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80" r:id="rId3"/>
    <p:sldId id="281" r:id="rId4"/>
    <p:sldId id="258" r:id="rId5"/>
    <p:sldId id="284" r:id="rId6"/>
    <p:sldId id="282" r:id="rId7"/>
    <p:sldId id="283" r:id="rId8"/>
    <p:sldId id="285" r:id="rId9"/>
    <p:sldId id="286" r:id="rId10"/>
    <p:sldId id="287" r:id="rId11"/>
    <p:sldId id="279" r:id="rId12"/>
    <p:sldId id="288" r:id="rId13"/>
    <p:sldId id="289" r:id="rId14"/>
    <p:sldId id="290" r:id="rId15"/>
    <p:sldId id="262" r:id="rId16"/>
    <p:sldId id="298" r:id="rId17"/>
    <p:sldId id="291" r:id="rId18"/>
    <p:sldId id="292" r:id="rId19"/>
    <p:sldId id="293" r:id="rId20"/>
    <p:sldId id="295" r:id="rId21"/>
    <p:sldId id="294" r:id="rId22"/>
    <p:sldId id="299" r:id="rId23"/>
    <p:sldId id="296" r:id="rId24"/>
    <p:sldId id="297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43"/>
  </p:normalViewPr>
  <p:slideViewPr>
    <p:cSldViewPr>
      <p:cViewPr varScale="1">
        <p:scale>
          <a:sx n="115" d="100"/>
          <a:sy n="115" d="100"/>
        </p:scale>
        <p:origin x="146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5898825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1" name="Rectangle 10"/>
          <p:cNvSpPr/>
          <p:nvPr/>
        </p:nvSpPr>
        <p:spPr>
          <a:xfrm>
            <a:off x="6906359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8856" y="3428999"/>
            <a:ext cx="4138550" cy="2268559"/>
          </a:xfrm>
        </p:spPr>
        <p:txBody>
          <a:bodyPr anchor="t">
            <a:normAutofit/>
          </a:bodyPr>
          <a:lstStyle>
            <a:lvl1pPr algn="r"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1292" y="2268787"/>
            <a:ext cx="3966114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641440" y="3262168"/>
            <a:ext cx="31172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2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11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848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405" y="3199028"/>
            <a:ext cx="5967420" cy="1372971"/>
          </a:xfrm>
        </p:spPr>
        <p:txBody>
          <a:bodyPr anchor="t">
            <a:normAutofit/>
          </a:bodyPr>
          <a:lstStyle>
            <a:lvl1pPr algn="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131" y="2272143"/>
            <a:ext cx="5803294" cy="926885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644924" y="3023993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867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1426" y="805818"/>
            <a:ext cx="5882780" cy="10817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5406" y="2056800"/>
            <a:ext cx="2855547" cy="3993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4679" y="2056800"/>
            <a:ext cx="2859527" cy="39931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TextBox 18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76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" name="TextBox 23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3589" y="805818"/>
            <a:ext cx="5880617" cy="107702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3589" y="2054563"/>
            <a:ext cx="2857364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2510" y="2851330"/>
            <a:ext cx="2858443" cy="31986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84679" y="2054563"/>
            <a:ext cx="285952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 cap="none" baseline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84680" y="2851330"/>
            <a:ext cx="2859526" cy="31986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400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6" name="TextBox 15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11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01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" name="TextBox 21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83" y="1296618"/>
            <a:ext cx="2120703" cy="1889075"/>
          </a:xfrm>
        </p:spPr>
        <p:txBody>
          <a:bodyPr anchor="b">
            <a:normAutofit/>
          </a:bodyPr>
          <a:lstStyle>
            <a:lvl1pPr algn="l"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8538" y="805818"/>
            <a:ext cx="3755668" cy="52441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2" y="3186155"/>
            <a:ext cx="2120703" cy="2386397"/>
          </a:xfrm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497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TextBox 12"/>
          <p:cNvSpPr txBox="1"/>
          <p:nvPr/>
        </p:nvSpPr>
        <p:spPr>
          <a:xfrm>
            <a:off x="1179466" y="1127642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82987" y="3229"/>
            <a:ext cx="3727769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671" y="1296618"/>
            <a:ext cx="2603212" cy="188630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5984" y="3182928"/>
            <a:ext cx="2603794" cy="2386394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9735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1651862" y="636541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8857" y="808057"/>
            <a:ext cx="5885350" cy="107722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0792" y="2049878"/>
            <a:ext cx="5723414" cy="40000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6844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007534" y="0"/>
            <a:ext cx="7315560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832116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TextBox 22"/>
          <p:cNvSpPr txBox="1"/>
          <p:nvPr/>
        </p:nvSpPr>
        <p:spPr>
          <a:xfrm rot="5400000">
            <a:off x="7688343" y="480678"/>
            <a:ext cx="31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6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9317" y="805818"/>
            <a:ext cx="99488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64598" y="970410"/>
            <a:ext cx="4715441" cy="50795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042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60" y="2912532"/>
            <a:ext cx="7772939" cy="394546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998"/>
          <a:stretch/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3" name="Rectangle 12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61317" y="808057"/>
            <a:ext cx="587801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6236" y="2049878"/>
            <a:ext cx="5713092" cy="40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28294" y="5272451"/>
            <a:ext cx="2662729" cy="179188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58177" y="3658900"/>
            <a:ext cx="5885352" cy="183663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2136" y="164594"/>
            <a:ext cx="638312" cy="322850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9407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r" defTabSz="685800" rtl="0" eaLnBrk="1" latinLnBrk="0" hangingPunct="1">
        <a:lnSpc>
          <a:spcPct val="90000"/>
        </a:lnSpc>
        <a:spcBef>
          <a:spcPct val="0"/>
        </a:spcBef>
        <a:buNone/>
        <a:defRPr sz="28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58366" indent="-258366" algn="l" defTabSz="685800" rtl="0" eaLnBrk="1" latinLnBrk="0" hangingPunct="1">
        <a:lnSpc>
          <a:spcPct val="120000"/>
        </a:lnSpc>
        <a:spcBef>
          <a:spcPts val="750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965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441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82304" indent="-253604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629966" indent="-258366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975104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4028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670048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017520" indent="-256032" algn="l" defTabSz="685800" rtl="0" eaLnBrk="1" latinLnBrk="0" hangingPunct="1">
        <a:lnSpc>
          <a:spcPct val="120000"/>
        </a:lnSpc>
        <a:spcBef>
          <a:spcPts val="375"/>
        </a:spcBef>
        <a:spcAft>
          <a:spcPts val="45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1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2" name="Freeform: Shape 11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23" name="Picture 13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" y="-5487"/>
            <a:ext cx="9142401" cy="6858000"/>
          </a:xfrm>
          <a:prstGeom prst="rect">
            <a:avLst/>
          </a:prstGeom>
        </p:spPr>
      </p:pic>
      <p:sp>
        <p:nvSpPr>
          <p:cNvPr id="24" name="Rectangle 15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9932" y="0"/>
            <a:ext cx="5902158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2282700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4875" y="2590984"/>
            <a:ext cx="5527231" cy="3608480"/>
          </a:xfrm>
        </p:spPr>
        <p:txBody>
          <a:bodyPr>
            <a:normAutofit/>
          </a:bodyPr>
          <a:lstStyle/>
          <a:p>
            <a:pPr algn="l"/>
            <a:r>
              <a:rPr lang="uk-UA" sz="5400"/>
              <a:t>Джерела конституційного права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4876" y="1079212"/>
            <a:ext cx="4828222" cy="1335503"/>
          </a:xfrm>
        </p:spPr>
        <p:txBody>
          <a:bodyPr>
            <a:normAutofit/>
          </a:bodyPr>
          <a:lstStyle/>
          <a:p>
            <a:pPr algn="l"/>
            <a:endParaRPr lang="uk-UA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35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3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37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9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40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0FB00A-525C-66FB-4304-70C54D1B0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>
            <a:normAutofit/>
          </a:bodyPr>
          <a:lstStyle/>
          <a:p>
            <a:pPr algn="ctr"/>
            <a:r>
              <a:rPr lang="ru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лекції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D2834B-D6E5-E800-BCA8-62D887348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0676" y="2066905"/>
            <a:ext cx="7587788" cy="3997828"/>
          </a:xfrm>
        </p:spPr>
        <p:txBody>
          <a:bodyPr anchor="t">
            <a:norm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Поняття і класифікації джерел конституційного права.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Формальні джерела конституційного права.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Ідеологічні джерела конституційного права.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 джерел конституційного права України.</a:t>
            </a:r>
            <a:endParaRPr lang="ru-UA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330058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7DE988-A630-5DFC-D7DE-9FF9FDC57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>
            <a:normAutofit/>
          </a:bodyPr>
          <a:lstStyle/>
          <a:p>
            <a:pPr algn="l"/>
            <a:r>
              <a:rPr lang="ru-UA" sz="4200" dirty="0"/>
              <a:t>Поняття джерело КПУ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E46B6B-9CA7-6C0D-6CC3-192B29E31B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675" y="2109932"/>
            <a:ext cx="6289964" cy="3997828"/>
          </a:xfrm>
        </p:spPr>
        <p:txBody>
          <a:bodyPr anchor="t">
            <a:normAutofit/>
          </a:bodyPr>
          <a:lstStyle/>
          <a:p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 —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норм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права, в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закріплюються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правила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ладу,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організацію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права і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81236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2400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49" y="0"/>
            <a:ext cx="77835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352" y="808056"/>
            <a:ext cx="6456028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/>
            <a:r>
              <a:rPr lang="en-US" sz="3400"/>
              <a:t>Поняття джерел КПУ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9982" y="1412776"/>
            <a:ext cx="3394362" cy="5184576"/>
          </a:xfr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зовнішня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об'єктивації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конституційно-правових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відносять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Давнього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Понад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тисячі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Тіт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Лівій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Римській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назвав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XII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таблиць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джерелами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публічного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приватного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стародавніх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належать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царя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Хамурапі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Содержимое 6" descr="img14.jpg"/>
          <p:cNvPicPr>
            <a:picLocks noGrp="1" noChangeAspect="1"/>
          </p:cNvPicPr>
          <p:nvPr>
            <p:ph sz="half" idx="2"/>
          </p:nvPr>
        </p:nvPicPr>
        <p:blipFill>
          <a:blip r:embed="rId6"/>
          <a:srcRect l="19647" r="1" b="1"/>
          <a:stretch>
            <a:fillRect/>
          </a:stretch>
        </p:blipFill>
        <p:spPr>
          <a:xfrm>
            <a:off x="4074744" y="2348779"/>
            <a:ext cx="3614230" cy="3373468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40749" y="-2718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FB4528-DE03-7ACB-156D-5ECD2F5BB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b="1" dirty="0" err="1">
                <a:latin typeface="Helvetica Neue" panose="02000503000000020004" pitchFamily="2" charset="0"/>
              </a:rPr>
              <a:t>О</a:t>
            </a:r>
            <a:r>
              <a:rPr lang="ru-RU" sz="3200" b="1" dirty="0" err="1">
                <a:effectLst/>
                <a:latin typeface="Helvetica Neue" panose="02000503000000020004" pitchFamily="2" charset="0"/>
              </a:rPr>
              <a:t>знаки</a:t>
            </a:r>
            <a:r>
              <a:rPr lang="ru-RU" sz="3200" b="1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3200" b="1" dirty="0" err="1">
                <a:effectLst/>
                <a:latin typeface="Helvetica Neue" panose="02000503000000020004" pitchFamily="2" charset="0"/>
              </a:rPr>
              <a:t>джерел</a:t>
            </a:r>
            <a:r>
              <a:rPr lang="ru-RU" sz="3200" b="1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3200" b="1" dirty="0" err="1">
                <a:effectLst/>
                <a:latin typeface="Helvetica Neue" panose="02000503000000020004" pitchFamily="2" charset="0"/>
              </a:rPr>
              <a:t>конституційного</a:t>
            </a:r>
            <a:r>
              <a:rPr lang="ru-RU" sz="3200" b="1" dirty="0">
                <a:effectLst/>
                <a:latin typeface="Helvetica Neue" panose="02000503000000020004" pitchFamily="2" charset="0"/>
              </a:rPr>
              <a:t> права </a:t>
            </a:r>
            <a:r>
              <a:rPr lang="ru-RU" sz="3200" b="1" dirty="0" err="1">
                <a:effectLst/>
                <a:latin typeface="Helvetica Neue" panose="02000503000000020004" pitchFamily="2" charset="0"/>
              </a:rPr>
              <a:t>України</a:t>
            </a:r>
            <a:br>
              <a:rPr lang="ru-RU" sz="3200" dirty="0">
                <a:effectLst/>
                <a:latin typeface="Helvetica Neue" panose="02000503000000020004" pitchFamily="2" charset="0"/>
              </a:rPr>
            </a:br>
            <a:endParaRPr lang="ru-UA" sz="4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ACD865-2892-7EF4-B82D-283A8B85B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286" y="1956460"/>
            <a:ext cx="6994557" cy="4208843"/>
          </a:xfrm>
        </p:spPr>
        <p:txBody>
          <a:bodyPr anchor="t">
            <a:normAutofit/>
          </a:bodyPr>
          <a:lstStyle/>
          <a:p>
            <a:r>
              <a:rPr lang="ru-RU" sz="1600" dirty="0" err="1">
                <a:effectLst/>
                <a:latin typeface="Helvetica Neue" panose="02000503000000020004" pitchFamily="2" charset="0"/>
              </a:rPr>
              <a:t>закріплюють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фундаментальні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засади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суспільного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і державного ладу;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•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мають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найвищу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юридичну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силу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серед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інших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галузей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права;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•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регулюють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ключові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суспільні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відносини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;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•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ухвалюються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компетентними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органами в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особливій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процедурі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;</a:t>
            </a:r>
          </a:p>
          <a:p>
            <a:r>
              <a:rPr lang="ru-RU" sz="1600" dirty="0">
                <a:effectLst/>
                <a:latin typeface="Helvetica Neue" panose="02000503000000020004" pitchFamily="2" charset="0"/>
              </a:rPr>
              <a:t>•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відзначаються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стабільністю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та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підвищеною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 </a:t>
            </a:r>
            <a:r>
              <a:rPr lang="ru-RU" sz="1600" dirty="0" err="1">
                <a:effectLst/>
                <a:latin typeface="Helvetica Neue" panose="02000503000000020004" pitchFamily="2" charset="0"/>
              </a:rPr>
              <a:t>охороною</a:t>
            </a:r>
            <a:r>
              <a:rPr lang="ru-RU" sz="1600" dirty="0">
                <a:effectLst/>
                <a:latin typeface="Helvetica Neue" panose="02000503000000020004" pitchFamily="2" charset="0"/>
              </a:rPr>
              <a:t>.</a:t>
            </a:r>
          </a:p>
          <a:p>
            <a:pPr marL="0" indent="0">
              <a:buNone/>
            </a:pPr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3521271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450EF1-0A0F-3070-3A0E-AFAB28D8F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7"/>
            <a:ext cx="6285929" cy="633876"/>
          </a:xfrm>
        </p:spPr>
        <p:txBody>
          <a:bodyPr>
            <a:normAutofit fontScale="90000"/>
          </a:bodyPr>
          <a:lstStyle/>
          <a:p>
            <a:pPr algn="ctr"/>
            <a:r>
              <a:rPr lang="ru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джерел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17AD8F-2727-AA15-2D98-84D221003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2478" y="1441933"/>
            <a:ext cx="7055985" cy="4994369"/>
          </a:xfrm>
        </p:spPr>
        <p:txBody>
          <a:bodyPr anchor="t">
            <a:normAutofit fontScale="55000" lnSpcReduction="20000"/>
          </a:bodyPr>
          <a:lstStyle/>
          <a:p>
            <a:pPr indent="450215" algn="just">
              <a:lnSpc>
                <a:spcPct val="150000"/>
              </a:lnSpc>
            </a:pPr>
            <a:r>
              <a:rPr lang="uk-UA" sz="2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Види джерел права за їх характером та сутністю</a:t>
            </a:r>
            <a:r>
              <a:rPr lang="uk-UA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UA" sz="2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Ті, що виражають волю та легітимні інтереси народу України.</a:t>
            </a:r>
            <a:endParaRPr lang="ru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Ті, що виражають волю та легітимні інтереси Української держави.</a:t>
            </a:r>
            <a:endParaRPr lang="ru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Ті, що виражають волю та легітимні інтереси територіальних громад.</a:t>
            </a:r>
            <a:endParaRPr lang="ru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Ті, що виражають волю та легітимні інтереси інших легітимних суб’єктів конституційної правотворчої діяльності (парламентська більшість і меншість тощо).</a:t>
            </a:r>
          </a:p>
          <a:p>
            <a:pPr marL="0" lvl="0" indent="0" algn="just">
              <a:lnSpc>
                <a:spcPct val="150000"/>
              </a:lnSpc>
              <a:buNone/>
            </a:pPr>
            <a:endParaRPr lang="ru-UA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uk-UA" sz="26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Види джерел права за їх змістом та юридичною силою</a:t>
            </a:r>
            <a:r>
              <a:rPr lang="uk-UA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UA" sz="2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Конституційні джерела (Конституція України, Акт всеукраїнського референдуму 1 грудня 1991 р., Закон України «Про внесення змін до Конституції України» від 8 грудня 2004 р. та інші).</a:t>
            </a:r>
            <a:endParaRPr lang="ru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Законодавчі джерела (закони України про Кабінет міністрів, про судоустрій і статус суддів тощо).</a:t>
            </a:r>
            <a:endParaRPr lang="ru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Підзаконні джерела (укази Президента України, постанови Верховної Ради України, постанови Кабінету міністрів України, правові акти інших учасників конституційного </a:t>
            </a:r>
            <a:r>
              <a:rPr lang="uk-UA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правотворення</a:t>
            </a:r>
            <a:r>
              <a:rPr lang="uk-UA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інші).</a:t>
            </a:r>
            <a:endParaRPr lang="ru-UA" sz="2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756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AF73F4-3A2D-BFB4-FA57-AF07961E4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7"/>
            <a:ext cx="6285929" cy="820744"/>
          </a:xfrm>
        </p:spPr>
        <p:txBody>
          <a:bodyPr>
            <a:normAutofit/>
          </a:bodyPr>
          <a:lstStyle/>
          <a:p>
            <a:pPr algn="ctr"/>
            <a:r>
              <a:rPr lang="ru-UA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джерел</a:t>
            </a:r>
            <a:endParaRPr lang="ru-UA" sz="4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BD8EE1-006F-BBFA-C500-BFE9F4006D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4288" y="1595073"/>
            <a:ext cx="7602208" cy="4642239"/>
          </a:xfrm>
        </p:spPr>
        <p:txBody>
          <a:bodyPr anchor="t">
            <a:normAutofit fontScale="70000" lnSpcReduction="20000"/>
          </a:bodyPr>
          <a:lstStyle/>
          <a:p>
            <a:pPr indent="449580">
              <a:lnSpc>
                <a:spcPct val="110000"/>
              </a:lnSpc>
            </a:pPr>
            <a:r>
              <a:rPr lang="uk-UA" sz="19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Види джерел права за формою їх правового буття</a:t>
            </a:r>
            <a:r>
              <a:rPr lang="uk-UA" sz="1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UA" sz="19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Формалізовані – закріплені в чинному законодавстві.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Неформалізовані – конституційні звичаї, конституційна доктрина, програмні конституційно-правові документи: універсали, угоди, домовленості тощо (Універсал національної єдності 2006 р. і </a:t>
            </a:r>
            <a:r>
              <a:rPr lang="uk-UA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т.ін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.).</a:t>
            </a:r>
          </a:p>
          <a:p>
            <a:pPr marL="0" lvl="0" indent="0">
              <a:lnSpc>
                <a:spcPct val="110000"/>
              </a:lnSpc>
              <a:buNone/>
            </a:pP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>
              <a:lnSpc>
                <a:spcPct val="110000"/>
              </a:lnSpc>
            </a:pPr>
            <a:r>
              <a:rPr lang="uk-UA" sz="19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Види джерел права за умовами їхнього існування та дієвості</a:t>
            </a:r>
            <a:r>
              <a:rPr lang="uk-UA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UA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територією дії: загальнодержавні (Конституція України) та місцеві або локальні (акти Верховної Ради АРК).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часом дії: постійні (Конституція) та тимчасові (Закон України «Про надзвичайний стан» діє лише на період надзвичайного стану).</a:t>
            </a:r>
          </a:p>
          <a:p>
            <a:pPr marL="0" lvl="0" indent="0">
              <a:lnSpc>
                <a:spcPct val="110000"/>
              </a:lnSpc>
              <a:buNone/>
            </a:pP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>
              <a:lnSpc>
                <a:spcPct val="110000"/>
              </a:lnSpc>
            </a:pPr>
            <a:r>
              <a:rPr lang="uk-UA" sz="19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Види джерел права з урахуванням глобалізаційних процесів та кроків України в напряму інтеграції з ЄС</a:t>
            </a:r>
            <a:r>
              <a:rPr lang="uk-UA" sz="1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UA" sz="1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Національні джерела конституційного права України.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Міжнародні джерела конституційного права України.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</a:pP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Джерела конституційного права ЄС.</a:t>
            </a:r>
            <a:endParaRPr lang="ru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endParaRPr lang="ru-UA" sz="900" dirty="0"/>
          </a:p>
        </p:txBody>
      </p:sp>
    </p:spTree>
    <p:extLst>
      <p:ext uri="{BB962C8B-B14F-4D97-AF65-F5344CB8AC3E}">
        <p14:creationId xmlns:p14="http://schemas.microsoft.com/office/powerpoint/2010/main" val="106933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1C4A8-EEA2-C354-C2A6-236B22E20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>
            <a:normAutofit/>
          </a:bodyPr>
          <a:lstStyle/>
          <a:p>
            <a:pPr algn="l"/>
            <a:r>
              <a:rPr lang="ru-UA" sz="4200">
                <a:latin typeface="Times New Roman" panose="02020603050405020304" pitchFamily="18" charset="0"/>
                <a:cs typeface="Times New Roman" panose="02020603050405020304" pitchFamily="18" charset="0"/>
              </a:rPr>
              <a:t>Види джерел</a:t>
            </a:r>
            <a:endParaRPr lang="ru-UA" sz="42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B33130-22CF-DFCE-E81C-1A43D19709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2052116"/>
            <a:ext cx="7992887" cy="3997828"/>
          </a:xfrm>
        </p:spPr>
        <p:txBody>
          <a:bodyPr anchor="t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юридичною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силою</a:t>
            </a: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Виборчий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кодекс, Закон «Про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референдум», «Про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Підзаконні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укази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Президента, постанови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Ради, постанови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Кабінету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ратифіковані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ВРУ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законодавством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Суду,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Верховного Суду.</a:t>
            </a:r>
          </a:p>
          <a:p>
            <a:pPr>
              <a:lnSpc>
                <a:spcPct val="110000"/>
              </a:lnSpc>
            </a:pPr>
            <a:endParaRPr lang="ru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303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1EB55-7767-95A9-C7D8-BACB97633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>
            <a:normAutofit/>
          </a:bodyPr>
          <a:lstStyle/>
          <a:p>
            <a:pPr algn="l"/>
            <a:r>
              <a:rPr lang="ru-UA" sz="4200">
                <a:latin typeface="Times New Roman" panose="02020603050405020304" pitchFamily="18" charset="0"/>
                <a:cs typeface="Times New Roman" panose="02020603050405020304" pitchFamily="18" charset="0"/>
              </a:rPr>
              <a:t>Види джерел</a:t>
            </a:r>
            <a:endParaRPr lang="ru-UA" sz="42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94D789-ACEB-D9AC-83D0-B79194609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2052116"/>
            <a:ext cx="7560840" cy="3997828"/>
          </a:xfrm>
        </p:spPr>
        <p:txBody>
          <a:bodyPr anchor="t">
            <a:normAutofit/>
          </a:bodyPr>
          <a:lstStyle/>
          <a:p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формою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Міжнародні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конвенції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пакти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угоди.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Судові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тлумачення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</a:t>
            </a:r>
            <a:r>
              <a:rPr lang="ru-RU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звичаї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рідко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конституційному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праві</a:t>
            </a: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UA" sz="1600" dirty="0"/>
          </a:p>
        </p:txBody>
      </p:sp>
    </p:spTree>
    <p:extLst>
      <p:ext uri="{BB962C8B-B14F-4D97-AF65-F5344CB8AC3E}">
        <p14:creationId xmlns:p14="http://schemas.microsoft.com/office/powerpoint/2010/main" val="2378733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5033B0-B618-BC09-9129-47446C628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>
            <a:normAutofit/>
          </a:bodyPr>
          <a:lstStyle/>
          <a:p>
            <a:pPr algn="l"/>
            <a:r>
              <a:rPr lang="ru-UA" sz="4200">
                <a:latin typeface="Times New Roman" panose="02020603050405020304" pitchFamily="18" charset="0"/>
                <a:cs typeface="Times New Roman" panose="02020603050405020304" pitchFamily="18" charset="0"/>
              </a:rPr>
              <a:t>Види джерел</a:t>
            </a:r>
            <a:endParaRPr lang="ru-UA" sz="42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43D329-1C43-B9C4-F315-2BAB36AD9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2052116"/>
            <a:ext cx="7776864" cy="3997828"/>
          </a:xfrm>
        </p:spPr>
        <p:txBody>
          <a:bodyPr anchor="t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суб’єктом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Народ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через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референдум (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у 1996 р. не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відбулось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через референдум,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110000"/>
              </a:lnSpc>
            </a:pP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Верховна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Рада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ратифікація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міжнародних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договорів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укази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воєнного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стану).</a:t>
            </a:r>
          </a:p>
          <a:p>
            <a:pPr>
              <a:lnSpc>
                <a:spcPct val="110000"/>
              </a:lnSpc>
            </a:pP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Кабінет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Міністрів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постанови та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розпорядження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Конституційний</a:t>
            </a:r>
            <a:r>
              <a:rPr lang="ru-RU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Суд </a:t>
            </a:r>
            <a:r>
              <a:rPr lang="ru-RU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тлумачення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неконституційності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0000"/>
              </a:lnSpc>
            </a:pPr>
            <a:endParaRPr lang="ru-UA" sz="1200" dirty="0"/>
          </a:p>
        </p:txBody>
      </p:sp>
    </p:spTree>
    <p:extLst>
      <p:ext uri="{BB962C8B-B14F-4D97-AF65-F5344CB8AC3E}">
        <p14:creationId xmlns:p14="http://schemas.microsoft.com/office/powerpoint/2010/main" val="2644930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3770B5-FD0E-478E-5570-04F7EDD09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/>
            <a:r>
              <a:rPr lang="en-US" sz="4200" dirty="0" err="1"/>
              <a:t>Види</a:t>
            </a:r>
            <a:r>
              <a:rPr lang="en-US" sz="4200" dirty="0"/>
              <a:t> </a:t>
            </a:r>
            <a:r>
              <a:rPr lang="en-US" sz="4200" dirty="0" err="1"/>
              <a:t>джерел</a:t>
            </a:r>
            <a:endParaRPr lang="en-US" sz="4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F68A08-BA67-6438-FAB6-638DC8213B2E}"/>
              </a:ext>
            </a:extLst>
          </p:cNvPr>
          <p:cNvSpPr txBox="1"/>
          <p:nvPr/>
        </p:nvSpPr>
        <p:spPr>
          <a:xfrm>
            <a:off x="853720" y="2052116"/>
            <a:ext cx="8038760" cy="39978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змістом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Організаційні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Кабінет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Міністрів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Матеріальні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Процедурні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Виборчий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</p:txBody>
      </p:sp>
    </p:spTree>
    <p:extLst>
      <p:ext uri="{BB962C8B-B14F-4D97-AF65-F5344CB8AC3E}">
        <p14:creationId xmlns:p14="http://schemas.microsoft.com/office/powerpoint/2010/main" val="1429478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A6AB08-943D-F38B-525F-CC1541C3A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/>
            <a:r>
              <a:rPr lang="en-US" sz="3900"/>
              <a:t>Формальні джерела КПУ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6EF128-61CF-C9EF-F0B9-D80281A3B1A1}"/>
              </a:ext>
            </a:extLst>
          </p:cNvPr>
          <p:cNvSpPr txBox="1"/>
          <p:nvPr/>
        </p:nvSpPr>
        <p:spPr>
          <a:xfrm>
            <a:off x="785140" y="1595074"/>
            <a:ext cx="8001043" cy="44548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офіційні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вираження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закріплюються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набувають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загальнообов’язкової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(1996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uk-UA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громадянство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Міжнародні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ратифіковані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ВРУ;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Підзаконні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нормативні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укази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ВРУ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процедурного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уряду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👉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офіційний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закріплене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державою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026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CA59E5-500B-AC37-1D0A-F23619429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6207" y="519723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/>
            <a:r>
              <a:rPr lang="en-US" sz="3300" dirty="0" err="1"/>
              <a:t>Ідеологічні</a:t>
            </a:r>
            <a:r>
              <a:rPr lang="en-US" sz="3300" dirty="0"/>
              <a:t> </a:t>
            </a:r>
            <a:r>
              <a:rPr lang="en-US" sz="3300" dirty="0" err="1"/>
              <a:t>джерела</a:t>
            </a:r>
            <a:r>
              <a:rPr lang="en-US" sz="3300" dirty="0"/>
              <a:t> </a:t>
            </a:r>
            <a:r>
              <a:rPr lang="en-US" sz="3300" dirty="0" err="1"/>
              <a:t>конституційного</a:t>
            </a:r>
            <a:r>
              <a:rPr lang="en-US" sz="3300" dirty="0"/>
              <a:t> </a:t>
            </a:r>
            <a:r>
              <a:rPr lang="en-US" sz="3300" dirty="0" err="1"/>
              <a:t>права</a:t>
            </a:r>
            <a:endParaRPr lang="en-US" sz="33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A0F903-6C82-CF31-9893-37418C714443}"/>
              </a:ext>
            </a:extLst>
          </p:cNvPr>
          <p:cNvSpPr txBox="1"/>
          <p:nvPr/>
        </p:nvSpPr>
        <p:spPr>
          <a:xfrm>
            <a:off x="785140" y="1718454"/>
            <a:ext cx="8073051" cy="47178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доктрини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політико-правові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лежать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нормативними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актами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📌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народного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суверенітету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верховенства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поділу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вчення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мислителів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(Ж.-Ж.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Руссо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Локк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Монтеск’є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демократію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правові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доктрини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впливають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тлумачення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правової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політичні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декларації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очікування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проголошення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незалежності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1991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суверенітет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👉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Ідеологічні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філософське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підґрунтя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юридичної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2467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49" y="0"/>
            <a:ext cx="595076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2" name="Rectangle 16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6410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3461" y="3262852"/>
            <a:ext cx="311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6" name="Rectangle 20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2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0" name="Freeform: Shape 24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22" name="Picture 26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" y="-5487"/>
            <a:ext cx="9142401" cy="6858000"/>
          </a:xfrm>
          <a:prstGeom prst="rect">
            <a:avLst/>
          </a:prstGeom>
        </p:spPr>
      </p:pic>
      <p:sp>
        <p:nvSpPr>
          <p:cNvPr id="24" name="Rectangle 28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6" name="Freeform: Shape 30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9932" y="0"/>
            <a:ext cx="5902158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8" name="Oval 32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2282700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6D927-75E4-4CFB-6448-E21CE47B0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318" y="478460"/>
            <a:ext cx="6977974" cy="12223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/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Конституційного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D3407B0-1E5C-A619-C648-49C67EE98FE2}"/>
              </a:ext>
            </a:extLst>
          </p:cNvPr>
          <p:cNvSpPr txBox="1"/>
          <p:nvPr/>
        </p:nvSpPr>
        <p:spPr>
          <a:xfrm>
            <a:off x="1437937" y="1714824"/>
            <a:ext cx="691612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effectLst/>
                <a:latin typeface="Helvetica Neue" panose="02000503000000020004" pitchFamily="2" charset="0"/>
              </a:rPr>
              <a:t>1.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Конституція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України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2.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Акти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всеукраїнських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референдумів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3. </a:t>
            </a:r>
            <a:r>
              <a:rPr lang="ru-RU" dirty="0" err="1">
                <a:latin typeface="Helvetica Neue" panose="02000503000000020004" pitchFamily="2" charset="0"/>
              </a:rPr>
              <a:t>Міжнародні</a:t>
            </a:r>
            <a:r>
              <a:rPr lang="ru-RU" dirty="0">
                <a:latin typeface="Helvetica Neue" panose="02000503000000020004" pitchFamily="2" charset="0"/>
              </a:rPr>
              <a:t> договори (</a:t>
            </a:r>
            <a:r>
              <a:rPr lang="ru-RU" dirty="0" err="1">
                <a:latin typeface="Helvetica Neue" panose="02000503000000020004" pitchFamily="2" charset="0"/>
              </a:rPr>
              <a:t>ратифіковані</a:t>
            </a:r>
            <a:r>
              <a:rPr lang="ru-RU" dirty="0">
                <a:latin typeface="Helvetica Neue" panose="02000503000000020004" pitchFamily="2" charset="0"/>
              </a:rPr>
              <a:t>)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4.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Закони</a:t>
            </a:r>
            <a:r>
              <a:rPr lang="ru-RU" dirty="0">
                <a:effectLst/>
                <a:latin typeface="Helvetica Neue" panose="02000503000000020004" pitchFamily="2" charset="0"/>
              </a:rPr>
              <a:t> (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конституційні</a:t>
            </a:r>
            <a:r>
              <a:rPr lang="ru-RU" dirty="0">
                <a:effectLst/>
                <a:latin typeface="Helvetica Neue" panose="02000503000000020004" pitchFamily="2" charset="0"/>
              </a:rPr>
              <a:t> →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органічні</a:t>
            </a:r>
            <a:r>
              <a:rPr lang="ru-RU" dirty="0">
                <a:effectLst/>
                <a:latin typeface="Helvetica Neue" panose="02000503000000020004" pitchFamily="2" charset="0"/>
              </a:rPr>
              <a:t> →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звичайні</a:t>
            </a:r>
            <a:r>
              <a:rPr lang="ru-RU" dirty="0">
                <a:effectLst/>
                <a:latin typeface="Helvetica Neue" panose="02000503000000020004" pitchFamily="2" charset="0"/>
              </a:rPr>
              <a:t>)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5.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Конституційний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договір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6.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Декларації</a:t>
            </a:r>
            <a:r>
              <a:rPr lang="ru-RU" dirty="0">
                <a:effectLst/>
                <a:latin typeface="Helvetica Neue" panose="02000503000000020004" pitchFamily="2" charset="0"/>
              </a:rPr>
              <a:t> та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установчі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акти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7.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Конституція</a:t>
            </a:r>
            <a:r>
              <a:rPr lang="ru-RU" dirty="0">
                <a:effectLst/>
                <a:latin typeface="Helvetica Neue" panose="02000503000000020004" pitchFamily="2" charset="0"/>
              </a:rPr>
              <a:t> АРК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8.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Підзаконні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акти</a:t>
            </a:r>
            <a:r>
              <a:rPr lang="ru-RU" dirty="0">
                <a:effectLst/>
                <a:latin typeface="Helvetica Neue" panose="02000503000000020004" pitchFamily="2" charset="0"/>
              </a:rPr>
              <a:t> (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укази</a:t>
            </a:r>
            <a:r>
              <a:rPr lang="ru-RU" dirty="0">
                <a:effectLst/>
                <a:latin typeface="Helvetica Neue" panose="02000503000000020004" pitchFamily="2" charset="0"/>
              </a:rPr>
              <a:t> Президента, постанови КМУ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тощо</a:t>
            </a:r>
            <a:r>
              <a:rPr lang="ru-RU" dirty="0">
                <a:effectLst/>
                <a:latin typeface="Helvetica Neue" panose="02000503000000020004" pitchFamily="2" charset="0"/>
              </a:rPr>
              <a:t>)</a:t>
            </a: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9.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Регламенти</a:t>
            </a:r>
            <a:endParaRPr lang="ru-RU" dirty="0">
              <a:effectLst/>
              <a:latin typeface="Helvetica Neue" panose="02000503000000020004" pitchFamily="2" charset="0"/>
            </a:endParaRPr>
          </a:p>
          <a:p>
            <a:r>
              <a:rPr lang="ru-RU" dirty="0">
                <a:effectLst/>
                <a:latin typeface="Helvetica Neue" panose="02000503000000020004" pitchFamily="2" charset="0"/>
              </a:rPr>
              <a:t>10.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Локальні</a:t>
            </a:r>
            <a:r>
              <a:rPr lang="ru-RU" dirty="0">
                <a:effectLst/>
                <a:latin typeface="Helvetica Neue" panose="02000503000000020004" pitchFamily="2" charset="0"/>
              </a:rPr>
              <a:t> </a:t>
            </a:r>
            <a:r>
              <a:rPr lang="ru-RU" dirty="0" err="1">
                <a:effectLst/>
                <a:latin typeface="Helvetica Neue" panose="02000503000000020004" pitchFamily="2" charset="0"/>
              </a:rPr>
              <a:t>акти</a:t>
            </a:r>
            <a:endParaRPr lang="ru-RU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79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7352" y="808056"/>
            <a:ext cx="3420397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/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77352" y="1651782"/>
            <a:ext cx="3586074" cy="43981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основне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КПУ</a:t>
            </a:r>
          </a:p>
          <a:p>
            <a:pPr marL="0" indent="0" defTabSz="914400">
              <a:lnSpc>
                <a:spcPct val="110000"/>
              </a:lnSpc>
              <a:spcAft>
                <a:spcPts val="600"/>
              </a:spcAft>
              <a:buNone/>
            </a:pPr>
            <a:endParaRPr lang="en-US" sz="1100" dirty="0"/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вищу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юридичну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силу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нормами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прямої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приймається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вводиться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спеціальної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процедури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Передбачено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спеціальний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правового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гарантування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100" dirty="0"/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endParaRPr lang="en-US" sz="1100" dirty="0"/>
          </a:p>
          <a:p>
            <a:pPr defTabSz="914400">
              <a:lnSpc>
                <a:spcPct val="110000"/>
              </a:lnSpc>
              <a:spcAft>
                <a:spcPts val="600"/>
              </a:spcAft>
            </a:pPr>
            <a:endParaRPr lang="en-US" sz="1100" dirty="0"/>
          </a:p>
        </p:txBody>
      </p:sp>
      <p:pic>
        <p:nvPicPr>
          <p:cNvPr id="6" name="Содержимое 5" descr="00096779_n1.jpg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063826" y="1624535"/>
            <a:ext cx="2995962" cy="360959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49" y="0"/>
            <a:ext cx="595076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6410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3461" y="3262852"/>
            <a:ext cx="311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" y="-5487"/>
            <a:ext cx="9142401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9932" y="0"/>
            <a:ext cx="5902158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2282700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858B0-5E1A-BEAD-04F8-F700BACA6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875" y="2590984"/>
            <a:ext cx="7020154" cy="36084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/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ухвалений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Верховною Радою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серпня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1991 року,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проголошуючи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незалежність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акт став основою для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всеукраїнського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референдуму 1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грудня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1991 року, на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підтвердили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жити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незалежній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державі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2966A4-7B91-FBF3-8438-C790EB8F5571}"/>
              </a:ext>
            </a:extLst>
          </p:cNvPr>
          <p:cNvSpPr txBox="1"/>
          <p:nvPr/>
        </p:nvSpPr>
        <p:spPr>
          <a:xfrm>
            <a:off x="2941343" y="490810"/>
            <a:ext cx="62644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effectLst/>
                <a:latin typeface="Helvetica Neue" panose="02000503000000020004" pitchFamily="2" charset="0"/>
              </a:rPr>
              <a:t>Акт </a:t>
            </a:r>
            <a:r>
              <a:rPr lang="ru-RU" sz="3600" b="1" dirty="0" err="1">
                <a:effectLst/>
                <a:latin typeface="Helvetica Neue" panose="02000503000000020004" pitchFamily="2" charset="0"/>
              </a:rPr>
              <a:t>всеукраїнського</a:t>
            </a:r>
            <a:r>
              <a:rPr lang="ru-RU" sz="3600" b="1" dirty="0">
                <a:effectLst/>
                <a:latin typeface="Helvetica Neue" panose="02000503000000020004" pitchFamily="2" charset="0"/>
              </a:rPr>
              <a:t> референдуму</a:t>
            </a:r>
            <a:endParaRPr lang="ru-RU" sz="3600" dirty="0">
              <a:effectLst/>
              <a:latin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762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8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40" name="Picture 10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41" name="Rectangle 12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42" name="Rectangle 14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43" name="Rectangle 16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44" name="Rectangle 18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46" name="Rectangle 22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24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8" name="Picture 26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49" name="Freeform: Shape 28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50" name="Picture 30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51" name="Rectangle 32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34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252B0-E31B-B077-CBFF-4637DB039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Конституційні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b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FA89BC-0630-DBE4-EF08-1026E5FAF64D}"/>
              </a:ext>
            </a:extLst>
          </p:cNvPr>
          <p:cNvSpPr txBox="1"/>
          <p:nvPr/>
        </p:nvSpPr>
        <p:spPr>
          <a:xfrm>
            <a:off x="1692478" y="2052116"/>
            <a:ext cx="6839718" cy="39978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приймаються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конституційно-значущих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Суд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(1996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липня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правосуддя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(2016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2312546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2168E9E-94E9-4BE3-B88C-C8A46811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49" y="0"/>
            <a:ext cx="595076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2107AC1-AA0D-4097-B03D-FD3C632AB8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06410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8D231A-EC46-4736-B00F-76D307082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3461" y="3262852"/>
            <a:ext cx="3117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6" y="-5487"/>
            <a:ext cx="9142401" cy="6858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9932" y="0"/>
            <a:ext cx="5902158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2282700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64DEF0-843D-8A22-F5F9-0F6A8FEFE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4875" y="692696"/>
            <a:ext cx="7499125" cy="55067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прямо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передбачені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Конституцією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суспільні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всеукраїнський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референдум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(26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2021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Кабінет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Міністрів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(1997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оновлений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2010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610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52DED7-7A34-A65B-1D7A-9F510833B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Звичайні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b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6A0E9E-5C84-C112-1769-D271747BBD6C}"/>
              </a:ext>
            </a:extLst>
          </p:cNvPr>
          <p:cNvSpPr txBox="1"/>
          <p:nvPr/>
        </p:nvSpPr>
        <p:spPr>
          <a:xfrm>
            <a:off x="1692478" y="2052116"/>
            <a:ext cx="6373623" cy="39978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регулюють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деталізують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органічних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громадянство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(18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2001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редакція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Виборчий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2019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набрав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чинності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(21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1997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470432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4A999-E469-AD98-1914-C2EB02A4A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Міжнародні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</a:t>
            </a:r>
            <a:b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2D3316-22D4-6E6F-CC93-03919FCD2C2F}"/>
              </a:ext>
            </a:extLst>
          </p:cNvPr>
          <p:cNvSpPr txBox="1"/>
          <p:nvPr/>
        </p:nvSpPr>
        <p:spPr>
          <a:xfrm>
            <a:off x="1692479" y="2052116"/>
            <a:ext cx="6729990" cy="39978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Ратифіковані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суперечать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законам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(1950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ратифікована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Україною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пакт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громадянські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грудня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1966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ратифікований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Україною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березня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1973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Конвенція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ООН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листопада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1989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ратифікована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Україною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вересня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867300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226917-1E96-5342-0069-5340C804F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Декларації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Конституційний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договір</a:t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1B4BE7-5A10-EC63-8861-41FD90E49F35}"/>
              </a:ext>
            </a:extLst>
          </p:cNvPr>
          <p:cNvSpPr txBox="1"/>
          <p:nvPr/>
        </p:nvSpPr>
        <p:spPr>
          <a:xfrm>
            <a:off x="1692479" y="2052116"/>
            <a:ext cx="4929610" cy="39978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 err="1"/>
              <a:t>Акти</a:t>
            </a:r>
            <a:r>
              <a:rPr lang="en-US" sz="1600" dirty="0"/>
              <a:t>, </a:t>
            </a:r>
            <a:r>
              <a:rPr lang="en-US" sz="1600" dirty="0" err="1"/>
              <a:t>що</a:t>
            </a:r>
            <a:r>
              <a:rPr lang="en-US" sz="1600" dirty="0"/>
              <a:t> </a:t>
            </a:r>
            <a:r>
              <a:rPr lang="en-US" sz="1600" dirty="0" err="1"/>
              <a:t>мають</a:t>
            </a:r>
            <a:r>
              <a:rPr lang="en-US" sz="1600" dirty="0"/>
              <a:t> </a:t>
            </a:r>
            <a:r>
              <a:rPr lang="en-US" sz="1600" dirty="0" err="1"/>
              <a:t>політико-правовий</a:t>
            </a:r>
            <a:r>
              <a:rPr lang="en-US" sz="1600" dirty="0"/>
              <a:t> </a:t>
            </a:r>
            <a:r>
              <a:rPr lang="en-US" sz="1600" dirty="0" err="1"/>
              <a:t>характер</a:t>
            </a:r>
            <a:r>
              <a:rPr lang="en-US" sz="1600" dirty="0"/>
              <a:t> </a:t>
            </a:r>
            <a:r>
              <a:rPr lang="en-US" sz="1600" dirty="0" err="1"/>
              <a:t>і</a:t>
            </a:r>
            <a:r>
              <a:rPr lang="en-US" sz="1600" dirty="0"/>
              <a:t> </a:t>
            </a:r>
            <a:r>
              <a:rPr lang="en-US" sz="1600" dirty="0" err="1"/>
              <a:t>слугують</a:t>
            </a:r>
            <a:r>
              <a:rPr lang="en-US" sz="1600" dirty="0"/>
              <a:t> </a:t>
            </a:r>
            <a:r>
              <a:rPr lang="en-US" sz="1600" dirty="0" err="1"/>
              <a:t>ідеологічним</a:t>
            </a:r>
            <a:r>
              <a:rPr lang="en-US" sz="1600" dirty="0"/>
              <a:t> </a:t>
            </a:r>
            <a:r>
              <a:rPr lang="en-US" sz="1600" dirty="0" err="1"/>
              <a:t>фундаментом</a:t>
            </a:r>
            <a:r>
              <a:rPr lang="en-US" sz="1600" dirty="0"/>
              <a:t> </a:t>
            </a:r>
            <a:r>
              <a:rPr lang="en-US" sz="1600" dirty="0" err="1"/>
              <a:t>права</a:t>
            </a:r>
            <a:r>
              <a:rPr lang="en-US" sz="1600" dirty="0"/>
              <a:t>, </a:t>
            </a:r>
            <a:r>
              <a:rPr lang="en-US" sz="1600" dirty="0" err="1"/>
              <a:t>але</a:t>
            </a:r>
            <a:r>
              <a:rPr lang="en-US" sz="1600" dirty="0"/>
              <a:t> </a:t>
            </a:r>
            <a:r>
              <a:rPr lang="en-US" sz="1600" dirty="0" err="1"/>
              <a:t>частково</a:t>
            </a:r>
            <a:r>
              <a:rPr lang="en-US" sz="1600" dirty="0"/>
              <a:t> </a:t>
            </a:r>
            <a:r>
              <a:rPr lang="en-US" sz="1600" dirty="0" err="1"/>
              <a:t>впливають</a:t>
            </a:r>
            <a:r>
              <a:rPr lang="en-US" sz="1600" dirty="0"/>
              <a:t> </a:t>
            </a:r>
            <a:r>
              <a:rPr lang="en-US" sz="1600" dirty="0" err="1"/>
              <a:t>на</a:t>
            </a:r>
            <a:r>
              <a:rPr lang="en-US" sz="1600" dirty="0"/>
              <a:t> </a:t>
            </a:r>
            <a:r>
              <a:rPr lang="en-US" sz="1600" dirty="0" err="1"/>
              <a:t>нормативну</a:t>
            </a:r>
            <a:r>
              <a:rPr lang="en-US" sz="1600" dirty="0"/>
              <a:t> </a:t>
            </a:r>
            <a:r>
              <a:rPr lang="en-US" sz="1600" dirty="0" err="1"/>
              <a:t>базу</a:t>
            </a:r>
            <a:r>
              <a:rPr lang="en-US" sz="1600" dirty="0"/>
              <a:t>.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sz="1600" dirty="0"/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b="1" dirty="0" err="1"/>
              <a:t>Приклади</a:t>
            </a:r>
            <a:r>
              <a:rPr lang="en-US" sz="1600" b="1" dirty="0"/>
              <a:t>:</a:t>
            </a:r>
            <a:endParaRPr lang="en-US" sz="1600" dirty="0"/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/>
              <a:t>• </a:t>
            </a:r>
            <a:r>
              <a:rPr lang="en-US" sz="1600" dirty="0" err="1"/>
              <a:t>Декларація</a:t>
            </a:r>
            <a:r>
              <a:rPr lang="en-US" sz="1600" dirty="0"/>
              <a:t> </a:t>
            </a:r>
            <a:r>
              <a:rPr lang="en-US" sz="1600" dirty="0" err="1"/>
              <a:t>про</a:t>
            </a:r>
            <a:r>
              <a:rPr lang="en-US" sz="1600" dirty="0"/>
              <a:t> </a:t>
            </a:r>
            <a:r>
              <a:rPr lang="en-US" sz="1600" dirty="0" err="1"/>
              <a:t>державний</a:t>
            </a:r>
            <a:r>
              <a:rPr lang="en-US" sz="1600" dirty="0"/>
              <a:t> </a:t>
            </a:r>
            <a:r>
              <a:rPr lang="en-US" sz="1600" dirty="0" err="1"/>
              <a:t>суверенітет</a:t>
            </a:r>
            <a:r>
              <a:rPr lang="en-US" sz="1600" dirty="0"/>
              <a:t> </a:t>
            </a:r>
            <a:r>
              <a:rPr lang="en-US" sz="1600" dirty="0" err="1"/>
              <a:t>України</a:t>
            </a:r>
            <a:r>
              <a:rPr lang="en-US" sz="1600" dirty="0"/>
              <a:t> (16 </a:t>
            </a:r>
            <a:r>
              <a:rPr lang="en-US" sz="1600" dirty="0" err="1"/>
              <a:t>липня</a:t>
            </a:r>
            <a:r>
              <a:rPr lang="en-US" sz="1600" dirty="0"/>
              <a:t> 1990 </a:t>
            </a:r>
            <a:r>
              <a:rPr lang="en-US" sz="1600" dirty="0" err="1"/>
              <a:t>р</a:t>
            </a:r>
            <a:r>
              <a:rPr lang="en-US" sz="1600" dirty="0"/>
              <a:t>.)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/>
              <a:t>• </a:t>
            </a:r>
            <a:r>
              <a:rPr lang="en-US" sz="1600" dirty="0" err="1"/>
              <a:t>Акт</a:t>
            </a:r>
            <a:r>
              <a:rPr lang="en-US" sz="1600" dirty="0"/>
              <a:t> </a:t>
            </a:r>
            <a:r>
              <a:rPr lang="en-US" sz="1600" dirty="0" err="1"/>
              <a:t>проголошення</a:t>
            </a:r>
            <a:r>
              <a:rPr lang="en-US" sz="1600" dirty="0"/>
              <a:t> </a:t>
            </a:r>
            <a:r>
              <a:rPr lang="en-US" sz="1600" dirty="0" err="1"/>
              <a:t>незалежності</a:t>
            </a:r>
            <a:r>
              <a:rPr lang="en-US" sz="1600" dirty="0"/>
              <a:t> </a:t>
            </a:r>
            <a:r>
              <a:rPr lang="en-US" sz="1600" dirty="0" err="1"/>
              <a:t>України</a:t>
            </a:r>
            <a:r>
              <a:rPr lang="en-US" sz="1600" dirty="0"/>
              <a:t> (24 </a:t>
            </a:r>
            <a:r>
              <a:rPr lang="en-US" sz="1600" dirty="0" err="1"/>
              <a:t>серпня</a:t>
            </a:r>
            <a:r>
              <a:rPr lang="en-US" sz="1600" dirty="0"/>
              <a:t> 1991 </a:t>
            </a:r>
            <a:r>
              <a:rPr lang="en-US" sz="1600" dirty="0" err="1"/>
              <a:t>р</a:t>
            </a:r>
            <a:r>
              <a:rPr lang="en-US" sz="1600" dirty="0"/>
              <a:t>.)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/>
              <a:t>• </a:t>
            </a:r>
            <a:r>
              <a:rPr lang="en-US" sz="1600" dirty="0" err="1"/>
              <a:t>Конституційний</a:t>
            </a:r>
            <a:r>
              <a:rPr lang="en-US" sz="1600" dirty="0"/>
              <a:t> </a:t>
            </a:r>
            <a:r>
              <a:rPr lang="en-US" sz="1600" dirty="0" err="1"/>
              <a:t>договір</a:t>
            </a:r>
            <a:r>
              <a:rPr lang="en-US" sz="1600" dirty="0"/>
              <a:t> (</a:t>
            </a:r>
            <a:r>
              <a:rPr lang="uk-UA" sz="1600" dirty="0"/>
              <a:t>8 </a:t>
            </a:r>
            <a:r>
              <a:rPr lang="uk-UA" sz="1600" dirty="0" err="1"/>
              <a:t>червеня</a:t>
            </a:r>
            <a:r>
              <a:rPr lang="uk-UA" sz="1600" dirty="0"/>
              <a:t> </a:t>
            </a:r>
            <a:r>
              <a:rPr lang="en-US" sz="1600" dirty="0"/>
              <a:t>199</a:t>
            </a:r>
            <a:r>
              <a:rPr lang="uk-UA" sz="1600" dirty="0"/>
              <a:t>5</a:t>
            </a:r>
            <a:r>
              <a:rPr lang="en-US" sz="1600" dirty="0"/>
              <a:t> </a:t>
            </a:r>
            <a:r>
              <a:rPr lang="en-US" sz="1600" dirty="0" err="1"/>
              <a:t>р</a:t>
            </a:r>
            <a:r>
              <a:rPr lang="en-US" sz="1600" dirty="0"/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835812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73D50B-2599-84B2-01E2-1A15593DF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b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675DBD-CB7D-2E6B-21B9-1590C960FBD9}"/>
              </a:ext>
            </a:extLst>
          </p:cNvPr>
          <p:cNvSpPr txBox="1"/>
          <p:nvPr/>
        </p:nvSpPr>
        <p:spPr>
          <a:xfrm>
            <a:off x="1692479" y="2052116"/>
            <a:ext cx="4929610" cy="39978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АРК —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нормативно-правовий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статус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повноваження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Республіки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Юридична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сила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нижчу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силу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Конституція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але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вищу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актів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АРК.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7822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A824AC-6D14-0400-9EDE-8F0DADC7D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Підзаконні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нормативні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b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6C6C12-3985-92BE-7D0E-6C5E3902FED6}"/>
              </a:ext>
            </a:extLst>
          </p:cNvPr>
          <p:cNvSpPr txBox="1"/>
          <p:nvPr/>
        </p:nvSpPr>
        <p:spPr>
          <a:xfrm>
            <a:off x="1692478" y="2052116"/>
            <a:ext cx="6869437" cy="39978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реалізують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Конституції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Указ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воєнного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(2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лютого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Кабінету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Міністрів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гарантій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(2021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Верховної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оновлений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defTabSz="914400">
              <a:lnSpc>
                <a:spcPct val="110000"/>
              </a:lnSpc>
              <a:spcAft>
                <a:spcPts val="600"/>
              </a:spcAft>
              <a:buClr>
                <a:schemeClr val="accent6"/>
              </a:buClr>
              <a:buSzPct val="90000"/>
            </a:pPr>
            <a:br>
              <a:rPr lang="en-US" sz="1500" dirty="0"/>
            </a:b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636927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DBBA26C-89C3-411F-9753-606A413F8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AD2215-6311-4D1C-B6B5-F57CB6BFC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24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BA5DE79-30D1-4A10-8DB9-0A6E523A9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2313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BD0D63-D23F-4AE7-8270-4185EF9C1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31" y="0"/>
            <a:ext cx="3428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B43F-2CE7-4C6C-BABC-EE342B328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359" y="0"/>
            <a:ext cx="7779237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459F07-63F9-48CF-B725-A873C4BC3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2996" y="0"/>
            <a:ext cx="20574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B83E1E-DAC1-4851-84FF-D6FE1649D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46207" y="641225"/>
            <a:ext cx="311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01900C-265D-4146-A578-477541E3D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845" y="2105202"/>
            <a:ext cx="7020154" cy="4752798"/>
          </a:xfrm>
          <a:prstGeom prst="rect">
            <a:avLst/>
          </a:prstGeom>
          <a:noFill/>
        </p:spPr>
      </p:pic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F94F98-3A57-49AA-838E-91AAF600B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029111" y="-262376"/>
            <a:ext cx="5838229" cy="839155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000">
                <a:schemeClr val="accent1">
                  <a:alpha val="0"/>
                </a:schemeClr>
              </a:gs>
              <a:gs pos="100000">
                <a:schemeClr val="accent1">
                  <a:alpha val="7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" y="0"/>
            <a:ext cx="9142400" cy="685800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41F8C064-2DC5-4758-B49C-76BFF64052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1"/>
          </a:xfrm>
          <a:prstGeom prst="rect">
            <a:avLst/>
          </a:prstGeom>
          <a:solidFill>
            <a:schemeClr val="tx2">
              <a:lumMod val="1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5156" y="0"/>
            <a:ext cx="590693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15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19931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UA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0675" y="421698"/>
            <a:ext cx="725361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C62D89-6105-41B1-A527-AC4CC2590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675" y="808056"/>
            <a:ext cx="6285929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Локальні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b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C12A24-CF04-F2E6-F371-6582ECACFD62}"/>
              </a:ext>
            </a:extLst>
          </p:cNvPr>
          <p:cNvSpPr txBox="1"/>
          <p:nvPr/>
        </p:nvSpPr>
        <p:spPr>
          <a:xfrm>
            <a:off x="1434288" y="2052116"/>
            <a:ext cx="7461620" cy="39978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місцевого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самоврядування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діють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Статути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територіальних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виконкоми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міських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виборів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місцевому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1124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эдисон">
  <a:themeElements>
    <a:clrScheme name="Мэдисон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Мэдисон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эдисон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Override1.xml><?xml version="1.0" encoding="utf-8"?>
<a:themeOverride xmlns:a="http://schemas.openxmlformats.org/drawingml/2006/main">
  <a:clrScheme name="Мэдисон">
    <a:dk1>
      <a:sysClr val="windowText" lastClr="000000"/>
    </a:dk1>
    <a:lt1>
      <a:sysClr val="window" lastClr="FFFFFF"/>
    </a:lt1>
    <a:dk2>
      <a:srgbClr val="1F2D29"/>
    </a:dk2>
    <a:lt2>
      <a:srgbClr val="C5FAEB"/>
    </a:lt2>
    <a:accent1>
      <a:srgbClr val="A1D68B"/>
    </a:accent1>
    <a:accent2>
      <a:srgbClr val="5EC795"/>
    </a:accent2>
    <a:accent3>
      <a:srgbClr val="4DADCF"/>
    </a:accent3>
    <a:accent4>
      <a:srgbClr val="CDB756"/>
    </a:accent4>
    <a:accent5>
      <a:srgbClr val="E29C36"/>
    </a:accent5>
    <a:accent6>
      <a:srgbClr val="8EC0C1"/>
    </a:accent6>
    <a:hlink>
      <a:srgbClr val="6D9D9B"/>
    </a:hlink>
    <a:folHlink>
      <a:srgbClr val="6D8583"/>
    </a:folHlink>
  </a:clrScheme>
</a:themeOverride>
</file>

<file path=ppt/theme/themeOverride2.xml><?xml version="1.0" encoding="utf-8"?>
<a:themeOverride xmlns:a="http://schemas.openxmlformats.org/drawingml/2006/main">
  <a:clrScheme name="Мэдисон">
    <a:dk1>
      <a:sysClr val="windowText" lastClr="000000"/>
    </a:dk1>
    <a:lt1>
      <a:sysClr val="window" lastClr="FFFFFF"/>
    </a:lt1>
    <a:dk2>
      <a:srgbClr val="1F2D29"/>
    </a:dk2>
    <a:lt2>
      <a:srgbClr val="C5FAEB"/>
    </a:lt2>
    <a:accent1>
      <a:srgbClr val="A1D68B"/>
    </a:accent1>
    <a:accent2>
      <a:srgbClr val="5EC795"/>
    </a:accent2>
    <a:accent3>
      <a:srgbClr val="4DADCF"/>
    </a:accent3>
    <a:accent4>
      <a:srgbClr val="CDB756"/>
    </a:accent4>
    <a:accent5>
      <a:srgbClr val="E29C36"/>
    </a:accent5>
    <a:accent6>
      <a:srgbClr val="8EC0C1"/>
    </a:accent6>
    <a:hlink>
      <a:srgbClr val="6D9D9B"/>
    </a:hlink>
    <a:folHlink>
      <a:srgbClr val="6D8583"/>
    </a:folHlink>
  </a:clrScheme>
</a:themeOverride>
</file>

<file path=ppt/theme/themeOverride3.xml><?xml version="1.0" encoding="utf-8"?>
<a:themeOverride xmlns:a="http://schemas.openxmlformats.org/drawingml/2006/main">
  <a:clrScheme name="Мэдисон">
    <a:dk1>
      <a:sysClr val="windowText" lastClr="000000"/>
    </a:dk1>
    <a:lt1>
      <a:sysClr val="window" lastClr="FFFFFF"/>
    </a:lt1>
    <a:dk2>
      <a:srgbClr val="1F2D29"/>
    </a:dk2>
    <a:lt2>
      <a:srgbClr val="C5FAEB"/>
    </a:lt2>
    <a:accent1>
      <a:srgbClr val="A1D68B"/>
    </a:accent1>
    <a:accent2>
      <a:srgbClr val="5EC795"/>
    </a:accent2>
    <a:accent3>
      <a:srgbClr val="4DADCF"/>
    </a:accent3>
    <a:accent4>
      <a:srgbClr val="CDB756"/>
    </a:accent4>
    <a:accent5>
      <a:srgbClr val="E29C36"/>
    </a:accent5>
    <a:accent6>
      <a:srgbClr val="8EC0C1"/>
    </a:accent6>
    <a:hlink>
      <a:srgbClr val="6D9D9B"/>
    </a:hlink>
    <a:folHlink>
      <a:srgbClr val="6D8583"/>
    </a:folHlink>
  </a:clrScheme>
</a:themeOverride>
</file>

<file path=ppt/theme/themeOverride4.xml><?xml version="1.0" encoding="utf-8"?>
<a:themeOverride xmlns:a="http://schemas.openxmlformats.org/drawingml/2006/main">
  <a:clrScheme name="Мэдисон">
    <a:dk1>
      <a:sysClr val="windowText" lastClr="000000"/>
    </a:dk1>
    <a:lt1>
      <a:sysClr val="window" lastClr="FFFFFF"/>
    </a:lt1>
    <a:dk2>
      <a:srgbClr val="1F2D29"/>
    </a:dk2>
    <a:lt2>
      <a:srgbClr val="C5FAEB"/>
    </a:lt2>
    <a:accent1>
      <a:srgbClr val="A1D68B"/>
    </a:accent1>
    <a:accent2>
      <a:srgbClr val="5EC795"/>
    </a:accent2>
    <a:accent3>
      <a:srgbClr val="4DADCF"/>
    </a:accent3>
    <a:accent4>
      <a:srgbClr val="CDB756"/>
    </a:accent4>
    <a:accent5>
      <a:srgbClr val="E29C36"/>
    </a:accent5>
    <a:accent6>
      <a:srgbClr val="8EC0C1"/>
    </a:accent6>
    <a:hlink>
      <a:srgbClr val="6D9D9B"/>
    </a:hlink>
    <a:folHlink>
      <a:srgbClr val="6D8583"/>
    </a:folHlink>
  </a:clrScheme>
</a:themeOverride>
</file>

<file path=ppt/theme/themeOverride5.xml><?xml version="1.0" encoding="utf-8"?>
<a:themeOverride xmlns:a="http://schemas.openxmlformats.org/drawingml/2006/main">
  <a:clrScheme name="Мэдисон">
    <a:dk1>
      <a:sysClr val="windowText" lastClr="000000"/>
    </a:dk1>
    <a:lt1>
      <a:sysClr val="window" lastClr="FFFFFF"/>
    </a:lt1>
    <a:dk2>
      <a:srgbClr val="1F2D29"/>
    </a:dk2>
    <a:lt2>
      <a:srgbClr val="C5FAEB"/>
    </a:lt2>
    <a:accent1>
      <a:srgbClr val="A1D68B"/>
    </a:accent1>
    <a:accent2>
      <a:srgbClr val="5EC795"/>
    </a:accent2>
    <a:accent3>
      <a:srgbClr val="4DADCF"/>
    </a:accent3>
    <a:accent4>
      <a:srgbClr val="CDB756"/>
    </a:accent4>
    <a:accent5>
      <a:srgbClr val="E29C36"/>
    </a:accent5>
    <a:accent6>
      <a:srgbClr val="8EC0C1"/>
    </a:accent6>
    <a:hlink>
      <a:srgbClr val="6D9D9B"/>
    </a:hlink>
    <a:folHlink>
      <a:srgbClr val="6D8583"/>
    </a:folHlink>
  </a:clrScheme>
</a:themeOverride>
</file>

<file path=ppt/theme/themeOverride6.xml><?xml version="1.0" encoding="utf-8"?>
<a:themeOverride xmlns:a="http://schemas.openxmlformats.org/drawingml/2006/main">
  <a:clrScheme name="Мэдисон">
    <a:dk1>
      <a:sysClr val="windowText" lastClr="000000"/>
    </a:dk1>
    <a:lt1>
      <a:sysClr val="window" lastClr="FFFFFF"/>
    </a:lt1>
    <a:dk2>
      <a:srgbClr val="1F2D29"/>
    </a:dk2>
    <a:lt2>
      <a:srgbClr val="C5FAEB"/>
    </a:lt2>
    <a:accent1>
      <a:srgbClr val="A1D68B"/>
    </a:accent1>
    <a:accent2>
      <a:srgbClr val="5EC795"/>
    </a:accent2>
    <a:accent3>
      <a:srgbClr val="4DADCF"/>
    </a:accent3>
    <a:accent4>
      <a:srgbClr val="CDB756"/>
    </a:accent4>
    <a:accent5>
      <a:srgbClr val="E29C36"/>
    </a:accent5>
    <a:accent6>
      <a:srgbClr val="8EC0C1"/>
    </a:accent6>
    <a:hlink>
      <a:srgbClr val="6D9D9B"/>
    </a:hlink>
    <a:folHlink>
      <a:srgbClr val="6D8583"/>
    </a:folHlink>
  </a:clrScheme>
</a:themeOverride>
</file>

<file path=ppt/theme/themeOverride7.xml><?xml version="1.0" encoding="utf-8"?>
<a:themeOverride xmlns:a="http://schemas.openxmlformats.org/drawingml/2006/main">
  <a:clrScheme name="Мэдисон">
    <a:dk1>
      <a:sysClr val="windowText" lastClr="000000"/>
    </a:dk1>
    <a:lt1>
      <a:sysClr val="window" lastClr="FFFFFF"/>
    </a:lt1>
    <a:dk2>
      <a:srgbClr val="1F2D29"/>
    </a:dk2>
    <a:lt2>
      <a:srgbClr val="C5FAEB"/>
    </a:lt2>
    <a:accent1>
      <a:srgbClr val="A1D68B"/>
    </a:accent1>
    <a:accent2>
      <a:srgbClr val="5EC795"/>
    </a:accent2>
    <a:accent3>
      <a:srgbClr val="4DADCF"/>
    </a:accent3>
    <a:accent4>
      <a:srgbClr val="CDB756"/>
    </a:accent4>
    <a:accent5>
      <a:srgbClr val="E29C36"/>
    </a:accent5>
    <a:accent6>
      <a:srgbClr val="8EC0C1"/>
    </a:accent6>
    <a:hlink>
      <a:srgbClr val="6D9D9B"/>
    </a:hlink>
    <a:folHlink>
      <a:srgbClr val="6D858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5689</TotalTime>
  <Words>1631</Words>
  <Application>Microsoft Macintosh PowerPoint</Application>
  <PresentationFormat>Экран (4:3)</PresentationFormat>
  <Paragraphs>172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Helvetica Neue</vt:lpstr>
      <vt:lpstr>MS Shell Dlg 2</vt:lpstr>
      <vt:lpstr>Times New Roman</vt:lpstr>
      <vt:lpstr>Wingdings</vt:lpstr>
      <vt:lpstr>Wingdings 3</vt:lpstr>
      <vt:lpstr>Мэдисон</vt:lpstr>
      <vt:lpstr>Джерела конституційного права</vt:lpstr>
      <vt:lpstr>План лекції</vt:lpstr>
      <vt:lpstr>Поняття джерело КПУ</vt:lpstr>
      <vt:lpstr>Поняття джерел КПУ</vt:lpstr>
      <vt:lpstr>Ознаки джерел конституційного права України </vt:lpstr>
      <vt:lpstr>Види джерел</vt:lpstr>
      <vt:lpstr>Види джерел</vt:lpstr>
      <vt:lpstr>Види джерел</vt:lpstr>
      <vt:lpstr>Види джерел</vt:lpstr>
      <vt:lpstr>Види джерел</vt:lpstr>
      <vt:lpstr>Види джерел</vt:lpstr>
      <vt:lpstr>Формальні джерела КПУ</vt:lpstr>
      <vt:lpstr>Ідеологічні джерела конституційного права</vt:lpstr>
      <vt:lpstr>Система джерел Конституційного права України</vt:lpstr>
      <vt:lpstr>КОНСТИТУЦІЯ</vt:lpstr>
      <vt:lpstr>це документ, що був ухвалений Верховною Радою України 24 серпня 1991 року, проголошуючи незалежність України. Цей акт став основою для проведення всеукраїнського референдуму 1 грудня 1991 року, на якому громадяни підтвердили своє бажання жити в незалежній державі. </vt:lpstr>
      <vt:lpstr>Конституційні закони </vt:lpstr>
      <vt:lpstr>                                          Органічні закони     Закони, прямо передбачені Конституцією, що регулюють ключові суспільні відносини.  Приклади: • Органічний закон «Про всеукраїнський референдум» (26 січня 2021 р.) • Органічний закон «Про Кабінет Міністрів України» (1997 р., оновлений 2010 р.) </vt:lpstr>
      <vt:lpstr>Звичайні закони </vt:lpstr>
      <vt:lpstr>Міжнародні договори </vt:lpstr>
      <vt:lpstr>Декларації та Конституційний договір </vt:lpstr>
      <vt:lpstr> Конституція АРК</vt:lpstr>
      <vt:lpstr>Підзаконні нормативні акти </vt:lpstr>
      <vt:lpstr>Локальні акти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Джерела конституційного права</dc:title>
  <dc:creator>Оля</dc:creator>
  <cp:lastModifiedBy>Oleksandr Korniyenko</cp:lastModifiedBy>
  <cp:revision>32</cp:revision>
  <dcterms:created xsi:type="dcterms:W3CDTF">2017-09-06T18:50:08Z</dcterms:created>
  <dcterms:modified xsi:type="dcterms:W3CDTF">2026-09-15T11:03:14Z</dcterms:modified>
</cp:coreProperties>
</file>