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87" r:id="rId4"/>
    <p:sldId id="297" r:id="rId5"/>
    <p:sldId id="296" r:id="rId6"/>
    <p:sldId id="288" r:id="rId7"/>
    <p:sldId id="289" r:id="rId8"/>
    <p:sldId id="290" r:id="rId9"/>
    <p:sldId id="291" r:id="rId10"/>
    <p:sldId id="295" r:id="rId11"/>
    <p:sldId id="271" r:id="rId12"/>
    <p:sldId id="272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59" r:id="rId21"/>
    <p:sldId id="282" r:id="rId22"/>
    <p:sldId id="266" r:id="rId23"/>
    <p:sldId id="283" r:id="rId24"/>
    <p:sldId id="268" r:id="rId25"/>
    <p:sldId id="261" r:id="rId26"/>
    <p:sldId id="262" r:id="rId27"/>
    <p:sldId id="292" r:id="rId28"/>
    <p:sldId id="293" r:id="rId29"/>
    <p:sldId id="285" r:id="rId30"/>
    <p:sldId id="294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552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3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7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37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88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03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645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07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9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29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03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1729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78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4674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961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3077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56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1AE0D-E3E4-4389-992A-D7FCF7C169BB}" type="datetimeFigureOut">
              <a:rPr lang="ru-RU" smtClean="0"/>
              <a:t>20.09.2023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56640A-D22D-44FB-A643-7BE308703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45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3%D1%80%D0%BE%D0%BC%D0%B0%D0%B4%D1%8F%D0%BD%D0%B8%D0%BD" TargetMode="External"/><Relationship Id="rId2" Type="http://schemas.openxmlformats.org/officeDocument/2006/relationships/hyperlink" Target="https://uk.wikipedia.org/wiki/%D0%90%D0%BD%D0%B3%D0%BB%D1%96%D0%B9%D1%81%D1%8C%D0%BA%D0%B0_%D0%BC%D0%BE%D0%B2%D0%B0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uk.wikipedia.org/wiki/%D0%A1%D0%BE%D1%86%D1%96%D1%83%D0%B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" TargetMode="External"/><Relationship Id="rId3" Type="http://schemas.openxmlformats.org/officeDocument/2006/relationships/hyperlink" Target="https://studfiles.net/" TargetMode="External"/><Relationship Id="rId7" Type="http://schemas.openxmlformats.org/officeDocument/2006/relationships/hyperlink" Target="https://znaj.ua/" TargetMode="External"/><Relationship Id="rId2" Type="http://schemas.openxmlformats.org/officeDocument/2006/relationships/hyperlink" Target="https://core.ac.uk/download/pdf/13248772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naj.ua/exclusive/209561-inklyuzivna-osvita-v-ukrajini-yak-ce-pracyuye-u-sadochkah-shkolah-ptu-ta-universitetah" TargetMode="External"/><Relationship Id="rId5" Type="http://schemas.openxmlformats.org/officeDocument/2006/relationships/hyperlink" Target="https://vseosvita.ua/library/prezentacia-inkluzivna-osvita-v-zakladah-osviti-74137.html" TargetMode="External"/><Relationship Id="rId4" Type="http://schemas.openxmlformats.org/officeDocument/2006/relationships/hyperlink" Target="https://www.slideshare.net/" TargetMode="External"/><Relationship Id="rId9" Type="http://schemas.openxmlformats.org/officeDocument/2006/relationships/hyperlink" Target="http://www.myshared.ru/slide/1138341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7927" y="1801512"/>
            <a:ext cx="11222182" cy="3136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0075" algn="l"/>
              </a:tabLst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</a:t>
            </a:r>
            <a:r>
              <a:rPr lang="uk-UA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3600" b="1" dirty="0"/>
              <a:t>НОРМАТИВНО-ПРАВОВЕ ЗАБЕЗПЕЧЕННЯ</a:t>
            </a:r>
            <a:r>
              <a:rPr lang="ru-RU" sz="3600" dirty="0"/>
              <a:t> </a:t>
            </a:r>
            <a:r>
              <a:rPr lang="ru-RU" sz="3600" b="1" dirty="0"/>
              <a:t>ІНКЛЮЗИВНОЇ ОСВІТИ: АНАЛІЗ МІЖНАРОДНИХ</a:t>
            </a:r>
            <a:r>
              <a:rPr lang="ru-RU" sz="3600" dirty="0"/>
              <a:t> </a:t>
            </a:r>
            <a:r>
              <a:rPr lang="ru-RU" sz="3600" b="1" dirty="0"/>
              <a:t>ДОКУМЕНТІВ І ЗАКОНОДАВСТВА УКРАЇНИ</a:t>
            </a:r>
            <a:r>
              <a:rPr lang="uk-UA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0075" algn="l"/>
              </a:tabLst>
            </a:pPr>
            <a:r>
              <a:rPr lang="uk-UA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15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1272" y="0"/>
            <a:ext cx="86729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Англійська мова"/>
              </a:rPr>
              <a:t>англ.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inclusion —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 tooltip="Громадянин"/>
              </a:rPr>
              <a:t>громадян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 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 tooltip="Соціум"/>
              </a:rPr>
              <a:t>соціумі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тих,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дозволити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рівноправно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брати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академічному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суспільному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3419299"/>
            <a:ext cx="6472846" cy="275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009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33" y="588139"/>
            <a:ext cx="7772654" cy="5976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489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37" y="2112264"/>
            <a:ext cx="9705100" cy="2923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11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45" y="1700784"/>
            <a:ext cx="10828052" cy="43342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654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" y="1199210"/>
            <a:ext cx="8789289" cy="4833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75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" y="535456"/>
            <a:ext cx="8522208" cy="579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56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5" y="731520"/>
            <a:ext cx="8990553" cy="50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391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89" y="1243584"/>
            <a:ext cx="10071608" cy="4745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582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Ð½ÐºÐ»ÑÐ·ÑÑ ÑÐ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608" y="359946"/>
            <a:ext cx="2440342" cy="10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1" y="1118241"/>
            <a:ext cx="10451973" cy="5064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91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0375" y="1654759"/>
            <a:ext cx="889461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Найвищі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розвиненості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демократичних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інституцій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засвідчують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західноєвропейські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є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гомогенними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культурно-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історичному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світоглядному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морально-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етичному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</a:t>
            </a:r>
            <a:r>
              <a:rPr lang="ru-RU" sz="26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єдність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цивілізаційного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досліджувати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простору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перш за все, на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лідерів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європейського</a:t>
            </a:r>
            <a:r>
              <a:rPr lang="ru-RU" sz="2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співтовариства</a:t>
            </a:r>
            <a:r>
              <a:rPr lang="ru-RU" sz="2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88054"/>
            <a:ext cx="100584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Становлення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pPr algn="ctr"/>
            <a:r>
              <a:rPr lang="ru-RU" sz="3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32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ÐÐ°ÑÑÐ¸Ð½ÐºÐ¸ Ð¿Ð¾ Ð·Ð°Ð¿ÑÐ¾ÑÑ ÑÐ½ÐºÐ»ÑÐ·ÑÑ-ÑÑÑÐ°ÑÐµÐ³ÑÑ Ð¼ÑÐ¶Ð½Ð°ÑÐ¾Ð´Ð½Ð¾Ð³Ð¾ Ð·Ð°ÐºÐ¾Ð½Ð¾Ð´Ð°Ð²ÑÑÐ²Ð° Ð¿ÑÐµÐ·ÐµÐ½ÑÐ°ÑÑ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ÐÐ°ÑÑÐ¸Ð½ÐºÐ¸ Ð¿Ð¾ Ð·Ð°Ð¿ÑÐ¾ÑÑ ÑÐ½ÐºÐ»ÑÐ·ÑÑ-ÑÑÑÐ°ÑÐµÐ³ÑÑ Ð¼ÑÐ¶Ð½Ð°ÑÐ¾Ð´Ð½Ð¾Ð³Ð¾ Ð·Ð°ÐºÐ¾Ð½Ð¾Ð´Ð°Ð²ÑÑÐ²Ð° Ð¿ÑÐµÐ·ÐµÐ½ÑÐ°ÑÑÑ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2" t="21399" r="20490" b="25268"/>
          <a:stretch/>
        </p:blipFill>
        <p:spPr bwMode="auto">
          <a:xfrm>
            <a:off x="9354993" y="595746"/>
            <a:ext cx="2960423" cy="211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450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43679"/>
            <a:ext cx="17283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err="1" smtClean="0">
                <a:solidFill>
                  <a:schemeClr val="accent3">
                    <a:lumMod val="75000"/>
                  </a:schemeClr>
                </a:solidFill>
              </a:rPr>
              <a:t>Італія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0174" y="726966"/>
            <a:ext cx="6096001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посідає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чільне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ідей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перших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європейських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визнала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неповносправних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найприйнят-нішою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формою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8875" y="4057650"/>
            <a:ext cx="9763125" cy="26614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визначенням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директора Департаменту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Італії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Tortora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лабораторією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світу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латинська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зорієнтована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автономності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гідності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.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Освітню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реформу в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проведено у 1972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717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789384"/>
            <a:ext cx="4061500" cy="304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Ð°ÑÑÐ¸Ð½ÐºÐ¸ Ð¿Ð¾ Ð·Ð°Ð¿ÑÐ¾ÑÑ Ð¸ÑÐ°Ð»Ð¸Ñ ÑÐ»Ð°Ð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7" y="0"/>
            <a:ext cx="23812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00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446230"/>
            <a:ext cx="979834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громадськості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1971році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“Закон про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закріпив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проблемами 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Banathy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Bela „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затвердив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наступили 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1977році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”Закону про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поблизу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домівки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навчатися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класах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однолітками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наповнюваність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перевищувати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чоловік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двох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навчатися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такому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школах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анулюються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оновленому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1992 року, 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підпорядкування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різнобічної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школярам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різнопрофільними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тісному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взаємоконтакті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порозумінні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554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</a:rPr>
              <a:t>Італія</a:t>
            </a:r>
            <a:endParaRPr lang="ru-RU" sz="3200" dirty="0"/>
          </a:p>
        </p:txBody>
      </p:sp>
      <p:sp>
        <p:nvSpPr>
          <p:cNvPr id="6" name="AutoShape 2" descr="ÐÐ°ÑÑÐ¸Ð½ÐºÐ¸ Ð¿Ð¾ Ð·Ð°Ð¿ÑÐ¾ÑÑ Ð¸Ð½ÐºÐ»ÑÐ·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ÐÐ°ÑÑÐ¸Ð½ÐºÐ¸ Ð¿Ð¾ Ð·Ð°Ð¿ÑÐ¾ÑÑ Ð¸Ð½ÐºÐ»ÑÐ·Ð¸Ñ"/>
          <p:cNvSpPr>
            <a:spLocks noChangeAspect="1" noChangeArrowheads="1"/>
          </p:cNvSpPr>
          <p:nvPr/>
        </p:nvSpPr>
        <p:spPr bwMode="auto">
          <a:xfrm>
            <a:off x="10144702" y="14211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8339" y="-80989"/>
            <a:ext cx="2466975" cy="1847850"/>
          </a:xfrm>
          <a:prstGeom prst="rect">
            <a:avLst/>
          </a:prstGeom>
        </p:spPr>
      </p:pic>
      <p:pic>
        <p:nvPicPr>
          <p:cNvPr id="8198" name="Picture 6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8"/>
          <a:stretch/>
        </p:blipFill>
        <p:spPr bwMode="auto">
          <a:xfrm>
            <a:off x="10144702" y="3716616"/>
            <a:ext cx="2232662" cy="93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275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469093"/>
            <a:ext cx="626225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функціонувала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добре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відлагоджена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складу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входили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слуху,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опорно-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рухового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вадами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		 	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уже у 80-х роках почали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зорганізовуватися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співтовариства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входили батьки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освітянських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115682"/>
            <a:ext cx="15888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</a:rPr>
              <a:t>Австрія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80509" y="4624077"/>
            <a:ext cx="8811491" cy="2414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науково-пошукового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1993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“Закону 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регламентовано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dirty="0"/>
          </a:p>
        </p:txBody>
      </p:sp>
      <p:pic>
        <p:nvPicPr>
          <p:cNvPr id="9218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491" y="160338"/>
            <a:ext cx="5214734" cy="43456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ÐÐ°ÑÑÐ¸Ð½ÐºÐ¸ Ð¿Ð¾ Ð·Ð°Ð¿ÑÐ¾ÑÑ Ð°Ð²ÑÑÑÐ¸Ñ ÑÐ»Ð°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ÐÐ°ÑÑÐ¸Ð½ÐºÐ¸ Ð¿Ð¾ Ð·Ð°Ð¿ÑÐ¾ÑÑ Ð°Ð²ÑÑÑÐ¸Ñ ÑÐ»Ð°Ð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59" y="5016705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3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9491" y="626699"/>
            <a:ext cx="8839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Австрії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52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задіяних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педагогам та батькам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тренінги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співробітничають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службами,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центрами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57983" y="0"/>
            <a:ext cx="15888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</a:rPr>
              <a:t>Австрія</a:t>
            </a:r>
            <a:endParaRPr lang="ru-RU" sz="3200" dirty="0"/>
          </a:p>
        </p:txBody>
      </p:sp>
      <p:sp>
        <p:nvSpPr>
          <p:cNvPr id="6" name="AutoShape 2" descr="ÐÐ°ÑÑÐ¸Ð½ÐºÐ¸ Ð¿Ð¾ Ð·Ð°Ð¿ÑÐ¾ÑÑ Ð¸Ð½ÐºÐ»ÑÐ·Ð¸Ñ Ð°Ð²ÑÑÑ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257" y="4039898"/>
            <a:ext cx="4234853" cy="281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31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982" y="584775"/>
            <a:ext cx="969818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Правовою основою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Бельгії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„Закон про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прийнятий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uk-UA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внесено Декретом Уряду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липня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1978 року. Закон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неповносправними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реформування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них - право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 для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1960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“Законом про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 психолого-медико-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вирішували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психофізичного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Бельгії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вісім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для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легким,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розумової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відсталості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середнім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важким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емоційно-вольовими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розладами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розладами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слуху,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соматичними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захворюваннями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труднощами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навчанні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5905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err="1">
                <a:solidFill>
                  <a:schemeClr val="accent2">
                    <a:lumMod val="50000"/>
                  </a:schemeClr>
                </a:solidFill>
              </a:rPr>
              <a:t>Бельгія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1266" name="Picture 2" descr="ÐÐ°ÑÑÐ¸Ð½ÐºÐ¸ Ð¿Ð¾ Ð·Ð°Ð¿ÑÐ¾ÑÑ Ð¸Ð½ÐºÐ»ÑÐ·Ð¸Ñ Ð°Ð²ÑÑÑ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582" y="0"/>
            <a:ext cx="3865418" cy="239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61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379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Бельгійський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„Закон 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затвердив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бар’єрів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передбачивши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апробовані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разом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однолітками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школах, а психолого-медико-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супровід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ПМС-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року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навчаються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безкоштовне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 6 до 18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подовжений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кожному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290" name="Picture 2" descr="ÐÐ°ÑÑÐ¸Ð½ÐºÐ¸ Ð¿Ð¾ Ð·Ð°Ð¿ÑÐ¾ÑÑ Ð¸Ð½ÐºÐ»ÑÐ·Ð¸Ñ Ð°Ð²ÑÑÑÐ¸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5" y="0"/>
            <a:ext cx="3001819" cy="225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ÐÐ°ÑÑÐ¸Ð½ÐºÐ¸ Ð¿Ð¾ Ð·Ð°Ð¿ÑÐ¾ÑÑ ÑÐ»Ð°Ð³ Ð±ÐµÐ»ÑÐ³Ð¸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241" y="4864330"/>
            <a:ext cx="2975553" cy="199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740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94275"/>
            <a:ext cx="82018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„Закон 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основною формою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неповносправними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збільшивши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навчалися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уряд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закінчили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п’ятий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дев’ятий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школярами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планами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потреб.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3740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Швеція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314" name="Picture 2" descr="ÐÐ°ÑÑÐ¸Ð½ÐºÐ¸ Ð¿Ð¾ Ð·Ð°Ð¿ÑÐ¾ÑÑ ÑÐ²ÐµÑ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813" y="0"/>
            <a:ext cx="3680496" cy="230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39" b="15092"/>
          <a:stretch/>
        </p:blipFill>
        <p:spPr bwMode="auto">
          <a:xfrm>
            <a:off x="8201892" y="4181741"/>
            <a:ext cx="4017818" cy="262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642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748145"/>
            <a:ext cx="98782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1996 р. Акту „Про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реформування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освітою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структурним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підрозділом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64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служб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опікуються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закладами, де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вчаться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нескладні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корекційнореабілітаційними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залучаючи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позашкільні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батькам.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93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Великобританія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 descr="ÐÐ°ÑÑÐ¸Ð½ÐºÐ¸ Ð¿Ð¾ Ð·Ð°Ð¿ÑÐ¾ÑÑ Ð²ÐµÐ»Ð¸ÐºÐ¾Ð±ÑÐ¸ÑÐ°Ð½Ð¸Ñ ÑÐ»Ð°Ð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0"/>
            <a:ext cx="1905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481" y="5471234"/>
            <a:ext cx="2746038" cy="152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513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001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endParaRPr lang="ru-RU" sz="2800" b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ÐÐ½ÐºÐ»ÑÐ·Ð¸Ð²Ð½Ð° Ð¾ÑÐ²ÑÑÐ° Ð² Ð£ÐºÑÐ°ÑÐ½Ñ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87"/>
          <a:stretch/>
        </p:blipFill>
        <p:spPr bwMode="auto">
          <a:xfrm>
            <a:off x="6688281" y="1125278"/>
            <a:ext cx="4807623" cy="447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392" y="1000588"/>
            <a:ext cx="59056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суміш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США, де все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гуманно,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Принцип "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ходять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дитиною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звісно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непоганий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Як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запевнила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співавтор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"Про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яка і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впровадила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Олеся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Миськів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– 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сприймати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меншість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батьки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судячи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того,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дізнався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портал "Знай.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en-US" sz="2400" b="0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279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351818" cy="10398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uk-UA" b="1" dirty="0"/>
              <a:t>Законодавче та нормативно-правове регулювання інклюзивної освіти</a:t>
            </a:r>
            <a:endParaRPr lang="uk-UA" dirty="0"/>
          </a:p>
        </p:txBody>
      </p:sp>
      <p:sp>
        <p:nvSpPr>
          <p:cNvPr id="22530" name="Содержимое 2"/>
          <p:cNvSpPr>
            <a:spLocks noGrp="1"/>
          </p:cNvSpPr>
          <p:nvPr>
            <p:ph idx="4294967295"/>
          </p:nvPr>
        </p:nvSpPr>
        <p:spPr>
          <a:xfrm>
            <a:off x="0" y="1303049"/>
            <a:ext cx="8643937" cy="48593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uk-UA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uk-UA" sz="27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Закон України </a:t>
            </a:r>
            <a:r>
              <a:rPr lang="uk-UA" sz="27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«Про внесення змін до деяких законів України про освіту щодо організації інклюзивного навчання» №1324 від 5 червня 2014 р</a:t>
            </a:r>
            <a:r>
              <a:rPr lang="uk-UA" sz="27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.</a:t>
            </a:r>
            <a:endParaRPr lang="uk-UA" sz="27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ru-RU" sz="2700" b="1" dirty="0">
                <a:solidFill>
                  <a:schemeClr val="accent1">
                    <a:lumMod val="50000"/>
                  </a:schemeClr>
                </a:solidFill>
              </a:rPr>
              <a:t>Наказ МОН </a:t>
            </a:r>
            <a:r>
              <a:rPr lang="ru-RU" sz="2700" b="1" dirty="0" err="1">
                <a:solidFill>
                  <a:schemeClr val="accent1">
                    <a:lumMod val="50000"/>
                  </a:schemeClr>
                </a:solidFill>
              </a:rPr>
              <a:t>України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від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20.04.2015 № 446 «Про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затвердження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гранично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допустимого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навчального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навантаження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на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дитину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у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дошкільних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навчальних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закладах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різних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типів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та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форми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власності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»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зареєстровано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Міністерстві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юстиції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України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13 </a:t>
            </a:r>
            <a:r>
              <a:rPr lang="ru-RU" sz="2700" dirty="0" err="1">
                <a:solidFill>
                  <a:schemeClr val="accent1">
                    <a:lumMod val="50000"/>
                  </a:schemeClr>
                </a:solidFill>
              </a:rPr>
              <a:t>травня</a:t>
            </a:r>
            <a:r>
              <a:rPr lang="ru-RU" sz="2700" dirty="0">
                <a:solidFill>
                  <a:schemeClr val="accent1">
                    <a:lumMod val="50000"/>
                  </a:schemeClr>
                </a:solidFill>
              </a:rPr>
              <a:t> 2015 року за № 520/26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ru-RU" sz="2700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2" name="AutoShape 2" descr="ÐÐ°ÑÑÐ¸Ð½ÐºÐ¸ Ð¿Ð¾ Ð·Ð°Ð¿ÑÐ¾ÑÑ ÑÐºÑÐ°Ð¸Ð½Ð° ÑÐ»Ð°Ð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727" y="-13133"/>
            <a:ext cx="3117273" cy="20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4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1999" cy="717119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сьогодні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 року до Закону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внесено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потребами;•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МОНМС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жовтень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 р.), «Порядок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закладах» (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серпень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2011 р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								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інклюзії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									•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психофізичного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					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ряд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		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видано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											•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проводяться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(72-х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годинні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вихователів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							•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13 вузах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введений курс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кафедру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Андрагогіки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Кримському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республіканському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інституті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післядипломної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780600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15882"/>
            <a:ext cx="9656618" cy="3983038"/>
          </a:xfrm>
        </p:spPr>
        <p:txBody>
          <a:bodyPr/>
          <a:lstStyle/>
          <a:p>
            <a:pPr algn="just" eaLnBrk="1" hangingPunct="1"/>
            <a:r>
              <a:rPr lang="uk-UA" altLang="ru-RU" sz="2800" dirty="0" smtClean="0"/>
              <a:t>Перелік посад педагогічних та науково-педагогічних працівників - “асистент вихователя дошкільного навчального закладу”.</a:t>
            </a:r>
          </a:p>
          <a:p>
            <a:pPr algn="just" eaLnBrk="1" hangingPunct="1"/>
            <a:endParaRPr lang="uk-UA" altLang="ru-RU" sz="2800" dirty="0" smtClean="0"/>
          </a:p>
          <a:p>
            <a:pPr algn="just" eaLnBrk="1" hangingPunct="1"/>
            <a:r>
              <a:rPr lang="uk-UA" altLang="ru-RU" sz="2800" dirty="0" smtClean="0"/>
              <a:t>Порядок надання щорічної основної відпустки - вихователь, який працює в інклюзивній групі, асистент вихователя дошкільного навчального закладу тривалістю до 56 календарних днів </a:t>
            </a:r>
          </a:p>
          <a:p>
            <a:pPr eaLnBrk="1" hangingPunct="1"/>
            <a:endParaRPr lang="uk-UA" alt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2686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  <a:t>ПОСТАНОВА КМУ від 29 липня 2015 р. № 531 </a:t>
            </a:r>
            <a:r>
              <a:rPr lang="uk-UA" sz="2800" b="1" dirty="0" err="1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  <a:t>“Про</a:t>
            </a:r>
            <a:r>
              <a:rPr lang="uk-UA" sz="28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charset="0"/>
              </a:rPr>
              <a:t> внесення змін до постанов Кабінету Міністрів України від 14 квітня 1997 р. № 346 і від 14 червня 2000 р. № 963”</a:t>
            </a:r>
            <a:endParaRPr lang="uk-UA" sz="2800" dirty="0">
              <a:solidFill>
                <a:schemeClr val="accent1">
                  <a:lumMod val="50000"/>
                </a:schemeClr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404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8055" t="29450" r="42547" b="14867"/>
          <a:stretch/>
        </p:blipFill>
        <p:spPr>
          <a:xfrm>
            <a:off x="249382" y="-157378"/>
            <a:ext cx="9274002" cy="736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75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3963" y="168716"/>
            <a:ext cx="73567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0946" y="944894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гармонізувати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(17–30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потребами.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Приміром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готувати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взаємодопомоги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їхнього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однокласника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влитися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спільну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посильні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презентувати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50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10" y="269152"/>
            <a:ext cx="42672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°ÑÐ¸ÑÑÐµÐ½Ñ ÑÑÐ¸ÑÐµÐ»Ñ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3" r="220"/>
          <a:stretch/>
        </p:blipFill>
        <p:spPr bwMode="auto">
          <a:xfrm>
            <a:off x="7096702" y="3793338"/>
            <a:ext cx="4485697" cy="260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140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3236" y="127475"/>
            <a:ext cx="7467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посада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 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пенсіонер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студент,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школяру —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сприймати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вад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слуху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ментальних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загальноприйнятих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заспокоюватися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скажімо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аутизму). Про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подбати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оплачувати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асистентів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звернутися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благодійних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більшості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фінансують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вони).</a:t>
            </a:r>
          </a:p>
        </p:txBody>
      </p:sp>
      <p:pic>
        <p:nvPicPr>
          <p:cNvPr id="4098" name="Picture 2" descr="ÐÐ°ÑÑÐ¸Ð½ÐºÐ¸ Ð¿Ð¾ Ð·Ð°Ð¿ÑÐ¾ÑÑ Ð¾ÑÐ¾Ð±Ð¸ÑÑÐ¸Ð¹ Ð°ÑÐ¸ÑÑÐµÐ½Ñ Ð¸Ð½ÐºÐ»ÑÐ·Ð¸Ñ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36" y="3574473"/>
            <a:ext cx="4497539" cy="300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447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8" y="691535"/>
            <a:ext cx="8234064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567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39" y="1052736"/>
            <a:ext cx="8742837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7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uk-UA" dirty="0" smtClean="0"/>
              <a:t>Використані </a:t>
            </a:r>
            <a:r>
              <a:rPr lang="uk-UA" dirty="0" smtClean="0"/>
              <a:t>електронні джерела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6980" y="660400"/>
            <a:ext cx="119426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1.Інклюзія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core.ac.uk</a:t>
            </a:r>
            <a:endParaRPr lang="uk-UA" sz="2400" dirty="0" smtClean="0"/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2.Становлення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studfiles.net</a:t>
            </a:r>
            <a:endParaRPr lang="uk-UA" sz="2400" dirty="0" smtClean="0"/>
          </a:p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Італія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hlinkClick r:id="rId4"/>
              </a:rPr>
              <a:t>https://</a:t>
            </a:r>
            <a:r>
              <a:rPr lang="en-US" sz="2400" dirty="0" smtClean="0">
                <a:hlinkClick r:id="rId4"/>
              </a:rPr>
              <a:t>www.slideshare.net</a:t>
            </a:r>
            <a:r>
              <a:rPr lang="uk-UA" sz="2400" dirty="0" smtClean="0"/>
              <a:t>             	</a:t>
            </a:r>
          </a:p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Австрія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hlinkClick r:id="rId3"/>
              </a:rPr>
              <a:t> https://studfiles.net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Бельгія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hlinkClick r:id="rId3"/>
              </a:rPr>
              <a:t> https://studfiles.net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Швеція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hlinkClick r:id="rId3"/>
              </a:rPr>
              <a:t> https://studfiles.net</a:t>
            </a:r>
            <a:endParaRPr lang="uk-UA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2.5.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Великобританія-</a:t>
            </a:r>
            <a:r>
              <a:rPr lang="en-US" sz="2400" dirty="0">
                <a:hlinkClick r:id="rId5"/>
              </a:rPr>
              <a:t>https://</a:t>
            </a:r>
            <a:r>
              <a:rPr lang="en-US" sz="2400" dirty="0" smtClean="0">
                <a:hlinkClick r:id="rId5"/>
              </a:rPr>
              <a:t>vseosvita.ua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Інклюзія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hlinkClick r:id="rId6"/>
              </a:rPr>
              <a:t> </a:t>
            </a:r>
            <a:r>
              <a:rPr lang="en-US" sz="2400" dirty="0">
                <a:hlinkClick r:id="rId7"/>
              </a:rPr>
              <a:t>https://</a:t>
            </a:r>
            <a:r>
              <a:rPr lang="en-US" sz="2400" dirty="0" smtClean="0">
                <a:hlinkClick r:id="rId7"/>
              </a:rPr>
              <a:t>znaj.ua</a:t>
            </a:r>
            <a:r>
              <a:rPr lang="uk-UA" sz="2400" dirty="0" smtClean="0"/>
              <a:t>						</a:t>
            </a:r>
          </a:p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Законодавче та нормативно-правове регулювання інклюзивної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освіти-</a:t>
            </a:r>
            <a:r>
              <a:rPr lang="en-US" sz="2400" dirty="0">
                <a:hlinkClick r:id="rId8"/>
              </a:rPr>
              <a:t>https://</a:t>
            </a:r>
            <a:r>
              <a:rPr lang="en-US" sz="2400" dirty="0" smtClean="0">
                <a:hlinkClick r:id="rId8"/>
              </a:rPr>
              <a:t>www.google.com</a:t>
            </a:r>
            <a:endParaRPr lang="uk-UA" sz="2400" dirty="0" smtClean="0"/>
          </a:p>
          <a:p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dirty="0">
                <a:hlinkClick r:id="rId9"/>
              </a:rPr>
              <a:t>http://</a:t>
            </a:r>
            <a:r>
              <a:rPr lang="en-US" sz="2400" dirty="0" smtClean="0">
                <a:hlinkClick r:id="rId9"/>
              </a:rPr>
              <a:t>www.myshared.ru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05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1371" y="188640"/>
            <a:ext cx="1180273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uk-UA" sz="72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Дякую за увагу !</a:t>
            </a:r>
            <a:endParaRPr lang="uk-UA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314" name="Picture 2" descr="Цитати про життя до сліз Українською мовою – читати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713" y="2636913"/>
            <a:ext cx="5990799" cy="36550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0564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</TotalTime>
  <Words>698</Words>
  <Application>Microsoft Office PowerPoint</Application>
  <PresentationFormat>Произвольный</PresentationFormat>
  <Paragraphs>69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Законодавче та нормативно-правове регулювання інклюзивної освіти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Використані електронні джерела: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suvor</cp:lastModifiedBy>
  <cp:revision>21</cp:revision>
  <dcterms:created xsi:type="dcterms:W3CDTF">2019-09-24T16:53:50Z</dcterms:created>
  <dcterms:modified xsi:type="dcterms:W3CDTF">2023-09-20T20:02:12Z</dcterms:modified>
</cp:coreProperties>
</file>