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8" d="100"/>
          <a:sy n="78" d="100"/>
        </p:scale>
        <p:origin x="108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927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 хв] Вітання, тема лекції. Зверніть увагу на візуал: це перцептивна карта — інструмент, який студенти побудують у практичному завданні. Тривалість лекції — 80 хв.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 хв] Озвучте чотири результати навчання. Вони прямо співвідносяться з трьома підтемами й практичним завданням: перцептивна карта та пропозиція перепозиціонування — це те, що студенти зроблять самостійно.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 хв] Покажіть структуру лекції та тайминг. Скажіть, що в кожній підтемі є кейс і коротке обговорення — студентів чекає активна робота.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 хв] Запитайте аудиторію: «Який банк / авто / напій для вас "про що"? Одне слово». Запишіть 4–6 відповідей на дошці. Різні відповіді про один бренд покажуть, що позиція — у сприйнятті споживача. Повернемося до цієї думки в кінці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Дайте визначення й підкресліть слова «в свідомості» та «відносно конкурентів». Коротко назвіть авторів: Райс і Траут — про війну за сприйняття, Котлер — про логіку STP, Аакер — про зв’язок позиції з ідентичністю бренду.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 хв] Пройдіть ланцюжок S–T–P. Зупиніться на критеріях якісного сегмента. Покажіть формулу позиціонування й запропонуйте студентам усно заповнити її для будь-якого відомого бренду — це підготовка до практичного завдання.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Розкажіть кейс за 2 хв, далі 1–2 хв обговорення. Ключова думка: позиція має підтверджуватися продуктом, а не лише рекламою. Цифри й факти з історії бренду за потреби звірте з першоджерелами.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Мініобговорення 2 хв. Підведіть до думки: відмова від частини ринку — свідомий вибір, а не слабкість. Сегментація означає, що не всі будуть вашими клієнтами.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Дайте два визначення й одразу введіть POD і POP. Підкресліть: паритет за базовими критеріями — це «вхідний квиток» у категорію; відмінність працює лише тоді, коли квиток 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Пройдіть чотири ролі. Запитайте: до якої ролі належить monobank у банківській категорії? Волю до обговорення не затягуйте — далі два кейси.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Наголосіть: реклама була підтримана реальною поведінкою сервісу. Стратегія не спрацює, якщо «стараємося більше» не підтверджується досвідом клієнта. Точні формулювання кампанії звірте з першоджерелами.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Поставте питання й дайте 1 хв на думку в парах. Мета: побачити, що домінування буває за різними критеріями (частка ринку, емоційна сила бренду, оцінка смаку в сліпому тесті).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Перелічіть причини, попросіть студентів навести приклад для 1–2 причин. Потім розведіть еволюційне й революційне перепозиціонування: критерій — чи збережено ядро.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Пройдіть п’ять кроків. Головне повідомлення: третій і четвертий кроки визначають успіх — без достовірності й реальних змін нова позиція стане лише обіцянкою. Два ключові ризики — на нижній частині слайда.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Головна думка: перепозиціонування без зміни продукту — це порожня обіцянка. Дати й формулювання кампаній звірте з першоджерелами перед лекцією.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 хв] Дискусія 3 хв. Чіткої відповіді немає — оцінюйте аргументацію. Аргумент «за революцію»: радикально змінено образ і аудиторію. «За еволюцію»: збережено назву, логотип, продукт. Цифри кампанії звірте з першоджерелами.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Дайте студентам 1 хв подивитися таблицю, потім запитайте: який кейс найкраще ілюструє позицію домінування, а який — перепозиціонування? Поверніться до слів із гачка.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 хв] Поясніть завдання й покажіть приклад карти — літери позначають умовні бренди. Наголосіть: осі мають відображати критерії вибору споживача, а не внутрішні характеристики компанії. Формат подання й дедлайн вкажіть за вашими правилами курсу.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 хв] Дайте 1–2 хв на самостійну відповідь, потім розберіть 1–2 питання усно. Решта — для самопідготовки.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 хв] Назвіть основну літературу та зробіть місток до Теми 5: ребрендинг як інструмент реалізації перепозиціонування (логотип, назва, позиціонування). Нагадайте про дедлайн практичного завдання.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0972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</a:t>
            </a:r>
            <a:r>
              <a:rPr lang="uk-UA" sz="1300" b="1" kern="0" spc="400" dirty="0" smtClean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Позиціонування бренду на ринку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461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«Бренд-менеджмент»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943600" y="822960"/>
            <a:ext cx="2743200" cy="2743200"/>
          </a:xfrm>
          <a:prstGeom prst="roundRect">
            <a:avLst>
              <a:gd name="adj" fmla="val 3333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0" y="1005840"/>
            <a:ext cx="0" cy="2377440"/>
          </a:xfrm>
          <a:prstGeom prst="line">
            <a:avLst/>
          </a:prstGeom>
          <a:noFill/>
          <a:ln w="12700">
            <a:solidFill>
              <a:srgbClr val="D9CFE8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6126480" y="2194560"/>
            <a:ext cx="2377440" cy="0"/>
          </a:xfrm>
          <a:prstGeom prst="line">
            <a:avLst/>
          </a:prstGeom>
          <a:noFill/>
          <a:ln w="12700">
            <a:solidFill>
              <a:srgbClr val="D9CFE8"/>
            </a:solidFill>
            <a:prstDash val="dash"/>
          </a:ln>
        </p:spPr>
      </p:sp>
      <p:sp>
        <p:nvSpPr>
          <p:cNvPr id="9" name="Shape 7"/>
          <p:cNvSpPr/>
          <p:nvPr/>
        </p:nvSpPr>
        <p:spPr>
          <a:xfrm>
            <a:off x="6400800" y="1325880"/>
            <a:ext cx="365760" cy="365760"/>
          </a:xfrm>
          <a:prstGeom prst="ellipse">
            <a:avLst/>
          </a:prstGeom>
          <a:solidFill>
            <a:srgbClr val="8B77B0"/>
          </a:solidFill>
          <a:ln w="12700">
            <a:solidFill>
              <a:srgbClr val="8B77B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680960" y="1143000"/>
            <a:ext cx="502920" cy="502920"/>
          </a:xfrm>
          <a:prstGeom prst="ellipse">
            <a:avLst/>
          </a:prstGeom>
          <a:solidFill>
            <a:srgbClr val="8B77B0"/>
          </a:solidFill>
          <a:ln w="12700">
            <a:solidFill>
              <a:srgbClr val="8B77B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0" y="2560320"/>
            <a:ext cx="457200" cy="457200"/>
          </a:xfrm>
          <a:prstGeom prst="ellipse">
            <a:avLst/>
          </a:prstGeom>
          <a:solidFill>
            <a:srgbClr val="8B77B0"/>
          </a:solidFill>
          <a:ln w="12700">
            <a:solidFill>
              <a:srgbClr val="8B77B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72400" y="2651760"/>
            <a:ext cx="320040" cy="320040"/>
          </a:xfrm>
          <a:prstGeom prst="ellipse">
            <a:avLst/>
          </a:prstGeom>
          <a:solidFill>
            <a:srgbClr val="8B77B0"/>
          </a:solidFill>
          <a:ln w="12700">
            <a:solidFill>
              <a:srgbClr val="8B77B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95160" y="1783080"/>
            <a:ext cx="548640" cy="54864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943600" y="37033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Ваш бренд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Результати навчання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лекції студент: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85800" y="1783080"/>
            <a:ext cx="548640" cy="54864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" y="1925726"/>
            <a:ext cx="263347" cy="26334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17320" y="155448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Розрізняє концепції позиціонування й обирає цільовий сегмент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663440" y="137160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92040" y="1783080"/>
            <a:ext cx="548640" cy="54864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4686" y="1925726"/>
            <a:ext cx="263347" cy="263347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623560" y="155448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Обирає між позицією домінування та позицією рівності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457200" y="292608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85800" y="3337560"/>
            <a:ext cx="548640" cy="54864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446" y="3480206"/>
            <a:ext cx="263347" cy="263347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17320" y="310896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Будує перцептивну карту за двома атрибутами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4663440" y="292608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4892040" y="3337560"/>
            <a:ext cx="548640" cy="54864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4686" y="3480206"/>
            <a:ext cx="263347" cy="263347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5623560" y="310896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Визначає тип перепозиціонування: еволюційне чи революційне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1920240" cy="27432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508760"/>
            <a:ext cx="640080" cy="64008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508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33172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Концепції позиціонування, сегментація, таргетинг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5661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18–20 хв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560320" y="1280160"/>
            <a:ext cx="1920240" cy="27432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788920" y="1508760"/>
            <a:ext cx="640080" cy="64008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788920" y="1508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2697480" y="233172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 домінування vs позиція рівності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2788920" y="35661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18–20 хв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663440" y="1280160"/>
            <a:ext cx="1920240" cy="27432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892040" y="1508760"/>
            <a:ext cx="640080" cy="64008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892040" y="1508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4800600" y="233172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Перепозиціонування: причини та види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5661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18–20 хв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766560" y="1280160"/>
            <a:ext cx="1920240" cy="2743200"/>
          </a:xfrm>
          <a:prstGeom prst="roundRect">
            <a:avLst>
              <a:gd name="adj" fmla="val 4762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995160" y="1508760"/>
            <a:ext cx="640080" cy="64008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95160" y="1508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ПЗ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903720" y="2331720"/>
            <a:ext cx="1691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Практичне завдання: перцептивна карта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995160" y="3566160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10–12 хв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4251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Вступ — 10 хв · Підтеми — 3 × 18–20 хв · Завершення — 10–12 хв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4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ГАЧОК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1440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Який банк, авто чи напій для вас «про що»?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8803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Скажіть одним словом.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035040" y="822960"/>
            <a:ext cx="2651760" cy="777240"/>
          </a:xfrm>
          <a:prstGeom prst="roundRect">
            <a:avLst>
              <a:gd name="adj" fmla="val 17647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035040" y="82296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Банк →  ?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035040" y="1783080"/>
            <a:ext cx="2651760" cy="777240"/>
          </a:xfrm>
          <a:prstGeom prst="roundRect">
            <a:avLst>
              <a:gd name="adj" fmla="val 17647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035040" y="178308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 →  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035040" y="2743200"/>
            <a:ext cx="2651760" cy="777240"/>
          </a:xfrm>
          <a:prstGeom prst="roundRect">
            <a:avLst>
              <a:gd name="adj" fmla="val 17647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035040" y="274320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Напій →  ?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3840480"/>
            <a:ext cx="8138160" cy="731520"/>
          </a:xfrm>
          <a:prstGeom prst="roundRect">
            <a:avLst>
              <a:gd name="adj" fmla="val 12500"/>
            </a:avLst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384048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 існує в голові споживача, а не в рекламі.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таке позиціонування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3749040" cy="3291840"/>
          </a:xfrm>
          <a:prstGeom prst="roundRect">
            <a:avLst>
              <a:gd name="adj" fmla="val 2778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31520" y="14173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ВИЗНАЧЕННЯ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1783080"/>
            <a:ext cx="3200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Позиціонування — це місце бренду в свідомості цільового споживача відносно конкурентів.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480560" y="1188720"/>
            <a:ext cx="42062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663440" y="1435608"/>
            <a:ext cx="512064" cy="512064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577" y="1568745"/>
            <a:ext cx="245791" cy="245791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394960" y="13258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Райс і Траут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394960" y="162763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Позиціонування як боротьба за сприйняття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4480560" y="2331720"/>
            <a:ext cx="42062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663440" y="2578608"/>
            <a:ext cx="512064" cy="512064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6577" y="2711745"/>
            <a:ext cx="245791" cy="245791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394960" y="24688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Котлер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5394960" y="277063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STP: сегментація → таргетинг → позиціонування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4480560" y="3474720"/>
            <a:ext cx="42062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663440" y="3721608"/>
            <a:ext cx="512064" cy="512064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577" y="3854745"/>
            <a:ext cx="245791" cy="245791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5394960" y="36118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Аакер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5394960" y="391363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 як частина ідентичності бренду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Модель STP і формула позиціонування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2697480" cy="640080"/>
          </a:xfrm>
          <a:prstGeom prst="chevron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0972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Сегментація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46120" y="1097280"/>
            <a:ext cx="2697480" cy="640080"/>
          </a:xfrm>
          <a:prstGeom prst="chevron">
            <a:avLst/>
          </a:prstGeom>
          <a:solidFill>
            <a:srgbClr val="6A4E92"/>
          </a:solidFill>
          <a:ln w="12700">
            <a:solidFill>
              <a:srgbClr val="6A4E9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520440" y="10972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 сегмента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35040" y="1097280"/>
            <a:ext cx="2697480" cy="640080"/>
          </a:xfrm>
          <a:prstGeom prst="chevron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309360" y="109728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Позиціонування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4023360" cy="25146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85800" y="21488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Критерії сегментації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" y="2514600"/>
            <a:ext cx="3566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Географічні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Демографічні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Психографічні</a:t>
            </a:r>
            <a:endParaRPr lang="en-US" sz="15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Поведінкові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663440" y="2011680"/>
            <a:ext cx="402336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4892040" y="21031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Якісний сегмент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892040" y="2450592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вимірюваність · достатній обсяг · досяжність · значущість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663440" y="3337560"/>
            <a:ext cx="4023360" cy="1188720"/>
          </a:xfrm>
          <a:prstGeom prst="roundRect">
            <a:avLst>
              <a:gd name="adj" fmla="val 7692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4892040" y="34290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ФОРМУЛА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4892040" y="370332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[сегмент] бренд [X] — це [категорія], який [ключова відмінність], бо [доказ].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651760" cy="4023360"/>
          </a:xfrm>
          <a:prstGeom prst="roundRect">
            <a:avLst>
              <a:gd name="adj" fmla="val 4138"/>
            </a:avLst>
          </a:prstGeom>
          <a:solidFill>
            <a:srgbClr val="241B35"/>
          </a:solidFill>
          <a:ln w="12700">
            <a:solidFill>
              <a:srgbClr val="241B3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85800" y="6858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0058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Volvo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103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Швеція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Безпека як ядро бренду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88036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1546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Безпека — головна цінність, і жодної іншої поруч.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83280" y="45720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538728" y="64008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487" y="770839"/>
            <a:ext cx="241402" cy="241402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4206240" y="53035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Роками послідовно будує образ навколо однієї цінності — безпеки.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383280" y="146304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538728" y="164592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487" y="1776679"/>
            <a:ext cx="241402" cy="24140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206240" y="153619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підкріплено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Продукт (інженерні рішення), комунікація та репутація працюють на одну ідею.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3383280" y="246888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538728" y="265176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487" y="2782519"/>
            <a:ext cx="241402" cy="24140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206240" y="254203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Урок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Вузька й послідовна позиція запам’ятовується краще за «все й одразу».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3383280" y="3520440"/>
            <a:ext cx="5303520" cy="960120"/>
          </a:xfrm>
          <a:prstGeom prst="roundRect">
            <a:avLst>
              <a:gd name="adj" fmla="val 9524"/>
            </a:avLst>
          </a:prstGeom>
          <a:solidFill>
            <a:srgbClr val="FCE9CC"/>
          </a:solidFill>
          <a:ln w="12700">
            <a:solidFill>
              <a:srgbClr val="FCE9CC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3538728" y="3749040"/>
            <a:ext cx="502920" cy="50292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487" y="3879799"/>
            <a:ext cx="241402" cy="24140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4206240" y="3584448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до аудиторії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вузька позиція сильніша за «і безпечна, і спортивна, і дешева»?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651760" cy="4023360"/>
          </a:xfrm>
          <a:prstGeom prst="roundRect">
            <a:avLst>
              <a:gd name="adj" fmla="val 4138"/>
            </a:avLst>
          </a:prstGeom>
          <a:solidFill>
            <a:srgbClr val="241B35"/>
          </a:solidFill>
          <a:ln w="12700">
            <a:solidFill>
              <a:srgbClr val="241B3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85800" y="6858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0058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monobank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103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Цифровий банк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88036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1546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«Банк у смартфоні» для цифрової аудиторії.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83280" y="45720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538728" y="64008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487" y="770839"/>
            <a:ext cx="241402" cy="241402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4206240" y="53035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Сегмент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Цифрова, переважно молода аудиторія, яка не потребує відділень.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383280" y="146304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538728" y="164592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487" y="1776679"/>
            <a:ext cx="241402" cy="24140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206240" y="153619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Ядро пропозиції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Простий застосунок, відсутність відділень, упізнаваний персонаж.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3383280" y="246888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538728" y="265176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487" y="2782519"/>
            <a:ext cx="241402" cy="24140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206240" y="254203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Урок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Чіткий сегмент і чітке ядро пропозиції роблять позицію зрозумілою.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3383280" y="3520440"/>
            <a:ext cx="5303520" cy="960120"/>
          </a:xfrm>
          <a:prstGeom prst="roundRect">
            <a:avLst>
              <a:gd name="adj" fmla="val 9524"/>
            </a:avLst>
          </a:prstGeom>
          <a:solidFill>
            <a:srgbClr val="FCE9CC"/>
          </a:solidFill>
          <a:ln w="12700">
            <a:solidFill>
              <a:srgbClr val="FCE9CC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3538728" y="3749040"/>
            <a:ext cx="502920" cy="50292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487" y="3879799"/>
            <a:ext cx="241402" cy="24140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4206240" y="3584448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до аудиторії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Кому ця позиція не підходить — і чи це проблема? (2 хв)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Домінування чи рівність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402336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371600"/>
            <a:ext cx="640080" cy="64008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1" y="153802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13716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Позиція домінування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19456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 претендує на лідерство в категорії або в сегменті.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663440" y="1143000"/>
            <a:ext cx="402336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937760" y="1371600"/>
            <a:ext cx="640080" cy="640080"/>
          </a:xfrm>
          <a:prstGeom prst="ellipse">
            <a:avLst/>
          </a:prstGeom>
          <a:solidFill>
            <a:srgbClr val="2FA58F"/>
          </a:solidFill>
          <a:ln w="12700">
            <a:solidFill>
              <a:srgbClr val="2FA58F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181" y="153802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760720" y="13716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Позиція рівності (паритету)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937760" y="219456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 закріплює в свідомості споживача, що не поступається лідеру за ключовими критеріями.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57200" y="3520440"/>
            <a:ext cx="4023360" cy="1005840"/>
          </a:xfrm>
          <a:prstGeom prst="roundRect">
            <a:avLst>
              <a:gd name="adj" fmla="val 9091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Text 11"/>
          <p:cNvSpPr txBox="1"/>
          <p:nvPr/>
        </p:nvSpPr>
        <p:spPr>
          <a:xfrm>
            <a:off x="685800" y="35204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2A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</a:t>
            </a:r>
            <a:endParaRPr lang="en-US" sz="2600" dirty="0"/>
          </a:p>
        </p:txBody>
      </p:sp>
      <p:sp>
        <p:nvSpPr>
          <p:cNvPr id="16" name="Text 12"/>
          <p:cNvSpPr txBox="1"/>
          <p:nvPr/>
        </p:nvSpPr>
        <p:spPr>
          <a:xfrm>
            <a:off x="1737360" y="3520440"/>
            <a:ext cx="2606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Точки відмінності — те, чим бренд вирізняється серед конкурентів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4663440" y="3520440"/>
            <a:ext cx="4023360" cy="1005840"/>
          </a:xfrm>
          <a:prstGeom prst="roundRect">
            <a:avLst>
              <a:gd name="adj" fmla="val 9091"/>
            </a:avLst>
          </a:prstGeom>
          <a:solidFill>
            <a:srgbClr val="2FA58F"/>
          </a:solidFill>
          <a:ln w="12700">
            <a:solidFill>
              <a:srgbClr val="2FA58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Text 14"/>
          <p:cNvSpPr txBox="1"/>
          <p:nvPr/>
        </p:nvSpPr>
        <p:spPr>
          <a:xfrm>
            <a:off x="4892040" y="352044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2A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POP</a:t>
            </a:r>
            <a:endParaRPr lang="en-US" sz="2600" dirty="0"/>
          </a:p>
        </p:txBody>
      </p:sp>
      <p:sp>
        <p:nvSpPr>
          <p:cNvPr id="19" name="Text 15"/>
          <p:cNvSpPr txBox="1"/>
          <p:nvPr/>
        </p:nvSpPr>
        <p:spPr>
          <a:xfrm>
            <a:off x="5943600" y="3520440"/>
            <a:ext cx="2606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Точки паритету — те, чого споживач очікує від будь-якого гравця категорії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Матриця «Роль у категорії»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Позиціонування бренду на ринку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0233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417320"/>
            <a:ext cx="640080" cy="64008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1" y="158374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18872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Лідер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Захист і розширення категорії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63440" y="1097280"/>
            <a:ext cx="40233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892040" y="1417320"/>
            <a:ext cx="640080" cy="64008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461" y="158374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715000" y="118872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Челенджер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Атака на слабкі місця лідера, позиція через відмінність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457200" y="2514600"/>
            <a:ext cx="40233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85800" y="2834640"/>
            <a:ext cx="640080" cy="640080"/>
          </a:xfrm>
          <a:prstGeom prst="ellipse">
            <a:avLst/>
          </a:prstGeom>
          <a:solidFill>
            <a:srgbClr val="2FA58F"/>
          </a:solidFill>
          <a:ln w="12700">
            <a:solidFill>
              <a:srgbClr val="2FA58F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221" y="3001061"/>
            <a:ext cx="307238" cy="30723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508760" y="26060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Послідовник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Паритет із лідером, ефективність, перевірені рішення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4663440" y="2514600"/>
            <a:ext cx="402336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4892040" y="2834640"/>
            <a:ext cx="640080" cy="640080"/>
          </a:xfrm>
          <a:prstGeom prst="ellipse">
            <a:avLst/>
          </a:prstGeom>
          <a:solidFill>
            <a:srgbClr val="6A4E92"/>
          </a:solidFill>
          <a:ln w="12700">
            <a:solidFill>
              <a:srgbClr val="6A4E92"/>
            </a:solidFill>
            <a:prstDash val="solid"/>
          </a:ln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8461" y="3001061"/>
            <a:ext cx="307238" cy="307238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5715000" y="260604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Нішер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Глибока спеціалізація у вузькому сегменті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457200" y="4023360"/>
            <a:ext cx="8229600" cy="594360"/>
          </a:xfrm>
          <a:prstGeom prst="roundRect">
            <a:avLst>
              <a:gd name="adj" fmla="val 15385"/>
            </a:avLst>
          </a:prstGeom>
          <a:solidFill>
            <a:srgbClr val="241B35"/>
          </a:solidFill>
          <a:ln w="12700">
            <a:solidFill>
              <a:srgbClr val="241B35"/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685800" y="4023360"/>
            <a:ext cx="7772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паритету за базовими критеріями (POP) відмінність (POD) не працює.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651760" cy="4023360"/>
          </a:xfrm>
          <a:prstGeom prst="roundRect">
            <a:avLst>
              <a:gd name="adj" fmla="val 4138"/>
            </a:avLst>
          </a:prstGeom>
          <a:solidFill>
            <a:srgbClr val="241B35"/>
          </a:solidFill>
          <a:ln w="12700">
            <a:solidFill>
              <a:srgbClr val="241B3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85800" y="6858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0058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Avis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103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США, 1962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Прокат автомобілів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88036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1546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«Ми лише №2, тому стараємося більше».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83280" y="45720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538728" y="64008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487" y="770839"/>
            <a:ext cx="241402" cy="241402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4206240" y="53035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Ситуація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Челенджер відкрито визнав, що він другий за Hertz.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383280" y="146304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538728" y="164592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487" y="1776679"/>
            <a:ext cx="241402" cy="24140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206240" y="153619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Механізм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Визнання стало перевагою: менші черги, більше уваги до клієнта.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3383280" y="246888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538728" y="265176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487" y="2782519"/>
            <a:ext cx="241402" cy="24140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206240" y="254203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Урок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 через відмінність, а не боротьба за лідерство.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3383280" y="3520440"/>
            <a:ext cx="5303520" cy="960120"/>
          </a:xfrm>
          <a:prstGeom prst="roundRect">
            <a:avLst>
              <a:gd name="adj" fmla="val 9524"/>
            </a:avLst>
          </a:prstGeom>
          <a:solidFill>
            <a:srgbClr val="FCE9CC"/>
          </a:solidFill>
          <a:ln w="12700">
            <a:solidFill>
              <a:srgbClr val="FCE9CC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3538728" y="3749040"/>
            <a:ext cx="502920" cy="50292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487" y="3879799"/>
            <a:ext cx="241402" cy="24140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4206240" y="3584448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до аудиторії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чесність спрацювала — і коли така стратегія не спрацює?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Кейс: Coca-Cola vs Pepsi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374904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371600"/>
            <a:ext cx="1188720" cy="320040"/>
          </a:xfrm>
          <a:prstGeom prst="roundRect">
            <a:avLst>
              <a:gd name="adj" fmla="val 48571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37160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Лідер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17830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Coca-Cola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331720"/>
            <a:ext cx="3291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 на автентичності й емоціях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Домінує в категорії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937760" y="1143000"/>
            <a:ext cx="3749040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212080" y="1371600"/>
            <a:ext cx="1188720" cy="320040"/>
          </a:xfrm>
          <a:prstGeom prst="roundRect">
            <a:avLst>
              <a:gd name="adj" fmla="val 48571"/>
            </a:avLst>
          </a:prstGeom>
          <a:solidFill>
            <a:srgbClr val="2FA58F"/>
          </a:solidFill>
          <a:ln w="12700">
            <a:solidFill>
              <a:srgbClr val="2FA58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212080" y="137160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Челенджер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5212080" y="17830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Pepsi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5212080" y="2331720"/>
            <a:ext cx="3291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«Pepsi Challenge» — сліпе порівняння смаку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Орієнтація на молодь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Доказ паритету або переваги за смаком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60520" y="2011680"/>
            <a:ext cx="822960" cy="82296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160520" y="20116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VS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57200" y="37490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CE9CC"/>
          </a:solidFill>
          <a:ln w="12700">
            <a:solidFill>
              <a:srgbClr val="FCE9C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74904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Інтерактив: </a:t>
            </a:r>
            <a:r>
              <a:rPr lang="en-US" sz="16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хто в цій парі домінує — і за яким критерієм?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Перепозиціонування: причини і види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3840480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685800" y="128016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Причини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91640"/>
            <a:ext cx="3383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Зміна потреб ринку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Застарілий імідж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 конкуренція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Вихід на нові сегменти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Злиття чи поглинання</a:t>
            </a:r>
            <a:endParaRPr lang="en-US" sz="16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6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Криза репутації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26280" y="1143000"/>
            <a:ext cx="416052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754880" y="1371600"/>
            <a:ext cx="594360" cy="594360"/>
          </a:xfrm>
          <a:prstGeom prst="ellipse">
            <a:avLst/>
          </a:prstGeom>
          <a:solidFill>
            <a:srgbClr val="2FA58F"/>
          </a:solidFill>
          <a:ln w="12700">
            <a:solidFill>
              <a:srgbClr val="2FA58F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9414" y="1526134"/>
            <a:ext cx="285293" cy="285293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532120" y="13258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Еволюційне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5532120" y="178308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Поступова корекція за збереження ядра бренду.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26280" y="2926080"/>
            <a:ext cx="4160520" cy="16002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754880" y="3154680"/>
            <a:ext cx="594360" cy="59436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9414" y="3309214"/>
            <a:ext cx="285293" cy="285293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532120" y="3108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Революційне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5532120" y="356616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Радикальна зміна цінностей, аудиторії чи образу.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Алгоритм перепозиціонування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554480" cy="210312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94360" y="1280160"/>
            <a:ext cx="457200" cy="45720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9436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82880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Аудит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2194560"/>
            <a:ext cx="1325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споживачі думають про бренд зараз?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125980" y="1143000"/>
            <a:ext cx="1554480" cy="210312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263140" y="1280160"/>
            <a:ext cx="457200" cy="45720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26314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263140" y="182880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 позиція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2263140" y="2194560"/>
            <a:ext cx="1325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 вільне місце на карті?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794760" y="1143000"/>
            <a:ext cx="1554480" cy="210312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931920" y="1280160"/>
            <a:ext cx="457200" cy="45720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93192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3931920" y="182880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Достовірність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3931920" y="2194560"/>
            <a:ext cx="1325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повірять і чи можемо довести?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63540" y="1143000"/>
            <a:ext cx="1554480" cy="210312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5600700" y="1280160"/>
            <a:ext cx="457200" cy="45720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60070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600700" y="182880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Зміни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600700" y="2194560"/>
            <a:ext cx="1325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Спершу продукт, потім комунікація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132320" y="1143000"/>
            <a:ext cx="1554480" cy="210312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7269480" y="1280160"/>
            <a:ext cx="457200" cy="45720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26948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7269480" y="1828800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7269480" y="2194560"/>
            <a:ext cx="1325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Стеження за сприйняттям і продажами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3474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ризики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57200" y="3840480"/>
            <a:ext cx="4023360" cy="685800"/>
          </a:xfrm>
          <a:prstGeom prst="roundRect">
            <a:avLst>
              <a:gd name="adj" fmla="val 13333"/>
            </a:avLst>
          </a:prstGeom>
          <a:solidFill>
            <a:srgbClr val="FCE9CC"/>
          </a:solidFill>
          <a:ln w="12700">
            <a:solidFill>
              <a:srgbClr val="FCE9C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0080" y="3931920"/>
            <a:ext cx="502920" cy="50292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39" y="4062679"/>
            <a:ext cx="241402" cy="241402"/>
          </a:xfrm>
          <a:prstGeom prst="rect">
            <a:avLst/>
          </a:prstGeom>
        </p:spPr>
      </p:pic>
      <p:sp>
        <p:nvSpPr>
          <p:cNvPr id="33" name="Text 30"/>
          <p:cNvSpPr txBox="1"/>
          <p:nvPr/>
        </p:nvSpPr>
        <p:spPr>
          <a:xfrm>
            <a:off x="1325880" y="384048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Втрата старих клієнтів</a:t>
            </a:r>
            <a:endParaRPr lang="en-US" sz="1400" dirty="0"/>
          </a:p>
        </p:txBody>
      </p:sp>
      <p:sp>
        <p:nvSpPr>
          <p:cNvPr id="34" name="Shape 31"/>
          <p:cNvSpPr/>
          <p:nvPr/>
        </p:nvSpPr>
        <p:spPr>
          <a:xfrm>
            <a:off x="4663440" y="3840480"/>
            <a:ext cx="4023360" cy="685800"/>
          </a:xfrm>
          <a:prstGeom prst="roundRect">
            <a:avLst>
              <a:gd name="adj" fmla="val 13333"/>
            </a:avLst>
          </a:prstGeom>
          <a:solidFill>
            <a:srgbClr val="FCE9CC"/>
          </a:solidFill>
          <a:ln w="12700">
            <a:solidFill>
              <a:srgbClr val="FCE9CC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846320" y="3931920"/>
            <a:ext cx="502920" cy="50292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pic>
        <p:nvPicPr>
          <p:cNvPr id="3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079" y="4062679"/>
            <a:ext cx="241402" cy="241402"/>
          </a:xfrm>
          <a:prstGeom prst="rect">
            <a:avLst/>
          </a:prstGeom>
        </p:spPr>
      </p:pic>
      <p:sp>
        <p:nvSpPr>
          <p:cNvPr id="37" name="Text 33"/>
          <p:cNvSpPr txBox="1"/>
          <p:nvPr/>
        </p:nvSpPr>
        <p:spPr>
          <a:xfrm>
            <a:off x="5532120" y="3840480"/>
            <a:ext cx="3063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Розрив між обіцянкою й реальністю</a:t>
            </a:r>
            <a:endParaRPr lang="en-US" sz="140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651760" cy="4023360"/>
          </a:xfrm>
          <a:prstGeom prst="roundRect">
            <a:avLst>
              <a:gd name="adj" fmla="val 4138"/>
            </a:avLst>
          </a:prstGeom>
          <a:solidFill>
            <a:srgbClr val="241B35"/>
          </a:solidFill>
          <a:ln w="12700">
            <a:solidFill>
              <a:srgbClr val="241B3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85800" y="6858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0058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Škoda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103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Чехія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входу до Volkswagen (1991)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88036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1546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Спершу реальні зміни, потім розповідь про них.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83280" y="45720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538728" y="64008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487" y="770839"/>
            <a:ext cx="241402" cy="241402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4206240" y="53035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Було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Імідж «дешевого східного авто».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383280" y="146304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538728" y="164592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487" y="1776679"/>
            <a:ext cx="241402" cy="24140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206240" y="153619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зробили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Оновили якість продукту на платформах VW, а потім і комунікацію.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3383280" y="246888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538728" y="265176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487" y="2782519"/>
            <a:ext cx="241402" cy="24140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206240" y="254203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Революційне перепозиціонування.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3383280" y="3520440"/>
            <a:ext cx="5303520" cy="960120"/>
          </a:xfrm>
          <a:prstGeom prst="roundRect">
            <a:avLst>
              <a:gd name="adj" fmla="val 9524"/>
            </a:avLst>
          </a:prstGeom>
          <a:solidFill>
            <a:srgbClr val="FCE9CC"/>
          </a:solidFill>
          <a:ln w="12700">
            <a:solidFill>
              <a:srgbClr val="FCE9CC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3538728" y="3749040"/>
            <a:ext cx="502920" cy="50292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487" y="3879799"/>
            <a:ext cx="241402" cy="24140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4206240" y="3584448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до аудиторії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реклама без зміни продукту не спрацювала б?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651760" cy="4023360"/>
          </a:xfrm>
          <a:prstGeom prst="roundRect">
            <a:avLst>
              <a:gd name="adj" fmla="val 4138"/>
            </a:avLst>
          </a:prstGeom>
          <a:solidFill>
            <a:srgbClr val="241B35"/>
          </a:solidFill>
          <a:ln w="12700">
            <a:solidFill>
              <a:srgbClr val="241B3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85800" y="6858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00584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Old Spice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1031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США, 2010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«The Man Your Man Could Smell Like»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88036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1546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«дідусевого» бренду до гумористичного й привабливого.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83280" y="45720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538728" y="64008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9487" y="770839"/>
            <a:ext cx="241402" cy="241402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4206240" y="53035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Було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Сприйняття як бренду для старшого покоління.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3383280" y="146304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538728" y="164592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487" y="1776679"/>
            <a:ext cx="241402" cy="24140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206240" y="153619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зробили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Гумористична кампанія для молодої аудиторії; до покупки залучили й жінок.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3383280" y="2468880"/>
            <a:ext cx="530352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3538728" y="2651760"/>
            <a:ext cx="502920" cy="50292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487" y="2782519"/>
            <a:ext cx="241402" cy="24140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206240" y="2542032"/>
            <a:ext cx="4343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не змінилось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Назва, логотип і продукт.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3383280" y="3520440"/>
            <a:ext cx="5303520" cy="960120"/>
          </a:xfrm>
          <a:prstGeom prst="roundRect">
            <a:avLst>
              <a:gd name="adj" fmla="val 9524"/>
            </a:avLst>
          </a:prstGeom>
          <a:solidFill>
            <a:srgbClr val="FCE9CC"/>
          </a:solidFill>
          <a:ln w="12700">
            <a:solidFill>
              <a:srgbClr val="FCE9CC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3538728" y="3749040"/>
            <a:ext cx="502920" cy="50292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487" y="3879799"/>
            <a:ext cx="241402" cy="24140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4206240" y="3584448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Дискусія — правильної відповіді немає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 революція чи еволюція, якщо назва, логотип і продукт лишилися? (3 хв)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Узагальнення: кейси × підтеми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27432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Кейс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34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Сегмент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34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 позиції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34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Урок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Volvo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Сім’ї, безпека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Домінування в ніші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Одна ідея, послідовність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monobank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Цифрова аудиторія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Відмінність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Чіткий сегмент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Клієнти лідера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Челенджер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Чесність як перевага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Škoda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Ціночутливі, потім ширше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Революційне перепозиціонування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Продукт перед комунікацією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Old Spice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Молодь + покупці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Перепозиціонування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A24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Тон і аудиторія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C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114800"/>
            <a:ext cx="8229600" cy="457200"/>
          </a:xfrm>
          <a:prstGeom prst="roundRect">
            <a:avLst>
              <a:gd name="adj" fmla="val 20000"/>
            </a:avLst>
          </a:prstGeom>
          <a:solidFill>
            <a:srgbClr val="FCE9CC"/>
          </a:solidFill>
          <a:ln w="12700">
            <a:solidFill>
              <a:srgbClr val="FCE9C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411480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Повертаємось до гачка: позиція існує в голові споживача.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Практичне завдання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29768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685800" y="11887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зробити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508760"/>
            <a:ext cx="3886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Обрати двох конкурентів в одній категорії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Побудувати перцептивну карту за двома атрибутами</a:t>
            </a:r>
            <a:endParaRPr lang="en-US" sz="1300" dirty="0"/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3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Запропонувати перепозиціонування одного з брендів з обґрунтуванням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3063240"/>
            <a:ext cx="4297680" cy="1463040"/>
          </a:xfrm>
          <a:prstGeom prst="roundRect">
            <a:avLst>
              <a:gd name="adj" fmla="val 6250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85800" y="31546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2A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Критерії оцінювання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520440"/>
            <a:ext cx="3840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Обґрунтованість осей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Аргументація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Реалістичність стратегії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Оформлення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37760" y="1097280"/>
            <a:ext cx="3749040" cy="3429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766560" y="1417320"/>
            <a:ext cx="0" cy="2103120"/>
          </a:xfrm>
          <a:prstGeom prst="line">
            <a:avLst/>
          </a:prstGeom>
          <a:noFill/>
          <a:ln w="12700">
            <a:solidFill>
              <a:srgbClr val="6B648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120640" y="2468880"/>
            <a:ext cx="3291840" cy="0"/>
          </a:xfrm>
          <a:prstGeom prst="line">
            <a:avLst/>
          </a:prstGeom>
          <a:noFill/>
          <a:ln w="12700">
            <a:solidFill>
              <a:srgbClr val="6B648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120640" y="1170432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вища цифровізація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356616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нижча цифровізація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5120640" y="3840480"/>
            <a:ext cx="3291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A34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ціна послуг → вища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577840" y="1645920"/>
            <a:ext cx="457200" cy="457200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57784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223760" y="1737360"/>
            <a:ext cx="457200" cy="457200"/>
          </a:xfrm>
          <a:prstGeom prst="ellipse">
            <a:avLst/>
          </a:prstGeom>
          <a:solidFill>
            <a:srgbClr val="2FA58F"/>
          </a:solidFill>
          <a:ln w="12700">
            <a:solidFill>
              <a:srgbClr val="2FA58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22376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852160" y="2926080"/>
            <a:ext cx="457200" cy="457200"/>
          </a:xfrm>
          <a:prstGeom prst="ellipse">
            <a:avLst/>
          </a:prstGeom>
          <a:solidFill>
            <a:srgbClr val="8B77B0"/>
          </a:solidFill>
          <a:ln w="12700">
            <a:solidFill>
              <a:srgbClr val="8B77B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852160" y="2926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406640" y="2834640"/>
            <a:ext cx="457200" cy="457200"/>
          </a:xfrm>
          <a:prstGeom prst="ellipse">
            <a:avLst/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406640" y="2834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120640" y="41605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банки за осями «ціна послуг» і «рівень цифровізації»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самоперевірки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80060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 err="1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900" dirty="0" smtClean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dirty="0">
                <a:solidFill>
                  <a:srgbClr val="6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Позиціонування бренду на ринку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576072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188720"/>
            <a:ext cx="393192" cy="393192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188720"/>
            <a:ext cx="3931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097280"/>
            <a:ext cx="7315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позиціонування відрізняється від іміджу?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1783080"/>
            <a:ext cx="8229600" cy="576072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0080" y="1874520"/>
            <a:ext cx="393192" cy="393192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1874520"/>
            <a:ext cx="3931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1783080"/>
            <a:ext cx="7315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різниця між POD і POP?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8229600" cy="576072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0080" y="2560320"/>
            <a:ext cx="393192" cy="393192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" y="2560320"/>
            <a:ext cx="3931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2468880"/>
            <a:ext cx="7315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челенджеру варто обрати позицію рівності, а не відмінності?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57200" y="3154680"/>
            <a:ext cx="8229600" cy="576072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0080" y="3246120"/>
            <a:ext cx="393192" cy="393192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" y="3246120"/>
            <a:ext cx="3931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234440" y="3154680"/>
            <a:ext cx="7315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революційне перепозиціонування відрізняється від еволюційного?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57200" y="3840480"/>
            <a:ext cx="8229600" cy="576072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40080" y="3931920"/>
            <a:ext cx="393192" cy="393192"/>
          </a:xfrm>
          <a:prstGeom prst="ellipse">
            <a:avLst/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" y="3931920"/>
            <a:ext cx="39319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234440" y="3840480"/>
            <a:ext cx="7315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4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ризики перепозиціонування?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6B64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41B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ЛІТЕРАТУРА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4572000" cy="777240"/>
          </a:xfrm>
          <a:prstGeom prst="roundRect">
            <a:avLst>
              <a:gd name="adj" fmla="val 11765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" y="1170432"/>
            <a:ext cx="457200" cy="457200"/>
          </a:xfrm>
          <a:prstGeom prst="ellipse">
            <a:avLst/>
          </a:prstGeom>
          <a:solidFill>
            <a:srgbClr val="6A4E92"/>
          </a:solidFill>
          <a:ln w="12700">
            <a:solidFill>
              <a:srgbClr val="6A4E92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1289304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71600" y="100584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Е. Райс, Дж. Траут</a:t>
            </a:r>
            <a:endParaRPr lang="en-US" sz="1400" dirty="0"/>
          </a:p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«Позиціонування: битва за розум»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4572000" cy="777240"/>
          </a:xfrm>
          <a:prstGeom prst="roundRect">
            <a:avLst>
              <a:gd name="adj" fmla="val 11765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2084832"/>
            <a:ext cx="457200" cy="457200"/>
          </a:xfrm>
          <a:prstGeom prst="ellipse">
            <a:avLst/>
          </a:prstGeom>
          <a:solidFill>
            <a:srgbClr val="6A4E92"/>
          </a:solidFill>
          <a:ln w="12700">
            <a:solidFill>
              <a:srgbClr val="6A4E92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2203704"/>
            <a:ext cx="219456" cy="21945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71600" y="192024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Ф. Котлер</a:t>
            </a:r>
            <a:endParaRPr lang="en-US" sz="1400" dirty="0"/>
          </a:p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«Основи маркетингу»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2834640"/>
            <a:ext cx="4572000" cy="777240"/>
          </a:xfrm>
          <a:prstGeom prst="roundRect">
            <a:avLst>
              <a:gd name="adj" fmla="val 11765"/>
            </a:avLst>
          </a:prstGeom>
          <a:solidFill>
            <a:srgbClr val="4A3466"/>
          </a:solidFill>
          <a:ln w="12700">
            <a:solidFill>
              <a:srgbClr val="4A3466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731520" y="2999232"/>
            <a:ext cx="457200" cy="457200"/>
          </a:xfrm>
          <a:prstGeom prst="ellipse">
            <a:avLst/>
          </a:prstGeom>
          <a:solidFill>
            <a:srgbClr val="6A4E92"/>
          </a:solidFill>
          <a:ln w="12700">
            <a:solidFill>
              <a:srgbClr val="6A4E92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3118104"/>
            <a:ext cx="219456" cy="219456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371600" y="283464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9CF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Д. Аакер</a:t>
            </a:r>
            <a:endParaRPr lang="en-US" sz="1400" dirty="0"/>
          </a:p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«Створення сильних брендів»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5486400" y="1005840"/>
            <a:ext cx="3200400" cy="2606040"/>
          </a:xfrm>
          <a:prstGeom prst="roundRect">
            <a:avLst>
              <a:gd name="adj" fmla="val 4211"/>
            </a:avLst>
          </a:prstGeom>
          <a:solidFill>
            <a:srgbClr val="F2A03D"/>
          </a:solidFill>
          <a:ln w="12700">
            <a:solidFill>
              <a:srgbClr val="F2A03D"/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5760720" y="12344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ДАЛІ</a:t>
            </a:r>
            <a:endParaRPr lang="en-US" sz="1100" dirty="0"/>
          </a:p>
        </p:txBody>
      </p:sp>
      <p:sp>
        <p:nvSpPr>
          <p:cNvPr id="17" name="Text 12"/>
          <p:cNvSpPr txBox="1"/>
          <p:nvPr/>
        </p:nvSpPr>
        <p:spPr>
          <a:xfrm>
            <a:off x="5760720" y="160020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Тема</a:t>
            </a:r>
            <a:r>
              <a:rPr lang="en-US" sz="24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uk-UA" sz="2400" b="1" dirty="0" smtClean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r>
              <a:rPr lang="en-US" sz="2400" b="1" dirty="0" smtClean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 </a:t>
            </a:r>
            <a:r>
              <a:rPr lang="en-US" sz="2400" b="1" dirty="0">
                <a:solidFill>
                  <a:srgbClr val="241B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Ребрендинг</a:t>
            </a:r>
            <a:endParaRPr lang="en-US" sz="2400" dirty="0"/>
          </a:p>
        </p:txBody>
      </p:sp>
      <p:sp>
        <p:nvSpPr>
          <p:cNvPr id="18" name="Text 13"/>
          <p:cNvSpPr txBox="1"/>
          <p:nvPr/>
        </p:nvSpPr>
        <p:spPr>
          <a:xfrm>
            <a:off x="5760720" y="260604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41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Перепозиціонування часто супроводжується ребрендингом.</a:t>
            </a:r>
            <a:endParaRPr lang="en-US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548640" y="402336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Дякую за увагу!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1843</Words>
  <Application>Microsoft Office PowerPoint</Application>
  <PresentationFormat>Екран (16:9)</PresentationFormat>
  <Paragraphs>320</Paragraphs>
  <Slides>20</Slides>
  <Notes>20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Cambria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4. Позиціонування бренду на ринку</dc:title>
  <dc:subject>PptxGenJS Presentation</dc:subject>
  <dc:creator>PptxGenJS</dc:creator>
  <cp:lastModifiedBy>Новосьолов Іван Володимирович</cp:lastModifiedBy>
  <cp:revision>2</cp:revision>
  <dcterms:created xsi:type="dcterms:W3CDTF">2026-09-29T09:11:27Z</dcterms:created>
  <dcterms:modified xsi:type="dcterms:W3CDTF">2026-10-01T06:37:57Z</dcterms:modified>
</cp:coreProperties>
</file>