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62" r:id="rId4"/>
    <p:sldId id="285" r:id="rId5"/>
    <p:sldId id="265" r:id="rId6"/>
    <p:sldId id="288" r:id="rId7"/>
    <p:sldId id="290" r:id="rId8"/>
    <p:sldId id="293" r:id="rId9"/>
    <p:sldId id="291" r:id="rId10"/>
    <p:sldId id="292"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284" r:id="rId28"/>
    <p:sldId id="313" r:id="rId29"/>
    <p:sldId id="315" r:id="rId30"/>
    <p:sldId id="314" r:id="rId31"/>
    <p:sldId id="270" r:id="rId32"/>
    <p:sldId id="271" r:id="rId33"/>
    <p:sldId id="283" r:id="rId34"/>
    <p:sldId id="310" r:id="rId35"/>
    <p:sldId id="312" r:id="rId36"/>
    <p:sldId id="278" r:id="rId37"/>
    <p:sldId id="272" r:id="rId38"/>
    <p:sldId id="273" r:id="rId39"/>
    <p:sldId id="274" r:id="rId40"/>
    <p:sldId id="275" r:id="rId41"/>
    <p:sldId id="276" r:id="rId42"/>
    <p:sldId id="280" r:id="rId43"/>
    <p:sldId id="277" r:id="rId44"/>
    <p:sldId id="281" r:id="rId45"/>
    <p:sldId id="282" r:id="rId46"/>
    <p:sldId id="279" r:id="rId47"/>
    <p:sldId id="259" r:id="rId48"/>
    <p:sldId id="286" r:id="rId49"/>
    <p:sldId id="287" r:id="rId5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4DCC6D98-14D3-4177-856E-9D2045CF5DCF}"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71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212550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96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85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2854965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94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07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15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57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342312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06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266761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3A21233-BD08-48D5-9BD7-41EB450D68B4}" type="datetimeFigureOut">
              <a:rPr lang="uk-UA" smtClean="0"/>
              <a:t>02.03.2021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DCC6D98-14D3-4177-856E-9D2045CF5DCF}"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10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3A21233-BD08-48D5-9BD7-41EB450D68B4}" type="datetimeFigureOut">
              <a:rPr lang="uk-UA" smtClean="0"/>
              <a:t>02.03.2021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DCC6D98-14D3-4177-856E-9D2045CF5DC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82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21233-BD08-48D5-9BD7-41EB450D68B4}" type="datetimeFigureOut">
              <a:rPr lang="uk-UA" smtClean="0"/>
              <a:t>02.03.2021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387060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60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400471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A21233-BD08-48D5-9BD7-41EB450D68B4}" type="datetimeFigureOut">
              <a:rPr lang="uk-UA" smtClean="0"/>
              <a:t>02.03.2021</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CC6D98-14D3-4177-856E-9D2045CF5DCF}" type="slidenum">
              <a:rPr lang="uk-UA" smtClean="0"/>
              <a:t>‹#›</a:t>
            </a:fld>
            <a:endParaRPr lang="uk-UA"/>
          </a:p>
        </p:txBody>
      </p:sp>
    </p:spTree>
    <p:extLst>
      <p:ext uri="{BB962C8B-B14F-4D97-AF65-F5344CB8AC3E}">
        <p14:creationId xmlns:p14="http://schemas.microsoft.com/office/powerpoint/2010/main" val="1552561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uk.wikipedia.org/wiki/%D0%A4%D0%B0%D0%B9%D0%BB:Raspberry_Pi_4_Model_B_-_Side.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medicinenet.com/mri_scan/article.htm" TargetMode="External"/><Relationship Id="rId3" Type="http://schemas.openxmlformats.org/officeDocument/2006/relationships/hyperlink" Target="https://www.sciencedirect.com/science/article/pii/S153204641400272X" TargetMode="External"/><Relationship Id="rId7" Type="http://schemas.openxmlformats.org/officeDocument/2006/relationships/hyperlink" Target="https://dx.doi.org/10.1016/j.jbi.2014.12.007" TargetMode="External"/><Relationship Id="rId2" Type="http://schemas.openxmlformats.org/officeDocument/2006/relationships/hyperlink" Target="https://emedicine.medscape.com/article/1136989-overview" TargetMode="External"/><Relationship Id="rId1" Type="http://schemas.openxmlformats.org/officeDocument/2006/relationships/slideLayout" Target="../slideLayouts/slideLayout7.xml"/><Relationship Id="rId6" Type="http://schemas.openxmlformats.org/officeDocument/2006/relationships/hyperlink" Target="https://uk.wikipedia.org/wiki/%D0%A6%D0%B8%D1%84%D1%80%D0%BE%D0%B2%D0%B8%D0%B9_%D1%96%D0%B4%D0%B5%D0%BD%D1%82%D0%B8%D1%84%D1%96%D0%BA%D0%B0%D1%82%D0%BE%D1%80_%D0%BE%D0%B1'%D1%94%D0%BA%D1%82%D0%B0" TargetMode="External"/><Relationship Id="rId11" Type="http://schemas.openxmlformats.org/officeDocument/2006/relationships/hyperlink" Target="http://kdc.if.ua/diagnostics/kompyuterna-tomografya/" TargetMode="External"/><Relationship Id="rId5" Type="http://schemas.openxmlformats.org/officeDocument/2006/relationships/hyperlink" Target="https://www.worldcat.org/issn/1532-0464" TargetMode="External"/><Relationship Id="rId10" Type="http://schemas.openxmlformats.org/officeDocument/2006/relationships/hyperlink" Target="https://uk.wikipedia.org/wiki/%D0%A1%D0%BF%D0%B5%D1%86%D1%96%D0%B0%D0%BB%D1%8C%D0%BD%D0%B0:%D0%94%D0%B6%D0%B5%D1%80%D0%B5%D0%BB%D0%B0_%D0%BA%D0%BD%D0%B8%D0%B3/9780521865272" TargetMode="External"/><Relationship Id="rId4" Type="http://schemas.openxmlformats.org/officeDocument/2006/relationships/hyperlink" Target="https://uk.wikipedia.org/wiki/ISSN" TargetMode="External"/><Relationship Id="rId9" Type="http://schemas.openxmlformats.org/officeDocument/2006/relationships/hyperlink" Target="https://www.webcitation.org/6HyhymN4J?url=http://www.medicinenet.com/mri_scan/article.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nSpc>
                <a:spcPct val="80000"/>
              </a:lnSpc>
            </a:pPr>
            <a:r>
              <a:rPr lang="ru-RU" sz="4800" dirty="0" err="1"/>
              <a:t>Інформаційні</a:t>
            </a:r>
            <a:r>
              <a:rPr lang="ru-RU" sz="4800" dirty="0"/>
              <a:t> </a:t>
            </a:r>
            <a:r>
              <a:rPr lang="ru-RU" sz="4800" dirty="0" err="1"/>
              <a:t>технології</a:t>
            </a:r>
            <a:r>
              <a:rPr lang="ru-RU" sz="4800" dirty="0"/>
              <a:t> в </a:t>
            </a:r>
            <a:r>
              <a:rPr lang="ru-RU" sz="4800" dirty="0" err="1"/>
              <a:t>системі</a:t>
            </a:r>
            <a:r>
              <a:rPr lang="ru-RU" sz="4800" dirty="0"/>
              <a:t> </a:t>
            </a:r>
            <a:r>
              <a:rPr lang="ru-RU" sz="4800" dirty="0" err="1"/>
              <a:t>охорони</a:t>
            </a:r>
            <a:r>
              <a:rPr lang="ru-RU" sz="4800" dirty="0"/>
              <a:t> </a:t>
            </a:r>
            <a:r>
              <a:rPr lang="ru-RU" sz="4800" dirty="0" err="1"/>
              <a:t>здоров’я</a:t>
            </a:r>
            <a:r>
              <a:rPr lang="ru-RU" sz="4800" dirty="0"/>
              <a:t> </a:t>
            </a:r>
            <a:endParaRPr lang="uk-UA" sz="4800" dirty="0"/>
          </a:p>
        </p:txBody>
      </p:sp>
      <p:sp>
        <p:nvSpPr>
          <p:cNvPr id="4" name="Подзаголовок 3"/>
          <p:cNvSpPr>
            <a:spLocks noGrp="1"/>
          </p:cNvSpPr>
          <p:nvPr>
            <p:ph type="subTitle" idx="1"/>
          </p:nvPr>
        </p:nvSpPr>
        <p:spPr/>
        <p:txBody>
          <a:bodyPr/>
          <a:lstStyle/>
          <a:p>
            <a:r>
              <a:rPr lang="uk-UA" dirty="0"/>
              <a:t>Основні поняття медичної інформатики</a:t>
            </a:r>
          </a:p>
        </p:txBody>
      </p:sp>
    </p:spTree>
    <p:extLst>
      <p:ext uri="{BB962C8B-B14F-4D97-AF65-F5344CB8AC3E}">
        <p14:creationId xmlns:p14="http://schemas.microsoft.com/office/powerpoint/2010/main" val="292876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5719" y="1174992"/>
            <a:ext cx="9868619" cy="3477875"/>
          </a:xfrm>
          <a:prstGeom prst="rect">
            <a:avLst/>
          </a:prstGeom>
        </p:spPr>
        <p:txBody>
          <a:bodyPr wrap="square">
            <a:spAutoFit/>
          </a:bodyPr>
          <a:lstStyle/>
          <a:p>
            <a:pPr indent="360000"/>
            <a:r>
              <a:rPr lang="uk-UA" sz="2000" dirty="0">
                <a:solidFill>
                  <a:srgbClr val="000000"/>
                </a:solidFill>
              </a:rPr>
              <a:t>Найчастіше, люди, які посилають або отримують повідомлення, зацікавлені безпосередньо в повідомленні, а не в носії повідомлення або маршруті, який подолає повідомлення, щоб досягти одержувача. </a:t>
            </a:r>
            <a:endParaRPr lang="uk-UA" sz="2000" dirty="0" smtClean="0">
              <a:solidFill>
                <a:srgbClr val="000000"/>
              </a:solidFill>
            </a:endParaRPr>
          </a:p>
          <a:p>
            <a:pPr indent="360000"/>
            <a:r>
              <a:rPr lang="uk-UA" sz="2000" dirty="0" smtClean="0">
                <a:solidFill>
                  <a:srgbClr val="000000"/>
                </a:solidFill>
              </a:rPr>
              <a:t>Наприклад</a:t>
            </a:r>
            <a:r>
              <a:rPr lang="uk-UA" sz="2000" dirty="0">
                <a:solidFill>
                  <a:srgbClr val="000000"/>
                </a:solidFill>
              </a:rPr>
              <a:t>, для телефонної розмови лікаря з пацієнтом не має ніякого значення чи передається сигнал, що несе повідомлення, через супутник або кабель. </a:t>
            </a:r>
            <a:endParaRPr lang="uk-UA" sz="2000" dirty="0" smtClean="0">
              <a:solidFill>
                <a:srgbClr val="000000"/>
              </a:solidFill>
            </a:endParaRPr>
          </a:p>
          <a:p>
            <a:pPr indent="360000"/>
            <a:r>
              <a:rPr lang="uk-UA" sz="2000" dirty="0" smtClean="0">
                <a:solidFill>
                  <a:srgbClr val="000000"/>
                </a:solidFill>
              </a:rPr>
              <a:t>Зробимо </a:t>
            </a:r>
            <a:r>
              <a:rPr lang="uk-UA" sz="2000" dirty="0">
                <a:solidFill>
                  <a:srgbClr val="000000"/>
                </a:solidFill>
              </a:rPr>
              <a:t>ескіз загальної ситуації відправника, одержувача і каналу передачі. Така ситуація доречна для комунікацій між хворим і лікарем, з метою обміну важливими даними, медичними зображеннями або біологічними сигналами. Крім того, маючи справу зі збором даних і їхньою передачею, потрібно зазначити, що всі дані в охороні здоров’я мають джерело або відправника (звичайно хворий) і одержувача (звичайно лікар). Без передачі дані не зможуть досягти одержувача й не можуть бути інтерпретованими.</a:t>
            </a:r>
            <a:endParaRPr lang="uk-UA" sz="2000" dirty="0"/>
          </a:p>
        </p:txBody>
      </p:sp>
    </p:spTree>
    <p:extLst>
      <p:ext uri="{BB962C8B-B14F-4D97-AF65-F5344CB8AC3E}">
        <p14:creationId xmlns:p14="http://schemas.microsoft.com/office/powerpoint/2010/main" val="347211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5191" y="1077673"/>
            <a:ext cx="6676963" cy="1446550"/>
          </a:xfrm>
          <a:prstGeom prst="rect">
            <a:avLst/>
          </a:prstGeom>
        </p:spPr>
        <p:txBody>
          <a:bodyPr wrap="square">
            <a:spAutoFit/>
          </a:bodyPr>
          <a:lstStyle/>
          <a:p>
            <a:r>
              <a:rPr lang="uk-UA" sz="2000" dirty="0">
                <a:solidFill>
                  <a:srgbClr val="000000"/>
                </a:solidFill>
              </a:rPr>
              <a:t>Середовище, в якому відбувається поширення сигналу, що несе інформацію, називається </a:t>
            </a:r>
            <a:r>
              <a:rPr lang="uk-UA" sz="2000" i="1" dirty="0">
                <a:solidFill>
                  <a:srgbClr val="000000"/>
                </a:solidFill>
              </a:rPr>
              <a:t>каналом </a:t>
            </a:r>
            <a:r>
              <a:rPr lang="uk-UA" sz="2000" i="1" dirty="0" smtClean="0">
                <a:solidFill>
                  <a:srgbClr val="000000"/>
                </a:solidFill>
              </a:rPr>
              <a:t>зв'язку (передачі</a:t>
            </a:r>
            <a:r>
              <a:rPr lang="uk-UA" sz="2000" i="1" dirty="0">
                <a:solidFill>
                  <a:srgbClr val="000000"/>
                </a:solidFill>
              </a:rPr>
              <a:t>)</a:t>
            </a:r>
            <a:r>
              <a:rPr lang="uk-UA" sz="2000" dirty="0">
                <a:solidFill>
                  <a:srgbClr val="000000"/>
                </a:solidFill>
              </a:rPr>
              <a:t>. </a:t>
            </a:r>
            <a:endParaRPr lang="en-US" sz="2000" dirty="0" smtClean="0">
              <a:solidFill>
                <a:srgbClr val="000000"/>
              </a:solidFill>
            </a:endParaRPr>
          </a:p>
          <a:p>
            <a:endParaRPr lang="uk-UA" sz="800" dirty="0" smtClean="0">
              <a:solidFill>
                <a:srgbClr val="000000"/>
              </a:solidFill>
            </a:endParaRPr>
          </a:p>
          <a:p>
            <a:r>
              <a:rPr lang="uk-UA" sz="2000" dirty="0" smtClean="0">
                <a:solidFill>
                  <a:srgbClr val="000000"/>
                </a:solidFill>
              </a:rPr>
              <a:t>Найбільш </a:t>
            </a:r>
            <a:r>
              <a:rPr lang="uk-UA" sz="2000" dirty="0">
                <a:solidFill>
                  <a:srgbClr val="000000"/>
                </a:solidFill>
              </a:rPr>
              <a:t>типові і добре відомі канали зв’язку подано в таблиці 1.</a:t>
            </a:r>
            <a:endParaRPr lang="uk-UA" sz="2000" dirty="0"/>
          </a:p>
        </p:txBody>
      </p:sp>
      <p:pic>
        <p:nvPicPr>
          <p:cNvPr id="3" name="Рисунок 2"/>
          <p:cNvPicPr>
            <a:picLocks noChangeAspect="1"/>
          </p:cNvPicPr>
          <p:nvPr/>
        </p:nvPicPr>
        <p:blipFill>
          <a:blip r:embed="rId2"/>
          <a:stretch>
            <a:fillRect/>
          </a:stretch>
        </p:blipFill>
        <p:spPr>
          <a:xfrm>
            <a:off x="3026703" y="2865228"/>
            <a:ext cx="6638925" cy="2990850"/>
          </a:xfrm>
          <a:prstGeom prst="rect">
            <a:avLst/>
          </a:prstGeom>
        </p:spPr>
      </p:pic>
      <p:sp>
        <p:nvSpPr>
          <p:cNvPr id="4" name="Прямоугольник 3"/>
          <p:cNvSpPr/>
          <p:nvPr/>
        </p:nvSpPr>
        <p:spPr>
          <a:xfrm>
            <a:off x="5455316" y="2602393"/>
            <a:ext cx="4323620" cy="369332"/>
          </a:xfrm>
          <a:prstGeom prst="rect">
            <a:avLst/>
          </a:prstGeom>
        </p:spPr>
        <p:txBody>
          <a:bodyPr wrap="none">
            <a:spAutoFit/>
          </a:bodyPr>
          <a:lstStyle/>
          <a:p>
            <a:r>
              <a:rPr lang="uk-UA" dirty="0" smtClean="0">
                <a:solidFill>
                  <a:srgbClr val="000000"/>
                </a:solidFill>
              </a:rPr>
              <a:t>Таблиця 1 – </a:t>
            </a:r>
            <a:r>
              <a:rPr lang="uk-UA" dirty="0" smtClean="0"/>
              <a:t>Типи </a:t>
            </a:r>
            <a:r>
              <a:rPr lang="uk-UA" dirty="0"/>
              <a:t>сигналів і каналів </a:t>
            </a:r>
            <a:r>
              <a:rPr lang="uk-UA" dirty="0" smtClean="0"/>
              <a:t>зв'язку</a:t>
            </a:r>
            <a:endParaRPr lang="uk-UA" dirty="0"/>
          </a:p>
        </p:txBody>
      </p:sp>
    </p:spTree>
    <p:extLst>
      <p:ext uri="{BB962C8B-B14F-4D97-AF65-F5344CB8AC3E}">
        <p14:creationId xmlns:p14="http://schemas.microsoft.com/office/powerpoint/2010/main" val="302986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8302" y="1036493"/>
            <a:ext cx="8333117" cy="1631216"/>
          </a:xfrm>
          <a:prstGeom prst="rect">
            <a:avLst/>
          </a:prstGeom>
        </p:spPr>
        <p:txBody>
          <a:bodyPr wrap="square">
            <a:spAutoFit/>
          </a:bodyPr>
          <a:lstStyle/>
          <a:p>
            <a:r>
              <a:rPr lang="uk-UA" sz="2000" dirty="0">
                <a:solidFill>
                  <a:srgbClr val="000000"/>
                </a:solidFill>
              </a:rPr>
              <a:t>Відправник передає сигнал </a:t>
            </a:r>
            <a:r>
              <a:rPr lang="en-US" sz="2000" dirty="0">
                <a:solidFill>
                  <a:srgbClr val="000000"/>
                </a:solidFill>
              </a:rPr>
              <a:t>s; </a:t>
            </a:r>
            <a:r>
              <a:rPr lang="uk-UA" sz="2000" dirty="0">
                <a:solidFill>
                  <a:srgbClr val="000000"/>
                </a:solidFill>
              </a:rPr>
              <a:t>під час передачі він проходить через канал передачі, в результаті чого відбувається накладення на сигнал </a:t>
            </a:r>
            <a:r>
              <a:rPr lang="en-US" sz="2000" dirty="0">
                <a:solidFill>
                  <a:srgbClr val="000000"/>
                </a:solidFill>
              </a:rPr>
              <a:t>s </a:t>
            </a:r>
            <a:r>
              <a:rPr lang="uk-UA" sz="2000" dirty="0">
                <a:solidFill>
                  <a:srgbClr val="000000"/>
                </a:solidFill>
              </a:rPr>
              <a:t>шуму </a:t>
            </a:r>
            <a:r>
              <a:rPr lang="en-US" sz="2000" dirty="0">
                <a:solidFill>
                  <a:srgbClr val="000000"/>
                </a:solidFill>
              </a:rPr>
              <a:t>n, </a:t>
            </a:r>
            <a:r>
              <a:rPr lang="uk-UA" sz="2000" dirty="0">
                <a:solidFill>
                  <a:srgbClr val="000000"/>
                </a:solidFill>
              </a:rPr>
              <a:t>таким чином, що на </a:t>
            </a:r>
            <a:r>
              <a:rPr lang="uk-UA" sz="2000" dirty="0" err="1">
                <a:solidFill>
                  <a:srgbClr val="000000"/>
                </a:solidFill>
              </a:rPr>
              <a:t>вузлі</a:t>
            </a:r>
            <a:r>
              <a:rPr lang="uk-UA" sz="2000" dirty="0">
                <a:solidFill>
                  <a:srgbClr val="000000"/>
                </a:solidFill>
              </a:rPr>
              <a:t> одержувача маємо суміш </a:t>
            </a:r>
            <a:r>
              <a:rPr lang="en-US" sz="2000" dirty="0">
                <a:solidFill>
                  <a:srgbClr val="000000"/>
                </a:solidFill>
              </a:rPr>
              <a:t>m = s + n.</a:t>
            </a:r>
          </a:p>
          <a:p>
            <a:r>
              <a:rPr lang="uk-UA" sz="2000" dirty="0">
                <a:solidFill>
                  <a:srgbClr val="000000"/>
                </a:solidFill>
              </a:rPr>
              <a:t>Якщо ми узагальнимо різні ситуації, у яких залучені відправник </a:t>
            </a:r>
            <a:r>
              <a:rPr lang="en-US" sz="2000" dirty="0">
                <a:solidFill>
                  <a:srgbClr val="000000"/>
                </a:solidFill>
              </a:rPr>
              <a:t>S, </a:t>
            </a:r>
            <a:r>
              <a:rPr lang="uk-UA" sz="2000" dirty="0">
                <a:solidFill>
                  <a:srgbClr val="000000"/>
                </a:solidFill>
              </a:rPr>
              <a:t>канал </a:t>
            </a:r>
            <a:r>
              <a:rPr lang="en-US" sz="2000" dirty="0">
                <a:solidFill>
                  <a:srgbClr val="000000"/>
                </a:solidFill>
              </a:rPr>
              <a:t>T </a:t>
            </a:r>
            <a:r>
              <a:rPr lang="uk-UA" sz="2000" dirty="0">
                <a:solidFill>
                  <a:srgbClr val="000000"/>
                </a:solidFill>
              </a:rPr>
              <a:t>і одержувач </a:t>
            </a:r>
            <a:r>
              <a:rPr lang="en-US" sz="2000" dirty="0">
                <a:solidFill>
                  <a:srgbClr val="000000"/>
                </a:solidFill>
              </a:rPr>
              <a:t>R, </a:t>
            </a:r>
            <a:r>
              <a:rPr lang="uk-UA" sz="2000" dirty="0">
                <a:solidFill>
                  <a:srgbClr val="000000"/>
                </a:solidFill>
              </a:rPr>
              <a:t>ми можемо розрізнити п’ять різних конфігурацій </a:t>
            </a:r>
            <a:r>
              <a:rPr lang="en-US" sz="2000" dirty="0">
                <a:solidFill>
                  <a:srgbClr val="000000"/>
                </a:solidFill>
              </a:rPr>
              <a:t>S, R </a:t>
            </a:r>
            <a:r>
              <a:rPr lang="uk-UA" sz="2000" dirty="0">
                <a:solidFill>
                  <a:srgbClr val="000000"/>
                </a:solidFill>
              </a:rPr>
              <a:t>і </a:t>
            </a:r>
            <a:r>
              <a:rPr lang="en-US" sz="2000" dirty="0">
                <a:solidFill>
                  <a:srgbClr val="000000"/>
                </a:solidFill>
              </a:rPr>
              <a:t>T</a:t>
            </a:r>
            <a:r>
              <a:rPr lang="en-US" sz="2000" dirty="0" smtClean="0">
                <a:solidFill>
                  <a:srgbClr val="000000"/>
                </a:solidFill>
              </a:rPr>
              <a:t>.</a:t>
            </a:r>
            <a:endParaRPr lang="en-US" sz="2000" dirty="0">
              <a:solidFill>
                <a:srgbClr val="000000"/>
              </a:solidFill>
            </a:endParaRPr>
          </a:p>
        </p:txBody>
      </p:sp>
      <p:sp>
        <p:nvSpPr>
          <p:cNvPr id="3" name="Прямоугольник 2"/>
          <p:cNvSpPr/>
          <p:nvPr/>
        </p:nvSpPr>
        <p:spPr>
          <a:xfrm>
            <a:off x="3410309" y="2825974"/>
            <a:ext cx="6096000" cy="2862322"/>
          </a:xfrm>
          <a:prstGeom prst="rect">
            <a:avLst/>
          </a:prstGeom>
        </p:spPr>
        <p:txBody>
          <a:bodyPr>
            <a:spAutoFit/>
          </a:bodyPr>
          <a:lstStyle/>
          <a:p>
            <a:r>
              <a:rPr lang="en-US" dirty="0">
                <a:solidFill>
                  <a:srgbClr val="000000"/>
                </a:solidFill>
              </a:rPr>
              <a:t>1. </a:t>
            </a:r>
            <a:r>
              <a:rPr lang="en-US" dirty="0" smtClean="0">
                <a:solidFill>
                  <a:srgbClr val="000000"/>
                </a:solidFill>
              </a:rPr>
              <a:t>S</a:t>
            </a:r>
            <a:r>
              <a:rPr lang="uk-UA" dirty="0" smtClean="0">
                <a:solidFill>
                  <a:srgbClr val="000000"/>
                </a:solidFill>
              </a:rPr>
              <a:t> </a:t>
            </a:r>
            <a:r>
              <a:rPr lang="en-US" dirty="0" smtClean="0">
                <a:solidFill>
                  <a:srgbClr val="000000"/>
                </a:solidFill>
              </a:rPr>
              <a:t>  </a:t>
            </a:r>
            <a:r>
              <a:rPr lang="uk-UA" dirty="0" smtClean="0">
                <a:solidFill>
                  <a:srgbClr val="000000"/>
                </a:solidFill>
              </a:rPr>
              <a:t>  </a:t>
            </a:r>
            <a:r>
              <a:rPr lang="en-US" dirty="0" smtClean="0">
                <a:solidFill>
                  <a:srgbClr val="000000"/>
                </a:solidFill>
              </a:rPr>
              <a:t>R </a:t>
            </a:r>
            <a:r>
              <a:rPr lang="en-US" dirty="0">
                <a:solidFill>
                  <a:srgbClr val="000000"/>
                </a:solidFill>
              </a:rPr>
              <a:t>(</a:t>
            </a:r>
            <a:r>
              <a:rPr lang="uk-UA" dirty="0">
                <a:solidFill>
                  <a:srgbClr val="000000"/>
                </a:solidFill>
              </a:rPr>
              <a:t>Одностороння комунікація)</a:t>
            </a:r>
          </a:p>
          <a:p>
            <a:r>
              <a:rPr lang="uk-UA" dirty="0">
                <a:solidFill>
                  <a:srgbClr val="000000"/>
                </a:solidFill>
              </a:rPr>
              <a:t>Це ситуація односторонньої передачі, у якій відомі і відправник, і одержувач </a:t>
            </a:r>
            <a:r>
              <a:rPr lang="uk-UA" dirty="0" smtClean="0">
                <a:solidFill>
                  <a:srgbClr val="000000"/>
                </a:solidFill>
              </a:rPr>
              <a:t>та у </a:t>
            </a:r>
            <a:r>
              <a:rPr lang="uk-UA" dirty="0">
                <a:solidFill>
                  <a:srgbClr val="000000"/>
                </a:solidFill>
              </a:rPr>
              <a:t>якій одержувач зацікавлений у повідомленні безпосередньо. Канал передачі не приймається до уваги. Прикладом вищезазначеної передачі є вислуховування серця (</a:t>
            </a:r>
            <a:r>
              <a:rPr lang="en-US" dirty="0">
                <a:solidFill>
                  <a:srgbClr val="000000"/>
                </a:solidFill>
              </a:rPr>
              <a:t>S – </a:t>
            </a:r>
            <a:r>
              <a:rPr lang="uk-UA" dirty="0">
                <a:solidFill>
                  <a:srgbClr val="000000"/>
                </a:solidFill>
              </a:rPr>
              <a:t>це серце; </a:t>
            </a:r>
            <a:r>
              <a:rPr lang="en-US" dirty="0">
                <a:solidFill>
                  <a:srgbClr val="000000"/>
                </a:solidFill>
              </a:rPr>
              <a:t>s – </a:t>
            </a:r>
            <a:r>
              <a:rPr lang="uk-UA" dirty="0">
                <a:solidFill>
                  <a:srgbClr val="000000"/>
                </a:solidFill>
              </a:rPr>
              <a:t>це виразний звук, який генерується скороченням клапанів серця й серцевих шумів; </a:t>
            </a:r>
            <a:r>
              <a:rPr lang="en-US" dirty="0">
                <a:solidFill>
                  <a:srgbClr val="000000"/>
                </a:solidFill>
              </a:rPr>
              <a:t>n </a:t>
            </a:r>
            <a:r>
              <a:rPr lang="uk-UA" dirty="0">
                <a:solidFill>
                  <a:srgbClr val="000000"/>
                </a:solidFill>
              </a:rPr>
              <a:t>міг би бути диханням пацієнта (чи лікаря) або шумом у кімнаті; </a:t>
            </a:r>
            <a:r>
              <a:rPr lang="en-US" dirty="0">
                <a:solidFill>
                  <a:srgbClr val="000000"/>
                </a:solidFill>
              </a:rPr>
              <a:t>R – </a:t>
            </a:r>
            <a:r>
              <a:rPr lang="uk-UA" dirty="0">
                <a:solidFill>
                  <a:srgbClr val="000000"/>
                </a:solidFill>
              </a:rPr>
              <a:t>це стетоскоп та вуха; і </a:t>
            </a:r>
            <a:r>
              <a:rPr lang="en-US" dirty="0">
                <a:solidFill>
                  <a:srgbClr val="000000"/>
                </a:solidFill>
              </a:rPr>
              <a:t>T – </a:t>
            </a:r>
            <a:r>
              <a:rPr lang="uk-UA" dirty="0">
                <a:solidFill>
                  <a:srgbClr val="000000"/>
                </a:solidFill>
              </a:rPr>
              <a:t>це повітря між серцем і перетворювачем).</a:t>
            </a:r>
          </a:p>
        </p:txBody>
      </p:sp>
      <p:sp>
        <p:nvSpPr>
          <p:cNvPr id="4" name="Стрелка вправо 3"/>
          <p:cNvSpPr/>
          <p:nvPr/>
        </p:nvSpPr>
        <p:spPr>
          <a:xfrm>
            <a:off x="3896260" y="2987759"/>
            <a:ext cx="1408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93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8429" y="841423"/>
            <a:ext cx="7735019" cy="2308324"/>
          </a:xfrm>
          <a:prstGeom prst="rect">
            <a:avLst/>
          </a:prstGeom>
        </p:spPr>
        <p:txBody>
          <a:bodyPr wrap="square">
            <a:spAutoFit/>
          </a:bodyPr>
          <a:lstStyle/>
          <a:p>
            <a:r>
              <a:rPr lang="en-US" dirty="0">
                <a:solidFill>
                  <a:srgbClr val="000000"/>
                </a:solidFill>
              </a:rPr>
              <a:t>2. </a:t>
            </a:r>
            <a:r>
              <a:rPr lang="en-US" dirty="0" smtClean="0">
                <a:solidFill>
                  <a:srgbClr val="000000"/>
                </a:solidFill>
              </a:rPr>
              <a:t>S</a:t>
            </a:r>
            <a:r>
              <a:rPr lang="uk-UA" dirty="0" smtClean="0">
                <a:solidFill>
                  <a:srgbClr val="000000"/>
                </a:solidFill>
              </a:rPr>
              <a:t>     </a:t>
            </a:r>
            <a:r>
              <a:rPr lang="en-US" dirty="0" smtClean="0">
                <a:solidFill>
                  <a:srgbClr val="000000"/>
                </a:solidFill>
              </a:rPr>
              <a:t>R </a:t>
            </a:r>
            <a:r>
              <a:rPr lang="en-US" dirty="0">
                <a:solidFill>
                  <a:srgbClr val="000000"/>
                </a:solidFill>
              </a:rPr>
              <a:t>(</a:t>
            </a:r>
            <a:r>
              <a:rPr lang="uk-UA" dirty="0" err="1">
                <a:solidFill>
                  <a:srgbClr val="000000"/>
                </a:solidFill>
              </a:rPr>
              <a:t>двоспрямована</a:t>
            </a:r>
            <a:r>
              <a:rPr lang="uk-UA" dirty="0">
                <a:solidFill>
                  <a:srgbClr val="000000"/>
                </a:solidFill>
              </a:rPr>
              <a:t> комунікація)</a:t>
            </a:r>
          </a:p>
          <a:p>
            <a:r>
              <a:rPr lang="uk-UA" dirty="0">
                <a:solidFill>
                  <a:srgbClr val="000000"/>
                </a:solidFill>
              </a:rPr>
              <a:t>Це конфігурація </a:t>
            </a:r>
            <a:r>
              <a:rPr lang="uk-UA" dirty="0" err="1">
                <a:solidFill>
                  <a:srgbClr val="000000"/>
                </a:solidFill>
              </a:rPr>
              <a:t>двоспрямованої</a:t>
            </a:r>
            <a:r>
              <a:rPr lang="uk-UA" dirty="0">
                <a:solidFill>
                  <a:srgbClr val="000000"/>
                </a:solidFill>
              </a:rPr>
              <a:t> комунікації. Тут, знову ж таки, відомі відправник й одержувач, але тільки одержувач зацікавлений у повідомленні, яке передається відправником. Прикладом є</a:t>
            </a:r>
            <a:r>
              <a:rPr lang="uk-UA" b="1" dirty="0">
                <a:solidFill>
                  <a:srgbClr val="000000"/>
                </a:solidFill>
              </a:rPr>
              <a:t> </a:t>
            </a:r>
            <a:r>
              <a:rPr lang="uk-UA" dirty="0">
                <a:solidFill>
                  <a:srgbClr val="000000"/>
                </a:solidFill>
              </a:rPr>
              <a:t>розмова між хворим й лікарем, з приводу історії хвороби (</a:t>
            </a:r>
            <a:r>
              <a:rPr lang="en-US" dirty="0">
                <a:solidFill>
                  <a:srgbClr val="000000"/>
                </a:solidFill>
              </a:rPr>
              <a:t>S – </a:t>
            </a:r>
            <a:r>
              <a:rPr lang="uk-UA" dirty="0">
                <a:solidFill>
                  <a:srgbClr val="000000"/>
                </a:solidFill>
              </a:rPr>
              <a:t>це хворий, що відповідає на питання лікаря; </a:t>
            </a:r>
            <a:r>
              <a:rPr lang="en-US" dirty="0">
                <a:solidFill>
                  <a:srgbClr val="000000"/>
                </a:solidFill>
              </a:rPr>
              <a:t>s – </a:t>
            </a:r>
            <a:r>
              <a:rPr lang="uk-UA" dirty="0">
                <a:solidFill>
                  <a:srgbClr val="000000"/>
                </a:solidFill>
              </a:rPr>
              <a:t>це сама розповідь; </a:t>
            </a:r>
            <a:r>
              <a:rPr lang="en-US" dirty="0">
                <a:solidFill>
                  <a:srgbClr val="000000"/>
                </a:solidFill>
              </a:rPr>
              <a:t>n – </a:t>
            </a:r>
            <a:r>
              <a:rPr lang="uk-UA" dirty="0">
                <a:solidFill>
                  <a:srgbClr val="000000"/>
                </a:solidFill>
              </a:rPr>
              <a:t>це шум від зайвих чи неправильно зрозумілих слів; </a:t>
            </a:r>
            <a:r>
              <a:rPr lang="en-US" dirty="0">
                <a:solidFill>
                  <a:srgbClr val="000000"/>
                </a:solidFill>
              </a:rPr>
              <a:t>R – </a:t>
            </a:r>
            <a:r>
              <a:rPr lang="uk-UA" dirty="0">
                <a:solidFill>
                  <a:srgbClr val="000000"/>
                </a:solidFill>
              </a:rPr>
              <a:t>це лікар, який як слухає, так і задає питання; і </a:t>
            </a:r>
            <a:r>
              <a:rPr lang="en-US" dirty="0">
                <a:solidFill>
                  <a:srgbClr val="000000"/>
                </a:solidFill>
              </a:rPr>
              <a:t>T – </a:t>
            </a:r>
            <a:r>
              <a:rPr lang="uk-UA" dirty="0">
                <a:solidFill>
                  <a:srgbClr val="000000"/>
                </a:solidFill>
              </a:rPr>
              <a:t>це канал між голосом й вухами як хворого, так й лікаря.</a:t>
            </a:r>
            <a:endParaRPr lang="uk-UA" b="0" i="0" dirty="0">
              <a:solidFill>
                <a:srgbClr val="000000"/>
              </a:solidFill>
              <a:effectLst/>
            </a:endParaRPr>
          </a:p>
        </p:txBody>
      </p:sp>
      <p:sp>
        <p:nvSpPr>
          <p:cNvPr id="3" name="Прямоугольник 2"/>
          <p:cNvSpPr/>
          <p:nvPr/>
        </p:nvSpPr>
        <p:spPr>
          <a:xfrm>
            <a:off x="2372264" y="3384786"/>
            <a:ext cx="8660921" cy="2585323"/>
          </a:xfrm>
          <a:prstGeom prst="rect">
            <a:avLst/>
          </a:prstGeom>
        </p:spPr>
        <p:txBody>
          <a:bodyPr wrap="square">
            <a:spAutoFit/>
          </a:bodyPr>
          <a:lstStyle/>
          <a:p>
            <a:r>
              <a:rPr lang="en-US" dirty="0">
                <a:solidFill>
                  <a:srgbClr val="000000"/>
                </a:solidFill>
              </a:rPr>
              <a:t>3. S = R (</a:t>
            </a:r>
            <a:r>
              <a:rPr lang="uk-UA" dirty="0">
                <a:solidFill>
                  <a:srgbClr val="000000"/>
                </a:solidFill>
              </a:rPr>
              <a:t>відправник – це одержувач)</a:t>
            </a:r>
          </a:p>
          <a:p>
            <a:r>
              <a:rPr lang="uk-UA" dirty="0">
                <a:solidFill>
                  <a:srgbClr val="000000"/>
                </a:solidFill>
              </a:rPr>
              <a:t>У цій ситуації, відправник й одержувач – це один пристрій. У типових ситуаціях, ми зацікавлені не в повідомленні як такому, а в каналі передачі, що є об’єднаним одержувача та відправника. Наприклад – ультразвук, що генерується масивом п’єзоелектричних кристалів і луни, що отримано від границь тканин (</a:t>
            </a:r>
            <a:r>
              <a:rPr lang="en-US" dirty="0">
                <a:solidFill>
                  <a:srgbClr val="000000"/>
                </a:solidFill>
              </a:rPr>
              <a:t>S – </a:t>
            </a:r>
            <a:r>
              <a:rPr lang="uk-UA" dirty="0">
                <a:solidFill>
                  <a:srgbClr val="000000"/>
                </a:solidFill>
              </a:rPr>
              <a:t>це сигнали, що посилається ультразвуком в тканину; </a:t>
            </a:r>
            <a:r>
              <a:rPr lang="en-US" dirty="0">
                <a:solidFill>
                  <a:srgbClr val="000000"/>
                </a:solidFill>
              </a:rPr>
              <a:t>s – </a:t>
            </a:r>
            <a:r>
              <a:rPr lang="uk-UA" dirty="0">
                <a:solidFill>
                  <a:srgbClr val="000000"/>
                </a:solidFill>
              </a:rPr>
              <a:t>це надзвукова хвиля декількох мегагерців, що генерується кристалами; </a:t>
            </a:r>
            <a:r>
              <a:rPr lang="en-US" dirty="0">
                <a:solidFill>
                  <a:srgbClr val="000000"/>
                </a:solidFill>
              </a:rPr>
              <a:t>n </a:t>
            </a:r>
            <a:r>
              <a:rPr lang="uk-UA" dirty="0">
                <a:solidFill>
                  <a:srgbClr val="000000"/>
                </a:solidFill>
              </a:rPr>
              <a:t>спотворення відображення, отримане від інших тканин; </a:t>
            </a:r>
            <a:r>
              <a:rPr lang="en-US" dirty="0">
                <a:solidFill>
                  <a:srgbClr val="000000"/>
                </a:solidFill>
              </a:rPr>
              <a:t>R – </a:t>
            </a:r>
            <a:r>
              <a:rPr lang="uk-UA" dirty="0">
                <a:solidFill>
                  <a:srgbClr val="000000"/>
                </a:solidFill>
              </a:rPr>
              <a:t>це такі ж кристали, які генерували надзвукову хвилю, і які зараз отримують луну; і </a:t>
            </a:r>
            <a:r>
              <a:rPr lang="en-US" dirty="0">
                <a:solidFill>
                  <a:srgbClr val="000000"/>
                </a:solidFill>
              </a:rPr>
              <a:t>T – </a:t>
            </a:r>
            <a:r>
              <a:rPr lang="uk-UA" dirty="0">
                <a:solidFill>
                  <a:srgbClr val="000000"/>
                </a:solidFill>
              </a:rPr>
              <a:t>це канал між кристалами через тканину й назад до таких же кристалів).</a:t>
            </a:r>
            <a:endParaRPr lang="uk-UA" b="0" i="0" dirty="0">
              <a:solidFill>
                <a:srgbClr val="000000"/>
              </a:solidFill>
              <a:effectLst/>
            </a:endParaRPr>
          </a:p>
        </p:txBody>
      </p:sp>
      <p:cxnSp>
        <p:nvCxnSpPr>
          <p:cNvPr id="10" name="Прямая со стрелкой 9"/>
          <p:cNvCxnSpPr/>
          <p:nvPr/>
        </p:nvCxnSpPr>
        <p:spPr>
          <a:xfrm>
            <a:off x="1526875" y="1035169"/>
            <a:ext cx="26741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95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5464" y="943986"/>
            <a:ext cx="6096000" cy="1754326"/>
          </a:xfrm>
          <a:prstGeom prst="rect">
            <a:avLst/>
          </a:prstGeom>
        </p:spPr>
        <p:txBody>
          <a:bodyPr>
            <a:spAutoFit/>
          </a:bodyPr>
          <a:lstStyle/>
          <a:p>
            <a:r>
              <a:rPr lang="en-US" dirty="0">
                <a:solidFill>
                  <a:srgbClr val="000000"/>
                </a:solidFill>
              </a:rPr>
              <a:t> </a:t>
            </a:r>
            <a:r>
              <a:rPr lang="uk-UA" dirty="0" smtClean="0">
                <a:solidFill>
                  <a:srgbClr val="000000"/>
                </a:solidFill>
              </a:rPr>
              <a:t>4. </a:t>
            </a:r>
            <a:r>
              <a:rPr lang="en-US" dirty="0" smtClean="0">
                <a:solidFill>
                  <a:srgbClr val="000000"/>
                </a:solidFill>
              </a:rPr>
              <a:t>S </a:t>
            </a:r>
            <a:r>
              <a:rPr lang="uk-UA" dirty="0" smtClean="0">
                <a:solidFill>
                  <a:srgbClr val="000000"/>
                </a:solidFill>
              </a:rPr>
              <a:t>  </a:t>
            </a:r>
            <a:r>
              <a:rPr lang="en-US" dirty="0" smtClean="0">
                <a:solidFill>
                  <a:srgbClr val="000000"/>
                </a:solidFill>
              </a:rPr>
              <a:t> </a:t>
            </a:r>
            <a:r>
              <a:rPr lang="en-US" dirty="0">
                <a:solidFill>
                  <a:srgbClr val="000000"/>
                </a:solidFill>
              </a:rPr>
              <a:t>? (</a:t>
            </a:r>
            <a:r>
              <a:rPr lang="uk-UA" dirty="0">
                <a:solidFill>
                  <a:srgbClr val="000000"/>
                </a:solidFill>
              </a:rPr>
              <a:t>немає одержувача)</a:t>
            </a:r>
          </a:p>
          <a:p>
            <a:r>
              <a:rPr lang="uk-UA" dirty="0">
                <a:solidFill>
                  <a:srgbClr val="000000"/>
                </a:solidFill>
              </a:rPr>
              <a:t>У цій ситуації одержувач не присутній, або не звертає увагу, або не має ніякого правильного перетворювача. </a:t>
            </a:r>
            <a:endParaRPr lang="uk-UA" dirty="0" smtClean="0">
              <a:solidFill>
                <a:srgbClr val="000000"/>
              </a:solidFill>
            </a:endParaRPr>
          </a:p>
          <a:p>
            <a:pPr indent="360000"/>
            <a:r>
              <a:rPr lang="uk-UA" dirty="0" smtClean="0">
                <a:solidFill>
                  <a:srgbClr val="000000"/>
                </a:solidFill>
              </a:rPr>
              <a:t>Це </a:t>
            </a:r>
            <a:r>
              <a:rPr lang="uk-UA" dirty="0">
                <a:solidFill>
                  <a:srgbClr val="000000"/>
                </a:solidFill>
              </a:rPr>
              <a:t>трапляється, наприклад, у випадках </a:t>
            </a:r>
            <a:r>
              <a:rPr lang="uk-UA" dirty="0" err="1">
                <a:solidFill>
                  <a:srgbClr val="000000"/>
                </a:solidFill>
              </a:rPr>
              <a:t>невиявлення</a:t>
            </a:r>
            <a:r>
              <a:rPr lang="uk-UA" dirty="0">
                <a:solidFill>
                  <a:srgbClr val="000000"/>
                </a:solidFill>
              </a:rPr>
              <a:t> всіх симптомів, що супроводжують хворобу (напр., у випадку генерації серцем </a:t>
            </a:r>
            <a:r>
              <a:rPr lang="uk-UA" dirty="0" err="1">
                <a:solidFill>
                  <a:srgbClr val="000000"/>
                </a:solidFill>
              </a:rPr>
              <a:t>екстрасистолів</a:t>
            </a:r>
            <a:r>
              <a:rPr lang="uk-UA" dirty="0">
                <a:solidFill>
                  <a:srgbClr val="000000"/>
                </a:solidFill>
              </a:rPr>
              <a:t>, які не виявлені</a:t>
            </a:r>
            <a:r>
              <a:rPr lang="uk-UA" dirty="0" smtClean="0">
                <a:solidFill>
                  <a:srgbClr val="000000"/>
                </a:solidFill>
              </a:rPr>
              <a:t>).</a:t>
            </a:r>
            <a:endParaRPr lang="uk-UA" dirty="0">
              <a:solidFill>
                <a:srgbClr val="000000"/>
              </a:solidFill>
            </a:endParaRPr>
          </a:p>
        </p:txBody>
      </p:sp>
      <p:sp>
        <p:nvSpPr>
          <p:cNvPr id="3" name="Прямоугольник 2"/>
          <p:cNvSpPr/>
          <p:nvPr/>
        </p:nvSpPr>
        <p:spPr>
          <a:xfrm>
            <a:off x="2849592" y="3691000"/>
            <a:ext cx="6096000" cy="1477328"/>
          </a:xfrm>
          <a:prstGeom prst="rect">
            <a:avLst/>
          </a:prstGeom>
        </p:spPr>
        <p:txBody>
          <a:bodyPr>
            <a:spAutoFit/>
          </a:bodyPr>
          <a:lstStyle/>
          <a:p>
            <a:r>
              <a:rPr lang="uk-UA" dirty="0">
                <a:solidFill>
                  <a:srgbClr val="000000"/>
                </a:solidFill>
              </a:rPr>
              <a:t>5. ? </a:t>
            </a:r>
            <a:r>
              <a:rPr lang="uk-UA" dirty="0" smtClean="0">
                <a:solidFill>
                  <a:srgbClr val="000000"/>
                </a:solidFill>
              </a:rPr>
              <a:t>   </a:t>
            </a:r>
            <a:r>
              <a:rPr lang="en-US" dirty="0" smtClean="0">
                <a:solidFill>
                  <a:srgbClr val="000000"/>
                </a:solidFill>
              </a:rPr>
              <a:t>R </a:t>
            </a:r>
            <a:r>
              <a:rPr lang="en-US" dirty="0">
                <a:solidFill>
                  <a:srgbClr val="000000"/>
                </a:solidFill>
              </a:rPr>
              <a:t>(</a:t>
            </a:r>
            <a:r>
              <a:rPr lang="uk-UA" dirty="0">
                <a:solidFill>
                  <a:srgbClr val="000000"/>
                </a:solidFill>
              </a:rPr>
              <a:t>немає відправника)</a:t>
            </a:r>
          </a:p>
          <a:p>
            <a:r>
              <a:rPr lang="uk-UA" dirty="0">
                <a:solidFill>
                  <a:srgbClr val="000000"/>
                </a:solidFill>
              </a:rPr>
              <a:t>Це типова ситуація в медицині, у якій симптоми виявлені, але причина симптомів все ще невідома. Наприклад, спостереження відхилення значень в хімії крові без можливості стеження за органом, що викликає відхилення.</a:t>
            </a:r>
          </a:p>
        </p:txBody>
      </p:sp>
      <p:sp>
        <p:nvSpPr>
          <p:cNvPr id="4" name="Стрелка вправо 3"/>
          <p:cNvSpPr/>
          <p:nvPr/>
        </p:nvSpPr>
        <p:spPr>
          <a:xfrm>
            <a:off x="1843173" y="1107201"/>
            <a:ext cx="1408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елка вправо 4"/>
          <p:cNvSpPr/>
          <p:nvPr/>
        </p:nvSpPr>
        <p:spPr>
          <a:xfrm>
            <a:off x="3292411" y="3859027"/>
            <a:ext cx="1408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3264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Носії </a:t>
            </a:r>
            <a:r>
              <a:rPr lang="uk-UA" dirty="0" smtClean="0"/>
              <a:t>повідомлень</a:t>
            </a:r>
            <a:endParaRPr lang="uk-UA" dirty="0"/>
          </a:p>
        </p:txBody>
      </p:sp>
      <p:sp>
        <p:nvSpPr>
          <p:cNvPr id="3" name="Объект 2"/>
          <p:cNvSpPr>
            <a:spLocks noGrp="1"/>
          </p:cNvSpPr>
          <p:nvPr>
            <p:ph idx="1"/>
          </p:nvPr>
        </p:nvSpPr>
        <p:spPr/>
        <p:txBody>
          <a:bodyPr>
            <a:normAutofit fontScale="70000" lnSpcReduction="20000"/>
          </a:bodyPr>
          <a:lstStyle/>
          <a:p>
            <a:r>
              <a:rPr lang="uk-UA" sz="2900" dirty="0"/>
              <a:t>Зростаючі потоки повідомлень, необхідність зберігання їх у великих обсягах сприяли розробці і застосуванню носіїв повідомлень, що забезпечують можливість довготривалого їх зберігання в досить компактній формі. </a:t>
            </a:r>
            <a:endParaRPr lang="uk-UA" sz="2900" dirty="0" smtClean="0"/>
          </a:p>
          <a:p>
            <a:r>
              <a:rPr lang="uk-UA" sz="2900" i="1" dirty="0" smtClean="0"/>
              <a:t>Носій </a:t>
            </a:r>
            <a:r>
              <a:rPr lang="uk-UA" sz="2900" i="1" dirty="0"/>
              <a:t>–</a:t>
            </a:r>
            <a:r>
              <a:rPr lang="uk-UA" sz="2900" dirty="0"/>
              <a:t> фізичне середовище, в якому зберігаються повідомлення. Прикладом носія повідомлення є медична картка, рентгенівська плівка, електромагнітна хвиля, тощо.</a:t>
            </a:r>
          </a:p>
          <a:p>
            <a:r>
              <a:rPr lang="uk-UA" sz="2900" dirty="0" smtClean="0"/>
              <a:t>Носії </a:t>
            </a:r>
            <a:r>
              <a:rPr lang="uk-UA" sz="2900" dirty="0"/>
              <a:t>повідомлень поділяють на </a:t>
            </a:r>
            <a:r>
              <a:rPr lang="uk-UA" sz="2900" dirty="0" err="1"/>
              <a:t>довгоіснуючі</a:t>
            </a:r>
            <a:r>
              <a:rPr lang="uk-UA" sz="2900" dirty="0"/>
              <a:t> та </a:t>
            </a:r>
            <a:r>
              <a:rPr lang="uk-UA" sz="2900" dirty="0" err="1"/>
              <a:t>недовгоіснуючі</a:t>
            </a:r>
            <a:r>
              <a:rPr lang="uk-UA" sz="2900" dirty="0"/>
              <a:t>. Подання повідомлень на </a:t>
            </a:r>
            <a:r>
              <a:rPr lang="uk-UA" sz="2900" dirty="0" err="1"/>
              <a:t>довгоіснуючих</a:t>
            </a:r>
            <a:r>
              <a:rPr lang="uk-UA" sz="2900" dirty="0"/>
              <a:t> носіях називають письмом. </a:t>
            </a:r>
            <a:endParaRPr lang="uk-UA" sz="2900" dirty="0" smtClean="0"/>
          </a:p>
          <a:p>
            <a:pPr marL="0" indent="0">
              <a:buNone/>
            </a:pPr>
            <a:r>
              <a:rPr lang="uk-UA" sz="2300" dirty="0" smtClean="0"/>
              <a:t>Прикладом </a:t>
            </a:r>
            <a:r>
              <a:rPr lang="uk-UA" sz="2300" dirty="0"/>
              <a:t>може бути послідовність друкованих чи рукописних знаків, що сприймаються зором (письмо, що сприймається на дотик сліпими) – записи в медичній картці пацієнта, кардіограма, рентген, тощо. </a:t>
            </a:r>
            <a:endParaRPr lang="uk-UA" sz="2300" dirty="0" smtClean="0"/>
          </a:p>
          <a:p>
            <a:pPr marL="0" indent="0">
              <a:buNone/>
            </a:pPr>
            <a:r>
              <a:rPr lang="uk-UA" sz="2300" dirty="0" smtClean="0"/>
              <a:t>Прикладами </a:t>
            </a:r>
            <a:r>
              <a:rPr lang="uk-UA" sz="2300" dirty="0"/>
              <a:t>повідомлень на </a:t>
            </a:r>
            <a:r>
              <a:rPr lang="uk-UA" sz="2300" dirty="0" err="1"/>
              <a:t>недовгоіснуючих</a:t>
            </a:r>
            <a:r>
              <a:rPr lang="uk-UA" sz="2300" dirty="0"/>
              <a:t> носіях є повідомлення, що передаються телефоном, жестами</a:t>
            </a:r>
            <a:r>
              <a:rPr lang="uk-UA" sz="2300" dirty="0" smtClean="0"/>
              <a:t>.</a:t>
            </a:r>
            <a:endParaRPr lang="uk-UA" sz="2300" dirty="0"/>
          </a:p>
        </p:txBody>
      </p:sp>
    </p:spTree>
    <p:extLst>
      <p:ext uri="{BB962C8B-B14F-4D97-AF65-F5344CB8AC3E}">
        <p14:creationId xmlns:p14="http://schemas.microsoft.com/office/powerpoint/2010/main" val="339237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83101" y="1170180"/>
            <a:ext cx="6096000" cy="2585323"/>
          </a:xfrm>
          <a:prstGeom prst="rect">
            <a:avLst/>
          </a:prstGeom>
        </p:spPr>
        <p:txBody>
          <a:bodyPr>
            <a:spAutoFit/>
          </a:bodyPr>
          <a:lstStyle/>
          <a:p>
            <a:r>
              <a:rPr lang="uk-UA" dirty="0">
                <a:solidFill>
                  <a:srgbClr val="000000"/>
                </a:solidFill>
              </a:rPr>
              <a:t>Будь-який живий організм як єдине ціле спілкується із зовнішнім світом, використовуючи фізичні або хімічні носії (голос, жест, запах). Важливим прикладом передачі інформації є передача генетичної інформації, що пов’язана з молекулами ДНК (дивись рисунок 2). Ці молекули складаються з ланцюга вуглеводних та фосфатних груп однакового складу і кожна вуглеводна група з’єднана з однією азотистою основою: аденін (А), гуанін (Г), </a:t>
            </a:r>
            <a:r>
              <a:rPr lang="uk-UA" dirty="0" err="1">
                <a:solidFill>
                  <a:srgbClr val="000000"/>
                </a:solidFill>
              </a:rPr>
              <a:t>цитозін</a:t>
            </a:r>
            <a:r>
              <a:rPr lang="uk-UA" dirty="0">
                <a:solidFill>
                  <a:srgbClr val="000000"/>
                </a:solidFill>
              </a:rPr>
              <a:t> (Ц) і </a:t>
            </a:r>
            <a:r>
              <a:rPr lang="uk-UA" dirty="0" err="1">
                <a:solidFill>
                  <a:srgbClr val="000000"/>
                </a:solidFill>
              </a:rPr>
              <a:t>тімін</a:t>
            </a:r>
            <a:r>
              <a:rPr lang="uk-UA" dirty="0">
                <a:solidFill>
                  <a:srgbClr val="000000"/>
                </a:solidFill>
              </a:rPr>
              <a:t> (Т).</a:t>
            </a:r>
            <a:endParaRPr lang="uk-UA" dirty="0"/>
          </a:p>
        </p:txBody>
      </p:sp>
      <p:pic>
        <p:nvPicPr>
          <p:cNvPr id="5" name="Рисунок 4"/>
          <p:cNvPicPr>
            <a:picLocks noChangeAspect="1"/>
          </p:cNvPicPr>
          <p:nvPr/>
        </p:nvPicPr>
        <p:blipFill>
          <a:blip r:embed="rId2"/>
          <a:stretch>
            <a:fillRect/>
          </a:stretch>
        </p:blipFill>
        <p:spPr>
          <a:xfrm>
            <a:off x="2909978" y="3913427"/>
            <a:ext cx="6096000" cy="1343025"/>
          </a:xfrm>
          <a:prstGeom prst="rect">
            <a:avLst/>
          </a:prstGeom>
        </p:spPr>
      </p:pic>
    </p:spTree>
    <p:extLst>
      <p:ext uri="{BB962C8B-B14F-4D97-AF65-F5344CB8AC3E}">
        <p14:creationId xmlns:p14="http://schemas.microsoft.com/office/powerpoint/2010/main" val="408041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6219" y="1407906"/>
            <a:ext cx="7487728" cy="3693319"/>
          </a:xfrm>
          <a:prstGeom prst="rect">
            <a:avLst/>
          </a:prstGeom>
        </p:spPr>
        <p:txBody>
          <a:bodyPr wrap="square">
            <a:spAutoFit/>
          </a:bodyPr>
          <a:lstStyle/>
          <a:p>
            <a:pPr indent="360000"/>
            <a:r>
              <a:rPr lang="uk-UA" dirty="0">
                <a:solidFill>
                  <a:srgbClr val="000000"/>
                </a:solidFill>
              </a:rPr>
              <a:t>Всі молекули ДНК відрізняються послідовним чергуванням відповідних основ (А, Г, Ц, Т), тобто первинне повідомлення знаходиться у хромосомах ядра клітини і записано у чотирьох літерному алфавіті молекул ДНК. Кількість інформації, яка зберігається у хромосомах </a:t>
            </a:r>
            <a:r>
              <a:rPr lang="en-US" dirty="0">
                <a:solidFill>
                  <a:srgbClr val="000000"/>
                </a:solidFill>
              </a:rPr>
              <a:t>log 4</a:t>
            </a:r>
            <a:r>
              <a:rPr lang="en-US" baseline="30000" dirty="0">
                <a:solidFill>
                  <a:srgbClr val="000000"/>
                </a:solidFill>
              </a:rPr>
              <a:t>1000000</a:t>
            </a:r>
            <a:r>
              <a:rPr lang="en-US" dirty="0">
                <a:solidFill>
                  <a:srgbClr val="000000"/>
                </a:solidFill>
              </a:rPr>
              <a:t> =2 000 000 </a:t>
            </a:r>
            <a:r>
              <a:rPr lang="uk-UA" dirty="0">
                <a:solidFill>
                  <a:srgbClr val="000000"/>
                </a:solidFill>
              </a:rPr>
              <a:t>біт.</a:t>
            </a:r>
          </a:p>
          <a:p>
            <a:pPr indent="360000"/>
            <a:r>
              <a:rPr lang="uk-UA" dirty="0">
                <a:solidFill>
                  <a:srgbClr val="000000"/>
                </a:solidFill>
              </a:rPr>
              <a:t>Цієї інформації більше, ніж достатньо для передачі щодо наслідування даних ознак.</a:t>
            </a:r>
          </a:p>
          <a:p>
            <a:pPr indent="360000"/>
            <a:r>
              <a:rPr lang="uk-UA" dirty="0">
                <a:solidFill>
                  <a:srgbClr val="000000"/>
                </a:solidFill>
              </a:rPr>
              <a:t>Передавання інформації до дочірніх клітин відіграє фундаментальну роль в усіх життєвих процесах, роль «повідомлення» </a:t>
            </a:r>
            <a:r>
              <a:rPr lang="uk-UA" dirty="0" smtClean="0">
                <a:solidFill>
                  <a:srgbClr val="000000"/>
                </a:solidFill>
              </a:rPr>
              <a:t>х</a:t>
            </a:r>
            <a:r>
              <a:rPr lang="uk-UA" baseline="-25000" dirty="0" smtClean="0">
                <a:solidFill>
                  <a:srgbClr val="000000"/>
                </a:solidFill>
              </a:rPr>
              <a:t>1</a:t>
            </a:r>
            <a:r>
              <a:rPr lang="uk-UA" dirty="0">
                <a:solidFill>
                  <a:srgbClr val="000000"/>
                </a:solidFill>
              </a:rPr>
              <a:t>, що </a:t>
            </a:r>
            <a:r>
              <a:rPr lang="uk-UA" dirty="0" smtClean="0">
                <a:solidFill>
                  <a:srgbClr val="000000"/>
                </a:solidFill>
              </a:rPr>
              <a:t>передається</a:t>
            </a:r>
            <a:r>
              <a:rPr lang="uk-UA" dirty="0">
                <a:solidFill>
                  <a:srgbClr val="000000"/>
                </a:solidFill>
              </a:rPr>
              <a:t>,</a:t>
            </a:r>
            <a:r>
              <a:rPr lang="uk-UA" dirty="0" smtClean="0">
                <a:solidFill>
                  <a:srgbClr val="000000"/>
                </a:solidFill>
              </a:rPr>
              <a:t> </a:t>
            </a:r>
            <a:r>
              <a:rPr lang="uk-UA" dirty="0">
                <a:solidFill>
                  <a:srgbClr val="000000"/>
                </a:solidFill>
              </a:rPr>
              <a:t>грає набір хромосом (набір молекул ДНК) вихідної клітини, а «повідомлення» </a:t>
            </a:r>
            <a:r>
              <a:rPr lang="en-US" dirty="0">
                <a:solidFill>
                  <a:srgbClr val="000000"/>
                </a:solidFill>
              </a:rPr>
              <a:t>y</a:t>
            </a:r>
            <a:r>
              <a:rPr lang="uk-UA" baseline="-25000" dirty="0" smtClean="0">
                <a:solidFill>
                  <a:srgbClr val="000000"/>
                </a:solidFill>
              </a:rPr>
              <a:t>1</a:t>
            </a:r>
            <a:r>
              <a:rPr lang="uk-UA" dirty="0">
                <a:solidFill>
                  <a:srgbClr val="000000"/>
                </a:solidFill>
              </a:rPr>
              <a:t> , на виході – це набори хромосом двох повних клітин. </a:t>
            </a:r>
            <a:endParaRPr lang="en-US" dirty="0" smtClean="0">
              <a:solidFill>
                <a:srgbClr val="000000"/>
              </a:solidFill>
            </a:endParaRPr>
          </a:p>
          <a:p>
            <a:pPr indent="360000"/>
            <a:r>
              <a:rPr lang="uk-UA" dirty="0" smtClean="0">
                <a:solidFill>
                  <a:srgbClr val="000000"/>
                </a:solidFill>
              </a:rPr>
              <a:t>Одержане </a:t>
            </a:r>
            <a:r>
              <a:rPr lang="uk-UA" dirty="0">
                <a:solidFill>
                  <a:srgbClr val="000000"/>
                </a:solidFill>
              </a:rPr>
              <a:t>«повідомлення» </a:t>
            </a:r>
            <a:r>
              <a:rPr lang="en-US" dirty="0" smtClean="0">
                <a:solidFill>
                  <a:srgbClr val="000000"/>
                </a:solidFill>
              </a:rPr>
              <a:t>y</a:t>
            </a:r>
            <a:r>
              <a:rPr lang="uk-UA" baseline="-25000" dirty="0" smtClean="0">
                <a:solidFill>
                  <a:srgbClr val="000000"/>
                </a:solidFill>
              </a:rPr>
              <a:t>1</a:t>
            </a:r>
            <a:r>
              <a:rPr lang="uk-UA" dirty="0">
                <a:solidFill>
                  <a:srgbClr val="000000"/>
                </a:solidFill>
              </a:rPr>
              <a:t> анулює питання про перешкоди, але питання про перешкоди (наприклад, </a:t>
            </a:r>
            <a:r>
              <a:rPr lang="uk-UA" dirty="0" err="1">
                <a:solidFill>
                  <a:srgbClr val="000000"/>
                </a:solidFill>
              </a:rPr>
              <a:t>радіоопромінення</a:t>
            </a:r>
            <a:r>
              <a:rPr lang="uk-UA" dirty="0">
                <a:solidFill>
                  <a:srgbClr val="000000"/>
                </a:solidFill>
              </a:rPr>
              <a:t> клітин) можуть бути причиною мутації.</a:t>
            </a:r>
            <a:endParaRPr lang="uk-UA" b="0" i="0" dirty="0">
              <a:solidFill>
                <a:srgbClr val="000000"/>
              </a:solidFill>
              <a:effectLst/>
            </a:endParaRPr>
          </a:p>
        </p:txBody>
      </p:sp>
    </p:spTree>
    <p:extLst>
      <p:ext uri="{BB962C8B-B14F-4D97-AF65-F5344CB8AC3E}">
        <p14:creationId xmlns:p14="http://schemas.microsoft.com/office/powerpoint/2010/main" val="279813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Представлення інформації в </a:t>
            </a:r>
            <a:r>
              <a:rPr lang="uk-UA" dirty="0" smtClean="0"/>
              <a:t>комп’ютері</a:t>
            </a:r>
            <a:endParaRPr lang="uk-UA" dirty="0"/>
          </a:p>
        </p:txBody>
      </p:sp>
      <p:sp>
        <p:nvSpPr>
          <p:cNvPr id="3" name="Объект 2"/>
          <p:cNvSpPr>
            <a:spLocks noGrp="1"/>
          </p:cNvSpPr>
          <p:nvPr>
            <p:ph idx="1"/>
          </p:nvPr>
        </p:nvSpPr>
        <p:spPr/>
        <p:txBody>
          <a:bodyPr/>
          <a:lstStyle/>
          <a:p>
            <a:r>
              <a:rPr lang="uk-UA" dirty="0"/>
              <a:t>Для автоматизації роботи з даними різних типів важливо уніфікувати форму їх подання. Для цього використовується прийом кодування. Система кодування, яка використовується в обчислювальній техніці, називається двійковим кодом і заснована на поданні даних послідовністю двох знаків 0 і 1. Ці знаки називаються двійковими цифрами. Всі данні для обробки на комп’ютері повинні бути перетворені в таку цифрову форму.</a:t>
            </a:r>
          </a:p>
        </p:txBody>
      </p:sp>
    </p:spTree>
    <p:extLst>
      <p:ext uri="{BB962C8B-B14F-4D97-AF65-F5344CB8AC3E}">
        <p14:creationId xmlns:p14="http://schemas.microsoft.com/office/powerpoint/2010/main" val="64936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311215" y="1461908"/>
            <a:ext cx="9601200" cy="3317875"/>
          </a:xfrm>
        </p:spPr>
        <p:txBody>
          <a:bodyPr>
            <a:normAutofit fontScale="92500" lnSpcReduction="20000"/>
          </a:bodyPr>
          <a:lstStyle/>
          <a:p>
            <a:r>
              <a:rPr lang="uk-UA" dirty="0"/>
              <a:t>О</a:t>
            </a:r>
            <a:r>
              <a:rPr lang="uk-UA" dirty="0" smtClean="0"/>
              <a:t>диницею </a:t>
            </a:r>
            <a:r>
              <a:rPr lang="uk-UA" dirty="0"/>
              <a:t>інформації в комп’ютері є біт, тобто двійковий розряд, який може набувати значення 0 або 1 («так» чи «ні», «істина» чи «хиба» тощо). </a:t>
            </a:r>
            <a:endParaRPr lang="uk-UA" dirty="0" smtClean="0"/>
          </a:p>
          <a:p>
            <a:r>
              <a:rPr lang="uk-UA" dirty="0" smtClean="0"/>
              <a:t>Біт </a:t>
            </a:r>
            <a:r>
              <a:rPr lang="uk-UA" dirty="0"/>
              <a:t>є досить дрібною одиницею виміру даних, тому біти об’єднуються в групи по 8 біт – байти. В обчислювальній техніці найчастіше застосовують такі одиниці вимірювання інформації, як:</a:t>
            </a:r>
          </a:p>
          <a:p>
            <a:r>
              <a:rPr lang="uk-UA" dirty="0"/>
              <a:t>+1 байт = 2</a:t>
            </a:r>
            <a:r>
              <a:rPr lang="uk-UA" baseline="30000" dirty="0"/>
              <a:t>3 </a:t>
            </a:r>
            <a:r>
              <a:rPr lang="uk-UA" dirty="0"/>
              <a:t>біт = 8 біт;</a:t>
            </a:r>
          </a:p>
          <a:p>
            <a:r>
              <a:rPr lang="uk-UA" dirty="0"/>
              <a:t>1 </a:t>
            </a:r>
            <a:r>
              <a:rPr lang="uk-UA" dirty="0" err="1"/>
              <a:t>Кбайт</a:t>
            </a:r>
            <a:r>
              <a:rPr lang="uk-UA" dirty="0"/>
              <a:t> = 2</a:t>
            </a:r>
            <a:r>
              <a:rPr lang="uk-UA" baseline="30000" dirty="0"/>
              <a:t>10 </a:t>
            </a:r>
            <a:r>
              <a:rPr lang="uk-UA" dirty="0"/>
              <a:t>байт = 1024 байт;</a:t>
            </a:r>
          </a:p>
          <a:p>
            <a:r>
              <a:rPr lang="uk-UA" dirty="0"/>
              <a:t>1 </a:t>
            </a:r>
            <a:r>
              <a:rPr lang="uk-UA" dirty="0" err="1"/>
              <a:t>Мбайт</a:t>
            </a:r>
            <a:r>
              <a:rPr lang="uk-UA" dirty="0"/>
              <a:t> = 2</a:t>
            </a:r>
            <a:r>
              <a:rPr lang="uk-UA" baseline="30000" dirty="0"/>
              <a:t>10 </a:t>
            </a:r>
            <a:r>
              <a:rPr lang="uk-UA" dirty="0" err="1"/>
              <a:t>Кбайт</a:t>
            </a:r>
            <a:r>
              <a:rPr lang="uk-UA" dirty="0"/>
              <a:t> = 1024 </a:t>
            </a:r>
            <a:r>
              <a:rPr lang="uk-UA" dirty="0" err="1"/>
              <a:t>Кбайт</a:t>
            </a:r>
            <a:r>
              <a:rPr lang="uk-UA" dirty="0"/>
              <a:t>;</a:t>
            </a:r>
          </a:p>
          <a:p>
            <a:r>
              <a:rPr lang="uk-UA" dirty="0"/>
              <a:t>1 </a:t>
            </a:r>
            <a:r>
              <a:rPr lang="uk-UA" dirty="0" err="1"/>
              <a:t>Гбайт</a:t>
            </a:r>
            <a:r>
              <a:rPr lang="uk-UA" dirty="0"/>
              <a:t> = 2</a:t>
            </a:r>
            <a:r>
              <a:rPr lang="uk-UA" baseline="30000" dirty="0"/>
              <a:t>10 </a:t>
            </a:r>
            <a:r>
              <a:rPr lang="uk-UA" dirty="0" err="1"/>
              <a:t>Мбайт</a:t>
            </a:r>
            <a:r>
              <a:rPr lang="uk-UA" dirty="0"/>
              <a:t> = 1024 </a:t>
            </a:r>
            <a:r>
              <a:rPr lang="uk-UA" dirty="0" err="1"/>
              <a:t>Мбайт</a:t>
            </a:r>
            <a:r>
              <a:rPr lang="uk-UA" dirty="0"/>
              <a:t>.</a:t>
            </a:r>
          </a:p>
          <a:p>
            <a:endParaRPr lang="uk-UA" dirty="0"/>
          </a:p>
        </p:txBody>
      </p:sp>
    </p:spTree>
    <p:extLst>
      <p:ext uri="{BB962C8B-B14F-4D97-AF65-F5344CB8AC3E}">
        <p14:creationId xmlns:p14="http://schemas.microsoft.com/office/powerpoint/2010/main" val="98867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4" name="Подзаголовок 2"/>
          <p:cNvSpPr>
            <a:spLocks noGrp="1"/>
          </p:cNvSpPr>
          <p:nvPr>
            <p:ph idx="1"/>
          </p:nvPr>
        </p:nvSpPr>
        <p:spPr/>
        <p:txBody>
          <a:bodyPr>
            <a:normAutofit fontScale="92500" lnSpcReduction="20000"/>
          </a:bodyPr>
          <a:lstStyle/>
          <a:p>
            <a:pPr indent="0" algn="l">
              <a:lnSpc>
                <a:spcPct val="120000"/>
              </a:lnSpc>
              <a:spcBef>
                <a:spcPts val="0"/>
              </a:spcBef>
              <a:spcAft>
                <a:spcPts val="0"/>
              </a:spcAft>
              <a:buNone/>
            </a:pPr>
            <a:r>
              <a:rPr lang="uk-UA" i="1" dirty="0" smtClean="0"/>
              <a:t>1. Інформація </a:t>
            </a:r>
            <a:r>
              <a:rPr lang="uk-UA" i="1" dirty="0"/>
              <a:t>та її </a:t>
            </a:r>
            <a:r>
              <a:rPr lang="uk-UA" i="1" dirty="0" smtClean="0"/>
              <a:t>визначення</a:t>
            </a:r>
          </a:p>
          <a:p>
            <a:pPr indent="0" algn="l">
              <a:lnSpc>
                <a:spcPct val="120000"/>
              </a:lnSpc>
              <a:spcBef>
                <a:spcPts val="0"/>
              </a:spcBef>
              <a:spcAft>
                <a:spcPts val="0"/>
              </a:spcAft>
              <a:buNone/>
            </a:pPr>
            <a:r>
              <a:rPr lang="ru-RU" i="1" dirty="0" smtClean="0"/>
              <a:t>2. Передача </a:t>
            </a:r>
            <a:r>
              <a:rPr lang="ru-RU" i="1" dirty="0" err="1"/>
              <a:t>інформації</a:t>
            </a:r>
            <a:r>
              <a:rPr lang="ru-RU" i="1" dirty="0"/>
              <a:t>. Схема </a:t>
            </a:r>
            <a:r>
              <a:rPr lang="ru-RU" i="1" dirty="0" err="1"/>
              <a:t>передачі</a:t>
            </a:r>
            <a:r>
              <a:rPr lang="ru-RU" i="1" dirty="0"/>
              <a:t> </a:t>
            </a:r>
            <a:r>
              <a:rPr lang="ru-RU" i="1" dirty="0" err="1"/>
              <a:t>інформації</a:t>
            </a:r>
            <a:r>
              <a:rPr lang="ru-RU" i="1" dirty="0"/>
              <a:t>. </a:t>
            </a:r>
            <a:r>
              <a:rPr lang="ru-RU" i="1" dirty="0" err="1"/>
              <a:t>Відправник</a:t>
            </a:r>
            <a:r>
              <a:rPr lang="ru-RU" i="1" dirty="0"/>
              <a:t>, канал, і </a:t>
            </a:r>
            <a:r>
              <a:rPr lang="ru-RU" i="1" dirty="0" err="1" smtClean="0"/>
              <a:t>одержувач</a:t>
            </a:r>
            <a:endParaRPr lang="ru-RU" i="1" dirty="0" smtClean="0"/>
          </a:p>
          <a:p>
            <a:pPr indent="0">
              <a:lnSpc>
                <a:spcPct val="120000"/>
              </a:lnSpc>
              <a:spcBef>
                <a:spcPts val="0"/>
              </a:spcBef>
              <a:spcAft>
                <a:spcPts val="0"/>
              </a:spcAft>
              <a:buNone/>
            </a:pPr>
            <a:r>
              <a:rPr lang="uk-UA" i="1" dirty="0"/>
              <a:t>н</a:t>
            </a:r>
            <a:r>
              <a:rPr lang="uk-UA" i="1" dirty="0" smtClean="0"/>
              <a:t>осії </a:t>
            </a:r>
            <a:r>
              <a:rPr lang="uk-UA" i="1" dirty="0" smtClean="0"/>
              <a:t>повідомлень</a:t>
            </a:r>
            <a:endParaRPr lang="uk-UA" dirty="0"/>
          </a:p>
          <a:p>
            <a:pPr indent="0">
              <a:lnSpc>
                <a:spcPct val="120000"/>
              </a:lnSpc>
              <a:spcBef>
                <a:spcPts val="0"/>
              </a:spcBef>
              <a:spcAft>
                <a:spcPts val="0"/>
              </a:spcAft>
              <a:buNone/>
            </a:pPr>
            <a:r>
              <a:rPr lang="uk-UA" i="1" dirty="0" smtClean="0"/>
              <a:t>3. Представлення </a:t>
            </a:r>
            <a:r>
              <a:rPr lang="uk-UA" i="1" dirty="0"/>
              <a:t>інформації в </a:t>
            </a:r>
            <a:r>
              <a:rPr lang="uk-UA" i="1" dirty="0" smtClean="0"/>
              <a:t>комп’ютері</a:t>
            </a:r>
            <a:endParaRPr lang="uk-UA" dirty="0"/>
          </a:p>
          <a:p>
            <a:pPr indent="0">
              <a:lnSpc>
                <a:spcPct val="120000"/>
              </a:lnSpc>
              <a:buNone/>
            </a:pPr>
            <a:r>
              <a:rPr lang="uk-UA" i="1" dirty="0" smtClean="0"/>
              <a:t>4. Предмет </a:t>
            </a:r>
            <a:r>
              <a:rPr lang="uk-UA" i="1" dirty="0"/>
              <a:t>та об’єкт медичної </a:t>
            </a:r>
            <a:r>
              <a:rPr lang="uk-UA" i="1" dirty="0" smtClean="0"/>
              <a:t>інформатики</a:t>
            </a:r>
            <a:endParaRPr lang="uk-UA" dirty="0"/>
          </a:p>
          <a:p>
            <a:pPr indent="0">
              <a:lnSpc>
                <a:spcPct val="120000"/>
              </a:lnSpc>
              <a:spcBef>
                <a:spcPts val="0"/>
              </a:spcBef>
              <a:spcAft>
                <a:spcPts val="0"/>
              </a:spcAft>
              <a:buNone/>
            </a:pPr>
            <a:r>
              <a:rPr lang="uk-UA" i="1" dirty="0" smtClean="0"/>
              <a:t>5. Медична </a:t>
            </a:r>
            <a:r>
              <a:rPr lang="uk-UA" i="1" dirty="0"/>
              <a:t>інформація та її </a:t>
            </a:r>
            <a:r>
              <a:rPr lang="uk-UA" i="1" dirty="0" smtClean="0"/>
              <a:t>види</a:t>
            </a:r>
            <a:endParaRPr lang="uk-UA" dirty="0"/>
          </a:p>
          <a:p>
            <a:pPr indent="0">
              <a:lnSpc>
                <a:spcPct val="120000"/>
              </a:lnSpc>
              <a:spcBef>
                <a:spcPts val="0"/>
              </a:spcBef>
              <a:spcAft>
                <a:spcPts val="0"/>
              </a:spcAft>
              <a:buNone/>
            </a:pPr>
            <a:r>
              <a:rPr lang="uk-UA" i="1" dirty="0" smtClean="0"/>
              <a:t>6. Інформація</a:t>
            </a:r>
            <a:r>
              <a:rPr lang="uk-UA" i="1" dirty="0"/>
              <a:t>, дані, </a:t>
            </a:r>
            <a:r>
              <a:rPr lang="uk-UA" i="1" dirty="0" smtClean="0"/>
              <a:t>знання</a:t>
            </a:r>
            <a:endParaRPr lang="uk-UA" dirty="0"/>
          </a:p>
          <a:p>
            <a:pPr indent="0">
              <a:lnSpc>
                <a:spcPct val="120000"/>
              </a:lnSpc>
              <a:spcBef>
                <a:spcPts val="0"/>
              </a:spcBef>
              <a:spcAft>
                <a:spcPts val="0"/>
              </a:spcAft>
              <a:buNone/>
            </a:pPr>
            <a:r>
              <a:rPr lang="uk-UA" i="1" dirty="0" smtClean="0"/>
              <a:t>7. Медичні дані</a:t>
            </a:r>
            <a:endParaRPr lang="uk-UA" dirty="0"/>
          </a:p>
          <a:p>
            <a:pPr indent="0">
              <a:lnSpc>
                <a:spcPct val="120000"/>
              </a:lnSpc>
              <a:spcBef>
                <a:spcPts val="0"/>
              </a:spcBef>
              <a:spcAft>
                <a:spcPts val="0"/>
              </a:spcAft>
              <a:buNone/>
            </a:pPr>
            <a:r>
              <a:rPr lang="uk-UA" i="1" dirty="0"/>
              <a:t>Питання для </a:t>
            </a:r>
            <a:r>
              <a:rPr lang="uk-UA" i="1" dirty="0" smtClean="0"/>
              <a:t>самоконтролю</a:t>
            </a:r>
            <a:endParaRPr lang="uk-UA" dirty="0"/>
          </a:p>
          <a:p>
            <a:pPr marL="0" indent="0" algn="l">
              <a:spcBef>
                <a:spcPts val="0"/>
              </a:spcBef>
              <a:spcAft>
                <a:spcPts val="0"/>
              </a:spcAft>
              <a:buNone/>
            </a:pPr>
            <a:endParaRPr lang="uk-UA" dirty="0"/>
          </a:p>
        </p:txBody>
      </p:sp>
    </p:spTree>
    <p:extLst>
      <p:ext uri="{BB962C8B-B14F-4D97-AF65-F5344CB8AC3E}">
        <p14:creationId xmlns:p14="http://schemas.microsoft.com/office/powerpoint/2010/main" val="62572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Предмет та </a:t>
            </a:r>
            <a:r>
              <a:rPr lang="ru-RU" dirty="0" err="1"/>
              <a:t>об’єкт</a:t>
            </a:r>
            <a:r>
              <a:rPr lang="ru-RU" dirty="0"/>
              <a:t> </a:t>
            </a:r>
            <a:r>
              <a:rPr lang="ru-RU" dirty="0" err="1"/>
              <a:t>медичної</a:t>
            </a:r>
            <a:r>
              <a:rPr lang="ru-RU" dirty="0"/>
              <a:t> </a:t>
            </a:r>
            <a:r>
              <a:rPr lang="ru-RU" dirty="0" err="1" smtClean="0"/>
              <a:t>інформатики</a:t>
            </a:r>
            <a:endParaRPr lang="uk-UA" dirty="0"/>
          </a:p>
        </p:txBody>
      </p:sp>
      <p:sp>
        <p:nvSpPr>
          <p:cNvPr id="3" name="Объект 2"/>
          <p:cNvSpPr>
            <a:spLocks noGrp="1"/>
          </p:cNvSpPr>
          <p:nvPr>
            <p:ph idx="1"/>
          </p:nvPr>
        </p:nvSpPr>
        <p:spPr/>
        <p:txBody>
          <a:bodyPr>
            <a:normAutofit fontScale="92500"/>
          </a:bodyPr>
          <a:lstStyle/>
          <a:p>
            <a:r>
              <a:rPr lang="uk-UA" dirty="0"/>
              <a:t>П</a:t>
            </a:r>
            <a:r>
              <a:rPr lang="uk-UA" dirty="0" smtClean="0"/>
              <a:t>еред </a:t>
            </a:r>
            <a:r>
              <a:rPr lang="uk-UA" dirty="0"/>
              <a:t>людством постає проблема споживання інформації. Людина не може осягнути навіть маленької частки того потоку інформації, який приходить до неї різними інформаційними каналами. Цю проблему можна вирішити тільки шляхом упорядкування інформації, її сортування та спеціалізації. при розв’язанні різних задач медицини та охорони здоров’я визначальними характеристиками є час та інформація. Швидкість та якість отримання та обробки інформації стали сьогодні умовою існування та прогресу галузі. Цю проблему неможливо вирішити без використання інформаційних комп’ютерних технологій.</a:t>
            </a:r>
          </a:p>
        </p:txBody>
      </p:sp>
    </p:spTree>
    <p:extLst>
      <p:ext uri="{BB962C8B-B14F-4D97-AF65-F5344CB8AC3E}">
        <p14:creationId xmlns:p14="http://schemas.microsoft.com/office/powerpoint/2010/main" val="345169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3638" y="1565088"/>
            <a:ext cx="7798279" cy="3170099"/>
          </a:xfrm>
          <a:prstGeom prst="rect">
            <a:avLst/>
          </a:prstGeom>
        </p:spPr>
        <p:txBody>
          <a:bodyPr wrap="square">
            <a:spAutoFit/>
          </a:bodyPr>
          <a:lstStyle/>
          <a:p>
            <a:r>
              <a:rPr lang="ru-RU" sz="2000" dirty="0" err="1">
                <a:solidFill>
                  <a:srgbClr val="000000"/>
                </a:solidFill>
              </a:rPr>
              <a:t>Впровадження</a:t>
            </a:r>
            <a:r>
              <a:rPr lang="ru-RU" sz="2000" dirty="0">
                <a:solidFill>
                  <a:srgbClr val="000000"/>
                </a:solidFill>
              </a:rPr>
              <a:t> </a:t>
            </a:r>
            <a:r>
              <a:rPr lang="ru-RU" sz="2000" dirty="0" err="1">
                <a:solidFill>
                  <a:srgbClr val="000000"/>
                </a:solidFill>
              </a:rPr>
              <a:t>інформаційних</a:t>
            </a:r>
            <a:r>
              <a:rPr lang="ru-RU" sz="2000" dirty="0">
                <a:solidFill>
                  <a:srgbClr val="000000"/>
                </a:solidFill>
              </a:rPr>
              <a:t> </a:t>
            </a:r>
            <a:r>
              <a:rPr lang="ru-RU" sz="2000" dirty="0" err="1">
                <a:solidFill>
                  <a:srgbClr val="000000"/>
                </a:solidFill>
              </a:rPr>
              <a:t>технологій</a:t>
            </a:r>
            <a:r>
              <a:rPr lang="ru-RU" sz="2000" dirty="0">
                <a:solidFill>
                  <a:srgbClr val="000000"/>
                </a:solidFill>
              </a:rPr>
              <a:t> в </a:t>
            </a:r>
            <a:r>
              <a:rPr lang="ru-RU" sz="2000" dirty="0" err="1">
                <a:solidFill>
                  <a:srgbClr val="000000"/>
                </a:solidFill>
              </a:rPr>
              <a:t>повсякденну</a:t>
            </a:r>
            <a:r>
              <a:rPr lang="ru-RU" sz="2000" dirty="0">
                <a:solidFill>
                  <a:srgbClr val="000000"/>
                </a:solidFill>
              </a:rPr>
              <a:t> практику </a:t>
            </a:r>
            <a:r>
              <a:rPr lang="ru-RU" sz="2000" dirty="0" err="1">
                <a:solidFill>
                  <a:srgbClr val="000000"/>
                </a:solidFill>
              </a:rPr>
              <a:t>охорони</a:t>
            </a:r>
            <a:r>
              <a:rPr lang="ru-RU" sz="2000" dirty="0">
                <a:solidFill>
                  <a:srgbClr val="000000"/>
                </a:solidFill>
              </a:rPr>
              <a:t> </a:t>
            </a:r>
            <a:r>
              <a:rPr lang="ru-RU" sz="2000" dirty="0" err="1">
                <a:solidFill>
                  <a:srgbClr val="000000"/>
                </a:solidFill>
              </a:rPr>
              <a:t>здоров’я</a:t>
            </a:r>
            <a:r>
              <a:rPr lang="ru-RU" sz="2000" dirty="0">
                <a:solidFill>
                  <a:srgbClr val="000000"/>
                </a:solidFill>
              </a:rPr>
              <a:t> </a:t>
            </a:r>
            <a:r>
              <a:rPr lang="ru-RU" sz="2000" dirty="0" err="1">
                <a:solidFill>
                  <a:srgbClr val="000000"/>
                </a:solidFill>
              </a:rPr>
              <a:t>веде</a:t>
            </a:r>
            <a:r>
              <a:rPr lang="ru-RU" sz="2000" dirty="0">
                <a:solidFill>
                  <a:srgbClr val="000000"/>
                </a:solidFill>
              </a:rPr>
              <a:t> за собою </a:t>
            </a:r>
            <a:r>
              <a:rPr lang="ru-RU" sz="2000" dirty="0" err="1">
                <a:solidFill>
                  <a:srgbClr val="000000"/>
                </a:solidFill>
              </a:rPr>
              <a:t>корінні</a:t>
            </a:r>
            <a:r>
              <a:rPr lang="ru-RU" sz="2000" dirty="0">
                <a:solidFill>
                  <a:srgbClr val="000000"/>
                </a:solidFill>
              </a:rPr>
              <a:t> </a:t>
            </a:r>
            <a:r>
              <a:rPr lang="ru-RU" sz="2000" dirty="0" err="1">
                <a:solidFill>
                  <a:srgbClr val="000000"/>
                </a:solidFill>
              </a:rPr>
              <a:t>зміни</a:t>
            </a:r>
            <a:r>
              <a:rPr lang="ru-RU" sz="2000" dirty="0">
                <a:solidFill>
                  <a:srgbClr val="000000"/>
                </a:solidFill>
              </a:rPr>
              <a:t> в </a:t>
            </a:r>
            <a:r>
              <a:rPr lang="ru-RU" sz="2000" dirty="0" err="1">
                <a:solidFill>
                  <a:srgbClr val="000000"/>
                </a:solidFill>
              </a:rPr>
              <a:t>організації</a:t>
            </a:r>
            <a:r>
              <a:rPr lang="ru-RU" sz="2000" dirty="0">
                <a:solidFill>
                  <a:srgbClr val="000000"/>
                </a:solidFill>
              </a:rPr>
              <a:t> </a:t>
            </a:r>
            <a:r>
              <a:rPr lang="ru-RU" sz="2000" dirty="0" err="1">
                <a:solidFill>
                  <a:srgbClr val="000000"/>
                </a:solidFill>
              </a:rPr>
              <a:t>праці</a:t>
            </a:r>
            <a:r>
              <a:rPr lang="ru-RU" sz="2000" dirty="0">
                <a:solidFill>
                  <a:srgbClr val="000000"/>
                </a:solidFill>
              </a:rPr>
              <a:t> </a:t>
            </a:r>
            <a:r>
              <a:rPr lang="ru-RU" sz="2000" dirty="0" err="1">
                <a:solidFill>
                  <a:srgbClr val="000000"/>
                </a:solidFill>
              </a:rPr>
              <a:t>багатьох</a:t>
            </a:r>
            <a:r>
              <a:rPr lang="ru-RU" sz="2000" dirty="0">
                <a:solidFill>
                  <a:srgbClr val="000000"/>
                </a:solidFill>
              </a:rPr>
              <a:t> </a:t>
            </a:r>
            <a:r>
              <a:rPr lang="ru-RU" sz="2000" dirty="0" err="1">
                <a:solidFill>
                  <a:srgbClr val="000000"/>
                </a:solidFill>
              </a:rPr>
              <a:t>медиків</a:t>
            </a:r>
            <a:r>
              <a:rPr lang="ru-RU" sz="2000" dirty="0">
                <a:solidFill>
                  <a:srgbClr val="000000"/>
                </a:solidFill>
              </a:rPr>
              <a:t>. </a:t>
            </a:r>
            <a:r>
              <a:rPr lang="ru-RU" sz="2000" dirty="0" err="1">
                <a:solidFill>
                  <a:srgbClr val="000000"/>
                </a:solidFill>
              </a:rPr>
              <a:t>Кожен</a:t>
            </a:r>
            <a:r>
              <a:rPr lang="ru-RU" sz="2000" dirty="0">
                <a:solidFill>
                  <a:srgbClr val="000000"/>
                </a:solidFill>
              </a:rPr>
              <a:t> </a:t>
            </a:r>
            <a:r>
              <a:rPr lang="ru-RU" sz="2000" dirty="0" err="1">
                <a:solidFill>
                  <a:srgbClr val="000000"/>
                </a:solidFill>
              </a:rPr>
              <a:t>етап</a:t>
            </a:r>
            <a:r>
              <a:rPr lang="ru-RU" sz="2000" dirty="0">
                <a:solidFill>
                  <a:srgbClr val="000000"/>
                </a:solidFill>
              </a:rPr>
              <a:t> </a:t>
            </a:r>
            <a:r>
              <a:rPr lang="ru-RU" sz="2000" dirty="0" err="1">
                <a:solidFill>
                  <a:srgbClr val="000000"/>
                </a:solidFill>
              </a:rPr>
              <a:t>розвитку</a:t>
            </a:r>
            <a:r>
              <a:rPr lang="ru-RU" sz="2000" dirty="0">
                <a:solidFill>
                  <a:srgbClr val="000000"/>
                </a:solidFill>
              </a:rPr>
              <a:t> </a:t>
            </a:r>
            <a:r>
              <a:rPr lang="ru-RU" sz="2000" dirty="0" err="1">
                <a:solidFill>
                  <a:srgbClr val="000000"/>
                </a:solidFill>
              </a:rPr>
              <a:t>системи</a:t>
            </a:r>
            <a:r>
              <a:rPr lang="ru-RU" sz="2000" dirty="0">
                <a:solidFill>
                  <a:srgbClr val="000000"/>
                </a:solidFill>
              </a:rPr>
              <a:t> </a:t>
            </a:r>
            <a:r>
              <a:rPr lang="ru-RU" sz="2000" dirty="0" err="1">
                <a:solidFill>
                  <a:srgbClr val="000000"/>
                </a:solidFill>
              </a:rPr>
              <a:t>охорони</a:t>
            </a:r>
            <a:r>
              <a:rPr lang="ru-RU" sz="2000" dirty="0">
                <a:solidFill>
                  <a:srgbClr val="000000"/>
                </a:solidFill>
              </a:rPr>
              <a:t> </a:t>
            </a:r>
            <a:r>
              <a:rPr lang="ru-RU" sz="2000" dirty="0" err="1">
                <a:solidFill>
                  <a:srgbClr val="000000"/>
                </a:solidFill>
              </a:rPr>
              <a:t>здоров’я</a:t>
            </a:r>
            <a:r>
              <a:rPr lang="ru-RU" sz="2000" dirty="0">
                <a:solidFill>
                  <a:srgbClr val="000000"/>
                </a:solidFill>
              </a:rPr>
              <a:t> та </a:t>
            </a:r>
            <a:r>
              <a:rPr lang="ru-RU" sz="2000" dirty="0" err="1">
                <a:solidFill>
                  <a:srgbClr val="000000"/>
                </a:solidFill>
              </a:rPr>
              <a:t>медицини</a:t>
            </a:r>
            <a:r>
              <a:rPr lang="ru-RU" sz="2000" dirty="0">
                <a:solidFill>
                  <a:srgbClr val="000000"/>
                </a:solidFill>
              </a:rPr>
              <a:t> </a:t>
            </a:r>
            <a:r>
              <a:rPr lang="ru-RU" sz="2000" dirty="0" err="1">
                <a:solidFill>
                  <a:srgbClr val="000000"/>
                </a:solidFill>
              </a:rPr>
              <a:t>пов’язаний</a:t>
            </a:r>
            <a:r>
              <a:rPr lang="ru-RU" sz="2000" dirty="0">
                <a:solidFill>
                  <a:srgbClr val="000000"/>
                </a:solidFill>
              </a:rPr>
              <a:t> з </a:t>
            </a:r>
            <a:r>
              <a:rPr lang="ru-RU" sz="2000" dirty="0" err="1">
                <a:solidFill>
                  <a:srgbClr val="000000"/>
                </a:solidFill>
              </a:rPr>
              <a:t>появою</a:t>
            </a:r>
            <a:r>
              <a:rPr lang="ru-RU" sz="2000" dirty="0">
                <a:solidFill>
                  <a:srgbClr val="000000"/>
                </a:solidFill>
              </a:rPr>
              <a:t> </a:t>
            </a:r>
            <a:r>
              <a:rPr lang="ru-RU" sz="2000" dirty="0" err="1">
                <a:solidFill>
                  <a:srgbClr val="000000"/>
                </a:solidFill>
              </a:rPr>
              <a:t>нових</a:t>
            </a:r>
            <a:r>
              <a:rPr lang="ru-RU" sz="2000" dirty="0">
                <a:solidFill>
                  <a:srgbClr val="000000"/>
                </a:solidFill>
              </a:rPr>
              <a:t> </a:t>
            </a:r>
            <a:r>
              <a:rPr lang="ru-RU" sz="2000" dirty="0" err="1">
                <a:solidFill>
                  <a:srgbClr val="000000"/>
                </a:solidFill>
              </a:rPr>
              <a:t>інтегрованих</a:t>
            </a:r>
            <a:r>
              <a:rPr lang="ru-RU" sz="2000" dirty="0">
                <a:solidFill>
                  <a:srgbClr val="000000"/>
                </a:solidFill>
              </a:rPr>
              <a:t> областей </a:t>
            </a:r>
            <a:r>
              <a:rPr lang="ru-RU" sz="2000" dirty="0" err="1">
                <a:solidFill>
                  <a:srgbClr val="000000"/>
                </a:solidFill>
              </a:rPr>
              <a:t>знань</a:t>
            </a:r>
            <a:r>
              <a:rPr lang="ru-RU" sz="2000" dirty="0">
                <a:solidFill>
                  <a:srgbClr val="000000"/>
                </a:solidFill>
              </a:rPr>
              <a:t>, </a:t>
            </a:r>
            <a:r>
              <a:rPr lang="ru-RU" sz="2000" dirty="0" err="1">
                <a:solidFill>
                  <a:srgbClr val="000000"/>
                </a:solidFill>
              </a:rPr>
              <a:t>які</a:t>
            </a:r>
            <a:r>
              <a:rPr lang="ru-RU" sz="2000" dirty="0">
                <a:solidFill>
                  <a:srgbClr val="000000"/>
                </a:solidFill>
              </a:rPr>
              <a:t> </a:t>
            </a:r>
            <a:r>
              <a:rPr lang="ru-RU" sz="2000" dirty="0" err="1">
                <a:solidFill>
                  <a:srgbClr val="000000"/>
                </a:solidFill>
              </a:rPr>
              <a:t>несуть</a:t>
            </a:r>
            <a:r>
              <a:rPr lang="ru-RU" sz="2000" dirty="0">
                <a:solidFill>
                  <a:srgbClr val="000000"/>
                </a:solidFill>
              </a:rPr>
              <a:t> в </a:t>
            </a:r>
            <a:r>
              <a:rPr lang="ru-RU" sz="2000" dirty="0" err="1">
                <a:solidFill>
                  <a:srgbClr val="000000"/>
                </a:solidFill>
              </a:rPr>
              <a:t>собі</a:t>
            </a:r>
            <a:r>
              <a:rPr lang="ru-RU" sz="2000" dirty="0">
                <a:solidFill>
                  <a:srgbClr val="000000"/>
                </a:solidFill>
              </a:rPr>
              <a:t> </a:t>
            </a:r>
            <a:r>
              <a:rPr lang="ru-RU" sz="2000" dirty="0" err="1">
                <a:solidFill>
                  <a:srgbClr val="000000"/>
                </a:solidFill>
              </a:rPr>
              <a:t>загальнонаукові</a:t>
            </a:r>
            <a:r>
              <a:rPr lang="ru-RU" sz="2000" dirty="0">
                <a:solidFill>
                  <a:srgbClr val="000000"/>
                </a:solidFill>
              </a:rPr>
              <a:t> </a:t>
            </a:r>
            <a:r>
              <a:rPr lang="ru-RU" sz="2000" dirty="0" err="1">
                <a:solidFill>
                  <a:srgbClr val="000000"/>
                </a:solidFill>
              </a:rPr>
              <a:t>основи</a:t>
            </a:r>
            <a:r>
              <a:rPr lang="ru-RU" sz="2000" dirty="0">
                <a:solidFill>
                  <a:srgbClr val="000000"/>
                </a:solidFill>
              </a:rPr>
              <a:t>: </a:t>
            </a:r>
            <a:r>
              <a:rPr lang="ru-RU" sz="2000" dirty="0" err="1">
                <a:solidFill>
                  <a:srgbClr val="000000"/>
                </a:solidFill>
              </a:rPr>
              <a:t>медична</a:t>
            </a:r>
            <a:r>
              <a:rPr lang="ru-RU" sz="2000" dirty="0">
                <a:solidFill>
                  <a:srgbClr val="000000"/>
                </a:solidFill>
              </a:rPr>
              <a:t> </a:t>
            </a:r>
            <a:r>
              <a:rPr lang="ru-RU" sz="2000" dirty="0" err="1">
                <a:solidFill>
                  <a:srgbClr val="000000"/>
                </a:solidFill>
              </a:rPr>
              <a:t>кібернетика</a:t>
            </a:r>
            <a:r>
              <a:rPr lang="ru-RU" sz="2000" dirty="0">
                <a:solidFill>
                  <a:srgbClr val="000000"/>
                </a:solidFill>
              </a:rPr>
              <a:t>, </a:t>
            </a:r>
            <a:r>
              <a:rPr lang="ru-RU" sz="2000" dirty="0" err="1">
                <a:solidFill>
                  <a:srgbClr val="000000"/>
                </a:solidFill>
              </a:rPr>
              <a:t>економіка</a:t>
            </a:r>
            <a:r>
              <a:rPr lang="ru-RU" sz="2000" dirty="0">
                <a:solidFill>
                  <a:srgbClr val="000000"/>
                </a:solidFill>
              </a:rPr>
              <a:t>, </a:t>
            </a:r>
            <a:r>
              <a:rPr lang="ru-RU" sz="2000" dirty="0" err="1">
                <a:solidFill>
                  <a:srgbClr val="000000"/>
                </a:solidFill>
              </a:rPr>
              <a:t>охорона</a:t>
            </a:r>
            <a:r>
              <a:rPr lang="ru-RU" sz="2000" dirty="0">
                <a:solidFill>
                  <a:srgbClr val="000000"/>
                </a:solidFill>
              </a:rPr>
              <a:t> </a:t>
            </a:r>
            <a:r>
              <a:rPr lang="ru-RU" sz="2000" dirty="0" err="1">
                <a:solidFill>
                  <a:srgbClr val="000000"/>
                </a:solidFill>
              </a:rPr>
              <a:t>здоров’я</a:t>
            </a:r>
            <a:r>
              <a:rPr lang="ru-RU" sz="2000" dirty="0">
                <a:solidFill>
                  <a:srgbClr val="000000"/>
                </a:solidFill>
              </a:rPr>
              <a:t>, менеджмент і маркетинг </a:t>
            </a:r>
            <a:r>
              <a:rPr lang="ru-RU" sz="2000" dirty="0" err="1">
                <a:solidFill>
                  <a:srgbClr val="000000"/>
                </a:solidFill>
              </a:rPr>
              <a:t>тощо</a:t>
            </a:r>
            <a:r>
              <a:rPr lang="ru-RU" sz="2000" dirty="0">
                <a:solidFill>
                  <a:srgbClr val="000000"/>
                </a:solidFill>
              </a:rPr>
              <a:t>. </a:t>
            </a:r>
            <a:r>
              <a:rPr lang="ru-RU" sz="2000" dirty="0" err="1">
                <a:solidFill>
                  <a:srgbClr val="000000"/>
                </a:solidFill>
              </a:rPr>
              <a:t>Інформатизація</a:t>
            </a:r>
            <a:r>
              <a:rPr lang="ru-RU" sz="2000" dirty="0">
                <a:solidFill>
                  <a:srgbClr val="000000"/>
                </a:solidFill>
              </a:rPr>
              <a:t> та </a:t>
            </a:r>
            <a:r>
              <a:rPr lang="ru-RU" sz="2000" dirty="0" err="1">
                <a:solidFill>
                  <a:srgbClr val="000000"/>
                </a:solidFill>
              </a:rPr>
              <a:t>бурхливий</a:t>
            </a:r>
            <a:r>
              <a:rPr lang="ru-RU" sz="2000" dirty="0">
                <a:solidFill>
                  <a:srgbClr val="000000"/>
                </a:solidFill>
              </a:rPr>
              <a:t> </a:t>
            </a:r>
            <a:r>
              <a:rPr lang="ru-RU" sz="2000" dirty="0" err="1">
                <a:solidFill>
                  <a:srgbClr val="000000"/>
                </a:solidFill>
              </a:rPr>
              <a:t>розвиток</a:t>
            </a:r>
            <a:r>
              <a:rPr lang="ru-RU" sz="2000" dirty="0">
                <a:solidFill>
                  <a:srgbClr val="000000"/>
                </a:solidFill>
              </a:rPr>
              <a:t> </a:t>
            </a:r>
            <a:r>
              <a:rPr lang="ru-RU" sz="2000" dirty="0" err="1">
                <a:solidFill>
                  <a:srgbClr val="000000"/>
                </a:solidFill>
              </a:rPr>
              <a:t>інформаційних</a:t>
            </a:r>
            <a:r>
              <a:rPr lang="ru-RU" sz="2000" dirty="0">
                <a:solidFill>
                  <a:srgbClr val="000000"/>
                </a:solidFill>
              </a:rPr>
              <a:t> </a:t>
            </a:r>
            <a:r>
              <a:rPr lang="ru-RU" sz="2000" dirty="0" err="1">
                <a:solidFill>
                  <a:srgbClr val="000000"/>
                </a:solidFill>
              </a:rPr>
              <a:t>процесів</a:t>
            </a:r>
            <a:r>
              <a:rPr lang="ru-RU" sz="2000" dirty="0">
                <a:solidFill>
                  <a:srgbClr val="000000"/>
                </a:solidFill>
              </a:rPr>
              <a:t> в </a:t>
            </a:r>
            <a:r>
              <a:rPr lang="ru-RU" sz="2000" dirty="0" err="1">
                <a:solidFill>
                  <a:srgbClr val="000000"/>
                </a:solidFill>
              </a:rPr>
              <a:t>системі</a:t>
            </a:r>
            <a:r>
              <a:rPr lang="ru-RU" sz="2000" dirty="0">
                <a:solidFill>
                  <a:srgbClr val="000000"/>
                </a:solidFill>
              </a:rPr>
              <a:t> </a:t>
            </a:r>
            <a:r>
              <a:rPr lang="ru-RU" sz="2000" dirty="0" err="1">
                <a:solidFill>
                  <a:srgbClr val="000000"/>
                </a:solidFill>
              </a:rPr>
              <a:t>охорони</a:t>
            </a:r>
            <a:r>
              <a:rPr lang="ru-RU" sz="2000" dirty="0">
                <a:solidFill>
                  <a:srgbClr val="000000"/>
                </a:solidFill>
              </a:rPr>
              <a:t> </a:t>
            </a:r>
            <a:r>
              <a:rPr lang="ru-RU" sz="2000" dirty="0" err="1">
                <a:solidFill>
                  <a:srgbClr val="000000"/>
                </a:solidFill>
              </a:rPr>
              <a:t>здоров’я</a:t>
            </a:r>
            <a:r>
              <a:rPr lang="ru-RU" sz="2000" dirty="0">
                <a:solidFill>
                  <a:srgbClr val="000000"/>
                </a:solidFill>
              </a:rPr>
              <a:t> в 70-х роках ХХ </a:t>
            </a:r>
            <a:r>
              <a:rPr lang="ru-RU" sz="2000" dirty="0" err="1">
                <a:solidFill>
                  <a:srgbClr val="000000"/>
                </a:solidFill>
              </a:rPr>
              <a:t>століття</a:t>
            </a:r>
            <a:r>
              <a:rPr lang="ru-RU" sz="2000" dirty="0">
                <a:solidFill>
                  <a:srgbClr val="000000"/>
                </a:solidFill>
              </a:rPr>
              <a:t> </a:t>
            </a:r>
            <a:r>
              <a:rPr lang="ru-RU" sz="2000" dirty="0" err="1">
                <a:solidFill>
                  <a:srgbClr val="000000"/>
                </a:solidFill>
              </a:rPr>
              <a:t>спочатку</a:t>
            </a:r>
            <a:r>
              <a:rPr lang="ru-RU" sz="2000" dirty="0">
                <a:solidFill>
                  <a:srgbClr val="000000"/>
                </a:solidFill>
              </a:rPr>
              <a:t> за кордоном, а </a:t>
            </a:r>
            <a:r>
              <a:rPr lang="ru-RU" sz="2000" dirty="0" err="1">
                <a:solidFill>
                  <a:srgbClr val="000000"/>
                </a:solidFill>
              </a:rPr>
              <a:t>потім</a:t>
            </a:r>
            <a:r>
              <a:rPr lang="ru-RU" sz="2000" dirty="0">
                <a:solidFill>
                  <a:srgbClr val="000000"/>
                </a:solidFill>
              </a:rPr>
              <a:t> і в </a:t>
            </a:r>
            <a:r>
              <a:rPr lang="ru-RU" sz="2000" dirty="0" err="1">
                <a:solidFill>
                  <a:srgbClr val="000000"/>
                </a:solidFill>
              </a:rPr>
              <a:t>нашій</a:t>
            </a:r>
            <a:r>
              <a:rPr lang="ru-RU" sz="2000" dirty="0">
                <a:solidFill>
                  <a:srgbClr val="000000"/>
                </a:solidFill>
              </a:rPr>
              <a:t> </a:t>
            </a:r>
            <a:r>
              <a:rPr lang="ru-RU" sz="2000" dirty="0" err="1">
                <a:solidFill>
                  <a:srgbClr val="000000"/>
                </a:solidFill>
              </a:rPr>
              <a:t>країні</a:t>
            </a:r>
            <a:r>
              <a:rPr lang="ru-RU" sz="2000" dirty="0">
                <a:solidFill>
                  <a:srgbClr val="000000"/>
                </a:solidFill>
              </a:rPr>
              <a:t> привели до </a:t>
            </a:r>
            <a:r>
              <a:rPr lang="ru-RU" sz="2000" dirty="0" err="1">
                <a:solidFill>
                  <a:srgbClr val="000000"/>
                </a:solidFill>
              </a:rPr>
              <a:t>становлення</a:t>
            </a:r>
            <a:r>
              <a:rPr lang="ru-RU" sz="2000" dirty="0">
                <a:solidFill>
                  <a:srgbClr val="000000"/>
                </a:solidFill>
              </a:rPr>
              <a:t> </a:t>
            </a:r>
            <a:r>
              <a:rPr lang="ru-RU" sz="2000" dirty="0" err="1">
                <a:solidFill>
                  <a:srgbClr val="000000"/>
                </a:solidFill>
              </a:rPr>
              <a:t>самостійної</a:t>
            </a:r>
            <a:r>
              <a:rPr lang="ru-RU" sz="2000" dirty="0">
                <a:solidFill>
                  <a:srgbClr val="000000"/>
                </a:solidFill>
              </a:rPr>
              <a:t> науки – </a:t>
            </a:r>
            <a:r>
              <a:rPr lang="ru-RU" sz="2000" dirty="0" err="1">
                <a:solidFill>
                  <a:srgbClr val="000000"/>
                </a:solidFill>
              </a:rPr>
              <a:t>медичної</a:t>
            </a:r>
            <a:r>
              <a:rPr lang="ru-RU" sz="2000" dirty="0">
                <a:solidFill>
                  <a:srgbClr val="000000"/>
                </a:solidFill>
              </a:rPr>
              <a:t> </a:t>
            </a:r>
            <a:r>
              <a:rPr lang="ru-RU" sz="2000" dirty="0" err="1">
                <a:solidFill>
                  <a:srgbClr val="000000"/>
                </a:solidFill>
              </a:rPr>
              <a:t>інформатики</a:t>
            </a:r>
            <a:r>
              <a:rPr lang="ru-RU" sz="2000" dirty="0">
                <a:solidFill>
                  <a:srgbClr val="000000"/>
                </a:solidFill>
              </a:rPr>
              <a:t>.</a:t>
            </a:r>
            <a:endParaRPr lang="uk-UA" sz="2000" dirty="0"/>
          </a:p>
        </p:txBody>
      </p:sp>
    </p:spTree>
    <p:extLst>
      <p:ext uri="{BB962C8B-B14F-4D97-AF65-F5344CB8AC3E}">
        <p14:creationId xmlns:p14="http://schemas.microsoft.com/office/powerpoint/2010/main" val="181261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6385" y="1115085"/>
            <a:ext cx="7565366" cy="3785652"/>
          </a:xfrm>
          <a:prstGeom prst="rect">
            <a:avLst/>
          </a:prstGeom>
        </p:spPr>
        <p:txBody>
          <a:bodyPr wrap="square">
            <a:spAutoFit/>
          </a:bodyPr>
          <a:lstStyle/>
          <a:p>
            <a:r>
              <a:rPr lang="uk-UA" sz="2000" dirty="0">
                <a:solidFill>
                  <a:srgbClr val="000000"/>
                </a:solidFill>
              </a:rPr>
              <a:t>Медична </a:t>
            </a:r>
            <a:r>
              <a:rPr lang="uk-UA" sz="2000" dirty="0" smtClean="0">
                <a:solidFill>
                  <a:srgbClr val="000000"/>
                </a:solidFill>
              </a:rPr>
              <a:t>інформатика </a:t>
            </a:r>
            <a:r>
              <a:rPr lang="uk-UA" sz="2000" dirty="0">
                <a:solidFill>
                  <a:srgbClr val="000000"/>
                </a:solidFill>
              </a:rPr>
              <a:t>– це галузь науки, що швидко розвивається. Вона орієнтована на </a:t>
            </a:r>
            <a:r>
              <a:rPr lang="uk-UA" sz="2000" dirty="0" err="1">
                <a:solidFill>
                  <a:srgbClr val="000000"/>
                </a:solidFill>
              </a:rPr>
              <a:t>біомедичну</a:t>
            </a:r>
            <a:r>
              <a:rPr lang="uk-UA" sz="2000" dirty="0">
                <a:solidFill>
                  <a:srgbClr val="000000"/>
                </a:solidFill>
              </a:rPr>
              <a:t> інформацію (дані та знання, їх зберігання, передачу та обробку, використання для розв’язання проблем або прийняття рішень). Вона вивчає закономірності і методи одержання, зберігання, опрацювання і використання знань у медичній науці та практиці з метою розширення обріїв і можливостей пізнання, профілактики і лікування </a:t>
            </a:r>
            <a:r>
              <a:rPr lang="uk-UA" sz="2000" dirty="0" err="1">
                <a:solidFill>
                  <a:srgbClr val="000000"/>
                </a:solidFill>
              </a:rPr>
              <a:t>хвороб</a:t>
            </a:r>
            <a:r>
              <a:rPr lang="uk-UA" sz="2000" dirty="0">
                <a:solidFill>
                  <a:srgbClr val="000000"/>
                </a:solidFill>
              </a:rPr>
              <a:t>, охорони і поліпшення здоров’я людини. Це наукова дисципліна, що містить систему знань про інформаційні процеси в медицині, системі охорони здоров’я та суміжних дисциплінах, обґрунтовує та визначає способи та засоби раціональної організації та використання інформаційних ресурсів з метою охорони здоров’я населення.</a:t>
            </a:r>
            <a:endParaRPr lang="uk-UA" sz="2000" dirty="0"/>
          </a:p>
        </p:txBody>
      </p:sp>
    </p:spTree>
    <p:extLst>
      <p:ext uri="{BB962C8B-B14F-4D97-AF65-F5344CB8AC3E}">
        <p14:creationId xmlns:p14="http://schemas.microsoft.com/office/powerpoint/2010/main" val="23269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Медична</a:t>
            </a:r>
            <a:r>
              <a:rPr lang="ru-RU" dirty="0"/>
              <a:t> </a:t>
            </a:r>
            <a:r>
              <a:rPr lang="ru-RU" dirty="0" err="1"/>
              <a:t>інформація</a:t>
            </a:r>
            <a:r>
              <a:rPr lang="ru-RU" dirty="0"/>
              <a:t> та </a:t>
            </a:r>
            <a:r>
              <a:rPr lang="ru-RU" dirty="0" err="1"/>
              <a:t>її</a:t>
            </a:r>
            <a:r>
              <a:rPr lang="ru-RU" dirty="0"/>
              <a:t> </a:t>
            </a:r>
            <a:r>
              <a:rPr lang="ru-RU" dirty="0" err="1" smtClean="0"/>
              <a:t>види</a:t>
            </a:r>
            <a:endParaRPr lang="uk-UA" dirty="0"/>
          </a:p>
        </p:txBody>
      </p:sp>
      <p:sp>
        <p:nvSpPr>
          <p:cNvPr id="3" name="Объект 2"/>
          <p:cNvSpPr>
            <a:spLocks noGrp="1"/>
          </p:cNvSpPr>
          <p:nvPr>
            <p:ph idx="1"/>
          </p:nvPr>
        </p:nvSpPr>
        <p:spPr/>
        <p:txBody>
          <a:bodyPr/>
          <a:lstStyle/>
          <a:p>
            <a:r>
              <a:rPr lang="uk-UA" dirty="0"/>
              <a:t>Медична інформація відображає дані та результати медичних наукових досліджень й медичної практики. З одного боку, вона відображає процеси та явища в системі охорони здоров’я (тобто є засобом, що використовується лікарями під час медичної практики), з іншого боку, вона може бути результатом роботи інформаційно-обчислювальних центрів, спеціалістів </a:t>
            </a:r>
            <a:r>
              <a:rPr lang="uk-UA" dirty="0" err="1"/>
              <a:t>оргметодвідділів</a:t>
            </a:r>
            <a:r>
              <a:rPr lang="uk-UA" dirty="0"/>
              <a:t> тощо.</a:t>
            </a:r>
          </a:p>
        </p:txBody>
      </p:sp>
    </p:spTree>
    <p:extLst>
      <p:ext uri="{BB962C8B-B14F-4D97-AF65-F5344CB8AC3E}">
        <p14:creationId xmlns:p14="http://schemas.microsoft.com/office/powerpoint/2010/main" val="168246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36165" y="1080101"/>
            <a:ext cx="7867291" cy="4401205"/>
          </a:xfrm>
          <a:prstGeom prst="rect">
            <a:avLst/>
          </a:prstGeom>
        </p:spPr>
        <p:txBody>
          <a:bodyPr wrap="square">
            <a:spAutoFit/>
          </a:bodyPr>
          <a:lstStyle/>
          <a:p>
            <a:pPr indent="360000"/>
            <a:r>
              <a:rPr lang="uk-UA" sz="2000" dirty="0">
                <a:solidFill>
                  <a:srgbClr val="000000"/>
                </a:solidFill>
              </a:rPr>
              <a:t>Впровадження обчислювальної техніки загострило задачу класифікації медичної інформації. На початку роботи треба визначити рівень формалізації матеріалу, призначеного для вводу в комп’ютер, а потім встановити ознаки, за якими проводитиметься класифікація. Такими ознаками може бути:</a:t>
            </a:r>
          </a:p>
          <a:p>
            <a:pPr indent="360000">
              <a:buFont typeface="Arial" panose="020B0604020202020204" pitchFamily="34" charset="0"/>
              <a:buChar char="•"/>
            </a:pPr>
            <a:r>
              <a:rPr lang="uk-UA" sz="2000" dirty="0">
                <a:solidFill>
                  <a:srgbClr val="000000"/>
                </a:solidFill>
              </a:rPr>
              <a:t>етап утворення інформації (вихідна, проміжна, кінцева);</a:t>
            </a:r>
          </a:p>
          <a:p>
            <a:pPr indent="360000">
              <a:buFont typeface="Arial" panose="020B0604020202020204" pitchFamily="34" charset="0"/>
              <a:buChar char="•"/>
            </a:pPr>
            <a:r>
              <a:rPr lang="uk-UA" sz="2000" dirty="0">
                <a:solidFill>
                  <a:srgbClr val="000000"/>
                </a:solidFill>
              </a:rPr>
              <a:t>умови збереження та використання (постійна, змінна, умовно-постійна);</a:t>
            </a:r>
          </a:p>
          <a:p>
            <a:pPr indent="360000">
              <a:buFont typeface="Arial" panose="020B0604020202020204" pitchFamily="34" charset="0"/>
              <a:buChar char="•"/>
            </a:pPr>
            <a:r>
              <a:rPr lang="uk-UA" sz="2000" dirty="0">
                <a:solidFill>
                  <a:srgbClr val="000000"/>
                </a:solidFill>
              </a:rPr>
              <a:t>періодичність використання (оперативна, поточна, перспективна);</a:t>
            </a:r>
          </a:p>
          <a:p>
            <a:pPr indent="360000">
              <a:buFont typeface="Arial" panose="020B0604020202020204" pitchFamily="34" charset="0"/>
              <a:buChar char="•"/>
            </a:pPr>
            <a:r>
              <a:rPr lang="uk-UA" sz="2000" dirty="0">
                <a:solidFill>
                  <a:srgbClr val="000000"/>
                </a:solidFill>
              </a:rPr>
              <a:t>функціональний зміст (клінічна, експериментальна, економічна, кадрова, фінансова, організаційна тощо).</a:t>
            </a:r>
          </a:p>
          <a:p>
            <a:pPr indent="360000"/>
            <a:r>
              <a:rPr lang="uk-UA" sz="2000" dirty="0">
                <a:solidFill>
                  <a:srgbClr val="000000"/>
                </a:solidFill>
              </a:rPr>
              <a:t>Класичний приклад формалізованого документу – формалізована історія хвороби, що використовується в багатьох інформаційних системах.</a:t>
            </a:r>
            <a:endParaRPr lang="uk-UA" sz="2000" b="0" i="0" dirty="0">
              <a:solidFill>
                <a:srgbClr val="000000"/>
              </a:solidFill>
              <a:effectLst/>
            </a:endParaRPr>
          </a:p>
        </p:txBody>
      </p:sp>
    </p:spTree>
    <p:extLst>
      <p:ext uri="{BB962C8B-B14F-4D97-AF65-F5344CB8AC3E}">
        <p14:creationId xmlns:p14="http://schemas.microsoft.com/office/powerpoint/2010/main" val="22709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Інформація, дані, </a:t>
            </a:r>
            <a:r>
              <a:rPr lang="uk-UA" dirty="0" smtClean="0"/>
              <a:t>знання</a:t>
            </a:r>
            <a:endParaRPr lang="uk-UA" dirty="0"/>
          </a:p>
        </p:txBody>
      </p:sp>
      <p:sp>
        <p:nvSpPr>
          <p:cNvPr id="3" name="Объект 2"/>
          <p:cNvSpPr>
            <a:spLocks noGrp="1"/>
          </p:cNvSpPr>
          <p:nvPr>
            <p:ph idx="1"/>
          </p:nvPr>
        </p:nvSpPr>
        <p:spPr/>
        <p:txBody>
          <a:bodyPr>
            <a:normAutofit fontScale="92500" lnSpcReduction="20000"/>
          </a:bodyPr>
          <a:lstStyle/>
          <a:p>
            <a:r>
              <a:rPr lang="uk-UA" dirty="0"/>
              <a:t>Інформація може бути подана у вигляді даних. Якщо </a:t>
            </a:r>
            <a:r>
              <a:rPr lang="uk-UA" i="1" dirty="0"/>
              <a:t>інформація</a:t>
            </a:r>
            <a:r>
              <a:rPr lang="uk-UA" dirty="0"/>
              <a:t> – це результат взаємодії, що реально використовується в потоковий момент часу, то </a:t>
            </a:r>
            <a:r>
              <a:rPr lang="uk-UA" i="1" dirty="0"/>
              <a:t>дані</a:t>
            </a:r>
            <a:r>
              <a:rPr lang="uk-UA" dirty="0"/>
              <a:t> являють собою вже зареєстровані сигнали (при цьому фізичний метод реєстрації може бути довільним). Це – повідомлення, спостереження які не використовуються, а тільки зберігаються. Якщо з’являється можливість використати їх для зменшення неповноти знань про що-небудь (виникає взаємодія), то вони перетворюються в інформацію. Як тільки ця взаємодія завершується, ми знову маємо справу з даними, але поданими вже в іншій формі. В даному випадку ми маємо справу з інформаційним процесом. Такий процес являє собою цикл утворення інформації і збереження її у вигляді нових даних. Інформація існує досить нетривалий термін часу, а інформаційний процес триває стільки, скільки існують носії інформації.</a:t>
            </a:r>
          </a:p>
        </p:txBody>
      </p:sp>
    </p:spTree>
    <p:extLst>
      <p:ext uri="{BB962C8B-B14F-4D97-AF65-F5344CB8AC3E}">
        <p14:creationId xmlns:p14="http://schemas.microsoft.com/office/powerpoint/2010/main" val="389641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7752" y="766214"/>
            <a:ext cx="10420709" cy="5016758"/>
          </a:xfrm>
          <a:prstGeom prst="rect">
            <a:avLst/>
          </a:prstGeom>
        </p:spPr>
        <p:txBody>
          <a:bodyPr wrap="square">
            <a:spAutoFit/>
          </a:bodyPr>
          <a:lstStyle/>
          <a:p>
            <a:r>
              <a:rPr lang="ru-RU" sz="2000" dirty="0" err="1">
                <a:solidFill>
                  <a:srgbClr val="000000"/>
                </a:solidFill>
              </a:rPr>
              <a:t>Під</a:t>
            </a:r>
            <a:r>
              <a:rPr lang="ru-RU" sz="2000" dirty="0">
                <a:solidFill>
                  <a:srgbClr val="000000"/>
                </a:solidFill>
              </a:rPr>
              <a:t> час </a:t>
            </a:r>
            <a:r>
              <a:rPr lang="ru-RU" sz="2000" dirty="0" err="1">
                <a:solidFill>
                  <a:srgbClr val="000000"/>
                </a:solidFill>
              </a:rPr>
              <a:t>інформаційного</a:t>
            </a:r>
            <a:r>
              <a:rPr lang="ru-RU" sz="2000" dirty="0">
                <a:solidFill>
                  <a:srgbClr val="000000"/>
                </a:solidFill>
              </a:rPr>
              <a:t> </a:t>
            </a:r>
            <a:r>
              <a:rPr lang="ru-RU" sz="2000" dirty="0" err="1">
                <a:solidFill>
                  <a:srgbClr val="000000"/>
                </a:solidFill>
              </a:rPr>
              <a:t>процесу</a:t>
            </a:r>
            <a:r>
              <a:rPr lang="ru-RU" sz="2000" dirty="0">
                <a:solidFill>
                  <a:srgbClr val="000000"/>
                </a:solidFill>
              </a:rPr>
              <a:t> </a:t>
            </a:r>
            <a:r>
              <a:rPr lang="ru-RU" sz="2000" dirty="0" err="1">
                <a:solidFill>
                  <a:srgbClr val="000000"/>
                </a:solidFill>
              </a:rPr>
              <a:t>дані</a:t>
            </a:r>
            <a:r>
              <a:rPr lang="ru-RU" sz="2000" dirty="0">
                <a:solidFill>
                  <a:srgbClr val="000000"/>
                </a:solidFill>
              </a:rPr>
              <a:t> </a:t>
            </a:r>
            <a:r>
              <a:rPr lang="ru-RU" sz="2000" dirty="0" err="1">
                <a:solidFill>
                  <a:srgbClr val="000000"/>
                </a:solidFill>
              </a:rPr>
              <a:t>перетворюються</a:t>
            </a:r>
            <a:r>
              <a:rPr lang="ru-RU" sz="2000" dirty="0">
                <a:solidFill>
                  <a:srgbClr val="000000"/>
                </a:solidFill>
              </a:rPr>
              <a:t> з одного виду в </a:t>
            </a:r>
            <a:r>
              <a:rPr lang="ru-RU" sz="2000" dirty="0" err="1">
                <a:solidFill>
                  <a:srgbClr val="000000"/>
                </a:solidFill>
              </a:rPr>
              <a:t>інший</a:t>
            </a:r>
            <a:r>
              <a:rPr lang="ru-RU" sz="2000" dirty="0">
                <a:solidFill>
                  <a:srgbClr val="000000"/>
                </a:solidFill>
              </a:rPr>
              <a:t> за </a:t>
            </a:r>
            <a:r>
              <a:rPr lang="ru-RU" sz="2000" dirty="0" err="1">
                <a:solidFill>
                  <a:srgbClr val="000000"/>
                </a:solidFill>
              </a:rPr>
              <a:t>допомогою</a:t>
            </a:r>
            <a:r>
              <a:rPr lang="ru-RU" sz="2000" dirty="0">
                <a:solidFill>
                  <a:srgbClr val="000000"/>
                </a:solidFill>
              </a:rPr>
              <a:t> </a:t>
            </a:r>
            <a:r>
              <a:rPr lang="ru-RU" sz="2000" dirty="0" err="1">
                <a:solidFill>
                  <a:srgbClr val="000000"/>
                </a:solidFill>
              </a:rPr>
              <a:t>різних</a:t>
            </a:r>
            <a:r>
              <a:rPr lang="ru-RU" sz="2000" dirty="0">
                <a:solidFill>
                  <a:srgbClr val="000000"/>
                </a:solidFill>
              </a:rPr>
              <a:t> </a:t>
            </a:r>
            <a:r>
              <a:rPr lang="ru-RU" sz="2000" dirty="0" err="1">
                <a:solidFill>
                  <a:srgbClr val="000000"/>
                </a:solidFill>
              </a:rPr>
              <a:t>методів</a:t>
            </a:r>
            <a:r>
              <a:rPr lang="ru-RU" sz="2000" dirty="0">
                <a:solidFill>
                  <a:srgbClr val="000000"/>
                </a:solidFill>
              </a:rPr>
              <a:t>. </a:t>
            </a:r>
            <a:r>
              <a:rPr lang="ru-RU" sz="2000" dirty="0" err="1">
                <a:solidFill>
                  <a:srgbClr val="000000"/>
                </a:solidFill>
              </a:rPr>
              <a:t>Опрацювання</a:t>
            </a:r>
            <a:r>
              <a:rPr lang="ru-RU" sz="2000" dirty="0">
                <a:solidFill>
                  <a:srgbClr val="000000"/>
                </a:solidFill>
              </a:rPr>
              <a:t> </a:t>
            </a:r>
            <a:r>
              <a:rPr lang="ru-RU" sz="2000" dirty="0" err="1">
                <a:solidFill>
                  <a:srgbClr val="000000"/>
                </a:solidFill>
              </a:rPr>
              <a:t>даних</a:t>
            </a:r>
            <a:r>
              <a:rPr lang="ru-RU" sz="2000" dirty="0">
                <a:solidFill>
                  <a:srgbClr val="000000"/>
                </a:solidFill>
              </a:rPr>
              <a:t> </a:t>
            </a:r>
            <a:r>
              <a:rPr lang="ru-RU" sz="2000" dirty="0" err="1">
                <a:solidFill>
                  <a:srgbClr val="000000"/>
                </a:solidFill>
              </a:rPr>
              <a:t>містить</a:t>
            </a:r>
            <a:r>
              <a:rPr lang="ru-RU" sz="2000" dirty="0">
                <a:solidFill>
                  <a:srgbClr val="000000"/>
                </a:solidFill>
              </a:rPr>
              <a:t> в </a:t>
            </a:r>
            <a:r>
              <a:rPr lang="ru-RU" sz="2000" dirty="0" err="1">
                <a:solidFill>
                  <a:srgbClr val="000000"/>
                </a:solidFill>
              </a:rPr>
              <a:t>собі</a:t>
            </a:r>
            <a:r>
              <a:rPr lang="ru-RU" sz="2000" dirty="0">
                <a:solidFill>
                  <a:srgbClr val="000000"/>
                </a:solidFill>
              </a:rPr>
              <a:t> </a:t>
            </a:r>
            <a:r>
              <a:rPr lang="ru-RU" sz="2000" dirty="0" err="1">
                <a:solidFill>
                  <a:srgbClr val="000000"/>
                </a:solidFill>
              </a:rPr>
              <a:t>багато</a:t>
            </a:r>
            <a:r>
              <a:rPr lang="ru-RU" sz="2000" dirty="0">
                <a:solidFill>
                  <a:srgbClr val="000000"/>
                </a:solidFill>
              </a:rPr>
              <a:t> </a:t>
            </a:r>
            <a:r>
              <a:rPr lang="ru-RU" sz="2000" dirty="0" err="1">
                <a:solidFill>
                  <a:srgbClr val="000000"/>
                </a:solidFill>
              </a:rPr>
              <a:t>операцій</a:t>
            </a:r>
            <a:r>
              <a:rPr lang="ru-RU" sz="2000" dirty="0">
                <a:solidFill>
                  <a:srgbClr val="000000"/>
                </a:solidFill>
              </a:rPr>
              <a:t>, </a:t>
            </a:r>
            <a:r>
              <a:rPr lang="ru-RU" sz="2000" dirty="0" err="1">
                <a:solidFill>
                  <a:srgbClr val="000000"/>
                </a:solidFill>
              </a:rPr>
              <a:t>серед</a:t>
            </a:r>
            <a:r>
              <a:rPr lang="ru-RU" sz="2000" dirty="0">
                <a:solidFill>
                  <a:srgbClr val="000000"/>
                </a:solidFill>
              </a:rPr>
              <a:t> </a:t>
            </a:r>
            <a:r>
              <a:rPr lang="ru-RU" sz="2000" dirty="0" err="1">
                <a:solidFill>
                  <a:srgbClr val="000000"/>
                </a:solidFill>
              </a:rPr>
              <a:t>яких</a:t>
            </a:r>
            <a:r>
              <a:rPr lang="ru-RU" sz="2000" dirty="0">
                <a:solidFill>
                  <a:srgbClr val="000000"/>
                </a:solidFill>
              </a:rPr>
              <a:t> </a:t>
            </a:r>
            <a:r>
              <a:rPr lang="ru-RU" sz="2000" dirty="0" err="1">
                <a:solidFill>
                  <a:srgbClr val="000000"/>
                </a:solidFill>
              </a:rPr>
              <a:t>можна</a:t>
            </a:r>
            <a:r>
              <a:rPr lang="ru-RU" sz="2000" dirty="0">
                <a:solidFill>
                  <a:srgbClr val="000000"/>
                </a:solidFill>
              </a:rPr>
              <a:t> </a:t>
            </a:r>
            <a:r>
              <a:rPr lang="ru-RU" sz="2000" dirty="0" err="1">
                <a:solidFill>
                  <a:srgbClr val="000000"/>
                </a:solidFill>
              </a:rPr>
              <a:t>виділити</a:t>
            </a:r>
            <a:r>
              <a:rPr lang="ru-RU" sz="2000" dirty="0">
                <a:solidFill>
                  <a:srgbClr val="000000"/>
                </a:solidFill>
              </a:rPr>
              <a:t> </a:t>
            </a:r>
            <a:r>
              <a:rPr lang="ru-RU" sz="2000" dirty="0" err="1">
                <a:solidFill>
                  <a:srgbClr val="000000"/>
                </a:solidFill>
              </a:rPr>
              <a:t>наступні</a:t>
            </a:r>
            <a:r>
              <a:rPr lang="ru-RU" sz="2000" dirty="0">
                <a:solidFill>
                  <a:srgbClr val="000000"/>
                </a:solidFill>
              </a:rPr>
              <a:t>:</a:t>
            </a:r>
          </a:p>
          <a:p>
            <a:pPr marL="342900" indent="-342900">
              <a:buFont typeface="Wingdings" panose="05000000000000000000" pitchFamily="2" charset="2"/>
              <a:buChar char="ü"/>
            </a:pPr>
            <a:r>
              <a:rPr lang="ru-RU" sz="2000" i="1" dirty="0" err="1" smtClean="0">
                <a:solidFill>
                  <a:srgbClr val="000000"/>
                </a:solidFill>
              </a:rPr>
              <a:t>збір</a:t>
            </a:r>
            <a:r>
              <a:rPr lang="ru-RU" sz="2000" i="1" dirty="0" smtClean="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накопичення</a:t>
            </a:r>
            <a:r>
              <a:rPr lang="ru-RU" sz="2000" dirty="0">
                <a:solidFill>
                  <a:srgbClr val="000000"/>
                </a:solidFill>
              </a:rPr>
              <a:t> </a:t>
            </a:r>
            <a:r>
              <a:rPr lang="ru-RU" sz="2000" dirty="0" err="1">
                <a:solidFill>
                  <a:srgbClr val="000000"/>
                </a:solidFill>
              </a:rPr>
              <a:t>даних</a:t>
            </a:r>
            <a:r>
              <a:rPr lang="ru-RU" sz="2000" dirty="0">
                <a:solidFill>
                  <a:srgbClr val="000000"/>
                </a:solidFill>
              </a:rPr>
              <a:t> з метою </a:t>
            </a:r>
            <a:r>
              <a:rPr lang="ru-RU" sz="2000" dirty="0" err="1">
                <a:solidFill>
                  <a:srgbClr val="000000"/>
                </a:solidFill>
              </a:rPr>
              <a:t>забезпечення</a:t>
            </a:r>
            <a:r>
              <a:rPr lang="ru-RU" sz="2000" dirty="0">
                <a:solidFill>
                  <a:srgbClr val="000000"/>
                </a:solidFill>
              </a:rPr>
              <a:t> </a:t>
            </a:r>
            <a:r>
              <a:rPr lang="ru-RU" sz="2000" dirty="0" err="1">
                <a:solidFill>
                  <a:srgbClr val="000000"/>
                </a:solidFill>
              </a:rPr>
              <a:t>їх</a:t>
            </a:r>
            <a:r>
              <a:rPr lang="ru-RU" sz="2000" dirty="0">
                <a:solidFill>
                  <a:srgbClr val="000000"/>
                </a:solidFill>
              </a:rPr>
              <a:t> </a:t>
            </a:r>
            <a:r>
              <a:rPr lang="ru-RU" sz="2000" dirty="0" err="1">
                <a:solidFill>
                  <a:srgbClr val="000000"/>
                </a:solidFill>
              </a:rPr>
              <a:t>повноти</a:t>
            </a:r>
            <a:r>
              <a:rPr lang="ru-RU" sz="2000" dirty="0">
                <a:solidFill>
                  <a:srgbClr val="000000"/>
                </a:solidFill>
              </a:rPr>
              <a:t> для </a:t>
            </a:r>
            <a:r>
              <a:rPr lang="ru-RU" sz="2000" dirty="0" err="1">
                <a:solidFill>
                  <a:srgbClr val="000000"/>
                </a:solidFill>
              </a:rPr>
              <a:t>прийняття</a:t>
            </a:r>
            <a:r>
              <a:rPr lang="ru-RU" sz="2000" dirty="0">
                <a:solidFill>
                  <a:srgbClr val="000000"/>
                </a:solidFill>
              </a:rPr>
              <a:t> </a:t>
            </a:r>
            <a:r>
              <a:rPr lang="ru-RU" sz="2000" dirty="0" err="1">
                <a:solidFill>
                  <a:srgbClr val="000000"/>
                </a:solidFill>
              </a:rPr>
              <a:t>рішень</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формалізація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зведення</a:t>
            </a:r>
            <a:r>
              <a:rPr lang="ru-RU" sz="2000" dirty="0">
                <a:solidFill>
                  <a:srgbClr val="000000"/>
                </a:solidFill>
              </a:rPr>
              <a:t> </a:t>
            </a:r>
            <a:r>
              <a:rPr lang="ru-RU" sz="2000" dirty="0" err="1">
                <a:solidFill>
                  <a:srgbClr val="000000"/>
                </a:solidFill>
              </a:rPr>
              <a:t>даних</a:t>
            </a:r>
            <a:r>
              <a:rPr lang="ru-RU" sz="2000" dirty="0">
                <a:solidFill>
                  <a:srgbClr val="000000"/>
                </a:solidFill>
              </a:rPr>
              <a:t>, </a:t>
            </a:r>
            <a:r>
              <a:rPr lang="ru-RU" sz="2000" dirty="0" err="1">
                <a:solidFill>
                  <a:srgbClr val="000000"/>
                </a:solidFill>
              </a:rPr>
              <a:t>одержаних</a:t>
            </a:r>
            <a:r>
              <a:rPr lang="ru-RU" sz="2000" dirty="0">
                <a:solidFill>
                  <a:srgbClr val="000000"/>
                </a:solidFill>
              </a:rPr>
              <a:t> з </a:t>
            </a:r>
            <a:r>
              <a:rPr lang="ru-RU" sz="2000" dirty="0" err="1">
                <a:solidFill>
                  <a:srgbClr val="000000"/>
                </a:solidFill>
              </a:rPr>
              <a:t>різних</a:t>
            </a:r>
            <a:r>
              <a:rPr lang="ru-RU" sz="2000" dirty="0">
                <a:solidFill>
                  <a:srgbClr val="000000"/>
                </a:solidFill>
              </a:rPr>
              <a:t> </a:t>
            </a:r>
            <a:r>
              <a:rPr lang="ru-RU" sz="2000" dirty="0" err="1">
                <a:solidFill>
                  <a:srgbClr val="000000"/>
                </a:solidFill>
              </a:rPr>
              <a:t>джерел</a:t>
            </a:r>
            <a:r>
              <a:rPr lang="ru-RU" sz="2000" dirty="0">
                <a:solidFill>
                  <a:srgbClr val="000000"/>
                </a:solidFill>
              </a:rPr>
              <a:t>, до </a:t>
            </a:r>
            <a:r>
              <a:rPr lang="ru-RU" sz="2000" dirty="0" err="1">
                <a:solidFill>
                  <a:srgbClr val="000000"/>
                </a:solidFill>
              </a:rPr>
              <a:t>однакової</a:t>
            </a:r>
            <a:r>
              <a:rPr lang="ru-RU" sz="2000" dirty="0">
                <a:solidFill>
                  <a:srgbClr val="000000"/>
                </a:solidFill>
              </a:rPr>
              <a:t> </a:t>
            </a:r>
            <a:r>
              <a:rPr lang="ru-RU" sz="2000" dirty="0" err="1">
                <a:solidFill>
                  <a:srgbClr val="000000"/>
                </a:solidFill>
              </a:rPr>
              <a:t>форми</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фільтрація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відкидання</a:t>
            </a:r>
            <a:r>
              <a:rPr lang="ru-RU" sz="2000" dirty="0">
                <a:solidFill>
                  <a:srgbClr val="000000"/>
                </a:solidFill>
              </a:rPr>
              <a:t> «</a:t>
            </a:r>
            <a:r>
              <a:rPr lang="ru-RU" sz="2000" dirty="0" err="1">
                <a:solidFill>
                  <a:srgbClr val="000000"/>
                </a:solidFill>
              </a:rPr>
              <a:t>зайвих</a:t>
            </a:r>
            <a:r>
              <a:rPr lang="ru-RU" sz="2000" dirty="0">
                <a:solidFill>
                  <a:srgbClr val="000000"/>
                </a:solidFill>
              </a:rPr>
              <a:t>» </a:t>
            </a:r>
            <a:r>
              <a:rPr lang="ru-RU" sz="2000" dirty="0" err="1">
                <a:solidFill>
                  <a:srgbClr val="000000"/>
                </a:solidFill>
              </a:rPr>
              <a:t>даних</a:t>
            </a:r>
            <a:r>
              <a:rPr lang="ru-RU" sz="2000" dirty="0">
                <a:solidFill>
                  <a:srgbClr val="000000"/>
                </a:solidFill>
              </a:rPr>
              <a:t>, </a:t>
            </a:r>
            <a:r>
              <a:rPr lang="ru-RU" sz="2000" dirty="0" err="1">
                <a:solidFill>
                  <a:srgbClr val="000000"/>
                </a:solidFill>
              </a:rPr>
              <a:t>які</a:t>
            </a:r>
            <a:r>
              <a:rPr lang="ru-RU" sz="2000" dirty="0">
                <a:solidFill>
                  <a:srgbClr val="000000"/>
                </a:solidFill>
              </a:rPr>
              <a:t> не </a:t>
            </a:r>
            <a:r>
              <a:rPr lang="ru-RU" sz="2000" dirty="0" err="1">
                <a:solidFill>
                  <a:srgbClr val="000000"/>
                </a:solidFill>
              </a:rPr>
              <a:t>потрібні</a:t>
            </a:r>
            <a:r>
              <a:rPr lang="ru-RU" sz="2000" dirty="0">
                <a:solidFill>
                  <a:srgbClr val="000000"/>
                </a:solidFill>
              </a:rPr>
              <a:t> для </a:t>
            </a:r>
            <a:r>
              <a:rPr lang="ru-RU" sz="2000" dirty="0" err="1">
                <a:solidFill>
                  <a:srgbClr val="000000"/>
                </a:solidFill>
              </a:rPr>
              <a:t>прийняття</a:t>
            </a:r>
            <a:r>
              <a:rPr lang="ru-RU" sz="2000" dirty="0">
                <a:solidFill>
                  <a:srgbClr val="000000"/>
                </a:solidFill>
              </a:rPr>
              <a:t> </a:t>
            </a:r>
            <a:r>
              <a:rPr lang="ru-RU" sz="2000" dirty="0" err="1">
                <a:solidFill>
                  <a:srgbClr val="000000"/>
                </a:solidFill>
              </a:rPr>
              <a:t>рішення</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сортування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впорядкування</a:t>
            </a:r>
            <a:r>
              <a:rPr lang="ru-RU" sz="2000" dirty="0">
                <a:solidFill>
                  <a:srgbClr val="000000"/>
                </a:solidFill>
              </a:rPr>
              <a:t> </a:t>
            </a:r>
            <a:r>
              <a:rPr lang="ru-RU" sz="2000" dirty="0" err="1">
                <a:solidFill>
                  <a:srgbClr val="000000"/>
                </a:solidFill>
              </a:rPr>
              <a:t>даних</a:t>
            </a:r>
            <a:r>
              <a:rPr lang="ru-RU" sz="2000" dirty="0">
                <a:solidFill>
                  <a:srgbClr val="000000"/>
                </a:solidFill>
              </a:rPr>
              <a:t> за </a:t>
            </a:r>
            <a:r>
              <a:rPr lang="ru-RU" sz="2000" dirty="0" err="1">
                <a:solidFill>
                  <a:srgbClr val="000000"/>
                </a:solidFill>
              </a:rPr>
              <a:t>певною</a:t>
            </a:r>
            <a:r>
              <a:rPr lang="ru-RU" sz="2000" dirty="0">
                <a:solidFill>
                  <a:srgbClr val="000000"/>
                </a:solidFill>
              </a:rPr>
              <a:t> </a:t>
            </a:r>
            <a:r>
              <a:rPr lang="ru-RU" sz="2000" dirty="0" err="1">
                <a:solidFill>
                  <a:srgbClr val="000000"/>
                </a:solidFill>
              </a:rPr>
              <a:t>ознакою</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групування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об’єднання</a:t>
            </a:r>
            <a:r>
              <a:rPr lang="ru-RU" sz="2000" dirty="0">
                <a:solidFill>
                  <a:srgbClr val="000000"/>
                </a:solidFill>
              </a:rPr>
              <a:t> </a:t>
            </a:r>
            <a:r>
              <a:rPr lang="ru-RU" sz="2000" dirty="0" err="1">
                <a:solidFill>
                  <a:srgbClr val="000000"/>
                </a:solidFill>
              </a:rPr>
              <a:t>даних</a:t>
            </a:r>
            <a:r>
              <a:rPr lang="ru-RU" sz="2000" dirty="0">
                <a:solidFill>
                  <a:srgbClr val="000000"/>
                </a:solidFill>
              </a:rPr>
              <a:t> за </a:t>
            </a:r>
            <a:r>
              <a:rPr lang="ru-RU" sz="2000" dirty="0" err="1">
                <a:solidFill>
                  <a:srgbClr val="000000"/>
                </a:solidFill>
              </a:rPr>
              <a:t>певною</a:t>
            </a:r>
            <a:r>
              <a:rPr lang="ru-RU" sz="2000" dirty="0">
                <a:solidFill>
                  <a:srgbClr val="000000"/>
                </a:solidFill>
              </a:rPr>
              <a:t> </a:t>
            </a:r>
            <a:r>
              <a:rPr lang="ru-RU" sz="2000" dirty="0" err="1">
                <a:solidFill>
                  <a:srgbClr val="000000"/>
                </a:solidFill>
              </a:rPr>
              <a:t>ознакою</a:t>
            </a:r>
            <a:r>
              <a:rPr lang="ru-RU" sz="2000" dirty="0">
                <a:solidFill>
                  <a:srgbClr val="000000"/>
                </a:solidFill>
              </a:rPr>
              <a:t> з метою </a:t>
            </a:r>
            <a:r>
              <a:rPr lang="ru-RU" sz="2000" dirty="0" err="1">
                <a:solidFill>
                  <a:srgbClr val="000000"/>
                </a:solidFill>
              </a:rPr>
              <a:t>їх</a:t>
            </a:r>
            <a:r>
              <a:rPr lang="ru-RU" sz="2000" dirty="0">
                <a:solidFill>
                  <a:srgbClr val="000000"/>
                </a:solidFill>
              </a:rPr>
              <a:t> </a:t>
            </a:r>
            <a:r>
              <a:rPr lang="ru-RU" sz="2000" dirty="0" err="1">
                <a:solidFill>
                  <a:srgbClr val="000000"/>
                </a:solidFill>
              </a:rPr>
              <a:t>більш</a:t>
            </a:r>
            <a:r>
              <a:rPr lang="ru-RU" sz="2000" dirty="0">
                <a:solidFill>
                  <a:srgbClr val="000000"/>
                </a:solidFill>
              </a:rPr>
              <a:t> </a:t>
            </a:r>
            <a:r>
              <a:rPr lang="ru-RU" sz="2000" dirty="0" err="1">
                <a:solidFill>
                  <a:srgbClr val="000000"/>
                </a:solidFill>
              </a:rPr>
              <a:t>зручного</a:t>
            </a:r>
            <a:r>
              <a:rPr lang="ru-RU" sz="2000" dirty="0">
                <a:solidFill>
                  <a:srgbClr val="000000"/>
                </a:solidFill>
              </a:rPr>
              <a:t> </a:t>
            </a:r>
            <a:r>
              <a:rPr lang="ru-RU" sz="2000" dirty="0" err="1">
                <a:solidFill>
                  <a:srgbClr val="000000"/>
                </a:solidFill>
              </a:rPr>
              <a:t>використання</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архівація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організація</a:t>
            </a:r>
            <a:r>
              <a:rPr lang="ru-RU" sz="2000" dirty="0">
                <a:solidFill>
                  <a:srgbClr val="000000"/>
                </a:solidFill>
              </a:rPr>
              <a:t> </a:t>
            </a:r>
            <a:r>
              <a:rPr lang="ru-RU" sz="2000" dirty="0" err="1">
                <a:solidFill>
                  <a:srgbClr val="000000"/>
                </a:solidFill>
              </a:rPr>
              <a:t>збереження</a:t>
            </a:r>
            <a:r>
              <a:rPr lang="ru-RU" sz="2000" dirty="0">
                <a:solidFill>
                  <a:srgbClr val="000000"/>
                </a:solidFill>
              </a:rPr>
              <a:t> </a:t>
            </a:r>
            <a:r>
              <a:rPr lang="ru-RU" sz="2000" dirty="0" err="1">
                <a:solidFill>
                  <a:srgbClr val="000000"/>
                </a:solidFill>
              </a:rPr>
              <a:t>даних</a:t>
            </a:r>
            <a:r>
              <a:rPr lang="ru-RU" sz="2000" dirty="0">
                <a:solidFill>
                  <a:srgbClr val="000000"/>
                </a:solidFill>
              </a:rPr>
              <a:t> в </a:t>
            </a:r>
            <a:r>
              <a:rPr lang="ru-RU" sz="2000" dirty="0" err="1">
                <a:solidFill>
                  <a:srgbClr val="000000"/>
                </a:solidFill>
              </a:rPr>
              <a:t>зручній</a:t>
            </a:r>
            <a:r>
              <a:rPr lang="ru-RU" sz="2000" dirty="0">
                <a:solidFill>
                  <a:srgbClr val="000000"/>
                </a:solidFill>
              </a:rPr>
              <a:t> та </a:t>
            </a:r>
            <a:r>
              <a:rPr lang="ru-RU" sz="2000" dirty="0" err="1">
                <a:solidFill>
                  <a:srgbClr val="000000"/>
                </a:solidFill>
              </a:rPr>
              <a:t>легкодоступній</a:t>
            </a:r>
            <a:r>
              <a:rPr lang="ru-RU" sz="2000" dirty="0">
                <a:solidFill>
                  <a:srgbClr val="000000"/>
                </a:solidFill>
              </a:rPr>
              <a:t> </a:t>
            </a:r>
            <a:r>
              <a:rPr lang="ru-RU" sz="2000" dirty="0" err="1">
                <a:solidFill>
                  <a:srgbClr val="000000"/>
                </a:solidFill>
              </a:rPr>
              <a:t>формі</a:t>
            </a:r>
            <a:r>
              <a:rPr lang="ru-RU" sz="2000" dirty="0">
                <a:solidFill>
                  <a:srgbClr val="000000"/>
                </a:solidFill>
              </a:rPr>
              <a:t>, як правило, в </a:t>
            </a:r>
            <a:r>
              <a:rPr lang="ru-RU" sz="2000" dirty="0" err="1">
                <a:solidFill>
                  <a:srgbClr val="000000"/>
                </a:solidFill>
              </a:rPr>
              <a:t>більш</a:t>
            </a:r>
            <a:r>
              <a:rPr lang="ru-RU" sz="2000" dirty="0">
                <a:solidFill>
                  <a:srgbClr val="000000"/>
                </a:solidFill>
              </a:rPr>
              <a:t> </a:t>
            </a:r>
            <a:r>
              <a:rPr lang="ru-RU" sz="2000" dirty="0" err="1">
                <a:solidFill>
                  <a:srgbClr val="000000"/>
                </a:solidFill>
              </a:rPr>
              <a:t>економному</a:t>
            </a:r>
            <a:r>
              <a:rPr lang="ru-RU" sz="2000" dirty="0">
                <a:solidFill>
                  <a:srgbClr val="000000"/>
                </a:solidFill>
              </a:rPr>
              <a:t> </a:t>
            </a:r>
            <a:r>
              <a:rPr lang="ru-RU" sz="2000" dirty="0" err="1">
                <a:solidFill>
                  <a:srgbClr val="000000"/>
                </a:solidFill>
              </a:rPr>
              <a:t>форматі</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захист</a:t>
            </a:r>
            <a:r>
              <a:rPr lang="ru-RU" sz="2000" i="1" dirty="0">
                <a:solidFill>
                  <a:srgbClr val="000000"/>
                </a:solidFill>
              </a:rPr>
              <a:t> </a:t>
            </a:r>
            <a:r>
              <a:rPr lang="ru-RU" sz="2000" i="1" dirty="0" err="1">
                <a:solidFill>
                  <a:srgbClr val="000000"/>
                </a:solidFill>
              </a:rPr>
              <a:t>даних</a:t>
            </a:r>
            <a:r>
              <a:rPr lang="ru-RU" sz="2000" dirty="0">
                <a:solidFill>
                  <a:srgbClr val="000000"/>
                </a:solidFill>
              </a:rPr>
              <a:t> – комплекс </a:t>
            </a:r>
            <a:r>
              <a:rPr lang="ru-RU" sz="2000" dirty="0" err="1">
                <a:solidFill>
                  <a:srgbClr val="000000"/>
                </a:solidFill>
              </a:rPr>
              <a:t>заходів</a:t>
            </a:r>
            <a:r>
              <a:rPr lang="ru-RU" sz="2000" dirty="0">
                <a:solidFill>
                  <a:srgbClr val="000000"/>
                </a:solidFill>
              </a:rPr>
              <a:t>, </a:t>
            </a:r>
            <a:r>
              <a:rPr lang="ru-RU" sz="2000" dirty="0" err="1">
                <a:solidFill>
                  <a:srgbClr val="000000"/>
                </a:solidFill>
              </a:rPr>
              <a:t>направлених</a:t>
            </a:r>
            <a:r>
              <a:rPr lang="ru-RU" sz="2000" dirty="0">
                <a:solidFill>
                  <a:srgbClr val="000000"/>
                </a:solidFill>
              </a:rPr>
              <a:t> на </a:t>
            </a:r>
            <a:r>
              <a:rPr lang="ru-RU" sz="2000" dirty="0" err="1">
                <a:solidFill>
                  <a:srgbClr val="000000"/>
                </a:solidFill>
              </a:rPr>
              <a:t>запобігання</a:t>
            </a:r>
            <a:r>
              <a:rPr lang="ru-RU" sz="2000" dirty="0">
                <a:solidFill>
                  <a:srgbClr val="000000"/>
                </a:solidFill>
              </a:rPr>
              <a:t> </a:t>
            </a:r>
            <a:r>
              <a:rPr lang="ru-RU" sz="2000" dirty="0" err="1">
                <a:solidFill>
                  <a:srgbClr val="000000"/>
                </a:solidFill>
              </a:rPr>
              <a:t>втрати</a:t>
            </a:r>
            <a:r>
              <a:rPr lang="ru-RU" sz="2000" dirty="0">
                <a:solidFill>
                  <a:srgbClr val="000000"/>
                </a:solidFill>
              </a:rPr>
              <a:t>, </a:t>
            </a:r>
            <a:r>
              <a:rPr lang="ru-RU" sz="2000" dirty="0" err="1">
                <a:solidFill>
                  <a:srgbClr val="000000"/>
                </a:solidFill>
              </a:rPr>
              <a:t>модифікації</a:t>
            </a:r>
            <a:r>
              <a:rPr lang="ru-RU" sz="2000" dirty="0">
                <a:solidFill>
                  <a:srgbClr val="000000"/>
                </a:solidFill>
              </a:rPr>
              <a:t> </a:t>
            </a:r>
            <a:r>
              <a:rPr lang="ru-RU" sz="2000" dirty="0" err="1">
                <a:solidFill>
                  <a:srgbClr val="000000"/>
                </a:solidFill>
              </a:rPr>
              <a:t>або</a:t>
            </a:r>
            <a:r>
              <a:rPr lang="ru-RU" sz="2000" dirty="0">
                <a:solidFill>
                  <a:srgbClr val="000000"/>
                </a:solidFill>
              </a:rPr>
              <a:t> </a:t>
            </a:r>
            <a:r>
              <a:rPr lang="ru-RU" sz="2000" dirty="0" err="1">
                <a:solidFill>
                  <a:srgbClr val="000000"/>
                </a:solidFill>
              </a:rPr>
              <a:t>відтворення</a:t>
            </a:r>
            <a:r>
              <a:rPr lang="ru-RU" sz="2000" dirty="0">
                <a:solidFill>
                  <a:srgbClr val="000000"/>
                </a:solidFill>
              </a:rPr>
              <a:t> </a:t>
            </a:r>
            <a:r>
              <a:rPr lang="ru-RU" sz="2000" dirty="0" err="1">
                <a:solidFill>
                  <a:srgbClr val="000000"/>
                </a:solidFill>
              </a:rPr>
              <a:t>даних</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транспортування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прийом</a:t>
            </a:r>
            <a:r>
              <a:rPr lang="ru-RU" sz="2000" dirty="0">
                <a:solidFill>
                  <a:srgbClr val="000000"/>
                </a:solidFill>
              </a:rPr>
              <a:t> та передача </a:t>
            </a:r>
            <a:r>
              <a:rPr lang="ru-RU" sz="2000" dirty="0" err="1">
                <a:solidFill>
                  <a:srgbClr val="000000"/>
                </a:solidFill>
              </a:rPr>
              <a:t>даних</a:t>
            </a:r>
            <a:r>
              <a:rPr lang="ru-RU" sz="2000" dirty="0">
                <a:solidFill>
                  <a:srgbClr val="000000"/>
                </a:solidFill>
              </a:rPr>
              <a:t> </a:t>
            </a:r>
            <a:r>
              <a:rPr lang="ru-RU" sz="2000" dirty="0" err="1">
                <a:solidFill>
                  <a:srgbClr val="000000"/>
                </a:solidFill>
              </a:rPr>
              <a:t>між</a:t>
            </a:r>
            <a:r>
              <a:rPr lang="ru-RU" sz="2000" dirty="0">
                <a:solidFill>
                  <a:srgbClr val="000000"/>
                </a:solidFill>
              </a:rPr>
              <a:t> </a:t>
            </a:r>
            <a:r>
              <a:rPr lang="ru-RU" sz="2000" dirty="0" err="1">
                <a:solidFill>
                  <a:srgbClr val="000000"/>
                </a:solidFill>
              </a:rPr>
              <a:t>віддаленими</a:t>
            </a:r>
            <a:r>
              <a:rPr lang="ru-RU" sz="2000" dirty="0">
                <a:solidFill>
                  <a:srgbClr val="000000"/>
                </a:solidFill>
              </a:rPr>
              <a:t> </a:t>
            </a:r>
            <a:r>
              <a:rPr lang="ru-RU" sz="2000" dirty="0" err="1">
                <a:solidFill>
                  <a:srgbClr val="000000"/>
                </a:solidFill>
              </a:rPr>
              <a:t>учасниками</a:t>
            </a:r>
            <a:r>
              <a:rPr lang="ru-RU" sz="2000" dirty="0">
                <a:solidFill>
                  <a:srgbClr val="000000"/>
                </a:solidFill>
              </a:rPr>
              <a:t> </a:t>
            </a:r>
            <a:r>
              <a:rPr lang="ru-RU" sz="2000" dirty="0" err="1">
                <a:solidFill>
                  <a:srgbClr val="000000"/>
                </a:solidFill>
              </a:rPr>
              <a:t>інформаційного</a:t>
            </a:r>
            <a:r>
              <a:rPr lang="ru-RU" sz="2000" dirty="0">
                <a:solidFill>
                  <a:srgbClr val="000000"/>
                </a:solidFill>
              </a:rPr>
              <a:t> </a:t>
            </a:r>
            <a:r>
              <a:rPr lang="ru-RU" sz="2000" dirty="0" err="1">
                <a:solidFill>
                  <a:srgbClr val="000000"/>
                </a:solidFill>
              </a:rPr>
              <a:t>процесу</a:t>
            </a:r>
            <a:r>
              <a:rPr lang="ru-RU" sz="2000" dirty="0">
                <a:solidFill>
                  <a:srgbClr val="000000"/>
                </a:solidFill>
              </a:rPr>
              <a:t>;</a:t>
            </a:r>
          </a:p>
          <a:p>
            <a:pPr marL="342900" indent="-342900">
              <a:buFont typeface="Wingdings" panose="05000000000000000000" pitchFamily="2" charset="2"/>
              <a:buChar char="ü"/>
            </a:pPr>
            <a:r>
              <a:rPr lang="ru-RU" sz="2000" i="1" dirty="0" err="1">
                <a:solidFill>
                  <a:srgbClr val="000000"/>
                </a:solidFill>
              </a:rPr>
              <a:t>перетворення</a:t>
            </a:r>
            <a:r>
              <a:rPr lang="ru-RU" sz="2000" i="1" dirty="0">
                <a:solidFill>
                  <a:srgbClr val="000000"/>
                </a:solidFill>
              </a:rPr>
              <a:t> </a:t>
            </a:r>
            <a:r>
              <a:rPr lang="ru-RU" sz="2000" i="1" dirty="0" err="1">
                <a:solidFill>
                  <a:srgbClr val="000000"/>
                </a:solidFill>
              </a:rPr>
              <a:t>даних</a:t>
            </a:r>
            <a:r>
              <a:rPr lang="ru-RU" sz="2000" dirty="0">
                <a:solidFill>
                  <a:srgbClr val="000000"/>
                </a:solidFill>
              </a:rPr>
              <a:t> – </a:t>
            </a:r>
            <a:r>
              <a:rPr lang="ru-RU" sz="2000" dirty="0" err="1">
                <a:solidFill>
                  <a:srgbClr val="000000"/>
                </a:solidFill>
              </a:rPr>
              <a:t>переведення</a:t>
            </a:r>
            <a:r>
              <a:rPr lang="ru-RU" sz="2000" dirty="0">
                <a:solidFill>
                  <a:srgbClr val="000000"/>
                </a:solidFill>
              </a:rPr>
              <a:t> </a:t>
            </a:r>
            <a:r>
              <a:rPr lang="ru-RU" sz="2000" dirty="0" err="1">
                <a:solidFill>
                  <a:srgbClr val="000000"/>
                </a:solidFill>
              </a:rPr>
              <a:t>даних</a:t>
            </a:r>
            <a:r>
              <a:rPr lang="ru-RU" sz="2000" dirty="0">
                <a:solidFill>
                  <a:srgbClr val="000000"/>
                </a:solidFill>
              </a:rPr>
              <a:t> з </a:t>
            </a:r>
            <a:r>
              <a:rPr lang="ru-RU" sz="2000" dirty="0" err="1">
                <a:solidFill>
                  <a:srgbClr val="000000"/>
                </a:solidFill>
              </a:rPr>
              <a:t>однієї</a:t>
            </a:r>
            <a:r>
              <a:rPr lang="ru-RU" sz="2000" dirty="0">
                <a:solidFill>
                  <a:srgbClr val="000000"/>
                </a:solidFill>
              </a:rPr>
              <a:t> </a:t>
            </a:r>
            <a:r>
              <a:rPr lang="ru-RU" sz="2000" dirty="0" err="1">
                <a:solidFill>
                  <a:srgbClr val="000000"/>
                </a:solidFill>
              </a:rPr>
              <a:t>форми</a:t>
            </a:r>
            <a:r>
              <a:rPr lang="ru-RU" sz="2000" dirty="0">
                <a:solidFill>
                  <a:srgbClr val="000000"/>
                </a:solidFill>
              </a:rPr>
              <a:t> (</a:t>
            </a:r>
            <a:r>
              <a:rPr lang="ru-RU" sz="2000" dirty="0" err="1">
                <a:solidFill>
                  <a:srgbClr val="000000"/>
                </a:solidFill>
              </a:rPr>
              <a:t>або</a:t>
            </a:r>
            <a:r>
              <a:rPr lang="ru-RU" sz="2000" dirty="0">
                <a:solidFill>
                  <a:srgbClr val="000000"/>
                </a:solidFill>
              </a:rPr>
              <a:t> </a:t>
            </a:r>
            <a:r>
              <a:rPr lang="ru-RU" sz="2000" dirty="0" err="1">
                <a:solidFill>
                  <a:srgbClr val="000000"/>
                </a:solidFill>
              </a:rPr>
              <a:t>структури</a:t>
            </a:r>
            <a:r>
              <a:rPr lang="ru-RU" sz="2000" dirty="0">
                <a:solidFill>
                  <a:srgbClr val="000000"/>
                </a:solidFill>
              </a:rPr>
              <a:t>) до </a:t>
            </a:r>
            <a:r>
              <a:rPr lang="ru-RU" sz="2000" dirty="0" err="1">
                <a:solidFill>
                  <a:srgbClr val="000000"/>
                </a:solidFill>
              </a:rPr>
              <a:t>іншої</a:t>
            </a:r>
            <a:r>
              <a:rPr lang="ru-RU" sz="2000" dirty="0">
                <a:solidFill>
                  <a:srgbClr val="000000"/>
                </a:solidFill>
              </a:rPr>
              <a:t>.</a:t>
            </a:r>
            <a:endParaRPr lang="ru-RU" sz="2000" b="0" i="0" dirty="0">
              <a:solidFill>
                <a:srgbClr val="000000"/>
              </a:solidFill>
              <a:effectLst/>
            </a:endParaRPr>
          </a:p>
        </p:txBody>
      </p:sp>
    </p:spTree>
    <p:extLst>
      <p:ext uri="{BB962C8B-B14F-4D97-AF65-F5344CB8AC3E}">
        <p14:creationId xmlns:p14="http://schemas.microsoft.com/office/powerpoint/2010/main" val="289012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0279" y="729280"/>
            <a:ext cx="10420710" cy="5355312"/>
          </a:xfrm>
          <a:prstGeom prst="rect">
            <a:avLst/>
          </a:prstGeom>
        </p:spPr>
        <p:txBody>
          <a:bodyPr wrap="square">
            <a:spAutoFit/>
          </a:bodyPr>
          <a:lstStyle/>
          <a:p>
            <a:pPr algn="just">
              <a:lnSpc>
                <a:spcPct val="90000"/>
              </a:lnSpc>
            </a:pPr>
            <a:r>
              <a:rPr lang="uk-UA" sz="2000" b="1" i="0" dirty="0" smtClean="0">
                <a:solidFill>
                  <a:srgbClr val="000000"/>
                </a:solidFill>
                <a:effectLst/>
              </a:rPr>
              <a:t>Дискретні медичні дані — це дані, які вводяться в комп'ютер з клавіатури</a:t>
            </a:r>
            <a:r>
              <a:rPr lang="uk-UA" sz="2000" b="0" i="0" dirty="0" smtClean="0">
                <a:solidFill>
                  <a:srgbClr val="000000"/>
                </a:solidFill>
                <a:effectLst/>
              </a:rPr>
              <a:t>, тобто тексти, цифри, знаки, як підлягають відомій цифровій обробці. Ними можуть бути:</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скарги, низка клінічних параметрів, що характеризують загальний стан хворого;</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результати лабораторних досліджень;</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результати інструментальних досліджень;</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діагнози;</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статистичні дані;</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медична документація та ін.</a:t>
            </a:r>
          </a:p>
          <a:p>
            <a:pPr marL="342900" indent="-342900" algn="just">
              <a:lnSpc>
                <a:spcPct val="90000"/>
              </a:lnSpc>
              <a:buFont typeface="Wingdings" panose="05000000000000000000" pitchFamily="2" charset="2"/>
              <a:buChar char="Ø"/>
            </a:pPr>
            <a:endParaRPr lang="uk-UA" sz="800" b="0" i="0" dirty="0" smtClean="0">
              <a:solidFill>
                <a:srgbClr val="000000"/>
              </a:solidFill>
              <a:effectLst/>
            </a:endParaRPr>
          </a:p>
          <a:p>
            <a:pPr>
              <a:lnSpc>
                <a:spcPct val="90000"/>
              </a:lnSpc>
            </a:pPr>
            <a:r>
              <a:rPr lang="uk-UA" sz="2000" b="1" dirty="0"/>
              <a:t>Аналогові медичні дані</a:t>
            </a:r>
            <a:r>
              <a:rPr lang="uk-UA" sz="2000" dirty="0"/>
              <a:t> включають:</a:t>
            </a:r>
          </a:p>
          <a:p>
            <a:pPr marL="342900" indent="-342900">
              <a:lnSpc>
                <a:spcPct val="90000"/>
              </a:lnSpc>
              <a:buFont typeface="Wingdings" panose="05000000000000000000" pitchFamily="2" charset="2"/>
              <a:buChar char="Ø"/>
            </a:pPr>
            <a:r>
              <a:rPr lang="uk-UA" sz="2000" dirty="0" smtClean="0"/>
              <a:t>безперервні </a:t>
            </a:r>
            <a:r>
              <a:rPr lang="uk-UA" sz="2000" dirty="0"/>
              <a:t>криві медико-біологічних параметрів, одержаних за допомогою спеціальної </a:t>
            </a:r>
            <a:r>
              <a:rPr lang="uk-UA" sz="2000" dirty="0" smtClean="0"/>
              <a:t>апаратури (</a:t>
            </a:r>
            <a:r>
              <a:rPr lang="uk-UA" sz="2000" dirty="0" err="1" smtClean="0"/>
              <a:t>реограми</a:t>
            </a:r>
            <a:r>
              <a:rPr lang="uk-UA" sz="2000" dirty="0"/>
              <a:t>, електрокардіограми, електроенцефалограми, криві температури тіла, частоти дихання, артеріального тиску та ін</a:t>
            </a:r>
            <a:r>
              <a:rPr lang="uk-UA" sz="2000" dirty="0" smtClean="0"/>
              <a:t>.) </a:t>
            </a:r>
            <a:r>
              <a:rPr lang="uk-UA" sz="2000" dirty="0"/>
              <a:t>Ці біосигнали несуть у собі важливі відомості про стан здоров'я пацієнта, і їх розшифровування вимагає часом негайних </a:t>
            </a:r>
            <a:r>
              <a:rPr lang="uk-UA" sz="2000" dirty="0" smtClean="0"/>
              <a:t>висновків</a:t>
            </a:r>
          </a:p>
          <a:p>
            <a:pPr marL="342900" indent="-342900">
              <a:lnSpc>
                <a:spcPct val="90000"/>
              </a:lnSpc>
              <a:buFont typeface="Wingdings" panose="05000000000000000000" pitchFamily="2" charset="2"/>
              <a:buChar char="Ø"/>
            </a:pPr>
            <a:r>
              <a:rPr lang="uk-UA" sz="2000" dirty="0" smtClean="0"/>
              <a:t>інформаційні </a:t>
            </a:r>
            <a:r>
              <a:rPr lang="uk-UA" sz="2000" dirty="0"/>
              <a:t>промені — хвильові процеси різної фізичної природи (інфрачервоне, рентгенівське, радіоактивне випромінювання, ультразвук та ін.), які використовуються в комп'ютерних діагностичних комплексах. Інформаційні промені обов'язково перетворюються на безперервні електричні сигнали різними способами, при цьому їхні параметри відповідають біофізичним характеристикам</a:t>
            </a:r>
            <a:r>
              <a:rPr lang="uk-UA" sz="2000" dirty="0" smtClean="0"/>
              <a:t>.</a:t>
            </a:r>
            <a:endParaRPr lang="uk-UA" sz="2000" dirty="0"/>
          </a:p>
        </p:txBody>
      </p:sp>
    </p:spTree>
    <p:extLst>
      <p:ext uri="{BB962C8B-B14F-4D97-AF65-F5344CB8AC3E}">
        <p14:creationId xmlns:p14="http://schemas.microsoft.com/office/powerpoint/2010/main" val="1240005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2717" y="806917"/>
            <a:ext cx="6096000" cy="2862322"/>
          </a:xfrm>
          <a:prstGeom prst="rect">
            <a:avLst/>
          </a:prstGeom>
        </p:spPr>
        <p:txBody>
          <a:bodyPr>
            <a:spAutoFit/>
          </a:bodyPr>
          <a:lstStyle/>
          <a:p>
            <a:r>
              <a:rPr lang="ru-RU" dirty="0" err="1">
                <a:solidFill>
                  <a:srgbClr val="000000"/>
                </a:solidFill>
              </a:rPr>
              <a:t>Аналогові</a:t>
            </a:r>
            <a:r>
              <a:rPr lang="ru-RU" dirty="0">
                <a:solidFill>
                  <a:srgbClr val="000000"/>
                </a:solidFill>
              </a:rPr>
              <a:t> </a:t>
            </a:r>
            <a:r>
              <a:rPr lang="ru-RU" dirty="0" err="1">
                <a:solidFill>
                  <a:srgbClr val="000000"/>
                </a:solidFill>
              </a:rPr>
              <a:t>дані</a:t>
            </a:r>
            <a:r>
              <a:rPr lang="ru-RU" dirty="0">
                <a:solidFill>
                  <a:srgbClr val="000000"/>
                </a:solidFill>
              </a:rPr>
              <a:t> не </a:t>
            </a:r>
            <a:r>
              <a:rPr lang="ru-RU" dirty="0" err="1">
                <a:solidFill>
                  <a:srgbClr val="000000"/>
                </a:solidFill>
              </a:rPr>
              <a:t>вводяться</a:t>
            </a:r>
            <a:r>
              <a:rPr lang="ru-RU" dirty="0">
                <a:solidFill>
                  <a:srgbClr val="000000"/>
                </a:solidFill>
              </a:rPr>
              <a:t> в ПК з </a:t>
            </a:r>
            <a:r>
              <a:rPr lang="ru-RU" dirty="0" err="1" smtClean="0">
                <a:solidFill>
                  <a:srgbClr val="000000"/>
                </a:solidFill>
              </a:rPr>
              <a:t>клавіатури</a:t>
            </a:r>
            <a:r>
              <a:rPr lang="ru-RU" dirty="0" smtClean="0">
                <a:solidFill>
                  <a:srgbClr val="000000"/>
                </a:solidFill>
              </a:rPr>
              <a:t> (як уже вам </a:t>
            </a:r>
            <a:r>
              <a:rPr lang="ru-RU" dirty="0" err="1" smtClean="0">
                <a:solidFill>
                  <a:srgbClr val="000000"/>
                </a:solidFill>
              </a:rPr>
              <a:t>відомо</a:t>
            </a:r>
            <a:r>
              <a:rPr lang="ru-RU" dirty="0" smtClean="0">
                <a:solidFill>
                  <a:srgbClr val="000000"/>
                </a:solidFill>
              </a:rPr>
              <a:t>). </a:t>
            </a:r>
            <a:r>
              <a:rPr lang="ru-RU" dirty="0">
                <a:solidFill>
                  <a:srgbClr val="000000"/>
                </a:solidFill>
              </a:rPr>
              <a:t>Вони </a:t>
            </a:r>
            <a:r>
              <a:rPr lang="ru-RU" dirty="0" err="1">
                <a:solidFill>
                  <a:srgbClr val="000000"/>
                </a:solidFill>
              </a:rPr>
              <a:t>пода­ються</a:t>
            </a:r>
            <a:r>
              <a:rPr lang="ru-RU" dirty="0">
                <a:solidFill>
                  <a:srgbClr val="000000"/>
                </a:solidFill>
              </a:rPr>
              <a:t> на </a:t>
            </a:r>
            <a:r>
              <a:rPr lang="ru-RU" dirty="0" err="1">
                <a:solidFill>
                  <a:srgbClr val="000000"/>
                </a:solidFill>
              </a:rPr>
              <a:t>нього</a:t>
            </a:r>
            <a:r>
              <a:rPr lang="ru-RU" dirty="0">
                <a:solidFill>
                  <a:srgbClr val="000000"/>
                </a:solidFill>
              </a:rPr>
              <a:t> за </a:t>
            </a:r>
            <a:r>
              <a:rPr lang="ru-RU" dirty="0" err="1">
                <a:solidFill>
                  <a:srgbClr val="000000"/>
                </a:solidFill>
              </a:rPr>
              <a:t>допомогою</a:t>
            </a:r>
            <a:r>
              <a:rPr lang="ru-RU" dirty="0">
                <a:solidFill>
                  <a:srgbClr val="000000"/>
                </a:solidFill>
              </a:rPr>
              <a:t> </a:t>
            </a:r>
            <a:r>
              <a:rPr lang="ru-RU" dirty="0" err="1">
                <a:solidFill>
                  <a:srgbClr val="000000"/>
                </a:solidFill>
              </a:rPr>
              <a:t>спеціального</a:t>
            </a:r>
            <a:r>
              <a:rPr lang="ru-RU" dirty="0">
                <a:solidFill>
                  <a:srgbClr val="000000"/>
                </a:solidFill>
              </a:rPr>
              <a:t> пристрою, </a:t>
            </a:r>
            <a:r>
              <a:rPr lang="ru-RU" dirty="0" err="1">
                <a:solidFill>
                  <a:srgbClr val="000000"/>
                </a:solidFill>
              </a:rPr>
              <a:t>який</a:t>
            </a:r>
            <a:r>
              <a:rPr lang="ru-RU" dirty="0">
                <a:solidFill>
                  <a:srgbClr val="000000"/>
                </a:solidFill>
              </a:rPr>
              <a:t> </a:t>
            </a:r>
            <a:r>
              <a:rPr lang="ru-RU" dirty="0" err="1">
                <a:solidFill>
                  <a:srgbClr val="000000"/>
                </a:solidFill>
              </a:rPr>
              <a:t>ви­конує</a:t>
            </a:r>
            <a:r>
              <a:rPr lang="ru-RU" dirty="0">
                <a:solidFill>
                  <a:srgbClr val="000000"/>
                </a:solidFill>
              </a:rPr>
              <a:t> </a:t>
            </a:r>
            <a:r>
              <a:rPr lang="ru-RU" dirty="0" err="1">
                <a:solidFill>
                  <a:srgbClr val="000000"/>
                </a:solidFill>
              </a:rPr>
              <a:t>функцію</a:t>
            </a:r>
            <a:r>
              <a:rPr lang="ru-RU" dirty="0">
                <a:solidFill>
                  <a:srgbClr val="000000"/>
                </a:solidFill>
              </a:rPr>
              <a:t> </a:t>
            </a:r>
            <a:r>
              <a:rPr lang="ru-RU" dirty="0" err="1">
                <a:solidFill>
                  <a:srgbClr val="000000"/>
                </a:solidFill>
              </a:rPr>
              <a:t>відцифровування</a:t>
            </a:r>
            <a:r>
              <a:rPr lang="ru-RU" dirty="0">
                <a:solidFill>
                  <a:srgbClr val="000000"/>
                </a:solidFill>
              </a:rPr>
              <a:t> </a:t>
            </a:r>
            <a:r>
              <a:rPr lang="ru-RU" dirty="0" err="1">
                <a:solidFill>
                  <a:srgbClr val="000000"/>
                </a:solidFill>
              </a:rPr>
              <a:t>аналогових</a:t>
            </a:r>
            <a:r>
              <a:rPr lang="ru-RU" dirty="0">
                <a:solidFill>
                  <a:srgbClr val="000000"/>
                </a:solidFill>
              </a:rPr>
              <a:t> </a:t>
            </a:r>
            <a:r>
              <a:rPr lang="ru-RU" dirty="0" err="1">
                <a:solidFill>
                  <a:srgbClr val="000000"/>
                </a:solidFill>
              </a:rPr>
              <a:t>даних</a:t>
            </a:r>
            <a:r>
              <a:rPr lang="ru-RU" dirty="0">
                <a:solidFill>
                  <a:srgbClr val="000000"/>
                </a:solidFill>
              </a:rPr>
              <a:t>. Як </a:t>
            </a:r>
            <a:r>
              <a:rPr lang="ru-RU" dirty="0" err="1">
                <a:solidFill>
                  <a:srgbClr val="000000"/>
                </a:solidFill>
              </a:rPr>
              <a:t>відо­мо</a:t>
            </a:r>
            <a:r>
              <a:rPr lang="ru-RU" dirty="0">
                <a:solidFill>
                  <a:srgbClr val="000000"/>
                </a:solidFill>
              </a:rPr>
              <a:t>, будь-</a:t>
            </a:r>
            <a:r>
              <a:rPr lang="ru-RU" dirty="0" err="1">
                <a:solidFill>
                  <a:srgbClr val="000000"/>
                </a:solidFill>
              </a:rPr>
              <a:t>які</a:t>
            </a:r>
            <a:r>
              <a:rPr lang="ru-RU" dirty="0">
                <a:solidFill>
                  <a:srgbClr val="000000"/>
                </a:solidFill>
              </a:rPr>
              <a:t> </a:t>
            </a:r>
            <a:r>
              <a:rPr lang="ru-RU" dirty="0" err="1">
                <a:solidFill>
                  <a:srgbClr val="000000"/>
                </a:solidFill>
              </a:rPr>
              <a:t>дані</a:t>
            </a:r>
            <a:r>
              <a:rPr lang="ru-RU" dirty="0">
                <a:solidFill>
                  <a:srgbClr val="000000"/>
                </a:solidFill>
              </a:rPr>
              <a:t> </a:t>
            </a:r>
            <a:r>
              <a:rPr lang="ru-RU" dirty="0" err="1">
                <a:solidFill>
                  <a:srgbClr val="000000"/>
                </a:solidFill>
              </a:rPr>
              <a:t>можуть</a:t>
            </a:r>
            <a:r>
              <a:rPr lang="ru-RU" dirty="0">
                <a:solidFill>
                  <a:srgbClr val="000000"/>
                </a:solidFill>
              </a:rPr>
              <a:t> бути </a:t>
            </a:r>
            <a:r>
              <a:rPr lang="ru-RU" dirty="0" err="1">
                <a:solidFill>
                  <a:srgbClr val="000000"/>
                </a:solidFill>
              </a:rPr>
              <a:t>оброблені</a:t>
            </a:r>
            <a:r>
              <a:rPr lang="ru-RU" dirty="0">
                <a:solidFill>
                  <a:srgbClr val="000000"/>
                </a:solidFill>
              </a:rPr>
              <a:t> на ПК </a:t>
            </a:r>
            <a:r>
              <a:rPr lang="ru-RU" dirty="0" err="1">
                <a:solidFill>
                  <a:srgbClr val="000000"/>
                </a:solidFill>
              </a:rPr>
              <a:t>тільки</a:t>
            </a:r>
            <a:r>
              <a:rPr lang="ru-RU" dirty="0">
                <a:solidFill>
                  <a:srgbClr val="000000"/>
                </a:solidFill>
              </a:rPr>
              <a:t> за </a:t>
            </a:r>
            <a:r>
              <a:rPr lang="ru-RU" dirty="0" err="1">
                <a:solidFill>
                  <a:srgbClr val="000000"/>
                </a:solidFill>
              </a:rPr>
              <a:t>умови</a:t>
            </a:r>
            <a:r>
              <a:rPr lang="ru-RU" dirty="0">
                <a:solidFill>
                  <a:srgbClr val="000000"/>
                </a:solidFill>
              </a:rPr>
              <a:t> </a:t>
            </a:r>
            <a:r>
              <a:rPr lang="ru-RU" dirty="0" err="1">
                <a:solidFill>
                  <a:srgbClr val="000000"/>
                </a:solidFill>
              </a:rPr>
              <a:t>їх</a:t>
            </a:r>
            <a:r>
              <a:rPr lang="ru-RU" dirty="0">
                <a:solidFill>
                  <a:srgbClr val="000000"/>
                </a:solidFill>
              </a:rPr>
              <a:t> </a:t>
            </a:r>
            <a:r>
              <a:rPr lang="ru-RU" dirty="0" err="1">
                <a:solidFill>
                  <a:srgbClr val="000000"/>
                </a:solidFill>
              </a:rPr>
              <a:t>переведення</a:t>
            </a:r>
            <a:r>
              <a:rPr lang="ru-RU" dirty="0">
                <a:solidFill>
                  <a:srgbClr val="000000"/>
                </a:solidFill>
              </a:rPr>
              <a:t> в </a:t>
            </a:r>
            <a:r>
              <a:rPr lang="ru-RU" dirty="0" err="1">
                <a:solidFill>
                  <a:srgbClr val="000000"/>
                </a:solidFill>
              </a:rPr>
              <a:t>числову</a:t>
            </a:r>
            <a:r>
              <a:rPr lang="ru-RU" dirty="0">
                <a:solidFill>
                  <a:srgbClr val="000000"/>
                </a:solidFill>
              </a:rPr>
              <a:t>, </a:t>
            </a:r>
            <a:r>
              <a:rPr lang="ru-RU" dirty="0" err="1">
                <a:solidFill>
                  <a:srgbClr val="000000"/>
                </a:solidFill>
              </a:rPr>
              <a:t>дискретну</a:t>
            </a:r>
            <a:r>
              <a:rPr lang="ru-RU" dirty="0">
                <a:solidFill>
                  <a:srgbClr val="000000"/>
                </a:solidFill>
              </a:rPr>
              <a:t> форму, </a:t>
            </a:r>
            <a:r>
              <a:rPr lang="ru-RU" dirty="0" err="1">
                <a:solidFill>
                  <a:srgbClr val="000000"/>
                </a:solidFill>
              </a:rPr>
              <a:t>тобто</a:t>
            </a:r>
            <a:r>
              <a:rPr lang="ru-RU" dirty="0">
                <a:solidFill>
                  <a:srgbClr val="000000"/>
                </a:solidFill>
              </a:rPr>
              <a:t> в </a:t>
            </a:r>
            <a:r>
              <a:rPr lang="ru-RU" dirty="0" err="1">
                <a:solidFill>
                  <a:srgbClr val="000000"/>
                </a:solidFill>
              </a:rPr>
              <a:t>цифровий</a:t>
            </a:r>
            <a:r>
              <a:rPr lang="ru-RU" dirty="0">
                <a:solidFill>
                  <a:srgbClr val="000000"/>
                </a:solidFill>
              </a:rPr>
              <a:t> код. Одним </a:t>
            </a:r>
            <a:r>
              <a:rPr lang="ru-RU" dirty="0" err="1">
                <a:solidFill>
                  <a:srgbClr val="000000"/>
                </a:solidFill>
              </a:rPr>
              <a:t>зі</a:t>
            </a:r>
            <a:r>
              <a:rPr lang="ru-RU" dirty="0">
                <a:solidFill>
                  <a:srgbClr val="000000"/>
                </a:solidFill>
              </a:rPr>
              <a:t> </a:t>
            </a:r>
            <a:r>
              <a:rPr lang="ru-RU" dirty="0" err="1">
                <a:solidFill>
                  <a:srgbClr val="000000"/>
                </a:solidFill>
              </a:rPr>
              <a:t>стандартних</a:t>
            </a:r>
            <a:r>
              <a:rPr lang="ru-RU" dirty="0">
                <a:solidFill>
                  <a:srgbClr val="000000"/>
                </a:solidFill>
              </a:rPr>
              <a:t> </a:t>
            </a:r>
            <a:r>
              <a:rPr lang="ru-RU" dirty="0" err="1">
                <a:solidFill>
                  <a:srgbClr val="000000"/>
                </a:solidFill>
              </a:rPr>
              <a:t>пристроїв</a:t>
            </a:r>
            <a:r>
              <a:rPr lang="ru-RU" dirty="0">
                <a:solidFill>
                  <a:srgbClr val="000000"/>
                </a:solidFill>
              </a:rPr>
              <a:t> </a:t>
            </a:r>
            <a:r>
              <a:rPr lang="ru-RU" dirty="0" err="1">
                <a:solidFill>
                  <a:srgbClr val="000000"/>
                </a:solidFill>
              </a:rPr>
              <a:t>перетворення</a:t>
            </a:r>
            <a:r>
              <a:rPr lang="ru-RU" dirty="0">
                <a:solidFill>
                  <a:srgbClr val="000000"/>
                </a:solidFill>
              </a:rPr>
              <a:t> </a:t>
            </a:r>
            <a:r>
              <a:rPr lang="ru-RU" dirty="0" err="1">
                <a:solidFill>
                  <a:srgbClr val="000000"/>
                </a:solidFill>
              </a:rPr>
              <a:t>безпе­рервного</a:t>
            </a:r>
            <a:r>
              <a:rPr lang="ru-RU" dirty="0">
                <a:solidFill>
                  <a:srgbClr val="000000"/>
                </a:solidFill>
              </a:rPr>
              <a:t> </a:t>
            </a:r>
            <a:r>
              <a:rPr lang="ru-RU" dirty="0" err="1">
                <a:solidFill>
                  <a:srgbClr val="000000"/>
                </a:solidFill>
              </a:rPr>
              <a:t>електричного</a:t>
            </a:r>
            <a:r>
              <a:rPr lang="ru-RU" dirty="0">
                <a:solidFill>
                  <a:srgbClr val="000000"/>
                </a:solidFill>
              </a:rPr>
              <a:t> сигналу на </a:t>
            </a:r>
            <a:r>
              <a:rPr lang="ru-RU" dirty="0" err="1">
                <a:solidFill>
                  <a:srgbClr val="000000"/>
                </a:solidFill>
              </a:rPr>
              <a:t>серію</a:t>
            </a:r>
            <a:r>
              <a:rPr lang="ru-RU" dirty="0">
                <a:solidFill>
                  <a:srgbClr val="000000"/>
                </a:solidFill>
              </a:rPr>
              <a:t> </a:t>
            </a:r>
            <a:r>
              <a:rPr lang="ru-RU" dirty="0" err="1">
                <a:solidFill>
                  <a:srgbClr val="000000"/>
                </a:solidFill>
              </a:rPr>
              <a:t>окремих</a:t>
            </a:r>
            <a:r>
              <a:rPr lang="ru-RU" dirty="0">
                <a:solidFill>
                  <a:srgbClr val="000000"/>
                </a:solidFill>
              </a:rPr>
              <a:t> </a:t>
            </a:r>
            <a:r>
              <a:rPr lang="ru-RU" dirty="0" err="1">
                <a:solidFill>
                  <a:srgbClr val="000000"/>
                </a:solidFill>
              </a:rPr>
              <a:t>цифрових</a:t>
            </a:r>
            <a:r>
              <a:rPr lang="ru-RU" dirty="0">
                <a:solidFill>
                  <a:srgbClr val="000000"/>
                </a:solidFill>
              </a:rPr>
              <a:t> </a:t>
            </a:r>
            <a:r>
              <a:rPr lang="ru-RU" dirty="0" err="1">
                <a:solidFill>
                  <a:srgbClr val="000000"/>
                </a:solidFill>
              </a:rPr>
              <a:t>сигналів</a:t>
            </a:r>
            <a:r>
              <a:rPr lang="ru-RU" dirty="0">
                <a:solidFill>
                  <a:srgbClr val="000000"/>
                </a:solidFill>
              </a:rPr>
              <a:t> для </a:t>
            </a:r>
            <a:r>
              <a:rPr lang="ru-RU" dirty="0" err="1">
                <a:solidFill>
                  <a:srgbClr val="000000"/>
                </a:solidFill>
              </a:rPr>
              <a:t>введення</a:t>
            </a:r>
            <a:r>
              <a:rPr lang="ru-RU" dirty="0">
                <a:solidFill>
                  <a:srgbClr val="000000"/>
                </a:solidFill>
              </a:rPr>
              <a:t> </a:t>
            </a:r>
            <a:r>
              <a:rPr lang="ru-RU" dirty="0" err="1">
                <a:solidFill>
                  <a:srgbClr val="000000"/>
                </a:solidFill>
              </a:rPr>
              <a:t>інформації</a:t>
            </a:r>
            <a:r>
              <a:rPr lang="ru-RU" dirty="0">
                <a:solidFill>
                  <a:srgbClr val="000000"/>
                </a:solidFill>
              </a:rPr>
              <a:t> в </a:t>
            </a:r>
            <a:r>
              <a:rPr lang="ru-RU" dirty="0" err="1">
                <a:solidFill>
                  <a:srgbClr val="000000"/>
                </a:solidFill>
              </a:rPr>
              <a:t>комп'ютер</a:t>
            </a:r>
            <a:r>
              <a:rPr lang="ru-RU" dirty="0">
                <a:solidFill>
                  <a:srgbClr val="000000"/>
                </a:solidFill>
              </a:rPr>
              <a:t> </a:t>
            </a:r>
            <a:r>
              <a:rPr lang="ru-RU" dirty="0" err="1">
                <a:solidFill>
                  <a:srgbClr val="000000"/>
                </a:solidFill>
              </a:rPr>
              <a:t>або</a:t>
            </a:r>
            <a:r>
              <a:rPr lang="ru-RU" dirty="0">
                <a:solidFill>
                  <a:srgbClr val="000000"/>
                </a:solidFill>
              </a:rPr>
              <a:t> </a:t>
            </a:r>
            <a:r>
              <a:rPr lang="ru-RU" dirty="0" err="1">
                <a:solidFill>
                  <a:srgbClr val="000000"/>
                </a:solidFill>
              </a:rPr>
              <a:t>мікропроце­сорний</a:t>
            </a:r>
            <a:r>
              <a:rPr lang="ru-RU" dirty="0">
                <a:solidFill>
                  <a:srgbClr val="000000"/>
                </a:solidFill>
              </a:rPr>
              <a:t> </a:t>
            </a:r>
            <a:r>
              <a:rPr lang="ru-RU" dirty="0" err="1">
                <a:solidFill>
                  <a:srgbClr val="000000"/>
                </a:solidFill>
              </a:rPr>
              <a:t>пристрій</a:t>
            </a:r>
            <a:r>
              <a:rPr lang="ru-RU" dirty="0">
                <a:solidFill>
                  <a:srgbClr val="000000"/>
                </a:solidFill>
              </a:rPr>
              <a:t> служить </a:t>
            </a:r>
            <a:r>
              <a:rPr lang="ru-RU" b="1" i="1" dirty="0">
                <a:solidFill>
                  <a:srgbClr val="000000"/>
                </a:solidFill>
              </a:rPr>
              <a:t>аналогово-</a:t>
            </a:r>
            <a:r>
              <a:rPr lang="ru-RU" b="1" i="1" dirty="0" err="1">
                <a:solidFill>
                  <a:srgbClr val="000000"/>
                </a:solidFill>
              </a:rPr>
              <a:t>цифровий</a:t>
            </a:r>
            <a:r>
              <a:rPr lang="ru-RU" b="1" i="1" dirty="0">
                <a:solidFill>
                  <a:srgbClr val="000000"/>
                </a:solidFill>
              </a:rPr>
              <a:t> </a:t>
            </a:r>
            <a:r>
              <a:rPr lang="ru-RU" b="1" i="1" dirty="0" err="1">
                <a:solidFill>
                  <a:srgbClr val="000000"/>
                </a:solidFill>
              </a:rPr>
              <a:t>перетворювач</a:t>
            </a:r>
            <a:r>
              <a:rPr lang="ru-RU" b="1" i="1" dirty="0">
                <a:solidFill>
                  <a:srgbClr val="000000"/>
                </a:solidFill>
              </a:rPr>
              <a:t>.</a:t>
            </a:r>
            <a:endParaRPr lang="uk-UA" dirty="0"/>
          </a:p>
        </p:txBody>
      </p:sp>
      <p:pic>
        <p:nvPicPr>
          <p:cNvPr id="3" name="Рисунок 2"/>
          <p:cNvPicPr>
            <a:picLocks noChangeAspect="1"/>
          </p:cNvPicPr>
          <p:nvPr/>
        </p:nvPicPr>
        <p:blipFill>
          <a:blip r:embed="rId2"/>
          <a:stretch>
            <a:fillRect/>
          </a:stretch>
        </p:blipFill>
        <p:spPr>
          <a:xfrm>
            <a:off x="6347245" y="3882246"/>
            <a:ext cx="4914900" cy="2095500"/>
          </a:xfrm>
          <a:prstGeom prst="rect">
            <a:avLst/>
          </a:prstGeom>
        </p:spPr>
      </p:pic>
      <p:pic>
        <p:nvPicPr>
          <p:cNvPr id="4" name="Рисунок 3"/>
          <p:cNvPicPr>
            <a:picLocks noChangeAspect="1"/>
          </p:cNvPicPr>
          <p:nvPr/>
        </p:nvPicPr>
        <p:blipFill>
          <a:blip r:embed="rId3"/>
          <a:stretch>
            <a:fillRect/>
          </a:stretch>
        </p:blipFill>
        <p:spPr>
          <a:xfrm>
            <a:off x="1638030" y="4140679"/>
            <a:ext cx="4647294" cy="1663461"/>
          </a:xfrm>
          <a:prstGeom prst="rect">
            <a:avLst/>
          </a:prstGeom>
        </p:spPr>
      </p:pic>
    </p:spTree>
    <p:extLst>
      <p:ext uri="{BB962C8B-B14F-4D97-AF65-F5344CB8AC3E}">
        <p14:creationId xmlns:p14="http://schemas.microsoft.com/office/powerpoint/2010/main" val="64836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5389" y="927731"/>
            <a:ext cx="7919049" cy="3139321"/>
          </a:xfrm>
          <a:prstGeom prst="rect">
            <a:avLst/>
          </a:prstGeom>
        </p:spPr>
        <p:txBody>
          <a:bodyPr wrap="square">
            <a:spAutoFit/>
          </a:bodyPr>
          <a:lstStyle/>
          <a:p>
            <a:pPr indent="457200" algn="just"/>
            <a:r>
              <a:rPr lang="ru-RU" dirty="0" err="1" smtClean="0">
                <a:solidFill>
                  <a:srgbClr val="000000"/>
                </a:solidFill>
              </a:rPr>
              <a:t>Зворотне</a:t>
            </a:r>
            <a:r>
              <a:rPr lang="ru-RU" dirty="0" smtClean="0">
                <a:solidFill>
                  <a:srgbClr val="000000"/>
                </a:solidFill>
              </a:rPr>
              <a:t> </a:t>
            </a:r>
            <a:r>
              <a:rPr lang="ru-RU" dirty="0" err="1">
                <a:solidFill>
                  <a:srgbClr val="000000"/>
                </a:solidFill>
              </a:rPr>
              <a:t>перетворення</a:t>
            </a:r>
            <a:r>
              <a:rPr lang="ru-RU" dirty="0">
                <a:solidFill>
                  <a:srgbClr val="000000"/>
                </a:solidFill>
              </a:rPr>
              <a:t> </a:t>
            </a:r>
            <a:r>
              <a:rPr lang="ru-RU" dirty="0" err="1">
                <a:solidFill>
                  <a:srgbClr val="000000"/>
                </a:solidFill>
              </a:rPr>
              <a:t>здійснюється</a:t>
            </a:r>
            <a:r>
              <a:rPr lang="ru-RU" dirty="0">
                <a:solidFill>
                  <a:srgbClr val="000000"/>
                </a:solidFill>
              </a:rPr>
              <a:t> за </a:t>
            </a:r>
            <a:r>
              <a:rPr lang="ru-RU" dirty="0" err="1">
                <a:solidFill>
                  <a:srgbClr val="000000"/>
                </a:solidFill>
              </a:rPr>
              <a:t>допомогою</a:t>
            </a:r>
            <a:r>
              <a:rPr lang="ru-RU" dirty="0">
                <a:solidFill>
                  <a:srgbClr val="000000"/>
                </a:solidFill>
              </a:rPr>
              <a:t> </a:t>
            </a:r>
            <a:r>
              <a:rPr lang="ru-RU" b="1" i="1" dirty="0" err="1">
                <a:solidFill>
                  <a:srgbClr val="000000"/>
                </a:solidFill>
              </a:rPr>
              <a:t>цифро­во-аналогового</a:t>
            </a:r>
            <a:r>
              <a:rPr lang="ru-RU" b="1" i="1" dirty="0">
                <a:solidFill>
                  <a:srgbClr val="000000"/>
                </a:solidFill>
              </a:rPr>
              <a:t> </a:t>
            </a:r>
            <a:r>
              <a:rPr lang="ru-RU" b="1" i="1" dirty="0" err="1">
                <a:solidFill>
                  <a:srgbClr val="000000"/>
                </a:solidFill>
              </a:rPr>
              <a:t>перетворювача</a:t>
            </a:r>
            <a:r>
              <a:rPr lang="ru-RU" b="1" i="1" dirty="0">
                <a:solidFill>
                  <a:srgbClr val="000000"/>
                </a:solidFill>
              </a:rPr>
              <a:t> </a:t>
            </a:r>
            <a:r>
              <a:rPr lang="ru-RU" dirty="0">
                <a:solidFill>
                  <a:srgbClr val="000000"/>
                </a:solidFill>
              </a:rPr>
              <a:t>(ЦАП): у </a:t>
            </a:r>
            <a:r>
              <a:rPr lang="ru-RU" dirty="0" err="1">
                <a:solidFill>
                  <a:srgbClr val="000000"/>
                </a:solidFill>
              </a:rPr>
              <a:t>медицині</a:t>
            </a:r>
            <a:r>
              <a:rPr lang="ru-RU" dirty="0">
                <a:solidFill>
                  <a:srgbClr val="000000"/>
                </a:solidFill>
              </a:rPr>
              <a:t> при </a:t>
            </a:r>
            <a:r>
              <a:rPr lang="ru-RU" dirty="0" err="1">
                <a:solidFill>
                  <a:srgbClr val="000000"/>
                </a:solidFill>
              </a:rPr>
              <a:t>виве­денні</a:t>
            </a:r>
            <a:r>
              <a:rPr lang="ru-RU" dirty="0">
                <a:solidFill>
                  <a:srgbClr val="000000"/>
                </a:solidFill>
              </a:rPr>
              <a:t> на </a:t>
            </a:r>
            <a:r>
              <a:rPr lang="ru-RU" dirty="0" err="1">
                <a:solidFill>
                  <a:srgbClr val="000000"/>
                </a:solidFill>
              </a:rPr>
              <a:t>екран</a:t>
            </a:r>
            <a:r>
              <a:rPr lang="ru-RU" dirty="0">
                <a:solidFill>
                  <a:srgbClr val="000000"/>
                </a:solidFill>
              </a:rPr>
              <a:t> </a:t>
            </a:r>
            <a:r>
              <a:rPr lang="ru-RU" dirty="0" err="1">
                <a:solidFill>
                  <a:srgbClr val="000000"/>
                </a:solidFill>
              </a:rPr>
              <a:t>зображення</a:t>
            </a:r>
            <a:r>
              <a:rPr lang="ru-RU" dirty="0">
                <a:solidFill>
                  <a:srgbClr val="000000"/>
                </a:solidFill>
              </a:rPr>
              <a:t> </a:t>
            </a:r>
            <a:r>
              <a:rPr lang="ru-RU" dirty="0" err="1">
                <a:solidFill>
                  <a:srgbClr val="000000"/>
                </a:solidFill>
              </a:rPr>
              <a:t>внутрішніх</a:t>
            </a:r>
            <a:r>
              <a:rPr lang="ru-RU" dirty="0">
                <a:solidFill>
                  <a:srgbClr val="000000"/>
                </a:solidFill>
              </a:rPr>
              <a:t> </a:t>
            </a:r>
            <a:r>
              <a:rPr lang="ru-RU" dirty="0" err="1">
                <a:solidFill>
                  <a:srgbClr val="000000"/>
                </a:solidFill>
              </a:rPr>
              <a:t>органів</a:t>
            </a:r>
            <a:r>
              <a:rPr lang="ru-RU" dirty="0">
                <a:solidFill>
                  <a:srgbClr val="000000"/>
                </a:solidFill>
              </a:rPr>
              <a:t> у </a:t>
            </a:r>
            <a:r>
              <a:rPr lang="ru-RU" dirty="0" err="1">
                <a:solidFill>
                  <a:srgbClr val="000000"/>
                </a:solidFill>
              </a:rPr>
              <a:t>ході</a:t>
            </a:r>
            <a:r>
              <a:rPr lang="ru-RU" dirty="0">
                <a:solidFill>
                  <a:srgbClr val="000000"/>
                </a:solidFill>
              </a:rPr>
              <a:t> </a:t>
            </a:r>
            <a:r>
              <a:rPr lang="ru-RU" dirty="0" err="1">
                <a:solidFill>
                  <a:srgbClr val="000000"/>
                </a:solidFill>
              </a:rPr>
              <a:t>застосу­вання</a:t>
            </a:r>
            <a:r>
              <a:rPr lang="ru-RU" dirty="0">
                <a:solidFill>
                  <a:srgbClr val="000000"/>
                </a:solidFill>
              </a:rPr>
              <a:t> </a:t>
            </a:r>
            <a:r>
              <a:rPr lang="ru-RU" dirty="0" err="1">
                <a:solidFill>
                  <a:srgbClr val="000000"/>
                </a:solidFill>
              </a:rPr>
              <a:t>методів</a:t>
            </a:r>
            <a:r>
              <a:rPr lang="ru-RU" dirty="0">
                <a:solidFill>
                  <a:srgbClr val="000000"/>
                </a:solidFill>
              </a:rPr>
              <a:t> </a:t>
            </a:r>
            <a:r>
              <a:rPr lang="ru-RU" dirty="0" err="1">
                <a:solidFill>
                  <a:srgbClr val="000000"/>
                </a:solidFill>
              </a:rPr>
              <a:t>візуалізації</a:t>
            </a:r>
            <a:r>
              <a:rPr lang="ru-RU" dirty="0">
                <a:solidFill>
                  <a:srgbClr val="000000"/>
                </a:solidFill>
              </a:rPr>
              <a:t> (</a:t>
            </a:r>
            <a:r>
              <a:rPr lang="ru-RU" dirty="0" err="1">
                <a:solidFill>
                  <a:srgbClr val="000000"/>
                </a:solidFill>
              </a:rPr>
              <a:t>ультразвукове</a:t>
            </a:r>
            <a:r>
              <a:rPr lang="ru-RU" dirty="0">
                <a:solidFill>
                  <a:srgbClr val="000000"/>
                </a:solidFill>
              </a:rPr>
              <a:t> </a:t>
            </a:r>
            <a:r>
              <a:rPr lang="ru-RU" dirty="0" err="1">
                <a:solidFill>
                  <a:srgbClr val="000000"/>
                </a:solidFill>
              </a:rPr>
              <a:t>дослідження</a:t>
            </a:r>
            <a:r>
              <a:rPr lang="ru-RU" dirty="0">
                <a:solidFill>
                  <a:srgbClr val="000000"/>
                </a:solidFill>
              </a:rPr>
              <a:t> (УЗД), </a:t>
            </a:r>
            <a:r>
              <a:rPr lang="ru-RU" dirty="0" err="1">
                <a:solidFill>
                  <a:srgbClr val="000000"/>
                </a:solidFill>
              </a:rPr>
              <a:t>комп'ютерна</a:t>
            </a:r>
            <a:r>
              <a:rPr lang="ru-RU" dirty="0">
                <a:solidFill>
                  <a:srgbClr val="000000"/>
                </a:solidFill>
              </a:rPr>
              <a:t> </a:t>
            </a:r>
            <a:r>
              <a:rPr lang="ru-RU" dirty="0" err="1">
                <a:solidFill>
                  <a:srgbClr val="000000"/>
                </a:solidFill>
              </a:rPr>
              <a:t>томографія</a:t>
            </a:r>
            <a:r>
              <a:rPr lang="ru-RU" dirty="0">
                <a:solidFill>
                  <a:srgbClr val="000000"/>
                </a:solidFill>
              </a:rPr>
              <a:t> (КТ)), </a:t>
            </a:r>
            <a:r>
              <a:rPr lang="ru-RU" dirty="0" err="1">
                <a:solidFill>
                  <a:srgbClr val="000000"/>
                </a:solidFill>
              </a:rPr>
              <a:t>відтворенні</a:t>
            </a:r>
            <a:r>
              <a:rPr lang="ru-RU" dirty="0">
                <a:solidFill>
                  <a:srgbClr val="000000"/>
                </a:solidFill>
              </a:rPr>
              <a:t> </a:t>
            </a:r>
            <a:r>
              <a:rPr lang="ru-RU" dirty="0" err="1">
                <a:solidFill>
                  <a:srgbClr val="000000"/>
                </a:solidFill>
              </a:rPr>
              <a:t>знімків</a:t>
            </a:r>
            <a:r>
              <a:rPr lang="ru-RU" dirty="0">
                <a:solidFill>
                  <a:srgbClr val="000000"/>
                </a:solidFill>
              </a:rPr>
              <a:t>, </a:t>
            </a:r>
            <a:r>
              <a:rPr lang="ru-RU" dirty="0" err="1">
                <a:solidFill>
                  <a:srgbClr val="000000"/>
                </a:solidFill>
              </a:rPr>
              <a:t>переданих</a:t>
            </a:r>
            <a:r>
              <a:rPr lang="ru-RU" dirty="0">
                <a:solidFill>
                  <a:srgbClr val="000000"/>
                </a:solidFill>
              </a:rPr>
              <a:t> мережею. ЦАП є </a:t>
            </a:r>
            <a:r>
              <a:rPr lang="ru-RU" dirty="0" err="1">
                <a:solidFill>
                  <a:srgbClr val="000000"/>
                </a:solidFill>
              </a:rPr>
              <a:t>інтерфейсом</a:t>
            </a:r>
            <a:r>
              <a:rPr lang="ru-RU" dirty="0">
                <a:solidFill>
                  <a:srgbClr val="000000"/>
                </a:solidFill>
              </a:rPr>
              <a:t> </a:t>
            </a:r>
            <a:r>
              <a:rPr lang="ru-RU" dirty="0" err="1">
                <a:solidFill>
                  <a:srgbClr val="000000"/>
                </a:solidFill>
              </a:rPr>
              <a:t>між</a:t>
            </a:r>
            <a:r>
              <a:rPr lang="ru-RU" dirty="0">
                <a:solidFill>
                  <a:srgbClr val="000000"/>
                </a:solidFill>
              </a:rPr>
              <a:t> </a:t>
            </a:r>
            <a:r>
              <a:rPr lang="ru-RU" dirty="0" err="1">
                <a:solidFill>
                  <a:srgbClr val="000000"/>
                </a:solidFill>
              </a:rPr>
              <a:t>абстрактним</a:t>
            </a:r>
            <a:r>
              <a:rPr lang="ru-RU" dirty="0">
                <a:solidFill>
                  <a:srgbClr val="000000"/>
                </a:solidFill>
              </a:rPr>
              <a:t> </a:t>
            </a:r>
            <a:r>
              <a:rPr lang="ru-RU" dirty="0" err="1">
                <a:solidFill>
                  <a:srgbClr val="000000"/>
                </a:solidFill>
              </a:rPr>
              <a:t>цифровим</a:t>
            </a:r>
            <a:r>
              <a:rPr lang="ru-RU" dirty="0">
                <a:solidFill>
                  <a:srgbClr val="000000"/>
                </a:solidFill>
              </a:rPr>
              <a:t> </a:t>
            </a:r>
            <a:r>
              <a:rPr lang="ru-RU" dirty="0" err="1">
                <a:solidFill>
                  <a:srgbClr val="000000"/>
                </a:solidFill>
              </a:rPr>
              <a:t>сві­том</a:t>
            </a:r>
            <a:r>
              <a:rPr lang="ru-RU" dirty="0">
                <a:solidFill>
                  <a:srgbClr val="000000"/>
                </a:solidFill>
              </a:rPr>
              <a:t> та </a:t>
            </a:r>
            <a:r>
              <a:rPr lang="ru-RU" dirty="0" err="1">
                <a:solidFill>
                  <a:srgbClr val="000000"/>
                </a:solidFill>
              </a:rPr>
              <a:t>реальними</a:t>
            </a:r>
            <a:r>
              <a:rPr lang="ru-RU" dirty="0">
                <a:solidFill>
                  <a:srgbClr val="000000"/>
                </a:solidFill>
              </a:rPr>
              <a:t> </a:t>
            </a:r>
            <a:r>
              <a:rPr lang="ru-RU" dirty="0" err="1">
                <a:solidFill>
                  <a:srgbClr val="000000"/>
                </a:solidFill>
              </a:rPr>
              <a:t>аналоговими</a:t>
            </a:r>
            <a:r>
              <a:rPr lang="ru-RU" dirty="0">
                <a:solidFill>
                  <a:srgbClr val="000000"/>
                </a:solidFill>
              </a:rPr>
              <a:t> сигналами. ЦАП входить до складу </a:t>
            </a:r>
            <a:r>
              <a:rPr lang="ru-RU" dirty="0" err="1">
                <a:solidFill>
                  <a:srgbClr val="000000"/>
                </a:solidFill>
              </a:rPr>
              <a:t>графічної</a:t>
            </a:r>
            <a:r>
              <a:rPr lang="ru-RU" dirty="0">
                <a:solidFill>
                  <a:srgbClr val="000000"/>
                </a:solidFill>
              </a:rPr>
              <a:t> плати (</a:t>
            </a:r>
            <a:r>
              <a:rPr lang="ru-RU" dirty="0" err="1">
                <a:solidFill>
                  <a:srgbClr val="000000"/>
                </a:solidFill>
              </a:rPr>
              <a:t>графічна</a:t>
            </a:r>
            <a:r>
              <a:rPr lang="ru-RU" dirty="0">
                <a:solidFill>
                  <a:srgbClr val="000000"/>
                </a:solidFill>
              </a:rPr>
              <a:t> карта, </a:t>
            </a:r>
            <a:r>
              <a:rPr lang="ru-RU" dirty="0" err="1">
                <a:solidFill>
                  <a:srgbClr val="000000"/>
                </a:solidFill>
              </a:rPr>
              <a:t>відеокарта</a:t>
            </a:r>
            <a:r>
              <a:rPr lang="ru-RU" dirty="0">
                <a:solidFill>
                  <a:srgbClr val="000000"/>
                </a:solidFill>
              </a:rPr>
              <a:t>, </a:t>
            </a:r>
            <a:r>
              <a:rPr lang="ru-RU" dirty="0" err="1">
                <a:solidFill>
                  <a:srgbClr val="000000"/>
                </a:solidFill>
              </a:rPr>
              <a:t>відеоадап­тер</a:t>
            </a:r>
            <a:r>
              <a:rPr lang="ru-RU" dirty="0">
                <a:solidFill>
                  <a:srgbClr val="000000"/>
                </a:solidFill>
              </a:rPr>
              <a:t>) </a:t>
            </a:r>
            <a:r>
              <a:rPr lang="ru-RU" dirty="0" err="1">
                <a:solidFill>
                  <a:srgbClr val="000000"/>
                </a:solidFill>
              </a:rPr>
              <a:t>комп'ютера</a:t>
            </a:r>
            <a:r>
              <a:rPr lang="ru-RU" dirty="0">
                <a:solidFill>
                  <a:srgbClr val="000000"/>
                </a:solidFill>
              </a:rPr>
              <a:t>.</a:t>
            </a:r>
          </a:p>
          <a:p>
            <a:pPr indent="457200" algn="just"/>
            <a:r>
              <a:rPr lang="ru-RU" dirty="0" err="1" smtClean="0">
                <a:solidFill>
                  <a:srgbClr val="000000"/>
                </a:solidFill>
              </a:rPr>
              <a:t>Після</a:t>
            </a:r>
            <a:r>
              <a:rPr lang="ru-RU" dirty="0" smtClean="0">
                <a:solidFill>
                  <a:srgbClr val="000000"/>
                </a:solidFill>
              </a:rPr>
              <a:t> </a:t>
            </a:r>
            <a:r>
              <a:rPr lang="ru-RU" dirty="0" err="1">
                <a:solidFill>
                  <a:srgbClr val="000000"/>
                </a:solidFill>
              </a:rPr>
              <a:t>перетворення</a:t>
            </a:r>
            <a:r>
              <a:rPr lang="ru-RU" dirty="0">
                <a:solidFill>
                  <a:srgbClr val="000000"/>
                </a:solidFill>
              </a:rPr>
              <a:t> </a:t>
            </a:r>
            <a:r>
              <a:rPr lang="ru-RU" dirty="0" err="1">
                <a:solidFill>
                  <a:srgbClr val="000000"/>
                </a:solidFill>
              </a:rPr>
              <a:t>відцифрована</a:t>
            </a:r>
            <a:r>
              <a:rPr lang="ru-RU" dirty="0">
                <a:solidFill>
                  <a:srgbClr val="000000"/>
                </a:solidFill>
              </a:rPr>
              <a:t> </a:t>
            </a:r>
            <a:r>
              <a:rPr lang="ru-RU" dirty="0" err="1">
                <a:solidFill>
                  <a:srgbClr val="000000"/>
                </a:solidFill>
              </a:rPr>
              <a:t>інформація</a:t>
            </a:r>
            <a:r>
              <a:rPr lang="ru-RU" dirty="0">
                <a:solidFill>
                  <a:srgbClr val="000000"/>
                </a:solidFill>
              </a:rPr>
              <a:t> </a:t>
            </a:r>
            <a:r>
              <a:rPr lang="ru-RU" dirty="0" err="1">
                <a:solidFill>
                  <a:srgbClr val="000000"/>
                </a:solidFill>
              </a:rPr>
              <a:t>потрапляє</a:t>
            </a:r>
            <a:r>
              <a:rPr lang="ru-RU" dirty="0">
                <a:solidFill>
                  <a:srgbClr val="000000"/>
                </a:solidFill>
              </a:rPr>
              <a:t> в ПК, де </a:t>
            </a:r>
            <a:r>
              <a:rPr lang="ru-RU" dirty="0" err="1">
                <a:solidFill>
                  <a:srgbClr val="000000"/>
                </a:solidFill>
              </a:rPr>
              <a:t>обробляється</a:t>
            </a:r>
            <a:r>
              <a:rPr lang="ru-RU" dirty="0">
                <a:solidFill>
                  <a:srgbClr val="000000"/>
                </a:solidFill>
              </a:rPr>
              <a:t> </a:t>
            </a:r>
            <a:r>
              <a:rPr lang="ru-RU" dirty="0" err="1">
                <a:solidFill>
                  <a:srgbClr val="000000"/>
                </a:solidFill>
              </a:rPr>
              <a:t>програмним</a:t>
            </a:r>
            <a:r>
              <a:rPr lang="ru-RU" dirty="0">
                <a:solidFill>
                  <a:srgbClr val="000000"/>
                </a:solidFill>
              </a:rPr>
              <a:t> </a:t>
            </a:r>
            <a:r>
              <a:rPr lang="ru-RU" dirty="0" err="1">
                <a:solidFill>
                  <a:srgbClr val="000000"/>
                </a:solidFill>
              </a:rPr>
              <a:t>забезпеченням</a:t>
            </a:r>
            <a:r>
              <a:rPr lang="ru-RU" dirty="0">
                <a:solidFill>
                  <a:srgbClr val="000000"/>
                </a:solidFill>
              </a:rPr>
              <a:t> та, </a:t>
            </a:r>
            <a:r>
              <a:rPr lang="ru-RU" dirty="0" err="1">
                <a:solidFill>
                  <a:srgbClr val="000000"/>
                </a:solidFill>
              </a:rPr>
              <a:t>пройшов­ши</a:t>
            </a:r>
            <a:r>
              <a:rPr lang="ru-RU" dirty="0">
                <a:solidFill>
                  <a:srgbClr val="000000"/>
                </a:solidFill>
              </a:rPr>
              <a:t> </a:t>
            </a:r>
            <a:r>
              <a:rPr lang="ru-RU" dirty="0" err="1">
                <a:solidFill>
                  <a:srgbClr val="000000"/>
                </a:solidFill>
              </a:rPr>
              <a:t>зворотне</a:t>
            </a:r>
            <a:r>
              <a:rPr lang="ru-RU" dirty="0">
                <a:solidFill>
                  <a:srgbClr val="000000"/>
                </a:solidFill>
              </a:rPr>
              <a:t> </a:t>
            </a:r>
            <a:r>
              <a:rPr lang="ru-RU" dirty="0" err="1">
                <a:solidFill>
                  <a:srgbClr val="000000"/>
                </a:solidFill>
              </a:rPr>
              <a:t>перетворення</a:t>
            </a:r>
            <a:r>
              <a:rPr lang="ru-RU" dirty="0">
                <a:solidFill>
                  <a:srgbClr val="000000"/>
                </a:solidFill>
              </a:rPr>
              <a:t> за </a:t>
            </a:r>
            <a:r>
              <a:rPr lang="ru-RU" dirty="0" err="1">
                <a:solidFill>
                  <a:srgbClr val="000000"/>
                </a:solidFill>
              </a:rPr>
              <a:t>допомогою</a:t>
            </a:r>
            <a:r>
              <a:rPr lang="ru-RU" dirty="0">
                <a:solidFill>
                  <a:srgbClr val="000000"/>
                </a:solidFill>
              </a:rPr>
              <a:t> ЦАП, </a:t>
            </a:r>
            <a:r>
              <a:rPr lang="ru-RU" dirty="0" err="1">
                <a:solidFill>
                  <a:srgbClr val="000000"/>
                </a:solidFill>
              </a:rPr>
              <a:t>подається</a:t>
            </a:r>
            <a:r>
              <a:rPr lang="ru-RU" dirty="0">
                <a:solidFill>
                  <a:srgbClr val="000000"/>
                </a:solidFill>
              </a:rPr>
              <a:t> на </a:t>
            </a:r>
            <a:r>
              <a:rPr lang="ru-RU" dirty="0" err="1">
                <a:solidFill>
                  <a:srgbClr val="000000"/>
                </a:solidFill>
              </a:rPr>
              <a:t>пристрій</a:t>
            </a:r>
            <a:r>
              <a:rPr lang="ru-RU" dirty="0">
                <a:solidFill>
                  <a:srgbClr val="000000"/>
                </a:solidFill>
              </a:rPr>
              <a:t> </a:t>
            </a:r>
            <a:r>
              <a:rPr lang="ru-RU" dirty="0" err="1">
                <a:solidFill>
                  <a:srgbClr val="000000"/>
                </a:solidFill>
              </a:rPr>
              <a:t>виведення</a:t>
            </a:r>
            <a:r>
              <a:rPr lang="ru-RU" dirty="0">
                <a:solidFill>
                  <a:srgbClr val="000000"/>
                </a:solidFill>
              </a:rPr>
              <a:t> у </a:t>
            </a:r>
            <a:r>
              <a:rPr lang="ru-RU" dirty="0" err="1">
                <a:solidFill>
                  <a:srgbClr val="000000"/>
                </a:solidFill>
              </a:rPr>
              <a:t>вигляді</a:t>
            </a:r>
            <a:r>
              <a:rPr lang="ru-RU" dirty="0">
                <a:solidFill>
                  <a:srgbClr val="000000"/>
                </a:solidFill>
              </a:rPr>
              <a:t> </a:t>
            </a:r>
            <a:r>
              <a:rPr lang="ru-RU" dirty="0" err="1">
                <a:solidFill>
                  <a:srgbClr val="000000"/>
                </a:solidFill>
              </a:rPr>
              <a:t>зображення</a:t>
            </a:r>
            <a:r>
              <a:rPr lang="ru-RU" dirty="0">
                <a:solidFill>
                  <a:srgbClr val="000000"/>
                </a:solidFill>
              </a:rPr>
              <a:t> </a:t>
            </a:r>
            <a:r>
              <a:rPr lang="ru-RU" dirty="0" err="1">
                <a:solidFill>
                  <a:srgbClr val="000000"/>
                </a:solidFill>
              </a:rPr>
              <a:t>органів</a:t>
            </a:r>
            <a:r>
              <a:rPr lang="ru-RU" dirty="0">
                <a:solidFill>
                  <a:srgbClr val="000000"/>
                </a:solidFill>
              </a:rPr>
              <a:t>, </a:t>
            </a:r>
            <a:r>
              <a:rPr lang="ru-RU" dirty="0" err="1">
                <a:solidFill>
                  <a:srgbClr val="000000"/>
                </a:solidFill>
              </a:rPr>
              <a:t>графічної</a:t>
            </a:r>
            <a:r>
              <a:rPr lang="ru-RU" dirty="0">
                <a:solidFill>
                  <a:srgbClr val="000000"/>
                </a:solidFill>
              </a:rPr>
              <a:t> </a:t>
            </a:r>
            <a:r>
              <a:rPr lang="ru-RU" dirty="0" err="1">
                <a:solidFill>
                  <a:srgbClr val="000000"/>
                </a:solidFill>
              </a:rPr>
              <a:t>моделі</a:t>
            </a:r>
            <a:r>
              <a:rPr lang="ru-RU" dirty="0">
                <a:solidFill>
                  <a:srgbClr val="000000"/>
                </a:solidFill>
              </a:rPr>
              <a:t> </a:t>
            </a:r>
            <a:r>
              <a:rPr lang="ru-RU" dirty="0" err="1">
                <a:solidFill>
                  <a:srgbClr val="000000"/>
                </a:solidFill>
              </a:rPr>
              <a:t>процесу</a:t>
            </a:r>
            <a:r>
              <a:rPr lang="ru-RU" dirty="0">
                <a:solidFill>
                  <a:srgbClr val="000000"/>
                </a:solidFill>
              </a:rPr>
              <a:t>, сигналу </a:t>
            </a:r>
            <a:r>
              <a:rPr lang="ru-RU" dirty="0" err="1">
                <a:solidFill>
                  <a:srgbClr val="000000"/>
                </a:solidFill>
              </a:rPr>
              <a:t>тривоги</a:t>
            </a:r>
            <a:r>
              <a:rPr lang="ru-RU" dirty="0">
                <a:solidFill>
                  <a:srgbClr val="000000"/>
                </a:solidFill>
              </a:rPr>
              <a:t> та </a:t>
            </a:r>
            <a:r>
              <a:rPr lang="ru-RU" dirty="0" err="1">
                <a:solidFill>
                  <a:srgbClr val="000000"/>
                </a:solidFill>
              </a:rPr>
              <a:t>ін</a:t>
            </a:r>
            <a:r>
              <a:rPr lang="ru-RU" dirty="0">
                <a:solidFill>
                  <a:srgbClr val="000000"/>
                </a:solidFill>
              </a:rPr>
              <a:t>. </a:t>
            </a:r>
            <a:endParaRPr lang="ru-RU" dirty="0" smtClean="0">
              <a:solidFill>
                <a:srgbClr val="000000"/>
              </a:solidFill>
            </a:endParaRPr>
          </a:p>
        </p:txBody>
      </p:sp>
      <p:pic>
        <p:nvPicPr>
          <p:cNvPr id="3" name="Рисунок 2"/>
          <p:cNvPicPr>
            <a:picLocks noChangeAspect="1"/>
          </p:cNvPicPr>
          <p:nvPr/>
        </p:nvPicPr>
        <p:blipFill>
          <a:blip r:embed="rId2"/>
          <a:stretch>
            <a:fillRect/>
          </a:stretch>
        </p:blipFill>
        <p:spPr>
          <a:xfrm>
            <a:off x="6554279" y="3985763"/>
            <a:ext cx="4914900" cy="2095500"/>
          </a:xfrm>
          <a:prstGeom prst="rect">
            <a:avLst/>
          </a:prstGeom>
        </p:spPr>
      </p:pic>
      <p:sp>
        <p:nvSpPr>
          <p:cNvPr id="4" name="Прямоугольник 3"/>
          <p:cNvSpPr/>
          <p:nvPr/>
        </p:nvSpPr>
        <p:spPr>
          <a:xfrm>
            <a:off x="845389" y="4156350"/>
            <a:ext cx="6096000" cy="1754326"/>
          </a:xfrm>
          <a:prstGeom prst="rect">
            <a:avLst/>
          </a:prstGeom>
        </p:spPr>
        <p:txBody>
          <a:bodyPr>
            <a:spAutoFit/>
          </a:bodyPr>
          <a:lstStyle/>
          <a:p>
            <a:pPr indent="457200" algn="just"/>
            <a:r>
              <a:rPr lang="ru-RU" dirty="0">
                <a:solidFill>
                  <a:srgbClr val="000000"/>
                </a:solidFill>
              </a:rPr>
              <a:t>На </a:t>
            </a:r>
            <a:r>
              <a:rPr lang="ru-RU" dirty="0" err="1">
                <a:solidFill>
                  <a:srgbClr val="000000"/>
                </a:solidFill>
              </a:rPr>
              <a:t>сьогодні</a:t>
            </a:r>
            <a:r>
              <a:rPr lang="ru-RU" dirty="0">
                <a:solidFill>
                  <a:srgbClr val="000000"/>
                </a:solidFill>
              </a:rPr>
              <a:t> створено </a:t>
            </a:r>
            <a:r>
              <a:rPr lang="ru-RU" dirty="0" err="1">
                <a:solidFill>
                  <a:srgbClr val="000000"/>
                </a:solidFill>
              </a:rPr>
              <a:t>комп'ютери</a:t>
            </a:r>
            <a:r>
              <a:rPr lang="ru-RU" dirty="0">
                <a:solidFill>
                  <a:srgbClr val="000000"/>
                </a:solidFill>
              </a:rPr>
              <a:t>, </a:t>
            </a:r>
            <a:r>
              <a:rPr lang="ru-RU" dirty="0" err="1">
                <a:solidFill>
                  <a:srgbClr val="000000"/>
                </a:solidFill>
              </a:rPr>
              <a:t>оснащені</a:t>
            </a:r>
            <a:r>
              <a:rPr lang="ru-RU" dirty="0">
                <a:solidFill>
                  <a:srgbClr val="000000"/>
                </a:solidFill>
              </a:rPr>
              <a:t> </a:t>
            </a:r>
            <a:r>
              <a:rPr lang="ru-RU" dirty="0" err="1">
                <a:solidFill>
                  <a:srgbClr val="000000"/>
                </a:solidFill>
              </a:rPr>
              <a:t>пристроями</a:t>
            </a:r>
            <a:r>
              <a:rPr lang="ru-RU" dirty="0">
                <a:solidFill>
                  <a:srgbClr val="000000"/>
                </a:solidFill>
              </a:rPr>
              <a:t> як прямого, так і </a:t>
            </a:r>
            <a:r>
              <a:rPr lang="ru-RU" dirty="0" err="1">
                <a:solidFill>
                  <a:srgbClr val="000000"/>
                </a:solidFill>
              </a:rPr>
              <a:t>зворотно­го</a:t>
            </a:r>
            <a:r>
              <a:rPr lang="ru-RU" dirty="0">
                <a:solidFill>
                  <a:srgbClr val="000000"/>
                </a:solidFill>
              </a:rPr>
              <a:t> </a:t>
            </a:r>
            <a:r>
              <a:rPr lang="ru-RU" dirty="0" err="1">
                <a:solidFill>
                  <a:srgbClr val="000000"/>
                </a:solidFill>
              </a:rPr>
              <a:t>перетворення</a:t>
            </a:r>
            <a:r>
              <a:rPr lang="ru-RU" dirty="0">
                <a:solidFill>
                  <a:srgbClr val="000000"/>
                </a:solidFill>
              </a:rPr>
              <a:t> аналогового сигналу. </a:t>
            </a:r>
            <a:r>
              <a:rPr lang="ru-RU" dirty="0" err="1">
                <a:solidFill>
                  <a:srgbClr val="000000"/>
                </a:solidFill>
              </a:rPr>
              <a:t>Розроблено</a:t>
            </a:r>
            <a:r>
              <a:rPr lang="ru-RU" dirty="0">
                <a:solidFill>
                  <a:srgbClr val="000000"/>
                </a:solidFill>
              </a:rPr>
              <a:t> аналогово-</a:t>
            </a:r>
            <a:r>
              <a:rPr lang="ru-RU" dirty="0" err="1">
                <a:solidFill>
                  <a:srgbClr val="000000"/>
                </a:solidFill>
              </a:rPr>
              <a:t>цифрові</a:t>
            </a:r>
            <a:r>
              <a:rPr lang="ru-RU" dirty="0">
                <a:solidFill>
                  <a:srgbClr val="000000"/>
                </a:solidFill>
              </a:rPr>
              <a:t> та цифро-</a:t>
            </a:r>
            <a:r>
              <a:rPr lang="ru-RU" dirty="0" err="1">
                <a:solidFill>
                  <a:srgbClr val="000000"/>
                </a:solidFill>
              </a:rPr>
              <a:t>аналогові</a:t>
            </a:r>
            <a:r>
              <a:rPr lang="ru-RU" dirty="0">
                <a:solidFill>
                  <a:srgbClr val="000000"/>
                </a:solidFill>
              </a:rPr>
              <a:t> </a:t>
            </a:r>
            <a:r>
              <a:rPr lang="ru-RU" dirty="0" err="1">
                <a:solidFill>
                  <a:srgbClr val="000000"/>
                </a:solidFill>
              </a:rPr>
              <a:t>контролери</a:t>
            </a:r>
            <a:r>
              <a:rPr lang="ru-RU" dirty="0">
                <a:solidFill>
                  <a:srgbClr val="000000"/>
                </a:solidFill>
              </a:rPr>
              <a:t>, за </a:t>
            </a:r>
            <a:r>
              <a:rPr lang="ru-RU" dirty="0" err="1">
                <a:solidFill>
                  <a:srgbClr val="000000"/>
                </a:solidFill>
              </a:rPr>
              <a:t>допомогою</a:t>
            </a:r>
            <a:r>
              <a:rPr lang="ru-RU" dirty="0">
                <a:solidFill>
                  <a:srgbClr val="000000"/>
                </a:solidFill>
              </a:rPr>
              <a:t> </a:t>
            </a:r>
            <a:r>
              <a:rPr lang="ru-RU" dirty="0" err="1">
                <a:solidFill>
                  <a:srgbClr val="000000"/>
                </a:solidFill>
              </a:rPr>
              <a:t>яких</a:t>
            </a:r>
            <a:r>
              <a:rPr lang="ru-RU" dirty="0">
                <a:solidFill>
                  <a:srgbClr val="000000"/>
                </a:solidFill>
              </a:rPr>
              <a:t> </a:t>
            </a:r>
            <a:r>
              <a:rPr lang="ru-RU" dirty="0" err="1">
                <a:solidFill>
                  <a:srgbClr val="000000"/>
                </a:solidFill>
              </a:rPr>
              <a:t>можна</a:t>
            </a:r>
            <a:r>
              <a:rPr lang="ru-RU" dirty="0">
                <a:solidFill>
                  <a:srgbClr val="000000"/>
                </a:solidFill>
              </a:rPr>
              <a:t> </a:t>
            </a:r>
            <a:r>
              <a:rPr lang="ru-RU" dirty="0" err="1">
                <a:solidFill>
                  <a:srgbClr val="000000"/>
                </a:solidFill>
              </a:rPr>
              <a:t>підключити</a:t>
            </a:r>
            <a:r>
              <a:rPr lang="ru-RU" dirty="0">
                <a:solidFill>
                  <a:srgbClr val="000000"/>
                </a:solidFill>
              </a:rPr>
              <a:t> </a:t>
            </a:r>
            <a:r>
              <a:rPr lang="ru-RU" dirty="0" err="1">
                <a:solidFill>
                  <a:srgbClr val="000000"/>
                </a:solidFill>
              </a:rPr>
              <a:t>медичну</a:t>
            </a:r>
            <a:r>
              <a:rPr lang="ru-RU" dirty="0">
                <a:solidFill>
                  <a:srgbClr val="000000"/>
                </a:solidFill>
              </a:rPr>
              <a:t> </a:t>
            </a:r>
            <a:r>
              <a:rPr lang="ru-RU" dirty="0" err="1">
                <a:solidFill>
                  <a:srgbClr val="000000"/>
                </a:solidFill>
              </a:rPr>
              <a:t>техніку</a:t>
            </a:r>
            <a:r>
              <a:rPr lang="ru-RU" dirty="0">
                <a:solidFill>
                  <a:srgbClr val="000000"/>
                </a:solidFill>
              </a:rPr>
              <a:t> до </a:t>
            </a:r>
            <a:r>
              <a:rPr lang="ru-RU" dirty="0" err="1">
                <a:solidFill>
                  <a:srgbClr val="000000"/>
                </a:solidFill>
              </a:rPr>
              <a:t>комп'ютера</a:t>
            </a:r>
            <a:r>
              <a:rPr lang="ru-RU" dirty="0">
                <a:solidFill>
                  <a:srgbClr val="000000"/>
                </a:solidFill>
              </a:rPr>
              <a:t> через </a:t>
            </a:r>
            <a:r>
              <a:rPr lang="ru-RU" dirty="0" err="1">
                <a:solidFill>
                  <a:srgbClr val="000000"/>
                </a:solidFill>
              </a:rPr>
              <a:t>його</a:t>
            </a:r>
            <a:r>
              <a:rPr lang="ru-RU" dirty="0">
                <a:solidFill>
                  <a:srgbClr val="000000"/>
                </a:solidFill>
              </a:rPr>
              <a:t> </a:t>
            </a:r>
            <a:r>
              <a:rPr lang="ru-RU" dirty="0" err="1">
                <a:solidFill>
                  <a:srgbClr val="000000"/>
                </a:solidFill>
              </a:rPr>
              <a:t>внутрішні</a:t>
            </a:r>
            <a:r>
              <a:rPr lang="ru-RU" dirty="0">
                <a:solidFill>
                  <a:srgbClr val="000000"/>
                </a:solidFill>
              </a:rPr>
              <a:t> </a:t>
            </a:r>
            <a:r>
              <a:rPr lang="ru-RU" dirty="0" err="1">
                <a:solidFill>
                  <a:srgbClr val="000000"/>
                </a:solidFill>
              </a:rPr>
              <a:t>шини</a:t>
            </a:r>
            <a:r>
              <a:rPr lang="ru-RU" dirty="0">
                <a:solidFill>
                  <a:srgbClr val="000000"/>
                </a:solidFill>
              </a:rPr>
              <a:t> </a:t>
            </a:r>
            <a:r>
              <a:rPr lang="ru-RU" dirty="0" err="1">
                <a:solidFill>
                  <a:srgbClr val="000000"/>
                </a:solidFill>
              </a:rPr>
              <a:t>або</a:t>
            </a:r>
            <a:r>
              <a:rPr lang="ru-RU" dirty="0">
                <a:solidFill>
                  <a:srgbClr val="000000"/>
                </a:solidFill>
              </a:rPr>
              <a:t> </a:t>
            </a:r>
            <a:r>
              <a:rPr lang="ru-RU" dirty="0" err="1">
                <a:solidFill>
                  <a:srgbClr val="000000"/>
                </a:solidFill>
              </a:rPr>
              <a:t>зовнішні</a:t>
            </a:r>
            <a:r>
              <a:rPr lang="ru-RU" dirty="0">
                <a:solidFill>
                  <a:srgbClr val="000000"/>
                </a:solidFill>
              </a:rPr>
              <a:t> </a:t>
            </a:r>
            <a:r>
              <a:rPr lang="ru-RU" dirty="0" err="1">
                <a:solidFill>
                  <a:srgbClr val="000000"/>
                </a:solidFill>
              </a:rPr>
              <a:t>роз'єми</a:t>
            </a:r>
            <a:r>
              <a:rPr lang="ru-RU" dirty="0">
                <a:solidFill>
                  <a:srgbClr val="000000"/>
                </a:solidFill>
              </a:rPr>
              <a:t>.</a:t>
            </a:r>
            <a:endParaRPr lang="ru-RU" dirty="0">
              <a:solidFill>
                <a:srgbClr val="000000"/>
              </a:solidFill>
            </a:endParaRPr>
          </a:p>
        </p:txBody>
      </p:sp>
    </p:spTree>
    <p:extLst>
      <p:ext uri="{BB962C8B-B14F-4D97-AF65-F5344CB8AC3E}">
        <p14:creationId xmlns:p14="http://schemas.microsoft.com/office/powerpoint/2010/main" val="56204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Медична</a:t>
            </a:r>
            <a:r>
              <a:rPr lang="ru-RU" dirty="0"/>
              <a:t> </a:t>
            </a:r>
            <a:r>
              <a:rPr lang="ru-RU" dirty="0" err="1"/>
              <a:t>інформація</a:t>
            </a:r>
            <a:r>
              <a:rPr lang="ru-RU" dirty="0"/>
              <a:t> та </a:t>
            </a:r>
            <a:r>
              <a:rPr lang="ru-RU" dirty="0" err="1"/>
              <a:t>її</a:t>
            </a:r>
            <a:r>
              <a:rPr lang="ru-RU" dirty="0"/>
              <a:t> </a:t>
            </a:r>
            <a:r>
              <a:rPr lang="ru-RU" dirty="0" err="1"/>
              <a:t>види</a:t>
            </a:r>
            <a:endParaRPr lang="ru-RU" dirty="0"/>
          </a:p>
        </p:txBody>
      </p:sp>
      <p:sp>
        <p:nvSpPr>
          <p:cNvPr id="3" name="Объект 2"/>
          <p:cNvSpPr>
            <a:spLocks noGrp="1"/>
          </p:cNvSpPr>
          <p:nvPr>
            <p:ph idx="1"/>
          </p:nvPr>
        </p:nvSpPr>
        <p:spPr/>
        <p:txBody>
          <a:bodyPr>
            <a:normAutofit fontScale="62500" lnSpcReduction="20000"/>
          </a:bodyPr>
          <a:lstStyle/>
          <a:p>
            <a:r>
              <a:rPr lang="uk-UA" dirty="0"/>
              <a:t>Медична інформація відображає дані та результати медичних наукових досліджень й медичної практики. З одного боку, вона відображає процеси та явища в системі охорони здоров'я (тобто є засобом, що використовується лікарями під час медичної практики), з іншого боку, вона може бути результатом роботи інформаційно-обчислювальних центрів, спеціалістів </a:t>
            </a:r>
            <a:r>
              <a:rPr lang="uk-UA" dirty="0" err="1"/>
              <a:t>оргметодвідділів</a:t>
            </a:r>
            <a:r>
              <a:rPr lang="uk-UA" dirty="0"/>
              <a:t> тощо.</a:t>
            </a:r>
          </a:p>
          <a:p>
            <a:r>
              <a:rPr lang="uk-UA" dirty="0"/>
              <a:t>Впровадження обчислювальної техніки загострило задачу класифікації медичної інформації. На початку роботи треба визначити рівень формалізації матеріалу, призначеного для </a:t>
            </a:r>
            <a:r>
              <a:rPr lang="uk-UA" dirty="0" smtClean="0"/>
              <a:t>введення </a:t>
            </a:r>
            <a:r>
              <a:rPr lang="uk-UA" dirty="0"/>
              <a:t>в комп'ютер, а потім встановити ознаки, за якими проводитиметься класифікація. Такими ознаками може бути:</a:t>
            </a:r>
          </a:p>
          <a:p>
            <a:pPr>
              <a:buFont typeface="Wingdings" panose="05000000000000000000" pitchFamily="2" charset="2"/>
              <a:buChar char="ü"/>
            </a:pPr>
            <a:r>
              <a:rPr lang="uk-UA" dirty="0"/>
              <a:t>етап утворення інформації (вихідна, проміжна, кінцева);</a:t>
            </a:r>
          </a:p>
          <a:p>
            <a:pPr>
              <a:buFont typeface="Wingdings" panose="05000000000000000000" pitchFamily="2" charset="2"/>
              <a:buChar char="ü"/>
            </a:pPr>
            <a:r>
              <a:rPr lang="uk-UA" dirty="0"/>
              <a:t>умови збереження та використання (постійна, змінна, умовно-постійна);</a:t>
            </a:r>
          </a:p>
          <a:p>
            <a:pPr>
              <a:buFont typeface="Wingdings" panose="05000000000000000000" pitchFamily="2" charset="2"/>
              <a:buChar char="ü"/>
            </a:pPr>
            <a:r>
              <a:rPr lang="uk-UA" dirty="0"/>
              <a:t>періодичність використання (оперативна, поточна, перспективна);</a:t>
            </a:r>
          </a:p>
          <a:p>
            <a:pPr>
              <a:buFont typeface="Wingdings" panose="05000000000000000000" pitchFamily="2" charset="2"/>
              <a:buChar char="ü"/>
            </a:pPr>
            <a:r>
              <a:rPr lang="uk-UA" dirty="0"/>
              <a:t>функціональний зміст (клінічна, експериментальна, економічна, кадрова, фінансова, організаційна тощо).</a:t>
            </a:r>
          </a:p>
          <a:p>
            <a:pPr>
              <a:buFont typeface="Wingdings" panose="05000000000000000000" pitchFamily="2" charset="2"/>
              <a:buChar char="ü"/>
            </a:pPr>
            <a:endParaRPr lang="uk-UA" dirty="0"/>
          </a:p>
        </p:txBody>
      </p:sp>
    </p:spTree>
    <p:extLst>
      <p:ext uri="{BB962C8B-B14F-4D97-AF65-F5344CB8AC3E}">
        <p14:creationId xmlns:p14="http://schemas.microsoft.com/office/powerpoint/2010/main" val="166728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omp 1 (0-00-00-00)"/>
          <p:cNvPicPr/>
          <p:nvPr/>
        </p:nvPicPr>
        <p:blipFill rotWithShape="1">
          <a:blip r:embed="rId2" cstate="print">
            <a:extLst>
              <a:ext uri="{28A0092B-C50C-407E-A947-70E740481C1C}">
                <a14:useLocalDpi xmlns:a14="http://schemas.microsoft.com/office/drawing/2010/main" val="0"/>
              </a:ext>
            </a:extLst>
          </a:blip>
          <a:srcRect t="27607" b="31827"/>
          <a:stretch/>
        </p:blipFill>
        <p:spPr bwMode="auto">
          <a:xfrm>
            <a:off x="1013657" y="931652"/>
            <a:ext cx="6265545" cy="1371600"/>
          </a:xfrm>
          <a:prstGeom prst="rect">
            <a:avLst/>
          </a:prstGeom>
          <a:noFill/>
          <a:ln>
            <a:noFill/>
          </a:ln>
          <a:extLst>
            <a:ext uri="{53640926-AAD7-44D8-BBD7-CCE9431645EC}">
              <a14:shadowObscured xmlns:a14="http://schemas.microsoft.com/office/drawing/2010/main"/>
            </a:ext>
          </a:extLst>
        </p:spPr>
      </p:pic>
      <p:sp>
        <p:nvSpPr>
          <p:cNvPr id="3" name="Прямоугольник 2"/>
          <p:cNvSpPr/>
          <p:nvPr/>
        </p:nvSpPr>
        <p:spPr>
          <a:xfrm>
            <a:off x="1183202" y="2156929"/>
            <a:ext cx="6096000" cy="646331"/>
          </a:xfrm>
          <a:prstGeom prst="rect">
            <a:avLst/>
          </a:prstGeom>
        </p:spPr>
        <p:txBody>
          <a:bodyPr>
            <a:spAutoFit/>
          </a:bodyPr>
          <a:lstStyle/>
          <a:p>
            <a:r>
              <a:rPr lang="uk-UA" dirty="0">
                <a:ea typeface="Calibri" panose="020F0502020204030204" pitchFamily="34" charset="0"/>
              </a:rPr>
              <a:t>Структурна схема апаратної архітектури реєстрації, збереження та передачі медичної інформації</a:t>
            </a:r>
            <a:endParaRPr lang="uk-UA" dirty="0"/>
          </a:p>
        </p:txBody>
      </p:sp>
      <p:pic>
        <p:nvPicPr>
          <p:cNvPr id="4" name="Рисунок 3"/>
          <p:cNvPicPr>
            <a:picLocks noChangeAspect="1"/>
          </p:cNvPicPr>
          <p:nvPr/>
        </p:nvPicPr>
        <p:blipFill>
          <a:blip r:embed="rId3"/>
          <a:stretch>
            <a:fillRect/>
          </a:stretch>
        </p:blipFill>
        <p:spPr>
          <a:xfrm>
            <a:off x="5674745" y="3466488"/>
            <a:ext cx="4724400" cy="1885950"/>
          </a:xfrm>
          <a:prstGeom prst="rect">
            <a:avLst/>
          </a:prstGeom>
        </p:spPr>
      </p:pic>
      <p:pic>
        <p:nvPicPr>
          <p:cNvPr id="5" name="Рисунок 4" descr="https://upload.wikimedia.org/wikipedia/commons/thumb/f/f1/Raspberry_Pi_4_Model_B_-_Side.jpg/220px-Raspberry_Pi_4_Model_B_-_Side.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528433" y="3528529"/>
            <a:ext cx="2527300" cy="1486535"/>
          </a:xfrm>
          <a:prstGeom prst="rect">
            <a:avLst/>
          </a:prstGeom>
          <a:noFill/>
          <a:ln>
            <a:noFill/>
          </a:ln>
        </p:spPr>
      </p:pic>
      <p:sp>
        <p:nvSpPr>
          <p:cNvPr id="6" name="Прямоугольник 5"/>
          <p:cNvSpPr/>
          <p:nvPr/>
        </p:nvSpPr>
        <p:spPr>
          <a:xfrm>
            <a:off x="1005246" y="4872307"/>
            <a:ext cx="5523243" cy="447943"/>
          </a:xfrm>
          <a:prstGeom prst="rect">
            <a:avLst/>
          </a:prstGeom>
        </p:spPr>
        <p:txBody>
          <a:bodyPr wrap="none">
            <a:spAutoFit/>
          </a:bodyPr>
          <a:lstStyle/>
          <a:p>
            <a:pPr indent="450215" algn="just">
              <a:lnSpc>
                <a:spcPct val="140000"/>
              </a:lnSpc>
              <a:spcAft>
                <a:spcPts val="0"/>
              </a:spcAft>
            </a:pPr>
            <a:r>
              <a:rPr lang="uk-UA" dirty="0">
                <a:ea typeface="Calibri" panose="020F0502020204030204" pitchFamily="34" charset="0"/>
                <a:cs typeface="Times New Roman" panose="02020603050405020304" pitchFamily="18" charset="0"/>
              </a:rPr>
              <a:t>Модуль </a:t>
            </a:r>
            <a:r>
              <a:rPr lang="uk-UA" dirty="0" err="1">
                <a:ea typeface="Calibri" panose="020F0502020204030204" pitchFamily="34" charset="0"/>
                <a:cs typeface="Times New Roman" panose="02020603050405020304" pitchFamily="18" charset="0"/>
              </a:rPr>
              <a:t>Raspberry</a:t>
            </a:r>
            <a:r>
              <a:rPr lang="uk-UA" dirty="0">
                <a:ea typeface="Calibri" panose="020F0502020204030204" pitchFamily="34" charset="0"/>
                <a:cs typeface="Times New Roman" panose="02020603050405020304" pitchFamily="18" charset="0"/>
              </a:rPr>
              <a:t> PI </a:t>
            </a:r>
            <a:r>
              <a:rPr lang="uk-UA" dirty="0">
                <a:solidFill>
                  <a:srgbClr val="222222"/>
                </a:solidFill>
                <a:ea typeface="Calibri" panose="020F0502020204030204" pitchFamily="34" charset="0"/>
                <a:cs typeface="Times New Roman" panose="02020603050405020304" pitchFamily="18" charset="0"/>
              </a:rPr>
              <a:t>для передачі  медичних даних</a:t>
            </a:r>
            <a:endParaRPr lang="uk-UA" sz="1400" dirty="0">
              <a:effectLst/>
              <a:ea typeface="Calibri" panose="020F0502020204030204" pitchFamily="34" charset="0"/>
              <a:cs typeface="Times New Roman" panose="02020603050405020304" pitchFamily="18" charset="0"/>
            </a:endParaRPr>
          </a:p>
        </p:txBody>
      </p:sp>
      <p:pic>
        <p:nvPicPr>
          <p:cNvPr id="7" name="Рисунок 6"/>
          <p:cNvPicPr/>
          <p:nvPr/>
        </p:nvPicPr>
        <p:blipFill rotWithShape="1">
          <a:blip r:embed="rId6"/>
          <a:srcRect b="3170"/>
          <a:stretch/>
        </p:blipFill>
        <p:spPr bwMode="auto">
          <a:xfrm>
            <a:off x="8514271" y="931652"/>
            <a:ext cx="2671565" cy="1708031"/>
          </a:xfrm>
          <a:prstGeom prst="rect">
            <a:avLst/>
          </a:prstGeom>
          <a:ln>
            <a:noFill/>
          </a:ln>
          <a:extLst>
            <a:ext uri="{53640926-AAD7-44D8-BBD7-CCE9431645EC}">
              <a14:shadowObscured xmlns:a14="http://schemas.microsoft.com/office/drawing/2010/main"/>
            </a:ext>
          </a:extLst>
        </p:spPr>
      </p:pic>
      <p:sp>
        <p:nvSpPr>
          <p:cNvPr id="8" name="Прямоугольник 7"/>
          <p:cNvSpPr/>
          <p:nvPr/>
        </p:nvSpPr>
        <p:spPr>
          <a:xfrm>
            <a:off x="7336119" y="2803260"/>
            <a:ext cx="4156266" cy="369332"/>
          </a:xfrm>
          <a:prstGeom prst="rect">
            <a:avLst/>
          </a:prstGeom>
        </p:spPr>
        <p:txBody>
          <a:bodyPr wrap="none">
            <a:spAutoFit/>
          </a:bodyPr>
          <a:lstStyle/>
          <a:p>
            <a:r>
              <a:rPr lang="uk-UA" dirty="0">
                <a:ea typeface="Calibri" panose="020F0502020204030204" pitchFamily="34" charset="0"/>
              </a:rPr>
              <a:t>Плати </a:t>
            </a:r>
            <a:r>
              <a:rPr lang="uk-UA" dirty="0" smtClean="0">
                <a:ea typeface="Calibri" panose="020F0502020204030204" pitchFamily="34" charset="0"/>
              </a:rPr>
              <a:t>контролерів </a:t>
            </a:r>
            <a:r>
              <a:rPr lang="ru-RU" dirty="0" err="1"/>
              <a:t>Raspberry</a:t>
            </a:r>
            <a:r>
              <a:rPr lang="ru-RU" dirty="0"/>
              <a:t> </a:t>
            </a:r>
            <a:r>
              <a:rPr lang="ru-RU" dirty="0" err="1"/>
              <a:t>Pi</a:t>
            </a:r>
            <a:r>
              <a:rPr lang="ru-RU" dirty="0"/>
              <a:t> </a:t>
            </a:r>
            <a:r>
              <a:rPr lang="ru-RU" dirty="0" smtClean="0"/>
              <a:t>і </a:t>
            </a:r>
            <a:r>
              <a:rPr lang="uk-UA" dirty="0" err="1"/>
              <a:t>Arduino</a:t>
            </a:r>
            <a:endParaRPr lang="uk-UA" dirty="0"/>
          </a:p>
        </p:txBody>
      </p:sp>
    </p:spTree>
    <p:extLst>
      <p:ext uri="{BB962C8B-B14F-4D97-AF65-F5344CB8AC3E}">
        <p14:creationId xmlns:p14="http://schemas.microsoft.com/office/powerpoint/2010/main" val="57467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Види комп'ютерного забезпечення</a:t>
            </a:r>
          </a:p>
        </p:txBody>
      </p:sp>
      <p:sp>
        <p:nvSpPr>
          <p:cNvPr id="3" name="Объект 2"/>
          <p:cNvSpPr>
            <a:spLocks noGrp="1"/>
          </p:cNvSpPr>
          <p:nvPr>
            <p:ph idx="1"/>
          </p:nvPr>
        </p:nvSpPr>
        <p:spPr/>
        <p:txBody>
          <a:bodyPr>
            <a:normAutofit fontScale="92500" lnSpcReduction="20000"/>
          </a:bodyPr>
          <a:lstStyle/>
          <a:p>
            <a:r>
              <a:rPr lang="uk-UA" dirty="0"/>
              <a:t>Виділяють два види комп'ютерного забезпечення: програмне і апаратне. </a:t>
            </a:r>
            <a:endParaRPr lang="uk-UA" dirty="0" smtClean="0"/>
          </a:p>
          <a:p>
            <a:pPr marL="0" indent="0">
              <a:buNone/>
            </a:pPr>
            <a:r>
              <a:rPr lang="uk-UA" dirty="0" smtClean="0"/>
              <a:t>Програмне </a:t>
            </a:r>
            <a:r>
              <a:rPr lang="uk-UA" dirty="0"/>
              <a:t>забезпечення поділяється на системне і прикладне. </a:t>
            </a:r>
            <a:endParaRPr lang="uk-UA" dirty="0" smtClean="0"/>
          </a:p>
          <a:p>
            <a:pPr marL="0" indent="0">
              <a:buNone/>
            </a:pPr>
            <a:r>
              <a:rPr lang="uk-UA" dirty="0" smtClean="0"/>
              <a:t>У </a:t>
            </a:r>
            <a:r>
              <a:rPr lang="uk-UA" dirty="0"/>
              <a:t>системне програмне забезпечення входить мережевий інтерфейс, який забезпечує доступ до даних на сервері. База даних управляється прикладною програмою управління (СКБД) і може містити, зокрема, історії хвороби, рентгенівські знімки в </a:t>
            </a:r>
            <a:r>
              <a:rPr lang="uk-UA" dirty="0" err="1"/>
              <a:t>оцифрованному</a:t>
            </a:r>
            <a:r>
              <a:rPr lang="uk-UA" dirty="0"/>
              <a:t> вигляді, статистичну звітність по стаціонару, бухгалтерський облік. </a:t>
            </a:r>
            <a:endParaRPr lang="uk-UA" dirty="0" smtClean="0"/>
          </a:p>
          <a:p>
            <a:pPr marL="0" indent="0">
              <a:buNone/>
            </a:pPr>
            <a:r>
              <a:rPr lang="uk-UA" dirty="0" smtClean="0"/>
              <a:t>Прикладне </a:t>
            </a:r>
            <a:r>
              <a:rPr lang="uk-UA" dirty="0"/>
              <a:t>забезпечення </a:t>
            </a:r>
            <a:r>
              <a:rPr lang="uk-UA" dirty="0" smtClean="0"/>
              <a:t>– </a:t>
            </a:r>
            <a:r>
              <a:rPr lang="uk-UA" dirty="0"/>
              <a:t>програми, для яких, власне, і призначений комп'ютер. </a:t>
            </a:r>
            <a:r>
              <a:rPr lang="uk-UA" dirty="0" smtClean="0"/>
              <a:t>Це</a:t>
            </a:r>
            <a:r>
              <a:rPr lang="uk-UA" dirty="0"/>
              <a:t> </a:t>
            </a:r>
            <a:r>
              <a:rPr lang="uk-UA" dirty="0" smtClean="0"/>
              <a:t>– обчислення</a:t>
            </a:r>
            <a:r>
              <a:rPr lang="uk-UA" dirty="0"/>
              <a:t>, обробка результатів досліджень, різного роду розрахунки, обмін інформацією між комп'ютерами</a:t>
            </a:r>
            <a:r>
              <a:rPr lang="uk-UA" dirty="0" smtClean="0"/>
              <a:t>.</a:t>
            </a:r>
            <a:endParaRPr lang="uk-UA" dirty="0"/>
          </a:p>
        </p:txBody>
      </p:sp>
    </p:spTree>
    <p:extLst>
      <p:ext uri="{BB962C8B-B14F-4D97-AF65-F5344CB8AC3E}">
        <p14:creationId xmlns:p14="http://schemas.microsoft.com/office/powerpoint/2010/main" val="284399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16325" y="2509539"/>
            <a:ext cx="9601200" cy="1303337"/>
          </a:xfrm>
        </p:spPr>
        <p:txBody>
          <a:bodyPr>
            <a:normAutofit fontScale="90000"/>
          </a:bodyPr>
          <a:lstStyle/>
          <a:p>
            <a:r>
              <a:rPr lang="ru-RU" b="1" dirty="0" err="1"/>
              <a:t>Використання</a:t>
            </a:r>
            <a:r>
              <a:rPr lang="ru-RU" b="1" dirty="0"/>
              <a:t> </a:t>
            </a:r>
            <a:r>
              <a:rPr lang="ru-RU" b="1" dirty="0" err="1"/>
              <a:t>комп'ютерної</a:t>
            </a:r>
            <a:r>
              <a:rPr lang="ru-RU" b="1" dirty="0"/>
              <a:t> </a:t>
            </a:r>
            <a:r>
              <a:rPr lang="ru-RU" b="1" dirty="0" err="1"/>
              <a:t>техніки</a:t>
            </a:r>
            <a:r>
              <a:rPr lang="ru-RU" b="1" dirty="0"/>
              <a:t> при </a:t>
            </a:r>
            <a:r>
              <a:rPr lang="ru-RU" b="1" dirty="0" err="1"/>
              <a:t>проведенні</a:t>
            </a:r>
            <a:r>
              <a:rPr lang="ru-RU" b="1" dirty="0"/>
              <a:t> </a:t>
            </a:r>
            <a:r>
              <a:rPr lang="ru-RU" b="1" dirty="0" err="1"/>
              <a:t>обстежень</a:t>
            </a:r>
            <a:r>
              <a:rPr lang="ru-RU" b="1" dirty="0"/>
              <a:t>, </a:t>
            </a:r>
            <a:r>
              <a:rPr lang="ru-RU" b="1" dirty="0" err="1"/>
              <a:t>постановці</a:t>
            </a:r>
            <a:r>
              <a:rPr lang="ru-RU" b="1" dirty="0"/>
              <a:t> </a:t>
            </a:r>
            <a:r>
              <a:rPr lang="ru-RU" b="1" dirty="0" err="1"/>
              <a:t>діагнозу</a:t>
            </a:r>
            <a:r>
              <a:rPr lang="ru-RU" b="1" dirty="0"/>
              <a:t>, </a:t>
            </a:r>
            <a:r>
              <a:rPr lang="ru-RU" b="1" dirty="0" err="1"/>
              <a:t>лікуванні</a:t>
            </a:r>
            <a:endParaRPr lang="ru-RU" b="1" dirty="0"/>
          </a:p>
        </p:txBody>
      </p:sp>
    </p:spTree>
    <p:extLst>
      <p:ext uri="{BB962C8B-B14F-4D97-AF65-F5344CB8AC3E}">
        <p14:creationId xmlns:p14="http://schemas.microsoft.com/office/powerpoint/2010/main" val="308833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Моніторинг</a:t>
            </a:r>
          </a:p>
        </p:txBody>
      </p:sp>
      <p:sp>
        <p:nvSpPr>
          <p:cNvPr id="3" name="Объект 2"/>
          <p:cNvSpPr>
            <a:spLocks noGrp="1"/>
          </p:cNvSpPr>
          <p:nvPr>
            <p:ph idx="1"/>
          </p:nvPr>
        </p:nvSpPr>
        <p:spPr/>
        <p:txBody>
          <a:bodyPr>
            <a:normAutofit fontScale="92500" lnSpcReduction="20000"/>
          </a:bodyPr>
          <a:lstStyle/>
          <a:p>
            <a:r>
              <a:rPr lang="uk-UA" dirty="0" smtClean="0"/>
              <a:t> </a:t>
            </a:r>
            <a:r>
              <a:rPr lang="uk-UA" dirty="0"/>
              <a:t>це спостереження за перебігом захворювання, </a:t>
            </a:r>
            <a:r>
              <a:rPr lang="uk-UA" dirty="0" smtClean="0"/>
              <a:t>станом </a:t>
            </a:r>
            <a:r>
              <a:rPr lang="uk-UA" dirty="0"/>
              <a:t>або одним чи декількома медичними </a:t>
            </a:r>
            <a:r>
              <a:rPr lang="uk-UA" dirty="0" smtClean="0"/>
              <a:t>параметрами </a:t>
            </a:r>
            <a:r>
              <a:rPr lang="uk-UA" dirty="0"/>
              <a:t>у часі.</a:t>
            </a:r>
          </a:p>
          <a:p>
            <a:r>
              <a:rPr lang="uk-UA" dirty="0"/>
              <a:t>Це може бути здійснено шляхом постійного вимірювання певних параметрів за допомогою </a:t>
            </a:r>
            <a:r>
              <a:rPr lang="uk-UA" b="1" dirty="0"/>
              <a:t>медичного монітора</a:t>
            </a:r>
            <a:r>
              <a:rPr lang="uk-UA" dirty="0"/>
              <a:t> (наприклад, шляхом постійного вимірювання життєвих показників за допомогою </a:t>
            </a:r>
            <a:r>
              <a:rPr lang="uk-UA" dirty="0" err="1"/>
              <a:t>приліжкового</a:t>
            </a:r>
            <a:r>
              <a:rPr lang="uk-UA" dirty="0"/>
              <a:t> монітора) та/або шляхом неодноразового проведення медичних тестів (таких як моніторинг рівня глюкози в крові за допомогою </a:t>
            </a:r>
            <a:r>
              <a:rPr lang="uk-UA" dirty="0" err="1"/>
              <a:t>глюкометра</a:t>
            </a:r>
            <a:r>
              <a:rPr lang="uk-UA" dirty="0"/>
              <a:t> у людей з цукровим діабетом).</a:t>
            </a:r>
          </a:p>
          <a:p>
            <a:r>
              <a:rPr lang="uk-UA" dirty="0"/>
              <a:t>Передача даних від монітора до віддаленої станції моніторингу відома як телеметрія або </a:t>
            </a:r>
            <a:r>
              <a:rPr lang="uk-UA" dirty="0" smtClean="0"/>
              <a:t>біотелеметрія</a:t>
            </a:r>
            <a:r>
              <a:rPr lang="en-US" dirty="0" smtClean="0"/>
              <a:t>.</a:t>
            </a:r>
            <a:endParaRPr lang="en-US" dirty="0"/>
          </a:p>
        </p:txBody>
      </p:sp>
      <p:pic>
        <p:nvPicPr>
          <p:cNvPr id="4" name="Рисунок 3"/>
          <p:cNvPicPr>
            <a:picLocks noChangeAspect="1"/>
          </p:cNvPicPr>
          <p:nvPr/>
        </p:nvPicPr>
        <p:blipFill>
          <a:blip r:embed="rId2"/>
          <a:stretch>
            <a:fillRect/>
          </a:stretch>
        </p:blipFill>
        <p:spPr>
          <a:xfrm>
            <a:off x="9627079" y="757825"/>
            <a:ext cx="1756823" cy="2455483"/>
          </a:xfrm>
          <a:prstGeom prst="rect">
            <a:avLst/>
          </a:prstGeom>
        </p:spPr>
      </p:pic>
    </p:spTree>
    <p:extLst>
      <p:ext uri="{BB962C8B-B14F-4D97-AF65-F5344CB8AC3E}">
        <p14:creationId xmlns:p14="http://schemas.microsoft.com/office/powerpoint/2010/main" val="69591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Дистанційний моніторинг</a:t>
            </a:r>
            <a:endParaRPr lang="uk-UA" dirty="0"/>
          </a:p>
        </p:txBody>
      </p:sp>
      <p:sp>
        <p:nvSpPr>
          <p:cNvPr id="3" name="Объект 2"/>
          <p:cNvSpPr>
            <a:spLocks noGrp="1"/>
          </p:cNvSpPr>
          <p:nvPr>
            <p:ph idx="1"/>
          </p:nvPr>
        </p:nvSpPr>
        <p:spPr/>
        <p:txBody>
          <a:bodyPr/>
          <a:lstStyle/>
          <a:p>
            <a:r>
              <a:rPr lang="uk-UA" dirty="0"/>
              <a:t>Дистанційний моніторинг – метод, який дозволяє фахівцям відстежувати життєві показники і активність пацієнтів чиє здоров’я знаходиться у високому ступені ризику, наприклад, з серцевими захворюваннями або люди, які тільки виписалися з лікарні. Також даний метод дуже корисний, коли мова йде про хронічні захворювання. Це може бути використано діабетиками, наприклад, для вимірювання рівня глюкози в крові і відправки даних до свого лікаря, який зможе регулювати лікування в разі потреби.</a:t>
            </a:r>
          </a:p>
          <a:p>
            <a:endParaRPr lang="uk-UA" dirty="0"/>
          </a:p>
        </p:txBody>
      </p:sp>
    </p:spTree>
    <p:extLst>
      <p:ext uri="{BB962C8B-B14F-4D97-AF65-F5344CB8AC3E}">
        <p14:creationId xmlns:p14="http://schemas.microsoft.com/office/powerpoint/2010/main" val="2647533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extLst>
              <a:ext uri="{28A0092B-C50C-407E-A947-70E740481C1C}">
                <a14:useLocalDpi xmlns:a14="http://schemas.microsoft.com/office/drawing/2010/main" val="0"/>
              </a:ext>
            </a:extLst>
          </a:blip>
          <a:srcRect l="2476" t="12288" r="9461" b="13135"/>
          <a:stretch/>
        </p:blipFill>
        <p:spPr bwMode="auto">
          <a:xfrm>
            <a:off x="1535449" y="867747"/>
            <a:ext cx="7860478" cy="2204519"/>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5102" b="6122"/>
          <a:stretch/>
        </p:blipFill>
        <p:spPr bwMode="auto">
          <a:xfrm>
            <a:off x="3349690" y="3599950"/>
            <a:ext cx="6280013" cy="1830466"/>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4232988" y="5348105"/>
            <a:ext cx="6096000" cy="584775"/>
          </a:xfrm>
          <a:prstGeom prst="rect">
            <a:avLst/>
          </a:prstGeom>
        </p:spPr>
        <p:txBody>
          <a:bodyPr>
            <a:spAutoFit/>
          </a:bodyPr>
          <a:lstStyle/>
          <a:p>
            <a:pPr algn="ctr"/>
            <a:r>
              <a:rPr lang="uk-UA" sz="1600" dirty="0">
                <a:solidFill>
                  <a:srgbClr val="000000"/>
                </a:solidFill>
                <a:ea typeface="Calibri" panose="020F0502020204030204" pitchFamily="34" charset="0"/>
              </a:rPr>
              <a:t>Схема роботи системи дистанційного моніторингу частоти серцевих скорочень та необхідності прийому ліків </a:t>
            </a:r>
            <a:endParaRPr lang="uk-UA" sz="1600" dirty="0"/>
          </a:p>
        </p:txBody>
      </p:sp>
      <p:sp>
        <p:nvSpPr>
          <p:cNvPr id="7" name="Прямоугольник 6"/>
          <p:cNvSpPr/>
          <p:nvPr/>
        </p:nvSpPr>
        <p:spPr>
          <a:xfrm>
            <a:off x="3005509" y="3072265"/>
            <a:ext cx="4692310" cy="338554"/>
          </a:xfrm>
          <a:prstGeom prst="rect">
            <a:avLst/>
          </a:prstGeom>
        </p:spPr>
        <p:txBody>
          <a:bodyPr wrap="none">
            <a:spAutoFit/>
          </a:bodyPr>
          <a:lstStyle/>
          <a:p>
            <a:r>
              <a:rPr lang="uk-UA" sz="1600" dirty="0">
                <a:solidFill>
                  <a:srgbClr val="000000"/>
                </a:solidFill>
                <a:ea typeface="Calibri" panose="020F0502020204030204" pitchFamily="34" charset="0"/>
              </a:rPr>
              <a:t>Схема роботи системи дистанційного діагностування</a:t>
            </a:r>
            <a:endParaRPr lang="uk-UA" sz="1600" dirty="0"/>
          </a:p>
        </p:txBody>
      </p:sp>
    </p:spTree>
    <p:extLst>
      <p:ext uri="{BB962C8B-B14F-4D97-AF65-F5344CB8AC3E}">
        <p14:creationId xmlns:p14="http://schemas.microsoft.com/office/powerpoint/2010/main" val="3841414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Системи</a:t>
            </a:r>
            <a:r>
              <a:rPr lang="ru-RU" dirty="0"/>
              <a:t> </a:t>
            </a:r>
            <a:r>
              <a:rPr lang="ru-RU" dirty="0" err="1"/>
              <a:t>відеотрансляцій</a:t>
            </a:r>
            <a:r>
              <a:rPr lang="ru-RU" dirty="0"/>
              <a:t> та </a:t>
            </a:r>
            <a:r>
              <a:rPr lang="ru-RU" dirty="0" err="1"/>
              <a:t>відеозаписи</a:t>
            </a:r>
            <a:r>
              <a:rPr lang="ru-RU" dirty="0"/>
              <a:t> з </a:t>
            </a:r>
            <a:r>
              <a:rPr lang="ru-RU" dirty="0" err="1"/>
              <a:t>операцій</a:t>
            </a:r>
            <a:endParaRPr lang="ru-RU" dirty="0"/>
          </a:p>
        </p:txBody>
      </p:sp>
      <p:sp>
        <p:nvSpPr>
          <p:cNvPr id="3" name="Объект 2"/>
          <p:cNvSpPr>
            <a:spLocks noGrp="1"/>
          </p:cNvSpPr>
          <p:nvPr>
            <p:ph idx="1"/>
          </p:nvPr>
        </p:nvSpPr>
        <p:spPr>
          <a:xfrm>
            <a:off x="1295401" y="2556932"/>
            <a:ext cx="9858554" cy="3318936"/>
          </a:xfrm>
        </p:spPr>
        <p:txBody>
          <a:bodyPr>
            <a:normAutofit fontScale="92500"/>
          </a:bodyPr>
          <a:lstStyle/>
          <a:p>
            <a:r>
              <a:rPr lang="uk-UA" dirty="0" smtClean="0"/>
              <a:t>передає </a:t>
            </a:r>
            <a:r>
              <a:rPr lang="uk-UA" dirty="0"/>
              <a:t>зображення загального плану та зображення операційного поля з кожної операційної. Трансляція відбувається через комп'ютерну мережу і записується в архів для подальшого перегляду. Зв'язок здійснюється з абонентами, які знаходяться в медичному закладі та за його межами, у віддалених підрозділах. Система відео-конференц-зв'язку дозволяє здійснювати мультимедійну та інформаційну взаємодію між співробітниками організації при обговоренні операції або проведенні навчання. Використання відео-конференц-зв'язку і </a:t>
            </a:r>
            <a:r>
              <a:rPr lang="uk-UA" dirty="0" err="1"/>
              <a:t>відеотрансляції</a:t>
            </a:r>
            <a:r>
              <a:rPr lang="uk-UA" dirty="0"/>
              <a:t> дозволяє підвищити якість лікування, проводити медичні консиліуми, навчати медичний персонал.</a:t>
            </a:r>
            <a:endParaRPr lang="uk-UA" dirty="0" smtClean="0"/>
          </a:p>
        </p:txBody>
      </p:sp>
    </p:spTree>
    <p:extLst>
      <p:ext uri="{BB962C8B-B14F-4D97-AF65-F5344CB8AC3E}">
        <p14:creationId xmlns:p14="http://schemas.microsoft.com/office/powerpoint/2010/main" val="3852257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 стоматології</a:t>
            </a:r>
          </a:p>
        </p:txBody>
      </p:sp>
      <p:sp>
        <p:nvSpPr>
          <p:cNvPr id="3" name="Объект 2"/>
          <p:cNvSpPr>
            <a:spLocks noGrp="1"/>
          </p:cNvSpPr>
          <p:nvPr>
            <p:ph idx="1"/>
          </p:nvPr>
        </p:nvSpPr>
        <p:spPr/>
        <p:txBody>
          <a:bodyPr>
            <a:normAutofit fontScale="85000" lnSpcReduction="20000"/>
          </a:bodyPr>
          <a:lstStyle/>
          <a:p>
            <a:r>
              <a:rPr lang="uk-UA" dirty="0"/>
              <a:t>Системи </a:t>
            </a:r>
            <a:r>
              <a:rPr lang="uk-UA" dirty="0" smtClean="0"/>
              <a:t>цифрової </a:t>
            </a:r>
            <a:r>
              <a:rPr lang="uk-UA" dirty="0"/>
              <a:t>(</a:t>
            </a:r>
            <a:r>
              <a:rPr lang="uk-UA" dirty="0" err="1" smtClean="0"/>
              <a:t>дигитальної</a:t>
            </a:r>
            <a:r>
              <a:rPr lang="uk-UA" dirty="0" smtClean="0"/>
              <a:t>) </a:t>
            </a:r>
            <a:r>
              <a:rPr lang="uk-UA" dirty="0"/>
              <a:t>рентгенографії (</a:t>
            </a:r>
            <a:r>
              <a:rPr lang="uk-UA" dirty="0" err="1"/>
              <a:t>радіовідеограф</a:t>
            </a:r>
            <a:r>
              <a:rPr lang="uk-UA" dirty="0"/>
              <a:t>) </a:t>
            </a:r>
            <a:r>
              <a:rPr lang="uk-UA" dirty="0" smtClean="0"/>
              <a:t>дозволяють </a:t>
            </a:r>
            <a:r>
              <a:rPr lang="uk-UA" dirty="0"/>
              <a:t>детально вивчити різні фрагменти знімка зуба і </a:t>
            </a:r>
            <a:r>
              <a:rPr lang="uk-UA" dirty="0" err="1"/>
              <a:t>пародонта</a:t>
            </a:r>
            <a:r>
              <a:rPr lang="uk-UA" dirty="0"/>
              <a:t>, збільшити або зменшити розміри і контрастність зображень, зберегти всю інформацію в базі даних і перенести її на папір за допомогою принтера. </a:t>
            </a:r>
            <a:r>
              <a:rPr lang="uk-UA" dirty="0" smtClean="0"/>
              <a:t>Найбільш </a:t>
            </a:r>
            <a:r>
              <a:rPr lang="uk-UA" dirty="0"/>
              <a:t>відомі програми: </a:t>
            </a:r>
            <a:r>
              <a:rPr lang="en-US" dirty="0" err="1"/>
              <a:t>Gendex</a:t>
            </a:r>
            <a:r>
              <a:rPr lang="en-US" dirty="0"/>
              <a:t>, Trophy. </a:t>
            </a:r>
            <a:endParaRPr lang="uk-UA" dirty="0" smtClean="0"/>
          </a:p>
          <a:p>
            <a:r>
              <a:rPr lang="uk-UA" dirty="0" smtClean="0"/>
              <a:t>Системи </a:t>
            </a:r>
            <a:r>
              <a:rPr lang="uk-UA" dirty="0"/>
              <a:t>для роботи з дентальними </a:t>
            </a:r>
            <a:r>
              <a:rPr lang="uk-UA" dirty="0" smtClean="0"/>
              <a:t>відеокамерами – дозволяють </a:t>
            </a:r>
            <a:r>
              <a:rPr lang="uk-UA" dirty="0"/>
              <a:t>детально відобразити стан груп або окремо взятих зубів «до» і «після» проведеного лікування (</a:t>
            </a:r>
            <a:r>
              <a:rPr lang="en-US" dirty="0" err="1"/>
              <a:t>AcuCam</a:t>
            </a:r>
            <a:r>
              <a:rPr lang="en-US" dirty="0"/>
              <a:t> Concept N (</a:t>
            </a:r>
            <a:r>
              <a:rPr lang="en-US" dirty="0" err="1"/>
              <a:t>Gendex</a:t>
            </a:r>
            <a:r>
              <a:rPr lang="en-US" dirty="0"/>
              <a:t>), </a:t>
            </a:r>
            <a:r>
              <a:rPr lang="en-US" dirty="0" err="1"/>
              <a:t>ImageCAM</a:t>
            </a:r>
            <a:r>
              <a:rPr lang="en-US" dirty="0"/>
              <a:t> USB 2.0 digital (</a:t>
            </a:r>
            <a:r>
              <a:rPr lang="en-US" dirty="0" err="1"/>
              <a:t>Dentrix</a:t>
            </a:r>
            <a:r>
              <a:rPr lang="en-US" dirty="0"/>
              <a:t>), SIROCAM (</a:t>
            </a:r>
            <a:r>
              <a:rPr lang="en-US" dirty="0" err="1"/>
              <a:t>Sirona</a:t>
            </a:r>
            <a:r>
              <a:rPr lang="en-US" dirty="0"/>
              <a:t> Dental Systems GmbH, Germany). </a:t>
            </a:r>
            <a:endParaRPr lang="uk-UA" dirty="0" smtClean="0"/>
          </a:p>
          <a:p>
            <a:r>
              <a:rPr lang="uk-UA" dirty="0" smtClean="0"/>
              <a:t>Для </a:t>
            </a:r>
            <a:r>
              <a:rPr lang="uk-UA" dirty="0"/>
              <a:t>рентгенологічного обстеження використовуються комп'ютерні </a:t>
            </a:r>
            <a:r>
              <a:rPr lang="uk-UA" dirty="0" err="1"/>
              <a:t>радіовізіографи</a:t>
            </a:r>
            <a:r>
              <a:rPr lang="uk-UA" dirty="0"/>
              <a:t>: </a:t>
            </a:r>
            <a:r>
              <a:rPr lang="en-US" dirty="0"/>
              <a:t>GX- S HDI USB sensor (</a:t>
            </a:r>
            <a:r>
              <a:rPr lang="en-US" dirty="0" err="1"/>
              <a:t>Gendex</a:t>
            </a:r>
            <a:r>
              <a:rPr lang="en-US" dirty="0"/>
              <a:t>, Des Plaines), </a:t>
            </a:r>
            <a:r>
              <a:rPr lang="en-US" dirty="0" err="1"/>
              <a:t>ImageRAY</a:t>
            </a:r>
            <a:r>
              <a:rPr lang="en-US" dirty="0"/>
              <a:t> (</a:t>
            </a:r>
            <a:r>
              <a:rPr lang="en-US" dirty="0" err="1"/>
              <a:t>Dentrix</a:t>
            </a:r>
            <a:r>
              <a:rPr lang="en-US" dirty="0"/>
              <a:t>), Dixi2 sensor (</a:t>
            </a:r>
            <a:r>
              <a:rPr lang="en-US" dirty="0" err="1"/>
              <a:t>Planmeca</a:t>
            </a:r>
            <a:r>
              <a:rPr lang="en-US" dirty="0"/>
              <a:t>, Finland).</a:t>
            </a:r>
            <a:endParaRPr lang="uk-UA" dirty="0"/>
          </a:p>
        </p:txBody>
      </p:sp>
    </p:spTree>
    <p:extLst>
      <p:ext uri="{BB962C8B-B14F-4D97-AF65-F5344CB8AC3E}">
        <p14:creationId xmlns:p14="http://schemas.microsoft.com/office/powerpoint/2010/main" val="232489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Ультразвукова діагностика (УЗД)</a:t>
            </a:r>
          </a:p>
        </p:txBody>
      </p:sp>
      <p:sp>
        <p:nvSpPr>
          <p:cNvPr id="3" name="Объект 2"/>
          <p:cNvSpPr>
            <a:spLocks noGrp="1"/>
          </p:cNvSpPr>
          <p:nvPr>
            <p:ph idx="1"/>
          </p:nvPr>
        </p:nvSpPr>
        <p:spPr/>
        <p:txBody>
          <a:bodyPr>
            <a:normAutofit/>
          </a:bodyPr>
          <a:lstStyle/>
          <a:p>
            <a:r>
              <a:rPr lang="uk-UA" dirty="0"/>
              <a:t>Ультразвукове дослідження широко застосовують у діагностиці захворювань внутрішніх органів. Принцип ультразвукового сканування базується на здатності високоякісного ультразвуку поширюватися прямолінійно в тканинах людського організму, відображаючись на межі розподілу середовищ з різною акустичною щільністю.     </a:t>
            </a:r>
            <a:endParaRPr lang="uk-UA" dirty="0" smtClean="0"/>
          </a:p>
          <a:p>
            <a:r>
              <a:rPr lang="uk-UA" dirty="0"/>
              <a:t> </a:t>
            </a:r>
            <a:r>
              <a:rPr lang="uk-UA" dirty="0" smtClean="0"/>
              <a:t>Медичний сканер-кішка – </a:t>
            </a:r>
            <a:r>
              <a:rPr lang="uk-UA" dirty="0"/>
              <a:t>є одним з найбільш безболісних і точних методів вивчення внутрішніх органів людини.</a:t>
            </a:r>
            <a:endParaRPr lang="uk-UA" dirty="0" smtClean="0"/>
          </a:p>
          <a:p>
            <a:endParaRPr lang="uk-UA" dirty="0"/>
          </a:p>
        </p:txBody>
      </p:sp>
    </p:spTree>
    <p:extLst>
      <p:ext uri="{BB962C8B-B14F-4D97-AF65-F5344CB8AC3E}">
        <p14:creationId xmlns:p14="http://schemas.microsoft.com/office/powerpoint/2010/main" val="3737550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Комп'ютерна флюорографія</a:t>
            </a:r>
          </a:p>
        </p:txBody>
      </p:sp>
      <p:sp>
        <p:nvSpPr>
          <p:cNvPr id="3" name="Объект 2"/>
          <p:cNvSpPr>
            <a:spLocks noGrp="1"/>
          </p:cNvSpPr>
          <p:nvPr>
            <p:ph idx="1"/>
          </p:nvPr>
        </p:nvSpPr>
        <p:spPr/>
        <p:txBody>
          <a:bodyPr>
            <a:normAutofit fontScale="70000" lnSpcReduction="20000"/>
          </a:bodyPr>
          <a:lstStyle/>
          <a:p>
            <a:r>
              <a:rPr lang="uk-UA" dirty="0"/>
              <a:t>Програмне </a:t>
            </a:r>
            <a:r>
              <a:rPr lang="uk-UA" dirty="0" smtClean="0"/>
              <a:t>забезпечення</a:t>
            </a:r>
            <a:r>
              <a:rPr lang="uk-UA" dirty="0"/>
              <a:t> для цифрових флюорографічних установок містить три основні компоненти: </a:t>
            </a:r>
            <a:endParaRPr lang="uk-UA" dirty="0" smtClean="0"/>
          </a:p>
          <a:p>
            <a:pPr>
              <a:buFont typeface="Wingdings" panose="05000000000000000000" pitchFamily="2" charset="2"/>
              <a:buChar char="ü"/>
            </a:pPr>
            <a:r>
              <a:rPr lang="uk-UA" dirty="0" smtClean="0"/>
              <a:t>модуль </a:t>
            </a:r>
            <a:r>
              <a:rPr lang="uk-UA" dirty="0"/>
              <a:t>управління комплексом, </a:t>
            </a:r>
            <a:endParaRPr lang="uk-UA" dirty="0" smtClean="0"/>
          </a:p>
          <a:p>
            <a:pPr>
              <a:buFont typeface="Wingdings" panose="05000000000000000000" pitchFamily="2" charset="2"/>
              <a:buChar char="ü"/>
            </a:pPr>
            <a:r>
              <a:rPr lang="uk-UA" dirty="0" smtClean="0"/>
              <a:t>модуль </a:t>
            </a:r>
            <a:r>
              <a:rPr lang="uk-UA" dirty="0"/>
              <a:t>реєстрації та обробки рентгенівських зображень, що включає блок створення формалізованого </a:t>
            </a:r>
            <a:r>
              <a:rPr lang="uk-UA" dirty="0" smtClean="0"/>
              <a:t>протоколу, </a:t>
            </a:r>
            <a:endParaRPr lang="uk-UA" dirty="0"/>
          </a:p>
          <a:p>
            <a:pPr>
              <a:buFont typeface="Wingdings" panose="05000000000000000000" pitchFamily="2" charset="2"/>
              <a:buChar char="ü"/>
            </a:pPr>
            <a:r>
              <a:rPr lang="uk-UA" dirty="0" smtClean="0"/>
              <a:t>модуль </a:t>
            </a:r>
            <a:r>
              <a:rPr lang="uk-UA" dirty="0"/>
              <a:t>зберігання інформації, що містить блок передачі інформації на відстань. </a:t>
            </a:r>
            <a:endParaRPr lang="uk-UA" dirty="0" smtClean="0"/>
          </a:p>
          <a:p>
            <a:pPr marL="0" indent="0">
              <a:buNone/>
            </a:pPr>
            <a:r>
              <a:rPr lang="uk-UA" dirty="0" smtClean="0"/>
              <a:t>Подібна </a:t>
            </a:r>
            <a:r>
              <a:rPr lang="uk-UA" dirty="0"/>
              <a:t>структура ПЗ дозволяє з його допомогою отримувати зображення, обробляти його, зберігати на різних носіях і </a:t>
            </a:r>
            <a:r>
              <a:rPr lang="uk-UA" dirty="0" smtClean="0"/>
              <a:t>роздруковувати. </a:t>
            </a:r>
            <a:r>
              <a:rPr lang="uk-UA" dirty="0"/>
              <a:t>Наявність блоку програми для заповнення та зберігання протоколу дослідження у вигляді стандартизованої форми створює можливість автоматизації аналізу даних з </a:t>
            </a:r>
            <a:r>
              <a:rPr lang="uk-UA" dirty="0" err="1"/>
              <a:t>видачею</a:t>
            </a:r>
            <a:r>
              <a:rPr lang="uk-UA" dirty="0"/>
              <a:t> діагностичних рекомендацій, а також автоматизованого розрахунку різних статистичних показників. У програмному забезпеченні передбачена можливість передачі знімків і протоколів при використанні сучасних систем </a:t>
            </a:r>
            <a:r>
              <a:rPr lang="uk-UA" dirty="0" smtClean="0"/>
              <a:t>зв'язку</a:t>
            </a:r>
            <a:r>
              <a:rPr lang="en-US" dirty="0" smtClean="0"/>
              <a:t> </a:t>
            </a:r>
            <a:r>
              <a:rPr lang="uk-UA" dirty="0"/>
              <a:t>з метою консультацій </a:t>
            </a:r>
            <a:r>
              <a:rPr lang="uk-UA" dirty="0" err="1"/>
              <a:t>діагностично</a:t>
            </a:r>
            <a:r>
              <a:rPr lang="uk-UA" dirty="0"/>
              <a:t> складних випадків у спеціалізованих установах.</a:t>
            </a:r>
          </a:p>
        </p:txBody>
      </p:sp>
    </p:spTree>
    <p:extLst>
      <p:ext uri="{BB962C8B-B14F-4D97-AF65-F5344CB8AC3E}">
        <p14:creationId xmlns:p14="http://schemas.microsoft.com/office/powerpoint/2010/main" val="367796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2204" y="1207069"/>
            <a:ext cx="10084279" cy="4832092"/>
          </a:xfrm>
          <a:prstGeom prst="rect">
            <a:avLst/>
          </a:prstGeom>
        </p:spPr>
        <p:txBody>
          <a:bodyPr wrap="square">
            <a:spAutoFit/>
          </a:bodyPr>
          <a:lstStyle/>
          <a:p>
            <a:r>
              <a:rPr lang="ru-RU" sz="2400" b="1" i="0" dirty="0" err="1" smtClean="0">
                <a:solidFill>
                  <a:srgbClr val="000000"/>
                </a:solidFill>
                <a:effectLst/>
              </a:rPr>
              <a:t>Різноманітні</a:t>
            </a:r>
            <a:r>
              <a:rPr lang="ru-RU" sz="2400" b="1" i="0" dirty="0" smtClean="0">
                <a:solidFill>
                  <a:srgbClr val="000000"/>
                </a:solidFill>
                <a:effectLst/>
              </a:rPr>
              <a:t> </a:t>
            </a:r>
            <a:r>
              <a:rPr lang="ru-RU" sz="2400" b="1" i="0" dirty="0" err="1" smtClean="0">
                <a:solidFill>
                  <a:srgbClr val="000000"/>
                </a:solidFill>
                <a:effectLst/>
              </a:rPr>
              <a:t>медичні</a:t>
            </a:r>
            <a:r>
              <a:rPr lang="ru-RU" sz="2400" b="1" i="0" dirty="0" smtClean="0">
                <a:solidFill>
                  <a:srgbClr val="000000"/>
                </a:solidFill>
                <a:effectLst/>
              </a:rPr>
              <a:t> </a:t>
            </a:r>
            <a:r>
              <a:rPr lang="ru-RU" sz="2400" b="1" i="0" dirty="0" err="1" smtClean="0">
                <a:solidFill>
                  <a:srgbClr val="000000"/>
                </a:solidFill>
                <a:effectLst/>
              </a:rPr>
              <a:t>дані</a:t>
            </a:r>
            <a:r>
              <a:rPr lang="ru-RU" sz="2400" b="1" i="0" dirty="0" smtClean="0">
                <a:solidFill>
                  <a:srgbClr val="000000"/>
                </a:solidFill>
                <a:effectLst/>
              </a:rPr>
              <a:t> за </a:t>
            </a:r>
            <a:r>
              <a:rPr lang="ru-RU" sz="2400" b="1" i="0" dirty="0" err="1" smtClean="0">
                <a:solidFill>
                  <a:srgbClr val="000000"/>
                </a:solidFill>
                <a:effectLst/>
              </a:rPr>
              <a:t>обсягом</a:t>
            </a:r>
            <a:r>
              <a:rPr lang="ru-RU" sz="2400" b="1" i="0" dirty="0" smtClean="0">
                <a:solidFill>
                  <a:srgbClr val="000000"/>
                </a:solidFill>
                <a:effectLst/>
              </a:rPr>
              <a:t> </a:t>
            </a:r>
            <a:r>
              <a:rPr lang="ru-RU" sz="2400" b="1" i="0" dirty="0" err="1" smtClean="0">
                <a:solidFill>
                  <a:srgbClr val="000000"/>
                </a:solidFill>
                <a:effectLst/>
              </a:rPr>
              <a:t>вміщуваної</a:t>
            </a:r>
            <a:r>
              <a:rPr lang="ru-RU" sz="2400" b="1" i="0" dirty="0" smtClean="0">
                <a:solidFill>
                  <a:srgbClr val="000000"/>
                </a:solidFill>
                <a:effectLst/>
              </a:rPr>
              <a:t> </a:t>
            </a:r>
            <a:r>
              <a:rPr lang="ru-RU" sz="2400" b="1" i="0" dirty="0" err="1" smtClean="0">
                <a:solidFill>
                  <a:srgbClr val="000000"/>
                </a:solidFill>
                <a:effectLst/>
              </a:rPr>
              <a:t>інформації</a:t>
            </a:r>
            <a:r>
              <a:rPr lang="ru-RU" sz="2400" b="1" i="0" dirty="0" smtClean="0">
                <a:solidFill>
                  <a:srgbClr val="000000"/>
                </a:solidFill>
                <a:effectLst/>
              </a:rPr>
              <a:t> </a:t>
            </a:r>
            <a:r>
              <a:rPr lang="ru-RU" sz="2400" b="1" i="0" dirty="0" err="1" smtClean="0">
                <a:solidFill>
                  <a:srgbClr val="000000"/>
                </a:solidFill>
                <a:effectLst/>
              </a:rPr>
              <a:t>можна</a:t>
            </a:r>
            <a:r>
              <a:rPr lang="ru-RU" sz="2400" b="1" i="0" dirty="0" smtClean="0">
                <a:solidFill>
                  <a:srgbClr val="000000"/>
                </a:solidFill>
                <a:effectLst/>
              </a:rPr>
              <a:t> </a:t>
            </a:r>
            <a:r>
              <a:rPr lang="ru-RU" sz="2400" b="1" i="0" dirty="0" err="1" smtClean="0">
                <a:solidFill>
                  <a:srgbClr val="000000"/>
                </a:solidFill>
                <a:effectLst/>
              </a:rPr>
              <a:t>поділити</a:t>
            </a:r>
            <a:r>
              <a:rPr lang="ru-RU" sz="2400" b="1" i="0" dirty="0" smtClean="0">
                <a:solidFill>
                  <a:srgbClr val="000000"/>
                </a:solidFill>
                <a:effectLst/>
              </a:rPr>
              <a:t> на </a:t>
            </a:r>
            <a:r>
              <a:rPr lang="ru-RU" sz="2400" b="1" i="0" dirty="0" err="1" smtClean="0">
                <a:solidFill>
                  <a:srgbClr val="000000"/>
                </a:solidFill>
                <a:effectLst/>
              </a:rPr>
              <a:t>такі</a:t>
            </a:r>
            <a:r>
              <a:rPr lang="ru-RU" sz="2400" b="1" i="0" dirty="0" smtClean="0">
                <a:solidFill>
                  <a:srgbClr val="000000"/>
                </a:solidFill>
                <a:effectLst/>
              </a:rPr>
              <a:t> </a:t>
            </a:r>
            <a:r>
              <a:rPr lang="ru-RU" sz="2400" b="1" i="0" dirty="0" err="1" smtClean="0">
                <a:solidFill>
                  <a:srgbClr val="000000"/>
                </a:solidFill>
                <a:effectLst/>
              </a:rPr>
              <a:t>види</a:t>
            </a:r>
            <a:r>
              <a:rPr lang="ru-RU" sz="2400" b="1" i="0" dirty="0" smtClean="0">
                <a:solidFill>
                  <a:srgbClr val="000000"/>
                </a:solidFill>
                <a:effectLst/>
              </a:rPr>
              <a:t>:</a:t>
            </a:r>
          </a:p>
          <a:p>
            <a:pPr marL="342900" indent="-342900">
              <a:buFont typeface="Wingdings" panose="05000000000000000000" pitchFamily="2" charset="2"/>
              <a:buChar char="Ø"/>
            </a:pPr>
            <a:r>
              <a:rPr lang="uk-UA" sz="2400" i="1" dirty="0"/>
              <a:t>якісні ознаки</a:t>
            </a:r>
            <a:r>
              <a:rPr lang="uk-UA" sz="2400" b="1" dirty="0"/>
              <a:t> </a:t>
            </a:r>
            <a:r>
              <a:rPr lang="uk-UA" sz="2400" dirty="0"/>
              <a:t>(наявність болю, підвищеної температури, колір шкірних покривів, перкусійні та </a:t>
            </a:r>
            <a:r>
              <a:rPr lang="uk-UA" sz="2400" dirty="0" err="1"/>
              <a:t>аускультативні</a:t>
            </a:r>
            <a:r>
              <a:rPr lang="uk-UA" sz="2400" dirty="0"/>
              <a:t> феномени</a:t>
            </a:r>
            <a:r>
              <a:rPr lang="uk-UA" sz="2400" i="1"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одиничні числові дані</a:t>
            </a:r>
            <a:r>
              <a:rPr lang="uk-UA" sz="2400" b="1" dirty="0"/>
              <a:t> </a:t>
            </a:r>
            <a:r>
              <a:rPr lang="uk-UA" sz="2400" dirty="0"/>
              <a:t>(вага, артеріальний тиск, температура тіла, кількість лейкоцитів, ШОЕ</a:t>
            </a:r>
            <a:r>
              <a:rPr lang="uk-UA" sz="2400"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динамічні дані</a:t>
            </a:r>
            <a:r>
              <a:rPr lang="uk-UA" sz="2400" b="1" dirty="0"/>
              <a:t> </a:t>
            </a:r>
            <a:r>
              <a:rPr lang="uk-UA" sz="2400" dirty="0"/>
              <a:t>(</a:t>
            </a:r>
            <a:r>
              <a:rPr lang="uk-UA" sz="2400" dirty="0" err="1"/>
              <a:t>електрограми</a:t>
            </a:r>
            <a:r>
              <a:rPr lang="uk-UA" sz="2400" dirty="0"/>
              <a:t> – ЕКГ, ЕЕГ, ЕГГ; </a:t>
            </a:r>
            <a:r>
              <a:rPr lang="uk-UA" sz="2400" dirty="0" err="1"/>
              <a:t>реограми</a:t>
            </a:r>
            <a:r>
              <a:rPr lang="uk-UA" sz="2400" dirty="0"/>
              <a:t> РКГ, РЕГ, фонокардіограма</a:t>
            </a:r>
            <a:r>
              <a:rPr lang="uk-UA" sz="2400"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статичні картини</a:t>
            </a:r>
            <a:r>
              <a:rPr lang="uk-UA" sz="2400" b="1" dirty="0"/>
              <a:t> </a:t>
            </a:r>
            <a:r>
              <a:rPr lang="uk-UA" sz="2400" dirty="0"/>
              <a:t>(рентгенограма, авторадіограма</a:t>
            </a:r>
            <a:r>
              <a:rPr lang="uk-UA" sz="2400"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динамічні картини</a:t>
            </a:r>
            <a:r>
              <a:rPr lang="uk-UA" sz="2400" b="1" dirty="0"/>
              <a:t> </a:t>
            </a:r>
            <a:r>
              <a:rPr lang="uk-UA" sz="2400" dirty="0"/>
              <a:t>(поле </a:t>
            </a:r>
            <a:r>
              <a:rPr lang="uk-UA" sz="2400" dirty="0" err="1"/>
              <a:t>біопотенціалів</a:t>
            </a:r>
            <a:r>
              <a:rPr lang="uk-UA" sz="2400" dirty="0"/>
              <a:t>, електрокардіограма).</a:t>
            </a:r>
          </a:p>
          <a:p>
            <a:r>
              <a:rPr lang="ru-RU" b="0" i="0" dirty="0" smtClean="0">
                <a:solidFill>
                  <a:srgbClr val="000000"/>
                </a:solidFill>
                <a:effectLst/>
                <a:latin typeface="Arial" panose="020B0604020202020204" pitchFamily="34" charset="0"/>
              </a:rPr>
              <a:t/>
            </a:r>
            <a:br>
              <a:rPr lang="ru-RU" b="0" i="0" dirty="0" smtClean="0">
                <a:solidFill>
                  <a:srgbClr val="000000"/>
                </a:solidFill>
                <a:effectLst/>
                <a:latin typeface="Arial" panose="020B0604020202020204" pitchFamily="34" charset="0"/>
              </a:rPr>
            </a:br>
            <a:endParaRPr lang="uk-UA" dirty="0"/>
          </a:p>
        </p:txBody>
      </p:sp>
    </p:spTree>
    <p:extLst>
      <p:ext uri="{BB962C8B-B14F-4D97-AF65-F5344CB8AC3E}">
        <p14:creationId xmlns:p14="http://schemas.microsoft.com/office/powerpoint/2010/main" val="3290287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Променева</a:t>
            </a:r>
            <a:r>
              <a:rPr lang="ru-RU" dirty="0"/>
              <a:t> </a:t>
            </a:r>
            <a:r>
              <a:rPr lang="ru-RU" dirty="0" err="1"/>
              <a:t>терапія</a:t>
            </a:r>
            <a:r>
              <a:rPr lang="ru-RU" dirty="0"/>
              <a:t> з </a:t>
            </a:r>
            <a:r>
              <a:rPr lang="ru-RU" dirty="0" err="1"/>
              <a:t>мікропроцесорним</a:t>
            </a:r>
            <a:r>
              <a:rPr lang="ru-RU" dirty="0"/>
              <a:t> </a:t>
            </a:r>
            <a:r>
              <a:rPr lang="ru-RU" dirty="0" err="1"/>
              <a:t>управлінням</a:t>
            </a:r>
            <a:endParaRPr lang="ru-RU" dirty="0"/>
          </a:p>
        </p:txBody>
      </p:sp>
      <p:sp>
        <p:nvSpPr>
          <p:cNvPr id="3" name="Объект 2"/>
          <p:cNvSpPr>
            <a:spLocks noGrp="1"/>
          </p:cNvSpPr>
          <p:nvPr>
            <p:ph idx="1"/>
          </p:nvPr>
        </p:nvSpPr>
        <p:spPr/>
        <p:txBody>
          <a:bodyPr>
            <a:normAutofit lnSpcReduction="10000"/>
          </a:bodyPr>
          <a:lstStyle/>
          <a:p>
            <a:r>
              <a:rPr lang="uk-UA" dirty="0"/>
              <a:t>В основі терапевтичного використання іонізуючого випромінювання лежить принцип летального ушкодження пухлини з урахуванням чутливості оточуючих пухлину тканин для збереження їхньої життєздатності. </a:t>
            </a:r>
            <a:endParaRPr lang="uk-UA" dirty="0" smtClean="0"/>
          </a:p>
          <a:p>
            <a:r>
              <a:rPr lang="uk-UA" dirty="0" smtClean="0"/>
              <a:t>Променева </a:t>
            </a:r>
            <a:r>
              <a:rPr lang="uk-UA" dirty="0"/>
              <a:t>терапія з мікропроцесорним </a:t>
            </a:r>
            <a:r>
              <a:rPr lang="uk-UA" dirty="0" smtClean="0"/>
              <a:t>управлінням – </a:t>
            </a:r>
            <a:r>
              <a:rPr lang="uk-UA" dirty="0"/>
              <a:t>забезпечує можливість застосування більш надійних і безпечних методів опромінення ракових пухлин. Сучасні джерела випромінювання високих енергій (бетатрон, лінійний прискорювач) менше ушкоджують нормальні тканини ніж гама- і </a:t>
            </a:r>
            <a:r>
              <a:rPr lang="uk-UA" dirty="0" err="1"/>
              <a:t>рентгенотерапевтичні</a:t>
            </a:r>
            <a:r>
              <a:rPr lang="uk-UA" dirty="0"/>
              <a:t> апарати.</a:t>
            </a:r>
          </a:p>
        </p:txBody>
      </p:sp>
    </p:spTree>
    <p:extLst>
      <p:ext uri="{BB962C8B-B14F-4D97-AF65-F5344CB8AC3E}">
        <p14:creationId xmlns:p14="http://schemas.microsoft.com/office/powerpoint/2010/main" val="2711078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Пристрої діагностики та локалізації ниркових і жовчних каменів (літотрипсія)</a:t>
            </a:r>
          </a:p>
        </p:txBody>
      </p:sp>
      <p:sp>
        <p:nvSpPr>
          <p:cNvPr id="3" name="Объект 2"/>
          <p:cNvSpPr>
            <a:spLocks noGrp="1"/>
          </p:cNvSpPr>
          <p:nvPr>
            <p:ph idx="1"/>
          </p:nvPr>
        </p:nvSpPr>
        <p:spPr/>
        <p:txBody>
          <a:bodyPr>
            <a:normAutofit/>
          </a:bodyPr>
          <a:lstStyle/>
          <a:p>
            <a:r>
              <a:rPr lang="uk-UA" dirty="0"/>
              <a:t>дозволяють проводити контроль процесу їх руйнування за допомогою зовнішніх ударних хвиль. </a:t>
            </a:r>
            <a:endParaRPr lang="uk-UA" dirty="0" smtClean="0"/>
          </a:p>
          <a:p>
            <a:pPr marL="0" indent="0">
              <a:buNone/>
            </a:pPr>
            <a:r>
              <a:rPr lang="uk-UA" dirty="0" smtClean="0"/>
              <a:t>Суть </a:t>
            </a:r>
            <a:r>
              <a:rPr lang="uk-UA" dirty="0"/>
              <a:t>методу заснована на генерації акустичної ударної хвилі за допомогою спеціального </a:t>
            </a:r>
            <a:r>
              <a:rPr lang="uk-UA" dirty="0" smtClean="0"/>
              <a:t>апарату</a:t>
            </a:r>
            <a:r>
              <a:rPr lang="uk-UA" dirty="0"/>
              <a:t> </a:t>
            </a:r>
            <a:r>
              <a:rPr lang="uk-UA" dirty="0" smtClean="0"/>
              <a:t>– </a:t>
            </a:r>
            <a:r>
              <a:rPr lang="uk-UA" dirty="0" err="1"/>
              <a:t>літотриптора</a:t>
            </a:r>
            <a:r>
              <a:rPr lang="uk-UA" dirty="0"/>
              <a:t>. Ударна хвиля концентрується в одній </a:t>
            </a:r>
            <a:r>
              <a:rPr lang="uk-UA" dirty="0" smtClean="0"/>
              <a:t>точці</a:t>
            </a:r>
            <a:r>
              <a:rPr lang="uk-UA" dirty="0"/>
              <a:t> </a:t>
            </a:r>
            <a:r>
              <a:rPr lang="uk-UA" dirty="0" smtClean="0"/>
              <a:t>– </a:t>
            </a:r>
            <a:r>
              <a:rPr lang="uk-UA" dirty="0"/>
              <a:t>фокусі, де її енергія максимальна. Саме у цю точку і позиціонується камінь за допомогою системи наведення </a:t>
            </a:r>
            <a:r>
              <a:rPr lang="uk-UA" dirty="0" err="1"/>
              <a:t>літотриптора</a:t>
            </a:r>
            <a:r>
              <a:rPr lang="uk-UA" dirty="0"/>
              <a:t>. Під дією серії імпульсів ударної хвилі камінь руйнується на велику кількість дрібних фрагментів.</a:t>
            </a:r>
          </a:p>
        </p:txBody>
      </p:sp>
    </p:spTree>
    <p:extLst>
      <p:ext uri="{BB962C8B-B14F-4D97-AF65-F5344CB8AC3E}">
        <p14:creationId xmlns:p14="http://schemas.microsoft.com/office/powerpoint/2010/main" val="992567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Медична візуалізація</a:t>
            </a:r>
          </a:p>
        </p:txBody>
      </p:sp>
      <p:pic>
        <p:nvPicPr>
          <p:cNvPr id="4" name="Рисунок 3"/>
          <p:cNvPicPr>
            <a:picLocks noChangeAspect="1"/>
          </p:cNvPicPr>
          <p:nvPr/>
        </p:nvPicPr>
        <p:blipFill>
          <a:blip r:embed="rId2"/>
          <a:stretch>
            <a:fillRect/>
          </a:stretch>
        </p:blipFill>
        <p:spPr>
          <a:xfrm>
            <a:off x="9227298" y="787700"/>
            <a:ext cx="2105025" cy="2228850"/>
          </a:xfrm>
          <a:prstGeom prst="rect">
            <a:avLst/>
          </a:prstGeom>
        </p:spPr>
      </p:pic>
      <p:sp>
        <p:nvSpPr>
          <p:cNvPr id="3" name="Объект 2"/>
          <p:cNvSpPr>
            <a:spLocks noGrp="1"/>
          </p:cNvSpPr>
          <p:nvPr>
            <p:ph idx="1"/>
          </p:nvPr>
        </p:nvSpPr>
        <p:spPr>
          <a:xfrm>
            <a:off x="1295401" y="2556932"/>
            <a:ext cx="7857225" cy="945393"/>
          </a:xfrm>
        </p:spPr>
        <p:txBody>
          <a:bodyPr>
            <a:normAutofit fontScale="92500" lnSpcReduction="20000"/>
          </a:bodyPr>
          <a:lstStyle/>
          <a:p>
            <a:r>
              <a:rPr lang="uk-UA" dirty="0" smtClean="0"/>
              <a:t>це </a:t>
            </a:r>
            <a:r>
              <a:rPr lang="uk-UA" dirty="0"/>
              <a:t>методика і процес створення візуальних зображень внутрішніх органів з метою проведення клінічного аналізу і медичного втручання. </a:t>
            </a:r>
            <a:endParaRPr lang="uk-UA" dirty="0" smtClean="0"/>
          </a:p>
        </p:txBody>
      </p:sp>
      <p:sp>
        <p:nvSpPr>
          <p:cNvPr id="5" name="Прямоугольник 4"/>
          <p:cNvSpPr/>
          <p:nvPr/>
        </p:nvSpPr>
        <p:spPr>
          <a:xfrm>
            <a:off x="767750" y="3381555"/>
            <a:ext cx="11128076" cy="2862322"/>
          </a:xfrm>
          <a:prstGeom prst="rect">
            <a:avLst/>
          </a:prstGeom>
        </p:spPr>
        <p:txBody>
          <a:bodyPr wrap="square">
            <a:spAutoFit/>
          </a:bodyPr>
          <a:lstStyle/>
          <a:p>
            <a:r>
              <a:rPr lang="uk-UA" dirty="0" smtClean="0"/>
              <a:t>Медична візуалізація використовується </a:t>
            </a:r>
          </a:p>
          <a:p>
            <a:pPr marL="285750" indent="-285750">
              <a:buFont typeface="Wingdings" panose="05000000000000000000" pitchFamily="2" charset="2"/>
              <a:buChar char="ü"/>
            </a:pPr>
            <a:r>
              <a:rPr lang="uk-UA" dirty="0" smtClean="0"/>
              <a:t>для огляду внутрішніх структур тіла людини, а також для діагностики і лікування </a:t>
            </a:r>
            <a:r>
              <a:rPr lang="uk-UA" dirty="0" err="1" smtClean="0"/>
              <a:t>хвороб</a:t>
            </a:r>
            <a:r>
              <a:rPr lang="uk-UA" dirty="0" smtClean="0"/>
              <a:t>; </a:t>
            </a:r>
          </a:p>
          <a:p>
            <a:pPr marL="285750" indent="-285750">
              <a:buFont typeface="Wingdings" panose="05000000000000000000" pitchFamily="2" charset="2"/>
              <a:buChar char="ü"/>
            </a:pPr>
            <a:r>
              <a:rPr lang="uk-UA" dirty="0" smtClean="0"/>
              <a:t>за допомогою цієї методики створюють базу даних нормальної анатомії і фізіології, яка дозволить виявляти аномалії. </a:t>
            </a:r>
          </a:p>
          <a:p>
            <a:r>
              <a:rPr lang="uk-UA" dirty="0" smtClean="0"/>
              <a:t>У медицині також виконують візуалізацію видалених органів і тканин, однак такі процедури зазвичай відносять до патології, а не до медичної візуалізації.</a:t>
            </a:r>
          </a:p>
          <a:p>
            <a:r>
              <a:rPr lang="uk-UA" dirty="0" smtClean="0"/>
              <a:t>Медична візуалізація є розділом біологічної візуалізації, до неї належать радіологія, у якій зображення формується за допомогою рентгенівських променів (радіографія</a:t>
            </a:r>
            <a:r>
              <a:rPr lang="uk-UA" dirty="0"/>
              <a:t>)</a:t>
            </a:r>
            <a:r>
              <a:rPr lang="uk-UA" dirty="0" smtClean="0"/>
              <a:t>, МРТ, медична акустика, чи ультразвукова діагностика, ендоскопія, еластографія, тактильна візуалізація, термографія, медична фотографія й такі методики функціональної візуалізації ядерної медицини як позитрон-емісійна томографія.</a:t>
            </a:r>
            <a:endParaRPr lang="uk-UA" dirty="0"/>
          </a:p>
        </p:txBody>
      </p:sp>
    </p:spTree>
    <p:extLst>
      <p:ext uri="{BB962C8B-B14F-4D97-AF65-F5344CB8AC3E}">
        <p14:creationId xmlns:p14="http://schemas.microsoft.com/office/powerpoint/2010/main" val="1235169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Томографія</a:t>
            </a:r>
            <a:endParaRPr lang="uk-UA" sz="4000" dirty="0"/>
          </a:p>
        </p:txBody>
      </p:sp>
      <p:sp>
        <p:nvSpPr>
          <p:cNvPr id="3" name="Объект 2"/>
          <p:cNvSpPr>
            <a:spLocks noGrp="1"/>
          </p:cNvSpPr>
          <p:nvPr>
            <p:ph idx="1"/>
          </p:nvPr>
        </p:nvSpPr>
        <p:spPr>
          <a:xfrm>
            <a:off x="1295401" y="2556932"/>
            <a:ext cx="7822720" cy="3318936"/>
          </a:xfrm>
        </p:spPr>
        <p:txBody>
          <a:bodyPr>
            <a:normAutofit/>
          </a:bodyPr>
          <a:lstStyle/>
          <a:p>
            <a:r>
              <a:rPr lang="uk-UA" sz="2800" dirty="0" smtClean="0"/>
              <a:t>дає </a:t>
            </a:r>
            <a:r>
              <a:rPr lang="uk-UA" sz="2800" dirty="0"/>
              <a:t>точні пошарові зображення структур внутрішніх органів і головного мозку при </a:t>
            </a:r>
            <a:r>
              <a:rPr lang="uk-UA" sz="2800" dirty="0" smtClean="0"/>
              <a:t>МРТ</a:t>
            </a:r>
            <a:r>
              <a:rPr lang="uk-UA" sz="2800" dirty="0"/>
              <a:t> </a:t>
            </a:r>
            <a:r>
              <a:rPr lang="uk-UA" sz="2800" dirty="0" smtClean="0"/>
              <a:t>мозку</a:t>
            </a:r>
            <a:r>
              <a:rPr lang="uk-UA" sz="2800" dirty="0"/>
              <a:t>. Ці дані записуються в комп'ютер, який на їх основі конструює повне об'ємне зображення. </a:t>
            </a:r>
            <a:endParaRPr lang="uk-UA" sz="2800" dirty="0" smtClean="0"/>
          </a:p>
          <a:p>
            <a:pPr>
              <a:spcBef>
                <a:spcPts val="0"/>
              </a:spcBef>
              <a:spcAft>
                <a:spcPts val="0"/>
              </a:spcAft>
            </a:pPr>
            <a:r>
              <a:rPr lang="uk-UA" sz="2800" dirty="0" smtClean="0"/>
              <a:t>Фізичні </a:t>
            </a:r>
            <a:r>
              <a:rPr lang="uk-UA" sz="2800" dirty="0"/>
              <a:t>основи вимірювань різноманітні: </a:t>
            </a:r>
            <a:endParaRPr lang="uk-UA" sz="2800" dirty="0" smtClean="0"/>
          </a:p>
          <a:p>
            <a:pPr marL="0" indent="0">
              <a:spcBef>
                <a:spcPts val="0"/>
              </a:spcBef>
              <a:spcAft>
                <a:spcPts val="0"/>
              </a:spcAft>
              <a:buNone/>
            </a:pPr>
            <a:r>
              <a:rPr lang="uk-UA" sz="2800" dirty="0" smtClean="0"/>
              <a:t>рентгенівські, магнітні</a:t>
            </a:r>
            <a:r>
              <a:rPr lang="uk-UA" sz="2800" dirty="0"/>
              <a:t>, </a:t>
            </a:r>
            <a:r>
              <a:rPr lang="uk-UA" sz="2800" dirty="0" smtClean="0"/>
              <a:t>ультразвукові</a:t>
            </a:r>
            <a:r>
              <a:rPr lang="uk-UA" dirty="0"/>
              <a:t>, </a:t>
            </a:r>
            <a:r>
              <a:rPr lang="uk-UA" sz="2800" dirty="0" smtClean="0"/>
              <a:t>ядерні </a:t>
            </a:r>
            <a:r>
              <a:rPr lang="uk-UA" sz="2800" dirty="0"/>
              <a:t>та </a:t>
            </a:r>
            <a:r>
              <a:rPr lang="uk-UA" sz="2800" dirty="0" smtClean="0"/>
              <a:t>ін.</a:t>
            </a:r>
            <a:r>
              <a:rPr lang="uk-UA" sz="2800" dirty="0"/>
              <a:t> </a:t>
            </a:r>
            <a:endParaRPr lang="uk-UA" sz="2800" dirty="0" smtClean="0"/>
          </a:p>
        </p:txBody>
      </p:sp>
      <p:pic>
        <p:nvPicPr>
          <p:cNvPr id="7" name="Рисунок 6"/>
          <p:cNvPicPr>
            <a:picLocks noChangeAspect="1"/>
          </p:cNvPicPr>
          <p:nvPr/>
        </p:nvPicPr>
        <p:blipFill>
          <a:blip r:embed="rId2"/>
          <a:stretch>
            <a:fillRect/>
          </a:stretch>
        </p:blipFill>
        <p:spPr>
          <a:xfrm>
            <a:off x="9489056" y="682069"/>
            <a:ext cx="1866720" cy="3207859"/>
          </a:xfrm>
          <a:prstGeom prst="rect">
            <a:avLst/>
          </a:prstGeom>
        </p:spPr>
      </p:pic>
      <p:pic>
        <p:nvPicPr>
          <p:cNvPr id="8" name="Рисунок 7"/>
          <p:cNvPicPr>
            <a:picLocks noChangeAspect="1"/>
          </p:cNvPicPr>
          <p:nvPr/>
        </p:nvPicPr>
        <p:blipFill>
          <a:blip r:embed="rId3"/>
          <a:stretch>
            <a:fillRect/>
          </a:stretch>
        </p:blipFill>
        <p:spPr>
          <a:xfrm>
            <a:off x="9620159" y="4217096"/>
            <a:ext cx="1604513" cy="1658772"/>
          </a:xfrm>
          <a:prstGeom prst="rect">
            <a:avLst/>
          </a:prstGeom>
        </p:spPr>
      </p:pic>
    </p:spTree>
    <p:extLst>
      <p:ext uri="{BB962C8B-B14F-4D97-AF65-F5344CB8AC3E}">
        <p14:creationId xmlns:p14="http://schemas.microsoft.com/office/powerpoint/2010/main" val="1122029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Комп'ютерна томографія</a:t>
            </a:r>
            <a:endParaRPr lang="uk-UA" sz="4000" dirty="0"/>
          </a:p>
        </p:txBody>
      </p:sp>
      <p:pic>
        <p:nvPicPr>
          <p:cNvPr id="8" name="Рисунок 7"/>
          <p:cNvPicPr>
            <a:picLocks noChangeAspect="1"/>
          </p:cNvPicPr>
          <p:nvPr/>
        </p:nvPicPr>
        <p:blipFill>
          <a:blip r:embed="rId2"/>
          <a:stretch>
            <a:fillRect/>
          </a:stretch>
        </p:blipFill>
        <p:spPr>
          <a:xfrm>
            <a:off x="9463177" y="2757021"/>
            <a:ext cx="1680174" cy="2901505"/>
          </a:xfrm>
          <a:prstGeom prst="rect">
            <a:avLst/>
          </a:prstGeom>
        </p:spPr>
      </p:pic>
      <p:sp>
        <p:nvSpPr>
          <p:cNvPr id="3" name="Объект 2"/>
          <p:cNvSpPr>
            <a:spLocks noGrp="1"/>
          </p:cNvSpPr>
          <p:nvPr>
            <p:ph idx="1"/>
          </p:nvPr>
        </p:nvSpPr>
        <p:spPr>
          <a:xfrm>
            <a:off x="1295400" y="2475781"/>
            <a:ext cx="8521459" cy="3916393"/>
          </a:xfrm>
        </p:spPr>
        <p:txBody>
          <a:bodyPr>
            <a:normAutofit fontScale="85000" lnSpcReduction="20000"/>
          </a:bodyPr>
          <a:lstStyle/>
          <a:p>
            <a:r>
              <a:rPr lang="ru-RU" dirty="0" smtClean="0"/>
              <a:t>метод</a:t>
            </a:r>
            <a:r>
              <a:rPr lang="ru-RU" dirty="0"/>
              <a:t> </a:t>
            </a:r>
            <a:r>
              <a:rPr lang="ru-RU" dirty="0" err="1"/>
              <a:t>рентгенівського</a:t>
            </a:r>
            <a:r>
              <a:rPr lang="ru-RU" dirty="0"/>
              <a:t> </a:t>
            </a:r>
            <a:r>
              <a:rPr lang="ru-RU" dirty="0" err="1"/>
              <a:t>сканування</a:t>
            </a:r>
            <a:r>
              <a:rPr lang="ru-RU" dirty="0"/>
              <a:t>, при </a:t>
            </a:r>
            <a:r>
              <a:rPr lang="ru-RU" dirty="0" err="1"/>
              <a:t>якому</a:t>
            </a:r>
            <a:r>
              <a:rPr lang="ru-RU" dirty="0"/>
              <a:t> пучок </a:t>
            </a:r>
            <a:r>
              <a:rPr lang="ru-RU" dirty="0" err="1"/>
              <a:t>рентгенівського</a:t>
            </a:r>
            <a:r>
              <a:rPr lang="ru-RU" dirty="0"/>
              <a:t> </a:t>
            </a:r>
            <a:r>
              <a:rPr lang="ru-RU" dirty="0" err="1"/>
              <a:t>променя</a:t>
            </a:r>
            <a:r>
              <a:rPr lang="ru-RU" dirty="0"/>
              <a:t> </a:t>
            </a:r>
            <a:r>
              <a:rPr lang="ru-RU" dirty="0" err="1"/>
              <a:t>пошарово</a:t>
            </a:r>
            <a:r>
              <a:rPr lang="ru-RU" dirty="0"/>
              <a:t> та </a:t>
            </a:r>
            <a:r>
              <a:rPr lang="ru-RU" dirty="0" err="1"/>
              <a:t>поступово</a:t>
            </a:r>
            <a:r>
              <a:rPr lang="ru-RU" dirty="0"/>
              <a:t> проходить через тонкий шар тканин </a:t>
            </a:r>
            <a:r>
              <a:rPr lang="ru-RU" dirty="0" err="1"/>
              <a:t>людського</a:t>
            </a:r>
            <a:r>
              <a:rPr lang="ru-RU" dirty="0"/>
              <a:t> </a:t>
            </a:r>
            <a:r>
              <a:rPr lang="ru-RU" dirty="0" err="1"/>
              <a:t>тіла</a:t>
            </a:r>
            <a:r>
              <a:rPr lang="ru-RU" dirty="0"/>
              <a:t> в </a:t>
            </a:r>
            <a:r>
              <a:rPr lang="ru-RU" dirty="0" err="1"/>
              <a:t>різних</a:t>
            </a:r>
            <a:r>
              <a:rPr lang="ru-RU" dirty="0"/>
              <a:t> </a:t>
            </a:r>
            <a:r>
              <a:rPr lang="ru-RU" dirty="0" err="1" smtClean="0"/>
              <a:t>напрямках</a:t>
            </a:r>
            <a:r>
              <a:rPr lang="ru-RU" baseline="30000" dirty="0" smtClean="0"/>
              <a:t>[5]</a:t>
            </a:r>
            <a:r>
              <a:rPr lang="ru-RU" dirty="0" smtClean="0"/>
              <a:t>. </a:t>
            </a:r>
          </a:p>
          <a:p>
            <a:pPr marL="0" indent="0">
              <a:buNone/>
            </a:pPr>
            <a:r>
              <a:rPr lang="ru-RU" dirty="0" smtClean="0"/>
              <a:t>У </a:t>
            </a:r>
            <a:r>
              <a:rPr lang="ru-RU" dirty="0" err="1"/>
              <a:t>вузькому</a:t>
            </a:r>
            <a:r>
              <a:rPr lang="ru-RU" dirty="0"/>
              <a:t> </a:t>
            </a:r>
            <a:r>
              <a:rPr lang="ru-RU" dirty="0" err="1"/>
              <a:t>сенсі</a:t>
            </a:r>
            <a:r>
              <a:rPr lang="ru-RU" dirty="0"/>
              <a:t> (в </a:t>
            </a:r>
            <a:r>
              <a:rPr lang="ru-RU" dirty="0" err="1"/>
              <a:t>якому</a:t>
            </a:r>
            <a:r>
              <a:rPr lang="ru-RU" dirty="0"/>
              <a:t> </a:t>
            </a:r>
            <a:r>
              <a:rPr lang="ru-RU" dirty="0" err="1"/>
              <a:t>вживається</a:t>
            </a:r>
            <a:r>
              <a:rPr lang="ru-RU" dirty="0"/>
              <a:t> </a:t>
            </a:r>
            <a:r>
              <a:rPr lang="ru-RU" dirty="0" err="1"/>
              <a:t>значно</a:t>
            </a:r>
            <a:r>
              <a:rPr lang="ru-RU" dirty="0"/>
              <a:t> </a:t>
            </a:r>
            <a:r>
              <a:rPr lang="ru-RU" dirty="0" err="1"/>
              <a:t>частіше</a:t>
            </a:r>
            <a:r>
              <a:rPr lang="ru-RU" dirty="0"/>
              <a:t>), </a:t>
            </a:r>
            <a:r>
              <a:rPr lang="ru-RU" dirty="0" err="1"/>
              <a:t>синонім</a:t>
            </a:r>
            <a:r>
              <a:rPr lang="ru-RU" dirty="0"/>
              <a:t> </a:t>
            </a:r>
            <a:r>
              <a:rPr lang="ru-RU" dirty="0" err="1"/>
              <a:t>терміну</a:t>
            </a:r>
            <a:r>
              <a:rPr lang="ru-RU" dirty="0"/>
              <a:t> </a:t>
            </a:r>
            <a:r>
              <a:rPr lang="ru-RU" i="1" dirty="0" err="1"/>
              <a:t>рентгенівська</a:t>
            </a:r>
            <a:r>
              <a:rPr lang="ru-RU" i="1" dirty="0"/>
              <a:t> </a:t>
            </a:r>
            <a:r>
              <a:rPr lang="ru-RU" i="1" dirty="0" err="1"/>
              <a:t>комп'ютерна</a:t>
            </a:r>
            <a:r>
              <a:rPr lang="ru-RU" i="1" dirty="0"/>
              <a:t> </a:t>
            </a:r>
            <a:r>
              <a:rPr lang="ru-RU" i="1" dirty="0" err="1"/>
              <a:t>томографія</a:t>
            </a:r>
            <a:r>
              <a:rPr lang="ru-RU" dirty="0"/>
              <a:t>, </a:t>
            </a:r>
            <a:r>
              <a:rPr lang="ru-RU" dirty="0" err="1"/>
              <a:t>оскільки</a:t>
            </a:r>
            <a:r>
              <a:rPr lang="ru-RU" dirty="0"/>
              <a:t> </a:t>
            </a:r>
            <a:r>
              <a:rPr lang="ru-RU" dirty="0" err="1"/>
              <a:t>саме</a:t>
            </a:r>
            <a:r>
              <a:rPr lang="ru-RU" dirty="0"/>
              <a:t> </a:t>
            </a:r>
            <a:r>
              <a:rPr lang="ru-RU" dirty="0" err="1"/>
              <a:t>цей</a:t>
            </a:r>
            <a:r>
              <a:rPr lang="ru-RU" dirty="0"/>
              <a:t> метод </a:t>
            </a:r>
            <a:r>
              <a:rPr lang="ru-RU" dirty="0" err="1"/>
              <a:t>поклав</a:t>
            </a:r>
            <a:r>
              <a:rPr lang="ru-RU" dirty="0"/>
              <a:t> початок </a:t>
            </a:r>
            <a:r>
              <a:rPr lang="ru-RU" dirty="0" err="1"/>
              <a:t>сучасної</a:t>
            </a:r>
            <a:r>
              <a:rPr lang="ru-RU" dirty="0"/>
              <a:t> </a:t>
            </a:r>
            <a:r>
              <a:rPr lang="ru-RU" dirty="0" err="1"/>
              <a:t>томографії</a:t>
            </a:r>
            <a:r>
              <a:rPr lang="ru-RU" dirty="0"/>
              <a:t>. З </a:t>
            </a:r>
            <a:r>
              <a:rPr lang="ru-RU" dirty="0" err="1"/>
              <a:t>її</a:t>
            </a:r>
            <a:r>
              <a:rPr lang="ru-RU" dirty="0"/>
              <a:t> </a:t>
            </a:r>
            <a:r>
              <a:rPr lang="ru-RU" dirty="0" err="1"/>
              <a:t>допомогою</a:t>
            </a:r>
            <a:r>
              <a:rPr lang="ru-RU" dirty="0"/>
              <a:t> </a:t>
            </a:r>
            <a:r>
              <a:rPr lang="ru-RU" dirty="0" err="1"/>
              <a:t>можна</a:t>
            </a:r>
            <a:r>
              <a:rPr lang="ru-RU" dirty="0"/>
              <a:t> </a:t>
            </a:r>
            <a:r>
              <a:rPr lang="ru-RU" dirty="0" err="1"/>
              <a:t>визначити</a:t>
            </a:r>
            <a:r>
              <a:rPr lang="ru-RU" dirty="0"/>
              <a:t> стан будь-</a:t>
            </a:r>
            <a:r>
              <a:rPr lang="ru-RU" dirty="0" err="1"/>
              <a:t>якого</a:t>
            </a:r>
            <a:r>
              <a:rPr lang="ru-RU" dirty="0"/>
              <a:t> органу </a:t>
            </a:r>
            <a:r>
              <a:rPr lang="ru-RU" dirty="0" err="1"/>
              <a:t>людини</a:t>
            </a:r>
            <a:r>
              <a:rPr lang="ru-RU" dirty="0"/>
              <a:t>, </a:t>
            </a:r>
            <a:r>
              <a:rPr lang="ru-RU" dirty="0" err="1"/>
              <a:t>його</a:t>
            </a:r>
            <a:r>
              <a:rPr lang="ru-RU" dirty="0"/>
              <a:t> </a:t>
            </a:r>
            <a:r>
              <a:rPr lang="ru-RU" dirty="0" err="1"/>
              <a:t>розміри</a:t>
            </a:r>
            <a:r>
              <a:rPr lang="ru-RU" dirty="0"/>
              <a:t>, </a:t>
            </a:r>
            <a:r>
              <a:rPr lang="ru-RU" dirty="0" err="1"/>
              <a:t>положення</a:t>
            </a:r>
            <a:r>
              <a:rPr lang="ru-RU" dirty="0"/>
              <a:t>, форму, стан </a:t>
            </a:r>
            <a:r>
              <a:rPr lang="ru-RU" dirty="0" err="1"/>
              <a:t>поверхні</a:t>
            </a:r>
            <a:r>
              <a:rPr lang="ru-RU" dirty="0"/>
              <a:t>, </a:t>
            </a:r>
            <a:r>
              <a:rPr lang="ru-RU" dirty="0" err="1"/>
              <a:t>його</a:t>
            </a:r>
            <a:r>
              <a:rPr lang="ru-RU" dirty="0"/>
              <a:t> </a:t>
            </a:r>
            <a:r>
              <a:rPr lang="ru-RU" dirty="0" err="1"/>
              <a:t>функції</a:t>
            </a:r>
            <a:r>
              <a:rPr lang="ru-RU" dirty="0"/>
              <a:t> та </a:t>
            </a:r>
            <a:r>
              <a:rPr lang="ru-RU" dirty="0" err="1"/>
              <a:t>щільність</a:t>
            </a:r>
            <a:r>
              <a:rPr lang="ru-RU" dirty="0"/>
              <a:t>. За </a:t>
            </a:r>
            <a:r>
              <a:rPr lang="ru-RU" dirty="0" err="1"/>
              <a:t>допомогою</a:t>
            </a:r>
            <a:r>
              <a:rPr lang="ru-RU" dirty="0"/>
              <a:t> КТ </a:t>
            </a:r>
            <a:r>
              <a:rPr lang="ru-RU" dirty="0" err="1"/>
              <a:t>можна</a:t>
            </a:r>
            <a:r>
              <a:rPr lang="ru-RU" dirty="0"/>
              <a:t> </a:t>
            </a:r>
            <a:r>
              <a:rPr lang="ru-RU" dirty="0" err="1"/>
              <a:t>переглянути</a:t>
            </a:r>
            <a:r>
              <a:rPr lang="ru-RU" dirty="0"/>
              <a:t> </a:t>
            </a:r>
            <a:r>
              <a:rPr lang="ru-RU" dirty="0" err="1"/>
              <a:t>навіть</a:t>
            </a:r>
            <a:r>
              <a:rPr lang="ru-RU" dirty="0"/>
              <a:t> </a:t>
            </a:r>
            <a:r>
              <a:rPr lang="ru-RU" dirty="0" err="1"/>
              <a:t>будову</a:t>
            </a:r>
            <a:r>
              <a:rPr lang="ru-RU" dirty="0"/>
              <a:t> </a:t>
            </a:r>
            <a:r>
              <a:rPr lang="ru-RU" dirty="0" err="1"/>
              <a:t>системи</a:t>
            </a:r>
            <a:r>
              <a:rPr lang="ru-RU" dirty="0"/>
              <a:t> </a:t>
            </a:r>
            <a:r>
              <a:rPr lang="ru-RU" dirty="0" err="1"/>
              <a:t>кровообігу</a:t>
            </a:r>
            <a:r>
              <a:rPr lang="ru-RU" dirty="0" smtClean="0"/>
              <a:t>.</a:t>
            </a:r>
          </a:p>
          <a:p>
            <a:pPr marL="0" indent="0">
              <a:buNone/>
            </a:pPr>
            <a:r>
              <a:rPr lang="uk-UA" sz="2100" dirty="0"/>
              <a:t>Перед проведенням КТ використовують контрастні речовини, для кращої візуалізації досліджуваного органу чи систем(-и). Сучасні КТ дають змогу одержати зображення дуже тонких </a:t>
            </a:r>
            <a:r>
              <a:rPr lang="uk-UA" sz="2100" dirty="0" smtClean="0"/>
              <a:t>шарів</a:t>
            </a:r>
            <a:r>
              <a:rPr lang="uk-UA" sz="2100" dirty="0"/>
              <a:t> </a:t>
            </a:r>
            <a:r>
              <a:rPr lang="uk-UA" sz="2100" dirty="0" smtClean="0"/>
              <a:t>– </a:t>
            </a:r>
            <a:r>
              <a:rPr lang="uk-UA" sz="2100" dirty="0"/>
              <a:t>від 0,5 до 10 мм. Зображення може бути площинним (2</a:t>
            </a:r>
            <a:r>
              <a:rPr lang="en-US" sz="2100" dirty="0"/>
              <a:t>D) </a:t>
            </a:r>
            <a:r>
              <a:rPr lang="uk-UA" sz="2100" dirty="0"/>
              <a:t>і об'ємним (3</a:t>
            </a:r>
            <a:r>
              <a:rPr lang="en-US" sz="2100" dirty="0"/>
              <a:t>D), </a:t>
            </a:r>
            <a:r>
              <a:rPr lang="uk-UA" sz="2100" dirty="0"/>
              <a:t>при цьому зображення можна збільшувати, зменшувати, повертати, крутити, переглядати зверху та знизу і т. </a:t>
            </a:r>
            <a:r>
              <a:rPr lang="uk-UA" sz="2100" dirty="0" smtClean="0"/>
              <a:t>ін.</a:t>
            </a:r>
          </a:p>
        </p:txBody>
      </p:sp>
      <p:pic>
        <p:nvPicPr>
          <p:cNvPr id="7" name="Рисунок 6"/>
          <p:cNvPicPr>
            <a:picLocks noChangeAspect="1"/>
          </p:cNvPicPr>
          <p:nvPr/>
        </p:nvPicPr>
        <p:blipFill>
          <a:blip r:embed="rId3"/>
          <a:stretch>
            <a:fillRect/>
          </a:stretch>
        </p:blipFill>
        <p:spPr>
          <a:xfrm>
            <a:off x="9357954" y="701714"/>
            <a:ext cx="2147707" cy="1855218"/>
          </a:xfrm>
          <a:prstGeom prst="rect">
            <a:avLst/>
          </a:prstGeom>
        </p:spPr>
      </p:pic>
    </p:spTree>
    <p:extLst>
      <p:ext uri="{BB962C8B-B14F-4D97-AF65-F5344CB8AC3E}">
        <p14:creationId xmlns:p14="http://schemas.microsoft.com/office/powerpoint/2010/main" val="394975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uk-UA" sz="4000" dirty="0" smtClean="0"/>
              <a:t>Магнітно-резонансна томографія</a:t>
            </a:r>
            <a:endParaRPr lang="uk-UA" sz="4000" dirty="0"/>
          </a:p>
        </p:txBody>
      </p:sp>
      <p:pic>
        <p:nvPicPr>
          <p:cNvPr id="4" name="Рисунок 3"/>
          <p:cNvPicPr>
            <a:picLocks noChangeAspect="1"/>
          </p:cNvPicPr>
          <p:nvPr/>
        </p:nvPicPr>
        <p:blipFill>
          <a:blip r:embed="rId2"/>
          <a:stretch>
            <a:fillRect/>
          </a:stretch>
        </p:blipFill>
        <p:spPr>
          <a:xfrm>
            <a:off x="9311967" y="695235"/>
            <a:ext cx="2076787" cy="2263626"/>
          </a:xfrm>
          <a:prstGeom prst="rect">
            <a:avLst/>
          </a:prstGeom>
        </p:spPr>
      </p:pic>
      <p:sp>
        <p:nvSpPr>
          <p:cNvPr id="6" name="Прямоугольник 5"/>
          <p:cNvSpPr/>
          <p:nvPr/>
        </p:nvSpPr>
        <p:spPr>
          <a:xfrm>
            <a:off x="1452482" y="2752912"/>
            <a:ext cx="7657011" cy="1015663"/>
          </a:xfrm>
          <a:prstGeom prst="rect">
            <a:avLst/>
          </a:prstGeom>
        </p:spPr>
        <p:txBody>
          <a:bodyPr wrap="square">
            <a:spAutoFit/>
          </a:bodyPr>
          <a:lstStyle/>
          <a:p>
            <a:r>
              <a:rPr lang="uk-UA" sz="2000" dirty="0" smtClean="0">
                <a:latin typeface="+mj-lt"/>
              </a:rPr>
              <a:t>– </a:t>
            </a:r>
            <a:r>
              <a:rPr lang="uk-UA" sz="2000" b="0" i="0" dirty="0" smtClean="0">
                <a:effectLst/>
                <a:latin typeface="+mj-lt"/>
              </a:rPr>
              <a:t>це </a:t>
            </a:r>
            <a:r>
              <a:rPr lang="uk-UA" sz="2000" b="0" i="0" u="none" strike="noStrike" dirty="0" smtClean="0">
                <a:effectLst/>
                <a:latin typeface="+mj-lt"/>
              </a:rPr>
              <a:t>томографічний</a:t>
            </a:r>
            <a:r>
              <a:rPr lang="uk-UA" sz="2000" b="0" i="0" dirty="0" smtClean="0">
                <a:effectLst/>
                <a:latin typeface="+mj-lt"/>
              </a:rPr>
              <a:t> метод дослідження внутрішніх органів і тканин з використанням фізичного явища </a:t>
            </a:r>
            <a:r>
              <a:rPr lang="uk-UA" sz="2000" b="0" i="0" u="none" strike="noStrike" dirty="0" smtClean="0">
                <a:effectLst/>
                <a:latin typeface="+mj-lt"/>
              </a:rPr>
              <a:t>ядерного магнітного резонансу</a:t>
            </a:r>
            <a:r>
              <a:rPr lang="uk-UA" sz="2000" b="0" i="0" dirty="0" smtClean="0">
                <a:effectLst/>
                <a:latin typeface="+mj-lt"/>
              </a:rPr>
              <a:t> (ЯМР).</a:t>
            </a:r>
            <a:r>
              <a:rPr lang="uk-UA" sz="2000" b="0" i="0" u="none" strike="noStrike" baseline="30000" dirty="0" smtClean="0">
                <a:effectLst/>
                <a:latin typeface="+mj-lt"/>
              </a:rPr>
              <a:t>[3]</a:t>
            </a:r>
            <a:r>
              <a:rPr lang="uk-UA" sz="2000" b="0" i="0" dirty="0" smtClean="0">
                <a:effectLst/>
                <a:latin typeface="+mj-lt"/>
              </a:rPr>
              <a:t> </a:t>
            </a:r>
          </a:p>
        </p:txBody>
      </p:sp>
      <p:pic>
        <p:nvPicPr>
          <p:cNvPr id="7" name="Рисунок 6"/>
          <p:cNvPicPr>
            <a:picLocks noChangeAspect="1"/>
          </p:cNvPicPr>
          <p:nvPr/>
        </p:nvPicPr>
        <p:blipFill>
          <a:blip r:embed="rId3"/>
          <a:stretch>
            <a:fillRect/>
          </a:stretch>
        </p:blipFill>
        <p:spPr>
          <a:xfrm>
            <a:off x="9816860" y="2958862"/>
            <a:ext cx="1571894" cy="1786592"/>
          </a:xfrm>
          <a:prstGeom prst="rect">
            <a:avLst/>
          </a:prstGeom>
        </p:spPr>
      </p:pic>
      <p:pic>
        <p:nvPicPr>
          <p:cNvPr id="8" name="Рисунок 7"/>
          <p:cNvPicPr>
            <a:picLocks noChangeAspect="1"/>
          </p:cNvPicPr>
          <p:nvPr/>
        </p:nvPicPr>
        <p:blipFill>
          <a:blip r:embed="rId4"/>
          <a:stretch>
            <a:fillRect/>
          </a:stretch>
        </p:blipFill>
        <p:spPr>
          <a:xfrm>
            <a:off x="8067400" y="3852158"/>
            <a:ext cx="1670120" cy="2098735"/>
          </a:xfrm>
          <a:prstGeom prst="rect">
            <a:avLst/>
          </a:prstGeom>
        </p:spPr>
      </p:pic>
      <p:sp>
        <p:nvSpPr>
          <p:cNvPr id="9" name="Прямоугольник 8"/>
          <p:cNvSpPr/>
          <p:nvPr/>
        </p:nvSpPr>
        <p:spPr>
          <a:xfrm>
            <a:off x="1158814" y="4093697"/>
            <a:ext cx="7036279" cy="1631216"/>
          </a:xfrm>
          <a:prstGeom prst="rect">
            <a:avLst/>
          </a:prstGeom>
        </p:spPr>
        <p:txBody>
          <a:bodyPr wrap="square">
            <a:spAutoFit/>
          </a:bodyPr>
          <a:lstStyle/>
          <a:p>
            <a:r>
              <a:rPr lang="uk-UA" sz="2000" dirty="0"/>
              <a:t>Метод ґрунтується на вимірюванні електромагнітного відгуку атомних </a:t>
            </a:r>
            <a:r>
              <a:rPr lang="uk-UA" sz="2000" dirty="0" err="1"/>
              <a:t>ядер</a:t>
            </a:r>
            <a:r>
              <a:rPr lang="uk-UA" sz="2000" dirty="0"/>
              <a:t>, найчастіше </a:t>
            </a:r>
            <a:r>
              <a:rPr lang="uk-UA" sz="2000" dirty="0" err="1">
                <a:solidFill>
                  <a:srgbClr val="202122"/>
                </a:solidFill>
              </a:rPr>
              <a:t>ядер</a:t>
            </a:r>
            <a:r>
              <a:rPr lang="uk-UA" sz="2000" dirty="0">
                <a:solidFill>
                  <a:srgbClr val="202122"/>
                </a:solidFill>
              </a:rPr>
              <a:t> </a:t>
            </a:r>
            <a:r>
              <a:rPr lang="uk-UA" sz="2000" dirty="0"/>
              <a:t>атомів водню</a:t>
            </a:r>
            <a:r>
              <a:rPr lang="uk-UA" sz="2000" baseline="30000" dirty="0"/>
              <a:t>[4]</a:t>
            </a:r>
            <a:r>
              <a:rPr lang="uk-UA" sz="2000" dirty="0"/>
              <a:t>, а </a:t>
            </a:r>
            <a:r>
              <a:rPr lang="uk-UA" sz="2000" dirty="0">
                <a:solidFill>
                  <a:srgbClr val="202122"/>
                </a:solidFill>
              </a:rPr>
              <a:t>саме на їхньому збудженні за допомогою певної комбінації електромагнітних хвиль у сталому магнітному полі високої напруженості.</a:t>
            </a:r>
            <a:endParaRPr lang="uk-UA" sz="2000" dirty="0"/>
          </a:p>
        </p:txBody>
      </p:sp>
    </p:spTree>
    <p:extLst>
      <p:ext uri="{BB962C8B-B14F-4D97-AF65-F5344CB8AC3E}">
        <p14:creationId xmlns:p14="http://schemas.microsoft.com/office/powerpoint/2010/main" val="2246318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Комп'ютерна</a:t>
            </a:r>
            <a:r>
              <a:rPr lang="ru-RU" dirty="0"/>
              <a:t> </a:t>
            </a:r>
            <a:r>
              <a:rPr lang="ru-RU" dirty="0" err="1"/>
              <a:t>інтеграція</a:t>
            </a:r>
            <a:r>
              <a:rPr lang="ru-RU" dirty="0"/>
              <a:t> з </a:t>
            </a:r>
            <a:r>
              <a:rPr lang="ru-RU" dirty="0" err="1"/>
              <a:t>медичним</a:t>
            </a:r>
            <a:r>
              <a:rPr lang="ru-RU" dirty="0"/>
              <a:t> </a:t>
            </a:r>
            <a:r>
              <a:rPr lang="ru-RU" dirty="0" err="1"/>
              <a:t>обладнанням</a:t>
            </a:r>
            <a:endParaRPr lang="ru-RU" dirty="0"/>
          </a:p>
        </p:txBody>
      </p:sp>
      <p:sp>
        <p:nvSpPr>
          <p:cNvPr id="3" name="Объект 2"/>
          <p:cNvSpPr>
            <a:spLocks noGrp="1"/>
          </p:cNvSpPr>
          <p:nvPr>
            <p:ph idx="1"/>
          </p:nvPr>
        </p:nvSpPr>
        <p:spPr>
          <a:xfrm>
            <a:off x="1295401" y="2556932"/>
            <a:ext cx="9858554" cy="3318936"/>
          </a:xfrm>
        </p:spPr>
        <p:txBody>
          <a:bodyPr>
            <a:normAutofit fontScale="92500"/>
          </a:bodyPr>
          <a:lstStyle/>
          <a:p>
            <a:r>
              <a:rPr lang="uk-UA" dirty="0"/>
              <a:t>Медичні прилади, обладнання, вимірювальна й </a:t>
            </a:r>
            <a:r>
              <a:rPr lang="uk-UA" dirty="0" smtClean="0"/>
              <a:t>керуюча </a:t>
            </a:r>
            <a:r>
              <a:rPr lang="uk-UA" dirty="0"/>
              <a:t>техніка </a:t>
            </a:r>
            <a:r>
              <a:rPr lang="uk-UA" dirty="0" smtClean="0"/>
              <a:t>+</a:t>
            </a:r>
            <a:r>
              <a:rPr lang="uk-UA" dirty="0"/>
              <a:t> комп'ютери зі спеціальним програмним </a:t>
            </a:r>
            <a:r>
              <a:rPr lang="uk-UA" dirty="0" smtClean="0"/>
              <a:t>забезпеченням</a:t>
            </a:r>
            <a:r>
              <a:rPr lang="uk-UA" dirty="0"/>
              <a:t> </a:t>
            </a:r>
            <a:r>
              <a:rPr lang="uk-UA" dirty="0" smtClean="0"/>
              <a:t>– </a:t>
            </a:r>
            <a:r>
              <a:rPr lang="uk-UA" dirty="0"/>
              <a:t>це і є медичні </a:t>
            </a:r>
            <a:r>
              <a:rPr lang="uk-UA" dirty="0" err="1"/>
              <a:t>приладо</a:t>
            </a:r>
            <a:r>
              <a:rPr lang="uk-UA" dirty="0"/>
              <a:t>-комп'ютерні системи (МПКС). Ці медичні інформаційні системи базового рівня призначені для візуальних методів обстеження, лабораторних аналізів і досліджень, контролю (моніторингу) за станом пацієнтів</a:t>
            </a:r>
            <a:r>
              <a:rPr lang="uk-UA" dirty="0" smtClean="0"/>
              <a:t>. </a:t>
            </a:r>
          </a:p>
          <a:p>
            <a:r>
              <a:rPr lang="uk-UA" dirty="0" smtClean="0"/>
              <a:t>Комп'ютерні </a:t>
            </a:r>
            <a:r>
              <a:rPr lang="uk-UA" dirty="0"/>
              <a:t>технології істотно полегшують роботу лікарів, </a:t>
            </a:r>
            <a:r>
              <a:rPr lang="uk-UA" dirty="0" smtClean="0"/>
              <a:t>оскільки результати </a:t>
            </a:r>
            <a:r>
              <a:rPr lang="uk-UA" dirty="0"/>
              <a:t>обстежень пацієнта, передані комп'ютеру, </a:t>
            </a:r>
            <a:r>
              <a:rPr lang="uk-UA" dirty="0" smtClean="0"/>
              <a:t>в реальному часі </a:t>
            </a:r>
            <a:r>
              <a:rPr lang="uk-UA" dirty="0"/>
              <a:t>обробляються з виявленням аномальних результатів аналізу, і вже через кілька хвилин можна отримати повні відомості про можливий діагноз.</a:t>
            </a:r>
          </a:p>
        </p:txBody>
      </p:sp>
    </p:spTree>
    <p:extLst>
      <p:ext uri="{BB962C8B-B14F-4D97-AF65-F5344CB8AC3E}">
        <p14:creationId xmlns:p14="http://schemas.microsoft.com/office/powerpoint/2010/main" val="79087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1781" y="836610"/>
            <a:ext cx="6096000" cy="923330"/>
          </a:xfrm>
          <a:prstGeom prst="rect">
            <a:avLst/>
          </a:prstGeom>
        </p:spPr>
        <p:txBody>
          <a:bodyPr>
            <a:spAutoFit/>
          </a:bodyPr>
          <a:lstStyle/>
          <a:p>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1</a:t>
            </a:r>
            <a:r>
              <a:rPr lang="en-US" b="0" i="0" dirty="0" smtClean="0">
                <a:solidFill>
                  <a:srgbClr val="202122"/>
                </a:solidFill>
                <a:effectLst/>
                <a:latin typeface="Arial" panose="020B0604020202020204" pitchFamily="34" charset="0"/>
              </a:rPr>
              <a:t>] </a:t>
            </a:r>
            <a:r>
              <a:rPr lang="en-US" b="0" i="0" u="none" strike="noStrike" dirty="0" smtClean="0">
                <a:solidFill>
                  <a:srgbClr val="3366BB"/>
                </a:solidFill>
                <a:effectLst/>
                <a:latin typeface="Arial" panose="020B0604020202020204" pitchFamily="34" charset="0"/>
                <a:hlinkClick r:id="rId2"/>
              </a:rPr>
              <a:t>Medical Informatics in Neurology: What Is Medical Informatics?, Signal Processing, Image Processing</a:t>
            </a:r>
            <a:r>
              <a:rPr lang="en-US" b="0" i="0" dirty="0" smtClean="0">
                <a:solidFill>
                  <a:srgbClr val="202122"/>
                </a:solidFill>
                <a:effectLst/>
                <a:latin typeface="Arial" panose="020B0604020202020204" pitchFamily="34" charset="0"/>
              </a:rPr>
              <a:t>. 2020-11-04. </a:t>
            </a:r>
            <a:r>
              <a:rPr lang="en-US" b="0" i="0" dirty="0" err="1" smtClean="0">
                <a:solidFill>
                  <a:srgbClr val="202122"/>
                </a:solidFill>
                <a:effectLst/>
                <a:latin typeface="Arial" panose="020B0604020202020204" pitchFamily="34" charset="0"/>
              </a:rPr>
              <a:t>Процитовано</a:t>
            </a:r>
            <a:r>
              <a:rPr lang="en-US" b="0" i="0" dirty="0" smtClean="0">
                <a:solidFill>
                  <a:srgbClr val="202122"/>
                </a:solidFill>
                <a:effectLst/>
                <a:latin typeface="Arial" panose="020B0604020202020204" pitchFamily="34" charset="0"/>
              </a:rPr>
              <a:t> 2020-12-23.</a:t>
            </a:r>
            <a:endParaRPr lang="uk-UA" dirty="0"/>
          </a:p>
        </p:txBody>
      </p:sp>
      <p:sp>
        <p:nvSpPr>
          <p:cNvPr id="3" name="Прямоугольник 2"/>
          <p:cNvSpPr/>
          <p:nvPr/>
        </p:nvSpPr>
        <p:spPr>
          <a:xfrm>
            <a:off x="1012166" y="1870827"/>
            <a:ext cx="6096000" cy="1477328"/>
          </a:xfrm>
          <a:prstGeom prst="rect">
            <a:avLst/>
          </a:prstGeom>
        </p:spPr>
        <p:txBody>
          <a:bodyPr>
            <a:spAutoFit/>
          </a:bodyPr>
          <a:lstStyle/>
          <a:p>
            <a:r>
              <a:rPr lang="en-US" b="0" i="0" dirty="0" smtClean="0">
                <a:solidFill>
                  <a:srgbClr val="202122"/>
                </a:solidFill>
                <a:effectLst/>
                <a:latin typeface="Arial" panose="020B0604020202020204" pitchFamily="34" charset="0"/>
              </a:rPr>
              <a:t>  [</a:t>
            </a:r>
            <a:r>
              <a:rPr lang="uk-UA" dirty="0">
                <a:solidFill>
                  <a:srgbClr val="202122"/>
                </a:solidFill>
                <a:latin typeface="Arial" panose="020B0604020202020204" pitchFamily="34" charset="0"/>
              </a:rPr>
              <a:t>2</a:t>
            </a:r>
            <a:r>
              <a:rPr lang="en-US" b="0" i="0" dirty="0" smtClean="0">
                <a:solidFill>
                  <a:srgbClr val="202122"/>
                </a:solidFill>
                <a:effectLst/>
                <a:latin typeface="Arial" panose="020B0604020202020204" pitchFamily="34" charset="0"/>
              </a:rPr>
              <a:t>] </a:t>
            </a:r>
            <a:r>
              <a:rPr lang="en-US" b="0" i="0" u="none" strike="noStrike" dirty="0" smtClean="0">
                <a:solidFill>
                  <a:srgbClr val="3366BB"/>
                </a:solidFill>
                <a:effectLst/>
                <a:latin typeface="Arial" panose="020B0604020202020204" pitchFamily="34" charset="0"/>
                <a:hlinkClick r:id="rId3"/>
              </a:rPr>
              <a:t>Cognitive informatics in biomedicine and healthcare</a:t>
            </a:r>
            <a:r>
              <a:rPr lang="en-US" b="0" i="0" dirty="0" smtClean="0">
                <a:solidFill>
                  <a:srgbClr val="202122"/>
                </a:solidFill>
                <a:effectLst/>
                <a:latin typeface="Arial" panose="020B0604020202020204" pitchFamily="34" charset="0"/>
              </a:rPr>
              <a:t>. </a:t>
            </a:r>
            <a:r>
              <a:rPr lang="en-US" b="0" i="1" dirty="0" smtClean="0">
                <a:solidFill>
                  <a:srgbClr val="202122"/>
                </a:solidFill>
                <a:effectLst/>
                <a:latin typeface="Arial" panose="020B0604020202020204" pitchFamily="34" charset="0"/>
              </a:rPr>
              <a:t>Journal of Biomedical Informatics</a:t>
            </a:r>
            <a:r>
              <a:rPr lang="en-US" b="0" i="0" dirty="0" smtClean="0">
                <a:solidFill>
                  <a:srgbClr val="202122"/>
                </a:solidFill>
                <a:effectLst/>
                <a:latin typeface="Arial" panose="020B0604020202020204" pitchFamily="34" charset="0"/>
              </a:rPr>
              <a:t> (en) </a:t>
            </a:r>
            <a:r>
              <a:rPr lang="en-US" b="1" i="0" dirty="0" smtClean="0">
                <a:solidFill>
                  <a:srgbClr val="202122"/>
                </a:solidFill>
                <a:effectLst/>
                <a:latin typeface="Arial" panose="020B0604020202020204" pitchFamily="34" charset="0"/>
              </a:rPr>
              <a:t>53</a:t>
            </a:r>
            <a:r>
              <a:rPr lang="en-US" b="0" i="0" dirty="0" smtClean="0">
                <a:solidFill>
                  <a:srgbClr val="202122"/>
                </a:solidFill>
                <a:effectLst/>
                <a:latin typeface="Arial" panose="020B0604020202020204" pitchFamily="34" charset="0"/>
              </a:rPr>
              <a:t>. 2015-02-01. </a:t>
            </a:r>
            <a:r>
              <a:rPr lang="uk-UA" b="0" i="0" dirty="0" smtClean="0">
                <a:solidFill>
                  <a:srgbClr val="202122"/>
                </a:solidFill>
                <a:effectLst/>
                <a:latin typeface="Arial" panose="020B0604020202020204" pitchFamily="34" charset="0"/>
              </a:rPr>
              <a:t>с. 3–14. </a:t>
            </a:r>
            <a:r>
              <a:rPr lang="en-US" b="0" i="0" u="none" strike="noStrike" dirty="0" smtClean="0">
                <a:solidFill>
                  <a:srgbClr val="0645AD"/>
                </a:solidFill>
                <a:effectLst/>
                <a:latin typeface="Arial" panose="020B0604020202020204" pitchFamily="34" charset="0"/>
                <a:hlinkClick r:id="rId4" tooltip="ISSN"/>
              </a:rPr>
              <a:t>ISSN</a:t>
            </a:r>
            <a:r>
              <a:rPr lang="en-US" b="0" i="0" dirty="0" smtClean="0">
                <a:solidFill>
                  <a:srgbClr val="202122"/>
                </a:solidFill>
                <a:effectLst/>
                <a:latin typeface="Arial" panose="020B0604020202020204" pitchFamily="34" charset="0"/>
              </a:rPr>
              <a:t> </a:t>
            </a:r>
            <a:r>
              <a:rPr lang="en-US" b="0" i="0" u="none" strike="noStrike" dirty="0" smtClean="0">
                <a:solidFill>
                  <a:srgbClr val="3366BB"/>
                </a:solidFill>
                <a:effectLst/>
                <a:latin typeface="Arial" panose="020B0604020202020204" pitchFamily="34" charset="0"/>
                <a:hlinkClick r:id="rId5"/>
              </a:rPr>
              <a:t>1532-0464</a:t>
            </a:r>
            <a:r>
              <a:rPr lang="en-US" b="0" i="0" dirty="0" smtClean="0">
                <a:solidFill>
                  <a:srgbClr val="202122"/>
                </a:solidFill>
                <a:effectLst/>
                <a:latin typeface="Arial" panose="020B0604020202020204" pitchFamily="34" charset="0"/>
              </a:rPr>
              <a:t>. </a:t>
            </a:r>
            <a:r>
              <a:rPr lang="en-US" b="0" i="0" u="none" strike="noStrike" dirty="0" smtClean="0">
                <a:solidFill>
                  <a:srgbClr val="0645AD"/>
                </a:solidFill>
                <a:effectLst/>
                <a:latin typeface="Arial" panose="020B0604020202020204" pitchFamily="34" charset="0"/>
                <a:hlinkClick r:id="rId6" tooltip="Цифровий ідентифікатор об'єкта"/>
              </a:rPr>
              <a:t>doi</a:t>
            </a:r>
            <a:r>
              <a:rPr lang="en-US" b="0" i="0" dirty="0" smtClean="0">
                <a:solidFill>
                  <a:srgbClr val="202122"/>
                </a:solidFill>
                <a:effectLst/>
                <a:latin typeface="Arial" panose="020B0604020202020204" pitchFamily="34" charset="0"/>
              </a:rPr>
              <a:t>:</a:t>
            </a:r>
            <a:r>
              <a:rPr lang="en-US" b="0" i="0" u="none" strike="noStrike" dirty="0" smtClean="0">
                <a:solidFill>
                  <a:srgbClr val="3366BB"/>
                </a:solidFill>
                <a:effectLst/>
                <a:latin typeface="Arial" panose="020B0604020202020204" pitchFamily="34" charset="0"/>
                <a:hlinkClick r:id="rId7"/>
              </a:rPr>
              <a:t>10.1016/j.jbi.2014.12.007</a:t>
            </a:r>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Процитовано 2020-12-23.</a:t>
            </a:r>
            <a:endParaRPr lang="uk-UA" dirty="0"/>
          </a:p>
        </p:txBody>
      </p:sp>
      <p:sp>
        <p:nvSpPr>
          <p:cNvPr id="4" name="Прямоугольник 3"/>
          <p:cNvSpPr/>
          <p:nvPr/>
        </p:nvSpPr>
        <p:spPr>
          <a:xfrm>
            <a:off x="1012166" y="3666075"/>
            <a:ext cx="6096000" cy="923330"/>
          </a:xfrm>
          <a:prstGeom prst="rect">
            <a:avLst/>
          </a:prstGeom>
        </p:spPr>
        <p:txBody>
          <a:bodyPr>
            <a:spAutoFit/>
          </a:bodyPr>
          <a:lstStyle/>
          <a:p>
            <a:r>
              <a:rPr lang="en-US" b="0" i="0" dirty="0" smtClean="0">
                <a:solidFill>
                  <a:srgbClr val="202122"/>
                </a:solidFill>
                <a:effectLst/>
                <a:latin typeface="Arial" panose="020B0604020202020204" pitchFamily="34" charset="0"/>
              </a:rPr>
              <a:t>[</a:t>
            </a:r>
            <a:r>
              <a:rPr lang="uk-UA" dirty="0">
                <a:solidFill>
                  <a:srgbClr val="202122"/>
                </a:solidFill>
                <a:latin typeface="Arial" panose="020B0604020202020204" pitchFamily="34" charset="0"/>
              </a:rPr>
              <a:t>3</a:t>
            </a:r>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 </a:t>
            </a:r>
            <a:r>
              <a:rPr lang="en-US" b="0" i="0" dirty="0" err="1" smtClean="0">
                <a:solidFill>
                  <a:srgbClr val="202122"/>
                </a:solidFill>
                <a:effectLst/>
                <a:latin typeface="Arial" panose="020B0604020202020204" pitchFamily="34" charset="0"/>
              </a:rPr>
              <a:t>Sheil</a:t>
            </a:r>
            <a:r>
              <a:rPr lang="en-US" b="0" i="0" dirty="0" smtClean="0">
                <a:solidFill>
                  <a:srgbClr val="202122"/>
                </a:solidFill>
                <a:effectLst/>
                <a:latin typeface="Arial" panose="020B0604020202020204" pitchFamily="34" charset="0"/>
              </a:rPr>
              <a:t>, W. C. </a:t>
            </a:r>
            <a:r>
              <a:rPr lang="en-US" b="0" i="0" u="none" strike="noStrike" dirty="0" smtClean="0">
                <a:solidFill>
                  <a:srgbClr val="3366BB"/>
                </a:solidFill>
                <a:effectLst/>
                <a:latin typeface="Arial" panose="020B0604020202020204" pitchFamily="34" charset="0"/>
                <a:hlinkClick r:id="rId8"/>
              </a:rPr>
              <a:t>Magnetic Resonance Imaging (MRI Scan)</a:t>
            </a:r>
            <a:r>
              <a:rPr lang="en-US" b="0" i="0" dirty="0" smtClean="0">
                <a:solidFill>
                  <a:srgbClr val="202122"/>
                </a:solidFill>
                <a:effectLst/>
                <a:latin typeface="Arial" panose="020B0604020202020204" pitchFamily="34" charset="0"/>
              </a:rPr>
              <a:t>. MedicineNet.com. </a:t>
            </a:r>
            <a:r>
              <a:rPr lang="uk-UA" b="0" i="0" u="none" strike="noStrike" dirty="0" smtClean="0">
                <a:solidFill>
                  <a:srgbClr val="3366BB"/>
                </a:solidFill>
                <a:effectLst/>
                <a:latin typeface="Arial" panose="020B0604020202020204" pitchFamily="34" charset="0"/>
                <a:hlinkClick r:id="rId9"/>
              </a:rPr>
              <a:t>Архів</a:t>
            </a:r>
            <a:r>
              <a:rPr lang="uk-UA" b="0" i="0" dirty="0" smtClean="0">
                <a:solidFill>
                  <a:srgbClr val="202122"/>
                </a:solidFill>
                <a:effectLst/>
                <a:latin typeface="Arial" panose="020B0604020202020204" pitchFamily="34" charset="0"/>
              </a:rPr>
              <a:t> оригіналу за 2013-07-09. Процитовано 2012-04-27.</a:t>
            </a:r>
            <a:endParaRPr lang="uk-UA" dirty="0"/>
          </a:p>
        </p:txBody>
      </p:sp>
      <p:sp>
        <p:nvSpPr>
          <p:cNvPr id="5" name="Прямоугольник 4"/>
          <p:cNvSpPr/>
          <p:nvPr/>
        </p:nvSpPr>
        <p:spPr>
          <a:xfrm>
            <a:off x="951781" y="4762107"/>
            <a:ext cx="6096000" cy="646331"/>
          </a:xfrm>
          <a:prstGeom prst="rect">
            <a:avLst/>
          </a:prstGeom>
        </p:spPr>
        <p:txBody>
          <a:bodyPr>
            <a:spAutoFit/>
          </a:bodyPr>
          <a:lstStyle/>
          <a:p>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4</a:t>
            </a:r>
            <a:r>
              <a:rPr lang="en-US" b="0" i="0" dirty="0" smtClean="0">
                <a:solidFill>
                  <a:srgbClr val="202122"/>
                </a:solidFill>
                <a:effectLst/>
                <a:latin typeface="Arial" panose="020B0604020202020204" pitchFamily="34" charset="0"/>
              </a:rPr>
              <a:t>] </a:t>
            </a:r>
            <a:r>
              <a:rPr lang="en-US" b="0" i="0" u="none" strike="noStrike" dirty="0" smtClean="0">
                <a:solidFill>
                  <a:srgbClr val="0645AD"/>
                </a:solidFill>
                <a:effectLst/>
                <a:latin typeface="Arial" panose="020B0604020202020204" pitchFamily="34" charset="0"/>
                <a:hlinkClick r:id="rId10"/>
              </a:rPr>
              <a:t>ISBN 978-0-521-86527-2</a:t>
            </a:r>
            <a:r>
              <a:rPr lang="en-US" b="0" i="0" dirty="0" smtClean="0">
                <a:solidFill>
                  <a:srgbClr val="202122"/>
                </a:solidFill>
                <a:effectLst/>
                <a:latin typeface="Arial" panose="020B0604020202020204" pitchFamily="34" charset="0"/>
              </a:rPr>
              <a:t> </a:t>
            </a:r>
            <a:r>
              <a:rPr lang="en-US" b="0" i="0" dirty="0" err="1" smtClean="0">
                <a:solidFill>
                  <a:srgbClr val="202122"/>
                </a:solidFill>
                <a:effectLst/>
                <a:latin typeface="Arial" panose="020B0604020202020204" pitchFamily="34" charset="0"/>
              </a:rPr>
              <a:t>глава</a:t>
            </a:r>
            <a:r>
              <a:rPr lang="en-US" b="0" i="0" dirty="0" smtClean="0">
                <a:solidFill>
                  <a:srgbClr val="202122"/>
                </a:solidFill>
                <a:effectLst/>
                <a:latin typeface="Arial" panose="020B0604020202020204" pitchFamily="34" charset="0"/>
              </a:rPr>
              <a:t> 8 Getting in tune: resonance and relaxation</a:t>
            </a:r>
            <a:endParaRPr lang="uk-UA" dirty="0"/>
          </a:p>
        </p:txBody>
      </p:sp>
      <p:sp>
        <p:nvSpPr>
          <p:cNvPr id="6" name="Прямоугольник 5"/>
          <p:cNvSpPr/>
          <p:nvPr/>
        </p:nvSpPr>
        <p:spPr>
          <a:xfrm>
            <a:off x="951781" y="5581140"/>
            <a:ext cx="6096000" cy="646331"/>
          </a:xfrm>
          <a:prstGeom prst="rect">
            <a:avLst/>
          </a:prstGeom>
        </p:spPr>
        <p:txBody>
          <a:bodyPr>
            <a:spAutoFit/>
          </a:bodyPr>
          <a:lstStyle/>
          <a:p>
            <a:r>
              <a:rPr lang="ru-RU" b="0" i="0" dirty="0" smtClean="0">
                <a:solidFill>
                  <a:srgbClr val="202122"/>
                </a:solidFill>
                <a:effectLst/>
                <a:latin typeface="Arial" panose="020B0604020202020204" pitchFamily="34" charset="0"/>
              </a:rPr>
              <a:t> </a:t>
            </a:r>
            <a:r>
              <a:rPr lang="en-US" b="0" i="0" dirty="0" smtClean="0">
                <a:solidFill>
                  <a:srgbClr val="202122"/>
                </a:solidFill>
                <a:effectLst/>
                <a:latin typeface="Arial" panose="020B0604020202020204" pitchFamily="34" charset="0"/>
              </a:rPr>
              <a:t> [</a:t>
            </a:r>
            <a:r>
              <a:rPr lang="uk-UA" dirty="0">
                <a:solidFill>
                  <a:srgbClr val="202122"/>
                </a:solidFill>
                <a:latin typeface="Arial" panose="020B0604020202020204" pitchFamily="34" charset="0"/>
              </a:rPr>
              <a:t>5</a:t>
            </a:r>
            <a:r>
              <a:rPr lang="en-US" b="0" i="0" dirty="0" smtClean="0">
                <a:solidFill>
                  <a:srgbClr val="202122"/>
                </a:solidFill>
                <a:effectLst/>
                <a:latin typeface="Arial" panose="020B0604020202020204" pitchFamily="34" charset="0"/>
              </a:rPr>
              <a:t>]</a:t>
            </a:r>
            <a:r>
              <a:rPr lang="uk-UA" b="0" i="0" dirty="0" smtClean="0">
                <a:solidFill>
                  <a:srgbClr val="202122"/>
                </a:solidFill>
                <a:effectLst/>
                <a:latin typeface="Arial" panose="020B0604020202020204" pitchFamily="34" charset="0"/>
              </a:rPr>
              <a:t> </a:t>
            </a:r>
            <a:r>
              <a:rPr lang="ru-RU" b="0" i="0" u="none" strike="noStrike" dirty="0" err="1" smtClean="0">
                <a:solidFill>
                  <a:srgbClr val="3366BB"/>
                </a:solidFill>
                <a:effectLst/>
                <a:latin typeface="Arial" panose="020B0604020202020204" pitchFamily="34" charset="0"/>
                <a:hlinkClick r:id="rId11"/>
              </a:rPr>
              <a:t>Комп’ютерна</a:t>
            </a:r>
            <a:r>
              <a:rPr lang="ru-RU" b="0" i="0" u="none" strike="noStrike" dirty="0" smtClean="0">
                <a:solidFill>
                  <a:srgbClr val="3366BB"/>
                </a:solidFill>
                <a:effectLst/>
                <a:latin typeface="Arial" panose="020B0604020202020204" pitchFamily="34" charset="0"/>
                <a:hlinkClick r:id="rId11"/>
              </a:rPr>
              <a:t> </a:t>
            </a:r>
            <a:r>
              <a:rPr lang="ru-RU" b="0" i="0" u="none" strike="noStrike" dirty="0" err="1" smtClean="0">
                <a:solidFill>
                  <a:srgbClr val="3366BB"/>
                </a:solidFill>
                <a:effectLst/>
                <a:latin typeface="Arial" panose="020B0604020202020204" pitchFamily="34" charset="0"/>
                <a:hlinkClick r:id="rId11"/>
              </a:rPr>
              <a:t>томографія</a:t>
            </a:r>
            <a:r>
              <a:rPr lang="ru-RU" b="0" i="0" dirty="0" smtClean="0">
                <a:solidFill>
                  <a:srgbClr val="202122"/>
                </a:solidFill>
                <a:effectLst/>
                <a:latin typeface="Arial" panose="020B0604020202020204" pitchFamily="34" charset="0"/>
              </a:rPr>
              <a:t>. </a:t>
            </a:r>
            <a:r>
              <a:rPr lang="ru-RU" b="0" i="1" dirty="0" smtClean="0">
                <a:solidFill>
                  <a:srgbClr val="202122"/>
                </a:solidFill>
                <a:effectLst/>
                <a:latin typeface="Arial" panose="020B0604020202020204" pitchFamily="34" charset="0"/>
              </a:rPr>
              <a:t>kdc.if.ua</a:t>
            </a:r>
            <a:r>
              <a:rPr lang="ru-RU" b="0" i="0" dirty="0" smtClean="0">
                <a:solidFill>
                  <a:srgbClr val="202122"/>
                </a:solidFill>
                <a:effectLst/>
                <a:latin typeface="Arial" panose="020B0604020202020204" pitchFamily="34" charset="0"/>
              </a:rPr>
              <a:t>. </a:t>
            </a:r>
            <a:r>
              <a:rPr lang="ru-RU" b="0" i="0" dirty="0" err="1" smtClean="0">
                <a:solidFill>
                  <a:srgbClr val="202122"/>
                </a:solidFill>
                <a:effectLst/>
                <a:latin typeface="Arial" panose="020B0604020202020204" pitchFamily="34" charset="0"/>
              </a:rPr>
              <a:t>Процитовано</a:t>
            </a:r>
            <a:r>
              <a:rPr lang="ru-RU" b="0" i="0" dirty="0" smtClean="0">
                <a:solidFill>
                  <a:srgbClr val="202122"/>
                </a:solidFill>
                <a:effectLst/>
                <a:latin typeface="Arial" panose="020B0604020202020204" pitchFamily="34" charset="0"/>
              </a:rPr>
              <a:t> 2017-01-31.</a:t>
            </a:r>
            <a:endParaRPr lang="uk-UA" dirty="0"/>
          </a:p>
        </p:txBody>
      </p:sp>
    </p:spTree>
    <p:extLst>
      <p:ext uri="{BB962C8B-B14F-4D97-AF65-F5344CB8AC3E}">
        <p14:creationId xmlns:p14="http://schemas.microsoft.com/office/powerpoint/2010/main" val="2071439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1434" y="2487205"/>
            <a:ext cx="10670876" cy="3170099"/>
          </a:xfrm>
          <a:prstGeom prst="rect">
            <a:avLst/>
          </a:prstGeom>
        </p:spPr>
        <p:txBody>
          <a:bodyPr wrap="square">
            <a:spAutoFit/>
          </a:bodyPr>
          <a:lstStyle/>
          <a:p>
            <a:r>
              <a:rPr lang="uk-UA" b="0" i="0" dirty="0" smtClean="0">
                <a:solidFill>
                  <a:srgbClr val="000000"/>
                </a:solidFill>
                <a:effectLst/>
              </a:rPr>
              <a:t>1. </a:t>
            </a:r>
            <a:r>
              <a:rPr lang="uk-UA" sz="2000" b="0" i="0" dirty="0" smtClean="0">
                <a:solidFill>
                  <a:srgbClr val="000000"/>
                </a:solidFill>
                <a:effectLst/>
              </a:rPr>
              <a:t>Як ви розумієте поняття «інформація»?</a:t>
            </a:r>
          </a:p>
          <a:p>
            <a:r>
              <a:rPr lang="uk-UA" sz="2000" b="0" i="0" dirty="0" smtClean="0">
                <a:solidFill>
                  <a:srgbClr val="000000"/>
                </a:solidFill>
                <a:effectLst/>
              </a:rPr>
              <a:t>2. Поясніть підходи до визначення поняття «інформація».</a:t>
            </a:r>
          </a:p>
          <a:p>
            <a:r>
              <a:rPr lang="uk-UA" sz="2000" b="0" i="0" dirty="0" smtClean="0">
                <a:solidFill>
                  <a:srgbClr val="000000"/>
                </a:solidFill>
                <a:effectLst/>
              </a:rPr>
              <a:t>3. Назвіть і охарактеризуйте види інформації.</a:t>
            </a:r>
          </a:p>
          <a:p>
            <a:r>
              <a:rPr lang="uk-UA" sz="2000" b="0" i="0" dirty="0" smtClean="0">
                <a:solidFill>
                  <a:srgbClr val="000000"/>
                </a:solidFill>
                <a:effectLst/>
              </a:rPr>
              <a:t>4. Дайте характеристику властивостям інформації.</a:t>
            </a:r>
          </a:p>
          <a:p>
            <a:r>
              <a:rPr lang="uk-UA" sz="2000" b="0" i="0" dirty="0" smtClean="0">
                <a:solidFill>
                  <a:srgbClr val="000000"/>
                </a:solidFill>
                <a:effectLst/>
              </a:rPr>
              <a:t>5. Поясніть характерні особливості медико-біологічної інформації.</a:t>
            </a:r>
          </a:p>
          <a:p>
            <a:r>
              <a:rPr lang="uk-UA" sz="2000" b="0" i="0" dirty="0" smtClean="0">
                <a:solidFill>
                  <a:srgbClr val="000000"/>
                </a:solidFill>
                <a:effectLst/>
              </a:rPr>
              <a:t>6. Що таке ентропія інформації.</a:t>
            </a:r>
          </a:p>
          <a:p>
            <a:r>
              <a:rPr lang="uk-UA" sz="2000" b="0" i="0" dirty="0" smtClean="0">
                <a:solidFill>
                  <a:srgbClr val="000000"/>
                </a:solidFill>
                <a:effectLst/>
              </a:rPr>
              <a:t>7. Як відбувається процес передачі інформації?</a:t>
            </a:r>
          </a:p>
          <a:p>
            <a:r>
              <a:rPr lang="uk-UA" sz="2000" b="0" i="0" dirty="0" smtClean="0">
                <a:solidFill>
                  <a:srgbClr val="000000"/>
                </a:solidFill>
                <a:effectLst/>
              </a:rPr>
              <a:t>8. Що називається кодуванням (декодуванням) повідомлення?</a:t>
            </a:r>
          </a:p>
          <a:p>
            <a:r>
              <a:rPr lang="uk-UA" sz="2000" b="0" i="0" dirty="0" smtClean="0">
                <a:solidFill>
                  <a:srgbClr val="000000"/>
                </a:solidFill>
                <a:effectLst/>
              </a:rPr>
              <a:t>9. Дайте означення поняття «канал зв’язку».</a:t>
            </a:r>
          </a:p>
          <a:p>
            <a:r>
              <a:rPr lang="uk-UA" sz="2000" b="0" i="0" dirty="0" smtClean="0">
                <a:solidFill>
                  <a:srgbClr val="000000"/>
                </a:solidFill>
                <a:effectLst/>
              </a:rPr>
              <a:t>10. У чому полягає різниця односторонньої і </a:t>
            </a:r>
            <a:r>
              <a:rPr lang="uk-UA" sz="2000" b="0" i="0" dirty="0" err="1" smtClean="0">
                <a:solidFill>
                  <a:srgbClr val="000000"/>
                </a:solidFill>
                <a:effectLst/>
              </a:rPr>
              <a:t>двоспрямованої</a:t>
            </a:r>
            <a:r>
              <a:rPr lang="uk-UA" sz="2000" b="0" i="0" dirty="0" smtClean="0">
                <a:solidFill>
                  <a:srgbClr val="000000"/>
                </a:solidFill>
                <a:effectLst/>
              </a:rPr>
              <a:t> комунікації?</a:t>
            </a:r>
          </a:p>
        </p:txBody>
      </p:sp>
      <p:sp>
        <p:nvSpPr>
          <p:cNvPr id="3" name="Заголовок 2"/>
          <p:cNvSpPr>
            <a:spLocks noGrp="1"/>
          </p:cNvSpPr>
          <p:nvPr>
            <p:ph type="title"/>
          </p:nvPr>
        </p:nvSpPr>
        <p:spPr/>
        <p:txBody>
          <a:bodyPr/>
          <a:lstStyle/>
          <a:p>
            <a:r>
              <a:rPr lang="uk-UA" dirty="0" smtClean="0"/>
              <a:t>Питання для самоконтролю</a:t>
            </a:r>
            <a:endParaRPr lang="uk-UA" dirty="0"/>
          </a:p>
        </p:txBody>
      </p:sp>
    </p:spTree>
    <p:extLst>
      <p:ext uri="{BB962C8B-B14F-4D97-AF65-F5344CB8AC3E}">
        <p14:creationId xmlns:p14="http://schemas.microsoft.com/office/powerpoint/2010/main" val="453804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1215" y="1658072"/>
            <a:ext cx="9506310" cy="3785652"/>
          </a:xfrm>
          <a:prstGeom prst="rect">
            <a:avLst/>
          </a:prstGeom>
        </p:spPr>
        <p:txBody>
          <a:bodyPr wrap="square">
            <a:spAutoFit/>
          </a:bodyPr>
          <a:lstStyle/>
          <a:p>
            <a:r>
              <a:rPr lang="uk-UA" sz="2000" b="0" i="0" dirty="0" smtClean="0">
                <a:solidFill>
                  <a:srgbClr val="000000"/>
                </a:solidFill>
                <a:effectLst/>
              </a:rPr>
              <a:t>11. Опишіть наступні види комунікацій: «відправник це одержувач», «немає одержувача» та «немає відправника».</a:t>
            </a:r>
          </a:p>
          <a:p>
            <a:r>
              <a:rPr lang="uk-UA" sz="2000" b="0" i="0" dirty="0" smtClean="0">
                <a:solidFill>
                  <a:srgbClr val="000000"/>
                </a:solidFill>
                <a:effectLst/>
              </a:rPr>
              <a:t>12. Дайте класифікацію носіїв повідомлень.</a:t>
            </a:r>
          </a:p>
          <a:p>
            <a:r>
              <a:rPr lang="uk-UA" sz="2000" b="0" i="0" dirty="0" smtClean="0">
                <a:solidFill>
                  <a:srgbClr val="000000"/>
                </a:solidFill>
                <a:effectLst/>
              </a:rPr>
              <a:t>13. Наведіть приклади </a:t>
            </a:r>
            <a:r>
              <a:rPr lang="uk-UA" sz="2000" b="0" i="0" dirty="0" err="1" smtClean="0">
                <a:solidFill>
                  <a:srgbClr val="000000"/>
                </a:solidFill>
                <a:effectLst/>
              </a:rPr>
              <a:t>довгоіснуючих</a:t>
            </a:r>
            <a:r>
              <a:rPr lang="uk-UA" sz="2000" b="0" i="0" dirty="0" smtClean="0">
                <a:solidFill>
                  <a:srgbClr val="000000"/>
                </a:solidFill>
                <a:effectLst/>
              </a:rPr>
              <a:t> і </a:t>
            </a:r>
            <a:r>
              <a:rPr lang="uk-UA" sz="2000" b="0" i="0" dirty="0" err="1" smtClean="0">
                <a:solidFill>
                  <a:srgbClr val="000000"/>
                </a:solidFill>
                <a:effectLst/>
              </a:rPr>
              <a:t>недовгоіснуючих</a:t>
            </a:r>
            <a:r>
              <a:rPr lang="uk-UA" sz="2000" b="0" i="0" dirty="0" smtClean="0">
                <a:solidFill>
                  <a:srgbClr val="000000"/>
                </a:solidFill>
                <a:effectLst/>
              </a:rPr>
              <a:t> носіїв повідомлень.</a:t>
            </a:r>
          </a:p>
          <a:p>
            <a:r>
              <a:rPr lang="uk-UA" sz="2000" b="0" i="0" dirty="0" smtClean="0">
                <a:solidFill>
                  <a:srgbClr val="000000"/>
                </a:solidFill>
                <a:effectLst/>
              </a:rPr>
              <a:t>14. Медична інформатика – навчальна дисципліна, медична інформатика – галузь науки, у чому полягає різниця цих категорій?</a:t>
            </a:r>
          </a:p>
          <a:p>
            <a:r>
              <a:rPr lang="uk-UA" sz="2000" b="0" i="0" dirty="0" smtClean="0">
                <a:solidFill>
                  <a:srgbClr val="000000"/>
                </a:solidFill>
                <a:effectLst/>
              </a:rPr>
              <a:t>15. Назвіть завдання медичної інформатики.</a:t>
            </a:r>
          </a:p>
          <a:p>
            <a:r>
              <a:rPr lang="uk-UA" sz="2000" b="0" i="0" dirty="0" smtClean="0">
                <a:solidFill>
                  <a:srgbClr val="000000"/>
                </a:solidFill>
                <a:effectLst/>
              </a:rPr>
              <a:t>16. Охарактеризуйте види медичної інформації.</a:t>
            </a:r>
          </a:p>
          <a:p>
            <a:r>
              <a:rPr lang="uk-UA" sz="2000" b="0" i="0" dirty="0" smtClean="0">
                <a:solidFill>
                  <a:srgbClr val="000000"/>
                </a:solidFill>
                <a:effectLst/>
              </a:rPr>
              <a:t>17. Як співвідносяться поняття «інформація», «дані», «шум» та «знання»?</a:t>
            </a:r>
          </a:p>
          <a:p>
            <a:r>
              <a:rPr lang="uk-UA" sz="2000" b="0" i="0" dirty="0" smtClean="0">
                <a:solidFill>
                  <a:srgbClr val="000000"/>
                </a:solidFill>
                <a:effectLst/>
              </a:rPr>
              <a:t>18. Виділіть і охарактеризуйте основні етапи опрацювання даних.</a:t>
            </a:r>
          </a:p>
          <a:p>
            <a:r>
              <a:rPr lang="uk-UA" sz="2000" b="0" i="0" dirty="0" smtClean="0">
                <a:solidFill>
                  <a:srgbClr val="000000"/>
                </a:solidFill>
                <a:effectLst/>
              </a:rPr>
              <a:t>19. Назвіть основні типи даних, які фіксуються в медичних документах.</a:t>
            </a:r>
          </a:p>
          <a:p>
            <a:r>
              <a:rPr lang="uk-UA" sz="2000" b="0" i="0" dirty="0" smtClean="0">
                <a:solidFill>
                  <a:srgbClr val="000000"/>
                </a:solidFill>
                <a:effectLst/>
              </a:rPr>
              <a:t>20. Наведіть приклади основних типів медичних даних.</a:t>
            </a:r>
            <a:endParaRPr lang="uk-UA" sz="2000" b="0" i="0" dirty="0">
              <a:solidFill>
                <a:srgbClr val="000000"/>
              </a:solidFill>
              <a:effectLst/>
            </a:endParaRPr>
          </a:p>
        </p:txBody>
      </p:sp>
    </p:spTree>
    <p:extLst>
      <p:ext uri="{BB962C8B-B14F-4D97-AF65-F5344CB8AC3E}">
        <p14:creationId xmlns:p14="http://schemas.microsoft.com/office/powerpoint/2010/main" val="52907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9019" y="1744813"/>
            <a:ext cx="9256143" cy="2862322"/>
          </a:xfrm>
          <a:prstGeom prst="rect">
            <a:avLst/>
          </a:prstGeom>
        </p:spPr>
        <p:txBody>
          <a:bodyPr wrap="square">
            <a:spAutoFit/>
          </a:bodyPr>
          <a:lstStyle/>
          <a:p>
            <a:r>
              <a:rPr lang="uk-UA" sz="2000" b="0" i="0" dirty="0" smtClean="0">
                <a:solidFill>
                  <a:srgbClr val="202122"/>
                </a:solidFill>
                <a:effectLst/>
              </a:rPr>
              <a:t>Відповідно до методу реєстрації дані можуть зберігатись і транспортуватись на носіях різних видів по </a:t>
            </a:r>
            <a:r>
              <a:rPr lang="uk-UA" sz="2000" b="1" i="0" dirty="0" smtClean="0">
                <a:solidFill>
                  <a:srgbClr val="202122"/>
                </a:solidFill>
                <a:effectLst/>
              </a:rPr>
              <a:t>провідному (дротовому)</a:t>
            </a:r>
            <a:r>
              <a:rPr lang="uk-UA" sz="2000" b="0" i="0" dirty="0" smtClean="0">
                <a:solidFill>
                  <a:srgbClr val="202122"/>
                </a:solidFill>
                <a:effectLst/>
              </a:rPr>
              <a:t> або </a:t>
            </a:r>
            <a:r>
              <a:rPr lang="uk-UA" sz="2000" b="1" dirty="0" smtClean="0">
                <a:solidFill>
                  <a:srgbClr val="202122"/>
                </a:solidFill>
              </a:rPr>
              <a:t>безпровідному (</a:t>
            </a:r>
            <a:r>
              <a:rPr lang="uk-UA" sz="2000" b="1" i="0" dirty="0" smtClean="0">
                <a:solidFill>
                  <a:srgbClr val="202122"/>
                </a:solidFill>
                <a:effectLst/>
              </a:rPr>
              <a:t>бездротовому)</a:t>
            </a:r>
            <a:r>
              <a:rPr lang="uk-UA" sz="2000" b="0" i="0" dirty="0" smtClean="0">
                <a:solidFill>
                  <a:srgbClr val="202122"/>
                </a:solidFill>
                <a:effectLst/>
              </a:rPr>
              <a:t> зв'язку.</a:t>
            </a:r>
          </a:p>
          <a:p>
            <a:endParaRPr lang="uk-UA" sz="2000" b="0" i="0" dirty="0" smtClean="0">
              <a:solidFill>
                <a:srgbClr val="202122"/>
              </a:solidFill>
              <a:effectLst/>
            </a:endParaRPr>
          </a:p>
          <a:p>
            <a:r>
              <a:rPr lang="uk-UA" sz="2000" b="0" i="0" dirty="0" smtClean="0">
                <a:solidFill>
                  <a:srgbClr val="202122"/>
                </a:solidFill>
                <a:effectLst/>
              </a:rPr>
              <a:t>За аналогією з перешкодами в каналах дротового і радіозв'язку будемо називати їх інформаційними шумами. Шум</a:t>
            </a:r>
            <a:r>
              <a:rPr lang="uk-UA" sz="2000" dirty="0">
                <a:solidFill>
                  <a:srgbClr val="202122"/>
                </a:solidFill>
              </a:rPr>
              <a:t> </a:t>
            </a:r>
            <a:r>
              <a:rPr lang="uk-UA" sz="2000" dirty="0" smtClean="0">
                <a:solidFill>
                  <a:srgbClr val="202122"/>
                </a:solidFill>
              </a:rPr>
              <a:t>–</a:t>
            </a:r>
            <a:r>
              <a:rPr lang="uk-UA" sz="2000" b="0" i="0" dirty="0" smtClean="0">
                <a:solidFill>
                  <a:srgbClr val="202122"/>
                </a:solidFill>
                <a:effectLst/>
              </a:rPr>
              <a:t> це повідомлення, що не несе корисної інформації, тобто не мають відношення до задачі, що вирішується, але передані в органи управління і переробляються ними. Тому є доцільним фільтрація даних (сигналів) або переданої інформації, або виділення корисних сигналу.</a:t>
            </a:r>
            <a:endParaRPr lang="uk-UA" sz="2000" b="0" i="0" dirty="0">
              <a:solidFill>
                <a:srgbClr val="202122"/>
              </a:solidFill>
              <a:effectLst/>
            </a:endParaRPr>
          </a:p>
        </p:txBody>
      </p:sp>
    </p:spTree>
    <p:extLst>
      <p:ext uri="{BB962C8B-B14F-4D97-AF65-F5344CB8AC3E}">
        <p14:creationId xmlns:p14="http://schemas.microsoft.com/office/powerpoint/2010/main" val="186888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24613" y="3618421"/>
            <a:ext cx="6076950" cy="2019300"/>
          </a:xfrm>
          <a:prstGeom prst="rect">
            <a:avLst/>
          </a:prstGeom>
        </p:spPr>
      </p:pic>
      <p:sp>
        <p:nvSpPr>
          <p:cNvPr id="4" name="Заголовок 3"/>
          <p:cNvSpPr>
            <a:spLocks noGrp="1"/>
          </p:cNvSpPr>
          <p:nvPr>
            <p:ph type="title"/>
          </p:nvPr>
        </p:nvSpPr>
        <p:spPr>
          <a:xfrm>
            <a:off x="1362977" y="823497"/>
            <a:ext cx="9601196" cy="1303867"/>
          </a:xfrm>
        </p:spPr>
        <p:txBody>
          <a:bodyPr>
            <a:normAutofit/>
          </a:bodyPr>
          <a:lstStyle/>
          <a:p>
            <a:r>
              <a:rPr lang="uk-UA" sz="4000" dirty="0"/>
              <a:t>Загальна схема передачі інформації</a:t>
            </a:r>
          </a:p>
        </p:txBody>
      </p:sp>
      <p:sp>
        <p:nvSpPr>
          <p:cNvPr id="5" name="Объект 4"/>
          <p:cNvSpPr>
            <a:spLocks noGrp="1"/>
          </p:cNvSpPr>
          <p:nvPr>
            <p:ph idx="1"/>
          </p:nvPr>
        </p:nvSpPr>
        <p:spPr/>
        <p:txBody>
          <a:bodyPr/>
          <a:lstStyle/>
          <a:p>
            <a:r>
              <a:rPr lang="uk-UA" sz="2000" dirty="0">
                <a:solidFill>
                  <a:srgbClr val="000000"/>
                </a:solidFill>
              </a:rPr>
              <a:t>Всі ситуації комунікації передбачають наявність відправника інформації, одержувача її та каналу передачі. Між деяким відправником </a:t>
            </a:r>
            <a:r>
              <a:rPr lang="en-US" sz="2000" dirty="0">
                <a:solidFill>
                  <a:srgbClr val="000000"/>
                </a:solidFill>
              </a:rPr>
              <a:t>S </a:t>
            </a:r>
            <a:r>
              <a:rPr lang="uk-UA" sz="2000" dirty="0">
                <a:solidFill>
                  <a:srgbClr val="000000"/>
                </a:solidFill>
              </a:rPr>
              <a:t>й одержувачем </a:t>
            </a:r>
            <a:r>
              <a:rPr lang="en-US" sz="2000" dirty="0">
                <a:solidFill>
                  <a:srgbClr val="000000"/>
                </a:solidFill>
              </a:rPr>
              <a:t>R </a:t>
            </a:r>
            <a:r>
              <a:rPr lang="uk-UA" sz="2000" dirty="0">
                <a:solidFill>
                  <a:srgbClr val="000000"/>
                </a:solidFill>
              </a:rPr>
              <a:t>завжди є канал передачі </a:t>
            </a:r>
            <a:r>
              <a:rPr lang="en-US" sz="2000" dirty="0">
                <a:solidFill>
                  <a:srgbClr val="000000"/>
                </a:solidFill>
              </a:rPr>
              <a:t>T, </a:t>
            </a:r>
            <a:r>
              <a:rPr lang="uk-UA" sz="2000" dirty="0">
                <a:solidFill>
                  <a:srgbClr val="000000"/>
                </a:solidFill>
              </a:rPr>
              <a:t>через який проходить повідомлення</a:t>
            </a:r>
            <a:endParaRPr lang="uk-UA" sz="2000" dirty="0"/>
          </a:p>
          <a:p>
            <a:endParaRPr lang="uk-UA" dirty="0"/>
          </a:p>
        </p:txBody>
      </p:sp>
    </p:spTree>
    <p:extLst>
      <p:ext uri="{BB962C8B-B14F-4D97-AF65-F5344CB8AC3E}">
        <p14:creationId xmlns:p14="http://schemas.microsoft.com/office/powerpoint/2010/main" val="179584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67154" y="1652783"/>
            <a:ext cx="7712015" cy="2554545"/>
          </a:xfrm>
          <a:prstGeom prst="rect">
            <a:avLst/>
          </a:prstGeom>
        </p:spPr>
        <p:txBody>
          <a:bodyPr wrap="square">
            <a:spAutoFit/>
          </a:bodyPr>
          <a:lstStyle/>
          <a:p>
            <a:r>
              <a:rPr lang="uk-UA" sz="2000" dirty="0">
                <a:solidFill>
                  <a:srgbClr val="000000"/>
                </a:solidFill>
              </a:rPr>
              <a:t>Повідомлення можуть бути передані по різному (різним способом, різним алфавітом). Щоб інформацію більш </a:t>
            </a:r>
            <a:r>
              <a:rPr lang="uk-UA" sz="2000" dirty="0" err="1">
                <a:solidFill>
                  <a:srgbClr val="000000"/>
                </a:solidFill>
              </a:rPr>
              <a:t>економно</a:t>
            </a:r>
            <a:r>
              <a:rPr lang="uk-UA" sz="2000" dirty="0">
                <a:solidFill>
                  <a:srgbClr val="000000"/>
                </a:solidFill>
              </a:rPr>
              <a:t> і точно передати по каналам зв’язку, її треба відповідним чином закодувати. Повідомлення, яке закодували певним чином, приймає вигляд сигналів – носіїв інформації, що проходять по каналу. При переході до приймача, сигнали повинні прийняти знову загальноприйнятий вигляд. З цією метою сигнали проходять повз пристрій декодування, приймаючи форму, зручну для абонента.</a:t>
            </a:r>
            <a:endParaRPr lang="uk-UA" sz="2000" dirty="0"/>
          </a:p>
        </p:txBody>
      </p:sp>
    </p:spTree>
    <p:extLst>
      <p:ext uri="{BB962C8B-B14F-4D97-AF65-F5344CB8AC3E}">
        <p14:creationId xmlns:p14="http://schemas.microsoft.com/office/powerpoint/2010/main" val="340549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84097" y="1342231"/>
            <a:ext cx="6096000" cy="3477875"/>
          </a:xfrm>
          <a:prstGeom prst="rect">
            <a:avLst/>
          </a:prstGeom>
        </p:spPr>
        <p:txBody>
          <a:bodyPr>
            <a:spAutoFit/>
          </a:bodyPr>
          <a:lstStyle/>
          <a:p>
            <a:pPr>
              <a:buFont typeface="Arial" panose="020B0604020202020204" pitchFamily="34" charset="0"/>
              <a:buChar char="•"/>
            </a:pPr>
            <a:r>
              <a:rPr lang="uk-UA" sz="2000" dirty="0">
                <a:solidFill>
                  <a:srgbClr val="000000"/>
                </a:solidFill>
              </a:rPr>
              <a:t>У житті ми, як правило, оцінюємо одержані відомості із змістовної сторони: нові відомості сприймаємо не як визначену кількість інформації, а як новий зміст</a:t>
            </a:r>
            <a:r>
              <a:rPr lang="uk-UA" sz="2000" dirty="0" smtClean="0">
                <a:solidFill>
                  <a:srgbClr val="000000"/>
                </a:solidFill>
              </a:rPr>
              <a:t>.</a:t>
            </a:r>
          </a:p>
          <a:p>
            <a:pPr>
              <a:buFont typeface="Arial" panose="020B0604020202020204" pitchFamily="34" charset="0"/>
              <a:buChar char="•"/>
            </a:pPr>
            <a:endParaRPr lang="uk-UA" sz="2000" dirty="0">
              <a:solidFill>
                <a:srgbClr val="000000"/>
              </a:solidFill>
            </a:endParaRPr>
          </a:p>
          <a:p>
            <a:pPr>
              <a:buFont typeface="Arial" panose="020B0604020202020204" pitchFamily="34" charset="0"/>
              <a:buChar char="•"/>
            </a:pPr>
            <a:r>
              <a:rPr lang="uk-UA" sz="2000" dirty="0" smtClean="0">
                <a:solidFill>
                  <a:srgbClr val="000000"/>
                </a:solidFill>
              </a:rPr>
              <a:t>У </a:t>
            </a:r>
            <a:r>
              <a:rPr lang="uk-UA" sz="2000" dirty="0">
                <a:solidFill>
                  <a:srgbClr val="000000"/>
                </a:solidFill>
              </a:rPr>
              <a:t>техніці зв’язку кожному повідомленню, що передається, ставиться у відповідність комбінація сигналів, яка називається </a:t>
            </a:r>
            <a:r>
              <a:rPr lang="uk-UA" sz="2000" i="1" dirty="0">
                <a:solidFill>
                  <a:srgbClr val="000000"/>
                </a:solidFill>
              </a:rPr>
              <a:t>кодом,</a:t>
            </a:r>
            <a:r>
              <a:rPr lang="uk-UA" sz="2000" dirty="0">
                <a:solidFill>
                  <a:srgbClr val="000000"/>
                </a:solidFill>
              </a:rPr>
              <a:t> а сама операція переводу повідомлення у послідовність різних сигналів є </a:t>
            </a:r>
            <a:r>
              <a:rPr lang="uk-UA" sz="2000" i="1" dirty="0">
                <a:solidFill>
                  <a:srgbClr val="000000"/>
                </a:solidFill>
              </a:rPr>
              <a:t>кодуванням</a:t>
            </a:r>
            <a:r>
              <a:rPr lang="uk-UA" sz="2000" dirty="0">
                <a:solidFill>
                  <a:srgbClr val="000000"/>
                </a:solidFill>
              </a:rPr>
              <a:t> повідомлення. Зворотній процес перетворення комбінації сигналів у повідомлення називається </a:t>
            </a:r>
            <a:r>
              <a:rPr lang="uk-UA" sz="2000" i="1" dirty="0">
                <a:solidFill>
                  <a:srgbClr val="000000"/>
                </a:solidFill>
              </a:rPr>
              <a:t>декодуванням</a:t>
            </a:r>
            <a:r>
              <a:rPr lang="uk-UA" sz="2000" dirty="0">
                <a:solidFill>
                  <a:srgbClr val="000000"/>
                </a:solidFill>
              </a:rPr>
              <a:t>.</a:t>
            </a:r>
            <a:endParaRPr lang="uk-UA" sz="2000" b="0" i="0" dirty="0">
              <a:solidFill>
                <a:srgbClr val="000000"/>
              </a:solidFill>
              <a:effectLst/>
            </a:endParaRPr>
          </a:p>
        </p:txBody>
      </p:sp>
    </p:spTree>
    <p:extLst>
      <p:ext uri="{BB962C8B-B14F-4D97-AF65-F5344CB8AC3E}">
        <p14:creationId xmlns:p14="http://schemas.microsoft.com/office/powerpoint/2010/main" val="119009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3547" y="1513331"/>
            <a:ext cx="7131170" cy="3785652"/>
          </a:xfrm>
          <a:prstGeom prst="rect">
            <a:avLst/>
          </a:prstGeom>
        </p:spPr>
        <p:txBody>
          <a:bodyPr wrap="square">
            <a:spAutoFit/>
          </a:bodyPr>
          <a:lstStyle/>
          <a:p>
            <a:pPr indent="360000"/>
            <a:r>
              <a:rPr lang="ru-RU" sz="2000" dirty="0" err="1">
                <a:solidFill>
                  <a:srgbClr val="000000"/>
                </a:solidFill>
              </a:rPr>
              <a:t>Звичайна</a:t>
            </a:r>
            <a:r>
              <a:rPr lang="ru-RU" sz="2000" dirty="0">
                <a:solidFill>
                  <a:srgbClr val="000000"/>
                </a:solidFill>
              </a:rPr>
              <a:t> </a:t>
            </a:r>
            <a:r>
              <a:rPr lang="ru-RU" sz="2000" dirty="0" err="1">
                <a:solidFill>
                  <a:srgbClr val="000000"/>
                </a:solidFill>
              </a:rPr>
              <a:t>людська</a:t>
            </a:r>
            <a:r>
              <a:rPr lang="ru-RU" sz="2000" dirty="0">
                <a:solidFill>
                  <a:srgbClr val="000000"/>
                </a:solidFill>
              </a:rPr>
              <a:t> </a:t>
            </a:r>
            <a:r>
              <a:rPr lang="ru-RU" sz="2000" dirty="0" err="1">
                <a:solidFill>
                  <a:srgbClr val="000000"/>
                </a:solidFill>
              </a:rPr>
              <a:t>мова</a:t>
            </a:r>
            <a:r>
              <a:rPr lang="ru-RU" sz="2000" dirty="0">
                <a:solidFill>
                  <a:srgbClr val="000000"/>
                </a:solidFill>
              </a:rPr>
              <a:t>, азбука Морзе, </a:t>
            </a:r>
            <a:r>
              <a:rPr lang="ru-RU" sz="2000" dirty="0" err="1">
                <a:solidFill>
                  <a:srgbClr val="000000"/>
                </a:solidFill>
              </a:rPr>
              <a:t>нотна</a:t>
            </a:r>
            <a:r>
              <a:rPr lang="ru-RU" sz="2000" dirty="0">
                <a:solidFill>
                  <a:srgbClr val="000000"/>
                </a:solidFill>
              </a:rPr>
              <a:t> грамота, </a:t>
            </a:r>
            <a:r>
              <a:rPr lang="ru-RU" sz="2000" dirty="0" err="1">
                <a:solidFill>
                  <a:srgbClr val="000000"/>
                </a:solidFill>
              </a:rPr>
              <a:t>малюнки</a:t>
            </a:r>
            <a:r>
              <a:rPr lang="ru-RU" sz="2000" dirty="0">
                <a:solidFill>
                  <a:srgbClr val="000000"/>
                </a:solidFill>
              </a:rPr>
              <a:t> є прикладом систем </a:t>
            </a:r>
            <a:r>
              <a:rPr lang="ru-RU" sz="2000" dirty="0" err="1">
                <a:solidFill>
                  <a:srgbClr val="000000"/>
                </a:solidFill>
              </a:rPr>
              <a:t>кодування</a:t>
            </a:r>
            <a:r>
              <a:rPr lang="ru-RU" sz="2000" dirty="0">
                <a:solidFill>
                  <a:srgbClr val="000000"/>
                </a:solidFill>
              </a:rPr>
              <a:t> </a:t>
            </a:r>
            <a:r>
              <a:rPr lang="ru-RU" sz="2000" dirty="0" err="1">
                <a:solidFill>
                  <a:srgbClr val="000000"/>
                </a:solidFill>
              </a:rPr>
              <a:t>даних</a:t>
            </a:r>
            <a:r>
              <a:rPr lang="ru-RU" sz="2000" dirty="0" smtClean="0">
                <a:solidFill>
                  <a:srgbClr val="000000"/>
                </a:solidFill>
              </a:rPr>
              <a:t>.</a:t>
            </a:r>
          </a:p>
          <a:p>
            <a:pPr indent="360000"/>
            <a:endParaRPr lang="ru-RU" sz="2000" dirty="0" smtClean="0">
              <a:solidFill>
                <a:srgbClr val="000000"/>
              </a:solidFill>
            </a:endParaRPr>
          </a:p>
          <a:p>
            <a:pPr indent="360000"/>
            <a:r>
              <a:rPr lang="ru-RU" sz="2000" dirty="0" smtClean="0">
                <a:solidFill>
                  <a:srgbClr val="000000"/>
                </a:solidFill>
              </a:rPr>
              <a:t>Своя </a:t>
            </a:r>
            <a:r>
              <a:rPr lang="ru-RU" sz="2000" dirty="0">
                <a:solidFill>
                  <a:srgbClr val="000000"/>
                </a:solidFill>
              </a:rPr>
              <a:t>система </a:t>
            </a:r>
            <a:r>
              <a:rPr lang="ru-RU" sz="2000" dirty="0" err="1">
                <a:solidFill>
                  <a:srgbClr val="000000"/>
                </a:solidFill>
              </a:rPr>
              <a:t>існує</a:t>
            </a:r>
            <a:r>
              <a:rPr lang="ru-RU" sz="2000" dirty="0">
                <a:solidFill>
                  <a:srgbClr val="000000"/>
                </a:solidFill>
              </a:rPr>
              <a:t> і в </a:t>
            </a:r>
            <a:r>
              <a:rPr lang="ru-RU" sz="2000" dirty="0" err="1">
                <a:solidFill>
                  <a:srgbClr val="000000"/>
                </a:solidFill>
              </a:rPr>
              <a:t>обчислювальній</a:t>
            </a:r>
            <a:r>
              <a:rPr lang="ru-RU" sz="2000" dirty="0">
                <a:solidFill>
                  <a:srgbClr val="000000"/>
                </a:solidFill>
              </a:rPr>
              <a:t> </a:t>
            </a:r>
            <a:r>
              <a:rPr lang="ru-RU" sz="2000" dirty="0" err="1">
                <a:solidFill>
                  <a:srgbClr val="000000"/>
                </a:solidFill>
              </a:rPr>
              <a:t>техніці</a:t>
            </a:r>
            <a:r>
              <a:rPr lang="ru-RU" sz="2000" dirty="0">
                <a:solidFill>
                  <a:srgbClr val="000000"/>
                </a:solidFill>
              </a:rPr>
              <a:t>. Вона </a:t>
            </a:r>
            <a:r>
              <a:rPr lang="ru-RU" sz="2000" dirty="0" err="1" smtClean="0">
                <a:solidFill>
                  <a:srgbClr val="000000"/>
                </a:solidFill>
              </a:rPr>
              <a:t>полягає</a:t>
            </a:r>
            <a:r>
              <a:rPr lang="ru-RU" sz="2000" dirty="0" smtClean="0">
                <a:solidFill>
                  <a:srgbClr val="000000"/>
                </a:solidFill>
              </a:rPr>
              <a:t> у </a:t>
            </a:r>
            <a:r>
              <a:rPr lang="ru-RU" sz="2000" dirty="0" err="1">
                <a:solidFill>
                  <a:srgbClr val="000000"/>
                </a:solidFill>
              </a:rPr>
              <a:t>використанні</a:t>
            </a:r>
            <a:r>
              <a:rPr lang="ru-RU" sz="2000" dirty="0">
                <a:solidFill>
                  <a:srgbClr val="000000"/>
                </a:solidFill>
              </a:rPr>
              <a:t> </a:t>
            </a:r>
            <a:r>
              <a:rPr lang="ru-RU" sz="2000" dirty="0" err="1">
                <a:solidFill>
                  <a:srgbClr val="000000"/>
                </a:solidFill>
              </a:rPr>
              <a:t>двійкової</a:t>
            </a:r>
            <a:r>
              <a:rPr lang="ru-RU" sz="2000" dirty="0">
                <a:solidFill>
                  <a:srgbClr val="000000"/>
                </a:solidFill>
              </a:rPr>
              <a:t> </a:t>
            </a:r>
            <a:r>
              <a:rPr lang="ru-RU" sz="2000" dirty="0" err="1">
                <a:solidFill>
                  <a:srgbClr val="000000"/>
                </a:solidFill>
              </a:rPr>
              <a:t>системи</a:t>
            </a:r>
            <a:r>
              <a:rPr lang="ru-RU" sz="2000" dirty="0">
                <a:solidFill>
                  <a:srgbClr val="000000"/>
                </a:solidFill>
              </a:rPr>
              <a:t> </a:t>
            </a:r>
            <a:r>
              <a:rPr lang="ru-RU" sz="2000" dirty="0" err="1">
                <a:solidFill>
                  <a:srgbClr val="000000"/>
                </a:solidFill>
              </a:rPr>
              <a:t>числення</a:t>
            </a:r>
            <a:r>
              <a:rPr lang="ru-RU" sz="2000" dirty="0">
                <a:solidFill>
                  <a:srgbClr val="000000"/>
                </a:solidFill>
              </a:rPr>
              <a:t>, коли для </a:t>
            </a:r>
            <a:r>
              <a:rPr lang="ru-RU" sz="2000" dirty="0" err="1">
                <a:solidFill>
                  <a:srgbClr val="000000"/>
                </a:solidFill>
              </a:rPr>
              <a:t>подання</a:t>
            </a:r>
            <a:r>
              <a:rPr lang="ru-RU" sz="2000" dirty="0">
                <a:solidFill>
                  <a:srgbClr val="000000"/>
                </a:solidFill>
              </a:rPr>
              <a:t> </a:t>
            </a:r>
            <a:r>
              <a:rPr lang="ru-RU" sz="2000" dirty="0" err="1">
                <a:solidFill>
                  <a:srgbClr val="000000"/>
                </a:solidFill>
              </a:rPr>
              <a:t>інформації</a:t>
            </a:r>
            <a:r>
              <a:rPr lang="ru-RU" sz="2000" dirty="0">
                <a:solidFill>
                  <a:srgbClr val="000000"/>
                </a:solidFill>
              </a:rPr>
              <a:t> </a:t>
            </a:r>
            <a:r>
              <a:rPr lang="ru-RU" sz="2000" dirty="0" err="1">
                <a:solidFill>
                  <a:srgbClr val="000000"/>
                </a:solidFill>
              </a:rPr>
              <a:t>використовуються</a:t>
            </a:r>
            <a:r>
              <a:rPr lang="ru-RU" sz="2000" dirty="0">
                <a:solidFill>
                  <a:srgbClr val="000000"/>
                </a:solidFill>
              </a:rPr>
              <a:t> </a:t>
            </a:r>
            <a:r>
              <a:rPr lang="ru-RU" sz="2000" dirty="0" err="1">
                <a:solidFill>
                  <a:srgbClr val="000000"/>
                </a:solidFill>
              </a:rPr>
              <a:t>дві</a:t>
            </a:r>
            <a:r>
              <a:rPr lang="ru-RU" sz="2000" dirty="0">
                <a:solidFill>
                  <a:srgbClr val="000000"/>
                </a:solidFill>
              </a:rPr>
              <a:t> </a:t>
            </a:r>
            <a:r>
              <a:rPr lang="ru-RU" sz="2000" dirty="0" err="1">
                <a:solidFill>
                  <a:srgbClr val="000000"/>
                </a:solidFill>
              </a:rPr>
              <a:t>цифри</a:t>
            </a:r>
            <a:r>
              <a:rPr lang="ru-RU" sz="2000" dirty="0">
                <a:solidFill>
                  <a:srgbClr val="000000"/>
                </a:solidFill>
              </a:rPr>
              <a:t>: 0 та 1. </a:t>
            </a:r>
            <a:r>
              <a:rPr lang="ru-RU" sz="2000" dirty="0" err="1" smtClean="0">
                <a:solidFill>
                  <a:srgbClr val="000000"/>
                </a:solidFill>
              </a:rPr>
              <a:t>Ці</a:t>
            </a:r>
            <a:r>
              <a:rPr lang="ru-RU" sz="2000" dirty="0" smtClean="0">
                <a:solidFill>
                  <a:srgbClr val="000000"/>
                </a:solidFill>
              </a:rPr>
              <a:t> </a:t>
            </a:r>
            <a:r>
              <a:rPr lang="ru-RU" sz="2000" dirty="0" err="1">
                <a:solidFill>
                  <a:srgbClr val="000000"/>
                </a:solidFill>
              </a:rPr>
              <a:t>цифри</a:t>
            </a:r>
            <a:r>
              <a:rPr lang="ru-RU" sz="2000" dirty="0">
                <a:solidFill>
                  <a:srgbClr val="000000"/>
                </a:solidFill>
              </a:rPr>
              <a:t> </a:t>
            </a:r>
            <a:r>
              <a:rPr lang="ru-RU" sz="2000" dirty="0" err="1">
                <a:solidFill>
                  <a:srgbClr val="000000"/>
                </a:solidFill>
              </a:rPr>
              <a:t>називаються</a:t>
            </a:r>
            <a:r>
              <a:rPr lang="ru-RU" sz="2000" dirty="0">
                <a:solidFill>
                  <a:srgbClr val="000000"/>
                </a:solidFill>
              </a:rPr>
              <a:t> </a:t>
            </a:r>
            <a:r>
              <a:rPr lang="ru-RU" sz="2000" dirty="0" err="1">
                <a:solidFill>
                  <a:srgbClr val="000000"/>
                </a:solidFill>
              </a:rPr>
              <a:t>двійковими</a:t>
            </a:r>
            <a:r>
              <a:rPr lang="ru-RU" sz="2000" dirty="0">
                <a:solidFill>
                  <a:srgbClr val="000000"/>
                </a:solidFill>
              </a:rPr>
              <a:t> цифрами, </a:t>
            </a:r>
            <a:r>
              <a:rPr lang="ru-RU" sz="2000" dirty="0" err="1">
                <a:solidFill>
                  <a:srgbClr val="000000"/>
                </a:solidFill>
              </a:rPr>
              <a:t>або</a:t>
            </a:r>
            <a:r>
              <a:rPr lang="ru-RU" sz="2000" dirty="0">
                <a:solidFill>
                  <a:srgbClr val="000000"/>
                </a:solidFill>
              </a:rPr>
              <a:t> </a:t>
            </a:r>
            <a:r>
              <a:rPr lang="ru-RU" sz="2000" dirty="0" err="1">
                <a:solidFill>
                  <a:srgbClr val="000000"/>
                </a:solidFill>
              </a:rPr>
              <a:t>бітами</a:t>
            </a:r>
            <a:r>
              <a:rPr lang="ru-RU" sz="2000" dirty="0">
                <a:solidFill>
                  <a:srgbClr val="000000"/>
                </a:solidFill>
              </a:rPr>
              <a:t>. </a:t>
            </a:r>
            <a:endParaRPr lang="ru-RU" sz="2000" dirty="0" smtClean="0">
              <a:solidFill>
                <a:srgbClr val="000000"/>
              </a:solidFill>
            </a:endParaRPr>
          </a:p>
          <a:p>
            <a:pPr indent="360000"/>
            <a:r>
              <a:rPr lang="ru-RU" sz="2000" dirty="0" err="1" smtClean="0">
                <a:solidFill>
                  <a:srgbClr val="000000"/>
                </a:solidFill>
              </a:rPr>
              <a:t>Таке</a:t>
            </a:r>
            <a:r>
              <a:rPr lang="ru-RU" sz="2000" dirty="0" smtClean="0">
                <a:solidFill>
                  <a:srgbClr val="000000"/>
                </a:solidFill>
              </a:rPr>
              <a:t> </a:t>
            </a:r>
            <a:r>
              <a:rPr lang="ru-RU" sz="2000" dirty="0" err="1">
                <a:solidFill>
                  <a:srgbClr val="000000"/>
                </a:solidFill>
              </a:rPr>
              <a:t>подання</a:t>
            </a:r>
            <a:r>
              <a:rPr lang="ru-RU" sz="2000" dirty="0">
                <a:solidFill>
                  <a:srgbClr val="000000"/>
                </a:solidFill>
              </a:rPr>
              <a:t> є </a:t>
            </a:r>
            <a:r>
              <a:rPr lang="ru-RU" sz="2000" dirty="0" err="1">
                <a:solidFill>
                  <a:srgbClr val="000000"/>
                </a:solidFill>
              </a:rPr>
              <a:t>досить</a:t>
            </a:r>
            <a:r>
              <a:rPr lang="ru-RU" sz="2000" dirty="0">
                <a:solidFill>
                  <a:srgbClr val="000000"/>
                </a:solidFill>
              </a:rPr>
              <a:t> </a:t>
            </a:r>
            <a:r>
              <a:rPr lang="ru-RU" sz="2000" dirty="0" err="1">
                <a:solidFill>
                  <a:srgbClr val="000000"/>
                </a:solidFill>
              </a:rPr>
              <a:t>зручним</a:t>
            </a:r>
            <a:r>
              <a:rPr lang="ru-RU" sz="2000" dirty="0">
                <a:solidFill>
                  <a:srgbClr val="000000"/>
                </a:solidFill>
              </a:rPr>
              <a:t>: </a:t>
            </a:r>
            <a:r>
              <a:rPr lang="ru-RU" sz="2000" dirty="0" err="1">
                <a:solidFill>
                  <a:srgbClr val="000000"/>
                </a:solidFill>
              </a:rPr>
              <a:t>по-перше</a:t>
            </a:r>
            <a:r>
              <a:rPr lang="ru-RU" sz="2000" dirty="0">
                <a:solidFill>
                  <a:srgbClr val="000000"/>
                </a:solidFill>
              </a:rPr>
              <a:t>, одним </a:t>
            </a:r>
            <a:r>
              <a:rPr lang="ru-RU" sz="2000" dirty="0" err="1">
                <a:solidFill>
                  <a:srgbClr val="000000"/>
                </a:solidFill>
              </a:rPr>
              <a:t>бітом</a:t>
            </a:r>
            <a:r>
              <a:rPr lang="ru-RU" sz="2000" dirty="0">
                <a:solidFill>
                  <a:srgbClr val="000000"/>
                </a:solidFill>
              </a:rPr>
              <a:t> </a:t>
            </a:r>
            <a:r>
              <a:rPr lang="ru-RU" sz="2000" dirty="0" err="1">
                <a:solidFill>
                  <a:srgbClr val="000000"/>
                </a:solidFill>
              </a:rPr>
              <a:t>можна</a:t>
            </a:r>
            <a:r>
              <a:rPr lang="ru-RU" sz="2000" dirty="0">
                <a:solidFill>
                  <a:srgbClr val="000000"/>
                </a:solidFill>
              </a:rPr>
              <a:t> </a:t>
            </a:r>
            <a:r>
              <a:rPr lang="ru-RU" sz="2000" dirty="0" err="1">
                <a:solidFill>
                  <a:srgbClr val="000000"/>
                </a:solidFill>
              </a:rPr>
              <a:t>закодувати</a:t>
            </a:r>
            <a:r>
              <a:rPr lang="ru-RU" sz="2000" dirty="0">
                <a:solidFill>
                  <a:srgbClr val="000000"/>
                </a:solidFill>
              </a:rPr>
              <a:t> </a:t>
            </a:r>
            <a:r>
              <a:rPr lang="ru-RU" sz="2000" dirty="0" err="1">
                <a:solidFill>
                  <a:srgbClr val="000000"/>
                </a:solidFill>
              </a:rPr>
              <a:t>одне</a:t>
            </a:r>
            <a:r>
              <a:rPr lang="ru-RU" sz="2000" dirty="0">
                <a:solidFill>
                  <a:srgbClr val="000000"/>
                </a:solidFill>
              </a:rPr>
              <a:t> з </a:t>
            </a:r>
            <a:r>
              <a:rPr lang="ru-RU" sz="2000" dirty="0" err="1">
                <a:solidFill>
                  <a:srgbClr val="000000"/>
                </a:solidFill>
              </a:rPr>
              <a:t>двох</a:t>
            </a:r>
            <a:r>
              <a:rPr lang="ru-RU" sz="2000" dirty="0">
                <a:solidFill>
                  <a:srgbClr val="000000"/>
                </a:solidFill>
              </a:rPr>
              <a:t> понять: так (1) </a:t>
            </a:r>
            <a:r>
              <a:rPr lang="ru-RU" sz="2000" dirty="0" err="1">
                <a:solidFill>
                  <a:srgbClr val="000000"/>
                </a:solidFill>
              </a:rPr>
              <a:t>або</a:t>
            </a:r>
            <a:r>
              <a:rPr lang="ru-RU" sz="2000" dirty="0">
                <a:solidFill>
                  <a:srgbClr val="000000"/>
                </a:solidFill>
              </a:rPr>
              <a:t> </a:t>
            </a:r>
            <a:r>
              <a:rPr lang="ru-RU" sz="2000" dirty="0" err="1">
                <a:solidFill>
                  <a:srgbClr val="000000"/>
                </a:solidFill>
              </a:rPr>
              <a:t>ні</a:t>
            </a:r>
            <a:r>
              <a:rPr lang="ru-RU" sz="2000" dirty="0">
                <a:solidFill>
                  <a:srgbClr val="000000"/>
                </a:solidFill>
              </a:rPr>
              <a:t> (0); </a:t>
            </a:r>
            <a:r>
              <a:rPr lang="ru-RU" sz="2000" dirty="0" err="1">
                <a:solidFill>
                  <a:srgbClr val="000000"/>
                </a:solidFill>
              </a:rPr>
              <a:t>по-друге</a:t>
            </a:r>
            <a:r>
              <a:rPr lang="ru-RU" sz="2000" dirty="0">
                <a:solidFill>
                  <a:srgbClr val="000000"/>
                </a:solidFill>
              </a:rPr>
              <a:t>, один </a:t>
            </a:r>
            <a:r>
              <a:rPr lang="ru-RU" sz="2000" dirty="0" err="1">
                <a:solidFill>
                  <a:srgbClr val="000000"/>
                </a:solidFill>
              </a:rPr>
              <a:t>біт</a:t>
            </a:r>
            <a:r>
              <a:rPr lang="ru-RU" sz="2000" dirty="0">
                <a:solidFill>
                  <a:srgbClr val="000000"/>
                </a:solidFill>
              </a:rPr>
              <a:t> легко подати у </a:t>
            </a:r>
            <a:r>
              <a:rPr lang="ru-RU" sz="2000" dirty="0" err="1">
                <a:solidFill>
                  <a:srgbClr val="000000"/>
                </a:solidFill>
              </a:rPr>
              <a:t>вигляді</a:t>
            </a:r>
            <a:r>
              <a:rPr lang="ru-RU" sz="2000" dirty="0">
                <a:solidFill>
                  <a:srgbClr val="000000"/>
                </a:solidFill>
              </a:rPr>
              <a:t> </a:t>
            </a:r>
            <a:r>
              <a:rPr lang="ru-RU" sz="2000" dirty="0" err="1">
                <a:solidFill>
                  <a:srgbClr val="000000"/>
                </a:solidFill>
              </a:rPr>
              <a:t>сигналів</a:t>
            </a:r>
            <a:r>
              <a:rPr lang="ru-RU" sz="2000" dirty="0">
                <a:solidFill>
                  <a:srgbClr val="000000"/>
                </a:solidFill>
              </a:rPr>
              <a:t> </a:t>
            </a:r>
            <a:r>
              <a:rPr lang="ru-RU" sz="2000" dirty="0" err="1">
                <a:solidFill>
                  <a:srgbClr val="000000"/>
                </a:solidFill>
              </a:rPr>
              <a:t>різної</a:t>
            </a:r>
            <a:r>
              <a:rPr lang="ru-RU" sz="2000" dirty="0">
                <a:solidFill>
                  <a:srgbClr val="000000"/>
                </a:solidFill>
              </a:rPr>
              <a:t> </a:t>
            </a:r>
            <a:r>
              <a:rPr lang="ru-RU" sz="2000" dirty="0" err="1">
                <a:solidFill>
                  <a:srgbClr val="000000"/>
                </a:solidFill>
              </a:rPr>
              <a:t>фізичної</a:t>
            </a:r>
            <a:r>
              <a:rPr lang="ru-RU" sz="2000" dirty="0">
                <a:solidFill>
                  <a:srgbClr val="000000"/>
                </a:solidFill>
              </a:rPr>
              <a:t> </a:t>
            </a:r>
            <a:r>
              <a:rPr lang="ru-RU" sz="2000" dirty="0" err="1">
                <a:solidFill>
                  <a:srgbClr val="000000"/>
                </a:solidFill>
              </a:rPr>
              <a:t>природи</a:t>
            </a:r>
            <a:r>
              <a:rPr lang="ru-RU" sz="2000" dirty="0">
                <a:solidFill>
                  <a:srgbClr val="000000"/>
                </a:solidFill>
              </a:rPr>
              <a:t>: </a:t>
            </a:r>
            <a:r>
              <a:rPr lang="ru-RU" sz="2000" dirty="0" err="1">
                <a:solidFill>
                  <a:srgbClr val="000000"/>
                </a:solidFill>
              </a:rPr>
              <a:t>намагнічено</a:t>
            </a:r>
            <a:r>
              <a:rPr lang="ru-RU" sz="2000" dirty="0">
                <a:solidFill>
                  <a:srgbClr val="000000"/>
                </a:solidFill>
              </a:rPr>
              <a:t> (1) – не </a:t>
            </a:r>
            <a:r>
              <a:rPr lang="ru-RU" sz="2000" dirty="0" err="1">
                <a:solidFill>
                  <a:srgbClr val="000000"/>
                </a:solidFill>
              </a:rPr>
              <a:t>намагнічено</a:t>
            </a:r>
            <a:r>
              <a:rPr lang="ru-RU" sz="2000" dirty="0">
                <a:solidFill>
                  <a:srgbClr val="000000"/>
                </a:solidFill>
              </a:rPr>
              <a:t> (0); є струм (1) – </a:t>
            </a:r>
            <a:r>
              <a:rPr lang="ru-RU" sz="2000" dirty="0" err="1">
                <a:solidFill>
                  <a:srgbClr val="000000"/>
                </a:solidFill>
              </a:rPr>
              <a:t>немає</a:t>
            </a:r>
            <a:r>
              <a:rPr lang="ru-RU" sz="2000" dirty="0">
                <a:solidFill>
                  <a:srgbClr val="000000"/>
                </a:solidFill>
              </a:rPr>
              <a:t> струму (0); </a:t>
            </a:r>
            <a:r>
              <a:rPr lang="ru-RU" sz="2000" dirty="0" err="1">
                <a:solidFill>
                  <a:srgbClr val="000000"/>
                </a:solidFill>
              </a:rPr>
              <a:t>високий</a:t>
            </a:r>
            <a:r>
              <a:rPr lang="ru-RU" sz="2000" dirty="0">
                <a:solidFill>
                  <a:srgbClr val="000000"/>
                </a:solidFill>
              </a:rPr>
              <a:t> </a:t>
            </a:r>
            <a:r>
              <a:rPr lang="ru-RU" sz="2000" dirty="0" err="1">
                <a:solidFill>
                  <a:srgbClr val="000000"/>
                </a:solidFill>
              </a:rPr>
              <a:t>рівень</a:t>
            </a:r>
            <a:r>
              <a:rPr lang="ru-RU" sz="2000" dirty="0">
                <a:solidFill>
                  <a:srgbClr val="000000"/>
                </a:solidFill>
              </a:rPr>
              <a:t> </a:t>
            </a:r>
            <a:r>
              <a:rPr lang="ru-RU" sz="2000" dirty="0" err="1">
                <a:solidFill>
                  <a:srgbClr val="000000"/>
                </a:solidFill>
              </a:rPr>
              <a:t>напруги</a:t>
            </a:r>
            <a:r>
              <a:rPr lang="ru-RU" sz="2000" dirty="0">
                <a:solidFill>
                  <a:srgbClr val="000000"/>
                </a:solidFill>
              </a:rPr>
              <a:t> (1) – </a:t>
            </a:r>
            <a:r>
              <a:rPr lang="ru-RU" sz="2000" dirty="0" err="1">
                <a:solidFill>
                  <a:srgbClr val="000000"/>
                </a:solidFill>
              </a:rPr>
              <a:t>низький</a:t>
            </a:r>
            <a:r>
              <a:rPr lang="ru-RU" sz="2000" dirty="0">
                <a:solidFill>
                  <a:srgbClr val="000000"/>
                </a:solidFill>
              </a:rPr>
              <a:t> </a:t>
            </a:r>
            <a:r>
              <a:rPr lang="ru-RU" sz="2000" dirty="0" err="1">
                <a:solidFill>
                  <a:srgbClr val="000000"/>
                </a:solidFill>
              </a:rPr>
              <a:t>рівень</a:t>
            </a:r>
            <a:r>
              <a:rPr lang="ru-RU" sz="2000" dirty="0">
                <a:solidFill>
                  <a:srgbClr val="000000"/>
                </a:solidFill>
              </a:rPr>
              <a:t> </a:t>
            </a:r>
            <a:r>
              <a:rPr lang="ru-RU" sz="2000" dirty="0" err="1">
                <a:solidFill>
                  <a:srgbClr val="000000"/>
                </a:solidFill>
              </a:rPr>
              <a:t>напруги</a:t>
            </a:r>
            <a:r>
              <a:rPr lang="ru-RU" sz="2000" dirty="0">
                <a:solidFill>
                  <a:srgbClr val="000000"/>
                </a:solidFill>
              </a:rPr>
              <a:t> (0).</a:t>
            </a:r>
            <a:endParaRPr lang="uk-UA" sz="2000" dirty="0"/>
          </a:p>
        </p:txBody>
      </p:sp>
    </p:spTree>
    <p:extLst>
      <p:ext uri="{BB962C8B-B14F-4D97-AF65-F5344CB8AC3E}">
        <p14:creationId xmlns:p14="http://schemas.microsoft.com/office/powerpoint/2010/main" val="3922672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323</TotalTime>
  <Words>2812</Words>
  <Application>Microsoft Office PowerPoint</Application>
  <PresentationFormat>Широкоэкранный</PresentationFormat>
  <Paragraphs>205</Paragraphs>
  <Slides>49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49</vt:i4>
      </vt:variant>
    </vt:vector>
  </HeadingPairs>
  <TitlesOfParts>
    <vt:vector size="55" baseType="lpstr">
      <vt:lpstr>Arial</vt:lpstr>
      <vt:lpstr>Calibri</vt:lpstr>
      <vt:lpstr>Garamond</vt:lpstr>
      <vt:lpstr>Times New Roman</vt:lpstr>
      <vt:lpstr>Wingdings</vt:lpstr>
      <vt:lpstr>Натуральные материалы</vt:lpstr>
      <vt:lpstr>Інформаційні технології в системі охорони здоров’я </vt:lpstr>
      <vt:lpstr>Презентация PowerPoint</vt:lpstr>
      <vt:lpstr>Медична інформація та її види</vt:lpstr>
      <vt:lpstr>Презентация PowerPoint</vt:lpstr>
      <vt:lpstr>Презентация PowerPoint</vt:lpstr>
      <vt:lpstr>Загальна схема передачі інформації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Носії повідомлень</vt:lpstr>
      <vt:lpstr>Презентация PowerPoint</vt:lpstr>
      <vt:lpstr>Презентация PowerPoint</vt:lpstr>
      <vt:lpstr>Представлення інформації в комп’ютері</vt:lpstr>
      <vt:lpstr>Презентация PowerPoint</vt:lpstr>
      <vt:lpstr>Предмет та об’єкт медичної інформатики</vt:lpstr>
      <vt:lpstr>Презентация PowerPoint</vt:lpstr>
      <vt:lpstr>Презентация PowerPoint</vt:lpstr>
      <vt:lpstr>Медична інформація та її види</vt:lpstr>
      <vt:lpstr>Презентация PowerPoint</vt:lpstr>
      <vt:lpstr>Інформація, дані, знання</vt:lpstr>
      <vt:lpstr>Презентация PowerPoint</vt:lpstr>
      <vt:lpstr>Презентация PowerPoint</vt:lpstr>
      <vt:lpstr>Презентация PowerPoint</vt:lpstr>
      <vt:lpstr>Презентация PowerPoint</vt:lpstr>
      <vt:lpstr>Презентация PowerPoint</vt:lpstr>
      <vt:lpstr>Види комп'ютерного забезпечення</vt:lpstr>
      <vt:lpstr>Використання комп'ютерної техніки при проведенні обстежень, постановці діагнозу, лікуванні</vt:lpstr>
      <vt:lpstr>Моніторинг</vt:lpstr>
      <vt:lpstr>Дистанційний моніторинг</vt:lpstr>
      <vt:lpstr>Презентация PowerPoint</vt:lpstr>
      <vt:lpstr>Системи відеотрансляцій та відеозаписи з операцій</vt:lpstr>
      <vt:lpstr>В стоматології</vt:lpstr>
      <vt:lpstr>Ультразвукова діагностика (УЗД)</vt:lpstr>
      <vt:lpstr>Комп'ютерна флюорографія</vt:lpstr>
      <vt:lpstr>Променева терапія з мікропроцесорним управлінням</vt:lpstr>
      <vt:lpstr>Пристрої діагностики та локалізації ниркових і жовчних каменів (літотрипсія)</vt:lpstr>
      <vt:lpstr>Медична візуалізація</vt:lpstr>
      <vt:lpstr>Томографія</vt:lpstr>
      <vt:lpstr>Комп'ютерна томографія</vt:lpstr>
      <vt:lpstr>Магнітно-резонансна томографія</vt:lpstr>
      <vt:lpstr>Комп'ютерна інтеграція з медичним обладнанням</vt:lpstr>
      <vt:lpstr>Презентация PowerPoint</vt:lpstr>
      <vt:lpstr>Питання для самоконтролю</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Медична інформатика та кібернетика</dc:title>
  <dc:creator>Нікітчук Тетяна Миколаївна</dc:creator>
  <cp:lastModifiedBy>Нікітчук Тетяна Миколаївна</cp:lastModifiedBy>
  <cp:revision>39</cp:revision>
  <dcterms:created xsi:type="dcterms:W3CDTF">2021-02-25T06:48:14Z</dcterms:created>
  <dcterms:modified xsi:type="dcterms:W3CDTF">2021-03-02T08:43:20Z</dcterms:modified>
</cp:coreProperties>
</file>