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8"/>
  </p:notesMasterIdLst>
  <p:sldIdLst>
    <p:sldId id="282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85A392-6E94-4F57-9F74-0323B6B46DC5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404656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D36D8-E4C7-41AA-90E2-C8161BAB98C4}" type="datetimeFigureOut">
              <a:rPr lang="uk-UA" smtClean="0"/>
              <a:t>15.10.2026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35491-77A9-4224-86F5-74928B983E6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54814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" y="5519344"/>
            <a:ext cx="7251501" cy="1285155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 flipV="1">
            <a:off x="111967" y="717515"/>
            <a:ext cx="12192000" cy="3098"/>
          </a:xfrm>
          <a:prstGeom prst="line">
            <a:avLst/>
          </a:prstGeom>
          <a:ln w="38100" cmpd="dbl">
            <a:solidFill>
              <a:srgbClr val="224A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https://media.ztu.edu.ua/wp-content/uploads/2020/02/Group-6-1-1024x31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25" y="98054"/>
            <a:ext cx="1859085" cy="56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7812369" y="4907057"/>
            <a:ext cx="40422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1600" b="1" dirty="0" smtClean="0">
                <a:solidFill>
                  <a:srgbClr val="002060"/>
                </a:solidFill>
                <a:latin typeface="Regular"/>
              </a:rPr>
              <a:t>МОРОЗ </a:t>
            </a:r>
            <a:r>
              <a:rPr lang="uk-UA" sz="1600" b="1" dirty="0">
                <a:solidFill>
                  <a:srgbClr val="002060"/>
                </a:solidFill>
                <a:latin typeface="Regular"/>
              </a:rPr>
              <a:t>Юлія Юзефівна</a:t>
            </a:r>
          </a:p>
          <a:p>
            <a:pPr algn="just">
              <a:lnSpc>
                <a:spcPct val="150000"/>
              </a:lnSpc>
            </a:pPr>
            <a:r>
              <a:rPr lang="uk-UA" sz="1600" dirty="0" smtClean="0">
                <a:solidFill>
                  <a:srgbClr val="002060"/>
                </a:solidFill>
                <a:latin typeface="Regular"/>
              </a:rPr>
              <a:t>Доктор економічних наук, професор</a:t>
            </a:r>
          </a:p>
          <a:p>
            <a:pPr algn="just">
              <a:lnSpc>
                <a:spcPct val="150000"/>
              </a:lnSpc>
            </a:pPr>
            <a:r>
              <a:rPr lang="uk-UA" sz="1600" b="1" dirty="0" smtClean="0">
                <a:solidFill>
                  <a:srgbClr val="002060"/>
                </a:solidFill>
                <a:latin typeface="Regular"/>
              </a:rPr>
              <a:t> </a:t>
            </a:r>
            <a:endParaRPr lang="uk-UA" sz="1600" b="1" dirty="0">
              <a:solidFill>
                <a:srgbClr val="002060"/>
              </a:solidFill>
              <a:latin typeface="Regular"/>
            </a:endParaRP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37BC95D3-F274-4CEF-82C9-09E9845C8B51}"/>
              </a:ext>
            </a:extLst>
          </p:cNvPr>
          <p:cNvSpPr>
            <a:spLocks noGrp="1"/>
          </p:cNvSpPr>
          <p:nvPr/>
        </p:nvSpPr>
        <p:spPr>
          <a:xfrm>
            <a:off x="1002651" y="2208536"/>
            <a:ext cx="10315381" cy="1809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defRPr sz="32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lang="ru-RU" sz="3600" b="1" dirty="0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Постановка </a:t>
            </a:r>
            <a:r>
              <a:rPr lang="ru-RU" sz="3600" b="1" dirty="0" err="1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наукової</a:t>
            </a:r>
            <a:r>
              <a:rPr lang="ru-RU" sz="3600" b="1" dirty="0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проблеми</a:t>
            </a:r>
            <a:endParaRPr lang="ru-RU" sz="3600" b="1" dirty="0">
              <a:solidFill>
                <a:srgbClr val="002060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defRPr sz="32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lang="ru-RU" sz="3600" b="1" dirty="0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у </a:t>
            </a:r>
            <a:r>
              <a:rPr lang="ru-RU" sz="3600" b="1" dirty="0" err="1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сфері</a:t>
            </a:r>
            <a:r>
              <a:rPr lang="ru-RU" sz="3600" b="1" dirty="0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міжнародних</a:t>
            </a:r>
            <a:endParaRPr lang="ru-RU" sz="3600" b="1" dirty="0">
              <a:solidFill>
                <a:srgbClr val="002060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defRPr sz="32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lang="ru-RU" sz="3600" b="1" dirty="0" err="1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економічних</a:t>
            </a:r>
            <a:r>
              <a:rPr lang="ru-RU" sz="3600" b="1" dirty="0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відносин</a:t>
            </a:r>
            <a:endParaRPr lang="ru-RU" sz="3600" b="1" dirty="0">
              <a:solidFill>
                <a:srgbClr val="002060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87808866-6133-4116-B5A7-13AE383259D0}"/>
              </a:ext>
            </a:extLst>
          </p:cNvPr>
          <p:cNvSpPr>
            <a:spLocks noGrp="1"/>
          </p:cNvSpPr>
          <p:nvPr/>
        </p:nvSpPr>
        <p:spPr>
          <a:xfrm>
            <a:off x="859119" y="1012008"/>
            <a:ext cx="6953250" cy="36449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Методологія</a:t>
            </a:r>
            <a:r>
              <a:rPr sz="2000" b="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та</a:t>
            </a:r>
            <a:r>
              <a:rPr sz="2000" b="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організація</a:t>
            </a:r>
            <a:r>
              <a:rPr sz="2000" b="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наукових</a:t>
            </a:r>
            <a:r>
              <a:rPr sz="2000" b="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досліджень</a:t>
            </a:r>
            <a:endParaRPr sz="2000" b="1" dirty="0">
              <a:solidFill>
                <a:srgbClr val="002060"/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3800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8420CE60-EF63-40C4-B40A-5E8A49442634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5905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СТРУКТУРА ЛЕКЦІЇ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7263D4C8-7B75-46E9-9EFB-B0D15309258B}"/>
              </a:ext>
            </a:extLst>
          </p:cNvPr>
          <p:cNvSpPr>
            <a:spLocks noGrp="1"/>
          </p:cNvSpPr>
          <p:nvPr/>
        </p:nvSpPr>
        <p:spPr>
          <a:xfrm>
            <a:off x="628650" y="590550"/>
            <a:ext cx="109347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Питання та очікувані результати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3A6C17DD-BBC7-4B80-B8C6-F87FEF9AC92E}"/>
              </a:ext>
            </a:extLst>
          </p:cNvPr>
          <p:cNvSpPr>
            <a:spLocks noGrp="1"/>
          </p:cNvSpPr>
          <p:nvPr/>
        </p:nvSpPr>
        <p:spPr>
          <a:xfrm>
            <a:off x="628650" y="1352550"/>
            <a:ext cx="109347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F8C540EC-0762-469B-AA25-AFFE138269FC}"/>
              </a:ext>
            </a:extLst>
          </p:cNvPr>
          <p:cNvSpPr>
            <a:spLocks noGrp="1"/>
          </p:cNvSpPr>
          <p:nvPr/>
        </p:nvSpPr>
        <p:spPr>
          <a:xfrm>
            <a:off x="819150" y="1657350"/>
            <a:ext cx="571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6CC13FDE-C802-487B-A221-8FE7ABBBE957}"/>
              </a:ext>
            </a:extLst>
          </p:cNvPr>
          <p:cNvSpPr>
            <a:spLocks noGrp="1"/>
          </p:cNvSpPr>
          <p:nvPr/>
        </p:nvSpPr>
        <p:spPr>
          <a:xfrm>
            <a:off x="1543050" y="1638300"/>
            <a:ext cx="5905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Виявлення проблеми через зіставлення теорії та фактів</a:t>
            </a:r>
          </a:p>
        </p:txBody>
      </p:sp>
      <p:sp>
        <p:nvSpPr>
          <p:cNvPr id="6" name="Пряма сполучна лінія 5">
            <a:extLst>
              <a:ext uri="{FF2B5EF4-FFF2-40B4-BE49-F238E27FC236}">
                <a16:creationId xmlns:a16="http://schemas.microsoft.com/office/drawing/2014/main" id="{4C49766F-B5F5-4F97-9C8D-C50C8BFE968D}"/>
              </a:ext>
            </a:extLst>
          </p:cNvPr>
          <p:cNvSpPr>
            <a:spLocks noGrp="1"/>
          </p:cNvSpPr>
          <p:nvPr/>
        </p:nvSpPr>
        <p:spPr>
          <a:xfrm>
            <a:off x="1543050" y="2209800"/>
            <a:ext cx="5905500" cy="0"/>
          </a:xfrm>
          <a:prstGeom prst="line">
            <a:avLst/>
          </a:prstGeom>
          <a:noFill/>
          <a:ln w="14288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E6E2DD74-D849-41DF-8857-A022005A9FC9}"/>
              </a:ext>
            </a:extLst>
          </p:cNvPr>
          <p:cNvSpPr>
            <a:spLocks noGrp="1"/>
          </p:cNvSpPr>
          <p:nvPr/>
        </p:nvSpPr>
        <p:spPr>
          <a:xfrm>
            <a:off x="819150" y="2495550"/>
            <a:ext cx="571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669051F7-DC22-4A84-94D8-2338863A5EFA}"/>
              </a:ext>
            </a:extLst>
          </p:cNvPr>
          <p:cNvSpPr>
            <a:spLocks noGrp="1"/>
          </p:cNvSpPr>
          <p:nvPr/>
        </p:nvSpPr>
        <p:spPr>
          <a:xfrm>
            <a:off x="1543050" y="2476500"/>
            <a:ext cx="5905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Типи наукових проблем у дослідженнях МЕВ</a:t>
            </a:r>
          </a:p>
        </p:txBody>
      </p:sp>
      <p:sp>
        <p:nvSpPr>
          <p:cNvPr id="9" name="Пряма сполучна лінія 8">
            <a:extLst>
              <a:ext uri="{FF2B5EF4-FFF2-40B4-BE49-F238E27FC236}">
                <a16:creationId xmlns:a16="http://schemas.microsoft.com/office/drawing/2014/main" id="{2A47B6EB-546C-4B59-AEF4-A308997C162F}"/>
              </a:ext>
            </a:extLst>
          </p:cNvPr>
          <p:cNvSpPr>
            <a:spLocks noGrp="1"/>
          </p:cNvSpPr>
          <p:nvPr/>
        </p:nvSpPr>
        <p:spPr>
          <a:xfrm>
            <a:off x="1543050" y="3048000"/>
            <a:ext cx="5905500" cy="0"/>
          </a:xfrm>
          <a:prstGeom prst="line">
            <a:avLst/>
          </a:prstGeom>
          <a:noFill/>
          <a:ln w="14288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0C14D465-D303-4C9A-AB74-782BF6FF1E27}"/>
              </a:ext>
            </a:extLst>
          </p:cNvPr>
          <p:cNvSpPr>
            <a:spLocks noGrp="1"/>
          </p:cNvSpPr>
          <p:nvPr/>
        </p:nvSpPr>
        <p:spPr>
          <a:xfrm>
            <a:off x="819150" y="3333750"/>
            <a:ext cx="571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2C3341E2-86F3-48AA-A32E-CA1ECBC72969}"/>
              </a:ext>
            </a:extLst>
          </p:cNvPr>
          <p:cNvSpPr>
            <a:spLocks noGrp="1"/>
          </p:cNvSpPr>
          <p:nvPr/>
        </p:nvSpPr>
        <p:spPr>
          <a:xfrm>
            <a:off x="1543050" y="3314700"/>
            <a:ext cx="5905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Актуальність і дослідницька здійсненність теми</a:t>
            </a:r>
          </a:p>
        </p:txBody>
      </p:sp>
      <p:sp>
        <p:nvSpPr>
          <p:cNvPr id="12" name="Пряма сполучна лінія 11">
            <a:extLst>
              <a:ext uri="{FF2B5EF4-FFF2-40B4-BE49-F238E27FC236}">
                <a16:creationId xmlns:a16="http://schemas.microsoft.com/office/drawing/2014/main" id="{A811A64C-37CA-4A93-B7F6-5FEF44C2CD2A}"/>
              </a:ext>
            </a:extLst>
          </p:cNvPr>
          <p:cNvSpPr>
            <a:spLocks noGrp="1"/>
          </p:cNvSpPr>
          <p:nvPr/>
        </p:nvSpPr>
        <p:spPr>
          <a:xfrm>
            <a:off x="1543050" y="3886200"/>
            <a:ext cx="5905500" cy="0"/>
          </a:xfrm>
          <a:prstGeom prst="line">
            <a:avLst/>
          </a:prstGeom>
          <a:noFill/>
          <a:ln w="14288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E65BE0D6-CC83-4CEB-8693-B839B701FD02}"/>
              </a:ext>
            </a:extLst>
          </p:cNvPr>
          <p:cNvSpPr>
            <a:spLocks noGrp="1"/>
          </p:cNvSpPr>
          <p:nvPr/>
        </p:nvSpPr>
        <p:spPr>
          <a:xfrm>
            <a:off x="819150" y="4171950"/>
            <a:ext cx="571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D118E703-84B6-4F84-8818-46D5373D00D4}"/>
              </a:ext>
            </a:extLst>
          </p:cNvPr>
          <p:cNvSpPr>
            <a:spLocks noGrp="1"/>
          </p:cNvSpPr>
          <p:nvPr/>
        </p:nvSpPr>
        <p:spPr>
          <a:xfrm>
            <a:off x="1543050" y="4152900"/>
            <a:ext cx="5905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Межі проблеми та дослідницьке питання</a:t>
            </a:r>
          </a:p>
        </p:txBody>
      </p:sp>
      <p:sp>
        <p:nvSpPr>
          <p:cNvPr id="15" name="Прямокутник: округлені кути 14">
            <a:extLst>
              <a:ext uri="{FF2B5EF4-FFF2-40B4-BE49-F238E27FC236}">
                <a16:creationId xmlns:a16="http://schemas.microsoft.com/office/drawing/2014/main" id="{40993F53-00EA-4B50-827A-24EF06A023C3}"/>
              </a:ext>
            </a:extLst>
          </p:cNvPr>
          <p:cNvSpPr>
            <a:spLocks noGrp="1"/>
          </p:cNvSpPr>
          <p:nvPr/>
        </p:nvSpPr>
        <p:spPr>
          <a:xfrm>
            <a:off x="8001000" y="1657350"/>
            <a:ext cx="3276600" cy="3371850"/>
          </a:xfrm>
          <a:prstGeom prst="roundRect">
            <a:avLst>
              <a:gd name="adj" fmla="val 3488"/>
            </a:avLst>
          </a:prstGeom>
          <a:solidFill>
            <a:srgbClr val="F5F8FB"/>
          </a:solidFill>
          <a:ln w="9525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35BC8E9A-9004-4FCF-901E-2A4FAA688E0B}"/>
              </a:ext>
            </a:extLst>
          </p:cNvPr>
          <p:cNvSpPr>
            <a:spLocks noGrp="1"/>
          </p:cNvSpPr>
          <p:nvPr/>
        </p:nvSpPr>
        <p:spPr>
          <a:xfrm>
            <a:off x="8286750" y="1924050"/>
            <a:ext cx="27051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defRPr sz="15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Після лекції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F9AC564D-0DD2-4ACA-BE04-EDDEB42C8303}"/>
              </a:ext>
            </a:extLst>
          </p:cNvPr>
          <p:cNvSpPr>
            <a:spLocks noGrp="1"/>
          </p:cNvSpPr>
          <p:nvPr/>
        </p:nvSpPr>
        <p:spPr>
          <a:xfrm>
            <a:off x="8267700" y="2438400"/>
            <a:ext cx="2609850" cy="2266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38100" rIns="38100" bIns="38100">
            <a:noAutofit/>
          </a:bodyPr>
          <a:lstStyle/>
          <a:p>
            <a:pPr marL="228600" indent="-114300">
              <a:spcAft>
                <a:spcPts val="900"/>
              </a:spcAft>
              <a:buChar char="•"/>
              <a:defRPr sz="120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розрізняти тему, проблемну ситуацію та наукову проблему</a:t>
            </a:r>
          </a:p>
          <a:p>
            <a:pPr marL="228600" indent="-114300">
              <a:spcAft>
                <a:spcPts val="900"/>
              </a:spcAft>
              <a:buChar char="•"/>
              <a:defRPr sz="120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класифікувати проблеми за джерелом і пізнавальною метою</a:t>
            </a:r>
          </a:p>
          <a:p>
            <a:pPr marL="228600" indent="-114300">
              <a:spcAft>
                <a:spcPts val="900"/>
              </a:spcAft>
              <a:buChar char="•"/>
              <a:defRPr sz="120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оцінювати значущість та здійсненність дослідження</a:t>
            </a:r>
          </a:p>
          <a:p>
            <a:pPr marL="228600" indent="-114300">
              <a:spcAft>
                <a:spcPts val="900"/>
              </a:spcAft>
              <a:buChar char="•"/>
              <a:defRPr sz="120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визначати межі проблеми й формулювати дослідницьке питання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E27CBBD6-B209-4D12-8A33-ED50396B42DA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6953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AE15BBA3-BA3B-4EAB-8ADF-DE0C2E2C9190}"/>
              </a:ext>
            </a:extLst>
          </p:cNvPr>
          <p:cNvSpPr>
            <a:spLocks noGrp="1"/>
          </p:cNvSpPr>
          <p:nvPr/>
        </p:nvSpPr>
        <p:spPr>
          <a:xfrm>
            <a:off x="11068050" y="6448425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312353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Пряма зі стрілкою 15"/>
          <p:cNvCxnSpPr>
            <a:stCxn id="7" idx="3"/>
            <a:endCxn id="8" idx="1"/>
          </p:cNvCxnSpPr>
          <p:nvPr/>
        </p:nvCxnSpPr>
        <p:spPr>
          <a:xfrm>
            <a:off x="9201150" y="2800350"/>
            <a:ext cx="476250" cy="0"/>
          </a:xfrm>
          <a:prstGeom prst="straightConnector1">
            <a:avLst/>
          </a:prstGeom>
          <a:ln w="19050">
            <a:solidFill>
              <a:srgbClr val="3976A8"/>
            </a:solidFill>
            <a:prstDash val="solid"/>
            <a:tailEnd type="arrow" w="sm" len="sm"/>
          </a:ln>
        </p:spPr>
      </p:cxnSp>
      <p:cxnSp>
        <p:nvCxnSpPr>
          <p:cNvPr id="17" name="Пряма зі стрілкою 16"/>
          <p:cNvCxnSpPr>
            <a:stCxn id="6" idx="3"/>
            <a:endCxn id="7" idx="1"/>
          </p:cNvCxnSpPr>
          <p:nvPr/>
        </p:nvCxnSpPr>
        <p:spPr>
          <a:xfrm>
            <a:off x="6934200" y="2800350"/>
            <a:ext cx="476250" cy="0"/>
          </a:xfrm>
          <a:prstGeom prst="straightConnector1">
            <a:avLst/>
          </a:prstGeom>
          <a:ln w="19050">
            <a:solidFill>
              <a:srgbClr val="3976A8"/>
            </a:solidFill>
            <a:prstDash val="solid"/>
            <a:tailEnd type="arrow" w="sm" len="sm"/>
          </a:ln>
        </p:spPr>
      </p:cxnSp>
      <p:cxnSp>
        <p:nvCxnSpPr>
          <p:cNvPr id="18" name="Пряма зі стрілкою 17"/>
          <p:cNvCxnSpPr>
            <a:stCxn id="5" idx="3"/>
            <a:endCxn id="6" idx="1"/>
          </p:cNvCxnSpPr>
          <p:nvPr/>
        </p:nvCxnSpPr>
        <p:spPr>
          <a:xfrm>
            <a:off x="4667250" y="2800350"/>
            <a:ext cx="476250" cy="0"/>
          </a:xfrm>
          <a:prstGeom prst="straightConnector1">
            <a:avLst/>
          </a:prstGeom>
          <a:ln w="19050">
            <a:solidFill>
              <a:srgbClr val="3976A8"/>
            </a:solidFill>
            <a:prstDash val="solid"/>
            <a:tailEnd type="arrow" w="sm" len="sm"/>
          </a:ln>
        </p:spPr>
      </p:cxnSp>
      <p:cxnSp>
        <p:nvCxnSpPr>
          <p:cNvPr id="19" name="Пряма зі стрілкою 18"/>
          <p:cNvCxnSpPr>
            <a:stCxn id="4" idx="3"/>
            <a:endCxn id="5" idx="1"/>
          </p:cNvCxnSpPr>
          <p:nvPr/>
        </p:nvCxnSpPr>
        <p:spPr>
          <a:xfrm>
            <a:off x="2400300" y="2800350"/>
            <a:ext cx="476250" cy="0"/>
          </a:xfrm>
          <a:prstGeom prst="straightConnector1">
            <a:avLst/>
          </a:prstGeom>
          <a:ln w="19050">
            <a:solidFill>
              <a:srgbClr val="3976A8"/>
            </a:solidFill>
            <a:prstDash val="solid"/>
            <a:tailEnd type="arrow" w="sm" len="sm"/>
          </a:ln>
        </p:spPr>
      </p:cxn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D2497E24-D578-4941-832C-E254807F900E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5905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1. ВИЯВЛЕННЯ НАУКОВОЇ ПРОБЛЕМИ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D51DA9D5-5945-4101-959C-25C7B9E18A17}"/>
              </a:ext>
            </a:extLst>
          </p:cNvPr>
          <p:cNvSpPr>
            <a:spLocks noGrp="1"/>
          </p:cNvSpPr>
          <p:nvPr/>
        </p:nvSpPr>
        <p:spPr>
          <a:xfrm>
            <a:off x="628650" y="590550"/>
            <a:ext cx="109347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Місце наукової проблеми у логіці дослідження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5166D3E1-7941-4336-A3B0-E7B7C44F425F}"/>
              </a:ext>
            </a:extLst>
          </p:cNvPr>
          <p:cNvSpPr>
            <a:spLocks noGrp="1"/>
          </p:cNvSpPr>
          <p:nvPr/>
        </p:nvSpPr>
        <p:spPr>
          <a:xfrm>
            <a:off x="628650" y="1352550"/>
            <a:ext cx="109347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4" name="Прямокутник: округлені кути 3">
            <a:extLst>
              <a:ext uri="{FF2B5EF4-FFF2-40B4-BE49-F238E27FC236}">
                <a16:creationId xmlns:a16="http://schemas.microsoft.com/office/drawing/2014/main" id="{E6D054CD-F00B-4A25-9C10-CC00BC88FAA9}"/>
              </a:ext>
            </a:extLst>
          </p:cNvPr>
          <p:cNvSpPr>
            <a:spLocks noGrp="1"/>
          </p:cNvSpPr>
          <p:nvPr/>
        </p:nvSpPr>
        <p:spPr>
          <a:xfrm>
            <a:off x="609600" y="2362200"/>
            <a:ext cx="1790700" cy="876300"/>
          </a:xfrm>
          <a:prstGeom prst="roundRect">
            <a:avLst>
              <a:gd name="adj" fmla="val 13043"/>
            </a:avLst>
          </a:prstGeom>
          <a:solidFill>
            <a:srgbClr val="F5F8FB"/>
          </a:solidFill>
          <a:ln w="13335">
            <a:solidFill>
              <a:srgbClr val="C9D7E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Проблемна</a:t>
            </a:r>
          </a:p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ситуація</a:t>
            </a: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98572A94-97F1-48F0-9971-C0AA7A32DB54}"/>
              </a:ext>
            </a:extLst>
          </p:cNvPr>
          <p:cNvSpPr>
            <a:spLocks noGrp="1"/>
          </p:cNvSpPr>
          <p:nvPr/>
        </p:nvSpPr>
        <p:spPr>
          <a:xfrm>
            <a:off x="2876550" y="2362200"/>
            <a:ext cx="1790700" cy="876300"/>
          </a:xfrm>
          <a:prstGeom prst="roundRect">
            <a:avLst>
              <a:gd name="adj" fmla="val 13043"/>
            </a:avLst>
          </a:prstGeom>
          <a:solidFill>
            <a:srgbClr val="F5F8FB"/>
          </a:solidFill>
          <a:ln w="13335">
            <a:solidFill>
              <a:srgbClr val="C9D7E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Суперечність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A5A6DF2B-6245-4D93-A303-075ECD9FA2A0}"/>
              </a:ext>
            </a:extLst>
          </p:cNvPr>
          <p:cNvSpPr>
            <a:spLocks noGrp="1"/>
          </p:cNvSpPr>
          <p:nvPr/>
        </p:nvSpPr>
        <p:spPr>
          <a:xfrm>
            <a:off x="5143500" y="2362200"/>
            <a:ext cx="1790700" cy="876300"/>
          </a:xfrm>
          <a:prstGeom prst="roundRect">
            <a:avLst>
              <a:gd name="adj" fmla="val 13043"/>
            </a:avLst>
          </a:prstGeom>
          <a:solidFill>
            <a:srgbClr val="102A43"/>
          </a:solidFill>
          <a:ln w="13335">
            <a:solidFill>
              <a:srgbClr val="102A4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Наукова</a:t>
            </a:r>
          </a:p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проблема</a:t>
            </a:r>
          </a:p>
        </p:txBody>
      </p:sp>
      <p:sp>
        <p:nvSpPr>
          <p:cNvPr id="7" name="Прямокутник: округлені кути 6">
            <a:extLst>
              <a:ext uri="{FF2B5EF4-FFF2-40B4-BE49-F238E27FC236}">
                <a16:creationId xmlns:a16="http://schemas.microsoft.com/office/drawing/2014/main" id="{67D5C7AD-9FCD-44F2-9EFD-FDC0787ACDBF}"/>
              </a:ext>
            </a:extLst>
          </p:cNvPr>
          <p:cNvSpPr>
            <a:spLocks noGrp="1"/>
          </p:cNvSpPr>
          <p:nvPr/>
        </p:nvSpPr>
        <p:spPr>
          <a:xfrm>
            <a:off x="7410450" y="2362200"/>
            <a:ext cx="1790700" cy="876300"/>
          </a:xfrm>
          <a:prstGeom prst="roundRect">
            <a:avLst>
              <a:gd name="adj" fmla="val 13043"/>
            </a:avLst>
          </a:prstGeom>
          <a:solidFill>
            <a:srgbClr val="F5F8FB"/>
          </a:solidFill>
          <a:ln w="13335">
            <a:solidFill>
              <a:srgbClr val="C9D7E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Дослідницьке</a:t>
            </a:r>
          </a:p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питання</a:t>
            </a:r>
          </a:p>
        </p:txBody>
      </p:sp>
      <p:sp>
        <p:nvSpPr>
          <p:cNvPr id="8" name="Прямокутник: округлені кути 7">
            <a:extLst>
              <a:ext uri="{FF2B5EF4-FFF2-40B4-BE49-F238E27FC236}">
                <a16:creationId xmlns:a16="http://schemas.microsoft.com/office/drawing/2014/main" id="{BBD1B2A2-598C-4151-8EA2-16BB9311964A}"/>
              </a:ext>
            </a:extLst>
          </p:cNvPr>
          <p:cNvSpPr>
            <a:spLocks noGrp="1"/>
          </p:cNvSpPr>
          <p:nvPr/>
        </p:nvSpPr>
        <p:spPr>
          <a:xfrm>
            <a:off x="9677400" y="2362200"/>
            <a:ext cx="1790700" cy="876300"/>
          </a:xfrm>
          <a:prstGeom prst="roundRect">
            <a:avLst>
              <a:gd name="adj" fmla="val 13043"/>
            </a:avLst>
          </a:prstGeom>
          <a:solidFill>
            <a:srgbClr val="F5F8FB"/>
          </a:solidFill>
          <a:ln w="13335">
            <a:solidFill>
              <a:srgbClr val="C9D7E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Дизайн</a:t>
            </a:r>
          </a:p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дослідження</a:t>
            </a:r>
          </a:p>
        </p:txBody>
      </p:sp>
      <p:sp>
        <p:nvSpPr>
          <p:cNvPr id="13" name="Прямокутник: округлені кути 12">
            <a:extLst>
              <a:ext uri="{FF2B5EF4-FFF2-40B4-BE49-F238E27FC236}">
                <a16:creationId xmlns:a16="http://schemas.microsoft.com/office/drawing/2014/main" id="{631C25E6-670C-4794-B982-5103DEE37375}"/>
              </a:ext>
            </a:extLst>
          </p:cNvPr>
          <p:cNvSpPr>
            <a:spLocks noGrp="1"/>
          </p:cNvSpPr>
          <p:nvPr/>
        </p:nvSpPr>
        <p:spPr>
          <a:xfrm>
            <a:off x="1809750" y="4229100"/>
            <a:ext cx="8572500" cy="78105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9050">
            <a:solidFill>
              <a:srgbClr val="3976A8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5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Проблема фіксує, якого знання бракує для пояснення спостережуваного явища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5911D375-5F16-4BDA-988B-3B32D4E0C2BF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6953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8766F5DE-456B-4C41-B462-9562BE51023B}"/>
              </a:ext>
            </a:extLst>
          </p:cNvPr>
          <p:cNvSpPr>
            <a:spLocks noGrp="1"/>
          </p:cNvSpPr>
          <p:nvPr/>
        </p:nvSpPr>
        <p:spPr>
          <a:xfrm>
            <a:off x="11068050" y="6448425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3972119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431799E8-496F-418C-A970-233FF3D0BE25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5905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1. ВИЯВЛЕННЯ НАУКОВОЇ ПРОБЛЕМИ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4F3C010C-AC76-41EA-B2D4-8BBCA3F648A2}"/>
              </a:ext>
            </a:extLst>
          </p:cNvPr>
          <p:cNvSpPr>
            <a:spLocks noGrp="1"/>
          </p:cNvSpPr>
          <p:nvPr/>
        </p:nvSpPr>
        <p:spPr>
          <a:xfrm>
            <a:off x="628650" y="590550"/>
            <a:ext cx="109347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Тема, проблемна ситуація та наукова проблема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0685EB1B-F6DE-4F4A-A59E-0BA64D10D960}"/>
              </a:ext>
            </a:extLst>
          </p:cNvPr>
          <p:cNvSpPr>
            <a:spLocks noGrp="1"/>
          </p:cNvSpPr>
          <p:nvPr/>
        </p:nvSpPr>
        <p:spPr>
          <a:xfrm>
            <a:off x="628650" y="1352550"/>
            <a:ext cx="109347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graphicFrame>
        <p:nvGraphicFramePr>
          <p:cNvPr id="11" name="Таблиця 10"/>
          <p:cNvGraphicFramePr/>
          <p:nvPr/>
        </p:nvGraphicFramePr>
        <p:xfrm>
          <a:off x="666750" y="1657350"/>
          <a:ext cx="10858500" cy="3962400"/>
        </p:xfrm>
        <a:graphic>
          <a:graphicData uri="http://schemas.openxmlformats.org/drawingml/2006/table">
            <a:tbl>
              <a:tblPr/>
              <a:tblGrid>
                <a:gridCol w="18690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31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371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491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92480">
                <a:tc>
                  <a:txBody>
                    <a:bodyPr/>
                    <a:lstStyle/>
                    <a:p>
                      <a:pPr algn="ctr"/>
                      <a:r>
                        <a:rPr sz="11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Критерій</a:t>
                      </a:r>
                    </a:p>
                  </a:txBody>
                  <a:tcPr marL="66675" marR="66675" marT="57150" marB="57150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Тема</a:t>
                      </a:r>
                    </a:p>
                  </a:txBody>
                  <a:tcPr marL="66675" marR="66675" marT="57150" marB="57150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Проблемна ситуація</a:t>
                      </a:r>
                    </a:p>
                  </a:txBody>
                  <a:tcPr marL="66675" marR="66675" marT="57150" marB="57150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Наукова проблема</a:t>
                      </a:r>
                    </a:p>
                  </a:txBody>
                  <a:tcPr marL="66675" marR="66675" marT="57150" marB="57150" anchor="ctr"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2480"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1F4E7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Функція</a:t>
                      </a:r>
                    </a:p>
                  </a:txBody>
                  <a:tcPr marL="66675" marR="66675" marT="57150" marB="57150" anchor="ctr">
                    <a:solidFill>
                      <a:srgbClr val="EAF2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Окреслює сферу дослідження</a:t>
                      </a:r>
                    </a:p>
                  </a:txBody>
                  <a:tcPr marL="66675" marR="66675" marT="57150" marB="57150" anchor="ctr"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Показує небажаний або суперечливий стан</a:t>
                      </a:r>
                    </a:p>
                  </a:txBody>
                  <a:tcPr marL="66675" marR="66675" marT="57150" marB="57150" anchor="ctr"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Визначає невирішене пізнавальне завдання</a:t>
                      </a:r>
                    </a:p>
                  </a:txBody>
                  <a:tcPr marL="66675" marR="66675" marT="57150" marB="57150" anchor="ctr">
                    <a:solidFill>
                      <a:srgbClr val="F5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2480"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1F4E7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Формулювання</a:t>
                      </a:r>
                    </a:p>
                  </a:txBody>
                  <a:tcPr marL="66675" marR="66675" marT="57150" marB="57150" anchor="ctr">
                    <a:solidFill>
                      <a:srgbClr val="EAF2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Широке предметне поле</a:t>
                      </a:r>
                    </a:p>
                  </a:txBody>
                  <a:tcPr marL="66675" marR="66675" marT="57150" marB="571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Опис фактів і контексту</a:t>
                      </a:r>
                    </a:p>
                  </a:txBody>
                  <a:tcPr marL="66675" marR="66675" marT="57150" marB="571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Чітка суперечність або прогалина у знанні</a:t>
                      </a:r>
                    </a:p>
                  </a:txBody>
                  <a:tcPr marL="66675" marR="66675" marT="57150" marB="571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2480"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1F4E7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Обґрунтування</a:t>
                      </a:r>
                    </a:p>
                  </a:txBody>
                  <a:tcPr marL="66675" marR="66675" marT="57150" marB="57150" anchor="ctr">
                    <a:solidFill>
                      <a:srgbClr val="EAF2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Актуальність напряму</a:t>
                      </a:r>
                    </a:p>
                  </a:txBody>
                  <a:tcPr marL="66675" marR="66675" marT="57150" marB="57150" anchor="ctr"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Дані, документи, спостереження</a:t>
                      </a:r>
                    </a:p>
                  </a:txBody>
                  <a:tcPr marL="66675" marR="66675" marT="57150" marB="57150" anchor="ctr"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Теорія, попередні дослідження та емпіричні факти</a:t>
                      </a:r>
                    </a:p>
                  </a:txBody>
                  <a:tcPr marL="66675" marR="66675" marT="57150" marB="57150" anchor="ctr">
                    <a:solidFill>
                      <a:srgbClr val="F5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2480"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1F4E7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Результат</a:t>
                      </a:r>
                    </a:p>
                  </a:txBody>
                  <a:tcPr marL="66675" marR="66675" marT="57150" marB="57150" anchor="ctr">
                    <a:solidFill>
                      <a:srgbClr val="EAF2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Напрям подальшого пошуку</a:t>
                      </a:r>
                    </a:p>
                  </a:txBody>
                  <a:tcPr marL="66675" marR="66675" marT="57150" marB="571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Потреба в аналізі</a:t>
                      </a:r>
                    </a:p>
                  </a:txBody>
                  <a:tcPr marL="66675" marR="66675" marT="57150" marB="571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Підстава</a:t>
                      </a:r>
                      <a:r>
                        <a:rPr sz="975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975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для</a:t>
                      </a:r>
                      <a:r>
                        <a:rPr sz="975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975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дослідницького</a:t>
                      </a:r>
                      <a:r>
                        <a:rPr sz="975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975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питання</a:t>
                      </a:r>
                      <a:endParaRPr sz="975" dirty="0">
                        <a:solidFill>
                          <a:srgbClr val="243746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66675" marR="66675" marT="57150" marB="571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02615042-2F51-4FB9-950C-F83E74B9D545}"/>
              </a:ext>
            </a:extLst>
          </p:cNvPr>
          <p:cNvSpPr>
            <a:spLocks noGrp="1"/>
          </p:cNvSpPr>
          <p:nvPr/>
        </p:nvSpPr>
        <p:spPr>
          <a:xfrm>
            <a:off x="2057400" y="5848350"/>
            <a:ext cx="80772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Широта теми звужується через доказово підтверджену проблему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410937BD-C4CF-4A50-BCFE-B946CD244B46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6953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0B56D74F-7024-4D3F-8A1D-786A4388CEDE}"/>
              </a:ext>
            </a:extLst>
          </p:cNvPr>
          <p:cNvSpPr>
            <a:spLocks noGrp="1"/>
          </p:cNvSpPr>
          <p:nvPr/>
        </p:nvSpPr>
        <p:spPr>
          <a:xfrm>
            <a:off x="11068050" y="6448425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012838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Пряма зі стрілкою 12"/>
          <p:cNvCxnSpPr>
            <a:stCxn id="6" idx="3"/>
            <a:endCxn id="7" idx="1"/>
          </p:cNvCxnSpPr>
          <p:nvPr/>
        </p:nvCxnSpPr>
        <p:spPr>
          <a:xfrm>
            <a:off x="7696200" y="3105150"/>
            <a:ext cx="476250" cy="0"/>
          </a:xfrm>
          <a:prstGeom prst="straightConnector1">
            <a:avLst/>
          </a:prstGeom>
          <a:ln w="19050">
            <a:solidFill>
              <a:srgbClr val="3976A8"/>
            </a:solidFill>
            <a:prstDash val="solid"/>
            <a:tailEnd type="arrow" w="sm" len="sm"/>
          </a:ln>
        </p:spPr>
      </p:cxnSp>
      <p:cxnSp>
        <p:nvCxnSpPr>
          <p:cNvPr id="14" name="Пряма зі стрілкою 13"/>
          <p:cNvCxnSpPr>
            <a:stCxn id="5" idx="3"/>
            <a:endCxn id="6" idx="1"/>
          </p:cNvCxnSpPr>
          <p:nvPr/>
        </p:nvCxnSpPr>
        <p:spPr>
          <a:xfrm>
            <a:off x="4000500" y="3105150"/>
            <a:ext cx="476250" cy="0"/>
          </a:xfrm>
          <a:prstGeom prst="straightConnector1">
            <a:avLst/>
          </a:prstGeom>
          <a:ln w="19050">
            <a:solidFill>
              <a:srgbClr val="3976A8"/>
            </a:solidFill>
            <a:prstDash val="solid"/>
            <a:tailEnd type="arrow" w="sm" len="sm"/>
          </a:ln>
        </p:spPr>
      </p:cxn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A2670368-D88B-4EB0-B0AC-DA108B2639E4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5905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1. ВИЯВЛЕННЯ НАУКОВОЇ ПРОБЛЕМИ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21A51577-56B8-491A-B2D6-ACFFEF67DC01}"/>
              </a:ext>
            </a:extLst>
          </p:cNvPr>
          <p:cNvSpPr>
            <a:spLocks noGrp="1"/>
          </p:cNvSpPr>
          <p:nvPr/>
        </p:nvSpPr>
        <p:spPr>
          <a:xfrm>
            <a:off x="628650" y="590550"/>
            <a:ext cx="109347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Суперечність між очікуванням і спостереженням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0A6BB311-978C-4D1C-87B6-AFCE549B197A}"/>
              </a:ext>
            </a:extLst>
          </p:cNvPr>
          <p:cNvSpPr>
            <a:spLocks noGrp="1"/>
          </p:cNvSpPr>
          <p:nvPr/>
        </p:nvSpPr>
        <p:spPr>
          <a:xfrm>
            <a:off x="628650" y="1352550"/>
            <a:ext cx="109347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8432BE6A-0DC6-4C43-ACE5-8672BDF223F4}"/>
              </a:ext>
            </a:extLst>
          </p:cNvPr>
          <p:cNvSpPr>
            <a:spLocks noGrp="1"/>
          </p:cNvSpPr>
          <p:nvPr/>
        </p:nvSpPr>
        <p:spPr>
          <a:xfrm>
            <a:off x="781050" y="1695450"/>
            <a:ext cx="2381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def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Навчальний приклад</a:t>
            </a: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7F1AA07E-51B0-4CE0-B5BA-A0B637B05D11}"/>
              </a:ext>
            </a:extLst>
          </p:cNvPr>
          <p:cNvSpPr>
            <a:spLocks noGrp="1"/>
          </p:cNvSpPr>
          <p:nvPr/>
        </p:nvSpPr>
        <p:spPr>
          <a:xfrm>
            <a:off x="781050" y="2190750"/>
            <a:ext cx="3219450" cy="1828800"/>
          </a:xfrm>
          <a:prstGeom prst="roundRect">
            <a:avLst>
              <a:gd name="adj" fmla="val 6250"/>
            </a:avLst>
          </a:prstGeom>
          <a:solidFill>
            <a:srgbClr val="EAF2F8"/>
          </a:solidFill>
          <a:ln w="14288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ТЕОРЕТИЧНЕ ОЧІКУВАННЯ</a:t>
            </a:r>
          </a:p>
          <a:p>
            <a:endParaRPr sz="1350" b="1">
              <a:solidFill>
                <a:srgbClr val="1F4E79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Цифрові технології знижують частину витрат виходу на зовнішні ринки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FABAA9A8-8C4C-4F02-8348-49BAEA7B0DE2}"/>
              </a:ext>
            </a:extLst>
          </p:cNvPr>
          <p:cNvSpPr>
            <a:spLocks noGrp="1"/>
          </p:cNvSpPr>
          <p:nvPr/>
        </p:nvSpPr>
        <p:spPr>
          <a:xfrm>
            <a:off x="4476750" y="2190750"/>
            <a:ext cx="3219450" cy="1828800"/>
          </a:xfrm>
          <a:prstGeom prst="roundRect">
            <a:avLst>
              <a:gd name="adj" fmla="val 6250"/>
            </a:avLst>
          </a:prstGeom>
          <a:solidFill>
            <a:srgbClr val="F5F8FB"/>
          </a:solidFill>
          <a:ln w="14288">
            <a:solidFill>
              <a:srgbClr val="C9D7E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ЕМПІРИЧНЕ СПОСТЕРЕЖЕННЯ</a:t>
            </a:r>
          </a:p>
          <a:p>
            <a:endParaRPr sz="1350" b="1">
              <a:solidFill>
                <a:srgbClr val="1F4E79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Підприємства з подібним рівнем цифровізації демонструють різні експортні результати</a:t>
            </a:r>
          </a:p>
        </p:txBody>
      </p:sp>
      <p:sp>
        <p:nvSpPr>
          <p:cNvPr id="7" name="Прямокутник: округлені кути 6">
            <a:extLst>
              <a:ext uri="{FF2B5EF4-FFF2-40B4-BE49-F238E27FC236}">
                <a16:creationId xmlns:a16="http://schemas.microsoft.com/office/drawing/2014/main" id="{2DEC4B26-9EC5-4929-9520-857D7F46EC72}"/>
              </a:ext>
            </a:extLst>
          </p:cNvPr>
          <p:cNvSpPr>
            <a:spLocks noGrp="1"/>
          </p:cNvSpPr>
          <p:nvPr/>
        </p:nvSpPr>
        <p:spPr>
          <a:xfrm>
            <a:off x="8172450" y="2190750"/>
            <a:ext cx="3219450" cy="1828800"/>
          </a:xfrm>
          <a:prstGeom prst="roundRect">
            <a:avLst>
              <a:gd name="adj" fmla="val 6250"/>
            </a:avLst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НАУКОВА ПРОБЛЕМА</a:t>
            </a:r>
          </a:p>
          <a:p>
            <a:endParaRPr sz="1350" b="1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Які умови та механізми визначають відмінності в експортному ефекті цифровізації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7FE0B6F1-AAF1-4C01-A97E-7F13FE19880F}"/>
              </a:ext>
            </a:extLst>
          </p:cNvPr>
          <p:cNvSpPr>
            <a:spLocks noGrp="1"/>
          </p:cNvSpPr>
          <p:nvPr/>
        </p:nvSpPr>
        <p:spPr>
          <a:xfrm>
            <a:off x="1524000" y="4762500"/>
            <a:ext cx="91440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ctr">
              <a:defRPr sz="15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Проблема виникає тоді, коли наявне пояснення не охоплює суттєву частину спостережуваних відмінностей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B977B080-7217-4370-B48D-2647C0F38FAF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6953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1E7745EA-49A3-44E7-8976-C19538D84383}"/>
              </a:ext>
            </a:extLst>
          </p:cNvPr>
          <p:cNvSpPr>
            <a:spLocks noGrp="1"/>
          </p:cNvSpPr>
          <p:nvPr/>
        </p:nvSpPr>
        <p:spPr>
          <a:xfrm>
            <a:off x="11068050" y="6448425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8812194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4C2CDBE9-4885-45DD-9856-627FF9A6BB8E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5905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1. ВИЯВЛЕННЯ НАУКОВОЇ ПРОБЛЕМИ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B7C8B12F-62CF-437A-8F11-2A38D0F5C413}"/>
              </a:ext>
            </a:extLst>
          </p:cNvPr>
          <p:cNvSpPr>
            <a:spLocks noGrp="1"/>
          </p:cNvSpPr>
          <p:nvPr/>
        </p:nvSpPr>
        <p:spPr>
          <a:xfrm>
            <a:off x="628650" y="590550"/>
            <a:ext cx="109347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Джерела проблемної суперечності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3EB5E514-80B2-4245-8F11-92B810EAB6E3}"/>
              </a:ext>
            </a:extLst>
          </p:cNvPr>
          <p:cNvSpPr>
            <a:spLocks noGrp="1"/>
          </p:cNvSpPr>
          <p:nvPr/>
        </p:nvSpPr>
        <p:spPr>
          <a:xfrm>
            <a:off x="628650" y="1352550"/>
            <a:ext cx="109347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09EB8147-6805-4C36-B2A6-C6CA6BCB5E1A}"/>
              </a:ext>
            </a:extLst>
          </p:cNvPr>
          <p:cNvSpPr>
            <a:spLocks noGrp="1"/>
          </p:cNvSpPr>
          <p:nvPr/>
        </p:nvSpPr>
        <p:spPr>
          <a:xfrm>
            <a:off x="723900" y="1695450"/>
            <a:ext cx="514350" cy="514350"/>
          </a:xfrm>
          <a:prstGeom prst="ellipse">
            <a:avLst/>
          </a:prstGeom>
          <a:solidFill>
            <a:srgbClr val="EAF2F8"/>
          </a:solidFill>
          <a:ln w="9525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9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496C251B-E955-4938-AAB7-DA3EE275634D}"/>
              </a:ext>
            </a:extLst>
          </p:cNvPr>
          <p:cNvSpPr>
            <a:spLocks noGrp="1"/>
          </p:cNvSpPr>
          <p:nvPr/>
        </p:nvSpPr>
        <p:spPr>
          <a:xfrm>
            <a:off x="1504950" y="1676400"/>
            <a:ext cx="41910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Теорія не пояснює нову конфігурацію явища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22EE5926-EBC4-4AFE-854A-249ED147CFAB}"/>
              </a:ext>
            </a:extLst>
          </p:cNvPr>
          <p:cNvSpPr>
            <a:spLocks noGrp="1"/>
          </p:cNvSpPr>
          <p:nvPr/>
        </p:nvSpPr>
        <p:spPr>
          <a:xfrm>
            <a:off x="5943600" y="1676400"/>
            <a:ext cx="5143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2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Змінилися правила, технології або поведінка учасників</a:t>
            </a:r>
          </a:p>
        </p:txBody>
      </p:sp>
      <p:sp>
        <p:nvSpPr>
          <p:cNvPr id="7" name="Пряма сполучна лінія 6">
            <a:extLst>
              <a:ext uri="{FF2B5EF4-FFF2-40B4-BE49-F238E27FC236}">
                <a16:creationId xmlns:a16="http://schemas.microsoft.com/office/drawing/2014/main" id="{0C1AC3B4-F24B-45A4-91B3-EFFAEF4D66BC}"/>
              </a:ext>
            </a:extLst>
          </p:cNvPr>
          <p:cNvSpPr>
            <a:spLocks noGrp="1"/>
          </p:cNvSpPr>
          <p:nvPr/>
        </p:nvSpPr>
        <p:spPr>
          <a:xfrm>
            <a:off x="1504950" y="2343150"/>
            <a:ext cx="9582150" cy="0"/>
          </a:xfrm>
          <a:prstGeom prst="line">
            <a:avLst/>
          </a:prstGeom>
          <a:noFill/>
          <a:ln w="14288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43C6243C-9E9E-4332-A3F0-A3410AC69833}"/>
              </a:ext>
            </a:extLst>
          </p:cNvPr>
          <p:cNvSpPr>
            <a:spLocks noGrp="1"/>
          </p:cNvSpPr>
          <p:nvPr/>
        </p:nvSpPr>
        <p:spPr>
          <a:xfrm>
            <a:off x="723900" y="2571750"/>
            <a:ext cx="514350" cy="514350"/>
          </a:xfrm>
          <a:prstGeom prst="ellipse">
            <a:avLst/>
          </a:prstGeom>
          <a:solidFill>
            <a:srgbClr val="EAF2F8"/>
          </a:solidFill>
          <a:ln w="9525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9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2759E054-EAF1-4093-97E7-2856E5A953D6}"/>
              </a:ext>
            </a:extLst>
          </p:cNvPr>
          <p:cNvSpPr>
            <a:spLocks noGrp="1"/>
          </p:cNvSpPr>
          <p:nvPr/>
        </p:nvSpPr>
        <p:spPr>
          <a:xfrm>
            <a:off x="1504950" y="2552700"/>
            <a:ext cx="41910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Емпіричні результати суперечать очікуванню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60838024-B279-4B2D-9BE9-A2BCDD1F24E6}"/>
              </a:ext>
            </a:extLst>
          </p:cNvPr>
          <p:cNvSpPr>
            <a:spLocks noGrp="1"/>
          </p:cNvSpPr>
          <p:nvPr/>
        </p:nvSpPr>
        <p:spPr>
          <a:xfrm>
            <a:off x="5943600" y="2552700"/>
            <a:ext cx="5143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2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Спостережуваний зв'язок відрізняється за країнами чи періодами</a:t>
            </a:r>
          </a:p>
        </p:txBody>
      </p:sp>
      <p:sp>
        <p:nvSpPr>
          <p:cNvPr id="11" name="Пряма сполучна лінія 10">
            <a:extLst>
              <a:ext uri="{FF2B5EF4-FFF2-40B4-BE49-F238E27FC236}">
                <a16:creationId xmlns:a16="http://schemas.microsoft.com/office/drawing/2014/main" id="{314F7D64-E3DB-4F79-882E-F204CB864E7F}"/>
              </a:ext>
            </a:extLst>
          </p:cNvPr>
          <p:cNvSpPr>
            <a:spLocks noGrp="1"/>
          </p:cNvSpPr>
          <p:nvPr/>
        </p:nvSpPr>
        <p:spPr>
          <a:xfrm>
            <a:off x="1504950" y="3219450"/>
            <a:ext cx="9582150" cy="0"/>
          </a:xfrm>
          <a:prstGeom prst="line">
            <a:avLst/>
          </a:prstGeom>
          <a:noFill/>
          <a:ln w="14288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4C8D2C29-9904-404F-8A8E-53B509F74554}"/>
              </a:ext>
            </a:extLst>
          </p:cNvPr>
          <p:cNvSpPr>
            <a:spLocks noGrp="1"/>
          </p:cNvSpPr>
          <p:nvPr/>
        </p:nvSpPr>
        <p:spPr>
          <a:xfrm>
            <a:off x="723900" y="3448050"/>
            <a:ext cx="514350" cy="514350"/>
          </a:xfrm>
          <a:prstGeom prst="ellipse">
            <a:avLst/>
          </a:prstGeom>
          <a:solidFill>
            <a:srgbClr val="EAF2F8"/>
          </a:solidFill>
          <a:ln w="9525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9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A7C02DA3-57BF-49AF-BE13-4DEF66297B11}"/>
              </a:ext>
            </a:extLst>
          </p:cNvPr>
          <p:cNvSpPr>
            <a:spLocks noGrp="1"/>
          </p:cNvSpPr>
          <p:nvPr/>
        </p:nvSpPr>
        <p:spPr>
          <a:xfrm>
            <a:off x="1504950" y="3429000"/>
            <a:ext cx="41910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Попередні дослідження дають різні висновки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27F4BB31-B7E3-428F-B51C-0A1E095D16F6}"/>
              </a:ext>
            </a:extLst>
          </p:cNvPr>
          <p:cNvSpPr>
            <a:spLocks noGrp="1"/>
          </p:cNvSpPr>
          <p:nvPr/>
        </p:nvSpPr>
        <p:spPr>
          <a:xfrm>
            <a:off x="5943600" y="3429000"/>
            <a:ext cx="5143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2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Розбіжності можуть залежати від даних, вибірки або методу</a:t>
            </a:r>
          </a:p>
        </p:txBody>
      </p:sp>
      <p:sp>
        <p:nvSpPr>
          <p:cNvPr id="15" name="Пряма сполучна лінія 14">
            <a:extLst>
              <a:ext uri="{FF2B5EF4-FFF2-40B4-BE49-F238E27FC236}">
                <a16:creationId xmlns:a16="http://schemas.microsoft.com/office/drawing/2014/main" id="{0090849E-A874-4249-AD62-CDADA3141336}"/>
              </a:ext>
            </a:extLst>
          </p:cNvPr>
          <p:cNvSpPr>
            <a:spLocks noGrp="1"/>
          </p:cNvSpPr>
          <p:nvPr/>
        </p:nvSpPr>
        <p:spPr>
          <a:xfrm>
            <a:off x="1504950" y="4095750"/>
            <a:ext cx="9582150" cy="0"/>
          </a:xfrm>
          <a:prstGeom prst="line">
            <a:avLst/>
          </a:prstGeom>
          <a:noFill/>
          <a:ln w="14288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9E312950-DC83-4519-A5E7-467C4CC4C4DA}"/>
              </a:ext>
            </a:extLst>
          </p:cNvPr>
          <p:cNvSpPr>
            <a:spLocks noGrp="1"/>
          </p:cNvSpPr>
          <p:nvPr/>
        </p:nvSpPr>
        <p:spPr>
          <a:xfrm>
            <a:off x="723900" y="4324350"/>
            <a:ext cx="514350" cy="514350"/>
          </a:xfrm>
          <a:prstGeom prst="ellipse">
            <a:avLst/>
          </a:prstGeom>
          <a:solidFill>
            <a:srgbClr val="EAF2F8"/>
          </a:solidFill>
          <a:ln w="9525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9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EE923269-261C-4F4F-B9A2-F7A81183CB84}"/>
              </a:ext>
            </a:extLst>
          </p:cNvPr>
          <p:cNvSpPr>
            <a:spLocks noGrp="1"/>
          </p:cNvSpPr>
          <p:nvPr/>
        </p:nvSpPr>
        <p:spPr>
          <a:xfrm>
            <a:off x="1504950" y="4305300"/>
            <a:ext cx="41910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Поняття та показники не збігаються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C53C0D76-6BC4-4ECF-AC2D-63BFA146C0CE}"/>
              </a:ext>
            </a:extLst>
          </p:cNvPr>
          <p:cNvSpPr>
            <a:spLocks noGrp="1"/>
          </p:cNvSpPr>
          <p:nvPr/>
        </p:nvSpPr>
        <p:spPr>
          <a:xfrm>
            <a:off x="5943600" y="4305300"/>
            <a:ext cx="5143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2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Одна назва приховує різний зміст і спосіб вимірювання</a:t>
            </a:r>
          </a:p>
        </p:txBody>
      </p:sp>
      <p:sp>
        <p:nvSpPr>
          <p:cNvPr id="19" name="Пряма сполучна лінія 18">
            <a:extLst>
              <a:ext uri="{FF2B5EF4-FFF2-40B4-BE49-F238E27FC236}">
                <a16:creationId xmlns:a16="http://schemas.microsoft.com/office/drawing/2014/main" id="{1B58073D-9434-45B6-B5D2-C6BC029CE5C5}"/>
              </a:ext>
            </a:extLst>
          </p:cNvPr>
          <p:cNvSpPr>
            <a:spLocks noGrp="1"/>
          </p:cNvSpPr>
          <p:nvPr/>
        </p:nvSpPr>
        <p:spPr>
          <a:xfrm>
            <a:off x="1504950" y="4972050"/>
            <a:ext cx="9582150" cy="0"/>
          </a:xfrm>
          <a:prstGeom prst="line">
            <a:avLst/>
          </a:prstGeom>
          <a:noFill/>
          <a:ln w="14288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3BC0A4E3-5938-4DC5-809D-C3C38C65A8EA}"/>
              </a:ext>
            </a:extLst>
          </p:cNvPr>
          <p:cNvSpPr>
            <a:spLocks noGrp="1"/>
          </p:cNvSpPr>
          <p:nvPr/>
        </p:nvSpPr>
        <p:spPr>
          <a:xfrm>
            <a:off x="723900" y="5200650"/>
            <a:ext cx="514350" cy="5143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2441DA33-A308-469C-86C4-1BC3B300D05A}"/>
              </a:ext>
            </a:extLst>
          </p:cNvPr>
          <p:cNvSpPr>
            <a:spLocks noGrp="1"/>
          </p:cNvSpPr>
          <p:nvPr/>
        </p:nvSpPr>
        <p:spPr>
          <a:xfrm>
            <a:off x="1504950" y="5181600"/>
            <a:ext cx="41910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Практичне рішення не має достатнього пояснення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99BDC528-241C-4B88-AFB3-23BCAD8A96AB}"/>
              </a:ext>
            </a:extLst>
          </p:cNvPr>
          <p:cNvSpPr>
            <a:spLocks noGrp="1"/>
          </p:cNvSpPr>
          <p:nvPr/>
        </p:nvSpPr>
        <p:spPr>
          <a:xfrm>
            <a:off x="5943600" y="5181600"/>
            <a:ext cx="5143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2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Результат політики або стратегії відрізняється від очікуваного</a:t>
            </a:r>
          </a:p>
        </p:txBody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AE1C3688-A3EA-4341-B02D-125BC59E479D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6953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EB3BECA5-4835-4271-8C77-A6B3138D98F0}"/>
              </a:ext>
            </a:extLst>
          </p:cNvPr>
          <p:cNvSpPr>
            <a:spLocks noGrp="1"/>
          </p:cNvSpPr>
          <p:nvPr/>
        </p:nvSpPr>
        <p:spPr>
          <a:xfrm>
            <a:off x="11068050" y="6448425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190633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Пряма зі стрілкою 25"/>
          <p:cNvCxnSpPr>
            <a:stCxn id="14" idx="3"/>
            <a:endCxn id="17" idx="1"/>
          </p:cNvCxnSpPr>
          <p:nvPr/>
        </p:nvCxnSpPr>
        <p:spPr>
          <a:xfrm>
            <a:off x="9410700" y="2552700"/>
            <a:ext cx="400050" cy="0"/>
          </a:xfrm>
          <a:prstGeom prst="straightConnector1">
            <a:avLst/>
          </a:prstGeom>
          <a:ln w="19050">
            <a:solidFill>
              <a:srgbClr val="5C9BC6"/>
            </a:solidFill>
            <a:prstDash val="solid"/>
            <a:tailEnd type="arrow" w="sm" len="sm"/>
          </a:ln>
        </p:spPr>
      </p:cxnSp>
      <p:cxnSp>
        <p:nvCxnSpPr>
          <p:cNvPr id="27" name="Пряма зі стрілкою 26"/>
          <p:cNvCxnSpPr>
            <a:stCxn id="11" idx="3"/>
            <a:endCxn id="14" idx="1"/>
          </p:cNvCxnSpPr>
          <p:nvPr/>
        </p:nvCxnSpPr>
        <p:spPr>
          <a:xfrm>
            <a:off x="7086600" y="2552700"/>
            <a:ext cx="400050" cy="0"/>
          </a:xfrm>
          <a:prstGeom prst="straightConnector1">
            <a:avLst/>
          </a:prstGeom>
          <a:ln w="19050">
            <a:solidFill>
              <a:srgbClr val="5C9BC6"/>
            </a:solidFill>
            <a:prstDash val="solid"/>
            <a:tailEnd type="arrow" w="sm" len="sm"/>
          </a:ln>
        </p:spPr>
      </p:cxnSp>
      <p:cxnSp>
        <p:nvCxnSpPr>
          <p:cNvPr id="28" name="Пряма зі стрілкою 27"/>
          <p:cNvCxnSpPr>
            <a:stCxn id="8" idx="3"/>
            <a:endCxn id="11" idx="1"/>
          </p:cNvCxnSpPr>
          <p:nvPr/>
        </p:nvCxnSpPr>
        <p:spPr>
          <a:xfrm>
            <a:off x="4762500" y="2552700"/>
            <a:ext cx="400050" cy="0"/>
          </a:xfrm>
          <a:prstGeom prst="straightConnector1">
            <a:avLst/>
          </a:prstGeom>
          <a:ln w="19050">
            <a:solidFill>
              <a:srgbClr val="5C9BC6"/>
            </a:solidFill>
            <a:prstDash val="solid"/>
            <a:tailEnd type="arrow" w="sm" len="sm"/>
          </a:ln>
        </p:spPr>
      </p:cxnSp>
      <p:cxnSp>
        <p:nvCxnSpPr>
          <p:cNvPr id="29" name="Пряма зі стрілкою 28"/>
          <p:cNvCxnSpPr>
            <a:stCxn id="5" idx="3"/>
            <a:endCxn id="8" idx="1"/>
          </p:cNvCxnSpPr>
          <p:nvPr/>
        </p:nvCxnSpPr>
        <p:spPr>
          <a:xfrm>
            <a:off x="2438400" y="2552700"/>
            <a:ext cx="400050" cy="0"/>
          </a:xfrm>
          <a:prstGeom prst="straightConnector1">
            <a:avLst/>
          </a:prstGeom>
          <a:ln w="19050">
            <a:solidFill>
              <a:srgbClr val="5C9BC6"/>
            </a:solidFill>
            <a:prstDash val="solid"/>
            <a:tailEnd type="arrow" w="sm" len="sm"/>
          </a:ln>
        </p:spPr>
      </p:cxnSp>
      <p:sp>
        <p:nvSpPr>
          <p:cNvPr id="30" name="Прямокутник 29">
            <a:extLst>
              <a:ext uri="{FF2B5EF4-FFF2-40B4-BE49-F238E27FC236}">
                <a16:creationId xmlns:a16="http://schemas.microsoft.com/office/drawing/2014/main" id="{02BD8FD3-17FB-4F4E-B738-E3FEFF46303D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5905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1. ВИЯВЛЕННЯ НАУКОВОЇ ПРОБЛЕМИ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5A0EDE6E-E66F-4562-98C3-BE817F0ACD8A}"/>
              </a:ext>
            </a:extLst>
          </p:cNvPr>
          <p:cNvSpPr>
            <a:spLocks noGrp="1"/>
          </p:cNvSpPr>
          <p:nvPr/>
        </p:nvSpPr>
        <p:spPr>
          <a:xfrm>
            <a:off x="628650" y="590550"/>
            <a:ext cx="109347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Протокол зіставлення теорії та емпіричних фактів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F057E147-E796-4181-96B7-246CDD09D962}"/>
              </a:ext>
            </a:extLst>
          </p:cNvPr>
          <p:cNvSpPr>
            <a:spLocks noGrp="1"/>
          </p:cNvSpPr>
          <p:nvPr/>
        </p:nvSpPr>
        <p:spPr>
          <a:xfrm>
            <a:off x="628650" y="1352550"/>
            <a:ext cx="109347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BFB1AA0B-9B41-44AB-B54F-0413EFC40077}"/>
              </a:ext>
            </a:extLst>
          </p:cNvPr>
          <p:cNvSpPr>
            <a:spLocks noGrp="1"/>
          </p:cNvSpPr>
          <p:nvPr/>
        </p:nvSpPr>
        <p:spPr>
          <a:xfrm>
            <a:off x="1181100" y="1790700"/>
            <a:ext cx="4191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6BA0E359-24FA-40C7-94AC-5C2F452DC178}"/>
              </a:ext>
            </a:extLst>
          </p:cNvPr>
          <p:cNvSpPr>
            <a:spLocks noGrp="1"/>
          </p:cNvSpPr>
          <p:nvPr/>
        </p:nvSpPr>
        <p:spPr>
          <a:xfrm>
            <a:off x="514350" y="2190750"/>
            <a:ext cx="1924050" cy="723900"/>
          </a:xfrm>
          <a:prstGeom prst="roundRect">
            <a:avLst>
              <a:gd name="adj" fmla="val 15789"/>
            </a:avLst>
          </a:prstGeom>
          <a:solidFill>
            <a:srgbClr val="F5F8FB"/>
          </a:solidFill>
          <a:ln w="12383">
            <a:solidFill>
              <a:srgbClr val="C9D7E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Очікування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EBE96013-D2DC-4012-8E27-0FB50B2577B9}"/>
              </a:ext>
            </a:extLst>
          </p:cNvPr>
          <p:cNvSpPr>
            <a:spLocks noGrp="1"/>
          </p:cNvSpPr>
          <p:nvPr/>
        </p:nvSpPr>
        <p:spPr>
          <a:xfrm>
            <a:off x="495300" y="3105150"/>
            <a:ext cx="196215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125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Який зв'язок або механізм передбачає теорія</a:t>
            </a: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9AC94322-C77F-4A17-8C5B-ABF2B42D49C7}"/>
              </a:ext>
            </a:extLst>
          </p:cNvPr>
          <p:cNvSpPr>
            <a:spLocks noGrp="1"/>
          </p:cNvSpPr>
          <p:nvPr/>
        </p:nvSpPr>
        <p:spPr>
          <a:xfrm>
            <a:off x="3505200" y="1790700"/>
            <a:ext cx="4191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8" name="Прямокутник: округлені кути 7">
            <a:extLst>
              <a:ext uri="{FF2B5EF4-FFF2-40B4-BE49-F238E27FC236}">
                <a16:creationId xmlns:a16="http://schemas.microsoft.com/office/drawing/2014/main" id="{916751B5-FE0F-4C0C-8F7B-90D0155598EE}"/>
              </a:ext>
            </a:extLst>
          </p:cNvPr>
          <p:cNvSpPr>
            <a:spLocks noGrp="1"/>
          </p:cNvSpPr>
          <p:nvPr/>
        </p:nvSpPr>
        <p:spPr>
          <a:xfrm>
            <a:off x="2838450" y="2190750"/>
            <a:ext cx="1924050" cy="723900"/>
          </a:xfrm>
          <a:prstGeom prst="roundRect">
            <a:avLst>
              <a:gd name="adj" fmla="val 15789"/>
            </a:avLst>
          </a:prstGeom>
          <a:solidFill>
            <a:srgbClr val="F5F8FB"/>
          </a:solidFill>
          <a:ln w="12383">
            <a:solidFill>
              <a:srgbClr val="C9D7E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Ознаки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7AE44C13-5F8E-4A6D-A8E9-399CE73F8743}"/>
              </a:ext>
            </a:extLst>
          </p:cNvPr>
          <p:cNvSpPr>
            <a:spLocks noGrp="1"/>
          </p:cNvSpPr>
          <p:nvPr/>
        </p:nvSpPr>
        <p:spPr>
          <a:xfrm>
            <a:off x="2819400" y="3105150"/>
            <a:ext cx="196215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125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За якими показниками його можна спостерігати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B4D7853E-B1B5-4683-AAEA-3E6C110D717F}"/>
              </a:ext>
            </a:extLst>
          </p:cNvPr>
          <p:cNvSpPr>
            <a:spLocks noGrp="1"/>
          </p:cNvSpPr>
          <p:nvPr/>
        </p:nvSpPr>
        <p:spPr>
          <a:xfrm>
            <a:off x="5829300" y="1790700"/>
            <a:ext cx="4191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1" name="Прямокутник: округлені кути 10">
            <a:extLst>
              <a:ext uri="{FF2B5EF4-FFF2-40B4-BE49-F238E27FC236}">
                <a16:creationId xmlns:a16="http://schemas.microsoft.com/office/drawing/2014/main" id="{FC3872E4-4100-4E38-833E-4E426B2A0587}"/>
              </a:ext>
            </a:extLst>
          </p:cNvPr>
          <p:cNvSpPr>
            <a:spLocks noGrp="1"/>
          </p:cNvSpPr>
          <p:nvPr/>
        </p:nvSpPr>
        <p:spPr>
          <a:xfrm>
            <a:off x="5162550" y="2190750"/>
            <a:ext cx="1924050" cy="723900"/>
          </a:xfrm>
          <a:prstGeom prst="roundRect">
            <a:avLst>
              <a:gd name="adj" fmla="val 15789"/>
            </a:avLst>
          </a:prstGeom>
          <a:solidFill>
            <a:srgbClr val="F5F8FB"/>
          </a:solidFill>
          <a:ln w="12383">
            <a:solidFill>
              <a:srgbClr val="C9D7E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Факти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3D3515AB-5274-4CCD-BFD0-09D86117EAFE}"/>
              </a:ext>
            </a:extLst>
          </p:cNvPr>
          <p:cNvSpPr>
            <a:spLocks noGrp="1"/>
          </p:cNvSpPr>
          <p:nvPr/>
        </p:nvSpPr>
        <p:spPr>
          <a:xfrm>
            <a:off x="5143500" y="3105150"/>
            <a:ext cx="196215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125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Який результат показують дані та документи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BAA690D6-E9D6-4063-8AD2-2EB8676AD20D}"/>
              </a:ext>
            </a:extLst>
          </p:cNvPr>
          <p:cNvSpPr>
            <a:spLocks noGrp="1"/>
          </p:cNvSpPr>
          <p:nvPr/>
        </p:nvSpPr>
        <p:spPr>
          <a:xfrm>
            <a:off x="8153400" y="1790700"/>
            <a:ext cx="4191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4" name="Прямокутник: округлені кути 13">
            <a:extLst>
              <a:ext uri="{FF2B5EF4-FFF2-40B4-BE49-F238E27FC236}">
                <a16:creationId xmlns:a16="http://schemas.microsoft.com/office/drawing/2014/main" id="{30EE3B67-D5E2-4891-A111-9347B9047AE6}"/>
              </a:ext>
            </a:extLst>
          </p:cNvPr>
          <p:cNvSpPr>
            <a:spLocks noGrp="1"/>
          </p:cNvSpPr>
          <p:nvPr/>
        </p:nvSpPr>
        <p:spPr>
          <a:xfrm>
            <a:off x="7486650" y="2190750"/>
            <a:ext cx="1924050" cy="723900"/>
          </a:xfrm>
          <a:prstGeom prst="roundRect">
            <a:avLst>
              <a:gd name="adj" fmla="val 15789"/>
            </a:avLst>
          </a:prstGeom>
          <a:solidFill>
            <a:srgbClr val="F5F8FB"/>
          </a:solidFill>
          <a:ln w="12383">
            <a:solidFill>
              <a:srgbClr val="C9D7E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Розбіжність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5E610CB0-2D2B-4800-AC6D-7C0628A2C1CE}"/>
              </a:ext>
            </a:extLst>
          </p:cNvPr>
          <p:cNvSpPr>
            <a:spLocks noGrp="1"/>
          </p:cNvSpPr>
          <p:nvPr/>
        </p:nvSpPr>
        <p:spPr>
          <a:xfrm>
            <a:off x="7467600" y="3105150"/>
            <a:ext cx="196215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125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У чому саме очікування не збігається зі спостереженням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4479FC4D-0E67-4A5F-B98C-2E3F73EE5E0B}"/>
              </a:ext>
            </a:extLst>
          </p:cNvPr>
          <p:cNvSpPr>
            <a:spLocks noGrp="1"/>
          </p:cNvSpPr>
          <p:nvPr/>
        </p:nvSpPr>
        <p:spPr>
          <a:xfrm>
            <a:off x="10477500" y="1790700"/>
            <a:ext cx="4191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17" name="Прямокутник: округлені кути 16">
            <a:extLst>
              <a:ext uri="{FF2B5EF4-FFF2-40B4-BE49-F238E27FC236}">
                <a16:creationId xmlns:a16="http://schemas.microsoft.com/office/drawing/2014/main" id="{03C29B55-EC7B-4C4E-8E9C-69B3F6B5C9A0}"/>
              </a:ext>
            </a:extLst>
          </p:cNvPr>
          <p:cNvSpPr>
            <a:spLocks noGrp="1"/>
          </p:cNvSpPr>
          <p:nvPr/>
        </p:nvSpPr>
        <p:spPr>
          <a:xfrm>
            <a:off x="9810750" y="2190750"/>
            <a:ext cx="1924050" cy="723900"/>
          </a:xfrm>
          <a:prstGeom prst="roundRect">
            <a:avLst>
              <a:gd name="adj" fmla="val 15789"/>
            </a:avLst>
          </a:prstGeom>
          <a:solidFill>
            <a:srgbClr val="102A43"/>
          </a:solidFill>
          <a:ln w="12383">
            <a:solidFill>
              <a:srgbClr val="102A4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Пояснення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B4BC2A7A-EEFB-43F7-81C2-57BB2DE44C7F}"/>
              </a:ext>
            </a:extLst>
          </p:cNvPr>
          <p:cNvSpPr>
            <a:spLocks noGrp="1"/>
          </p:cNvSpPr>
          <p:nvPr/>
        </p:nvSpPr>
        <p:spPr>
          <a:xfrm>
            <a:off x="9791700" y="3105150"/>
            <a:ext cx="196215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125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Якого знання бракує для обґрунтованої відповіді</a:t>
            </a:r>
          </a:p>
        </p:txBody>
      </p:sp>
      <p:sp>
        <p:nvSpPr>
          <p:cNvPr id="23" name="Прямокутник: округлені кути 22">
            <a:extLst>
              <a:ext uri="{FF2B5EF4-FFF2-40B4-BE49-F238E27FC236}">
                <a16:creationId xmlns:a16="http://schemas.microsoft.com/office/drawing/2014/main" id="{AB0BB623-4249-4365-912A-55CE3B9B7875}"/>
              </a:ext>
            </a:extLst>
          </p:cNvPr>
          <p:cNvSpPr>
            <a:spLocks noGrp="1"/>
          </p:cNvSpPr>
          <p:nvPr/>
        </p:nvSpPr>
        <p:spPr>
          <a:xfrm>
            <a:off x="1809750" y="4705350"/>
            <a:ext cx="8572500" cy="80010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9050">
            <a:solidFill>
              <a:srgbClr val="3976A8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Результат протоколу становить короткий доказовий опис проблеми, а не загальне твердження про її важливість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BA151F6C-36D4-4AA7-901C-3B46DF1D7D09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6953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1778C31C-0DF8-4061-B19D-5EB198129330}"/>
              </a:ext>
            </a:extLst>
          </p:cNvPr>
          <p:cNvSpPr>
            <a:spLocks noGrp="1"/>
          </p:cNvSpPr>
          <p:nvPr/>
        </p:nvSpPr>
        <p:spPr>
          <a:xfrm>
            <a:off x="11068050" y="6448425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8773488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5FD45391-1CE2-4EEB-A2D2-1836C88FF64D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5905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1. ВИЯВЛЕННЯ НАУКОВОЇ ПРОБЛЕМИ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68FD4CEC-82B8-46A8-A2D8-E9EE541F1063}"/>
              </a:ext>
            </a:extLst>
          </p:cNvPr>
          <p:cNvSpPr>
            <a:spLocks noGrp="1"/>
          </p:cNvSpPr>
          <p:nvPr/>
        </p:nvSpPr>
        <p:spPr>
          <a:xfrm>
            <a:off x="628650" y="590550"/>
            <a:ext cx="109347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Ознаки обґрунтованої наукової проблеми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C616E707-339F-46CB-864B-CA5B28227E7F}"/>
              </a:ext>
            </a:extLst>
          </p:cNvPr>
          <p:cNvSpPr>
            <a:spLocks noGrp="1"/>
          </p:cNvSpPr>
          <p:nvPr/>
        </p:nvSpPr>
        <p:spPr>
          <a:xfrm>
            <a:off x="628650" y="1352550"/>
            <a:ext cx="109347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4" name="Прямокутник: округлені кути 3">
            <a:extLst>
              <a:ext uri="{FF2B5EF4-FFF2-40B4-BE49-F238E27FC236}">
                <a16:creationId xmlns:a16="http://schemas.microsoft.com/office/drawing/2014/main" id="{6EB43A56-7E19-49FE-92C5-6F47FED42F4B}"/>
              </a:ext>
            </a:extLst>
          </p:cNvPr>
          <p:cNvSpPr>
            <a:spLocks noGrp="1"/>
          </p:cNvSpPr>
          <p:nvPr/>
        </p:nvSpPr>
        <p:spPr>
          <a:xfrm>
            <a:off x="628650" y="2095500"/>
            <a:ext cx="1924050" cy="685800"/>
          </a:xfrm>
          <a:prstGeom prst="roundRect">
            <a:avLst>
              <a:gd name="adj" fmla="val 16667"/>
            </a:avLst>
          </a:prstGeom>
          <a:solidFill>
            <a:srgbClr val="102A43"/>
          </a:solidFill>
          <a:ln w="11430">
            <a:solidFill>
              <a:srgbClr val="102A4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Невирішеність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E5D4D57D-B82B-4C60-A099-5F0EF73CF114}"/>
              </a:ext>
            </a:extLst>
          </p:cNvPr>
          <p:cNvSpPr>
            <a:spLocks noGrp="1"/>
          </p:cNvSpPr>
          <p:nvPr/>
        </p:nvSpPr>
        <p:spPr>
          <a:xfrm>
            <a:off x="609600" y="3028950"/>
            <a:ext cx="1962150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125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Попередні дослідження не дають достатньої відповіді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02E598C8-2468-41FC-8B97-77397C257728}"/>
              </a:ext>
            </a:extLst>
          </p:cNvPr>
          <p:cNvSpPr>
            <a:spLocks noGrp="1"/>
          </p:cNvSpPr>
          <p:nvPr/>
        </p:nvSpPr>
        <p:spPr>
          <a:xfrm>
            <a:off x="2838450" y="2095500"/>
            <a:ext cx="1924050" cy="685800"/>
          </a:xfrm>
          <a:prstGeom prst="roundRect">
            <a:avLst>
              <a:gd name="adj" fmla="val 16667"/>
            </a:avLst>
          </a:prstGeom>
          <a:solidFill>
            <a:srgbClr val="EAF2F8"/>
          </a:solidFill>
          <a:ln w="11430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Теоретична основа</a:t>
            </a: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7D414617-85C9-4265-9AAE-0BC3F914CAC9}"/>
              </a:ext>
            </a:extLst>
          </p:cNvPr>
          <p:cNvSpPr>
            <a:spLocks noGrp="1"/>
          </p:cNvSpPr>
          <p:nvPr/>
        </p:nvSpPr>
        <p:spPr>
          <a:xfrm>
            <a:off x="2819400" y="3028950"/>
            <a:ext cx="1962150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125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Проблема пов'язана з поняттями та пояснювальними підходами</a:t>
            </a:r>
          </a:p>
        </p:txBody>
      </p:sp>
      <p:sp>
        <p:nvSpPr>
          <p:cNvPr id="8" name="Прямокутник: округлені кути 7">
            <a:extLst>
              <a:ext uri="{FF2B5EF4-FFF2-40B4-BE49-F238E27FC236}">
                <a16:creationId xmlns:a16="http://schemas.microsoft.com/office/drawing/2014/main" id="{9F5174F6-4BFD-4842-AF96-927663283E25}"/>
              </a:ext>
            </a:extLst>
          </p:cNvPr>
          <p:cNvSpPr>
            <a:spLocks noGrp="1"/>
          </p:cNvSpPr>
          <p:nvPr/>
        </p:nvSpPr>
        <p:spPr>
          <a:xfrm>
            <a:off x="5048250" y="2095500"/>
            <a:ext cx="1924050" cy="685800"/>
          </a:xfrm>
          <a:prstGeom prst="roundRect">
            <a:avLst>
              <a:gd name="adj" fmla="val 16667"/>
            </a:avLst>
          </a:prstGeom>
          <a:solidFill>
            <a:srgbClr val="EAF2F8"/>
          </a:solidFill>
          <a:ln w="11430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Емпірична видимість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C8870762-2858-457E-9A48-346C9A29D418}"/>
              </a:ext>
            </a:extLst>
          </p:cNvPr>
          <p:cNvSpPr>
            <a:spLocks noGrp="1"/>
          </p:cNvSpPr>
          <p:nvPr/>
        </p:nvSpPr>
        <p:spPr>
          <a:xfrm>
            <a:off x="5029200" y="3028950"/>
            <a:ext cx="1962150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125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Суперечність можна простежити за даними або документами</a:t>
            </a:r>
          </a:p>
        </p:txBody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FCF67464-447F-406A-B7F9-9DEE6CC92B89}"/>
              </a:ext>
            </a:extLst>
          </p:cNvPr>
          <p:cNvSpPr>
            <a:spLocks noGrp="1"/>
          </p:cNvSpPr>
          <p:nvPr/>
        </p:nvSpPr>
        <p:spPr>
          <a:xfrm>
            <a:off x="7258050" y="2095500"/>
            <a:ext cx="1924050" cy="685800"/>
          </a:xfrm>
          <a:prstGeom prst="roundRect">
            <a:avLst>
              <a:gd name="adj" fmla="val 16667"/>
            </a:avLst>
          </a:prstGeom>
          <a:solidFill>
            <a:srgbClr val="EAF2F8"/>
          </a:solidFill>
          <a:ln w="11430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Досліджуваність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9EF91BBC-5D19-40E1-9256-7A706133A7EE}"/>
              </a:ext>
            </a:extLst>
          </p:cNvPr>
          <p:cNvSpPr>
            <a:spLocks noGrp="1"/>
          </p:cNvSpPr>
          <p:nvPr/>
        </p:nvSpPr>
        <p:spPr>
          <a:xfrm>
            <a:off x="7239000" y="3028950"/>
            <a:ext cx="1962150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125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Питання допускає перевірку доступними методами</a:t>
            </a:r>
          </a:p>
        </p:txBody>
      </p:sp>
      <p:sp>
        <p:nvSpPr>
          <p:cNvPr id="12" name="Прямокутник: округлені кути 11">
            <a:extLst>
              <a:ext uri="{FF2B5EF4-FFF2-40B4-BE49-F238E27FC236}">
                <a16:creationId xmlns:a16="http://schemas.microsoft.com/office/drawing/2014/main" id="{DD4DDCF2-D286-448E-A19A-48FACC2144D4}"/>
              </a:ext>
            </a:extLst>
          </p:cNvPr>
          <p:cNvSpPr>
            <a:spLocks noGrp="1"/>
          </p:cNvSpPr>
          <p:nvPr/>
        </p:nvSpPr>
        <p:spPr>
          <a:xfrm>
            <a:off x="9467850" y="2095500"/>
            <a:ext cx="1924050" cy="685800"/>
          </a:xfrm>
          <a:prstGeom prst="roundRect">
            <a:avLst>
              <a:gd name="adj" fmla="val 16667"/>
            </a:avLst>
          </a:prstGeom>
          <a:solidFill>
            <a:srgbClr val="EAF2F8"/>
          </a:solidFill>
          <a:ln w="11430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Значущість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3307BC19-AB27-4755-9B00-74001A0121FF}"/>
              </a:ext>
            </a:extLst>
          </p:cNvPr>
          <p:cNvSpPr>
            <a:spLocks noGrp="1"/>
          </p:cNvSpPr>
          <p:nvPr/>
        </p:nvSpPr>
        <p:spPr>
          <a:xfrm>
            <a:off x="9448800" y="3028950"/>
            <a:ext cx="1962150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125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Відповідь доповнює знання або підвищує якість рішень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D90AFF28-4E5D-47CF-8F0F-077C272479CD}"/>
              </a:ext>
            </a:extLst>
          </p:cNvPr>
          <p:cNvSpPr>
            <a:spLocks noGrp="1"/>
          </p:cNvSpPr>
          <p:nvPr/>
        </p:nvSpPr>
        <p:spPr>
          <a:xfrm>
            <a:off x="1695450" y="4762500"/>
            <a:ext cx="88011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ctr">
              <a:defRPr sz="15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Сильна постановка проблеми одночасно пояснює дефіцит знання і спосіб його дослідження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ACEFC876-5843-43F8-A85E-732D9E6D3A43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6953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6F537095-7D6D-4CB4-A45A-4051F5ED58E8}"/>
              </a:ext>
            </a:extLst>
          </p:cNvPr>
          <p:cNvSpPr>
            <a:spLocks noGrp="1"/>
          </p:cNvSpPr>
          <p:nvPr/>
        </p:nvSpPr>
        <p:spPr>
          <a:xfrm>
            <a:off x="11068050" y="6448425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7948191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Пряма зі стрілкою 17"/>
          <p:cNvCxnSpPr>
            <a:stCxn id="13" idx="0"/>
            <a:endCxn id="4" idx="4"/>
          </p:cNvCxnSpPr>
          <p:nvPr/>
        </p:nvCxnSpPr>
        <p:spPr>
          <a:xfrm flipV="1">
            <a:off x="6096000" y="3848100"/>
            <a:ext cx="0" cy="1143000"/>
          </a:xfrm>
          <a:prstGeom prst="straightConnector1">
            <a:avLst/>
          </a:prstGeom>
          <a:ln w="19050">
            <a:solidFill>
              <a:srgbClr val="C9D7E3"/>
            </a:solidFill>
            <a:prstDash val="solid"/>
          </a:ln>
        </p:spPr>
      </p:cxnSp>
      <p:cxnSp>
        <p:nvCxnSpPr>
          <p:cNvPr id="19" name="Пряма зі стрілкою 18"/>
          <p:cNvCxnSpPr>
            <a:stCxn id="11" idx="1"/>
            <a:endCxn id="4" idx="6"/>
          </p:cNvCxnSpPr>
          <p:nvPr/>
        </p:nvCxnSpPr>
        <p:spPr>
          <a:xfrm flipH="1" flipV="1">
            <a:off x="7753350" y="3314700"/>
            <a:ext cx="1390650" cy="1152525"/>
          </a:xfrm>
          <a:prstGeom prst="straightConnector1">
            <a:avLst/>
          </a:prstGeom>
          <a:ln w="19050">
            <a:solidFill>
              <a:srgbClr val="C9D7E3"/>
            </a:solidFill>
            <a:prstDash val="solid"/>
          </a:ln>
        </p:spPr>
      </p:cxnSp>
      <p:cxnSp>
        <p:nvCxnSpPr>
          <p:cNvPr id="20" name="Пряма зі стрілкою 19"/>
          <p:cNvCxnSpPr>
            <a:stCxn id="9" idx="1"/>
            <a:endCxn id="4" idx="6"/>
          </p:cNvCxnSpPr>
          <p:nvPr/>
        </p:nvCxnSpPr>
        <p:spPr>
          <a:xfrm flipH="1">
            <a:off x="7753350" y="2219325"/>
            <a:ext cx="1314450" cy="1095375"/>
          </a:xfrm>
          <a:prstGeom prst="straightConnector1">
            <a:avLst/>
          </a:prstGeom>
          <a:ln w="19050">
            <a:solidFill>
              <a:srgbClr val="C9D7E3"/>
            </a:solidFill>
            <a:prstDash val="solid"/>
          </a:ln>
        </p:spPr>
      </p:cxnSp>
      <p:cxnSp>
        <p:nvCxnSpPr>
          <p:cNvPr id="21" name="Пряма зі стрілкою 20"/>
          <p:cNvCxnSpPr>
            <a:stCxn id="7" idx="3"/>
            <a:endCxn id="4" idx="2"/>
          </p:cNvCxnSpPr>
          <p:nvPr/>
        </p:nvCxnSpPr>
        <p:spPr>
          <a:xfrm flipV="1">
            <a:off x="3067050" y="3314700"/>
            <a:ext cx="1371600" cy="1152525"/>
          </a:xfrm>
          <a:prstGeom prst="straightConnector1">
            <a:avLst/>
          </a:prstGeom>
          <a:ln w="19050">
            <a:solidFill>
              <a:srgbClr val="C9D7E3"/>
            </a:solidFill>
            <a:prstDash val="solid"/>
          </a:ln>
        </p:spPr>
      </p:cxnSp>
      <p:cxnSp>
        <p:nvCxnSpPr>
          <p:cNvPr id="22" name="Пряма зі стрілкою 21"/>
          <p:cNvCxnSpPr>
            <a:stCxn id="5" idx="3"/>
            <a:endCxn id="4" idx="2"/>
          </p:cNvCxnSpPr>
          <p:nvPr/>
        </p:nvCxnSpPr>
        <p:spPr>
          <a:xfrm>
            <a:off x="3143250" y="2219325"/>
            <a:ext cx="1295400" cy="1095375"/>
          </a:xfrm>
          <a:prstGeom prst="straightConnector1">
            <a:avLst/>
          </a:prstGeom>
          <a:ln w="19050">
            <a:solidFill>
              <a:srgbClr val="C9D7E3"/>
            </a:solidFill>
            <a:prstDash val="solid"/>
          </a:ln>
        </p:spPr>
      </p:cxn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A143E7EE-7E09-4276-94CE-C81459ADE226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5905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ТИПИ НАУКОВИХ ПРОБЛЕМ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E6304176-6EED-4138-8EAC-5B4A20B96CCA}"/>
              </a:ext>
            </a:extLst>
          </p:cNvPr>
          <p:cNvSpPr>
            <a:spLocks noGrp="1"/>
          </p:cNvSpPr>
          <p:nvPr/>
        </p:nvSpPr>
        <p:spPr>
          <a:xfrm>
            <a:off x="628650" y="590550"/>
            <a:ext cx="109347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Типологія наукових проблем у дослідженнях МЕВ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C050DE0A-1833-4672-9A20-9DC00BD3BA70}"/>
              </a:ext>
            </a:extLst>
          </p:cNvPr>
          <p:cNvSpPr>
            <a:spLocks noGrp="1"/>
          </p:cNvSpPr>
          <p:nvPr/>
        </p:nvSpPr>
        <p:spPr>
          <a:xfrm>
            <a:off x="628650" y="1352550"/>
            <a:ext cx="109347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0E27D85B-5356-49F7-90EA-0A9CC1367612}"/>
              </a:ext>
            </a:extLst>
          </p:cNvPr>
          <p:cNvSpPr>
            <a:spLocks noGrp="1"/>
          </p:cNvSpPr>
          <p:nvPr/>
        </p:nvSpPr>
        <p:spPr>
          <a:xfrm>
            <a:off x="4438650" y="2781300"/>
            <a:ext cx="3314700" cy="106680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НАУКОВА</a:t>
            </a:r>
          </a:p>
          <a:p>
            <a:pPr algn="ctr"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ПРОБЛЕМА</a:t>
            </a: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84F73033-808D-4603-B679-5769BD58924A}"/>
              </a:ext>
            </a:extLst>
          </p:cNvPr>
          <p:cNvSpPr>
            <a:spLocks noGrp="1"/>
          </p:cNvSpPr>
          <p:nvPr/>
        </p:nvSpPr>
        <p:spPr>
          <a:xfrm>
            <a:off x="952500" y="1847850"/>
            <a:ext cx="2190750" cy="742950"/>
          </a:xfrm>
          <a:prstGeom prst="roundRect">
            <a:avLst>
              <a:gd name="adj" fmla="val 15385"/>
            </a:avLst>
          </a:prstGeom>
          <a:solidFill>
            <a:srgbClr val="EAF2F8"/>
          </a:solidFill>
          <a:ln w="11430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Джерело</a:t>
            </a:r>
          </a:p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виникнення</a:t>
            </a:r>
          </a:p>
        </p:txBody>
      </p:sp>
      <p:sp>
        <p:nvSpPr>
          <p:cNvPr id="7" name="Прямокутник: округлені кути 6">
            <a:extLst>
              <a:ext uri="{FF2B5EF4-FFF2-40B4-BE49-F238E27FC236}">
                <a16:creationId xmlns:a16="http://schemas.microsoft.com/office/drawing/2014/main" id="{3AB17069-1A5E-44BA-A28E-E889E68C5361}"/>
              </a:ext>
            </a:extLst>
          </p:cNvPr>
          <p:cNvSpPr>
            <a:spLocks noGrp="1"/>
          </p:cNvSpPr>
          <p:nvPr/>
        </p:nvSpPr>
        <p:spPr>
          <a:xfrm>
            <a:off x="876300" y="4095750"/>
            <a:ext cx="2190750" cy="742950"/>
          </a:xfrm>
          <a:prstGeom prst="roundRect">
            <a:avLst>
              <a:gd name="adj" fmla="val 15385"/>
            </a:avLst>
          </a:prstGeom>
          <a:solidFill>
            <a:srgbClr val="F5F8FB"/>
          </a:solidFill>
          <a:ln w="11430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Пізнавальна</a:t>
            </a:r>
          </a:p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мета</a:t>
            </a:r>
          </a:p>
        </p:txBody>
      </p:sp>
      <p:sp>
        <p:nvSpPr>
          <p:cNvPr id="9" name="Прямокутник: округлені кути 8">
            <a:extLst>
              <a:ext uri="{FF2B5EF4-FFF2-40B4-BE49-F238E27FC236}">
                <a16:creationId xmlns:a16="http://schemas.microsoft.com/office/drawing/2014/main" id="{93EA7A65-9688-4911-9237-E2B7F16FEDBF}"/>
              </a:ext>
            </a:extLst>
          </p:cNvPr>
          <p:cNvSpPr>
            <a:spLocks noGrp="1"/>
          </p:cNvSpPr>
          <p:nvPr/>
        </p:nvSpPr>
        <p:spPr>
          <a:xfrm>
            <a:off x="9067800" y="1847850"/>
            <a:ext cx="2190750" cy="742950"/>
          </a:xfrm>
          <a:prstGeom prst="roundRect">
            <a:avLst>
              <a:gd name="adj" fmla="val 15385"/>
            </a:avLst>
          </a:prstGeom>
          <a:solidFill>
            <a:srgbClr val="EAF2F8"/>
          </a:solidFill>
          <a:ln w="11430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Рівень</a:t>
            </a:r>
          </a:p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аналізу</a:t>
            </a:r>
          </a:p>
        </p:txBody>
      </p:sp>
      <p:sp>
        <p:nvSpPr>
          <p:cNvPr id="11" name="Прямокутник: округлені кути 10">
            <a:extLst>
              <a:ext uri="{FF2B5EF4-FFF2-40B4-BE49-F238E27FC236}">
                <a16:creationId xmlns:a16="http://schemas.microsoft.com/office/drawing/2014/main" id="{961C21D1-6B79-41DC-B03E-E117636CFE3C}"/>
              </a:ext>
            </a:extLst>
          </p:cNvPr>
          <p:cNvSpPr>
            <a:spLocks noGrp="1"/>
          </p:cNvSpPr>
          <p:nvPr/>
        </p:nvSpPr>
        <p:spPr>
          <a:xfrm>
            <a:off x="9144000" y="4095750"/>
            <a:ext cx="2190750" cy="742950"/>
          </a:xfrm>
          <a:prstGeom prst="roundRect">
            <a:avLst>
              <a:gd name="adj" fmla="val 15385"/>
            </a:avLst>
          </a:prstGeom>
          <a:solidFill>
            <a:srgbClr val="F5F8FB"/>
          </a:solidFill>
          <a:ln w="11430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Часова</a:t>
            </a:r>
          </a:p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орієнтація</a:t>
            </a:r>
          </a:p>
        </p:txBody>
      </p:sp>
      <p:sp>
        <p:nvSpPr>
          <p:cNvPr id="13" name="Прямокутник: округлені кути 12">
            <a:extLst>
              <a:ext uri="{FF2B5EF4-FFF2-40B4-BE49-F238E27FC236}">
                <a16:creationId xmlns:a16="http://schemas.microsoft.com/office/drawing/2014/main" id="{74E4E1B7-5806-43C6-A97D-89B8AD0C6CDF}"/>
              </a:ext>
            </a:extLst>
          </p:cNvPr>
          <p:cNvSpPr>
            <a:spLocks noGrp="1"/>
          </p:cNvSpPr>
          <p:nvPr/>
        </p:nvSpPr>
        <p:spPr>
          <a:xfrm>
            <a:off x="5010150" y="4991100"/>
            <a:ext cx="2171700" cy="685800"/>
          </a:xfrm>
          <a:prstGeom prst="roundRect">
            <a:avLst>
              <a:gd name="adj" fmla="val 16667"/>
            </a:avLst>
          </a:prstGeom>
          <a:solidFill>
            <a:srgbClr val="EAF2F8"/>
          </a:solidFill>
          <a:ln w="11430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Характер</a:t>
            </a:r>
          </a:p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доказів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23200116-FFA0-42DF-89D8-F91D2D3C62C0}"/>
              </a:ext>
            </a:extLst>
          </p:cNvPr>
          <p:cNvSpPr>
            <a:spLocks noGrp="1"/>
          </p:cNvSpPr>
          <p:nvPr/>
        </p:nvSpPr>
        <p:spPr>
          <a:xfrm>
            <a:off x="2247900" y="5810250"/>
            <a:ext cx="76962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Класифікація допомагає узгодити проблему з питанням, даними та методом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6504DAAC-59E7-4E81-B602-FB0EC9B8D01E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6953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DC68FF79-81CF-44B3-8626-FF6AB3E408DD}"/>
              </a:ext>
            </a:extLst>
          </p:cNvPr>
          <p:cNvSpPr>
            <a:spLocks noGrp="1"/>
          </p:cNvSpPr>
          <p:nvPr/>
        </p:nvSpPr>
        <p:spPr>
          <a:xfrm>
            <a:off x="11068050" y="6448425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897437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B7FB4FF0-2CB3-4174-9FCD-14EB6B8F581A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5905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ТИПИ НАУКОВИХ ПРОБЛЕМ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73278B0C-9BB3-4E4A-9993-BE1304FFC881}"/>
              </a:ext>
            </a:extLst>
          </p:cNvPr>
          <p:cNvSpPr>
            <a:spLocks noGrp="1"/>
          </p:cNvSpPr>
          <p:nvPr/>
        </p:nvSpPr>
        <p:spPr>
          <a:xfrm>
            <a:off x="628650" y="590550"/>
            <a:ext cx="109347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Класифікація за джерелом виникнення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D48E5AAF-1B04-4813-9102-6BA6CB5D6FD0}"/>
              </a:ext>
            </a:extLst>
          </p:cNvPr>
          <p:cNvSpPr>
            <a:spLocks noGrp="1"/>
          </p:cNvSpPr>
          <p:nvPr/>
        </p:nvSpPr>
        <p:spPr>
          <a:xfrm>
            <a:off x="628650" y="1352550"/>
            <a:ext cx="109347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graphicFrame>
        <p:nvGraphicFramePr>
          <p:cNvPr id="11" name="Таблиця 10"/>
          <p:cNvGraphicFramePr/>
          <p:nvPr/>
        </p:nvGraphicFramePr>
        <p:xfrm>
          <a:off x="628650" y="1657350"/>
          <a:ext cx="10934700" cy="3943350"/>
        </p:xfrm>
        <a:graphic>
          <a:graphicData uri="http://schemas.openxmlformats.org/drawingml/2006/table">
            <a:tbl>
              <a:tblPr/>
              <a:tblGrid>
                <a:gridCol w="19135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070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24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892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88670">
                <a:tc>
                  <a:txBody>
                    <a:bodyPr/>
                    <a:lstStyle/>
                    <a:p>
                      <a:pPr algn="ctr"/>
                      <a:r>
                        <a:rPr sz="11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Тип проблеми</a:t>
                      </a:r>
                    </a:p>
                  </a:txBody>
                  <a:tcPr marL="66675" marR="66675" marT="57150" marB="57150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Що потребує уточнення</a:t>
                      </a:r>
                    </a:p>
                  </a:txBody>
                  <a:tcPr marL="66675" marR="66675" marT="57150" marB="57150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Характер результату</a:t>
                      </a:r>
                    </a:p>
                  </a:txBody>
                  <a:tcPr marL="66675" marR="66675" marT="57150" marB="57150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Приклад у МЕВ</a:t>
                      </a:r>
                    </a:p>
                  </a:txBody>
                  <a:tcPr marL="66675" marR="66675" marT="57150" marB="57150" anchor="ctr"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8670"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1F4E7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Теоретична</a:t>
                      </a:r>
                    </a:p>
                  </a:txBody>
                  <a:tcPr marL="66675" marR="66675" marT="57150" marB="57150" anchor="ctr">
                    <a:solidFill>
                      <a:srgbClr val="EAF2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Недостатність або суперечність пояснень</a:t>
                      </a:r>
                    </a:p>
                  </a:txBody>
                  <a:tcPr marL="66675" marR="66675" marT="57150" marB="57150" anchor="ctr"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Уточнена концептуальна модель</a:t>
                      </a:r>
                    </a:p>
                  </a:txBody>
                  <a:tcPr marL="66675" marR="66675" marT="57150" marB="57150" anchor="ctr"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Умови зміни ефекту економічної інтеграції</a:t>
                      </a:r>
                    </a:p>
                  </a:txBody>
                  <a:tcPr marL="66675" marR="66675" marT="57150" marB="57150" anchor="ctr">
                    <a:solidFill>
                      <a:srgbClr val="F5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8670"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1F4E7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Емпірична</a:t>
                      </a:r>
                    </a:p>
                  </a:txBody>
                  <a:tcPr marL="66675" marR="66675" marT="57150" marB="57150" anchor="ctr">
                    <a:solidFill>
                      <a:srgbClr val="EAF2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Новий або стійкий факт без достатнього пояснення</a:t>
                      </a:r>
                    </a:p>
                  </a:txBody>
                  <a:tcPr marL="66675" marR="66675" marT="57150" marB="571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Виявлена закономірність</a:t>
                      </a:r>
                    </a:p>
                  </a:txBody>
                  <a:tcPr marL="66675" marR="66675" marT="57150" marB="571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Відмінності експортної стійкості підприємств</a:t>
                      </a:r>
                    </a:p>
                  </a:txBody>
                  <a:tcPr marL="66675" marR="66675" marT="57150" marB="571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8670"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1F4E7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Методологічна</a:t>
                      </a:r>
                    </a:p>
                  </a:txBody>
                  <a:tcPr marL="66675" marR="66675" marT="57150" marB="57150" anchor="ctr">
                    <a:solidFill>
                      <a:srgbClr val="EAF2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Невідповідність показників чи процедур</a:t>
                      </a:r>
                    </a:p>
                  </a:txBody>
                  <a:tcPr marL="66675" marR="66675" marT="57150" marB="57150" anchor="ctr"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Удосконалений спосіб вимірювання</a:t>
                      </a:r>
                    </a:p>
                  </a:txBody>
                  <a:tcPr marL="66675" marR="66675" marT="57150" marB="57150" anchor="ctr"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Зіставність цифрової торгівлі між країнами</a:t>
                      </a:r>
                    </a:p>
                  </a:txBody>
                  <a:tcPr marL="66675" marR="66675" marT="57150" marB="57150" anchor="ctr">
                    <a:solidFill>
                      <a:srgbClr val="F5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8670"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1F4E7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Прикладна</a:t>
                      </a:r>
                    </a:p>
                  </a:txBody>
                  <a:tcPr marL="66675" marR="66675" marT="57150" marB="57150" anchor="ctr">
                    <a:solidFill>
                      <a:srgbClr val="EAF2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Невизначеність щодо вибору рішення</a:t>
                      </a:r>
                    </a:p>
                  </a:txBody>
                  <a:tcPr marL="66675" marR="66675" marT="57150" marB="571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Оцінка альтернатив і рекомендація</a:t>
                      </a:r>
                    </a:p>
                  </a:txBody>
                  <a:tcPr marL="66675" marR="66675" marT="57150" marB="571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Наслідки</a:t>
                      </a:r>
                      <a:r>
                        <a:rPr sz="975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975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зміни</a:t>
                      </a:r>
                      <a:r>
                        <a:rPr sz="975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975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торговельного</a:t>
                      </a:r>
                      <a:r>
                        <a:rPr sz="975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975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режиму</a:t>
                      </a:r>
                      <a:endParaRPr sz="975" dirty="0">
                        <a:solidFill>
                          <a:srgbClr val="243746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66675" marR="66675" marT="57150" marB="571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BBBAC8A5-288E-4B7C-8F35-D58AC4FAA01C}"/>
              </a:ext>
            </a:extLst>
          </p:cNvPr>
          <p:cNvSpPr>
            <a:spLocks noGrp="1"/>
          </p:cNvSpPr>
          <p:nvPr/>
        </p:nvSpPr>
        <p:spPr>
          <a:xfrm>
            <a:off x="2438400" y="5848350"/>
            <a:ext cx="73152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Тип проблеми визначає очікуваний внесок дослідження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7B1E5A5E-88D7-4173-835C-F2183F4BA0CC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6953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845082AC-C470-4259-94E4-AA1348BBAF86}"/>
              </a:ext>
            </a:extLst>
          </p:cNvPr>
          <p:cNvSpPr>
            <a:spLocks noGrp="1"/>
          </p:cNvSpPr>
          <p:nvPr/>
        </p:nvSpPr>
        <p:spPr>
          <a:xfrm>
            <a:off x="11068050" y="6448425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8919441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509DAD8B-A625-4DA6-B942-55801E9D338C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5905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ТИПИ НАУКОВИХ ПРОБЛЕМ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8832FEFE-247C-4B83-9BDB-0D64ABA66579}"/>
              </a:ext>
            </a:extLst>
          </p:cNvPr>
          <p:cNvSpPr>
            <a:spLocks noGrp="1"/>
          </p:cNvSpPr>
          <p:nvPr/>
        </p:nvSpPr>
        <p:spPr>
          <a:xfrm>
            <a:off x="628650" y="590550"/>
            <a:ext cx="109347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Класифікація за пізнавальною метою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9F2F30EF-D29E-4771-B7B4-FF583CBE6733}"/>
              </a:ext>
            </a:extLst>
          </p:cNvPr>
          <p:cNvSpPr>
            <a:spLocks noGrp="1"/>
          </p:cNvSpPr>
          <p:nvPr/>
        </p:nvSpPr>
        <p:spPr>
          <a:xfrm>
            <a:off x="628650" y="1352550"/>
            <a:ext cx="109347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4" name="Прямокутник: округлені кути 3">
            <a:extLst>
              <a:ext uri="{FF2B5EF4-FFF2-40B4-BE49-F238E27FC236}">
                <a16:creationId xmlns:a16="http://schemas.microsoft.com/office/drawing/2014/main" id="{1A90F24F-5B8F-46E7-B945-F847ACAFD1E2}"/>
              </a:ext>
            </a:extLst>
          </p:cNvPr>
          <p:cNvSpPr>
            <a:spLocks noGrp="1"/>
          </p:cNvSpPr>
          <p:nvPr/>
        </p:nvSpPr>
        <p:spPr>
          <a:xfrm>
            <a:off x="514350" y="2190750"/>
            <a:ext cx="1924050" cy="723900"/>
          </a:xfrm>
          <a:prstGeom prst="roundRect">
            <a:avLst>
              <a:gd name="adj" fmla="val 15789"/>
            </a:avLst>
          </a:prstGeom>
          <a:solidFill>
            <a:srgbClr val="EAF2F8"/>
          </a:solidFill>
          <a:ln w="11430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ОПИСОВА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9263F709-AB5F-4563-BFBC-55F79C2C7A24}"/>
              </a:ext>
            </a:extLst>
          </p:cNvPr>
          <p:cNvSpPr>
            <a:spLocks noGrp="1"/>
          </p:cNvSpPr>
          <p:nvPr/>
        </p:nvSpPr>
        <p:spPr>
          <a:xfrm>
            <a:off x="476250" y="3143250"/>
            <a:ext cx="2000250" cy="1352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125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Якою є структура, динаміка або поширення явища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5EFB66D5-3D36-4E57-8B19-AE7A8AD1C2C5}"/>
              </a:ext>
            </a:extLst>
          </p:cNvPr>
          <p:cNvSpPr>
            <a:spLocks noGrp="1"/>
          </p:cNvSpPr>
          <p:nvPr/>
        </p:nvSpPr>
        <p:spPr>
          <a:xfrm>
            <a:off x="2838450" y="2190750"/>
            <a:ext cx="1924050" cy="723900"/>
          </a:xfrm>
          <a:prstGeom prst="roundRect">
            <a:avLst>
              <a:gd name="adj" fmla="val 15789"/>
            </a:avLst>
          </a:prstGeom>
          <a:solidFill>
            <a:srgbClr val="F5F8FB"/>
          </a:solidFill>
          <a:ln w="11430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ПОРІВНЯЛЬНА</a:t>
            </a: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51B03962-8F2E-4839-8925-023142E1373F}"/>
              </a:ext>
            </a:extLst>
          </p:cNvPr>
          <p:cNvSpPr>
            <a:spLocks noGrp="1"/>
          </p:cNvSpPr>
          <p:nvPr/>
        </p:nvSpPr>
        <p:spPr>
          <a:xfrm>
            <a:off x="2800350" y="3143250"/>
            <a:ext cx="2000250" cy="1352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125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Чим і за яких умов відрізняються країни, ринки чи групи</a:t>
            </a:r>
          </a:p>
        </p:txBody>
      </p:sp>
      <p:sp>
        <p:nvSpPr>
          <p:cNvPr id="8" name="Прямокутник: округлені кути 7">
            <a:extLst>
              <a:ext uri="{FF2B5EF4-FFF2-40B4-BE49-F238E27FC236}">
                <a16:creationId xmlns:a16="http://schemas.microsoft.com/office/drawing/2014/main" id="{05F6E9C3-841A-4AF7-9A03-9ECB08EEB7B5}"/>
              </a:ext>
            </a:extLst>
          </p:cNvPr>
          <p:cNvSpPr>
            <a:spLocks noGrp="1"/>
          </p:cNvSpPr>
          <p:nvPr/>
        </p:nvSpPr>
        <p:spPr>
          <a:xfrm>
            <a:off x="5162550" y="2190750"/>
            <a:ext cx="1924050" cy="723900"/>
          </a:xfrm>
          <a:prstGeom prst="roundRect">
            <a:avLst>
              <a:gd name="adj" fmla="val 15789"/>
            </a:avLst>
          </a:prstGeom>
          <a:solidFill>
            <a:srgbClr val="102A43"/>
          </a:solidFill>
          <a:ln w="11430">
            <a:solidFill>
              <a:srgbClr val="102A4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ПОЯСНЮВАЛЬНА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22DA8FD5-57B0-4A1D-A834-4B28AFABCE7C}"/>
              </a:ext>
            </a:extLst>
          </p:cNvPr>
          <p:cNvSpPr>
            <a:spLocks noGrp="1"/>
          </p:cNvSpPr>
          <p:nvPr/>
        </p:nvSpPr>
        <p:spPr>
          <a:xfrm>
            <a:off x="5124450" y="3143250"/>
            <a:ext cx="2000250" cy="1352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125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Які механізми формують спостережуваний результат</a:t>
            </a:r>
          </a:p>
        </p:txBody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64198F17-A9E1-40B8-AE01-952CEFC26C13}"/>
              </a:ext>
            </a:extLst>
          </p:cNvPr>
          <p:cNvSpPr>
            <a:spLocks noGrp="1"/>
          </p:cNvSpPr>
          <p:nvPr/>
        </p:nvSpPr>
        <p:spPr>
          <a:xfrm>
            <a:off x="7486650" y="2190750"/>
            <a:ext cx="1924050" cy="723900"/>
          </a:xfrm>
          <a:prstGeom prst="roundRect">
            <a:avLst>
              <a:gd name="adj" fmla="val 15789"/>
            </a:avLst>
          </a:prstGeom>
          <a:solidFill>
            <a:srgbClr val="F5F8FB"/>
          </a:solidFill>
          <a:ln w="11430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ОЦІНЮВАЛЬНА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79FF2246-8E56-488E-A81C-F1C2FF33021A}"/>
              </a:ext>
            </a:extLst>
          </p:cNvPr>
          <p:cNvSpPr>
            <a:spLocks noGrp="1"/>
          </p:cNvSpPr>
          <p:nvPr/>
        </p:nvSpPr>
        <p:spPr>
          <a:xfrm>
            <a:off x="7448550" y="3143250"/>
            <a:ext cx="2000250" cy="1352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125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Який ефект має політика, угода або управлінське рішення</a:t>
            </a:r>
          </a:p>
        </p:txBody>
      </p:sp>
      <p:sp>
        <p:nvSpPr>
          <p:cNvPr id="12" name="Прямокутник: округлені кути 11">
            <a:extLst>
              <a:ext uri="{FF2B5EF4-FFF2-40B4-BE49-F238E27FC236}">
                <a16:creationId xmlns:a16="http://schemas.microsoft.com/office/drawing/2014/main" id="{92141B7E-578E-4630-ADEC-CBBAE91B6700}"/>
              </a:ext>
            </a:extLst>
          </p:cNvPr>
          <p:cNvSpPr>
            <a:spLocks noGrp="1"/>
          </p:cNvSpPr>
          <p:nvPr/>
        </p:nvSpPr>
        <p:spPr>
          <a:xfrm>
            <a:off x="9810750" y="2190750"/>
            <a:ext cx="1924050" cy="723900"/>
          </a:xfrm>
          <a:prstGeom prst="roundRect">
            <a:avLst>
              <a:gd name="adj" fmla="val 15789"/>
            </a:avLst>
          </a:prstGeom>
          <a:solidFill>
            <a:srgbClr val="EAF2F8"/>
          </a:solidFill>
          <a:ln w="11430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ПРОГНОСТИЧНА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9D56FACD-9680-4831-8553-4C284C9237C0}"/>
              </a:ext>
            </a:extLst>
          </p:cNvPr>
          <p:cNvSpPr>
            <a:spLocks noGrp="1"/>
          </p:cNvSpPr>
          <p:nvPr/>
        </p:nvSpPr>
        <p:spPr>
          <a:xfrm>
            <a:off x="9772650" y="3143250"/>
            <a:ext cx="2000250" cy="1352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125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Як може змінитися явище за визначених припущень</a:t>
            </a:r>
          </a:p>
        </p:txBody>
      </p:sp>
      <p:sp>
        <p:nvSpPr>
          <p:cNvPr id="14" name="Прямокутник: округлені кути 13">
            <a:extLst>
              <a:ext uri="{FF2B5EF4-FFF2-40B4-BE49-F238E27FC236}">
                <a16:creationId xmlns:a16="http://schemas.microsoft.com/office/drawing/2014/main" id="{4BADC2C4-9C1A-47B8-B21A-B64DB2F2DEB7}"/>
              </a:ext>
            </a:extLst>
          </p:cNvPr>
          <p:cNvSpPr>
            <a:spLocks noGrp="1"/>
          </p:cNvSpPr>
          <p:nvPr/>
        </p:nvSpPr>
        <p:spPr>
          <a:xfrm>
            <a:off x="1981200" y="4857750"/>
            <a:ext cx="8229600" cy="723900"/>
          </a:xfrm>
          <a:prstGeom prst="roundRect">
            <a:avLst>
              <a:gd name="adj" fmla="val 15789"/>
            </a:avLst>
          </a:prstGeom>
          <a:solidFill>
            <a:srgbClr val="FFFFFF"/>
          </a:solidFill>
          <a:ln w="19050">
            <a:solidFill>
              <a:srgbClr val="3976A8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Пізнавальна мета має бути відображена у формулюванні дослідницького питання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CD5A1739-4D43-4E54-AB0B-0D6017C897C1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6953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4A8941DC-37F3-4CD8-9913-345A8878EFD4}"/>
              </a:ext>
            </a:extLst>
          </p:cNvPr>
          <p:cNvSpPr>
            <a:spLocks noGrp="1"/>
          </p:cNvSpPr>
          <p:nvPr/>
        </p:nvSpPr>
        <p:spPr>
          <a:xfrm>
            <a:off x="11068050" y="6448425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362563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BE125F0B-E56A-413D-9E87-623C50E75D6A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5905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ТИПИ НАУКОВИХ ПРОБЛЕМ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C2821DA1-C733-4B89-B303-95D6838E5643}"/>
              </a:ext>
            </a:extLst>
          </p:cNvPr>
          <p:cNvSpPr>
            <a:spLocks noGrp="1"/>
          </p:cNvSpPr>
          <p:nvPr/>
        </p:nvSpPr>
        <p:spPr>
          <a:xfrm>
            <a:off x="628650" y="590550"/>
            <a:ext cx="109347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Проблеми вимірювання та міжкраїнової зіставності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472F8B7B-D56C-4FC4-B9BB-94C448A2038D}"/>
              </a:ext>
            </a:extLst>
          </p:cNvPr>
          <p:cNvSpPr>
            <a:spLocks noGrp="1"/>
          </p:cNvSpPr>
          <p:nvPr/>
        </p:nvSpPr>
        <p:spPr>
          <a:xfrm>
            <a:off x="628650" y="1352550"/>
            <a:ext cx="109347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4" name="Прямокутник: округлені кути 3">
            <a:extLst>
              <a:ext uri="{FF2B5EF4-FFF2-40B4-BE49-F238E27FC236}">
                <a16:creationId xmlns:a16="http://schemas.microsoft.com/office/drawing/2014/main" id="{AFD8BD71-977E-4B11-8467-EAF8B3C240B5}"/>
              </a:ext>
            </a:extLst>
          </p:cNvPr>
          <p:cNvSpPr>
            <a:spLocks noGrp="1"/>
          </p:cNvSpPr>
          <p:nvPr/>
        </p:nvSpPr>
        <p:spPr>
          <a:xfrm>
            <a:off x="781050" y="1657350"/>
            <a:ext cx="1847850" cy="552450"/>
          </a:xfrm>
          <a:prstGeom prst="roundRect">
            <a:avLst>
              <a:gd name="adj" fmla="val 20690"/>
            </a:avLst>
          </a:prstGeom>
          <a:solidFill>
            <a:srgbClr val="EAF2F8"/>
          </a:solidFill>
          <a:ln w="11430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Поняття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FC4BD26E-B0A2-4065-B8EF-46BE846656A3}"/>
              </a:ext>
            </a:extLst>
          </p:cNvPr>
          <p:cNvSpPr>
            <a:spLocks noGrp="1"/>
          </p:cNvSpPr>
          <p:nvPr/>
        </p:nvSpPr>
        <p:spPr>
          <a:xfrm>
            <a:off x="3048000" y="1638300"/>
            <a:ext cx="7810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3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Чи однаково визначено явище у всіх джерелах</a:t>
            </a:r>
          </a:p>
        </p:txBody>
      </p:sp>
      <p:sp>
        <p:nvSpPr>
          <p:cNvPr id="6" name="Пряма сполучна лінія 5">
            <a:extLst>
              <a:ext uri="{FF2B5EF4-FFF2-40B4-BE49-F238E27FC236}">
                <a16:creationId xmlns:a16="http://schemas.microsoft.com/office/drawing/2014/main" id="{65520942-E297-4130-ABDD-B2075A35FDB2}"/>
              </a:ext>
            </a:extLst>
          </p:cNvPr>
          <p:cNvSpPr>
            <a:spLocks noGrp="1"/>
          </p:cNvSpPr>
          <p:nvPr/>
        </p:nvSpPr>
        <p:spPr>
          <a:xfrm>
            <a:off x="3048000" y="2324100"/>
            <a:ext cx="7810500" cy="0"/>
          </a:xfrm>
          <a:prstGeom prst="line">
            <a:avLst/>
          </a:prstGeom>
          <a:noFill/>
          <a:ln w="14288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7" name="Прямокутник: округлені кути 6">
            <a:extLst>
              <a:ext uri="{FF2B5EF4-FFF2-40B4-BE49-F238E27FC236}">
                <a16:creationId xmlns:a16="http://schemas.microsoft.com/office/drawing/2014/main" id="{830EF7A0-79B8-4AC6-8391-B356F13EF078}"/>
              </a:ext>
            </a:extLst>
          </p:cNvPr>
          <p:cNvSpPr>
            <a:spLocks noGrp="1"/>
          </p:cNvSpPr>
          <p:nvPr/>
        </p:nvSpPr>
        <p:spPr>
          <a:xfrm>
            <a:off x="781050" y="2533650"/>
            <a:ext cx="1847850" cy="552450"/>
          </a:xfrm>
          <a:prstGeom prst="roundRect">
            <a:avLst>
              <a:gd name="adj" fmla="val 20690"/>
            </a:avLst>
          </a:prstGeom>
          <a:solidFill>
            <a:srgbClr val="EAF2F8"/>
          </a:solidFill>
          <a:ln w="11430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Показник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57C21C2A-58A7-4DEC-9D00-1977A7ABCE99}"/>
              </a:ext>
            </a:extLst>
          </p:cNvPr>
          <p:cNvSpPr>
            <a:spLocks noGrp="1"/>
          </p:cNvSpPr>
          <p:nvPr/>
        </p:nvSpPr>
        <p:spPr>
          <a:xfrm>
            <a:off x="3048000" y="2514600"/>
            <a:ext cx="7810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3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Чи справді обрана змінна відображає досліджувану характеристику</a:t>
            </a:r>
          </a:p>
        </p:txBody>
      </p:sp>
      <p:sp>
        <p:nvSpPr>
          <p:cNvPr id="9" name="Пряма сполучна лінія 8">
            <a:extLst>
              <a:ext uri="{FF2B5EF4-FFF2-40B4-BE49-F238E27FC236}">
                <a16:creationId xmlns:a16="http://schemas.microsoft.com/office/drawing/2014/main" id="{8FB3A7A7-A4A5-4A2E-A952-95EF92FB6CFF}"/>
              </a:ext>
            </a:extLst>
          </p:cNvPr>
          <p:cNvSpPr>
            <a:spLocks noGrp="1"/>
          </p:cNvSpPr>
          <p:nvPr/>
        </p:nvSpPr>
        <p:spPr>
          <a:xfrm>
            <a:off x="3048000" y="3200400"/>
            <a:ext cx="7810500" cy="0"/>
          </a:xfrm>
          <a:prstGeom prst="line">
            <a:avLst/>
          </a:prstGeom>
          <a:noFill/>
          <a:ln w="14288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DEA9D9C2-30AB-43C7-9B94-CF0F2A367710}"/>
              </a:ext>
            </a:extLst>
          </p:cNvPr>
          <p:cNvSpPr>
            <a:spLocks noGrp="1"/>
          </p:cNvSpPr>
          <p:nvPr/>
        </p:nvSpPr>
        <p:spPr>
          <a:xfrm>
            <a:off x="781050" y="3409950"/>
            <a:ext cx="1847850" cy="552450"/>
          </a:xfrm>
          <a:prstGeom prst="roundRect">
            <a:avLst>
              <a:gd name="adj" fmla="val 20690"/>
            </a:avLst>
          </a:prstGeom>
          <a:solidFill>
            <a:srgbClr val="102A43"/>
          </a:solidFill>
          <a:ln w="11430">
            <a:solidFill>
              <a:srgbClr val="102A4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Одиниця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C18765CD-8F0D-4627-AFFB-1B9CBD3D382A}"/>
              </a:ext>
            </a:extLst>
          </p:cNvPr>
          <p:cNvSpPr>
            <a:spLocks noGrp="1"/>
          </p:cNvSpPr>
          <p:nvPr/>
        </p:nvSpPr>
        <p:spPr>
          <a:xfrm>
            <a:off x="3048000" y="3390900"/>
            <a:ext cx="7810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3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Чи сумісні валюти, ціни, масштаби та способи нормалізації</a:t>
            </a:r>
          </a:p>
        </p:txBody>
      </p:sp>
      <p:sp>
        <p:nvSpPr>
          <p:cNvPr id="12" name="Пряма сполучна лінія 11">
            <a:extLst>
              <a:ext uri="{FF2B5EF4-FFF2-40B4-BE49-F238E27FC236}">
                <a16:creationId xmlns:a16="http://schemas.microsoft.com/office/drawing/2014/main" id="{56D8822A-91A2-4C96-AD72-EF5F420832D6}"/>
              </a:ext>
            </a:extLst>
          </p:cNvPr>
          <p:cNvSpPr>
            <a:spLocks noGrp="1"/>
          </p:cNvSpPr>
          <p:nvPr/>
        </p:nvSpPr>
        <p:spPr>
          <a:xfrm>
            <a:off x="3048000" y="4076700"/>
            <a:ext cx="7810500" cy="0"/>
          </a:xfrm>
          <a:prstGeom prst="line">
            <a:avLst/>
          </a:prstGeom>
          <a:noFill/>
          <a:ln w="14288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13" name="Прямокутник: округлені кути 12">
            <a:extLst>
              <a:ext uri="{FF2B5EF4-FFF2-40B4-BE49-F238E27FC236}">
                <a16:creationId xmlns:a16="http://schemas.microsoft.com/office/drawing/2014/main" id="{B70D0521-0455-4180-B6EB-943B3AF140BD}"/>
              </a:ext>
            </a:extLst>
          </p:cNvPr>
          <p:cNvSpPr>
            <a:spLocks noGrp="1"/>
          </p:cNvSpPr>
          <p:nvPr/>
        </p:nvSpPr>
        <p:spPr>
          <a:xfrm>
            <a:off x="781050" y="4286250"/>
            <a:ext cx="1847850" cy="552450"/>
          </a:xfrm>
          <a:prstGeom prst="roundRect">
            <a:avLst>
              <a:gd name="adj" fmla="val 20690"/>
            </a:avLst>
          </a:prstGeom>
          <a:solidFill>
            <a:srgbClr val="EAF2F8"/>
          </a:solidFill>
          <a:ln w="11430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Період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E857F0CD-BF21-4928-903A-656685D1218D}"/>
              </a:ext>
            </a:extLst>
          </p:cNvPr>
          <p:cNvSpPr>
            <a:spLocks noGrp="1"/>
          </p:cNvSpPr>
          <p:nvPr/>
        </p:nvSpPr>
        <p:spPr>
          <a:xfrm>
            <a:off x="3048000" y="4267200"/>
            <a:ext cx="7810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3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Чи збігаються календарі, частота спостережень і часові лаги</a:t>
            </a:r>
          </a:p>
        </p:txBody>
      </p:sp>
      <p:sp>
        <p:nvSpPr>
          <p:cNvPr id="15" name="Пряма сполучна лінія 14">
            <a:extLst>
              <a:ext uri="{FF2B5EF4-FFF2-40B4-BE49-F238E27FC236}">
                <a16:creationId xmlns:a16="http://schemas.microsoft.com/office/drawing/2014/main" id="{CAC9AC7B-A184-439E-91D6-CB0CA3B2BF4F}"/>
              </a:ext>
            </a:extLst>
          </p:cNvPr>
          <p:cNvSpPr>
            <a:spLocks noGrp="1"/>
          </p:cNvSpPr>
          <p:nvPr/>
        </p:nvSpPr>
        <p:spPr>
          <a:xfrm>
            <a:off x="3048000" y="4953000"/>
            <a:ext cx="7810500" cy="0"/>
          </a:xfrm>
          <a:prstGeom prst="line">
            <a:avLst/>
          </a:prstGeom>
          <a:noFill/>
          <a:ln w="14288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16" name="Прямокутник: округлені кути 15">
            <a:extLst>
              <a:ext uri="{FF2B5EF4-FFF2-40B4-BE49-F238E27FC236}">
                <a16:creationId xmlns:a16="http://schemas.microsoft.com/office/drawing/2014/main" id="{077215F9-F43C-485F-A7E2-EA51A9BDDDB1}"/>
              </a:ext>
            </a:extLst>
          </p:cNvPr>
          <p:cNvSpPr>
            <a:spLocks noGrp="1"/>
          </p:cNvSpPr>
          <p:nvPr/>
        </p:nvSpPr>
        <p:spPr>
          <a:xfrm>
            <a:off x="781050" y="5162550"/>
            <a:ext cx="1847850" cy="552450"/>
          </a:xfrm>
          <a:prstGeom prst="roundRect">
            <a:avLst>
              <a:gd name="adj" fmla="val 20690"/>
            </a:avLst>
          </a:prstGeom>
          <a:solidFill>
            <a:srgbClr val="EAF2F8"/>
          </a:solidFill>
          <a:ln w="11430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Охоплення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4D0234E6-2C1B-4F3F-98BF-4AB2F330C603}"/>
              </a:ext>
            </a:extLst>
          </p:cNvPr>
          <p:cNvSpPr>
            <a:spLocks noGrp="1"/>
          </p:cNvSpPr>
          <p:nvPr/>
        </p:nvSpPr>
        <p:spPr>
          <a:xfrm>
            <a:off x="3048000" y="5143500"/>
            <a:ext cx="7810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3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Чи однаково представлені країни, підприємства та сектори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4D1F4077-4A99-4715-8D82-E25A7517330B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6953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6E28B2A1-10E8-4A5D-8833-034B43AC1059}"/>
              </a:ext>
            </a:extLst>
          </p:cNvPr>
          <p:cNvSpPr>
            <a:spLocks noGrp="1"/>
          </p:cNvSpPr>
          <p:nvPr/>
        </p:nvSpPr>
        <p:spPr>
          <a:xfrm>
            <a:off x="11068050" y="6448425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6200657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EC269026-D539-4AD8-8D4C-99312C395145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5905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ТИПИ НАУКОВИХ ПРОБЛЕМ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F7152C51-8406-4208-859A-33D49117A33B}"/>
              </a:ext>
            </a:extLst>
          </p:cNvPr>
          <p:cNvSpPr>
            <a:spLocks noGrp="1"/>
          </p:cNvSpPr>
          <p:nvPr/>
        </p:nvSpPr>
        <p:spPr>
          <a:xfrm>
            <a:off x="628650" y="590550"/>
            <a:ext cx="109347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Інституційні та багаторівневі проблеми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BA6E16CA-063C-4F0B-8B8E-9A2873E02C71}"/>
              </a:ext>
            </a:extLst>
          </p:cNvPr>
          <p:cNvSpPr>
            <a:spLocks noGrp="1"/>
          </p:cNvSpPr>
          <p:nvPr/>
        </p:nvSpPr>
        <p:spPr>
          <a:xfrm>
            <a:off x="628650" y="1352550"/>
            <a:ext cx="109347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4" name="Прямокутник: округлені кути 3">
            <a:extLst>
              <a:ext uri="{FF2B5EF4-FFF2-40B4-BE49-F238E27FC236}">
                <a16:creationId xmlns:a16="http://schemas.microsoft.com/office/drawing/2014/main" id="{F446CF2F-9595-44A6-A2D7-7FCF23D08E45}"/>
              </a:ext>
            </a:extLst>
          </p:cNvPr>
          <p:cNvSpPr>
            <a:spLocks noGrp="1"/>
          </p:cNvSpPr>
          <p:nvPr/>
        </p:nvSpPr>
        <p:spPr>
          <a:xfrm>
            <a:off x="1047750" y="1847850"/>
            <a:ext cx="10096500" cy="571500"/>
          </a:xfrm>
          <a:prstGeom prst="roundRect">
            <a:avLst>
              <a:gd name="adj" fmla="val 20000"/>
            </a:avLst>
          </a:prstGeom>
          <a:solidFill>
            <a:srgbClr val="F5F8FB"/>
          </a:solidFill>
          <a:ln w="0">
            <a:solidFill>
              <a:srgbClr val="F5F8FB"/>
            </a:solidFill>
            <a:prstDash val="solid"/>
          </a:ln>
        </p:spPr>
        <p:txBody>
          <a:bodyPr wrap="square" lIns="171450" tIns="76200" rIns="133350" bIns="76200" anchor="ctr">
            <a:noAutofit/>
          </a:bodyPr>
          <a:lstStyle/>
          <a:p>
            <a:pPr algn="l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Глобальний рівень     міжнародні режими та світові ринки</a:t>
            </a: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80C14747-6874-4EC0-B44F-2FA816847D38}"/>
              </a:ext>
            </a:extLst>
          </p:cNvPr>
          <p:cNvSpPr>
            <a:spLocks noGrp="1"/>
          </p:cNvSpPr>
          <p:nvPr/>
        </p:nvSpPr>
        <p:spPr>
          <a:xfrm>
            <a:off x="1562100" y="2724150"/>
            <a:ext cx="9067800" cy="571500"/>
          </a:xfrm>
          <a:prstGeom prst="roundRect">
            <a:avLst>
              <a:gd name="adj" fmla="val 20000"/>
            </a:avLst>
          </a:prstGeom>
          <a:solidFill>
            <a:srgbClr val="EAF2F8"/>
          </a:solidFill>
          <a:ln w="0">
            <a:solidFill>
              <a:srgbClr val="EAF2F8"/>
            </a:solidFill>
            <a:prstDash val="solid"/>
          </a:ln>
        </p:spPr>
        <p:txBody>
          <a:bodyPr wrap="square" lIns="171450" tIns="76200" rIns="133350" bIns="76200" anchor="ctr">
            <a:noAutofit/>
          </a:bodyPr>
          <a:lstStyle/>
          <a:p>
            <a:pPr algn="l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Регіональний рівень     інтеграційні об'єднання та регіональні правила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A17A858D-B4D3-4BC1-B36A-5DA8C872CC92}"/>
              </a:ext>
            </a:extLst>
          </p:cNvPr>
          <p:cNvSpPr>
            <a:spLocks noGrp="1"/>
          </p:cNvSpPr>
          <p:nvPr/>
        </p:nvSpPr>
        <p:spPr>
          <a:xfrm>
            <a:off x="2171700" y="3600450"/>
            <a:ext cx="7848600" cy="571500"/>
          </a:xfrm>
          <a:prstGeom prst="roundRect">
            <a:avLst>
              <a:gd name="adj" fmla="val 20000"/>
            </a:avLst>
          </a:prstGeom>
          <a:solidFill>
            <a:srgbClr val="D9E9F5"/>
          </a:solidFill>
          <a:ln w="0">
            <a:solidFill>
              <a:srgbClr val="D9E9F5"/>
            </a:solidFill>
            <a:prstDash val="solid"/>
          </a:ln>
        </p:spPr>
        <p:txBody>
          <a:bodyPr wrap="square" lIns="171450" tIns="76200" rIns="133350" bIns="76200" anchor="ctr">
            <a:noAutofit/>
          </a:bodyPr>
          <a:lstStyle/>
          <a:p>
            <a:pPr algn="l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Національний рівень     політика держави та інституційні умови</a:t>
            </a:r>
          </a:p>
        </p:txBody>
      </p:sp>
      <p:sp>
        <p:nvSpPr>
          <p:cNvPr id="7" name="Прямокутник: округлені кути 6">
            <a:extLst>
              <a:ext uri="{FF2B5EF4-FFF2-40B4-BE49-F238E27FC236}">
                <a16:creationId xmlns:a16="http://schemas.microsoft.com/office/drawing/2014/main" id="{F98ADD14-D00E-49B5-960F-7C6733EE648D}"/>
              </a:ext>
            </a:extLst>
          </p:cNvPr>
          <p:cNvSpPr>
            <a:spLocks noGrp="1"/>
          </p:cNvSpPr>
          <p:nvPr/>
        </p:nvSpPr>
        <p:spPr>
          <a:xfrm>
            <a:off x="2857500" y="4476750"/>
            <a:ext cx="6477000" cy="571500"/>
          </a:xfrm>
          <a:prstGeom prst="roundRect">
            <a:avLst>
              <a:gd name="adj" fmla="val 20000"/>
            </a:avLst>
          </a:prstGeom>
          <a:solidFill>
            <a:srgbClr val="C5DEEF"/>
          </a:solidFill>
          <a:ln w="0">
            <a:solidFill>
              <a:srgbClr val="C5DEEF"/>
            </a:solidFill>
            <a:prstDash val="solid"/>
          </a:ln>
        </p:spPr>
        <p:txBody>
          <a:bodyPr wrap="square" lIns="171450" tIns="76200" rIns="133350" bIns="76200" anchor="ctr">
            <a:noAutofit/>
          </a:bodyPr>
          <a:lstStyle/>
          <a:p>
            <a:pPr algn="l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Галузевий рівень     ланцюги вартості та конкуренція</a:t>
            </a:r>
          </a:p>
        </p:txBody>
      </p:sp>
      <p:sp>
        <p:nvSpPr>
          <p:cNvPr id="8" name="Прямокутник: округлені кути 7">
            <a:extLst>
              <a:ext uri="{FF2B5EF4-FFF2-40B4-BE49-F238E27FC236}">
                <a16:creationId xmlns:a16="http://schemas.microsoft.com/office/drawing/2014/main" id="{0F7D6EA4-9242-4C02-ACA5-B860EBB749E6}"/>
              </a:ext>
            </a:extLst>
          </p:cNvPr>
          <p:cNvSpPr>
            <a:spLocks noGrp="1"/>
          </p:cNvSpPr>
          <p:nvPr/>
        </p:nvSpPr>
        <p:spPr>
          <a:xfrm>
            <a:off x="3600450" y="5353050"/>
            <a:ext cx="4991100" cy="571500"/>
          </a:xfrm>
          <a:prstGeom prst="roundRect">
            <a:avLst>
              <a:gd name="adj" fmla="val 20000"/>
            </a:avLst>
          </a:prstGeom>
          <a:solidFill>
            <a:srgbClr val="102A43"/>
          </a:solidFill>
          <a:ln w="0">
            <a:solidFill>
              <a:srgbClr val="102A43"/>
            </a:solidFill>
            <a:prstDash val="solid"/>
          </a:ln>
        </p:spPr>
        <p:txBody>
          <a:bodyPr wrap="square" lIns="171450" tIns="76200" rIns="133350" bIns="76200" anchor="ctr">
            <a:noAutofit/>
          </a:bodyPr>
          <a:lstStyle/>
          <a:p>
            <a:pPr algn="l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Організаційний рівень     підприємства, проєкти та учасники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DD01E53F-9131-4B53-81B0-77B20565CF31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6953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4A39A3AE-5015-4BA7-8C94-00A0E109B437}"/>
              </a:ext>
            </a:extLst>
          </p:cNvPr>
          <p:cNvSpPr>
            <a:spLocks noGrp="1"/>
          </p:cNvSpPr>
          <p:nvPr/>
        </p:nvSpPr>
        <p:spPr>
          <a:xfrm>
            <a:off x="11068050" y="6448425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7831497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Пряма зі стрілкою 15"/>
          <p:cNvCxnSpPr>
            <a:stCxn id="5" idx="3"/>
            <a:endCxn id="6" idx="1"/>
          </p:cNvCxnSpPr>
          <p:nvPr/>
        </p:nvCxnSpPr>
        <p:spPr>
          <a:xfrm>
            <a:off x="3638550" y="3152775"/>
            <a:ext cx="4914900" cy="0"/>
          </a:xfrm>
          <a:prstGeom prst="straightConnector1">
            <a:avLst/>
          </a:prstGeom>
          <a:ln w="19050">
            <a:solidFill>
              <a:srgbClr val="3976A8"/>
            </a:solidFill>
            <a:prstDash val="solid"/>
            <a:tailEnd type="arrow" w="sm" len="sm"/>
          </a:ln>
        </p:spPr>
      </p:cxn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A3160B5A-09BD-482B-8676-9D8079AC18D1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5905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ТИПИ НАУКОВИХ ПРОБЛЕМ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97DF69D2-948F-401D-8771-5FE052F27EF4}"/>
              </a:ext>
            </a:extLst>
          </p:cNvPr>
          <p:cNvSpPr>
            <a:spLocks noGrp="1"/>
          </p:cNvSpPr>
          <p:nvPr/>
        </p:nvSpPr>
        <p:spPr>
          <a:xfrm>
            <a:off x="628650" y="590550"/>
            <a:ext cx="109347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Проблема причинного пояснення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AFA3020C-641F-42FD-9C0C-9F082C2D17BD}"/>
              </a:ext>
            </a:extLst>
          </p:cNvPr>
          <p:cNvSpPr>
            <a:spLocks noGrp="1"/>
          </p:cNvSpPr>
          <p:nvPr/>
        </p:nvSpPr>
        <p:spPr>
          <a:xfrm>
            <a:off x="628650" y="1352550"/>
            <a:ext cx="109347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6A67BB50-A9BF-4E58-85C8-AB2523D57559}"/>
              </a:ext>
            </a:extLst>
          </p:cNvPr>
          <p:cNvSpPr>
            <a:spLocks noGrp="1"/>
          </p:cNvSpPr>
          <p:nvPr/>
        </p:nvSpPr>
        <p:spPr>
          <a:xfrm>
            <a:off x="1447800" y="1638300"/>
            <a:ext cx="92964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7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Спостережуваний зв'язок ще не визначає механізм впливу</a:t>
            </a: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D24C284C-8AA0-4225-821A-1BEF47DD6AEB}"/>
              </a:ext>
            </a:extLst>
          </p:cNvPr>
          <p:cNvSpPr>
            <a:spLocks noGrp="1"/>
          </p:cNvSpPr>
          <p:nvPr/>
        </p:nvSpPr>
        <p:spPr>
          <a:xfrm>
            <a:off x="781050" y="2628900"/>
            <a:ext cx="2857500" cy="1047750"/>
          </a:xfrm>
          <a:prstGeom prst="roundRect">
            <a:avLst>
              <a:gd name="adj" fmla="val 10909"/>
            </a:avLst>
          </a:prstGeom>
          <a:solidFill>
            <a:srgbClr val="EAF2F8"/>
          </a:solidFill>
          <a:ln w="14288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ЙМОВІРНА ПРИЧИНА</a:t>
            </a:r>
          </a:p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Участь у торговельній угоді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C00DCE48-BA36-475D-BDD6-0C26332DDE94}"/>
              </a:ext>
            </a:extLst>
          </p:cNvPr>
          <p:cNvSpPr>
            <a:spLocks noGrp="1"/>
          </p:cNvSpPr>
          <p:nvPr/>
        </p:nvSpPr>
        <p:spPr>
          <a:xfrm>
            <a:off x="8553450" y="2628900"/>
            <a:ext cx="2857500" cy="1047750"/>
          </a:xfrm>
          <a:prstGeom prst="roundRect">
            <a:avLst>
              <a:gd name="adj" fmla="val 10909"/>
            </a:avLst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СПОСТЕРЕЖУВАНИЙ РЕЗУЛЬТАТ</a:t>
            </a:r>
          </a:p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Зміна експорту</a:t>
            </a:r>
          </a:p>
        </p:txBody>
      </p:sp>
      <p:sp>
        <p:nvSpPr>
          <p:cNvPr id="8" name="Прямокутник: округлені кути 7">
            <a:extLst>
              <a:ext uri="{FF2B5EF4-FFF2-40B4-BE49-F238E27FC236}">
                <a16:creationId xmlns:a16="http://schemas.microsoft.com/office/drawing/2014/main" id="{DBAC1B89-BC5E-4D95-8CCA-41C49523EBC6}"/>
              </a:ext>
            </a:extLst>
          </p:cNvPr>
          <p:cNvSpPr>
            <a:spLocks noGrp="1"/>
          </p:cNvSpPr>
          <p:nvPr/>
        </p:nvSpPr>
        <p:spPr>
          <a:xfrm>
            <a:off x="4495800" y="2247900"/>
            <a:ext cx="3200400" cy="514350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 w="13335">
            <a:solidFill>
              <a:srgbClr val="A7584A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200" b="1">
                <a:solidFill>
                  <a:srgbClr val="A7584A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A7584A"/>
                </a:solidFill>
                <a:latin typeface="DejaVu Sans"/>
                <a:ea typeface="DejaVu Sans"/>
                <a:cs typeface="DejaVu Sans"/>
              </a:rPr>
              <a:t>Альтернативні пояснення</a:t>
            </a:r>
          </a:p>
        </p:txBody>
      </p:sp>
      <p:sp>
        <p:nvSpPr>
          <p:cNvPr id="9" name="Прямокутник: округлені кути 8">
            <a:extLst>
              <a:ext uri="{FF2B5EF4-FFF2-40B4-BE49-F238E27FC236}">
                <a16:creationId xmlns:a16="http://schemas.microsoft.com/office/drawing/2014/main" id="{F1B1C36B-856E-49C2-9436-6B89DF1CD3BC}"/>
              </a:ext>
            </a:extLst>
          </p:cNvPr>
          <p:cNvSpPr>
            <a:spLocks noGrp="1"/>
          </p:cNvSpPr>
          <p:nvPr/>
        </p:nvSpPr>
        <p:spPr>
          <a:xfrm>
            <a:off x="4000500" y="3143250"/>
            <a:ext cx="1981200" cy="495300"/>
          </a:xfrm>
          <a:prstGeom prst="roundRect">
            <a:avLst>
              <a:gd name="adj" fmla="val 23077"/>
            </a:avLst>
          </a:prstGeom>
          <a:solidFill>
            <a:srgbClr val="F5F8FB"/>
          </a:solidFill>
          <a:ln w="9525">
            <a:solidFill>
              <a:srgbClr val="C9D7E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125" b="1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Попередній добір країн</a:t>
            </a:r>
          </a:p>
        </p:txBody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8F038E12-2E71-4489-8B44-D27BEE1E1944}"/>
              </a:ext>
            </a:extLst>
          </p:cNvPr>
          <p:cNvSpPr>
            <a:spLocks noGrp="1"/>
          </p:cNvSpPr>
          <p:nvPr/>
        </p:nvSpPr>
        <p:spPr>
          <a:xfrm>
            <a:off x="6191250" y="3143250"/>
            <a:ext cx="1981200" cy="495300"/>
          </a:xfrm>
          <a:prstGeom prst="roundRect">
            <a:avLst>
              <a:gd name="adj" fmla="val 23077"/>
            </a:avLst>
          </a:prstGeom>
          <a:solidFill>
            <a:srgbClr val="F5F8FB"/>
          </a:solidFill>
          <a:ln w="9525">
            <a:solidFill>
              <a:srgbClr val="C9D7E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125" b="1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Зовнішній шок</a:t>
            </a:r>
          </a:p>
        </p:txBody>
      </p:sp>
      <p:sp>
        <p:nvSpPr>
          <p:cNvPr id="11" name="Прямокутник: округлені кути 10">
            <a:extLst>
              <a:ext uri="{FF2B5EF4-FFF2-40B4-BE49-F238E27FC236}">
                <a16:creationId xmlns:a16="http://schemas.microsoft.com/office/drawing/2014/main" id="{7ADA7F73-5725-43A4-A7C1-A779849B038B}"/>
              </a:ext>
            </a:extLst>
          </p:cNvPr>
          <p:cNvSpPr>
            <a:spLocks noGrp="1"/>
          </p:cNvSpPr>
          <p:nvPr/>
        </p:nvSpPr>
        <p:spPr>
          <a:xfrm>
            <a:off x="4000500" y="3848100"/>
            <a:ext cx="1981200" cy="495300"/>
          </a:xfrm>
          <a:prstGeom prst="roundRect">
            <a:avLst>
              <a:gd name="adj" fmla="val 23077"/>
            </a:avLst>
          </a:prstGeom>
          <a:solidFill>
            <a:srgbClr val="F5F8FB"/>
          </a:solidFill>
          <a:ln w="9525">
            <a:solidFill>
              <a:srgbClr val="C9D7E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125" b="1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Зворотний вплив</a:t>
            </a:r>
          </a:p>
        </p:txBody>
      </p:sp>
      <p:sp>
        <p:nvSpPr>
          <p:cNvPr id="12" name="Прямокутник: округлені кути 11">
            <a:extLst>
              <a:ext uri="{FF2B5EF4-FFF2-40B4-BE49-F238E27FC236}">
                <a16:creationId xmlns:a16="http://schemas.microsoft.com/office/drawing/2014/main" id="{F44C909D-0EF1-4A9E-A731-ED7887FF11EE}"/>
              </a:ext>
            </a:extLst>
          </p:cNvPr>
          <p:cNvSpPr>
            <a:spLocks noGrp="1"/>
          </p:cNvSpPr>
          <p:nvPr/>
        </p:nvSpPr>
        <p:spPr>
          <a:xfrm>
            <a:off x="6191250" y="3848100"/>
            <a:ext cx="1981200" cy="495300"/>
          </a:xfrm>
          <a:prstGeom prst="roundRect">
            <a:avLst>
              <a:gd name="adj" fmla="val 23077"/>
            </a:avLst>
          </a:prstGeom>
          <a:solidFill>
            <a:srgbClr val="F5F8FB"/>
          </a:solidFill>
          <a:ln w="9525">
            <a:solidFill>
              <a:srgbClr val="C9D7E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125" b="1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Часовий лаг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985A81DA-3E65-46F0-8230-FDA967DD2DF4}"/>
              </a:ext>
            </a:extLst>
          </p:cNvPr>
          <p:cNvSpPr>
            <a:spLocks noGrp="1"/>
          </p:cNvSpPr>
          <p:nvPr/>
        </p:nvSpPr>
        <p:spPr>
          <a:xfrm>
            <a:off x="1562100" y="4953000"/>
            <a:ext cx="90678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ctr">
              <a:defRPr sz="15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Проблема полягає у відокремленні досліджуваного механізму від конкуруючих пояснень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994B75C0-86D7-4716-8C0C-CC99931E8248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6953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75716127-1353-4BF4-A683-5CFDC937C3EA}"/>
              </a:ext>
            </a:extLst>
          </p:cNvPr>
          <p:cNvSpPr>
            <a:spLocks noGrp="1"/>
          </p:cNvSpPr>
          <p:nvPr/>
        </p:nvSpPr>
        <p:spPr>
          <a:xfrm>
            <a:off x="11068050" y="6448425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1318049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56FFDD56-D2FD-4B0F-97E0-D2F9E447BA42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5905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ТИПИ НАУКОВИХ ПРОБЛЕМ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BF02F8F3-663C-400D-ADA6-58188E0A837E}"/>
              </a:ext>
            </a:extLst>
          </p:cNvPr>
          <p:cNvSpPr>
            <a:spLocks noGrp="1"/>
          </p:cNvSpPr>
          <p:nvPr/>
        </p:nvSpPr>
        <p:spPr>
          <a:xfrm>
            <a:off x="628650" y="590550"/>
            <a:ext cx="109347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Приклади постановки проблем у сфері МЕВ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D61BF501-D809-4995-9559-719ACB7AB4D0}"/>
              </a:ext>
            </a:extLst>
          </p:cNvPr>
          <p:cNvSpPr>
            <a:spLocks noGrp="1"/>
          </p:cNvSpPr>
          <p:nvPr/>
        </p:nvSpPr>
        <p:spPr>
          <a:xfrm>
            <a:off x="628650" y="1352550"/>
            <a:ext cx="109347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graphicFrame>
        <p:nvGraphicFramePr>
          <p:cNvPr id="11" name="Таблиця 10"/>
          <p:cNvGraphicFramePr/>
          <p:nvPr/>
        </p:nvGraphicFramePr>
        <p:xfrm>
          <a:off x="704850" y="1657350"/>
          <a:ext cx="10782300" cy="4038600"/>
        </p:xfrm>
        <a:graphic>
          <a:graphicData uri="http://schemas.openxmlformats.org/drawingml/2006/table">
            <a:tbl>
              <a:tblPr/>
              <a:tblGrid>
                <a:gridCol w="2695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21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146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73100">
                <a:tc>
                  <a:txBody>
                    <a:bodyPr/>
                    <a:lstStyle/>
                    <a:p>
                      <a:pPr algn="ctr"/>
                      <a:r>
                        <a:rPr sz="11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Предметне поле</a:t>
                      </a:r>
                    </a:p>
                  </a:txBody>
                  <a:tcPr marL="66675" marR="66675" marT="57150" marB="57150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Тип проблеми</a:t>
                      </a:r>
                    </a:p>
                  </a:txBody>
                  <a:tcPr marL="66675" marR="66675" marT="57150" marB="57150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Дослідницький фокус</a:t>
                      </a:r>
                    </a:p>
                  </a:txBody>
                  <a:tcPr marL="66675" marR="66675" marT="57150" marB="57150" anchor="ctr"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3100"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1F4E7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Цифрова торгівля</a:t>
                      </a:r>
                    </a:p>
                  </a:txBody>
                  <a:tcPr marL="66675" marR="66675" marT="57150" marB="57150" anchor="ctr">
                    <a:solidFill>
                      <a:srgbClr val="EAF2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Методологічна</a:t>
                      </a:r>
                    </a:p>
                  </a:txBody>
                  <a:tcPr marL="66675" marR="66675" marT="57150" marB="57150" anchor="ctr"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Межі вимірювання транскордонних цифрових послуг</a:t>
                      </a:r>
                    </a:p>
                  </a:txBody>
                  <a:tcPr marL="66675" marR="66675" marT="57150" marB="57150" anchor="ctr">
                    <a:solidFill>
                      <a:srgbClr val="F5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3100"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1F4E7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Економічна інтеграція</a:t>
                      </a:r>
                    </a:p>
                  </a:txBody>
                  <a:tcPr marL="66675" marR="66675" marT="57150" marB="57150" anchor="ctr">
                    <a:solidFill>
                      <a:srgbClr val="EAF2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Пояснювальна</a:t>
                      </a:r>
                    </a:p>
                  </a:txBody>
                  <a:tcPr marL="66675" marR="66675" marT="57150" marB="571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Умови неоднакового ефекту інтеграції для країн</a:t>
                      </a:r>
                    </a:p>
                  </a:txBody>
                  <a:tcPr marL="66675" marR="66675" marT="57150" marB="571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3100"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1F4E7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Глобальні ланцюги вартості</a:t>
                      </a:r>
                    </a:p>
                  </a:txBody>
                  <a:tcPr marL="66675" marR="66675" marT="57150" marB="57150" anchor="ctr">
                    <a:solidFill>
                      <a:srgbClr val="EAF2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Емпірична</a:t>
                      </a:r>
                    </a:p>
                  </a:txBody>
                  <a:tcPr marL="66675" marR="66675" marT="57150" marB="57150" anchor="ctr"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Чинники відмінностей у стійкості підприємств</a:t>
                      </a:r>
                    </a:p>
                  </a:txBody>
                  <a:tcPr marL="66675" marR="66675" marT="57150" marB="57150" anchor="ctr">
                    <a:solidFill>
                      <a:srgbClr val="F5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3100"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1F4E7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Торговельна політика</a:t>
                      </a:r>
                    </a:p>
                  </a:txBody>
                  <a:tcPr marL="66675" marR="66675" marT="57150" marB="57150" anchor="ctr">
                    <a:solidFill>
                      <a:srgbClr val="EAF2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Оцінювальна</a:t>
                      </a:r>
                    </a:p>
                  </a:txBody>
                  <a:tcPr marL="66675" marR="66675" marT="57150" marB="571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Наслідки регуляторної зміни для експортерів</a:t>
                      </a:r>
                    </a:p>
                  </a:txBody>
                  <a:tcPr marL="66675" marR="66675" marT="57150" marB="571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3100"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1F4E7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Міжнародні інвестиції</a:t>
                      </a:r>
                    </a:p>
                  </a:txBody>
                  <a:tcPr marL="66675" marR="66675" marT="57150" marB="57150" anchor="ctr">
                    <a:solidFill>
                      <a:srgbClr val="EAF2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Прогностична</a:t>
                      </a:r>
                    </a:p>
                  </a:txBody>
                  <a:tcPr marL="66675" marR="66675" marT="57150" marB="57150" anchor="ctr"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Сценарії</a:t>
                      </a:r>
                      <a:r>
                        <a:rPr sz="105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105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зміни</a:t>
                      </a:r>
                      <a:r>
                        <a:rPr sz="105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105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потоків</a:t>
                      </a:r>
                      <a:r>
                        <a:rPr sz="105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105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за</a:t>
                      </a:r>
                      <a:r>
                        <a:rPr sz="105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105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альтернативних</a:t>
                      </a:r>
                      <a:r>
                        <a:rPr sz="1050" dirty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1050" dirty="0" err="1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припущень</a:t>
                      </a:r>
                      <a:endParaRPr sz="1050" dirty="0">
                        <a:solidFill>
                          <a:srgbClr val="243746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66675" marR="66675" marT="57150" marB="57150" anchor="ctr">
                    <a:solidFill>
                      <a:srgbClr val="F5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3DAC3342-DF3C-45AC-8C71-52E90D4861AE}"/>
              </a:ext>
            </a:extLst>
          </p:cNvPr>
          <p:cNvSpPr>
            <a:spLocks noGrp="1"/>
          </p:cNvSpPr>
          <p:nvPr/>
        </p:nvSpPr>
        <p:spPr>
          <a:xfrm>
            <a:off x="1581150" y="5848350"/>
            <a:ext cx="90297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Предметне поле не визначає тип проблеми. Його задає характер невирішеного пізнавального завдання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0FE8118E-8161-4E6D-ACE9-FE1308B449C0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6953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7A9C0BAC-B2F6-4242-9E15-5C070FCEAD50}"/>
              </a:ext>
            </a:extLst>
          </p:cNvPr>
          <p:cNvSpPr>
            <a:spLocks noGrp="1"/>
          </p:cNvSpPr>
          <p:nvPr/>
        </p:nvSpPr>
        <p:spPr>
          <a:xfrm>
            <a:off x="11068050" y="6448425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4426019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7CD628D7-1B11-4798-89B4-63B2DF33F48F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5905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3. АКТУАЛЬНІСТЬ І ЗДІЙСНЕННІСТЬ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5471AC8E-3937-4A67-B42C-BDC051E27ACF}"/>
              </a:ext>
            </a:extLst>
          </p:cNvPr>
          <p:cNvSpPr>
            <a:spLocks noGrp="1"/>
          </p:cNvSpPr>
          <p:nvPr/>
        </p:nvSpPr>
        <p:spPr>
          <a:xfrm>
            <a:off x="628650" y="590550"/>
            <a:ext cx="109347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Складові актуальності дослідження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69C33A14-24F8-477D-A551-EC5A49B5A3B6}"/>
              </a:ext>
            </a:extLst>
          </p:cNvPr>
          <p:cNvSpPr>
            <a:spLocks noGrp="1"/>
          </p:cNvSpPr>
          <p:nvPr/>
        </p:nvSpPr>
        <p:spPr>
          <a:xfrm>
            <a:off x="628650" y="1352550"/>
            <a:ext cx="109347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4" name="Прямокутник: округлені кути 3">
            <a:extLst>
              <a:ext uri="{FF2B5EF4-FFF2-40B4-BE49-F238E27FC236}">
                <a16:creationId xmlns:a16="http://schemas.microsoft.com/office/drawing/2014/main" id="{3461BC9C-DA77-4109-938C-B4D693F59183}"/>
              </a:ext>
            </a:extLst>
          </p:cNvPr>
          <p:cNvSpPr>
            <a:spLocks noGrp="1"/>
          </p:cNvSpPr>
          <p:nvPr/>
        </p:nvSpPr>
        <p:spPr>
          <a:xfrm>
            <a:off x="876300" y="2190750"/>
            <a:ext cx="2952750" cy="781050"/>
          </a:xfrm>
          <a:prstGeom prst="roundRect">
            <a:avLst>
              <a:gd name="adj" fmla="val 14634"/>
            </a:avLst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НАУКОВА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E896FAA8-7A05-40E6-91BA-4739C1D5EA9D}"/>
              </a:ext>
            </a:extLst>
          </p:cNvPr>
          <p:cNvSpPr>
            <a:spLocks noGrp="1"/>
          </p:cNvSpPr>
          <p:nvPr/>
        </p:nvSpPr>
        <p:spPr>
          <a:xfrm>
            <a:off x="952500" y="3276600"/>
            <a:ext cx="2800350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275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Який дефіцит знання усуває дослідження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35C73B72-9028-492B-8575-952FB9E8E9EE}"/>
              </a:ext>
            </a:extLst>
          </p:cNvPr>
          <p:cNvSpPr>
            <a:spLocks noGrp="1"/>
          </p:cNvSpPr>
          <p:nvPr/>
        </p:nvSpPr>
        <p:spPr>
          <a:xfrm>
            <a:off x="4648200" y="2190750"/>
            <a:ext cx="2952750" cy="781050"/>
          </a:xfrm>
          <a:prstGeom prst="roundRect">
            <a:avLst>
              <a:gd name="adj" fmla="val 14634"/>
            </a:avLst>
          </a:prstGeom>
          <a:solidFill>
            <a:srgbClr val="F5F8FB"/>
          </a:solidFill>
          <a:ln w="13335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ПРАКТИЧНА</a:t>
            </a: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45D68972-5548-4AD2-BEC6-444D8C68CBE2}"/>
              </a:ext>
            </a:extLst>
          </p:cNvPr>
          <p:cNvSpPr>
            <a:spLocks noGrp="1"/>
          </p:cNvSpPr>
          <p:nvPr/>
        </p:nvSpPr>
        <p:spPr>
          <a:xfrm>
            <a:off x="4724400" y="3276600"/>
            <a:ext cx="2800350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275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Яке рішення або оцінювання потребує надійнішої доказової основи</a:t>
            </a:r>
          </a:p>
        </p:txBody>
      </p:sp>
      <p:sp>
        <p:nvSpPr>
          <p:cNvPr id="8" name="Прямокутник: округлені кути 7">
            <a:extLst>
              <a:ext uri="{FF2B5EF4-FFF2-40B4-BE49-F238E27FC236}">
                <a16:creationId xmlns:a16="http://schemas.microsoft.com/office/drawing/2014/main" id="{0C4F0B5C-1E24-44C5-ACDB-03ADFC3CBAC2}"/>
              </a:ext>
            </a:extLst>
          </p:cNvPr>
          <p:cNvSpPr>
            <a:spLocks noGrp="1"/>
          </p:cNvSpPr>
          <p:nvPr/>
        </p:nvSpPr>
        <p:spPr>
          <a:xfrm>
            <a:off x="8420100" y="2190750"/>
            <a:ext cx="2952750" cy="781050"/>
          </a:xfrm>
          <a:prstGeom prst="roundRect">
            <a:avLst>
              <a:gd name="adj" fmla="val 14634"/>
            </a:avLst>
          </a:prstGeom>
          <a:solidFill>
            <a:srgbClr val="102A43"/>
          </a:solidFill>
          <a:ln w="13335">
            <a:solidFill>
              <a:srgbClr val="102A4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КОНТЕКСТУАЛЬНА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AF02AD5E-0675-4C0B-9A66-FE5E2277BF1B}"/>
              </a:ext>
            </a:extLst>
          </p:cNvPr>
          <p:cNvSpPr>
            <a:spLocks noGrp="1"/>
          </p:cNvSpPr>
          <p:nvPr/>
        </p:nvSpPr>
        <p:spPr>
          <a:xfrm>
            <a:off x="8496300" y="3276600"/>
            <a:ext cx="2800350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275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Які зміни середовища роблять проблему значущою саме тепер</a:t>
            </a:r>
          </a:p>
        </p:txBody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34E2C2B7-B75E-469B-8830-A83B1EF2BF4E}"/>
              </a:ext>
            </a:extLst>
          </p:cNvPr>
          <p:cNvSpPr>
            <a:spLocks noGrp="1"/>
          </p:cNvSpPr>
          <p:nvPr/>
        </p:nvSpPr>
        <p:spPr>
          <a:xfrm>
            <a:off x="1638300" y="4857750"/>
            <a:ext cx="8915400" cy="80010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9050">
            <a:solidFill>
              <a:srgbClr val="3976A8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Актуальність потребує доказів, які пов'язують проблему з прогалиною у знанні та наслідками її невирішеності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E9C7403D-7E0B-4D32-A742-33E1DA869B71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6953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59AF25CF-F53D-47A6-8413-ED82437BCF9C}"/>
              </a:ext>
            </a:extLst>
          </p:cNvPr>
          <p:cNvSpPr>
            <a:spLocks noGrp="1"/>
          </p:cNvSpPr>
          <p:nvPr/>
        </p:nvSpPr>
        <p:spPr>
          <a:xfrm>
            <a:off x="11068050" y="6448425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5707461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Пряма зі стрілкою 13"/>
          <p:cNvCxnSpPr>
            <a:stCxn id="6" idx="3"/>
            <a:endCxn id="7" idx="1"/>
          </p:cNvCxnSpPr>
          <p:nvPr/>
        </p:nvCxnSpPr>
        <p:spPr>
          <a:xfrm>
            <a:off x="8648700" y="3048000"/>
            <a:ext cx="495300" cy="0"/>
          </a:xfrm>
          <a:prstGeom prst="straightConnector1">
            <a:avLst/>
          </a:prstGeom>
          <a:ln w="19050">
            <a:solidFill>
              <a:srgbClr val="3976A8"/>
            </a:solidFill>
            <a:prstDash val="solid"/>
            <a:tailEnd type="arrow" w="sm" len="sm"/>
          </a:ln>
        </p:spPr>
      </p:cxnSp>
      <p:cxnSp>
        <p:nvCxnSpPr>
          <p:cNvPr id="15" name="Пряма зі стрілкою 14"/>
          <p:cNvCxnSpPr>
            <a:stCxn id="5" idx="3"/>
            <a:endCxn id="6" idx="1"/>
          </p:cNvCxnSpPr>
          <p:nvPr/>
        </p:nvCxnSpPr>
        <p:spPr>
          <a:xfrm>
            <a:off x="5829300" y="3048000"/>
            <a:ext cx="495300" cy="0"/>
          </a:xfrm>
          <a:prstGeom prst="straightConnector1">
            <a:avLst/>
          </a:prstGeom>
          <a:ln w="19050">
            <a:solidFill>
              <a:srgbClr val="3976A8"/>
            </a:solidFill>
            <a:prstDash val="solid"/>
            <a:tailEnd type="arrow" w="sm" len="sm"/>
          </a:ln>
        </p:spPr>
      </p:cxnSp>
      <p:cxnSp>
        <p:nvCxnSpPr>
          <p:cNvPr id="16" name="Пряма зі стрілкою 15"/>
          <p:cNvCxnSpPr>
            <a:stCxn id="4" idx="3"/>
            <a:endCxn id="5" idx="1"/>
          </p:cNvCxnSpPr>
          <p:nvPr/>
        </p:nvCxnSpPr>
        <p:spPr>
          <a:xfrm>
            <a:off x="3009900" y="3048000"/>
            <a:ext cx="495300" cy="0"/>
          </a:xfrm>
          <a:prstGeom prst="straightConnector1">
            <a:avLst/>
          </a:prstGeom>
          <a:ln w="19050">
            <a:solidFill>
              <a:srgbClr val="3976A8"/>
            </a:solidFill>
            <a:prstDash val="solid"/>
            <a:tailEnd type="arrow" w="sm" len="sm"/>
          </a:ln>
        </p:spPr>
      </p:cxn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DB95E6AF-A467-440A-87FF-E255D94AB5F2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5905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3. АКТУАЛЬНІСТЬ І ЗДІЙСНЕННІСТЬ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A7A1573B-F658-4A0B-A0EC-BA20F3057E9E}"/>
              </a:ext>
            </a:extLst>
          </p:cNvPr>
          <p:cNvSpPr>
            <a:spLocks noGrp="1"/>
          </p:cNvSpPr>
          <p:nvPr/>
        </p:nvSpPr>
        <p:spPr>
          <a:xfrm>
            <a:off x="628650" y="590550"/>
            <a:ext cx="109347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Логіка аргументації актуальності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62B66C1E-280C-4918-96AD-0E73FF599942}"/>
              </a:ext>
            </a:extLst>
          </p:cNvPr>
          <p:cNvSpPr>
            <a:spLocks noGrp="1"/>
          </p:cNvSpPr>
          <p:nvPr/>
        </p:nvSpPr>
        <p:spPr>
          <a:xfrm>
            <a:off x="628650" y="1352550"/>
            <a:ext cx="109347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4" name="Прямокутник: округлені кути 3">
            <a:extLst>
              <a:ext uri="{FF2B5EF4-FFF2-40B4-BE49-F238E27FC236}">
                <a16:creationId xmlns:a16="http://schemas.microsoft.com/office/drawing/2014/main" id="{C72EDAD1-CACB-41EB-A50E-2F0B9C7202AA}"/>
              </a:ext>
            </a:extLst>
          </p:cNvPr>
          <p:cNvSpPr>
            <a:spLocks noGrp="1"/>
          </p:cNvSpPr>
          <p:nvPr/>
        </p:nvSpPr>
        <p:spPr>
          <a:xfrm>
            <a:off x="685800" y="2324100"/>
            <a:ext cx="2324100" cy="1447800"/>
          </a:xfrm>
          <a:prstGeom prst="roundRect">
            <a:avLst>
              <a:gd name="adj" fmla="val 7895"/>
            </a:avLst>
          </a:prstGeom>
          <a:solidFill>
            <a:srgbClr val="EAF2F8"/>
          </a:solidFill>
          <a:ln w="12383">
            <a:solidFill>
              <a:srgbClr val="C9D7E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Зміна або стійкий факт</a:t>
            </a:r>
          </a:p>
          <a:p>
            <a:endParaRPr sz="1275" b="1">
              <a:solidFill>
                <a:srgbClr val="1F4E79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Що спостерігається</a:t>
            </a: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5E703262-B64F-43B8-BE99-BB121A4660E0}"/>
              </a:ext>
            </a:extLst>
          </p:cNvPr>
          <p:cNvSpPr>
            <a:spLocks noGrp="1"/>
          </p:cNvSpPr>
          <p:nvPr/>
        </p:nvSpPr>
        <p:spPr>
          <a:xfrm>
            <a:off x="3505200" y="2324100"/>
            <a:ext cx="2324100" cy="1447800"/>
          </a:xfrm>
          <a:prstGeom prst="roundRect">
            <a:avLst>
              <a:gd name="adj" fmla="val 7895"/>
            </a:avLst>
          </a:prstGeom>
          <a:solidFill>
            <a:srgbClr val="F5F8FB"/>
          </a:solidFill>
          <a:ln w="12383">
            <a:solidFill>
              <a:srgbClr val="C9D7E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Невирішений аспект</a:t>
            </a:r>
          </a:p>
          <a:p>
            <a:endParaRPr sz="1275" b="1">
              <a:solidFill>
                <a:srgbClr val="1F4E79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Чого бракує у поясненні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AA974496-03B8-4EE6-8D9F-B2768EB9FA21}"/>
              </a:ext>
            </a:extLst>
          </p:cNvPr>
          <p:cNvSpPr>
            <a:spLocks noGrp="1"/>
          </p:cNvSpPr>
          <p:nvPr/>
        </p:nvSpPr>
        <p:spPr>
          <a:xfrm>
            <a:off x="6324600" y="2324100"/>
            <a:ext cx="2324100" cy="1447800"/>
          </a:xfrm>
          <a:prstGeom prst="roundRect">
            <a:avLst>
              <a:gd name="adj" fmla="val 7895"/>
            </a:avLst>
          </a:prstGeom>
          <a:solidFill>
            <a:srgbClr val="EAF2F8"/>
          </a:solidFill>
          <a:ln w="12383">
            <a:solidFill>
              <a:srgbClr val="C9D7E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Наслідок прогалини</a:t>
            </a:r>
          </a:p>
          <a:p>
            <a:endParaRPr sz="1275" b="1">
              <a:solidFill>
                <a:srgbClr val="1F4E79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Які висновки або рішення залишаються ненадійними</a:t>
            </a:r>
          </a:p>
        </p:txBody>
      </p:sp>
      <p:sp>
        <p:nvSpPr>
          <p:cNvPr id="7" name="Прямокутник: округлені кути 6">
            <a:extLst>
              <a:ext uri="{FF2B5EF4-FFF2-40B4-BE49-F238E27FC236}">
                <a16:creationId xmlns:a16="http://schemas.microsoft.com/office/drawing/2014/main" id="{D520387A-CA00-4944-A4A6-388FEEC2F10A}"/>
              </a:ext>
            </a:extLst>
          </p:cNvPr>
          <p:cNvSpPr>
            <a:spLocks noGrp="1"/>
          </p:cNvSpPr>
          <p:nvPr/>
        </p:nvSpPr>
        <p:spPr>
          <a:xfrm>
            <a:off x="9144000" y="2324100"/>
            <a:ext cx="2324100" cy="1447800"/>
          </a:xfrm>
          <a:prstGeom prst="roundRect">
            <a:avLst>
              <a:gd name="adj" fmla="val 7895"/>
            </a:avLst>
          </a:prstGeom>
          <a:solidFill>
            <a:srgbClr val="102A43"/>
          </a:solidFill>
          <a:ln w="12383">
            <a:solidFill>
              <a:srgbClr val="102A4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Очікуваний внесок</a:t>
            </a:r>
          </a:p>
          <a:p>
            <a:endParaRPr sz="1275" b="1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Що саме уточнить дослідження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FB102D20-8F71-436A-B398-9CAB893178C6}"/>
              </a:ext>
            </a:extLst>
          </p:cNvPr>
          <p:cNvSpPr>
            <a:spLocks noGrp="1"/>
          </p:cNvSpPr>
          <p:nvPr/>
        </p:nvSpPr>
        <p:spPr>
          <a:xfrm>
            <a:off x="1866900" y="4648200"/>
            <a:ext cx="84582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ctr">
              <a:defRPr sz="15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Кожна ланка має спиратися на конкретні джерела, а не на декларативні оцінки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228C297B-0C01-40E4-9DE5-21B510AC1B96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6953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51DAA20E-17A6-4787-8D35-E94928D642DC}"/>
              </a:ext>
            </a:extLst>
          </p:cNvPr>
          <p:cNvSpPr>
            <a:spLocks noGrp="1"/>
          </p:cNvSpPr>
          <p:nvPr/>
        </p:nvSpPr>
        <p:spPr>
          <a:xfrm>
            <a:off x="11068050" y="6448425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13121107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815FCC86-0535-4090-B2B6-CFBDC383D522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5905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3. АКТУАЛЬНІСТЬ І ЗДІЙСНЕННІСТЬ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7F21C9B4-38BF-4580-9A6E-2E8B2EB510DA}"/>
              </a:ext>
            </a:extLst>
          </p:cNvPr>
          <p:cNvSpPr>
            <a:spLocks noGrp="1"/>
          </p:cNvSpPr>
          <p:nvPr/>
        </p:nvSpPr>
        <p:spPr>
          <a:xfrm>
            <a:off x="628650" y="590550"/>
            <a:ext cx="109347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Критерії дослідницької здійсненності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FC2D1007-F665-41EA-9F61-4729BB797C30}"/>
              </a:ext>
            </a:extLst>
          </p:cNvPr>
          <p:cNvSpPr>
            <a:spLocks noGrp="1"/>
          </p:cNvSpPr>
          <p:nvPr/>
        </p:nvSpPr>
        <p:spPr>
          <a:xfrm>
            <a:off x="628650" y="1352550"/>
            <a:ext cx="109347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3F027CB0-AF02-42F1-8039-697439C1648D}"/>
              </a:ext>
            </a:extLst>
          </p:cNvPr>
          <p:cNvSpPr>
            <a:spLocks noGrp="1"/>
          </p:cNvSpPr>
          <p:nvPr/>
        </p:nvSpPr>
        <p:spPr>
          <a:xfrm>
            <a:off x="781050" y="1657350"/>
            <a:ext cx="5143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096242C5-8335-4F56-B8A2-70E9B6B9359C}"/>
              </a:ext>
            </a:extLst>
          </p:cNvPr>
          <p:cNvSpPr>
            <a:spLocks noGrp="1"/>
          </p:cNvSpPr>
          <p:nvPr/>
        </p:nvSpPr>
        <p:spPr>
          <a:xfrm>
            <a:off x="1562100" y="1638300"/>
            <a:ext cx="21907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Дані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4384DE8A-EC2E-4D4A-B397-8DAE207EAD59}"/>
              </a:ext>
            </a:extLst>
          </p:cNvPr>
          <p:cNvSpPr>
            <a:spLocks noGrp="1"/>
          </p:cNvSpPr>
          <p:nvPr/>
        </p:nvSpPr>
        <p:spPr>
          <a:xfrm>
            <a:off x="4038600" y="1638300"/>
            <a:ext cx="6858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275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Доступність, якість і право використання</a:t>
            </a:r>
          </a:p>
        </p:txBody>
      </p:sp>
      <p:sp>
        <p:nvSpPr>
          <p:cNvPr id="7" name="Пряма сполучна лінія 6">
            <a:extLst>
              <a:ext uri="{FF2B5EF4-FFF2-40B4-BE49-F238E27FC236}">
                <a16:creationId xmlns:a16="http://schemas.microsoft.com/office/drawing/2014/main" id="{66A9F43B-70FB-4561-8713-588BECC541E5}"/>
              </a:ext>
            </a:extLst>
          </p:cNvPr>
          <p:cNvSpPr>
            <a:spLocks noGrp="1"/>
          </p:cNvSpPr>
          <p:nvPr/>
        </p:nvSpPr>
        <p:spPr>
          <a:xfrm>
            <a:off x="1562100" y="2305050"/>
            <a:ext cx="9334500" cy="0"/>
          </a:xfrm>
          <a:prstGeom prst="line">
            <a:avLst/>
          </a:prstGeom>
          <a:noFill/>
          <a:ln w="14288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FA5D79E4-033F-4252-8C0C-CBCB0C269AEF}"/>
              </a:ext>
            </a:extLst>
          </p:cNvPr>
          <p:cNvSpPr>
            <a:spLocks noGrp="1"/>
          </p:cNvSpPr>
          <p:nvPr/>
        </p:nvSpPr>
        <p:spPr>
          <a:xfrm>
            <a:off x="781050" y="2533650"/>
            <a:ext cx="5143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C6BA3057-E42F-4425-8532-1F2A7F96DDE2}"/>
              </a:ext>
            </a:extLst>
          </p:cNvPr>
          <p:cNvSpPr>
            <a:spLocks noGrp="1"/>
          </p:cNvSpPr>
          <p:nvPr/>
        </p:nvSpPr>
        <p:spPr>
          <a:xfrm>
            <a:off x="1562100" y="2514600"/>
            <a:ext cx="21907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Методи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5F70FAF5-6E52-4AD5-BB50-CCF03BB3FE5E}"/>
              </a:ext>
            </a:extLst>
          </p:cNvPr>
          <p:cNvSpPr>
            <a:spLocks noGrp="1"/>
          </p:cNvSpPr>
          <p:nvPr/>
        </p:nvSpPr>
        <p:spPr>
          <a:xfrm>
            <a:off x="4038600" y="2514600"/>
            <a:ext cx="6858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275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Відповідність компетентностям і властивостям даних</a:t>
            </a:r>
          </a:p>
        </p:txBody>
      </p:sp>
      <p:sp>
        <p:nvSpPr>
          <p:cNvPr id="11" name="Пряма сполучна лінія 10">
            <a:extLst>
              <a:ext uri="{FF2B5EF4-FFF2-40B4-BE49-F238E27FC236}">
                <a16:creationId xmlns:a16="http://schemas.microsoft.com/office/drawing/2014/main" id="{01F91826-1D2F-405D-862E-83D224934997}"/>
              </a:ext>
            </a:extLst>
          </p:cNvPr>
          <p:cNvSpPr>
            <a:spLocks noGrp="1"/>
          </p:cNvSpPr>
          <p:nvPr/>
        </p:nvSpPr>
        <p:spPr>
          <a:xfrm>
            <a:off x="1562100" y="3181350"/>
            <a:ext cx="9334500" cy="0"/>
          </a:xfrm>
          <a:prstGeom prst="line">
            <a:avLst/>
          </a:prstGeom>
          <a:noFill/>
          <a:ln w="14288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998FA78F-C6B1-45F7-9619-30C4F98DBB96}"/>
              </a:ext>
            </a:extLst>
          </p:cNvPr>
          <p:cNvSpPr>
            <a:spLocks noGrp="1"/>
          </p:cNvSpPr>
          <p:nvPr/>
        </p:nvSpPr>
        <p:spPr>
          <a:xfrm>
            <a:off x="781050" y="3409950"/>
            <a:ext cx="5143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9EA1D1B2-438D-4A55-A1AC-3A291262250A}"/>
              </a:ext>
            </a:extLst>
          </p:cNvPr>
          <p:cNvSpPr>
            <a:spLocks noGrp="1"/>
          </p:cNvSpPr>
          <p:nvPr/>
        </p:nvSpPr>
        <p:spPr>
          <a:xfrm>
            <a:off x="1562100" y="3390900"/>
            <a:ext cx="21907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Межі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BA02FE6D-3DCF-4DA4-A6AA-8B2B28D9CFA7}"/>
              </a:ext>
            </a:extLst>
          </p:cNvPr>
          <p:cNvSpPr>
            <a:spLocks noGrp="1"/>
          </p:cNvSpPr>
          <p:nvPr/>
        </p:nvSpPr>
        <p:spPr>
          <a:xfrm>
            <a:off x="4038600" y="3390900"/>
            <a:ext cx="6858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275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Реалістичний обсяг об'єктів, країн і періодів</a:t>
            </a:r>
          </a:p>
        </p:txBody>
      </p:sp>
      <p:sp>
        <p:nvSpPr>
          <p:cNvPr id="15" name="Пряма сполучна лінія 14">
            <a:extLst>
              <a:ext uri="{FF2B5EF4-FFF2-40B4-BE49-F238E27FC236}">
                <a16:creationId xmlns:a16="http://schemas.microsoft.com/office/drawing/2014/main" id="{2FD36339-E4A6-4284-8649-0663864FAFE0}"/>
              </a:ext>
            </a:extLst>
          </p:cNvPr>
          <p:cNvSpPr>
            <a:spLocks noGrp="1"/>
          </p:cNvSpPr>
          <p:nvPr/>
        </p:nvSpPr>
        <p:spPr>
          <a:xfrm>
            <a:off x="1562100" y="4057650"/>
            <a:ext cx="9334500" cy="0"/>
          </a:xfrm>
          <a:prstGeom prst="line">
            <a:avLst/>
          </a:prstGeom>
          <a:noFill/>
          <a:ln w="14288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FFB3F2D4-F1A7-4101-9364-BE5E09C55022}"/>
              </a:ext>
            </a:extLst>
          </p:cNvPr>
          <p:cNvSpPr>
            <a:spLocks noGrp="1"/>
          </p:cNvSpPr>
          <p:nvPr/>
        </p:nvSpPr>
        <p:spPr>
          <a:xfrm>
            <a:off x="781050" y="4286250"/>
            <a:ext cx="5143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4133D445-6944-45D3-A12A-9F4C000D1EA2}"/>
              </a:ext>
            </a:extLst>
          </p:cNvPr>
          <p:cNvSpPr>
            <a:spLocks noGrp="1"/>
          </p:cNvSpPr>
          <p:nvPr/>
        </p:nvSpPr>
        <p:spPr>
          <a:xfrm>
            <a:off x="1562100" y="4267200"/>
            <a:ext cx="21907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Ресурси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1BF7E257-2042-4FEC-8515-6EDF6572B4AE}"/>
              </a:ext>
            </a:extLst>
          </p:cNvPr>
          <p:cNvSpPr>
            <a:spLocks noGrp="1"/>
          </p:cNvSpPr>
          <p:nvPr/>
        </p:nvSpPr>
        <p:spPr>
          <a:xfrm>
            <a:off x="4038600" y="4267200"/>
            <a:ext cx="6858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275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Час, програмне забезпечення та організаційні можливості</a:t>
            </a:r>
          </a:p>
        </p:txBody>
      </p:sp>
      <p:sp>
        <p:nvSpPr>
          <p:cNvPr id="19" name="Пряма сполучна лінія 18">
            <a:extLst>
              <a:ext uri="{FF2B5EF4-FFF2-40B4-BE49-F238E27FC236}">
                <a16:creationId xmlns:a16="http://schemas.microsoft.com/office/drawing/2014/main" id="{FAD77B1F-8D96-4421-AEE8-F6CB7D379222}"/>
              </a:ext>
            </a:extLst>
          </p:cNvPr>
          <p:cNvSpPr>
            <a:spLocks noGrp="1"/>
          </p:cNvSpPr>
          <p:nvPr/>
        </p:nvSpPr>
        <p:spPr>
          <a:xfrm>
            <a:off x="1562100" y="4933950"/>
            <a:ext cx="9334500" cy="0"/>
          </a:xfrm>
          <a:prstGeom prst="line">
            <a:avLst/>
          </a:prstGeom>
          <a:noFill/>
          <a:ln w="14288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790DEFC5-6010-472B-8A5A-0C9C06167702}"/>
              </a:ext>
            </a:extLst>
          </p:cNvPr>
          <p:cNvSpPr>
            <a:spLocks noGrp="1"/>
          </p:cNvSpPr>
          <p:nvPr/>
        </p:nvSpPr>
        <p:spPr>
          <a:xfrm>
            <a:off x="781050" y="5162550"/>
            <a:ext cx="5143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9C8AF895-A53E-4278-AFCA-F1D7BE28450C}"/>
              </a:ext>
            </a:extLst>
          </p:cNvPr>
          <p:cNvSpPr>
            <a:spLocks noGrp="1"/>
          </p:cNvSpPr>
          <p:nvPr/>
        </p:nvSpPr>
        <p:spPr>
          <a:xfrm>
            <a:off x="1562100" y="5143500"/>
            <a:ext cx="21907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Етика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558B2A9B-D878-480A-BD36-403A290B4E8D}"/>
              </a:ext>
            </a:extLst>
          </p:cNvPr>
          <p:cNvSpPr>
            <a:spLocks noGrp="1"/>
          </p:cNvSpPr>
          <p:nvPr/>
        </p:nvSpPr>
        <p:spPr>
          <a:xfrm>
            <a:off x="4038600" y="5143500"/>
            <a:ext cx="6858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275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Конфіденційність, згода та відповідальне використання інформації</a:t>
            </a:r>
          </a:p>
        </p:txBody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F5E677F8-0383-423A-9B63-A298CC549D7B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6953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74C636DB-339E-4D4D-B9D2-38DA3A870269}"/>
              </a:ext>
            </a:extLst>
          </p:cNvPr>
          <p:cNvSpPr>
            <a:spLocks noGrp="1"/>
          </p:cNvSpPr>
          <p:nvPr/>
        </p:nvSpPr>
        <p:spPr>
          <a:xfrm>
            <a:off x="11068050" y="6448425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1884922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6C4C5855-52E8-4518-A69D-75D6A20CF460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5905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3. АКТУАЛЬНІСТЬ І ЗДІЙСНЕННІСТЬ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89B5E8FE-3AD9-441C-8D9B-B5585F26BBD9}"/>
              </a:ext>
            </a:extLst>
          </p:cNvPr>
          <p:cNvSpPr>
            <a:spLocks noGrp="1"/>
          </p:cNvSpPr>
          <p:nvPr/>
        </p:nvSpPr>
        <p:spPr>
          <a:xfrm>
            <a:off x="628650" y="590550"/>
            <a:ext cx="109347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Матриця значущості та здійсненності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EDCA5120-3B63-40A4-85AF-71156DF77902}"/>
              </a:ext>
            </a:extLst>
          </p:cNvPr>
          <p:cNvSpPr>
            <a:spLocks noGrp="1"/>
          </p:cNvSpPr>
          <p:nvPr/>
        </p:nvSpPr>
        <p:spPr>
          <a:xfrm>
            <a:off x="628650" y="1352550"/>
            <a:ext cx="109347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2E2758D7-E1B5-4D6D-9038-C748B745B14E}"/>
              </a:ext>
            </a:extLst>
          </p:cNvPr>
          <p:cNvSpPr>
            <a:spLocks noGrp="1"/>
          </p:cNvSpPr>
          <p:nvPr/>
        </p:nvSpPr>
        <p:spPr>
          <a:xfrm>
            <a:off x="533400" y="1809750"/>
            <a:ext cx="23431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ВИСОКА ЗНАЧУЩІСТЬ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34D95DEF-FB48-45E3-B823-AAA2BB0D5F25}"/>
              </a:ext>
            </a:extLst>
          </p:cNvPr>
          <p:cNvSpPr>
            <a:spLocks noGrp="1"/>
          </p:cNvSpPr>
          <p:nvPr/>
        </p:nvSpPr>
        <p:spPr>
          <a:xfrm>
            <a:off x="533400" y="5448300"/>
            <a:ext cx="23431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050" b="1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НИЗЬКА ЗНАЧУЩІСТЬ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F43483C6-6AA6-4024-8613-0977868AA92B}"/>
              </a:ext>
            </a:extLst>
          </p:cNvPr>
          <p:cNvSpPr>
            <a:spLocks noGrp="1"/>
          </p:cNvSpPr>
          <p:nvPr/>
        </p:nvSpPr>
        <p:spPr>
          <a:xfrm>
            <a:off x="3048000" y="5676900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050" b="1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НИЗЬКА ЗДІЙСНЕННІСТЬ</a:t>
            </a: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323D5103-3AAC-47E5-93F3-C35B5CD1447C}"/>
              </a:ext>
            </a:extLst>
          </p:cNvPr>
          <p:cNvSpPr>
            <a:spLocks noGrp="1"/>
          </p:cNvSpPr>
          <p:nvPr/>
        </p:nvSpPr>
        <p:spPr>
          <a:xfrm>
            <a:off x="7848600" y="5676900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ВИСОКА ЗДІЙСНЕННІСТЬ</a:t>
            </a:r>
          </a:p>
        </p:txBody>
      </p:sp>
      <p:sp>
        <p:nvSpPr>
          <p:cNvPr id="8" name="Пряма сполучна лінія 7">
            <a:extLst>
              <a:ext uri="{FF2B5EF4-FFF2-40B4-BE49-F238E27FC236}">
                <a16:creationId xmlns:a16="http://schemas.microsoft.com/office/drawing/2014/main" id="{F8AB711D-0062-43DE-8857-980740343BDB}"/>
              </a:ext>
            </a:extLst>
          </p:cNvPr>
          <p:cNvSpPr>
            <a:spLocks noGrp="1"/>
          </p:cNvSpPr>
          <p:nvPr/>
        </p:nvSpPr>
        <p:spPr>
          <a:xfrm>
            <a:off x="2895600" y="2133600"/>
            <a:ext cx="0" cy="3333750"/>
          </a:xfrm>
          <a:prstGeom prst="line">
            <a:avLst/>
          </a:prstGeom>
          <a:noFill/>
          <a:ln w="19050">
            <a:solidFill>
              <a:srgbClr val="C9D7E3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9" name="Пряма сполучна лінія 8">
            <a:extLst>
              <a:ext uri="{FF2B5EF4-FFF2-40B4-BE49-F238E27FC236}">
                <a16:creationId xmlns:a16="http://schemas.microsoft.com/office/drawing/2014/main" id="{D317971F-2F31-4AB7-96D3-1A8B54859E24}"/>
              </a:ext>
            </a:extLst>
          </p:cNvPr>
          <p:cNvSpPr>
            <a:spLocks noGrp="1"/>
          </p:cNvSpPr>
          <p:nvPr/>
        </p:nvSpPr>
        <p:spPr>
          <a:xfrm>
            <a:off x="2895600" y="5467350"/>
            <a:ext cx="7962900" cy="0"/>
          </a:xfrm>
          <a:prstGeom prst="line">
            <a:avLst/>
          </a:prstGeom>
          <a:noFill/>
          <a:ln w="19050">
            <a:solidFill>
              <a:srgbClr val="C9D7E3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8DF28C0B-F8E7-48F2-AF65-31A987719F45}"/>
              </a:ext>
            </a:extLst>
          </p:cNvPr>
          <p:cNvSpPr>
            <a:spLocks noGrp="1"/>
          </p:cNvSpPr>
          <p:nvPr/>
        </p:nvSpPr>
        <p:spPr>
          <a:xfrm>
            <a:off x="3200400" y="2228850"/>
            <a:ext cx="3524250" cy="1428750"/>
          </a:xfrm>
          <a:prstGeom prst="roundRect">
            <a:avLst>
              <a:gd name="adj" fmla="val 8000"/>
            </a:avLst>
          </a:prstGeom>
          <a:solidFill>
            <a:srgbClr val="F5F8FB"/>
          </a:solidFill>
          <a:ln w="11430">
            <a:solidFill>
              <a:srgbClr val="C9D7E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Висока значущість</a:t>
            </a:r>
          </a:p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Низька здійсненність</a:t>
            </a:r>
          </a:p>
          <a:p>
            <a:endParaRPr sz="1275" b="1">
              <a:solidFill>
                <a:srgbClr val="1F4E79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Звузити межі або змінити доказову стратегію</a:t>
            </a:r>
          </a:p>
        </p:txBody>
      </p:sp>
      <p:sp>
        <p:nvSpPr>
          <p:cNvPr id="11" name="Прямокутник: округлені кути 10">
            <a:extLst>
              <a:ext uri="{FF2B5EF4-FFF2-40B4-BE49-F238E27FC236}">
                <a16:creationId xmlns:a16="http://schemas.microsoft.com/office/drawing/2014/main" id="{AC301AC1-F54C-449B-896B-6A8FA45C68F3}"/>
              </a:ext>
            </a:extLst>
          </p:cNvPr>
          <p:cNvSpPr>
            <a:spLocks noGrp="1"/>
          </p:cNvSpPr>
          <p:nvPr/>
        </p:nvSpPr>
        <p:spPr>
          <a:xfrm>
            <a:off x="7029450" y="2228850"/>
            <a:ext cx="3829050" cy="1428750"/>
          </a:xfrm>
          <a:prstGeom prst="roundRect">
            <a:avLst>
              <a:gd name="adj" fmla="val 8000"/>
            </a:avLst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Висока значущість</a:t>
            </a:r>
          </a:p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Висока здійсненність</a:t>
            </a:r>
          </a:p>
          <a:p>
            <a:endParaRPr sz="1350" b="1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Пріоритетна постановка для подальшого дизайну</a:t>
            </a:r>
          </a:p>
        </p:txBody>
      </p:sp>
      <p:sp>
        <p:nvSpPr>
          <p:cNvPr id="12" name="Прямокутник: округлені кути 11">
            <a:extLst>
              <a:ext uri="{FF2B5EF4-FFF2-40B4-BE49-F238E27FC236}">
                <a16:creationId xmlns:a16="http://schemas.microsoft.com/office/drawing/2014/main" id="{D5687418-18BA-443C-9CAA-F82EE4275F09}"/>
              </a:ext>
            </a:extLst>
          </p:cNvPr>
          <p:cNvSpPr>
            <a:spLocks noGrp="1"/>
          </p:cNvSpPr>
          <p:nvPr/>
        </p:nvSpPr>
        <p:spPr>
          <a:xfrm>
            <a:off x="3200400" y="3905250"/>
            <a:ext cx="3524250" cy="131445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1430">
            <a:solidFill>
              <a:srgbClr val="C9D7E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275" b="1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Низька значущість</a:t>
            </a:r>
          </a:p>
          <a:p>
            <a:pPr algn="ctr">
              <a:defRPr sz="1275" b="1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Низька здійсненність</a:t>
            </a:r>
          </a:p>
          <a:p>
            <a:endParaRPr sz="1275" b="1">
              <a:solidFill>
                <a:srgbClr val="5F7181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defRPr sz="1275" b="1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Відмовитися або повністю переглянути</a:t>
            </a:r>
          </a:p>
        </p:txBody>
      </p:sp>
      <p:sp>
        <p:nvSpPr>
          <p:cNvPr id="13" name="Прямокутник: округлені кути 12">
            <a:extLst>
              <a:ext uri="{FF2B5EF4-FFF2-40B4-BE49-F238E27FC236}">
                <a16:creationId xmlns:a16="http://schemas.microsoft.com/office/drawing/2014/main" id="{E8E40199-5B8B-405F-B860-4FC50589E41B}"/>
              </a:ext>
            </a:extLst>
          </p:cNvPr>
          <p:cNvSpPr>
            <a:spLocks noGrp="1"/>
          </p:cNvSpPr>
          <p:nvPr/>
        </p:nvSpPr>
        <p:spPr>
          <a:xfrm>
            <a:off x="7029450" y="3905250"/>
            <a:ext cx="3829050" cy="1314450"/>
          </a:xfrm>
          <a:prstGeom prst="roundRect">
            <a:avLst>
              <a:gd name="adj" fmla="val 8696"/>
            </a:avLst>
          </a:prstGeom>
          <a:solidFill>
            <a:srgbClr val="EAF2F8"/>
          </a:solidFill>
          <a:ln w="11430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Низька значущість</a:t>
            </a:r>
          </a:p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Висока здійсненність</a:t>
            </a:r>
          </a:p>
          <a:p>
            <a:endParaRPr sz="1275" b="1">
              <a:solidFill>
                <a:srgbClr val="1F4E79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Уточнити внесок і наукову новизну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A97398F6-C047-4BA3-8FE9-53C20B96D2DD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6953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F16699FA-958B-4A0D-A7CC-0A593F1A83EE}"/>
              </a:ext>
            </a:extLst>
          </p:cNvPr>
          <p:cNvSpPr>
            <a:spLocks noGrp="1"/>
          </p:cNvSpPr>
          <p:nvPr/>
        </p:nvSpPr>
        <p:spPr>
          <a:xfrm>
            <a:off x="11068050" y="6448425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736131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Пряма зі стрілкою 20"/>
          <p:cNvCxnSpPr>
            <a:stCxn id="10" idx="3"/>
            <a:endCxn id="12" idx="1"/>
          </p:cNvCxnSpPr>
          <p:nvPr/>
        </p:nvCxnSpPr>
        <p:spPr>
          <a:xfrm>
            <a:off x="9410700" y="2581275"/>
            <a:ext cx="400050" cy="0"/>
          </a:xfrm>
          <a:prstGeom prst="straightConnector1">
            <a:avLst/>
          </a:prstGeom>
          <a:ln w="19050">
            <a:solidFill>
              <a:srgbClr val="5C9BC6"/>
            </a:solidFill>
            <a:prstDash val="solid"/>
            <a:tailEnd type="arrow" w="sm" len="sm"/>
          </a:ln>
        </p:spPr>
      </p:cxnSp>
      <p:cxnSp>
        <p:nvCxnSpPr>
          <p:cNvPr id="22" name="Пряма зі стрілкою 21"/>
          <p:cNvCxnSpPr>
            <a:stCxn id="8" idx="3"/>
            <a:endCxn id="10" idx="1"/>
          </p:cNvCxnSpPr>
          <p:nvPr/>
        </p:nvCxnSpPr>
        <p:spPr>
          <a:xfrm>
            <a:off x="7086600" y="2581275"/>
            <a:ext cx="400050" cy="0"/>
          </a:xfrm>
          <a:prstGeom prst="straightConnector1">
            <a:avLst/>
          </a:prstGeom>
          <a:ln w="19050">
            <a:solidFill>
              <a:srgbClr val="5C9BC6"/>
            </a:solidFill>
            <a:prstDash val="solid"/>
            <a:tailEnd type="arrow" w="sm" len="sm"/>
          </a:ln>
        </p:spPr>
      </p:cxnSp>
      <p:cxnSp>
        <p:nvCxnSpPr>
          <p:cNvPr id="23" name="Пряма зі стрілкою 22"/>
          <p:cNvCxnSpPr>
            <a:stCxn id="6" idx="3"/>
            <a:endCxn id="8" idx="1"/>
          </p:cNvCxnSpPr>
          <p:nvPr/>
        </p:nvCxnSpPr>
        <p:spPr>
          <a:xfrm>
            <a:off x="4762500" y="2581275"/>
            <a:ext cx="400050" cy="0"/>
          </a:xfrm>
          <a:prstGeom prst="straightConnector1">
            <a:avLst/>
          </a:prstGeom>
          <a:ln w="19050">
            <a:solidFill>
              <a:srgbClr val="5C9BC6"/>
            </a:solidFill>
            <a:prstDash val="solid"/>
            <a:tailEnd type="arrow" w="sm" len="sm"/>
          </a:ln>
        </p:spPr>
      </p:cxnSp>
      <p:cxnSp>
        <p:nvCxnSpPr>
          <p:cNvPr id="24" name="Пряма зі стрілкою 23"/>
          <p:cNvCxnSpPr>
            <a:stCxn id="4" idx="3"/>
            <a:endCxn id="6" idx="1"/>
          </p:cNvCxnSpPr>
          <p:nvPr/>
        </p:nvCxnSpPr>
        <p:spPr>
          <a:xfrm>
            <a:off x="2438400" y="2581275"/>
            <a:ext cx="400050" cy="0"/>
          </a:xfrm>
          <a:prstGeom prst="straightConnector1">
            <a:avLst/>
          </a:prstGeom>
          <a:ln w="19050">
            <a:solidFill>
              <a:srgbClr val="5C9BC6"/>
            </a:solidFill>
            <a:prstDash val="solid"/>
            <a:tailEnd type="arrow" w="sm" len="sm"/>
          </a:ln>
        </p:spPr>
      </p:cxn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1E6A8852-C9FB-44A4-A46C-289288D1329E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5905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3. АКТУАЛЬНІСТЬ І ЗДІЙСНЕННІСТЬ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8CA137E8-ED31-4505-B653-6788D6F83D0C}"/>
              </a:ext>
            </a:extLst>
          </p:cNvPr>
          <p:cNvSpPr>
            <a:spLocks noGrp="1"/>
          </p:cNvSpPr>
          <p:nvPr/>
        </p:nvSpPr>
        <p:spPr>
          <a:xfrm>
            <a:off x="628650" y="590550"/>
            <a:ext cx="109347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Перевірка доступності доказової бази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21AB2F72-DFD0-48EA-B7FA-9E7606AE9BD3}"/>
              </a:ext>
            </a:extLst>
          </p:cNvPr>
          <p:cNvSpPr>
            <a:spLocks noGrp="1"/>
          </p:cNvSpPr>
          <p:nvPr/>
        </p:nvSpPr>
        <p:spPr>
          <a:xfrm>
            <a:off x="628650" y="1352550"/>
            <a:ext cx="109347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4" name="Прямокутник: округлені кути 3">
            <a:extLst>
              <a:ext uri="{FF2B5EF4-FFF2-40B4-BE49-F238E27FC236}">
                <a16:creationId xmlns:a16="http://schemas.microsoft.com/office/drawing/2014/main" id="{6C98E85C-80DD-4266-8F3D-8EDB2016C4B2}"/>
              </a:ext>
            </a:extLst>
          </p:cNvPr>
          <p:cNvSpPr>
            <a:spLocks noGrp="1"/>
          </p:cNvSpPr>
          <p:nvPr/>
        </p:nvSpPr>
        <p:spPr>
          <a:xfrm>
            <a:off x="514350" y="2228850"/>
            <a:ext cx="1924050" cy="704850"/>
          </a:xfrm>
          <a:prstGeom prst="roundRect">
            <a:avLst>
              <a:gd name="adj" fmla="val 16216"/>
            </a:avLst>
          </a:prstGeom>
          <a:solidFill>
            <a:srgbClr val="F5F8FB"/>
          </a:solidFill>
          <a:ln w="12383">
            <a:solidFill>
              <a:srgbClr val="C9D7E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Твердження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5E16AAF7-DDDE-4659-83EA-A126098532DF}"/>
              </a:ext>
            </a:extLst>
          </p:cNvPr>
          <p:cNvSpPr>
            <a:spLocks noGrp="1"/>
          </p:cNvSpPr>
          <p:nvPr/>
        </p:nvSpPr>
        <p:spPr>
          <a:xfrm>
            <a:off x="476250" y="3124200"/>
            <a:ext cx="2000250" cy="1181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125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Який факт або зв'язок потрібно встановити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2DC639C9-1703-4B37-B07C-E43809D2393A}"/>
              </a:ext>
            </a:extLst>
          </p:cNvPr>
          <p:cNvSpPr>
            <a:spLocks noGrp="1"/>
          </p:cNvSpPr>
          <p:nvPr/>
        </p:nvSpPr>
        <p:spPr>
          <a:xfrm>
            <a:off x="2838450" y="2228850"/>
            <a:ext cx="1924050" cy="704850"/>
          </a:xfrm>
          <a:prstGeom prst="roundRect">
            <a:avLst>
              <a:gd name="adj" fmla="val 16216"/>
            </a:avLst>
          </a:prstGeom>
          <a:solidFill>
            <a:srgbClr val="F5F8FB"/>
          </a:solidFill>
          <a:ln w="12383">
            <a:solidFill>
              <a:srgbClr val="C9D7E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Доказ</a:t>
            </a: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B1CA9A6B-B035-4F84-B81B-24CA8E849719}"/>
              </a:ext>
            </a:extLst>
          </p:cNvPr>
          <p:cNvSpPr>
            <a:spLocks noGrp="1"/>
          </p:cNvSpPr>
          <p:nvPr/>
        </p:nvSpPr>
        <p:spPr>
          <a:xfrm>
            <a:off x="2800350" y="3124200"/>
            <a:ext cx="2000250" cy="1181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125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Які дані, документи або свідчення можуть це підтвердити</a:t>
            </a:r>
          </a:p>
        </p:txBody>
      </p:sp>
      <p:sp>
        <p:nvSpPr>
          <p:cNvPr id="8" name="Прямокутник: округлені кути 7">
            <a:extLst>
              <a:ext uri="{FF2B5EF4-FFF2-40B4-BE49-F238E27FC236}">
                <a16:creationId xmlns:a16="http://schemas.microsoft.com/office/drawing/2014/main" id="{59A2DB93-06CB-4FB2-A954-6DD9483C57B7}"/>
              </a:ext>
            </a:extLst>
          </p:cNvPr>
          <p:cNvSpPr>
            <a:spLocks noGrp="1"/>
          </p:cNvSpPr>
          <p:nvPr/>
        </p:nvSpPr>
        <p:spPr>
          <a:xfrm>
            <a:off x="5162550" y="2228850"/>
            <a:ext cx="1924050" cy="704850"/>
          </a:xfrm>
          <a:prstGeom prst="roundRect">
            <a:avLst>
              <a:gd name="adj" fmla="val 16216"/>
            </a:avLst>
          </a:prstGeom>
          <a:solidFill>
            <a:srgbClr val="F5F8FB"/>
          </a:solidFill>
          <a:ln w="12383">
            <a:solidFill>
              <a:srgbClr val="C9D7E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Джерело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778DE05F-1B61-4D80-A7AA-896779C462E2}"/>
              </a:ext>
            </a:extLst>
          </p:cNvPr>
          <p:cNvSpPr>
            <a:spLocks noGrp="1"/>
          </p:cNvSpPr>
          <p:nvPr/>
        </p:nvSpPr>
        <p:spPr>
          <a:xfrm>
            <a:off x="5124450" y="3124200"/>
            <a:ext cx="2000250" cy="1181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125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Хто формує інформацію і за якою методологією</a:t>
            </a:r>
          </a:p>
        </p:txBody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1053084C-16AC-4391-9020-DDA7E7521484}"/>
              </a:ext>
            </a:extLst>
          </p:cNvPr>
          <p:cNvSpPr>
            <a:spLocks noGrp="1"/>
          </p:cNvSpPr>
          <p:nvPr/>
        </p:nvSpPr>
        <p:spPr>
          <a:xfrm>
            <a:off x="7486650" y="2228850"/>
            <a:ext cx="1924050" cy="704850"/>
          </a:xfrm>
          <a:prstGeom prst="roundRect">
            <a:avLst>
              <a:gd name="adj" fmla="val 16216"/>
            </a:avLst>
          </a:prstGeom>
          <a:solidFill>
            <a:srgbClr val="F5F8FB"/>
          </a:solidFill>
          <a:ln w="12383">
            <a:solidFill>
              <a:srgbClr val="C9D7E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Доступ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24082EC2-C0AE-454C-998C-534B642ECB07}"/>
              </a:ext>
            </a:extLst>
          </p:cNvPr>
          <p:cNvSpPr>
            <a:spLocks noGrp="1"/>
          </p:cNvSpPr>
          <p:nvPr/>
        </p:nvSpPr>
        <p:spPr>
          <a:xfrm>
            <a:off x="7448550" y="3124200"/>
            <a:ext cx="2000250" cy="1181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125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Чи можна отримати дані в необхідному форматі та деталізації</a:t>
            </a:r>
          </a:p>
        </p:txBody>
      </p:sp>
      <p:sp>
        <p:nvSpPr>
          <p:cNvPr id="12" name="Прямокутник: округлені кути 11">
            <a:extLst>
              <a:ext uri="{FF2B5EF4-FFF2-40B4-BE49-F238E27FC236}">
                <a16:creationId xmlns:a16="http://schemas.microsoft.com/office/drawing/2014/main" id="{893DFF37-AFD9-4021-92F9-8AF288CB12D3}"/>
              </a:ext>
            </a:extLst>
          </p:cNvPr>
          <p:cNvSpPr>
            <a:spLocks noGrp="1"/>
          </p:cNvSpPr>
          <p:nvPr/>
        </p:nvSpPr>
        <p:spPr>
          <a:xfrm>
            <a:off x="9810750" y="2228850"/>
            <a:ext cx="1924050" cy="704850"/>
          </a:xfrm>
          <a:prstGeom prst="roundRect">
            <a:avLst>
              <a:gd name="adj" fmla="val 16216"/>
            </a:avLst>
          </a:prstGeom>
          <a:solidFill>
            <a:srgbClr val="102A43"/>
          </a:solidFill>
          <a:ln w="12383">
            <a:solidFill>
              <a:srgbClr val="102A4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Обмеження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C67CB76F-2CE0-4F52-9321-3A40B503ADA0}"/>
              </a:ext>
            </a:extLst>
          </p:cNvPr>
          <p:cNvSpPr>
            <a:spLocks noGrp="1"/>
          </p:cNvSpPr>
          <p:nvPr/>
        </p:nvSpPr>
        <p:spPr>
          <a:xfrm>
            <a:off x="9772650" y="3124200"/>
            <a:ext cx="2000250" cy="1181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125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Які пропуски, зміщення або умови звужують висновок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AA21CAEC-5428-46A3-B7FC-ED548F9F6972}"/>
              </a:ext>
            </a:extLst>
          </p:cNvPr>
          <p:cNvSpPr>
            <a:spLocks noGrp="1"/>
          </p:cNvSpPr>
          <p:nvPr/>
        </p:nvSpPr>
        <p:spPr>
          <a:xfrm>
            <a:off x="1619250" y="4857750"/>
            <a:ext cx="8953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ctr">
              <a:defRPr sz="15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Перевірка джерел до затвердження теми зменшує ризик недоказової постановки</a:t>
            </a: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C8741413-3BDA-49EC-923B-E3A29D4F6421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6953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9112D807-4B8C-40C4-B85A-A1D2B2C2476B}"/>
              </a:ext>
            </a:extLst>
          </p:cNvPr>
          <p:cNvSpPr>
            <a:spLocks noGrp="1"/>
          </p:cNvSpPr>
          <p:nvPr/>
        </p:nvSpPr>
        <p:spPr>
          <a:xfrm>
            <a:off x="11068050" y="6448425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16185100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7392E844-E3A5-458E-BFC8-BB6CAF4EF9EB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5905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3. АКТУАЛЬНІСТЬ І ЗДІЙСНЕННІСТЬ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91024E2B-5CA5-4721-B559-C3586AC10A72}"/>
              </a:ext>
            </a:extLst>
          </p:cNvPr>
          <p:cNvSpPr>
            <a:spLocks noGrp="1"/>
          </p:cNvSpPr>
          <p:nvPr/>
        </p:nvSpPr>
        <p:spPr>
          <a:xfrm>
            <a:off x="628650" y="590550"/>
            <a:ext cx="109347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Управління масштабом дослідницької проблеми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A4138ECF-9094-4A61-83DF-50AADFE87532}"/>
              </a:ext>
            </a:extLst>
          </p:cNvPr>
          <p:cNvSpPr>
            <a:spLocks noGrp="1"/>
          </p:cNvSpPr>
          <p:nvPr/>
        </p:nvSpPr>
        <p:spPr>
          <a:xfrm>
            <a:off x="628650" y="1352550"/>
            <a:ext cx="109347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4" name="Прямокутник: округлені кути 3">
            <a:extLst>
              <a:ext uri="{FF2B5EF4-FFF2-40B4-BE49-F238E27FC236}">
                <a16:creationId xmlns:a16="http://schemas.microsoft.com/office/drawing/2014/main" id="{3AC66FED-D757-44C1-AA42-8189E889BB86}"/>
              </a:ext>
            </a:extLst>
          </p:cNvPr>
          <p:cNvSpPr>
            <a:spLocks noGrp="1"/>
          </p:cNvSpPr>
          <p:nvPr/>
        </p:nvSpPr>
        <p:spPr>
          <a:xfrm>
            <a:off x="990600" y="1847850"/>
            <a:ext cx="10210800" cy="590550"/>
          </a:xfrm>
          <a:prstGeom prst="roundRect">
            <a:avLst>
              <a:gd name="adj" fmla="val 19355"/>
            </a:avLst>
          </a:prstGeom>
          <a:solidFill>
            <a:srgbClr val="F5F8FB"/>
          </a:solidFill>
          <a:ln w="0">
            <a:solidFill>
              <a:srgbClr val="F5F8FB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Широка тематика</a:t>
            </a: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AAF3F70F-F9BB-4547-811C-351E5DD0F802}"/>
              </a:ext>
            </a:extLst>
          </p:cNvPr>
          <p:cNvSpPr>
            <a:spLocks noGrp="1"/>
          </p:cNvSpPr>
          <p:nvPr/>
        </p:nvSpPr>
        <p:spPr>
          <a:xfrm>
            <a:off x="1657350" y="2724150"/>
            <a:ext cx="8877300" cy="590550"/>
          </a:xfrm>
          <a:prstGeom prst="roundRect">
            <a:avLst>
              <a:gd name="adj" fmla="val 19355"/>
            </a:avLst>
          </a:prstGeom>
          <a:solidFill>
            <a:srgbClr val="EAF2F8"/>
          </a:solidFill>
          <a:ln w="0">
            <a:solidFill>
              <a:srgbClr val="EAF2F8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Клас явищ і контекст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2C4CEE6E-1EF6-48AA-AD3E-06ABE31792FC}"/>
              </a:ext>
            </a:extLst>
          </p:cNvPr>
          <p:cNvSpPr>
            <a:spLocks noGrp="1"/>
          </p:cNvSpPr>
          <p:nvPr/>
        </p:nvSpPr>
        <p:spPr>
          <a:xfrm>
            <a:off x="2400300" y="3600450"/>
            <a:ext cx="7391400" cy="590550"/>
          </a:xfrm>
          <a:prstGeom prst="roundRect">
            <a:avLst>
              <a:gd name="adj" fmla="val 19355"/>
            </a:avLst>
          </a:prstGeom>
          <a:solidFill>
            <a:srgbClr val="D9E9F5"/>
          </a:solidFill>
          <a:ln w="0">
            <a:solidFill>
              <a:srgbClr val="D9E9F5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Конкретна суперечність</a:t>
            </a:r>
          </a:p>
        </p:txBody>
      </p:sp>
      <p:sp>
        <p:nvSpPr>
          <p:cNvPr id="7" name="Прямокутник: округлені кути 6">
            <a:extLst>
              <a:ext uri="{FF2B5EF4-FFF2-40B4-BE49-F238E27FC236}">
                <a16:creationId xmlns:a16="http://schemas.microsoft.com/office/drawing/2014/main" id="{EAD92506-CD36-436D-AF74-E90ABF378A63}"/>
              </a:ext>
            </a:extLst>
          </p:cNvPr>
          <p:cNvSpPr>
            <a:spLocks noGrp="1"/>
          </p:cNvSpPr>
          <p:nvPr/>
        </p:nvSpPr>
        <p:spPr>
          <a:xfrm>
            <a:off x="3162300" y="4476750"/>
            <a:ext cx="5867400" cy="590550"/>
          </a:xfrm>
          <a:prstGeom prst="roundRect">
            <a:avLst>
              <a:gd name="adj" fmla="val 19355"/>
            </a:avLst>
          </a:prstGeom>
          <a:solidFill>
            <a:srgbClr val="C5DEEF"/>
          </a:solidFill>
          <a:ln w="0">
            <a:solidFill>
              <a:srgbClr val="C5DEEF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Межі об'єкта та періоду</a:t>
            </a:r>
          </a:p>
        </p:txBody>
      </p:sp>
      <p:sp>
        <p:nvSpPr>
          <p:cNvPr id="8" name="Прямокутник: округлені кути 7">
            <a:extLst>
              <a:ext uri="{FF2B5EF4-FFF2-40B4-BE49-F238E27FC236}">
                <a16:creationId xmlns:a16="http://schemas.microsoft.com/office/drawing/2014/main" id="{598C1187-645E-4AFB-B905-A900502F0748}"/>
              </a:ext>
            </a:extLst>
          </p:cNvPr>
          <p:cNvSpPr>
            <a:spLocks noGrp="1"/>
          </p:cNvSpPr>
          <p:nvPr/>
        </p:nvSpPr>
        <p:spPr>
          <a:xfrm>
            <a:off x="3943350" y="5353050"/>
            <a:ext cx="4305300" cy="590550"/>
          </a:xfrm>
          <a:prstGeom prst="roundRect">
            <a:avLst>
              <a:gd name="adj" fmla="val 19355"/>
            </a:avLst>
          </a:prstGeom>
          <a:solidFill>
            <a:srgbClr val="102A43"/>
          </a:solidFill>
          <a:ln w="0">
            <a:solidFill>
              <a:srgbClr val="102A4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Досліджувана проблема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386E66E2-FB67-4363-A0C2-60E3CE4703E7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6953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0995E05B-03BE-41EB-8D50-5B1BF6D1C27F}"/>
              </a:ext>
            </a:extLst>
          </p:cNvPr>
          <p:cNvSpPr>
            <a:spLocks noGrp="1"/>
          </p:cNvSpPr>
          <p:nvPr/>
        </p:nvSpPr>
        <p:spPr>
          <a:xfrm>
            <a:off x="11068050" y="6448425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12455982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3E9B30A4-AB51-4E4C-935D-8F7C3A80A16D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5905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4. МЕЖІ ПРОБЛЕМИ ТА ПИТАННЯ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A9DB9B78-D057-4E39-A287-B2BB0630BEE3}"/>
              </a:ext>
            </a:extLst>
          </p:cNvPr>
          <p:cNvSpPr>
            <a:spLocks noGrp="1"/>
          </p:cNvSpPr>
          <p:nvPr/>
        </p:nvSpPr>
        <p:spPr>
          <a:xfrm>
            <a:off x="628650" y="590550"/>
            <a:ext cx="109347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Межі наукової проблеми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799CCA64-E99E-4AB9-A7C8-7A7B03DE3C96}"/>
              </a:ext>
            </a:extLst>
          </p:cNvPr>
          <p:cNvSpPr>
            <a:spLocks noGrp="1"/>
          </p:cNvSpPr>
          <p:nvPr/>
        </p:nvSpPr>
        <p:spPr>
          <a:xfrm>
            <a:off x="628650" y="1352550"/>
            <a:ext cx="109347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4" name="Прямокутник: округлені кути 3">
            <a:extLst>
              <a:ext uri="{FF2B5EF4-FFF2-40B4-BE49-F238E27FC236}">
                <a16:creationId xmlns:a16="http://schemas.microsoft.com/office/drawing/2014/main" id="{22A10FAA-A7FE-4934-AC8E-CB924B7DD737}"/>
              </a:ext>
            </a:extLst>
          </p:cNvPr>
          <p:cNvSpPr>
            <a:spLocks noGrp="1"/>
          </p:cNvSpPr>
          <p:nvPr/>
        </p:nvSpPr>
        <p:spPr>
          <a:xfrm>
            <a:off x="742950" y="1771650"/>
            <a:ext cx="1676400" cy="666750"/>
          </a:xfrm>
          <a:prstGeom prst="roundRect">
            <a:avLst>
              <a:gd name="adj" fmla="val 17143"/>
            </a:avLst>
          </a:prstGeom>
          <a:solidFill>
            <a:srgbClr val="EAF2F8"/>
          </a:solidFill>
          <a:ln w="11430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Об'єкт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00435881-5993-4827-A117-2F261679530D}"/>
              </a:ext>
            </a:extLst>
          </p:cNvPr>
          <p:cNvSpPr>
            <a:spLocks noGrp="1"/>
          </p:cNvSpPr>
          <p:nvPr/>
        </p:nvSpPr>
        <p:spPr>
          <a:xfrm>
            <a:off x="2628900" y="1752600"/>
            <a:ext cx="31813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Яке явище або процес досліджується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3E6806AC-5DFD-4E7F-9E9F-3C96F324B2D8}"/>
              </a:ext>
            </a:extLst>
          </p:cNvPr>
          <p:cNvSpPr>
            <a:spLocks noGrp="1"/>
          </p:cNvSpPr>
          <p:nvPr/>
        </p:nvSpPr>
        <p:spPr>
          <a:xfrm>
            <a:off x="6229350" y="1771650"/>
            <a:ext cx="1676400" cy="666750"/>
          </a:xfrm>
          <a:prstGeom prst="roundRect">
            <a:avLst>
              <a:gd name="adj" fmla="val 17143"/>
            </a:avLst>
          </a:prstGeom>
          <a:solidFill>
            <a:srgbClr val="EAF2F8"/>
          </a:solidFill>
          <a:ln w="11430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Простір</a:t>
            </a: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163D63C4-AEB2-4BCB-9DAD-99BB4EA17D12}"/>
              </a:ext>
            </a:extLst>
          </p:cNvPr>
          <p:cNvSpPr>
            <a:spLocks noGrp="1"/>
          </p:cNvSpPr>
          <p:nvPr/>
        </p:nvSpPr>
        <p:spPr>
          <a:xfrm>
            <a:off x="8115300" y="1752600"/>
            <a:ext cx="31813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Які країни, ринки або інституції охоплюються</a:t>
            </a:r>
          </a:p>
        </p:txBody>
      </p:sp>
      <p:sp>
        <p:nvSpPr>
          <p:cNvPr id="8" name="Прямокутник: округлені кути 7">
            <a:extLst>
              <a:ext uri="{FF2B5EF4-FFF2-40B4-BE49-F238E27FC236}">
                <a16:creationId xmlns:a16="http://schemas.microsoft.com/office/drawing/2014/main" id="{31C7FD08-CCB5-40E6-ADFD-E545F4A71168}"/>
              </a:ext>
            </a:extLst>
          </p:cNvPr>
          <p:cNvSpPr>
            <a:spLocks noGrp="1"/>
          </p:cNvSpPr>
          <p:nvPr/>
        </p:nvSpPr>
        <p:spPr>
          <a:xfrm>
            <a:off x="742950" y="3105150"/>
            <a:ext cx="1676400" cy="666750"/>
          </a:xfrm>
          <a:prstGeom prst="roundRect">
            <a:avLst>
              <a:gd name="adj" fmla="val 17143"/>
            </a:avLst>
          </a:prstGeom>
          <a:solidFill>
            <a:srgbClr val="EAF2F8"/>
          </a:solidFill>
          <a:ln w="11430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Час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D1BE3ED2-4F51-4FCD-B922-E0B0D2961AC8}"/>
              </a:ext>
            </a:extLst>
          </p:cNvPr>
          <p:cNvSpPr>
            <a:spLocks noGrp="1"/>
          </p:cNvSpPr>
          <p:nvPr/>
        </p:nvSpPr>
        <p:spPr>
          <a:xfrm>
            <a:off x="2628900" y="3086100"/>
            <a:ext cx="31813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Який період відповідає логіці явища і доступним даним</a:t>
            </a:r>
          </a:p>
        </p:txBody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0320EF95-CB43-43A9-9F51-B48647866A07}"/>
              </a:ext>
            </a:extLst>
          </p:cNvPr>
          <p:cNvSpPr>
            <a:spLocks noGrp="1"/>
          </p:cNvSpPr>
          <p:nvPr/>
        </p:nvSpPr>
        <p:spPr>
          <a:xfrm>
            <a:off x="6229350" y="3105150"/>
            <a:ext cx="1676400" cy="666750"/>
          </a:xfrm>
          <a:prstGeom prst="roundRect">
            <a:avLst>
              <a:gd name="adj" fmla="val 17143"/>
            </a:avLst>
          </a:prstGeom>
          <a:solidFill>
            <a:srgbClr val="EAF2F8"/>
          </a:solidFill>
          <a:ln w="11430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Рівень аналізу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3BFB624F-3D84-4770-842E-D2AF4A3118C2}"/>
              </a:ext>
            </a:extLst>
          </p:cNvPr>
          <p:cNvSpPr>
            <a:spLocks noGrp="1"/>
          </p:cNvSpPr>
          <p:nvPr/>
        </p:nvSpPr>
        <p:spPr>
          <a:xfrm>
            <a:off x="8115300" y="3086100"/>
            <a:ext cx="31813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На якому рівні формується пояснення</a:t>
            </a:r>
          </a:p>
        </p:txBody>
      </p:sp>
      <p:sp>
        <p:nvSpPr>
          <p:cNvPr id="12" name="Прямокутник: округлені кути 11">
            <a:extLst>
              <a:ext uri="{FF2B5EF4-FFF2-40B4-BE49-F238E27FC236}">
                <a16:creationId xmlns:a16="http://schemas.microsoft.com/office/drawing/2014/main" id="{1460DF6D-64C5-4ADC-BE54-7790008607C7}"/>
              </a:ext>
            </a:extLst>
          </p:cNvPr>
          <p:cNvSpPr>
            <a:spLocks noGrp="1"/>
          </p:cNvSpPr>
          <p:nvPr/>
        </p:nvSpPr>
        <p:spPr>
          <a:xfrm>
            <a:off x="742950" y="4438650"/>
            <a:ext cx="1676400" cy="666750"/>
          </a:xfrm>
          <a:prstGeom prst="roundRect">
            <a:avLst>
              <a:gd name="adj" fmla="val 17143"/>
            </a:avLst>
          </a:prstGeom>
          <a:solidFill>
            <a:srgbClr val="EAF2F8"/>
          </a:solidFill>
          <a:ln w="11430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Результат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D11A8412-792B-459F-B592-2060ADA36B30}"/>
              </a:ext>
            </a:extLst>
          </p:cNvPr>
          <p:cNvSpPr>
            <a:spLocks noGrp="1"/>
          </p:cNvSpPr>
          <p:nvPr/>
        </p:nvSpPr>
        <p:spPr>
          <a:xfrm>
            <a:off x="2628900" y="4419600"/>
            <a:ext cx="31813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Яку характеристику або наслідок потрібно пояснити</a:t>
            </a:r>
          </a:p>
        </p:txBody>
      </p:sp>
      <p:sp>
        <p:nvSpPr>
          <p:cNvPr id="14" name="Прямокутник: округлені кути 13">
            <a:extLst>
              <a:ext uri="{FF2B5EF4-FFF2-40B4-BE49-F238E27FC236}">
                <a16:creationId xmlns:a16="http://schemas.microsoft.com/office/drawing/2014/main" id="{D479647E-68A7-45FB-80E4-0218570C7106}"/>
              </a:ext>
            </a:extLst>
          </p:cNvPr>
          <p:cNvSpPr>
            <a:spLocks noGrp="1"/>
          </p:cNvSpPr>
          <p:nvPr/>
        </p:nvSpPr>
        <p:spPr>
          <a:xfrm>
            <a:off x="6229350" y="4438650"/>
            <a:ext cx="1676400" cy="666750"/>
          </a:xfrm>
          <a:prstGeom prst="roundRect">
            <a:avLst>
              <a:gd name="adj" fmla="val 17143"/>
            </a:avLst>
          </a:prstGeom>
          <a:solidFill>
            <a:srgbClr val="102A43"/>
          </a:solidFill>
          <a:ln w="11430">
            <a:solidFill>
              <a:srgbClr val="102A4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Контекст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AEF08F10-5CF3-4932-8EDB-C74ADAD4CD59}"/>
              </a:ext>
            </a:extLst>
          </p:cNvPr>
          <p:cNvSpPr>
            <a:spLocks noGrp="1"/>
          </p:cNvSpPr>
          <p:nvPr/>
        </p:nvSpPr>
        <p:spPr>
          <a:xfrm>
            <a:off x="8115300" y="4419600"/>
            <a:ext cx="31813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Які інституційні умови обмежують узагальнення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75C9368E-820E-4C4A-A3B1-8261CC6ADFEF}"/>
              </a:ext>
            </a:extLst>
          </p:cNvPr>
          <p:cNvSpPr>
            <a:spLocks noGrp="1"/>
          </p:cNvSpPr>
          <p:nvPr/>
        </p:nvSpPr>
        <p:spPr>
          <a:xfrm>
            <a:off x="2628900" y="5810250"/>
            <a:ext cx="69342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Межі визначають сферу дії майбутнього висновку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BBD7CDCF-E49C-4D60-AD3E-7047B1102771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6953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FA3DAC10-165A-4762-9114-249497A5B088}"/>
              </a:ext>
            </a:extLst>
          </p:cNvPr>
          <p:cNvSpPr>
            <a:spLocks noGrp="1"/>
          </p:cNvSpPr>
          <p:nvPr/>
        </p:nvSpPr>
        <p:spPr>
          <a:xfrm>
            <a:off x="11068050" y="6448425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10716731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A36D09A0-D449-416B-89A7-EEBC791D1347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5905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4. МЕЖІ ПРОБЛЕМИ ТА ПИТАННЯ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05F7DAE5-B854-4142-AAAB-C0F8E1A798C9}"/>
              </a:ext>
            </a:extLst>
          </p:cNvPr>
          <p:cNvSpPr>
            <a:spLocks noGrp="1"/>
          </p:cNvSpPr>
          <p:nvPr/>
        </p:nvSpPr>
        <p:spPr>
          <a:xfrm>
            <a:off x="628650" y="590550"/>
            <a:ext cx="109347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Структура дослідницького питання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F601E579-2AC5-4024-B1E0-7B733D92FFF2}"/>
              </a:ext>
            </a:extLst>
          </p:cNvPr>
          <p:cNvSpPr>
            <a:spLocks noGrp="1"/>
          </p:cNvSpPr>
          <p:nvPr/>
        </p:nvSpPr>
        <p:spPr>
          <a:xfrm>
            <a:off x="628650" y="1352550"/>
            <a:ext cx="109347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871A47C9-9EDA-4D3D-8166-65EC29C51979}"/>
              </a:ext>
            </a:extLst>
          </p:cNvPr>
          <p:cNvSpPr>
            <a:spLocks noGrp="1"/>
          </p:cNvSpPr>
          <p:nvPr/>
        </p:nvSpPr>
        <p:spPr>
          <a:xfrm>
            <a:off x="1200150" y="1638300"/>
            <a:ext cx="97917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6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Дослідницьке питання переводить проблему у форму, що визначає потрібні докази та спосіб аналізу</a:t>
            </a: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EAB66CDB-F051-44BF-A071-0284523F2BAB}"/>
              </a:ext>
            </a:extLst>
          </p:cNvPr>
          <p:cNvSpPr>
            <a:spLocks noGrp="1"/>
          </p:cNvSpPr>
          <p:nvPr/>
        </p:nvSpPr>
        <p:spPr>
          <a:xfrm>
            <a:off x="685800" y="2667000"/>
            <a:ext cx="2324100" cy="685800"/>
          </a:xfrm>
          <a:prstGeom prst="roundRect">
            <a:avLst>
              <a:gd name="adj" fmla="val 16667"/>
            </a:avLst>
          </a:prstGeom>
          <a:solidFill>
            <a:srgbClr val="102A43"/>
          </a:solidFill>
          <a:ln w="11430">
            <a:solidFill>
              <a:srgbClr val="102A4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Пізнавальна дія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261C4C9A-6248-479B-9675-B35A647F09A5}"/>
              </a:ext>
            </a:extLst>
          </p:cNvPr>
          <p:cNvSpPr>
            <a:spLocks noGrp="1"/>
          </p:cNvSpPr>
          <p:nvPr/>
        </p:nvSpPr>
        <p:spPr>
          <a:xfrm>
            <a:off x="666750" y="3581400"/>
            <a:ext cx="236220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125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описати, порівняти, пояснити або оцінити</a:t>
            </a:r>
          </a:p>
        </p:txBody>
      </p:sp>
      <p:sp>
        <p:nvSpPr>
          <p:cNvPr id="7" name="Прямокутник: округлені кути 6">
            <a:extLst>
              <a:ext uri="{FF2B5EF4-FFF2-40B4-BE49-F238E27FC236}">
                <a16:creationId xmlns:a16="http://schemas.microsoft.com/office/drawing/2014/main" id="{C997107E-B1B5-4243-8EFD-56176B2F8D06}"/>
              </a:ext>
            </a:extLst>
          </p:cNvPr>
          <p:cNvSpPr>
            <a:spLocks noGrp="1"/>
          </p:cNvSpPr>
          <p:nvPr/>
        </p:nvSpPr>
        <p:spPr>
          <a:xfrm>
            <a:off x="3505200" y="2667000"/>
            <a:ext cx="2324100" cy="685800"/>
          </a:xfrm>
          <a:prstGeom prst="roundRect">
            <a:avLst>
              <a:gd name="adj" fmla="val 16667"/>
            </a:avLst>
          </a:prstGeom>
          <a:solidFill>
            <a:srgbClr val="EAF2F8"/>
          </a:solidFill>
          <a:ln w="11430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Явище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E1ECD006-15FE-4340-A5F4-409BD03B71D1}"/>
              </a:ext>
            </a:extLst>
          </p:cNvPr>
          <p:cNvSpPr>
            <a:spLocks noGrp="1"/>
          </p:cNvSpPr>
          <p:nvPr/>
        </p:nvSpPr>
        <p:spPr>
          <a:xfrm>
            <a:off x="3486150" y="3581400"/>
            <a:ext cx="236220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125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зв'язок, механізм, відмінність або наслідок</a:t>
            </a:r>
          </a:p>
        </p:txBody>
      </p:sp>
      <p:sp>
        <p:nvSpPr>
          <p:cNvPr id="9" name="Прямокутник: округлені кути 8">
            <a:extLst>
              <a:ext uri="{FF2B5EF4-FFF2-40B4-BE49-F238E27FC236}">
                <a16:creationId xmlns:a16="http://schemas.microsoft.com/office/drawing/2014/main" id="{A786DE2D-9563-4905-A569-446720DA71EA}"/>
              </a:ext>
            </a:extLst>
          </p:cNvPr>
          <p:cNvSpPr>
            <a:spLocks noGrp="1"/>
          </p:cNvSpPr>
          <p:nvPr/>
        </p:nvSpPr>
        <p:spPr>
          <a:xfrm>
            <a:off x="6324600" y="2667000"/>
            <a:ext cx="2324100" cy="685800"/>
          </a:xfrm>
          <a:prstGeom prst="roundRect">
            <a:avLst>
              <a:gd name="adj" fmla="val 16667"/>
            </a:avLst>
          </a:prstGeom>
          <a:solidFill>
            <a:srgbClr val="EAF2F8"/>
          </a:solidFill>
          <a:ln w="11430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Об'єкт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4EE13EEA-7ABB-484C-B03C-D14A2ECEFCEE}"/>
              </a:ext>
            </a:extLst>
          </p:cNvPr>
          <p:cNvSpPr>
            <a:spLocks noGrp="1"/>
          </p:cNvSpPr>
          <p:nvPr/>
        </p:nvSpPr>
        <p:spPr>
          <a:xfrm>
            <a:off x="6305550" y="3581400"/>
            <a:ext cx="236220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125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країни, ринки, галузі, підприємства чи учасники</a:t>
            </a:r>
          </a:p>
        </p:txBody>
      </p:sp>
      <p:sp>
        <p:nvSpPr>
          <p:cNvPr id="11" name="Прямокутник: округлені кути 10">
            <a:extLst>
              <a:ext uri="{FF2B5EF4-FFF2-40B4-BE49-F238E27FC236}">
                <a16:creationId xmlns:a16="http://schemas.microsoft.com/office/drawing/2014/main" id="{725A9D05-6EAD-41C4-ADC8-A89F15868356}"/>
              </a:ext>
            </a:extLst>
          </p:cNvPr>
          <p:cNvSpPr>
            <a:spLocks noGrp="1"/>
          </p:cNvSpPr>
          <p:nvPr/>
        </p:nvSpPr>
        <p:spPr>
          <a:xfrm>
            <a:off x="9144000" y="2667000"/>
            <a:ext cx="2324100" cy="685800"/>
          </a:xfrm>
          <a:prstGeom prst="roundRect">
            <a:avLst>
              <a:gd name="adj" fmla="val 16667"/>
            </a:avLst>
          </a:prstGeom>
          <a:solidFill>
            <a:srgbClr val="EAF2F8"/>
          </a:solidFill>
          <a:ln w="11430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Контекст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4704EFBB-3D0A-452B-AF35-D7EE6135E7F0}"/>
              </a:ext>
            </a:extLst>
          </p:cNvPr>
          <p:cNvSpPr>
            <a:spLocks noGrp="1"/>
          </p:cNvSpPr>
          <p:nvPr/>
        </p:nvSpPr>
        <p:spPr>
          <a:xfrm>
            <a:off x="9124950" y="3581400"/>
            <a:ext cx="236220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125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період, інституційні умови та просторові межі</a:t>
            </a:r>
          </a:p>
        </p:txBody>
      </p:sp>
      <p:sp>
        <p:nvSpPr>
          <p:cNvPr id="13" name="Прямокутник: округлені кути 12">
            <a:extLst>
              <a:ext uri="{FF2B5EF4-FFF2-40B4-BE49-F238E27FC236}">
                <a16:creationId xmlns:a16="http://schemas.microsoft.com/office/drawing/2014/main" id="{4D3B3474-E842-4924-BC96-1CDCF77417C8}"/>
              </a:ext>
            </a:extLst>
          </p:cNvPr>
          <p:cNvSpPr>
            <a:spLocks noGrp="1"/>
          </p:cNvSpPr>
          <p:nvPr/>
        </p:nvSpPr>
        <p:spPr>
          <a:xfrm>
            <a:off x="1562100" y="4857750"/>
            <a:ext cx="9067800" cy="876300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19050">
            <a:solidFill>
              <a:srgbClr val="3976A8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Приклад</a:t>
            </a:r>
          </a:p>
          <a:p>
            <a:pPr algn="ctr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За яких інституційних умов цифровізація посилює експортну активність малих і середніх підприємств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08BDF2CC-0DFF-4C71-BB6B-D65C49AFDC43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6953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C90D51D2-2E73-4CE4-9CCF-09238502789B}"/>
              </a:ext>
            </a:extLst>
          </p:cNvPr>
          <p:cNvSpPr>
            <a:spLocks noGrp="1"/>
          </p:cNvSpPr>
          <p:nvPr/>
        </p:nvSpPr>
        <p:spPr>
          <a:xfrm>
            <a:off x="11068050" y="6448425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19779727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F79BB882-D707-4147-BA80-C01B9EE8FA85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5905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4. МЕЖІ ПРОБЛЕМИ ТА ПИТАННЯ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B6B6DB79-FC05-400D-8655-FBFA0C574AA3}"/>
              </a:ext>
            </a:extLst>
          </p:cNvPr>
          <p:cNvSpPr>
            <a:spLocks noGrp="1"/>
          </p:cNvSpPr>
          <p:nvPr/>
        </p:nvSpPr>
        <p:spPr>
          <a:xfrm>
            <a:off x="628650" y="590550"/>
            <a:ext cx="109347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Критерії якісного дослідницького питання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AB438F3A-9B50-478B-B2F0-A33855A4E99D}"/>
              </a:ext>
            </a:extLst>
          </p:cNvPr>
          <p:cNvSpPr>
            <a:spLocks noGrp="1"/>
          </p:cNvSpPr>
          <p:nvPr/>
        </p:nvSpPr>
        <p:spPr>
          <a:xfrm>
            <a:off x="628650" y="1352550"/>
            <a:ext cx="109347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15AF7AFF-3686-47AE-B01D-99917B4C8AD6}"/>
              </a:ext>
            </a:extLst>
          </p:cNvPr>
          <p:cNvSpPr>
            <a:spLocks noGrp="1"/>
          </p:cNvSpPr>
          <p:nvPr/>
        </p:nvSpPr>
        <p:spPr>
          <a:xfrm>
            <a:off x="723900" y="1657350"/>
            <a:ext cx="533400" cy="533400"/>
          </a:xfrm>
          <a:prstGeom prst="ellipse">
            <a:avLst/>
          </a:prstGeom>
          <a:solidFill>
            <a:srgbClr val="EAF2F8"/>
          </a:solidFill>
          <a:ln w="9525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9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89FED4B0-871D-4B0B-835C-6F163ED04B31}"/>
              </a:ext>
            </a:extLst>
          </p:cNvPr>
          <p:cNvSpPr>
            <a:spLocks noGrp="1"/>
          </p:cNvSpPr>
          <p:nvPr/>
        </p:nvSpPr>
        <p:spPr>
          <a:xfrm>
            <a:off x="1543050" y="1638300"/>
            <a:ext cx="25336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Чіткість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5B83FF11-4E82-487F-B87B-C2397B0AA708}"/>
              </a:ext>
            </a:extLst>
          </p:cNvPr>
          <p:cNvSpPr>
            <a:spLocks noGrp="1"/>
          </p:cNvSpPr>
          <p:nvPr/>
        </p:nvSpPr>
        <p:spPr>
          <a:xfrm>
            <a:off x="4229100" y="1638300"/>
            <a:ext cx="68580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275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Чи зрозуміло, яке явище та зв'язок потрібно дослідити</a:t>
            </a:r>
          </a:p>
        </p:txBody>
      </p:sp>
      <p:sp>
        <p:nvSpPr>
          <p:cNvPr id="7" name="Пряма сполучна лінія 6">
            <a:extLst>
              <a:ext uri="{FF2B5EF4-FFF2-40B4-BE49-F238E27FC236}">
                <a16:creationId xmlns:a16="http://schemas.microsoft.com/office/drawing/2014/main" id="{1950517B-2C46-4D22-9DC3-158C0D2F7371}"/>
              </a:ext>
            </a:extLst>
          </p:cNvPr>
          <p:cNvSpPr>
            <a:spLocks noGrp="1"/>
          </p:cNvSpPr>
          <p:nvPr/>
        </p:nvSpPr>
        <p:spPr>
          <a:xfrm>
            <a:off x="1543050" y="2305050"/>
            <a:ext cx="9544050" cy="0"/>
          </a:xfrm>
          <a:prstGeom prst="line">
            <a:avLst/>
          </a:prstGeom>
          <a:noFill/>
          <a:ln w="14288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F1EE6B03-A6AD-4D08-8714-9F317E905449}"/>
              </a:ext>
            </a:extLst>
          </p:cNvPr>
          <p:cNvSpPr>
            <a:spLocks noGrp="1"/>
          </p:cNvSpPr>
          <p:nvPr/>
        </p:nvSpPr>
        <p:spPr>
          <a:xfrm>
            <a:off x="723900" y="2533650"/>
            <a:ext cx="533400" cy="533400"/>
          </a:xfrm>
          <a:prstGeom prst="ellipse">
            <a:avLst/>
          </a:prstGeom>
          <a:solidFill>
            <a:srgbClr val="EAF2F8"/>
          </a:solidFill>
          <a:ln w="9525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9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BF7CBCA3-809C-401D-8478-457466C3137F}"/>
              </a:ext>
            </a:extLst>
          </p:cNvPr>
          <p:cNvSpPr>
            <a:spLocks noGrp="1"/>
          </p:cNvSpPr>
          <p:nvPr/>
        </p:nvSpPr>
        <p:spPr>
          <a:xfrm>
            <a:off x="1543050" y="2514600"/>
            <a:ext cx="25336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Відповідність проблемі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5EFAC67C-AB61-47A2-A598-4EE3A343EB07}"/>
              </a:ext>
            </a:extLst>
          </p:cNvPr>
          <p:cNvSpPr>
            <a:spLocks noGrp="1"/>
          </p:cNvSpPr>
          <p:nvPr/>
        </p:nvSpPr>
        <p:spPr>
          <a:xfrm>
            <a:off x="4229100" y="2514600"/>
            <a:ext cx="68580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275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Чи усуває відповідь визначений дефіцит знання</a:t>
            </a:r>
          </a:p>
        </p:txBody>
      </p:sp>
      <p:sp>
        <p:nvSpPr>
          <p:cNvPr id="11" name="Пряма сполучна лінія 10">
            <a:extLst>
              <a:ext uri="{FF2B5EF4-FFF2-40B4-BE49-F238E27FC236}">
                <a16:creationId xmlns:a16="http://schemas.microsoft.com/office/drawing/2014/main" id="{A7862A42-69E0-493F-9A2E-94C68ACC2BF3}"/>
              </a:ext>
            </a:extLst>
          </p:cNvPr>
          <p:cNvSpPr>
            <a:spLocks noGrp="1"/>
          </p:cNvSpPr>
          <p:nvPr/>
        </p:nvSpPr>
        <p:spPr>
          <a:xfrm>
            <a:off x="1543050" y="3181350"/>
            <a:ext cx="9544050" cy="0"/>
          </a:xfrm>
          <a:prstGeom prst="line">
            <a:avLst/>
          </a:prstGeom>
          <a:noFill/>
          <a:ln w="14288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92D2D83D-A4CE-4787-A1D2-E2D211F58A43}"/>
              </a:ext>
            </a:extLst>
          </p:cNvPr>
          <p:cNvSpPr>
            <a:spLocks noGrp="1"/>
          </p:cNvSpPr>
          <p:nvPr/>
        </p:nvSpPr>
        <p:spPr>
          <a:xfrm>
            <a:off x="723900" y="3409950"/>
            <a:ext cx="533400" cy="533400"/>
          </a:xfrm>
          <a:prstGeom prst="ellipse">
            <a:avLst/>
          </a:prstGeom>
          <a:solidFill>
            <a:srgbClr val="EAF2F8"/>
          </a:solidFill>
          <a:ln w="9525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9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1DE7FAEC-5521-44E4-B785-CCBFC282C0B6}"/>
              </a:ext>
            </a:extLst>
          </p:cNvPr>
          <p:cNvSpPr>
            <a:spLocks noGrp="1"/>
          </p:cNvSpPr>
          <p:nvPr/>
        </p:nvSpPr>
        <p:spPr>
          <a:xfrm>
            <a:off x="1543050" y="3390900"/>
            <a:ext cx="25336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Доказовість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3010B521-5F0D-4CDD-87B8-0582950661E8}"/>
              </a:ext>
            </a:extLst>
          </p:cNvPr>
          <p:cNvSpPr>
            <a:spLocks noGrp="1"/>
          </p:cNvSpPr>
          <p:nvPr/>
        </p:nvSpPr>
        <p:spPr>
          <a:xfrm>
            <a:off x="4229100" y="3390900"/>
            <a:ext cx="68580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275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Чи можна сформувати відповідь на основі доступних доказів</a:t>
            </a:r>
          </a:p>
        </p:txBody>
      </p:sp>
      <p:sp>
        <p:nvSpPr>
          <p:cNvPr id="15" name="Пряма сполучна лінія 14">
            <a:extLst>
              <a:ext uri="{FF2B5EF4-FFF2-40B4-BE49-F238E27FC236}">
                <a16:creationId xmlns:a16="http://schemas.microsoft.com/office/drawing/2014/main" id="{500BF66F-3ADD-4469-B621-654996F7CD17}"/>
              </a:ext>
            </a:extLst>
          </p:cNvPr>
          <p:cNvSpPr>
            <a:spLocks noGrp="1"/>
          </p:cNvSpPr>
          <p:nvPr/>
        </p:nvSpPr>
        <p:spPr>
          <a:xfrm>
            <a:off x="1543050" y="4057650"/>
            <a:ext cx="9544050" cy="0"/>
          </a:xfrm>
          <a:prstGeom prst="line">
            <a:avLst/>
          </a:prstGeom>
          <a:noFill/>
          <a:ln w="14288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FD3F43EB-638D-4450-B473-DB3747ED246E}"/>
              </a:ext>
            </a:extLst>
          </p:cNvPr>
          <p:cNvSpPr>
            <a:spLocks noGrp="1"/>
          </p:cNvSpPr>
          <p:nvPr/>
        </p:nvSpPr>
        <p:spPr>
          <a:xfrm>
            <a:off x="723900" y="4286250"/>
            <a:ext cx="533400" cy="533400"/>
          </a:xfrm>
          <a:prstGeom prst="ellipse">
            <a:avLst/>
          </a:prstGeom>
          <a:solidFill>
            <a:srgbClr val="EAF2F8"/>
          </a:solidFill>
          <a:ln w="9525">
            <a:solidFill>
              <a:srgbClr val="5C9BC6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9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9DD3B79B-54EA-4C7B-88CD-D683F3581AE3}"/>
              </a:ext>
            </a:extLst>
          </p:cNvPr>
          <p:cNvSpPr>
            <a:spLocks noGrp="1"/>
          </p:cNvSpPr>
          <p:nvPr/>
        </p:nvSpPr>
        <p:spPr>
          <a:xfrm>
            <a:off x="1543050" y="4267200"/>
            <a:ext cx="25336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Обмеженість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498A7150-D14E-418F-BAFB-A8F1F9A5B8E0}"/>
              </a:ext>
            </a:extLst>
          </p:cNvPr>
          <p:cNvSpPr>
            <a:spLocks noGrp="1"/>
          </p:cNvSpPr>
          <p:nvPr/>
        </p:nvSpPr>
        <p:spPr>
          <a:xfrm>
            <a:off x="4229100" y="4267200"/>
            <a:ext cx="68580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275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Чи визначено просторові, часові та аналітичні межі</a:t>
            </a:r>
          </a:p>
        </p:txBody>
      </p:sp>
      <p:sp>
        <p:nvSpPr>
          <p:cNvPr id="19" name="Пряма сполучна лінія 18">
            <a:extLst>
              <a:ext uri="{FF2B5EF4-FFF2-40B4-BE49-F238E27FC236}">
                <a16:creationId xmlns:a16="http://schemas.microsoft.com/office/drawing/2014/main" id="{76E0A326-8B7B-4421-9BAC-3A6709B24BB4}"/>
              </a:ext>
            </a:extLst>
          </p:cNvPr>
          <p:cNvSpPr>
            <a:spLocks noGrp="1"/>
          </p:cNvSpPr>
          <p:nvPr/>
        </p:nvSpPr>
        <p:spPr>
          <a:xfrm>
            <a:off x="1543050" y="4933950"/>
            <a:ext cx="9544050" cy="0"/>
          </a:xfrm>
          <a:prstGeom prst="line">
            <a:avLst/>
          </a:prstGeom>
          <a:noFill/>
          <a:ln w="14288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5908CB28-E7E6-4027-B1A1-94C16F6858D9}"/>
              </a:ext>
            </a:extLst>
          </p:cNvPr>
          <p:cNvSpPr>
            <a:spLocks noGrp="1"/>
          </p:cNvSpPr>
          <p:nvPr/>
        </p:nvSpPr>
        <p:spPr>
          <a:xfrm>
            <a:off x="723900" y="5162550"/>
            <a:ext cx="533400" cy="53340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wrap="square" lIns="95250" tIns="76200" rIns="95250" bIns="76200" anchor="ctr">
            <a:noAutofit/>
          </a:bodyPr>
          <a:lstStyle/>
          <a:p>
            <a:pPr algn="ctr">
              <a:def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727D1184-ED62-4B36-91D0-2097EA3E9CB1}"/>
              </a:ext>
            </a:extLst>
          </p:cNvPr>
          <p:cNvSpPr>
            <a:spLocks noGrp="1"/>
          </p:cNvSpPr>
          <p:nvPr/>
        </p:nvSpPr>
        <p:spPr>
          <a:xfrm>
            <a:off x="1543050" y="5143500"/>
            <a:ext cx="25336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Відкритість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53C9E8CB-0E6A-4DA5-817D-71E5248D487C}"/>
              </a:ext>
            </a:extLst>
          </p:cNvPr>
          <p:cNvSpPr>
            <a:spLocks noGrp="1"/>
          </p:cNvSpPr>
          <p:nvPr/>
        </p:nvSpPr>
        <p:spPr>
          <a:xfrm>
            <a:off x="4229100" y="5143500"/>
            <a:ext cx="68580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275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Чи потребує питання аналізу, а не простої відповіді так або ні</a:t>
            </a:r>
          </a:p>
        </p:txBody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6BD0F947-5013-4AD7-8169-7A53736F87DB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6953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B65803D8-95B4-4231-939F-5F1B73B8DB08}"/>
              </a:ext>
            </a:extLst>
          </p:cNvPr>
          <p:cNvSpPr>
            <a:spLocks noGrp="1"/>
          </p:cNvSpPr>
          <p:nvPr/>
        </p:nvSpPr>
        <p:spPr>
          <a:xfrm>
            <a:off x="11068050" y="6448425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12838356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FEBAAA69-DE35-44A2-9968-5A711665D951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5905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ПІДГОТОВКА ДО ПРАКТИЧНОГО ЗАНЯТТЯ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3FD4409F-DFF6-4528-A4D3-B88E6EA92A4B}"/>
              </a:ext>
            </a:extLst>
          </p:cNvPr>
          <p:cNvSpPr>
            <a:spLocks noGrp="1"/>
          </p:cNvSpPr>
          <p:nvPr/>
        </p:nvSpPr>
        <p:spPr>
          <a:xfrm>
            <a:off x="628650" y="590550"/>
            <a:ext cx="109347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Паспорт постановки наукової проблеми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85B494D4-EE16-445F-9031-DBB74D025C2B}"/>
              </a:ext>
            </a:extLst>
          </p:cNvPr>
          <p:cNvSpPr>
            <a:spLocks noGrp="1"/>
          </p:cNvSpPr>
          <p:nvPr/>
        </p:nvSpPr>
        <p:spPr>
          <a:xfrm>
            <a:off x="628650" y="1352550"/>
            <a:ext cx="109347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130D543D-AB31-42BC-AD48-631E623B019A}"/>
              </a:ext>
            </a:extLst>
          </p:cNvPr>
          <p:cNvSpPr>
            <a:spLocks noGrp="1"/>
          </p:cNvSpPr>
          <p:nvPr/>
        </p:nvSpPr>
        <p:spPr>
          <a:xfrm>
            <a:off x="1504950" y="1619250"/>
            <a:ext cx="91821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6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Для обраного напряму дослідження підготуйте стислий доказовий паспорт проблеми</a:t>
            </a:r>
          </a:p>
        </p:txBody>
      </p:sp>
      <p:sp>
        <p:nvSpPr>
          <p:cNvPr id="5" name="Прямокутник: округлені кути 4">
            <a:extLst>
              <a:ext uri="{FF2B5EF4-FFF2-40B4-BE49-F238E27FC236}">
                <a16:creationId xmlns:a16="http://schemas.microsoft.com/office/drawing/2014/main" id="{6E2AA358-E4A7-4FD6-8A4C-1D57FDEEDBC7}"/>
              </a:ext>
            </a:extLst>
          </p:cNvPr>
          <p:cNvSpPr>
            <a:spLocks noGrp="1"/>
          </p:cNvSpPr>
          <p:nvPr/>
        </p:nvSpPr>
        <p:spPr>
          <a:xfrm>
            <a:off x="800100" y="2419350"/>
            <a:ext cx="4933950" cy="3067050"/>
          </a:xfrm>
          <a:prstGeom prst="roundRect">
            <a:avLst>
              <a:gd name="adj" fmla="val 3727"/>
            </a:avLst>
          </a:prstGeom>
          <a:solidFill>
            <a:srgbClr val="F5F8FB"/>
          </a:solidFill>
          <a:ln w="9525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D05E470C-33D0-4D0D-879F-C8E2E3934248}"/>
              </a:ext>
            </a:extLst>
          </p:cNvPr>
          <p:cNvSpPr>
            <a:spLocks noGrp="1"/>
          </p:cNvSpPr>
          <p:nvPr/>
        </p:nvSpPr>
        <p:spPr>
          <a:xfrm>
            <a:off x="1085850" y="2667000"/>
            <a:ext cx="43434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defRPr sz="17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До заняття</a:t>
            </a: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A46A3CF2-46F8-4CD5-82C6-C053463EADC1}"/>
              </a:ext>
            </a:extLst>
          </p:cNvPr>
          <p:cNvSpPr>
            <a:spLocks noGrp="1"/>
          </p:cNvSpPr>
          <p:nvPr/>
        </p:nvSpPr>
        <p:spPr>
          <a:xfrm>
            <a:off x="1104900" y="3200400"/>
            <a:ext cx="4267200" cy="1943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38100" rIns="38100" bIns="38100">
            <a:noAutofit/>
          </a:bodyPr>
          <a:lstStyle/>
          <a:p>
            <a:pPr marL="228600" indent="-114300">
              <a:spcAft>
                <a:spcPts val="800"/>
              </a:spcAft>
              <a:buChar char="•"/>
              <a:defRPr sz="135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сформулюйте теоретичне очікування</a:t>
            </a:r>
          </a:p>
          <a:p>
            <a:pPr marL="228600" indent="-114300">
              <a:spcAft>
                <a:spcPts val="800"/>
              </a:spcAft>
              <a:buChar char="•"/>
              <a:defRPr sz="135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доберіть емпіричні факти, що виявляють суперечність</a:t>
            </a:r>
          </a:p>
          <a:p>
            <a:pPr marL="228600" indent="-114300">
              <a:spcAft>
                <a:spcPts val="800"/>
              </a:spcAft>
              <a:buChar char="•"/>
              <a:defRPr sz="135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визначте тип і межі наукової проблеми</a:t>
            </a:r>
          </a:p>
          <a:p>
            <a:pPr marL="228600" indent="-114300">
              <a:spcAft>
                <a:spcPts val="800"/>
              </a:spcAft>
              <a:buChar char="•"/>
              <a:defRPr sz="135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перевірте актуальність та здійсненність теми</a:t>
            </a:r>
          </a:p>
        </p:txBody>
      </p:sp>
      <p:sp>
        <p:nvSpPr>
          <p:cNvPr id="8" name="Прямокутник: округлені кути 7">
            <a:extLst>
              <a:ext uri="{FF2B5EF4-FFF2-40B4-BE49-F238E27FC236}">
                <a16:creationId xmlns:a16="http://schemas.microsoft.com/office/drawing/2014/main" id="{75311772-67A3-4B4B-94A3-31EFBA0A64B9}"/>
              </a:ext>
            </a:extLst>
          </p:cNvPr>
          <p:cNvSpPr>
            <a:spLocks noGrp="1"/>
          </p:cNvSpPr>
          <p:nvPr/>
        </p:nvSpPr>
        <p:spPr>
          <a:xfrm>
            <a:off x="6076950" y="2419350"/>
            <a:ext cx="5314950" cy="3067050"/>
          </a:xfrm>
          <a:prstGeom prst="roundRect">
            <a:avLst>
              <a:gd name="adj" fmla="val 3727"/>
            </a:avLst>
          </a:prstGeom>
          <a:solidFill>
            <a:srgbClr val="FFFFFF"/>
          </a:solidFill>
          <a:ln w="14288">
            <a:solidFill>
              <a:srgbClr val="3976A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D5E400EF-1895-4099-A8AB-43DB098FCC72}"/>
              </a:ext>
            </a:extLst>
          </p:cNvPr>
          <p:cNvSpPr>
            <a:spLocks noGrp="1"/>
          </p:cNvSpPr>
          <p:nvPr/>
        </p:nvSpPr>
        <p:spPr>
          <a:xfrm>
            <a:off x="6381750" y="2667000"/>
            <a:ext cx="47053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l">
              <a:defRPr sz="17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Під час заняття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EC69A0C0-A58D-4B37-819F-533867653EAA}"/>
              </a:ext>
            </a:extLst>
          </p:cNvPr>
          <p:cNvSpPr>
            <a:spLocks noGrp="1"/>
          </p:cNvSpPr>
          <p:nvPr/>
        </p:nvSpPr>
        <p:spPr>
          <a:xfrm>
            <a:off x="6419850" y="3200400"/>
            <a:ext cx="4438650" cy="1943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38100" rIns="38100" bIns="38100">
            <a:noAutofit/>
          </a:bodyPr>
          <a:lstStyle/>
          <a:p>
            <a:pPr marL="228600" indent="-114300">
              <a:spcAft>
                <a:spcPts val="800"/>
              </a:spcAft>
              <a:buChar char="•"/>
              <a:defRPr sz="135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обґрунтуйте невирішеність проблеми</a:t>
            </a:r>
          </a:p>
          <a:p>
            <a:pPr marL="228600" indent="-114300">
              <a:spcAft>
                <a:spcPts val="800"/>
              </a:spcAft>
              <a:buChar char="•"/>
              <a:defRPr sz="135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перевірте зв'язок між проблемою та доказами</a:t>
            </a:r>
          </a:p>
          <a:p>
            <a:pPr marL="228600" indent="-114300">
              <a:spcAft>
                <a:spcPts val="800"/>
              </a:spcAft>
              <a:buChar char="•"/>
              <a:defRPr sz="135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уточніть просторові, часові й аналітичні межі</a:t>
            </a:r>
          </a:p>
          <a:p>
            <a:pPr marL="228600" indent="-114300">
              <a:spcAft>
                <a:spcPts val="800"/>
              </a:spcAft>
              <a:buChar char="•"/>
              <a:defRPr sz="135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сформулюйте дослідницьке питання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0C226B1E-ECA7-43B4-BE7E-1D12025D6F64}"/>
              </a:ext>
            </a:extLst>
          </p:cNvPr>
          <p:cNvSpPr>
            <a:spLocks noGrp="1"/>
          </p:cNvSpPr>
          <p:nvPr/>
        </p:nvSpPr>
        <p:spPr>
          <a:xfrm>
            <a:off x="1657350" y="5810250"/>
            <a:ext cx="88773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Результат: погоджений паспорт проблеми для подальшого проєктування дослідження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AF9CD968-A533-49CC-BDCB-D41A3C57518B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6953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DA4BC676-E493-499C-890D-51D36E824A74}"/>
              </a:ext>
            </a:extLst>
          </p:cNvPr>
          <p:cNvSpPr>
            <a:spLocks noGrp="1"/>
          </p:cNvSpPr>
          <p:nvPr/>
        </p:nvSpPr>
        <p:spPr>
          <a:xfrm>
            <a:off x="11068050" y="6448425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1582024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93FB259D-7A15-49BB-83C0-32765CB9421A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5905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ДЖЕРЕЛА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80ED1E16-B620-47FC-B771-EF7802739068}"/>
              </a:ext>
            </a:extLst>
          </p:cNvPr>
          <p:cNvSpPr>
            <a:spLocks noGrp="1"/>
          </p:cNvSpPr>
          <p:nvPr/>
        </p:nvSpPr>
        <p:spPr>
          <a:xfrm>
            <a:off x="628650" y="590550"/>
            <a:ext cx="109347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Основні джерела до лекції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B7DA853A-B48D-473C-9FAF-A1AAFFB1D84A}"/>
              </a:ext>
            </a:extLst>
          </p:cNvPr>
          <p:cNvSpPr>
            <a:spLocks noGrp="1"/>
          </p:cNvSpPr>
          <p:nvPr/>
        </p:nvSpPr>
        <p:spPr>
          <a:xfrm>
            <a:off x="628650" y="1352550"/>
            <a:ext cx="109347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5316BC8A-7168-4E21-9374-9C767F730830}"/>
              </a:ext>
            </a:extLst>
          </p:cNvPr>
          <p:cNvSpPr>
            <a:spLocks noGrp="1"/>
          </p:cNvSpPr>
          <p:nvPr/>
        </p:nvSpPr>
        <p:spPr>
          <a:xfrm>
            <a:off x="781050" y="1562100"/>
            <a:ext cx="4191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D7158048-1A56-4119-9D47-BB44E6BA1985}"/>
              </a:ext>
            </a:extLst>
          </p:cNvPr>
          <p:cNvSpPr>
            <a:spLocks noGrp="1"/>
          </p:cNvSpPr>
          <p:nvPr/>
        </p:nvSpPr>
        <p:spPr>
          <a:xfrm>
            <a:off x="1390650" y="1524000"/>
            <a:ext cx="9810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Бхаттачерджи А., Ситник Н. Методологія та організація наукових досліджень: дослідження в соціально-економічних науках. 2-ге вид. Київ: КПІ ім. Ігоря Сікорського, 2022. 181 с.</a:t>
            </a:r>
          </a:p>
        </p:txBody>
      </p:sp>
      <p:sp>
        <p:nvSpPr>
          <p:cNvPr id="6" name="Пряма сполучна лінія 5">
            <a:extLst>
              <a:ext uri="{FF2B5EF4-FFF2-40B4-BE49-F238E27FC236}">
                <a16:creationId xmlns:a16="http://schemas.microsoft.com/office/drawing/2014/main" id="{B9CD6CA9-EE24-478C-B001-441390DA8340}"/>
              </a:ext>
            </a:extLst>
          </p:cNvPr>
          <p:cNvSpPr>
            <a:spLocks noGrp="1"/>
          </p:cNvSpPr>
          <p:nvPr/>
        </p:nvSpPr>
        <p:spPr>
          <a:xfrm>
            <a:off x="1390650" y="2057400"/>
            <a:ext cx="9810750" cy="0"/>
          </a:xfrm>
          <a:prstGeom prst="line">
            <a:avLst/>
          </a:prstGeom>
          <a:noFill/>
          <a:ln w="14288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0604CCAC-DF7D-428B-BE14-24ED36BF2366}"/>
              </a:ext>
            </a:extLst>
          </p:cNvPr>
          <p:cNvSpPr>
            <a:spLocks noGrp="1"/>
          </p:cNvSpPr>
          <p:nvPr/>
        </p:nvSpPr>
        <p:spPr>
          <a:xfrm>
            <a:off x="781050" y="2209800"/>
            <a:ext cx="4191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403FB313-60CF-4C37-B13E-4078D7688901}"/>
              </a:ext>
            </a:extLst>
          </p:cNvPr>
          <p:cNvSpPr>
            <a:spLocks noGrp="1"/>
          </p:cNvSpPr>
          <p:nvPr/>
        </p:nvSpPr>
        <p:spPr>
          <a:xfrm>
            <a:off x="1390650" y="2171700"/>
            <a:ext cx="9810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Бруханський Р. Ф. Методологія наукових досліджень. Тернопіль : Осадца Ю. В., 2022. 208 с.</a:t>
            </a:r>
          </a:p>
        </p:txBody>
      </p:sp>
      <p:sp>
        <p:nvSpPr>
          <p:cNvPr id="9" name="Пряма сполучна лінія 8">
            <a:extLst>
              <a:ext uri="{FF2B5EF4-FFF2-40B4-BE49-F238E27FC236}">
                <a16:creationId xmlns:a16="http://schemas.microsoft.com/office/drawing/2014/main" id="{3B21ADB2-F24B-40B3-A45B-84B6A0E5B4C6}"/>
              </a:ext>
            </a:extLst>
          </p:cNvPr>
          <p:cNvSpPr>
            <a:spLocks noGrp="1"/>
          </p:cNvSpPr>
          <p:nvPr/>
        </p:nvSpPr>
        <p:spPr>
          <a:xfrm>
            <a:off x="1390650" y="2705100"/>
            <a:ext cx="9810750" cy="0"/>
          </a:xfrm>
          <a:prstGeom prst="line">
            <a:avLst/>
          </a:prstGeom>
          <a:noFill/>
          <a:ln w="14288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FC60466E-E184-461E-BB03-B5E7086E4B60}"/>
              </a:ext>
            </a:extLst>
          </p:cNvPr>
          <p:cNvSpPr>
            <a:spLocks noGrp="1"/>
          </p:cNvSpPr>
          <p:nvPr/>
        </p:nvSpPr>
        <p:spPr>
          <a:xfrm>
            <a:off x="781050" y="2857500"/>
            <a:ext cx="4191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D5FA1761-F467-4AAF-8499-53F55FB4956E}"/>
              </a:ext>
            </a:extLst>
          </p:cNvPr>
          <p:cNvSpPr>
            <a:spLocks noGrp="1"/>
          </p:cNvSpPr>
          <p:nvPr/>
        </p:nvSpPr>
        <p:spPr>
          <a:xfrm>
            <a:off x="1390650" y="2819400"/>
            <a:ext cx="9810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Creswell J. W., Creswell J. D. Research Design. 6th ed. SAGE, 2023.</a:t>
            </a:r>
          </a:p>
        </p:txBody>
      </p:sp>
      <p:sp>
        <p:nvSpPr>
          <p:cNvPr id="12" name="Пряма сполучна лінія 11">
            <a:extLst>
              <a:ext uri="{FF2B5EF4-FFF2-40B4-BE49-F238E27FC236}">
                <a16:creationId xmlns:a16="http://schemas.microsoft.com/office/drawing/2014/main" id="{E9AB0BA3-D0B9-4F80-9F59-F44D4094D25A}"/>
              </a:ext>
            </a:extLst>
          </p:cNvPr>
          <p:cNvSpPr>
            <a:spLocks noGrp="1"/>
          </p:cNvSpPr>
          <p:nvPr/>
        </p:nvSpPr>
        <p:spPr>
          <a:xfrm>
            <a:off x="1390650" y="3352800"/>
            <a:ext cx="9810750" cy="0"/>
          </a:xfrm>
          <a:prstGeom prst="line">
            <a:avLst/>
          </a:prstGeom>
          <a:noFill/>
          <a:ln w="14288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2AD46287-B24E-4AA8-8F9C-1438EDF1057F}"/>
              </a:ext>
            </a:extLst>
          </p:cNvPr>
          <p:cNvSpPr>
            <a:spLocks noGrp="1"/>
          </p:cNvSpPr>
          <p:nvPr/>
        </p:nvSpPr>
        <p:spPr>
          <a:xfrm>
            <a:off x="781050" y="3505200"/>
            <a:ext cx="4191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2017A7CC-DFD2-4850-B64D-618C1E61D800}"/>
              </a:ext>
            </a:extLst>
          </p:cNvPr>
          <p:cNvSpPr>
            <a:spLocks noGrp="1"/>
          </p:cNvSpPr>
          <p:nvPr/>
        </p:nvSpPr>
        <p:spPr>
          <a:xfrm>
            <a:off x="1390650" y="3467100"/>
            <a:ext cx="9810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Saunders M. N. K., Lewis P., Thornhill A. Research Methods for Business Students. 9th ed. Pearson, 2023.</a:t>
            </a:r>
          </a:p>
        </p:txBody>
      </p:sp>
      <p:sp>
        <p:nvSpPr>
          <p:cNvPr id="15" name="Пряма сполучна лінія 14">
            <a:extLst>
              <a:ext uri="{FF2B5EF4-FFF2-40B4-BE49-F238E27FC236}">
                <a16:creationId xmlns:a16="http://schemas.microsoft.com/office/drawing/2014/main" id="{144A7FAB-6736-4A9C-B2D1-36079467470B}"/>
              </a:ext>
            </a:extLst>
          </p:cNvPr>
          <p:cNvSpPr>
            <a:spLocks noGrp="1"/>
          </p:cNvSpPr>
          <p:nvPr/>
        </p:nvSpPr>
        <p:spPr>
          <a:xfrm>
            <a:off x="1390650" y="4000500"/>
            <a:ext cx="9810750" cy="0"/>
          </a:xfrm>
          <a:prstGeom prst="line">
            <a:avLst/>
          </a:prstGeom>
          <a:noFill/>
          <a:ln w="14288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ED488594-843A-44DC-B4EB-594419B4DEE4}"/>
              </a:ext>
            </a:extLst>
          </p:cNvPr>
          <p:cNvSpPr>
            <a:spLocks noGrp="1"/>
          </p:cNvSpPr>
          <p:nvPr/>
        </p:nvSpPr>
        <p:spPr>
          <a:xfrm>
            <a:off x="781050" y="4152900"/>
            <a:ext cx="4191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736EDF25-0036-4879-ABAE-9BFBF774695E}"/>
              </a:ext>
            </a:extLst>
          </p:cNvPr>
          <p:cNvSpPr>
            <a:spLocks noGrp="1"/>
          </p:cNvSpPr>
          <p:nvPr/>
        </p:nvSpPr>
        <p:spPr>
          <a:xfrm>
            <a:off x="1390650" y="4114800"/>
            <a:ext cx="9810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Booth W. C. et al. The Craft of Research. 5th ed. University of Chicago Press, 2024.</a:t>
            </a:r>
          </a:p>
        </p:txBody>
      </p:sp>
      <p:sp>
        <p:nvSpPr>
          <p:cNvPr id="18" name="Пряма сполучна лінія 17">
            <a:extLst>
              <a:ext uri="{FF2B5EF4-FFF2-40B4-BE49-F238E27FC236}">
                <a16:creationId xmlns:a16="http://schemas.microsoft.com/office/drawing/2014/main" id="{7B44729A-D2AD-4091-92FD-44DDDD3B6F85}"/>
              </a:ext>
            </a:extLst>
          </p:cNvPr>
          <p:cNvSpPr>
            <a:spLocks noGrp="1"/>
          </p:cNvSpPr>
          <p:nvPr/>
        </p:nvSpPr>
        <p:spPr>
          <a:xfrm>
            <a:off x="1390650" y="4648200"/>
            <a:ext cx="9810750" cy="0"/>
          </a:xfrm>
          <a:prstGeom prst="line">
            <a:avLst/>
          </a:prstGeom>
          <a:noFill/>
          <a:ln w="14288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A08673D4-2E40-4742-BF91-6290BD82D333}"/>
              </a:ext>
            </a:extLst>
          </p:cNvPr>
          <p:cNvSpPr>
            <a:spLocks noGrp="1"/>
          </p:cNvSpPr>
          <p:nvPr/>
        </p:nvSpPr>
        <p:spPr>
          <a:xfrm>
            <a:off x="781050" y="4800600"/>
            <a:ext cx="4191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8C293030-9E46-451B-884B-B51FBEB52E67}"/>
              </a:ext>
            </a:extLst>
          </p:cNvPr>
          <p:cNvSpPr>
            <a:spLocks noGrp="1"/>
          </p:cNvSpPr>
          <p:nvPr/>
        </p:nvSpPr>
        <p:spPr>
          <a:xfrm>
            <a:off x="1390650" y="4762500"/>
            <a:ext cx="9810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OECD. Frascati Manual 2015. Guidelines for Collecting and Reporting Data on Research and Experimental Development.</a:t>
            </a:r>
          </a:p>
        </p:txBody>
      </p:sp>
      <p:sp>
        <p:nvSpPr>
          <p:cNvPr id="21" name="Пряма сполучна лінія 20">
            <a:extLst>
              <a:ext uri="{FF2B5EF4-FFF2-40B4-BE49-F238E27FC236}">
                <a16:creationId xmlns:a16="http://schemas.microsoft.com/office/drawing/2014/main" id="{D1D3A9F2-99A2-4418-9C97-0E71BDEBF272}"/>
              </a:ext>
            </a:extLst>
          </p:cNvPr>
          <p:cNvSpPr>
            <a:spLocks noGrp="1"/>
          </p:cNvSpPr>
          <p:nvPr/>
        </p:nvSpPr>
        <p:spPr>
          <a:xfrm>
            <a:off x="1390650" y="5295900"/>
            <a:ext cx="9810750" cy="0"/>
          </a:xfrm>
          <a:prstGeom prst="line">
            <a:avLst/>
          </a:prstGeom>
          <a:noFill/>
          <a:ln w="14288">
            <a:solidFill>
              <a:srgbClr val="EAF2F8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35975831-A678-4F26-9477-A4BBBE829D6E}"/>
              </a:ext>
            </a:extLst>
          </p:cNvPr>
          <p:cNvSpPr>
            <a:spLocks noGrp="1"/>
          </p:cNvSpPr>
          <p:nvPr/>
        </p:nvSpPr>
        <p:spPr>
          <a:xfrm>
            <a:off x="781050" y="5448300"/>
            <a:ext cx="4191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t">
            <a:noAutofit/>
          </a:bodyPr>
          <a:lstStyle/>
          <a:p>
            <a:pPr algn="ctr">
              <a:def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FF7FDBFD-1E16-4445-8DB9-3776AF1B3CAE}"/>
              </a:ext>
            </a:extLst>
          </p:cNvPr>
          <p:cNvSpPr>
            <a:spLocks noGrp="1"/>
          </p:cNvSpPr>
          <p:nvPr/>
        </p:nvSpPr>
        <p:spPr>
          <a:xfrm>
            <a:off x="1390650" y="5410200"/>
            <a:ext cx="9810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57150" tIns="38100" rIns="57150" bIns="38100" anchor="ctr">
            <a:noAutofit/>
          </a:bodyPr>
          <a:lstStyle/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Eurostat. European Statistics Code of Practice. Revised edition 2017.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75675A1A-CDC1-4258-B4A1-38D833BAE978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6953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5D09FFC9-AE01-4E05-96B4-0801E6C82F51}"/>
              </a:ext>
            </a:extLst>
          </p:cNvPr>
          <p:cNvSpPr>
            <a:spLocks noGrp="1"/>
          </p:cNvSpPr>
          <p:nvPr/>
        </p:nvSpPr>
        <p:spPr>
          <a:xfrm>
            <a:off x="11068050" y="6448425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1011911410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1708</Words>
  <Application>Microsoft Office PowerPoint</Application>
  <DocSecurity>0</DocSecurity>
  <PresentationFormat>Широкий екран</PresentationFormat>
  <Paragraphs>431</Paragraphs>
  <Slides>26</Slides>
  <Notes>26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26</vt:i4>
      </vt:variant>
    </vt:vector>
  </HeadingPairs>
  <TitlesOfParts>
    <vt:vector size="31" baseType="lpstr">
      <vt:lpstr>Aptos</vt:lpstr>
      <vt:lpstr>DejaVu Sans</vt:lpstr>
      <vt:lpstr>Regular</vt:lpstr>
      <vt:lpstr>Times New Roman</vt:lpstr>
      <vt:lpstr>ChatGPT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2026-10-10T16:58:16Z</dcterms:created>
  <dcterms:modified xsi:type="dcterms:W3CDTF">2026-10-15T11:17:01Z</dcterms:modified>
</cp:coreProperties>
</file>