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81" r:id="rId9"/>
    <p:sldId id="263" r:id="rId10"/>
    <p:sldId id="267" r:id="rId11"/>
    <p:sldId id="268" r:id="rId12"/>
    <p:sldId id="266" r:id="rId13"/>
    <p:sldId id="262" r:id="rId14"/>
    <p:sldId id="271" r:id="rId15"/>
    <p:sldId id="282" r:id="rId16"/>
    <p:sldId id="270" r:id="rId17"/>
    <p:sldId id="272" r:id="rId18"/>
    <p:sldId id="269" r:id="rId19"/>
    <p:sldId id="283" r:id="rId20"/>
    <p:sldId id="273" r:id="rId21"/>
    <p:sldId id="274" r:id="rId22"/>
    <p:sldId id="275" r:id="rId23"/>
    <p:sldId id="276" r:id="rId24"/>
    <p:sldId id="278" r:id="rId25"/>
    <p:sldId id="279" r:id="rId2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84"/>
    <p:restoredTop sz="94579"/>
  </p:normalViewPr>
  <p:slideViewPr>
    <p:cSldViewPr snapToGrid="0">
      <p:cViewPr varScale="1">
        <p:scale>
          <a:sx n="97" d="100"/>
          <a:sy n="97" d="100"/>
        </p:scale>
        <p:origin x="2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08.10.2026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 fontScale="90000"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ОЦІНКИ КОНКУРЕНТОСПРОМОЖНОСТІ</a:t>
            </a: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 ТА ПІДПРИЄМСТВА</a:t>
            </a: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5</a:t>
            </a:r>
            <a:br>
              <a:rPr lang="uk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3895CAE-CFFB-9DFA-7BAF-311E42E82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92100"/>
            <a:ext cx="11641138" cy="54784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Диференціальний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змішаний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залежать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комплексного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 продажу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контролю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317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3895CAE-CFFB-9DFA-7BAF-311E42E82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92100"/>
            <a:ext cx="11641138" cy="54784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(табл.5.1).</a:t>
            </a:r>
          </a:p>
          <a:p>
            <a:pPr algn="just"/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1D8273-2DC7-A1A1-01D5-EC9D16044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" y="1396999"/>
            <a:ext cx="7651750" cy="395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32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3895CAE-CFFB-9DFA-7BAF-311E42E82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92100"/>
            <a:ext cx="11641138" cy="54784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повинен: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товару;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уособлювати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сам феномен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товару;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таким,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(величина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величиною,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80253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8D91784B-93B7-2977-B164-CE0DF2A7635E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54001" y="254000"/>
                <a:ext cx="11603038" cy="5516563"/>
              </a:xfrm>
            </p:spPr>
            <p:txBody>
              <a:bodyPr/>
              <a:lstStyle/>
              <a:p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економічній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науці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для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оцінки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використовуються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різні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методи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підходи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диференціальний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метод;</a:t>
                </a:r>
              </a:p>
              <a:p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комплексний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метод;</a:t>
                </a:r>
              </a:p>
              <a:p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змішаний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</a:t>
                </a:r>
              </a:p>
              <a:p>
                <a:pPr algn="just"/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Диференціальний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заснований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використанні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одиничних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параметрів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аналізується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бази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порівняння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на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їх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співставленні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Розрахунок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одиничного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ведеться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формулою: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100%</a:t>
                </a:r>
              </a:p>
              <a:p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r>
                  <a:rPr lang="uk-UA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uk-UA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одиничний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параметричний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по і –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му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параметру (і=1,2,3,…</a:t>
                </a:r>
                <a:r>
                  <a:rPr lang="en-US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N)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uk-UA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еличина</a:t>
                </a:r>
                <a:r>
                  <a:rPr lang="uk-UA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і-го параметра для продукції, що аналізується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uk-UA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величина і-го параметра, при якому потребі задовольняється повністю</a:t>
                </a:r>
              </a:p>
              <a:p>
                <a:r>
                  <a:rPr lang="en-US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– </a:t>
                </a:r>
                <a:r>
                  <a:rPr lang="uk-UA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кількість параметрів</a:t>
                </a:r>
                <a:endParaRPr lang="uk-UA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/>
              </a:p>
            </p:txBody>
          </p:sp>
        </mc:Choice>
        <mc:Fallback xmlns="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8D91784B-93B7-2977-B164-CE0DF2A763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54001" y="254000"/>
                <a:ext cx="11603038" cy="5516563"/>
              </a:xfrm>
              <a:blipFill>
                <a:blip r:embed="rId2"/>
                <a:stretch>
                  <a:fillRect l="-547" t="-1149" r="-1094"/>
                </a:stretch>
              </a:blipFill>
            </p:spPr>
            <p:txBody>
              <a:bodyPr/>
              <a:lstStyle/>
              <a:p>
                <a:r>
                  <a:rPr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946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1A8D5152-30FE-1F04-5DA2-29EDFB1F46AD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0201" y="279400"/>
                <a:ext cx="11526838" cy="5491163"/>
              </a:xfrm>
            </p:spPr>
            <p:txBody>
              <a:bodyPr/>
              <a:lstStyle/>
              <a:p>
                <a:pPr algn="just"/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оцінці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нормативними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одиничний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приймає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лише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два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значення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− 1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0. 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:r>
                  <a:rPr lang="ru-RU" sz="19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цьому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аналізується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відповідає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обов’язковим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нормам та стандартам,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дорівнює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1, коли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− 0. 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</a:t>
                </a:r>
                <a:r>
                  <a:rPr lang="ru-RU" sz="19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оцінці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</a:t>
                </a:r>
                <a:r>
                  <a:rPr lang="ru-RU" sz="19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технічними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19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економічними</a:t>
                </a:r>
                <a:r>
                  <a:rPr lang="ru-RU" sz="19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параметрами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одиничний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може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бути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більшим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дорівнювати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одиниці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базові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значення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параметрів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встановлені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нормативно-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технічною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документацією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спеціальними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умовами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замовленнями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договорами.</a:t>
                </a:r>
              </a:p>
              <a:p>
                <a:pPr algn="just"/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Диференціальний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дозволяє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визначити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досягнуто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рівень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за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якими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він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не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досягається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параметрів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найбільше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відрізняються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базових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Але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вказаний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лише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констатує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факт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наявності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ній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недоліків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у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порівнянні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 товаром-конкурентом.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Він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не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враховує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вплив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вагомості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кожного параметра на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прихильність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покупців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при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виборі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товару.</a:t>
                </a:r>
              </a:p>
              <a:p>
                <a:pPr algn="just"/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Комплексний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заснований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використанні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комплексних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групових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інтегральних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узагальнених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показників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співставленні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питомих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корисних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ефектів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яка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аналізується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Групові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/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Розрахунок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групового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нормативними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показниками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проводиться за формулою:</a:t>
                </a:r>
              </a:p>
              <a:p>
                <a:pPr algn="ctr"/>
                <a:r>
                  <a:rPr lang="ru-RU" sz="19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Інп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uk-UA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ru-RU" sz="1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н</m:t>
                            </m:r>
                            <m:r>
                              <a:rPr lang="uk-UA" sz="1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і</m:t>
                            </m:r>
                          </m:sub>
                        </m:sSub>
                      </m:e>
                    </m:nary>
                  </m:oMath>
                </a14:m>
                <a:endParaRPr lang="ru-RU" sz="19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Інп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груповий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</a:t>
                </a:r>
                <a:r>
                  <a:rPr lang="ru-RU" sz="19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</a:t>
                </a:r>
                <a:r>
                  <a:rPr lang="ru-RU" sz="19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нормативними</a:t>
                </a:r>
                <a:r>
                  <a:rPr lang="ru-RU" sz="19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параметрами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ru-RU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н</m:t>
                        </m:r>
                        <m:r>
                          <a:rPr lang="uk-UA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і</m:t>
                        </m:r>
                      </m:sub>
                    </m:sSub>
                  </m:oMath>
                </a14:m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одиничний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і-</a:t>
                </a:r>
                <a:r>
                  <a:rPr lang="ru-RU" sz="19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мнормативним</a:t>
                </a:r>
                <a:r>
                  <a:rPr lang="ru-RU" sz="19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параметром</a:t>
                </a:r>
              </a:p>
              <a:p>
                <a:endParaRPr dirty="0"/>
              </a:p>
            </p:txBody>
          </p:sp>
        </mc:Choice>
        <mc:Fallback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1A8D5152-30FE-1F04-5DA2-29EDFB1F46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0201" y="279400"/>
                <a:ext cx="11526838" cy="5491163"/>
              </a:xfrm>
              <a:blipFill>
                <a:blip r:embed="rId2"/>
                <a:stretch>
                  <a:fillRect l="-330" t="-1155" r="-440" b="-231"/>
                </a:stretch>
              </a:blipFill>
            </p:spPr>
            <p:txBody>
              <a:bodyPr/>
              <a:lstStyle/>
              <a:p>
                <a:r>
                  <a:rPr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1734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49A68FC1-821C-FC5F-3A19-03C84089E98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35131" y="287384"/>
                <a:ext cx="11621907" cy="5483180"/>
              </a:xfrm>
            </p:spPr>
            <p:txBody>
              <a:bodyPr/>
              <a:lstStyle/>
              <a:p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 Розрахунок групового показника за технічними параметрами (окрім нормативних) проводиться так:</a:t>
                </a:r>
              </a:p>
              <a:p>
                <a:pPr algn="ctr"/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Ітп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uk-UA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uk-UA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 </a:t>
                </a: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Ітп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груповий показник конкурентоспроможності за технічними параметрами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вагомість і-го параметра в загальному наборі з </a:t>
                </a: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</a:t>
                </a: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ехнічних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параметрів</a:t>
                </a:r>
                <a:endParaRPr lang="ru-RU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Отриманий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груповий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Ітп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характеризує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ступінь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відповідності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даного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товару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існуючій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потребі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всім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спектром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технічних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параметрів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він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вищий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то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повніше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задовольняються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потреби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споживача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Розрахунок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групового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економічними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показниками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здійснюється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основі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визначення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повних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витрат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споживача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придбання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товару.</a:t>
                </a:r>
              </a:p>
              <a:p>
                <a:pPr algn="just"/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Повні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витрати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споживача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визначаються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0" algn="ctr">
                  <a:buNone/>
                </a:pP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 =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Зс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ru-RU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uk-UA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і</m:t>
                        </m:r>
                        <m:r>
                          <a:rPr lang="uk-UA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uk-UA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т</m:t>
                        </m:r>
                      </m:sup>
                      <m:e>
                        <m:r>
                          <a:rPr lang="uk-UA" sz="20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Сі</m:t>
                        </m:r>
                      </m:e>
                    </m:nary>
                  </m:oMath>
                </a14:m>
                <a:endParaRPr lang="ru-RU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З –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повні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витрати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споживача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придбання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використання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товару</a:t>
                </a:r>
              </a:p>
              <a:p>
                <a:pPr marL="0" indent="0" algn="just">
                  <a:buNone/>
                </a:pP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Зс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одноразові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витрати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придбання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endParaRPr lang="ru-RU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середні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сумарні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витрати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експлуатацію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відпосяться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до і-го року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служби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indent="0" algn="just">
                  <a:buNone/>
                </a:pP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 – строк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служби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і -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рік</a:t>
                </a:r>
                <a:endParaRPr lang="ru-RU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49A68FC1-821C-FC5F-3A19-03C84089E9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35131" y="287384"/>
                <a:ext cx="11621907" cy="5483180"/>
              </a:xfrm>
              <a:blipFill>
                <a:blip r:embed="rId2"/>
                <a:stretch>
                  <a:fillRect l="-546" t="-1848" r="-546" b="-4157"/>
                </a:stretch>
              </a:blipFill>
            </p:spPr>
            <p:txBody>
              <a:bodyPr/>
              <a:lstStyle/>
              <a:p>
                <a:r>
                  <a:rPr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1924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12355FF9-C16C-DBCF-6B66-F5219FB5B10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09007" y="287384"/>
                <a:ext cx="11648032" cy="5483180"/>
              </a:xfrm>
            </p:spPr>
            <p:txBody>
              <a:bodyPr/>
              <a:lstStyle/>
              <a:p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 цьому:</a:t>
                </a:r>
              </a:p>
              <a:p>
                <a:pPr marL="0" indent="0" algn="ctr">
                  <a:buNone/>
                </a:pP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Сі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uk-UA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 Сі – експлуатаційні витрати на </a:t>
                </a:r>
                <a:r>
                  <a:rPr lang="en-US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j-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тою статтею;</a:t>
                </a:r>
              </a:p>
              <a:p>
                <a:pPr marL="0" indent="0" algn="just">
                  <a:buNone/>
                </a:pP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кількість статей експлуатаційних витрат</a:t>
                </a:r>
              </a:p>
              <a:p>
                <a:pPr marL="0" indent="0" algn="just">
                  <a:buNone/>
                </a:pP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Розрахунок групового показника за економічними параметрами проводиться за формулою:</a:t>
                </a:r>
              </a:p>
              <a:p>
                <a:pPr marL="0" indent="0" algn="ctr">
                  <a:buNone/>
                </a:pP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Іеп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В</m:t>
                        </m:r>
                      </m:num>
                      <m:den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В0</m:t>
                        </m:r>
                      </m:den>
                    </m:f>
                  </m:oMath>
                </a14:m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Іеп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груповий показник за економічними параметрами</a:t>
                </a:r>
              </a:p>
              <a:p>
                <a:pPr marL="0" indent="0" algn="just">
                  <a:buNone/>
                </a:pP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В, В</a:t>
                </a:r>
                <a:r>
                  <a:rPr lang="uk-UA" sz="2000" b="0" baseline="-2500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повні витрати споживача відповідно до продукції, що оцінюється та прикладу</a:t>
                </a:r>
              </a:p>
              <a:p>
                <a:pPr marL="0" indent="0" algn="just">
                  <a:buNone/>
                </a:pP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Інтегральний показник. Наступним кроком є розрахунок інтегрального показника конкурентоспроможності за формулою:</a:t>
                </a:r>
              </a:p>
              <a:p>
                <a:pPr marL="0" indent="0" algn="ctr">
                  <a:buNone/>
                </a:pP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Інт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uk-UA" sz="2000" b="0" i="1" smtClean="0">
                        <a:solidFill>
                          <a:srgbClr val="00000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 </m:t>
                    </m:r>
                    <m:f>
                      <m:fPr>
                        <m:ctrlP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Ітп</m:t>
                        </m:r>
                      </m:num>
                      <m:den>
                        <m:r>
                          <a:rPr lang="uk-UA" sz="2000" b="0" i="1" smtClean="0">
                            <a:solidFill>
                              <a:srgbClr val="00000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Іеп</m:t>
                        </m:r>
                      </m:den>
                    </m:f>
                  </m:oMath>
                </a14:m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:r>
                  <a:rPr lang="uk-UA" sz="2000" b="0" dirty="0" err="1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</a:t>
                </a:r>
                <a:r>
                  <a:rPr lang="uk-UA" sz="2000" b="0" dirty="0">
                    <a:solidFill>
                      <a:srgbClr val="00000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інтегральний показник конкурентоспроможності продукції, яка вивчається по відношенню до виробу-прикладу</a:t>
                </a:r>
              </a:p>
              <a:p>
                <a:pPr marL="0" indent="0" algn="just">
                  <a:buNone/>
                </a:pPr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uk-UA"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sz="2000" b="0" dirty="0">
                  <a:solidFill>
                    <a:srgbClr val="00000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12355FF9-C16C-DBCF-6B66-F5219FB5B1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09007" y="287384"/>
                <a:ext cx="11648032" cy="5483180"/>
              </a:xfrm>
              <a:blipFill>
                <a:blip r:embed="rId2"/>
                <a:stretch>
                  <a:fillRect l="-545" t="-1617" r="-545"/>
                </a:stretch>
              </a:blipFill>
            </p:spPr>
            <p:txBody>
              <a:bodyPr/>
              <a:lstStyle/>
              <a:p>
                <a:r>
                  <a:rPr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1866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1A8D5152-30FE-1F04-5DA2-29EDFB1F46AD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0201" y="279400"/>
                <a:ext cx="11526838" cy="5491163"/>
              </a:xfrm>
            </p:spPr>
            <p:txBody>
              <a:bodyPr/>
              <a:lstStyle/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Показник К –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відображає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різницю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між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продукцією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яка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порівнюється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споживчому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ефекті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що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приходиться на 1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витрат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споживача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придбання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і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ru-RU" sz="2000" b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Якщо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К</a:t>
                </a:r>
                <a14:m>
                  <m:oMath xmlns:m="http://schemas.openxmlformats.org/officeDocument/2006/math">
                    <m:r>
                      <a:rPr lang="ru-RU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 то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досліджуваний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товар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кращий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за базу, К=1 –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конкурентоспроможність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товарів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рівна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К </a:t>
                </a:r>
                <a14:m>
                  <m:oMath xmlns:m="http://schemas.openxmlformats.org/officeDocument/2006/math">
                    <m:r>
                      <a:rPr lang="ru-RU" sz="20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uk-UA" sz="20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1, товар поступається базовому</m:t>
                    </m:r>
                  </m:oMath>
                </a14:m>
                <a:endParaRPr lang="ru-RU" sz="20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Змішаний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являє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собою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поєднання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диференціального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комплексного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методів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При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змішаному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методі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оцінки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використовується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частина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параметрів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розрахованих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диференціальним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методом, та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частина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параметрів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розрахованих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комплексним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методом.</a:t>
                </a:r>
              </a:p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Даний метод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визначення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конкурентоспроможності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не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є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досконалим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оскільки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він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не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враховує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важливість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споживчих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властивостей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товару для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покупця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 таких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факторів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можна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віднести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Ступінь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новизни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товару.</a:t>
                </a:r>
              </a:p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Символічні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фактори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розглядаються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розрізі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суспільних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норм (товар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надає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певного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статусу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його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власнику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algn="just"/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Додаткові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фактори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які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безпосередньо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не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відносяться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до продукту.</a:t>
                </a:r>
              </a:p>
              <a:p>
                <a:pPr algn="just"/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Отже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добросовісна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конкуренція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спрямована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отримання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прибутку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не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лише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рахунок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вдосконалення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споживчих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якостей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продукції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а й шляхом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надання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більш</a:t>
                </a:r>
                <a:r>
                  <a:rPr lang="ru-RU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якісних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послуг</a:t>
                </a:r>
                <a:r>
                  <a:rPr lang="ru-RU" sz="20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dirty="0"/>
              </a:p>
            </p:txBody>
          </p:sp>
        </mc:Choice>
        <mc:Fallback>
          <p:sp>
            <p:nvSpPr>
              <p:cNvPr id="3" name="Текст 2">
                <a:extLst>
                  <a:ext uri="{FF2B5EF4-FFF2-40B4-BE49-F238E27FC236}">
                    <a16:creationId xmlns:a16="http://schemas.microsoft.com/office/drawing/2014/main" id="{1A8D5152-30FE-1F04-5DA2-29EDFB1F46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0201" y="279400"/>
                <a:ext cx="11526838" cy="5491163"/>
              </a:xfrm>
              <a:blipFill>
                <a:blip r:embed="rId2"/>
                <a:stretch>
                  <a:fillRect l="-330" t="-1155" r="-550"/>
                </a:stretch>
              </a:blipFill>
            </p:spPr>
            <p:txBody>
              <a:bodyPr/>
              <a:lstStyle/>
              <a:p>
                <a:r>
                  <a:rPr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887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багатокутників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підприємств-конкурентів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наведений на рис. 6.2.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72C9DD-DC63-D1E6-95CA-BB396AC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100" y="1949450"/>
            <a:ext cx="6807800" cy="33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4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Матриця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синтезуючі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стандарту);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марка;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органолептичні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упаковка;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реклама.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той товар,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характеристик, за формулою:</a:t>
            </a:r>
          </a:p>
          <a:p>
            <a:pPr algn="ctr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Км = Я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uk-UA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Км – проказник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проказник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</a:t>
            </a:r>
            <a:endParaRPr lang="ru-UA" dirty="0"/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платить,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запас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Багатокутник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так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проводиться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у балах.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з’єднав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точки,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багатокутник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товаром.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15017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фігур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утворились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поглибленого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кола,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охоплену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товаром.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550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.3.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висловлену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однопараметричних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(один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найвагоміший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парамерт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імпортної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супермаркетів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9687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прямим,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реалізовуваних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сума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 приклад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побутових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(табл.6.2).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270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103075-D746-7908-053A-4E10C3AA1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91" y="-152250"/>
            <a:ext cx="7994469" cy="616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25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B664A-3AFA-FDEE-871F-78A13392E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7" y="279400"/>
            <a:ext cx="10703966" cy="578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06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узагальнюючого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вагомості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великим стажем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магазинах.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розраховувався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для кожного магазину.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гірші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компетентному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провести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торгового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об'єктів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супермаркетів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100-бальною шкалою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 торгового залу (чистота,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доступ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ввічливість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продавців-консультантів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1369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8D5152-30FE-1F04-5DA2-29EDFB1F4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algn="just"/>
            <a:r>
              <a:rPr 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повнота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найменувань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якої-небудь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узятої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магазинах округу;</a:t>
            </a:r>
          </a:p>
          <a:p>
            <a:pPr algn="just"/>
            <a:r>
              <a:rPr lang="en-US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порівнювалися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магазинах округу);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видно,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враховувалася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Якби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стояло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супермаркетів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наметів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продуктового ринку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метро, то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безумовно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виявився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при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врахувати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зважування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6396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44C045E-D68E-C234-344E-4FFFAE993F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1257" y="156754"/>
            <a:ext cx="11595781" cy="5613809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5.4.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сформовано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загальноприйнятої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метод,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метод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методиках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фінансово-господарської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7992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A32ECC-E749-333B-95A6-07C854071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069" y="143692"/>
            <a:ext cx="11634969" cy="56268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служб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служб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затрат,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експлуатації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коштами,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розплачуватися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борги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уяву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наведено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1741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A32ECC-E749-333B-95A6-07C854071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069" y="143692"/>
            <a:ext cx="11634969" cy="5626872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1A5F36-E2A0-5D1F-C23D-D6EC15E71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34" y="-1"/>
            <a:ext cx="8421680" cy="595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30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A32ECC-E749-333B-95A6-07C854071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069" y="143692"/>
            <a:ext cx="11634969" cy="5626872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ADA78D-B513-02FD-4B8B-C49CE1EAB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" y="143692"/>
            <a:ext cx="10321668" cy="419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37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A32ECC-E749-333B-95A6-07C854071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069" y="143692"/>
            <a:ext cx="11634969" cy="5626872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/п),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вагомості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середньозваженої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/п = 0,15ЕВ + 0,29ФП + 0,23ЕЗ + 0,33КТ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ЕВ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ФП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ЕЗ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на ринку;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товару.</a:t>
            </a:r>
          </a:p>
          <a:p>
            <a:pPr algn="ctr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 = 0,31В + 0,19Ф + 0,40РТ + 0,10ПП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В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фондовіддачі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РТ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ПП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ФП = 0,29КА+ 0,20КП + 0,36КЛ + 0,15КО </a:t>
            </a:r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9086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A32ECC-E749-333B-95A6-07C854071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069" y="143692"/>
            <a:ext cx="11634969" cy="5626872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КА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КП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ЕЗ = 0,37РП + 0,29КЗ + 0,21КМ + 0,13КР,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 РП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КЗ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затовареність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готовою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КМ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6247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A32ECC-E749-333B-95A6-07C854071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069" y="143692"/>
            <a:ext cx="11634969" cy="5626872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формулами,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/п)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дублювання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картину стану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проміжки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оперативного контролю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служб.</a:t>
            </a:r>
          </a:p>
          <a:p>
            <a:pPr algn="just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1725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2296</TotalTime>
  <Words>2223</Words>
  <Application>Microsoft Macintosh PowerPoint</Application>
  <PresentationFormat>Широкоэкранный</PresentationFormat>
  <Paragraphs>158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Cambria Math</vt:lpstr>
      <vt:lpstr>Helvetica</vt:lpstr>
      <vt:lpstr>Montserrat</vt:lpstr>
      <vt:lpstr>Montserrat ExtraBold</vt:lpstr>
      <vt:lpstr>Times New Roman</vt:lpstr>
      <vt:lpstr>Тема Office</vt:lpstr>
      <vt:lpstr>   МЕТОДИКИ ОЦІНКИ КОНКУРЕНТОСПРОМОЖНОСТІ ПРОДУКЦІЇ ТА ПІДПРИЄМСТВА   Лекція 5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110</cp:revision>
  <dcterms:created xsi:type="dcterms:W3CDTF">2023-01-12T09:20:21Z</dcterms:created>
  <dcterms:modified xsi:type="dcterms:W3CDTF">2026-10-08T09:17:59Z</dcterms:modified>
</cp:coreProperties>
</file>