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40"/>
  </p:notesMasterIdLst>
  <p:sldIdLst>
    <p:sldId id="256" r:id="rId2"/>
    <p:sldId id="257" r:id="rId3"/>
    <p:sldId id="258" r:id="rId4"/>
    <p:sldId id="277" r:id="rId5"/>
    <p:sldId id="278" r:id="rId6"/>
    <p:sldId id="279" r:id="rId7"/>
    <p:sldId id="280" r:id="rId8"/>
    <p:sldId id="259" r:id="rId9"/>
    <p:sldId id="260" r:id="rId10"/>
    <p:sldId id="261" r:id="rId11"/>
    <p:sldId id="262" r:id="rId12"/>
    <p:sldId id="263" r:id="rId13"/>
    <p:sldId id="264" r:id="rId14"/>
    <p:sldId id="265" r:id="rId15"/>
    <p:sldId id="281" r:id="rId16"/>
    <p:sldId id="282" r:id="rId17"/>
    <p:sldId id="283" r:id="rId18"/>
    <p:sldId id="284" r:id="rId19"/>
    <p:sldId id="285" r:id="rId20"/>
    <p:sldId id="266" r:id="rId21"/>
    <p:sldId id="267" r:id="rId22"/>
    <p:sldId id="268" r:id="rId23"/>
    <p:sldId id="286" r:id="rId24"/>
    <p:sldId id="269" r:id="rId25"/>
    <p:sldId id="270" r:id="rId26"/>
    <p:sldId id="271" r:id="rId27"/>
    <p:sldId id="272" r:id="rId28"/>
    <p:sldId id="273" r:id="rId29"/>
    <p:sldId id="290" r:id="rId30"/>
    <p:sldId id="291" r:id="rId31"/>
    <p:sldId id="292" r:id="rId32"/>
    <p:sldId id="274" r:id="rId33"/>
    <p:sldId id="287" r:id="rId34"/>
    <p:sldId id="275" r:id="rId35"/>
    <p:sldId id="276" r:id="rId36"/>
    <p:sldId id="288" r:id="rId37"/>
    <p:sldId id="289" r:id="rId38"/>
    <p:sldId id="293"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09" autoAdjust="0"/>
  </p:normalViewPr>
  <p:slideViewPr>
    <p:cSldViewPr snapToGrid="0">
      <p:cViewPr varScale="1">
        <p:scale>
          <a:sx n="80" d="100"/>
          <a:sy n="80"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9CC7CD-A1F3-487C-AF7D-A6322C83CFD6}" type="datetimeFigureOut">
              <a:rPr lang="ru-RU" smtClean="0"/>
              <a:t>03.09.2026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B6872-1110-4245-BFFE-2A7D6A96275A}" type="slidenum">
              <a:rPr lang="ru-RU" smtClean="0"/>
              <a:t>‹#›</a:t>
            </a:fld>
            <a:endParaRPr lang="ru-RU"/>
          </a:p>
        </p:txBody>
      </p:sp>
    </p:spTree>
    <p:extLst>
      <p:ext uri="{BB962C8B-B14F-4D97-AF65-F5344CB8AC3E}">
        <p14:creationId xmlns:p14="http://schemas.microsoft.com/office/powerpoint/2010/main" val="241789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29B6872-1110-4245-BFFE-2A7D6A96275A}" type="slidenum">
              <a:rPr lang="ru-RU" smtClean="0"/>
              <a:t>3</a:t>
            </a:fld>
            <a:endParaRPr lang="ru-RU"/>
          </a:p>
        </p:txBody>
      </p:sp>
    </p:spTree>
    <p:extLst>
      <p:ext uri="{BB962C8B-B14F-4D97-AF65-F5344CB8AC3E}">
        <p14:creationId xmlns:p14="http://schemas.microsoft.com/office/powerpoint/2010/main" val="3774013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29B6872-1110-4245-BFFE-2A7D6A96275A}" type="slidenum">
              <a:rPr lang="ru-RU" smtClean="0"/>
              <a:t>20</a:t>
            </a:fld>
            <a:endParaRPr lang="ru-RU"/>
          </a:p>
        </p:txBody>
      </p:sp>
    </p:spTree>
    <p:extLst>
      <p:ext uri="{BB962C8B-B14F-4D97-AF65-F5344CB8AC3E}">
        <p14:creationId xmlns:p14="http://schemas.microsoft.com/office/powerpoint/2010/main" val="14390305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E957B8AA-F416-4AB3-88D4-511D5796E6AC}" type="datetimeFigureOut">
              <a:rPr lang="uk-UA" smtClean="0"/>
              <a:t>03.09.2026</a:t>
            </a:fld>
            <a:endParaRPr lang="uk-UA"/>
          </a:p>
        </p:txBody>
      </p:sp>
      <p:sp>
        <p:nvSpPr>
          <p:cNvPr id="5" name="Footer Placeholder 4"/>
          <p:cNvSpPr>
            <a:spLocks noGrp="1"/>
          </p:cNvSpPr>
          <p:nvPr>
            <p:ph type="ftr" sz="quarter" idx="11"/>
          </p:nvPr>
        </p:nvSpPr>
        <p:spPr>
          <a:xfrm>
            <a:off x="1371600" y="4323845"/>
            <a:ext cx="6400800" cy="365125"/>
          </a:xfrm>
        </p:spPr>
        <p:txBody>
          <a:bodyPr/>
          <a:lstStyle/>
          <a:p>
            <a:endParaRPr lang="uk-UA"/>
          </a:p>
        </p:txBody>
      </p:sp>
      <p:sp>
        <p:nvSpPr>
          <p:cNvPr id="6" name="Slide Number Placeholder 5"/>
          <p:cNvSpPr>
            <a:spLocks noGrp="1"/>
          </p:cNvSpPr>
          <p:nvPr>
            <p:ph type="sldNum" sz="quarter" idx="12"/>
          </p:nvPr>
        </p:nvSpPr>
        <p:spPr>
          <a:xfrm>
            <a:off x="8077200" y="1430866"/>
            <a:ext cx="2743200" cy="365125"/>
          </a:xfrm>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594300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957B8AA-F416-4AB3-88D4-511D5796E6AC}"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007339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Назва розділу">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E957B8AA-F416-4AB3-88D4-511D5796E6AC}" type="datetimeFigureOut">
              <a:rPr lang="uk-UA" smtClean="0"/>
              <a:t>03.09.2026</a:t>
            </a:fld>
            <a:endParaRPr lang="uk-UA"/>
          </a:p>
        </p:txBody>
      </p:sp>
      <p:sp>
        <p:nvSpPr>
          <p:cNvPr id="5" name="Footer Placeholder 4"/>
          <p:cNvSpPr>
            <a:spLocks noGrp="1"/>
          </p:cNvSpPr>
          <p:nvPr>
            <p:ph type="ftr" sz="quarter" idx="11"/>
          </p:nvPr>
        </p:nvSpPr>
        <p:spPr>
          <a:xfrm>
            <a:off x="685800" y="381001"/>
            <a:ext cx="6991492" cy="36406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1693336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1745584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Content Placeholder 3"/>
          <p:cNvSpPr>
            <a:spLocks noGrp="1"/>
          </p:cNvSpPr>
          <p:nvPr>
            <p:ph sz="half" idx="2"/>
          </p:nvPr>
        </p:nvSpPr>
        <p:spPr>
          <a:xfrm>
            <a:off x="685800" y="3132666"/>
            <a:ext cx="5311775"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Content Placeholder 5"/>
          <p:cNvSpPr>
            <a:spLocks noGrp="1"/>
          </p:cNvSpPr>
          <p:nvPr>
            <p:ph sz="quarter" idx="4"/>
          </p:nvPr>
        </p:nvSpPr>
        <p:spPr>
          <a:xfrm>
            <a:off x="6172200" y="3132666"/>
            <a:ext cx="5334000" cy="3086019"/>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E957B8AA-F416-4AB3-88D4-511D5796E6AC}" type="datetimeFigureOut">
              <a:rPr lang="uk-UA" smtClean="0"/>
              <a:t>03.09.2026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579935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E957B8AA-F416-4AB3-88D4-511D5796E6AC}" type="datetimeFigureOut">
              <a:rPr lang="uk-UA" smtClean="0"/>
              <a:t>03.09.2026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4011821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57B8AA-F416-4AB3-88D4-511D5796E6AC}" type="datetimeFigureOut">
              <a:rPr lang="uk-UA" smtClean="0"/>
              <a:t>03.09.2026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515620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11503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1679660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фотографі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p:txBody>
          <a:body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107684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Назва та підпис">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385666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з підписом">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uk-UA"/>
              <a:t>Клацніть, щоб редагувати стиль зразка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a:xfrm>
            <a:off x="685800" y="379941"/>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2751CC28-1CBB-445B-A252-D00D041A8588}" type="slidenum">
              <a:rPr lang="uk-UA" smtClean="0"/>
              <a:t>‹#›</a:t>
            </a:fld>
            <a:endParaRPr lang="uk-UA"/>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69136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ка назви">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uk-UA"/>
              <a:t>Клацніть, щоб редагувати стиль зразка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E957B8AA-F416-4AB3-88D4-511D5796E6AC}" type="datetimeFigureOut">
              <a:rPr lang="uk-UA" smtClean="0"/>
              <a:t>03.09.2026</a:t>
            </a:fld>
            <a:endParaRPr lang="uk-UA"/>
          </a:p>
        </p:txBody>
      </p:sp>
      <p:sp>
        <p:nvSpPr>
          <p:cNvPr id="6" name="Footer Placeholder 5"/>
          <p:cNvSpPr>
            <a:spLocks noGrp="1"/>
          </p:cNvSpPr>
          <p:nvPr>
            <p:ph type="ftr" sz="quarter" idx="11"/>
          </p:nvPr>
        </p:nvSpPr>
        <p:spPr>
          <a:xfrm>
            <a:off x="685800" y="378883"/>
            <a:ext cx="6991492" cy="365125"/>
          </a:xfrm>
        </p:spPr>
        <p:txBody>
          <a:bodyPr/>
          <a:lstStyle/>
          <a:p>
            <a:endParaRPr lang="uk-UA"/>
          </a:p>
        </p:txBody>
      </p:sp>
      <p:sp>
        <p:nvSpPr>
          <p:cNvPr id="7" name="Slide Number Placeholder 6"/>
          <p:cNvSpPr>
            <a:spLocks noGrp="1"/>
          </p:cNvSpPr>
          <p:nvPr>
            <p:ph type="sldNum" sz="quarter" idx="12"/>
          </p:nvPr>
        </p:nvSpPr>
        <p:spPr>
          <a:xfrm>
            <a:off x="10862452" y="381000"/>
            <a:ext cx="643748" cy="365125"/>
          </a:xfrm>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1613733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uk-UA"/>
              <a:t>Клацніть, щоб редагувати стиль зразка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E957B8AA-F416-4AB3-88D4-511D5796E6AC}" type="datetimeFigureOut">
              <a:rPr lang="uk-UA" smtClean="0"/>
              <a:t>03.09.2026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4128603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ки з малю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uk-UA"/>
              <a:t>Клацніть, щоб редагувати стиль зразка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Клацніть, щоб відредагувати стилі зразків тексту</a:t>
            </a:r>
          </a:p>
        </p:txBody>
      </p:sp>
      <p:sp>
        <p:nvSpPr>
          <p:cNvPr id="3" name="Date Placeholder 2"/>
          <p:cNvSpPr>
            <a:spLocks noGrp="1"/>
          </p:cNvSpPr>
          <p:nvPr>
            <p:ph type="dt" sz="half" idx="10"/>
          </p:nvPr>
        </p:nvSpPr>
        <p:spPr/>
        <p:txBody>
          <a:bodyPr/>
          <a:lstStyle/>
          <a:p>
            <a:fld id="{E957B8AA-F416-4AB3-88D4-511D5796E6AC}" type="datetimeFigureOut">
              <a:rPr lang="uk-UA" smtClean="0"/>
              <a:t>03.09.2026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470379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957B8AA-F416-4AB3-88D4-511D5796E6AC}" type="datetimeFigureOut">
              <a:rPr lang="uk-UA" smtClean="0"/>
              <a:t>03.09.2026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3073766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ий заголовок і текст">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957B8AA-F416-4AB3-88D4-511D5796E6AC}" type="datetimeFigureOut">
              <a:rPr lang="uk-UA" smtClean="0"/>
              <a:t>03.09.2026</a:t>
            </a:fld>
            <a:endParaRPr lang="uk-UA"/>
          </a:p>
        </p:txBody>
      </p:sp>
      <p:sp>
        <p:nvSpPr>
          <p:cNvPr id="5" name="Footer Placeholder 4"/>
          <p:cNvSpPr>
            <a:spLocks noGrp="1"/>
          </p:cNvSpPr>
          <p:nvPr>
            <p:ph type="ftr" sz="quarter" idx="11"/>
          </p:nvPr>
        </p:nvSpPr>
        <p:spPr>
          <a:xfrm>
            <a:off x="685800" y="381000"/>
            <a:ext cx="6991492" cy="365125"/>
          </a:xfrm>
        </p:spPr>
        <p:txBody>
          <a:bodyPr/>
          <a:lstStyle/>
          <a:p>
            <a:endParaRPr lang="uk-UA"/>
          </a:p>
        </p:txBody>
      </p:sp>
      <p:sp>
        <p:nvSpPr>
          <p:cNvPr id="6" name="Slide Number Placeholder 5"/>
          <p:cNvSpPr>
            <a:spLocks noGrp="1"/>
          </p:cNvSpPr>
          <p:nvPr>
            <p:ph type="sldNum" sz="quarter" idx="12"/>
          </p:nvPr>
        </p:nvSpPr>
        <p:spPr>
          <a:xfrm>
            <a:off x="10862452" y="381000"/>
            <a:ext cx="643748" cy="365125"/>
          </a:xfrm>
        </p:spPr>
        <p:txBody>
          <a:bodyPr/>
          <a:lstStyle/>
          <a:p>
            <a:fld id="{2751CC28-1CBB-445B-A252-D00D041A8588}" type="slidenum">
              <a:rPr lang="uk-UA" smtClean="0"/>
              <a:t>‹#›</a:t>
            </a:fld>
            <a:endParaRPr lang="uk-UA"/>
          </a:p>
        </p:txBody>
      </p:sp>
    </p:spTree>
    <p:extLst>
      <p:ext uri="{BB962C8B-B14F-4D97-AF65-F5344CB8AC3E}">
        <p14:creationId xmlns:p14="http://schemas.microsoft.com/office/powerpoint/2010/main" val="249425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957B8AA-F416-4AB3-88D4-511D5796E6AC}" type="datetimeFigureOut">
              <a:rPr lang="uk-UA" smtClean="0"/>
              <a:t>03.09.2026</a:t>
            </a:fld>
            <a:endParaRPr lang="uk-UA"/>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751CC28-1CBB-445B-A252-D00D041A8588}" type="slidenum">
              <a:rPr lang="uk-UA" smtClean="0"/>
              <a:t>‹#›</a:t>
            </a:fld>
            <a:endParaRPr lang="uk-UA"/>
          </a:p>
        </p:txBody>
      </p:sp>
    </p:spTree>
    <p:extLst>
      <p:ext uri="{BB962C8B-B14F-4D97-AF65-F5344CB8AC3E}">
        <p14:creationId xmlns:p14="http://schemas.microsoft.com/office/powerpoint/2010/main" val="19672329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ips.ligazakon.net/document/JI05918I?utm_source=jurliga.ligazakon.net&amp;utm_medium=news&amp;utm_content=jl03&amp;_ga=2.138510832.2109512861.1738843493-567641581.1738843493#_gl=1*1iuigdw*_gcl_au*MTU5NDc0NDM4OS4xNzM4ODQzNDkw"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5A1249D6-30A9-4338-BC69-31C18D0C876D}"/>
              </a:ext>
            </a:extLst>
          </p:cNvPr>
          <p:cNvSpPr>
            <a:spLocks noGrp="1"/>
          </p:cNvSpPr>
          <p:nvPr>
            <p:ph type="ctrTitle"/>
          </p:nvPr>
        </p:nvSpPr>
        <p:spPr>
          <a:xfrm>
            <a:off x="1371600" y="1334278"/>
            <a:ext cx="9448800" cy="2294223"/>
          </a:xfrm>
        </p:spPr>
        <p:txBody>
          <a:bodyPr>
            <a:normAutofit fontScale="90000"/>
          </a:bodyPr>
          <a:lstStyle/>
          <a:p>
            <a:r>
              <a:rPr lang="uk-UA" dirty="0"/>
              <a:t>СУТНІСТЬ ТОРГІВЛІ ЯК ГАЛУЗЕВОЇ ЕКОНОМІЧНОЇ СИСТЕМИ</a:t>
            </a:r>
          </a:p>
        </p:txBody>
      </p:sp>
      <p:sp>
        <p:nvSpPr>
          <p:cNvPr id="3" name="Підзаголовок 2">
            <a:extLst>
              <a:ext uri="{FF2B5EF4-FFF2-40B4-BE49-F238E27FC236}">
                <a16:creationId xmlns="" xmlns:a16="http://schemas.microsoft.com/office/drawing/2014/main" id="{7A5AD338-F0BF-4D67-BAB3-C3825B895DEF}"/>
              </a:ext>
            </a:extLst>
          </p:cNvPr>
          <p:cNvSpPr>
            <a:spLocks noGrp="1"/>
          </p:cNvSpPr>
          <p:nvPr>
            <p:ph type="subTitle" idx="1"/>
          </p:nvPr>
        </p:nvSpPr>
        <p:spPr/>
        <p:txBody>
          <a:bodyPr>
            <a:normAutofit fontScale="92500" lnSpcReduction="10000"/>
          </a:bodyPr>
          <a:lstStyle/>
          <a:p>
            <a:r>
              <a:rPr lang="uk-UA" dirty="0"/>
              <a:t>Лекція з навчальної дисципліни</a:t>
            </a:r>
          </a:p>
          <a:p>
            <a:r>
              <a:rPr lang="uk-UA" dirty="0"/>
              <a:t>«Економіка та управління в сфері торгівлі»</a:t>
            </a:r>
          </a:p>
        </p:txBody>
      </p:sp>
    </p:spTree>
    <p:extLst>
      <p:ext uri="{BB962C8B-B14F-4D97-AF65-F5344CB8AC3E}">
        <p14:creationId xmlns:p14="http://schemas.microsoft.com/office/powerpoint/2010/main" val="579341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9DF96038-D72A-47DF-A5BB-73A71F34B0A3}"/>
              </a:ext>
            </a:extLst>
          </p:cNvPr>
          <p:cNvSpPr txBox="1"/>
          <p:nvPr/>
        </p:nvSpPr>
        <p:spPr>
          <a:xfrm>
            <a:off x="1518168" y="2136338"/>
            <a:ext cx="9155663" cy="2585323"/>
          </a:xfrm>
          <a:prstGeom prst="rect">
            <a:avLst/>
          </a:prstGeom>
          <a:noFill/>
        </p:spPr>
        <p:txBody>
          <a:bodyPr wrap="square">
            <a:spAutoFit/>
          </a:bodyPr>
          <a:lstStyle/>
          <a:p>
            <a:pPr algn="ctr"/>
            <a:r>
              <a:rPr lang="uk-UA" b="1" dirty="0"/>
              <a:t>ПЛАН</a:t>
            </a:r>
          </a:p>
          <a:p>
            <a:pPr algn="ctr"/>
            <a:endParaRPr lang="uk-UA" b="1" dirty="0"/>
          </a:p>
          <a:p>
            <a:r>
              <a:rPr lang="uk-UA" dirty="0"/>
              <a:t>1. Сутність торгівлі як сфери економічної діяльності та її функції.</a:t>
            </a:r>
          </a:p>
          <a:p>
            <a:endParaRPr lang="uk-UA" dirty="0"/>
          </a:p>
          <a:p>
            <a:r>
              <a:rPr lang="uk-UA" dirty="0"/>
              <a:t>2. Функціональна структура сфери торгівлі.</a:t>
            </a:r>
          </a:p>
          <a:p>
            <a:endParaRPr lang="uk-UA" dirty="0"/>
          </a:p>
          <a:p>
            <a:r>
              <a:rPr lang="uk-UA" dirty="0"/>
              <a:t>3. Конкуренція в торгівлі: склад, форми, особливості конкурентної боротьби.</a:t>
            </a:r>
          </a:p>
          <a:p>
            <a:endParaRPr lang="uk-UA" dirty="0"/>
          </a:p>
          <a:p>
            <a:r>
              <a:rPr lang="uk-UA" dirty="0"/>
              <a:t>4. Державне регулювання діяльності торговельних підприємств.</a:t>
            </a:r>
          </a:p>
        </p:txBody>
      </p:sp>
    </p:spTree>
    <p:extLst>
      <p:ext uri="{BB962C8B-B14F-4D97-AF65-F5344CB8AC3E}">
        <p14:creationId xmlns:p14="http://schemas.microsoft.com/office/powerpoint/2010/main" val="2847978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9D961C5-2C86-4734-812A-4058F345DA73}"/>
              </a:ext>
            </a:extLst>
          </p:cNvPr>
          <p:cNvSpPr txBox="1"/>
          <p:nvPr/>
        </p:nvSpPr>
        <p:spPr>
          <a:xfrm>
            <a:off x="152400" y="403443"/>
            <a:ext cx="11892684" cy="6524863"/>
          </a:xfrm>
          <a:prstGeom prst="rect">
            <a:avLst/>
          </a:prstGeom>
          <a:noFill/>
        </p:spPr>
        <p:txBody>
          <a:bodyPr wrap="square">
            <a:spAutoFit/>
          </a:bodyPr>
          <a:lstStyle/>
          <a:p>
            <a:pPr marL="800100" lvl="1" indent="-342900" algn="ctr">
              <a:buAutoNum type="arabicPeriod"/>
            </a:pPr>
            <a:r>
              <a:rPr lang="uk-UA" sz="2400" b="1" dirty="0" smtClean="0"/>
              <a:t>Сутність </a:t>
            </a:r>
            <a:r>
              <a:rPr lang="uk-UA" sz="2400" b="1" dirty="0"/>
              <a:t>торгівлі як сфери економічної діяльності та її </a:t>
            </a:r>
            <a:r>
              <a:rPr lang="uk-UA" sz="2400" b="1" dirty="0" smtClean="0"/>
              <a:t>функції</a:t>
            </a:r>
          </a:p>
          <a:p>
            <a:pPr lvl="1" algn="ctr"/>
            <a:endParaRPr lang="uk-UA" sz="1200" b="1" dirty="0"/>
          </a:p>
          <a:p>
            <a:r>
              <a:rPr lang="uk-UA" b="1" dirty="0" smtClean="0"/>
              <a:t>		</a:t>
            </a:r>
            <a:r>
              <a:rPr lang="uk-UA" dirty="0" smtClean="0"/>
              <a:t>Нормативно-правові </a:t>
            </a:r>
            <a:r>
              <a:rPr lang="uk-UA" dirty="0"/>
              <a:t>акти, що регулюють здійснення торговельної діяльності в Україні</a:t>
            </a:r>
            <a:r>
              <a:rPr lang="uk-UA" dirty="0" smtClean="0"/>
              <a:t>:</a:t>
            </a:r>
            <a:endParaRPr lang="uk-UA" dirty="0"/>
          </a:p>
          <a:p>
            <a:r>
              <a:rPr lang="uk-UA" sz="1400" dirty="0"/>
              <a:t>- </a:t>
            </a:r>
            <a:r>
              <a:rPr lang="uk-UA" sz="1400" b="1" dirty="0" smtClean="0"/>
              <a:t>Цивільний кодекс України</a:t>
            </a:r>
            <a:r>
              <a:rPr lang="uk-UA" sz="1400" dirty="0" smtClean="0"/>
              <a:t> — регулює договори купівлі-продажу, поставки, комісії та інші цивільно-правові відносини у сфері торгівлі</a:t>
            </a:r>
            <a:r>
              <a:rPr lang="ru-RU" sz="1400" dirty="0" smtClean="0"/>
              <a:t>. </a:t>
            </a:r>
            <a:endParaRPr lang="ru-RU" sz="1400" dirty="0"/>
          </a:p>
          <a:p>
            <a:pPr algn="just"/>
            <a:r>
              <a:rPr lang="uk-UA" sz="1400" b="1" dirty="0" smtClean="0"/>
              <a:t>Закон України «Про захист прав споживачів» від 10.06.2023 </a:t>
            </a:r>
            <a:r>
              <a:rPr lang="ru-RU" sz="1400" b="1" dirty="0" smtClean="0"/>
              <a:t>№ </a:t>
            </a:r>
            <a:r>
              <a:rPr lang="ru-RU" sz="1400" b="1" dirty="0"/>
              <a:t>3153-</a:t>
            </a:r>
            <a:r>
              <a:rPr lang="en-US" sz="1400" b="1" dirty="0"/>
              <a:t>IX</a:t>
            </a:r>
            <a:r>
              <a:rPr lang="en-US" sz="1400" dirty="0"/>
              <a:t> </a:t>
            </a:r>
            <a:r>
              <a:rPr lang="uk-UA" sz="1400" dirty="0" smtClean="0"/>
              <a:t>-</a:t>
            </a:r>
            <a:r>
              <a:rPr lang="en-US" sz="1400" dirty="0" smtClean="0"/>
              <a:t> </a:t>
            </a:r>
            <a:r>
              <a:rPr lang="uk-UA" sz="1400" dirty="0" smtClean="0"/>
              <a:t>встановлює права споживачів, вимоги до продавців, інформації про товари, цін, якості та безпечності продукції. Чинна редакція враховує зміни від 2025 року. </a:t>
            </a:r>
          </a:p>
          <a:p>
            <a:pPr algn="just"/>
            <a:r>
              <a:rPr lang="uk-UA" sz="1400" b="1" dirty="0" smtClean="0"/>
              <a:t>Постанова Кабінету Міністрів України від 11.02.2025 № 144 «Про затвердження Правил торговельного обслуговування»</a:t>
            </a:r>
            <a:r>
              <a:rPr lang="uk-UA" sz="1400" dirty="0" smtClean="0"/>
              <a:t> — визначає основні вимоги до організації та здійснення торговельного обслуговування, зокрема роздрібної та оптової торгівлі. </a:t>
            </a:r>
          </a:p>
          <a:p>
            <a:pPr algn="just"/>
            <a:r>
              <a:rPr lang="uk-UA" sz="1400" b="1" dirty="0" smtClean="0"/>
              <a:t>Закон України «Про електронну комерцію»</a:t>
            </a:r>
            <a:r>
              <a:rPr lang="uk-UA" sz="1400" dirty="0" smtClean="0"/>
              <a:t> — регулює торгівлю товарами та послугами через інформаційно-комунікаційні системи. </a:t>
            </a:r>
          </a:p>
          <a:p>
            <a:pPr algn="just"/>
            <a:r>
              <a:rPr lang="ru-RU" sz="1400" b="1" dirty="0" smtClean="0"/>
              <a:t>Закон </a:t>
            </a:r>
            <a:r>
              <a:rPr lang="uk-UA" sz="1400" b="1" dirty="0" smtClean="0"/>
              <a:t>України «Про ціни і ціноутворення»</a:t>
            </a:r>
            <a:r>
              <a:rPr lang="uk-UA" sz="1400" dirty="0" smtClean="0"/>
              <a:t> регулює порядок формування цін на товари та послуги в Україні. Він визначає принципи державного регулювання цін, встановлює механізми контролю та вимоги до суб'єктів господарювання. Закон спрямований на захист прав споживачів та забезпечення конкурентного середовища</a:t>
            </a:r>
            <a:r>
              <a:rPr lang="ru-RU" sz="1400" dirty="0" smtClean="0"/>
              <a:t>. </a:t>
            </a:r>
            <a:endParaRPr lang="uk-UA" sz="1400" dirty="0" smtClean="0"/>
          </a:p>
          <a:p>
            <a:pPr algn="just"/>
            <a:r>
              <a:rPr lang="uk-UA" sz="1400" b="1" dirty="0" smtClean="0"/>
              <a:t>Закон України «Про застосування реєстраторів розрахункових операцій у сфері торгівлі, громадського харчування та послуг»</a:t>
            </a:r>
            <a:r>
              <a:rPr lang="uk-UA" sz="1400" dirty="0" smtClean="0"/>
              <a:t> — встановлює правила проведення розрахункових операцій та застосування РРО/ПРРО. </a:t>
            </a:r>
          </a:p>
          <a:p>
            <a:pPr algn="just"/>
            <a:r>
              <a:rPr lang="uk-UA" sz="1400" b="1" dirty="0" smtClean="0"/>
              <a:t>Закон України «Про рекламу»</a:t>
            </a:r>
            <a:r>
              <a:rPr lang="uk-UA" sz="1400" dirty="0" smtClean="0"/>
              <a:t> — регулює використання реклами при просуванні товарів і послуг. </a:t>
            </a:r>
          </a:p>
          <a:p>
            <a:pPr algn="just"/>
            <a:r>
              <a:rPr lang="uk-UA" sz="1400" b="1" dirty="0" smtClean="0"/>
              <a:t>Закон України «Про державний ринковий нагляд і контроль нехарчової продукції»</a:t>
            </a:r>
            <a:r>
              <a:rPr lang="uk-UA" sz="1400" dirty="0" smtClean="0"/>
              <a:t> — визначає механізми контролю за відповідністю нехарчових товарів установленим вимогам. </a:t>
            </a:r>
          </a:p>
          <a:p>
            <a:pPr algn="just"/>
            <a:r>
              <a:rPr lang="uk-UA" sz="1400" b="1" dirty="0" smtClean="0"/>
              <a:t>Закон України «Про основні принципи та вимоги до безпечності та якості харчових продуктів»</a:t>
            </a:r>
            <a:r>
              <a:rPr lang="uk-UA" sz="1400" dirty="0" smtClean="0"/>
              <a:t> — регулює обіг і реалізацію харчових продуктів. </a:t>
            </a:r>
          </a:p>
          <a:p>
            <a:pPr algn="just"/>
            <a:r>
              <a:rPr lang="uk-UA" sz="1400" b="1" dirty="0" smtClean="0"/>
              <a:t>Кодекс України про адміністративні правопорушення</a:t>
            </a:r>
            <a:r>
              <a:rPr lang="uk-UA" sz="1400" dirty="0" smtClean="0"/>
              <a:t> — встановлює адміністративну відповідальність за окремі порушення правил торгівлі та законодавства про захист прав споживачів. </a:t>
            </a:r>
          </a:p>
          <a:p>
            <a:pPr algn="just"/>
            <a:r>
              <a:rPr lang="uk-UA" sz="1400" b="1" dirty="0" smtClean="0"/>
              <a:t>Податковий кодекс України</a:t>
            </a:r>
            <a:r>
              <a:rPr lang="uk-UA" sz="1400" dirty="0" smtClean="0"/>
              <a:t> — регулює оподаткування торговельної діяльності, зокрема сплату ПДВ, податку на прибуток та єдиного податку. </a:t>
            </a:r>
          </a:p>
          <a:p>
            <a:pPr algn="just"/>
            <a:r>
              <a:rPr lang="uk-UA" sz="1400" b="1" dirty="0" smtClean="0"/>
              <a:t>Закон України «Про торгово-промислові палати в Україні»</a:t>
            </a:r>
            <a:r>
              <a:rPr lang="uk-UA" sz="1400" dirty="0" smtClean="0"/>
              <a:t> — визначає правові засади діяльності торгово-промислових палат та їх участі у розвитку торговельної діяльності. </a:t>
            </a:r>
          </a:p>
          <a:p>
            <a:pPr algn="just"/>
            <a:r>
              <a:rPr lang="uk-UA" sz="1400" b="1" dirty="0" smtClean="0"/>
              <a:t>Отже,</a:t>
            </a:r>
            <a:r>
              <a:rPr lang="uk-UA" sz="1400" dirty="0" smtClean="0"/>
              <a:t> правове регулювання торгівлі в Україні має комплексний характер: воно охоплює порядок організації торгівлі, укладення договорів, проведення розрахунків, оподаткування, якість і безпечність товарів, рекламу та захист прав споживачів</a:t>
            </a:r>
            <a:r>
              <a:rPr lang="ru-RU" sz="1400" dirty="0" smtClean="0"/>
              <a:t>.</a:t>
            </a:r>
          </a:p>
        </p:txBody>
      </p:sp>
    </p:spTree>
    <p:extLst>
      <p:ext uri="{BB962C8B-B14F-4D97-AF65-F5344CB8AC3E}">
        <p14:creationId xmlns:p14="http://schemas.microsoft.com/office/powerpoint/2010/main" val="3668169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4945" y="2007352"/>
            <a:ext cx="10760363" cy="3693319"/>
          </a:xfrm>
          <a:prstGeom prst="rect">
            <a:avLst/>
          </a:prstGeom>
        </p:spPr>
        <p:txBody>
          <a:bodyPr wrap="square">
            <a:spAutoFit/>
          </a:bodyPr>
          <a:lstStyle/>
          <a:p>
            <a:pPr algn="just">
              <a:tabLst>
                <a:tab pos="540385" algn="l"/>
                <a:tab pos="630555" algn="l"/>
                <a:tab pos="810260" algn="l"/>
              </a:tabLst>
            </a:pPr>
            <a:r>
              <a:rPr lang="uk-UA" dirty="0">
                <a:ea typeface="Calibri" panose="020F0502020204030204" pitchFamily="34" charset="0"/>
                <a:cs typeface="Times New Roman" panose="02020603050405020304" pitchFamily="18" charset="0"/>
              </a:rPr>
              <a:t>Наразі основним нормативно-правовим актом, що регулював питання господарської діяльності, був Господарський Кодекс України. Проте Верховна Рада на засіданні 9 січня підтримала в цілому проект Закону України «Про особливості регулювання підприємницької діяльності окремих видів юридичних осіб та їх об'єднань у перехідний період  (</a:t>
            </a:r>
            <a:r>
              <a:rPr lang="uk-UA" u="sng" dirty="0" err="1">
                <a:solidFill>
                  <a:srgbClr val="0563C1"/>
                </a:solidFill>
                <a:ea typeface="Calibri" panose="020F0502020204030204" pitchFamily="34" charset="0"/>
                <a:cs typeface="Times New Roman" panose="02020603050405020304" pitchFamily="18" charset="0"/>
                <a:hlinkClick r:id="rId2"/>
              </a:rPr>
              <a:t>проєкт</a:t>
            </a:r>
            <a:r>
              <a:rPr lang="uk-UA" u="sng" dirty="0">
                <a:solidFill>
                  <a:srgbClr val="0563C1"/>
                </a:solidFill>
                <a:ea typeface="Calibri" panose="020F0502020204030204" pitchFamily="34" charset="0"/>
                <a:cs typeface="Times New Roman" panose="02020603050405020304" pitchFamily="18" charset="0"/>
                <a:hlinkClick r:id="rId2"/>
              </a:rPr>
              <a:t> № 6013</a:t>
            </a:r>
            <a:r>
              <a:rPr lang="uk-UA" dirty="0" smtClean="0">
                <a:ea typeface="Calibri" panose="020F0502020204030204" pitchFamily="34" charset="0"/>
                <a:cs typeface="Times New Roman" panose="02020603050405020304" pitchFamily="18" charset="0"/>
              </a:rPr>
              <a:t>).</a:t>
            </a:r>
          </a:p>
          <a:p>
            <a:pPr algn="just">
              <a:tabLst>
                <a:tab pos="540385" algn="l"/>
                <a:tab pos="630555" algn="l"/>
                <a:tab pos="810260" algn="l"/>
              </a:tabLst>
            </a:pPr>
            <a:endParaRPr lang="en-US" dirty="0">
              <a:ea typeface="Calibri" panose="020F0502020204030204" pitchFamily="34" charset="0"/>
              <a:cs typeface="Times New Roman" panose="02020603050405020304" pitchFamily="18" charset="0"/>
            </a:endParaRPr>
          </a:p>
          <a:p>
            <a:pPr algn="just">
              <a:tabLst>
                <a:tab pos="540385" algn="l"/>
                <a:tab pos="630555" algn="l"/>
                <a:tab pos="810260" algn="l"/>
              </a:tabLst>
            </a:pPr>
            <a:r>
              <a:rPr lang="uk-UA" b="1" dirty="0">
                <a:ea typeface="Calibri" panose="020F0502020204030204" pitchFamily="34" charset="0"/>
                <a:cs typeface="Times New Roman" panose="02020603050405020304" pitchFamily="18" charset="0"/>
              </a:rPr>
              <a:t>Документом передбачено:</a:t>
            </a:r>
            <a:endParaRPr lang="en-US" b="1" dirty="0">
              <a:ea typeface="Calibri" panose="020F050202020403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 pos="540385" algn="l"/>
                <a:tab pos="630555" algn="l"/>
                <a:tab pos="810260" algn="l"/>
              </a:tabLst>
            </a:pPr>
            <a:r>
              <a:rPr lang="uk-UA" dirty="0" err="1">
                <a:ea typeface="Calibri" panose="020F0502020204030204" pitchFamily="34" charset="0"/>
                <a:cs typeface="Times New Roman" panose="02020603050405020304" pitchFamily="18" charset="0"/>
              </a:rPr>
              <a:t>внести</a:t>
            </a:r>
            <a:r>
              <a:rPr lang="uk-UA" dirty="0">
                <a:ea typeface="Calibri" panose="020F0502020204030204" pitchFamily="34" charset="0"/>
                <a:cs typeface="Times New Roman" panose="02020603050405020304" pitchFamily="18" charset="0"/>
              </a:rPr>
              <a:t> зміни до Цивільного кодексу;</a:t>
            </a:r>
            <a:endParaRPr lang="en-US" dirty="0">
              <a:ea typeface="Calibri" panose="020F050202020403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 pos="540385" algn="l"/>
                <a:tab pos="630555" algn="l"/>
                <a:tab pos="810260" algn="l"/>
              </a:tabLst>
            </a:pPr>
            <a:r>
              <a:rPr lang="uk-UA" dirty="0">
                <a:ea typeface="Calibri" panose="020F0502020204030204" pitchFamily="34" charset="0"/>
                <a:cs typeface="Times New Roman" panose="02020603050405020304" pitchFamily="18" charset="0"/>
              </a:rPr>
              <a:t>визнати таким, що втратив чинність, Господарський кодекс;</a:t>
            </a:r>
            <a:endParaRPr lang="en-US" dirty="0">
              <a:ea typeface="Calibri" panose="020F050202020403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 pos="540385" algn="l"/>
                <a:tab pos="630555" algn="l"/>
                <a:tab pos="810260" algn="l"/>
              </a:tabLst>
            </a:pPr>
            <a:r>
              <a:rPr lang="uk-UA" dirty="0">
                <a:ea typeface="Calibri" panose="020F0502020204030204" pitchFamily="34" charset="0"/>
                <a:cs typeface="Times New Roman" panose="02020603050405020304" pitchFamily="18" charset="0"/>
              </a:rPr>
              <a:t>запровадити перехідний період для поступового припинення «підприємств» та їх перетворення у господарські товариства;</a:t>
            </a:r>
            <a:endParaRPr lang="en-US" dirty="0">
              <a:ea typeface="Calibri" panose="020F050202020403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 pos="540385" algn="l"/>
                <a:tab pos="630555" algn="l"/>
                <a:tab pos="810260" algn="l"/>
              </a:tabLst>
            </a:pPr>
            <a:r>
              <a:rPr lang="uk-UA" dirty="0" err="1">
                <a:ea typeface="Calibri" panose="020F0502020204030204" pitchFamily="34" charset="0"/>
                <a:cs typeface="Times New Roman" panose="02020603050405020304" pitchFamily="18" charset="0"/>
              </a:rPr>
              <a:t>внести</a:t>
            </a:r>
            <a:r>
              <a:rPr lang="uk-UA" dirty="0">
                <a:ea typeface="Calibri" panose="020F0502020204030204" pitchFamily="34" charset="0"/>
                <a:cs typeface="Times New Roman" panose="02020603050405020304" pitchFamily="18" charset="0"/>
              </a:rPr>
              <a:t> зміни до низки спеціальних законів з метою приведення їх у відповідність до Цивільного кодексу.</a:t>
            </a:r>
            <a:endParaRPr lang="en-US"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9475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2509" y="1517456"/>
            <a:ext cx="11148292" cy="5078313"/>
          </a:xfrm>
          <a:prstGeom prst="rect">
            <a:avLst/>
          </a:prstGeom>
        </p:spPr>
        <p:txBody>
          <a:bodyPr wrap="square">
            <a:spAutoFit/>
          </a:bodyPr>
          <a:lstStyle/>
          <a:p>
            <a:pPr marL="285750" indent="-285750" algn="just">
              <a:buFont typeface="Arial" panose="020B0604020202020204" pitchFamily="34" charset="0"/>
              <a:buChar char="•"/>
            </a:pPr>
            <a:r>
              <a:rPr lang="uk-UA" dirty="0">
                <a:latin typeface="+mj-lt"/>
                <a:cs typeface="Times New Roman" panose="02020603050405020304" pitchFamily="18" charset="0"/>
              </a:rPr>
              <a:t>Наразі в Україні </a:t>
            </a:r>
            <a:r>
              <a:rPr lang="uk-UA" b="1" dirty="0">
                <a:latin typeface="+mj-lt"/>
                <a:cs typeface="Times New Roman" panose="02020603050405020304" pitchFamily="18" charset="0"/>
              </a:rPr>
              <a:t>правове регулювання видів та форм підприємств зазнало суттєвих змін</a:t>
            </a:r>
            <a:r>
              <a:rPr lang="uk-UA" dirty="0">
                <a:latin typeface="+mj-lt"/>
                <a:cs typeface="Times New Roman" panose="02020603050405020304" pitchFamily="18" charset="0"/>
              </a:rPr>
              <a:t> у зв’язку із скасуванням Господарського кодексу – чинним є </a:t>
            </a:r>
            <a:r>
              <a:rPr lang="uk-UA" b="1" dirty="0">
                <a:solidFill>
                  <a:srgbClr val="FF0000"/>
                </a:solidFill>
                <a:latin typeface="+mj-lt"/>
                <a:cs typeface="Times New Roman" panose="02020603050405020304" pitchFamily="18" charset="0"/>
              </a:rPr>
              <a:t>Закон </a:t>
            </a:r>
            <a:r>
              <a:rPr lang="ru-RU" b="1" dirty="0">
                <a:solidFill>
                  <a:srgbClr val="FF0000"/>
                </a:solidFill>
                <a:latin typeface="+mj-lt"/>
                <a:cs typeface="Times New Roman" panose="02020603050405020304" pitchFamily="18" charset="0"/>
              </a:rPr>
              <a:t>№ 4196-</a:t>
            </a:r>
            <a:r>
              <a:rPr lang="en-US" b="1" dirty="0">
                <a:solidFill>
                  <a:srgbClr val="FF0000"/>
                </a:solidFill>
                <a:latin typeface="+mj-lt"/>
                <a:cs typeface="Times New Roman" panose="02020603050405020304" pitchFamily="18" charset="0"/>
              </a:rPr>
              <a:t>IX «</a:t>
            </a:r>
            <a:r>
              <a:rPr lang="uk-UA" b="1" dirty="0">
                <a:solidFill>
                  <a:srgbClr val="FF0000"/>
                </a:solidFill>
                <a:latin typeface="+mj-lt"/>
                <a:cs typeface="Times New Roman" panose="02020603050405020304" pitchFamily="18" charset="0"/>
              </a:rPr>
              <a:t>Про особливості регулювання діяльності юридичних осіб окремих організаційно-правових форм у перехідний період та об’єднань юридичних осіб</a:t>
            </a:r>
            <a:r>
              <a:rPr lang="ru-RU" b="1" dirty="0">
                <a:solidFill>
                  <a:srgbClr val="FF0000"/>
                </a:solidFill>
                <a:latin typeface="+mj-lt"/>
                <a:cs typeface="Times New Roman" panose="02020603050405020304" pitchFamily="18" charset="0"/>
              </a:rPr>
              <a:t>»</a:t>
            </a:r>
            <a:r>
              <a:rPr lang="ru-RU" dirty="0">
                <a:solidFill>
                  <a:srgbClr val="FF0000"/>
                </a:solidFill>
                <a:latin typeface="+mj-lt"/>
                <a:cs typeface="Times New Roman" panose="02020603050405020304" pitchFamily="18" charset="0"/>
              </a:rPr>
              <a:t> </a:t>
            </a:r>
            <a:r>
              <a:rPr lang="ru-RU" dirty="0">
                <a:latin typeface="+mj-lt"/>
                <a:cs typeface="Times New Roman" panose="02020603050405020304" pitchFamily="18" charset="0"/>
              </a:rPr>
              <a:t>та </a:t>
            </a:r>
            <a:r>
              <a:rPr lang="uk-UA" dirty="0">
                <a:latin typeface="+mj-lt"/>
                <a:cs typeface="Times New Roman" panose="02020603050405020304" pitchFamily="18" charset="0"/>
              </a:rPr>
              <a:t>положення Цивільного кодексу України, а також спеціальних законів про товариства</a:t>
            </a:r>
            <a:r>
              <a:rPr lang="ru-RU" dirty="0">
                <a:latin typeface="+mj-lt"/>
                <a:cs typeface="Times New Roman" panose="02020603050405020304" pitchFamily="18" charset="0"/>
              </a:rPr>
              <a:t>. </a:t>
            </a:r>
            <a:endParaRPr lang="ru-RU" dirty="0" smtClean="0">
              <a:latin typeface="+mj-lt"/>
              <a:cs typeface="Times New Roman" panose="02020603050405020304" pitchFamily="18" charset="0"/>
            </a:endParaRPr>
          </a:p>
          <a:p>
            <a:pPr marL="285750" indent="-285750" algn="just">
              <a:buFont typeface="Arial" panose="020B0604020202020204" pitchFamily="34" charset="0"/>
              <a:buChar char="•"/>
            </a:pPr>
            <a:endParaRPr lang="uk-UA" dirty="0">
              <a:latin typeface="+mj-lt"/>
              <a:cs typeface="Times New Roman" panose="02020603050405020304" pitchFamily="18" charset="0"/>
            </a:endParaRPr>
          </a:p>
          <a:p>
            <a:pPr marL="285750" indent="-285750" algn="just">
              <a:buFont typeface="Arial" panose="020B0604020202020204" pitchFamily="34" charset="0"/>
              <a:buChar char="•"/>
            </a:pPr>
            <a:r>
              <a:rPr lang="uk-UA" b="1" dirty="0">
                <a:solidFill>
                  <a:srgbClr val="FF0000"/>
                </a:solidFill>
                <a:latin typeface="+mj-lt"/>
                <a:cs typeface="Times New Roman" panose="02020603050405020304" pitchFamily="18" charset="0"/>
              </a:rPr>
              <a:t>Скасовано Господарський кодекс України (ГКУ)</a:t>
            </a:r>
            <a:r>
              <a:rPr lang="uk-UA" dirty="0">
                <a:latin typeface="+mj-lt"/>
                <a:cs typeface="Times New Roman" panose="02020603050405020304" pitchFamily="18" charset="0"/>
              </a:rPr>
              <a:t> – він втратив чинність з 28 серпня 2025 р. Цим створено </a:t>
            </a:r>
            <a:r>
              <a:rPr lang="uk-UA" b="1" dirty="0">
                <a:latin typeface="+mj-lt"/>
                <a:cs typeface="Times New Roman" panose="02020603050405020304" pitchFamily="18" charset="0"/>
              </a:rPr>
              <a:t>трирічний перехідний період (до 28 серпня 2028 р.)</a:t>
            </a:r>
            <a:r>
              <a:rPr lang="uk-UA" dirty="0">
                <a:latin typeface="+mj-lt"/>
                <a:cs typeface="Times New Roman" panose="02020603050405020304" pitchFamily="18" charset="0"/>
              </a:rPr>
              <a:t>, протягом якого нові підприємства в застарілих формах (типах підприємств) створювати </a:t>
            </a:r>
            <a:r>
              <a:rPr lang="uk-UA" b="1" dirty="0">
                <a:latin typeface="+mj-lt"/>
                <a:cs typeface="Times New Roman" panose="02020603050405020304" pitchFamily="18" charset="0"/>
              </a:rPr>
              <a:t>не можна</a:t>
            </a:r>
            <a:r>
              <a:rPr lang="uk-UA" dirty="0">
                <a:latin typeface="+mj-lt"/>
                <a:cs typeface="Times New Roman" panose="02020603050405020304" pitchFamily="18" charset="0"/>
              </a:rPr>
              <a:t>, а існуючі мають </a:t>
            </a:r>
            <a:r>
              <a:rPr lang="uk-UA" b="1" dirty="0">
                <a:latin typeface="+mj-lt"/>
                <a:cs typeface="Times New Roman" panose="02020603050405020304" pitchFamily="18" charset="0"/>
              </a:rPr>
              <a:t>перейти до сучасних організаційно-правових форм (ЮО)</a:t>
            </a:r>
            <a:r>
              <a:rPr lang="uk-UA" dirty="0">
                <a:latin typeface="+mj-lt"/>
                <a:cs typeface="Times New Roman" panose="02020603050405020304" pitchFamily="18" charset="0"/>
              </a:rPr>
              <a:t> або привести свої установчі документи у відповідність з новим законодавством.</a:t>
            </a:r>
          </a:p>
          <a:p>
            <a:pPr algn="just"/>
            <a:endParaRPr lang="ru-RU" dirty="0" smtClean="0">
              <a:latin typeface="+mj-lt"/>
              <a:cs typeface="Times New Roman" panose="02020603050405020304" pitchFamily="18" charset="0"/>
            </a:endParaRPr>
          </a:p>
          <a:p>
            <a:pPr marL="285750" indent="-285750" algn="just">
              <a:buFont typeface="Arial" panose="020B0604020202020204" pitchFamily="34" charset="0"/>
              <a:buChar char="•"/>
            </a:pPr>
            <a:r>
              <a:rPr lang="uk-UA" dirty="0">
                <a:solidFill>
                  <a:srgbClr val="45444A"/>
                </a:solidFill>
                <a:latin typeface="+mj-lt"/>
                <a:cs typeface="Times New Roman" panose="02020603050405020304" pitchFamily="18" charset="0"/>
              </a:rPr>
              <a:t>У цей час допускається функціонування раніше створених підприємств у формах державного, комунального, приватного, казенного, іноземного підприємства, тощо. </a:t>
            </a:r>
            <a:r>
              <a:rPr lang="uk-UA" b="1" dirty="0">
                <a:solidFill>
                  <a:srgbClr val="45444A"/>
                </a:solidFill>
                <a:latin typeface="+mj-lt"/>
                <a:cs typeface="Times New Roman" panose="02020603050405020304" pitchFamily="18" charset="0"/>
              </a:rPr>
              <a:t>Водночас створення нових юридичних осіб у таких формах заборонено </a:t>
            </a:r>
            <a:r>
              <a:rPr lang="uk-UA" dirty="0">
                <a:solidFill>
                  <a:srgbClr val="45444A"/>
                </a:solidFill>
                <a:latin typeface="+mj-lt"/>
                <a:cs typeface="Times New Roman" panose="02020603050405020304" pitchFamily="18" charset="0"/>
              </a:rPr>
              <a:t>(ст. 13 Закону).</a:t>
            </a:r>
          </a:p>
          <a:p>
            <a:pPr marL="285750" indent="-285750" algn="just">
              <a:buFont typeface="Arial" panose="020B0604020202020204" pitchFamily="34" charset="0"/>
              <a:buChar char="•"/>
            </a:pPr>
            <a:r>
              <a:rPr lang="uk-UA" dirty="0">
                <a:solidFill>
                  <a:srgbClr val="45444A"/>
                </a:solidFill>
                <a:latin typeface="+mj-lt"/>
                <a:cs typeface="Times New Roman" panose="02020603050405020304" pitchFamily="18" charset="0"/>
              </a:rPr>
              <a:t>Після завершення перехідного періоду юридичні особи у формі «підприємств» повинні бути перетворені на інші організаційно-правові форми — господарські товариства.</a:t>
            </a:r>
          </a:p>
          <a:p>
            <a:pPr marL="285750" indent="-285750" algn="just">
              <a:buFont typeface="Arial" panose="020B0604020202020204" pitchFamily="34" charset="0"/>
              <a:buChar char="•"/>
            </a:pPr>
            <a:endParaRPr lang="ru-RU" dirty="0">
              <a:latin typeface="+mj-lt"/>
              <a:cs typeface="Times New Roman" panose="02020603050405020304" pitchFamily="18" charset="0"/>
            </a:endParaRPr>
          </a:p>
        </p:txBody>
      </p:sp>
    </p:spTree>
    <p:extLst>
      <p:ext uri="{BB962C8B-B14F-4D97-AF65-F5344CB8AC3E}">
        <p14:creationId xmlns:p14="http://schemas.microsoft.com/office/powerpoint/2010/main" val="2053858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9672" y="1225689"/>
            <a:ext cx="11176578" cy="5632311"/>
          </a:xfrm>
          <a:prstGeom prst="rect">
            <a:avLst/>
          </a:prstGeom>
        </p:spPr>
        <p:txBody>
          <a:bodyPr wrap="square">
            <a:spAutoFit/>
          </a:bodyPr>
          <a:lstStyle/>
          <a:p>
            <a:pPr algn="just"/>
            <a:r>
              <a:rPr lang="uk-UA" b="1" dirty="0">
                <a:solidFill>
                  <a:srgbClr val="333333"/>
                </a:solidFill>
                <a:latin typeface="+mj-lt"/>
                <a:cs typeface="Times New Roman" panose="02020603050405020304" pitchFamily="18" charset="0"/>
              </a:rPr>
              <a:t>Закон № 4196 містить заборону на створення юридичних осіб в організаційно-правових формах:</a:t>
            </a:r>
          </a:p>
          <a:p>
            <a:pPr>
              <a:buFont typeface="Arial" panose="020B0604020202020204" pitchFamily="34" charset="0"/>
              <a:buChar char="•"/>
            </a:pPr>
            <a:r>
              <a:rPr lang="uk-UA" dirty="0">
                <a:solidFill>
                  <a:srgbClr val="333333"/>
                </a:solidFill>
                <a:latin typeface="+mj-lt"/>
                <a:cs typeface="Times New Roman" panose="02020603050405020304" pitchFamily="18" charset="0"/>
              </a:rPr>
              <a:t>державного підприємства (державного комерційного підприємства, державного некомерційного підприємства, казенного підприємства);</a:t>
            </a:r>
          </a:p>
          <a:p>
            <a:pPr>
              <a:buFont typeface="Arial" panose="020B0604020202020204" pitchFamily="34" charset="0"/>
              <a:buChar char="•"/>
            </a:pPr>
            <a:r>
              <a:rPr lang="uk-UA" dirty="0">
                <a:solidFill>
                  <a:srgbClr val="333333"/>
                </a:solidFill>
                <a:latin typeface="+mj-lt"/>
                <a:cs typeface="Times New Roman" panose="02020603050405020304" pitchFamily="18" charset="0"/>
              </a:rPr>
              <a:t>комунального підприємства (комунального комерційного підприємства, комунального некомерційного підприємства);</a:t>
            </a:r>
          </a:p>
          <a:p>
            <a:pPr>
              <a:buFont typeface="Arial" panose="020B0604020202020204" pitchFamily="34" charset="0"/>
              <a:buChar char="•"/>
            </a:pPr>
            <a:r>
              <a:rPr lang="uk-UA" dirty="0">
                <a:solidFill>
                  <a:srgbClr val="333333"/>
                </a:solidFill>
                <a:latin typeface="+mj-lt"/>
                <a:cs typeface="Times New Roman" panose="02020603050405020304" pitchFamily="18" charset="0"/>
              </a:rPr>
              <a:t>спільного комунального підприємства;</a:t>
            </a:r>
          </a:p>
          <a:p>
            <a:pPr>
              <a:buFont typeface="Arial" panose="020B0604020202020204" pitchFamily="34" charset="0"/>
              <a:buChar char="•"/>
            </a:pPr>
            <a:r>
              <a:rPr lang="uk-UA" dirty="0">
                <a:solidFill>
                  <a:srgbClr val="333333"/>
                </a:solidFill>
                <a:latin typeface="+mj-lt"/>
                <a:cs typeface="Times New Roman" panose="02020603050405020304" pitchFamily="18" charset="0"/>
              </a:rPr>
              <a:t>приватного підприємства;</a:t>
            </a:r>
          </a:p>
          <a:p>
            <a:pPr>
              <a:buFont typeface="Arial" panose="020B0604020202020204" pitchFamily="34" charset="0"/>
              <a:buChar char="•"/>
            </a:pPr>
            <a:r>
              <a:rPr lang="uk-UA" dirty="0">
                <a:solidFill>
                  <a:srgbClr val="333333"/>
                </a:solidFill>
                <a:latin typeface="+mj-lt"/>
                <a:cs typeface="Times New Roman" panose="02020603050405020304" pitchFamily="18" charset="0"/>
              </a:rPr>
              <a:t>іноземного підприємства;</a:t>
            </a:r>
          </a:p>
          <a:p>
            <a:pPr>
              <a:buFont typeface="Arial" panose="020B0604020202020204" pitchFamily="34" charset="0"/>
              <a:buChar char="•"/>
            </a:pPr>
            <a:r>
              <a:rPr lang="uk-UA" dirty="0">
                <a:solidFill>
                  <a:srgbClr val="333333"/>
                </a:solidFill>
                <a:latin typeface="+mj-lt"/>
                <a:cs typeface="Times New Roman" panose="02020603050405020304" pitchFamily="18" charset="0"/>
              </a:rPr>
              <a:t>дочірнього підприємства;</a:t>
            </a:r>
          </a:p>
          <a:p>
            <a:pPr>
              <a:buFont typeface="Arial" panose="020B0604020202020204" pitchFamily="34" charset="0"/>
              <a:buChar char="•"/>
            </a:pPr>
            <a:r>
              <a:rPr lang="uk-UA" dirty="0">
                <a:solidFill>
                  <a:srgbClr val="333333"/>
                </a:solidFill>
                <a:latin typeface="+mj-lt"/>
                <a:cs typeface="Times New Roman" panose="02020603050405020304" pitchFamily="18" charset="0"/>
              </a:rPr>
              <a:t>підприємства об’єднання громадян (релігійної організації, профспілки);</a:t>
            </a:r>
          </a:p>
          <a:p>
            <a:pPr>
              <a:buFont typeface="Arial" panose="020B0604020202020204" pitchFamily="34" charset="0"/>
              <a:buChar char="•"/>
            </a:pPr>
            <a:r>
              <a:rPr lang="uk-UA" dirty="0">
                <a:solidFill>
                  <a:srgbClr val="333333"/>
                </a:solidFill>
                <a:latin typeface="+mj-lt"/>
                <a:cs typeface="Times New Roman" panose="02020603050405020304" pitchFamily="18" charset="0"/>
              </a:rPr>
              <a:t>підприємства споживчої кооперації (ч. 1 ст. 13 Закону № 4196</a:t>
            </a:r>
            <a:r>
              <a:rPr lang="uk-UA" dirty="0" smtClean="0">
                <a:solidFill>
                  <a:srgbClr val="333333"/>
                </a:solidFill>
                <a:latin typeface="+mj-lt"/>
                <a:cs typeface="Times New Roman" panose="02020603050405020304" pitchFamily="18" charset="0"/>
              </a:rPr>
              <a:t>).</a:t>
            </a:r>
          </a:p>
          <a:p>
            <a:endParaRPr lang="uk-UA" dirty="0" smtClean="0">
              <a:latin typeface="+mj-lt"/>
              <a:cs typeface="Times New Roman" panose="02020603050405020304" pitchFamily="18" charset="0"/>
            </a:endParaRPr>
          </a:p>
          <a:p>
            <a:r>
              <a:rPr lang="uk-UA" dirty="0" smtClean="0">
                <a:latin typeface="+mj-lt"/>
                <a:cs typeface="Times New Roman" panose="02020603050405020304" pitchFamily="18" charset="0"/>
              </a:rPr>
              <a:t>Поки </a:t>
            </a:r>
            <a:r>
              <a:rPr lang="uk-UA" dirty="0">
                <a:latin typeface="+mj-lt"/>
                <a:cs typeface="Times New Roman" panose="02020603050405020304" pitchFamily="18" charset="0"/>
              </a:rPr>
              <a:t>діє перехідний період, підприємства, створені раніше в традиційних формах, все ще можуть працювати, але </a:t>
            </a:r>
            <a:r>
              <a:rPr lang="uk-UA" b="1" dirty="0">
                <a:latin typeface="+mj-lt"/>
                <a:cs typeface="Times New Roman" panose="02020603050405020304" pitchFamily="18" charset="0"/>
              </a:rPr>
              <a:t>створення нових у таких формах заборонено</a:t>
            </a:r>
            <a:r>
              <a:rPr lang="uk-UA" dirty="0" smtClean="0">
                <a:latin typeface="+mj-lt"/>
                <a:cs typeface="Times New Roman" panose="02020603050405020304" pitchFamily="18" charset="0"/>
              </a:rPr>
              <a:t>.</a:t>
            </a:r>
          </a:p>
          <a:p>
            <a:pPr marL="285750" indent="-285750" algn="just">
              <a:buFont typeface="Arial" panose="020B0604020202020204" pitchFamily="34" charset="0"/>
              <a:buChar char="•"/>
            </a:pPr>
            <a:r>
              <a:rPr lang="uk-UA" dirty="0">
                <a:solidFill>
                  <a:srgbClr val="2F2F2F"/>
                </a:solidFill>
                <a:latin typeface="+mj-lt"/>
                <a:cs typeface="Times New Roman" panose="02020603050405020304" pitchFamily="18" charset="0"/>
              </a:rPr>
              <a:t>Для державних і комунальних підприємств перехідний період означає необхідність визначитися між ліквідацією та перетворенням у господарські товариства (ТОВ чи АТ). </a:t>
            </a:r>
          </a:p>
          <a:p>
            <a:pPr marL="285750" indent="-285750" algn="just">
              <a:buFont typeface="Arial" panose="020B0604020202020204" pitchFamily="34" charset="0"/>
              <a:buChar char="•"/>
            </a:pPr>
            <a:r>
              <a:rPr lang="uk-UA" dirty="0">
                <a:solidFill>
                  <a:srgbClr val="2F2F2F"/>
                </a:solidFill>
                <a:latin typeface="+mj-lt"/>
                <a:cs typeface="Times New Roman" panose="02020603050405020304" pitchFamily="18" charset="0"/>
              </a:rPr>
              <a:t>Закон № 4196-ІХ встановлює шестимісячний строк для ухвалення відповідних рішень: щодо </a:t>
            </a:r>
            <a:r>
              <a:rPr lang="uk-UA" dirty="0">
                <a:solidFill>
                  <a:srgbClr val="2F2F2F"/>
                </a:solidFill>
                <a:cs typeface="Times New Roman" panose="02020603050405020304" pitchFamily="18" charset="0"/>
              </a:rPr>
              <a:t>державних підприємств рішення приймає Кабінет Міністрів України, щодо комунальних - відповідні органи місцевого </a:t>
            </a:r>
            <a:r>
              <a:rPr lang="uk-UA" dirty="0" smtClean="0">
                <a:solidFill>
                  <a:srgbClr val="2F2F2F"/>
                </a:solidFill>
                <a:cs typeface="Times New Roman" panose="02020603050405020304" pitchFamily="18" charset="0"/>
              </a:rPr>
              <a:t>самоврядування</a:t>
            </a:r>
            <a:endParaRPr lang="uk-UA" dirty="0">
              <a:cs typeface="Times New Roman" panose="02020603050405020304" pitchFamily="18" charset="0"/>
            </a:endParaRPr>
          </a:p>
        </p:txBody>
      </p:sp>
    </p:spTree>
    <p:extLst>
      <p:ext uri="{BB962C8B-B14F-4D97-AF65-F5344CB8AC3E}">
        <p14:creationId xmlns:p14="http://schemas.microsoft.com/office/powerpoint/2010/main" val="1601931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8690" y="713616"/>
            <a:ext cx="11333018" cy="5909310"/>
          </a:xfrm>
          <a:prstGeom prst="rect">
            <a:avLst/>
          </a:prstGeom>
        </p:spPr>
        <p:txBody>
          <a:bodyPr wrap="square">
            <a:spAutoFit/>
          </a:bodyPr>
          <a:lstStyle/>
          <a:p>
            <a:pPr algn="ctr">
              <a:spcBef>
                <a:spcPct val="0"/>
              </a:spcBef>
              <a:defRPr/>
            </a:pPr>
            <a:r>
              <a:rPr lang="uk-UA" b="1" dirty="0" smtClean="0">
                <a:solidFill>
                  <a:schemeClr val="accent1">
                    <a:lumMod val="50000"/>
                  </a:schemeClr>
                </a:solidFill>
                <a:latin typeface="+mj-lt"/>
              </a:rPr>
              <a:t>	</a:t>
            </a:r>
            <a:r>
              <a:rPr lang="uk-UA" b="1" dirty="0" smtClean="0">
                <a:latin typeface="+mj-lt"/>
              </a:rPr>
              <a:t>Основні </a:t>
            </a:r>
            <a:r>
              <a:rPr lang="uk-UA" b="1" dirty="0">
                <a:latin typeface="+mj-lt"/>
              </a:rPr>
              <a:t>форми діяльності підприємств </a:t>
            </a:r>
            <a:r>
              <a:rPr lang="uk-UA" b="1" dirty="0" smtClean="0">
                <a:latin typeface="+mj-lt"/>
              </a:rPr>
              <a:t>сьогодні:</a:t>
            </a:r>
          </a:p>
          <a:p>
            <a:pPr>
              <a:spcBef>
                <a:spcPct val="0"/>
              </a:spcBef>
              <a:defRPr/>
            </a:pPr>
            <a:endParaRPr lang="uk-UA" b="1" dirty="0" smtClean="0">
              <a:latin typeface="+mj-lt"/>
            </a:endParaRPr>
          </a:p>
          <a:p>
            <a:pPr>
              <a:spcBef>
                <a:spcPct val="0"/>
              </a:spcBef>
              <a:defRPr/>
            </a:pPr>
            <a:r>
              <a:rPr lang="uk-UA" dirty="0">
                <a:latin typeface="+mj-lt"/>
                <a:cs typeface="Times New Roman" panose="02020603050405020304" pitchFamily="18" charset="0"/>
              </a:rPr>
              <a:t>➡️ </a:t>
            </a:r>
            <a:r>
              <a:rPr lang="uk-UA" b="1" dirty="0">
                <a:latin typeface="+mj-lt"/>
                <a:cs typeface="Times New Roman" panose="02020603050405020304" pitchFamily="18" charset="0"/>
              </a:rPr>
              <a:t>ФОП (фізична особа — підприємець)</a:t>
            </a:r>
            <a:r>
              <a:rPr lang="uk-UA" dirty="0">
                <a:latin typeface="+mj-lt"/>
                <a:cs typeface="Times New Roman" panose="02020603050405020304" pitchFamily="18" charset="0"/>
              </a:rPr>
              <a:t> — це фізична особа, зареєстрована як суб’єкт підприємницької діяльності без створення юридичної особи. Це окрема правова форма, яка </a:t>
            </a:r>
            <a:r>
              <a:rPr lang="uk-UA" b="1" dirty="0">
                <a:latin typeface="+mj-lt"/>
                <a:cs typeface="Times New Roman" panose="02020603050405020304" pitchFamily="18" charset="0"/>
              </a:rPr>
              <a:t>залишається чинною</a:t>
            </a:r>
            <a:r>
              <a:rPr lang="uk-UA" dirty="0">
                <a:latin typeface="+mj-lt"/>
                <a:cs typeface="Times New Roman" panose="02020603050405020304" pitchFamily="18" charset="0"/>
              </a:rPr>
              <a:t> і не потребує перетворення. </a:t>
            </a:r>
            <a:endParaRPr lang="uk-UA" dirty="0" smtClean="0">
              <a:latin typeface="+mj-lt"/>
              <a:cs typeface="Times New Roman" panose="02020603050405020304" pitchFamily="18" charset="0"/>
            </a:endParaRPr>
          </a:p>
          <a:p>
            <a:pPr>
              <a:spcBef>
                <a:spcPct val="0"/>
              </a:spcBef>
              <a:defRPr/>
            </a:pPr>
            <a:endParaRPr lang="uk-UA" dirty="0">
              <a:latin typeface="+mj-lt"/>
              <a:cs typeface="Times New Roman" panose="02020603050405020304" pitchFamily="18" charset="0"/>
            </a:endParaRPr>
          </a:p>
          <a:p>
            <a:pPr algn="just"/>
            <a:r>
              <a:rPr lang="uk-UA" dirty="0">
                <a:latin typeface="+mj-lt"/>
                <a:cs typeface="Times New Roman" panose="02020603050405020304" pitchFamily="18" charset="0"/>
              </a:rPr>
              <a:t>➡️ </a:t>
            </a:r>
            <a:r>
              <a:rPr lang="uk-UA" b="1" dirty="0">
                <a:latin typeface="+mj-lt"/>
                <a:cs typeface="Times New Roman" panose="02020603050405020304" pitchFamily="18" charset="0"/>
              </a:rPr>
              <a:t>Юридичні особи (компанії)</a:t>
            </a:r>
          </a:p>
          <a:p>
            <a:pPr algn="just"/>
            <a:r>
              <a:rPr lang="uk-UA" dirty="0">
                <a:latin typeface="+mj-lt"/>
                <a:cs typeface="Times New Roman" panose="02020603050405020304" pitchFamily="18" charset="0"/>
              </a:rPr>
              <a:t>Після скасування ГКУ підходи до юридичних осіб в Україні орієнтовані на </a:t>
            </a:r>
            <a:r>
              <a:rPr lang="uk-UA" b="1" dirty="0">
                <a:latin typeface="+mj-lt"/>
                <a:cs typeface="Times New Roman" panose="02020603050405020304" pitchFamily="18" charset="0"/>
              </a:rPr>
              <a:t>сучасні корпоративні форми</a:t>
            </a:r>
            <a:r>
              <a:rPr lang="uk-UA" dirty="0">
                <a:latin typeface="+mj-lt"/>
                <a:cs typeface="Times New Roman" panose="02020603050405020304" pitchFamily="18" charset="0"/>
              </a:rPr>
              <a:t>, а саме: </a:t>
            </a:r>
            <a:endParaRPr lang="uk-UA" dirty="0" smtClean="0">
              <a:latin typeface="+mj-lt"/>
              <a:cs typeface="Times New Roman" panose="02020603050405020304" pitchFamily="18" charset="0"/>
            </a:endParaRPr>
          </a:p>
          <a:p>
            <a:pPr algn="just"/>
            <a:endParaRPr lang="uk-UA" dirty="0">
              <a:latin typeface="+mj-lt"/>
              <a:cs typeface="Times New Roman" panose="02020603050405020304" pitchFamily="18" charset="0"/>
            </a:endParaRPr>
          </a:p>
          <a:p>
            <a:pPr algn="just"/>
            <a:r>
              <a:rPr lang="uk-UA" dirty="0">
                <a:latin typeface="+mj-lt"/>
                <a:cs typeface="Times New Roman" panose="02020603050405020304" pitchFamily="18" charset="0"/>
              </a:rPr>
              <a:t>📍 </a:t>
            </a:r>
            <a:r>
              <a:rPr lang="uk-UA" b="1" dirty="0">
                <a:latin typeface="+mj-lt"/>
                <a:cs typeface="Times New Roman" panose="02020603050405020304" pitchFamily="18" charset="0"/>
              </a:rPr>
              <a:t>ТОВ (товариство з обмеженою відповідальністю)</a:t>
            </a:r>
            <a:r>
              <a:rPr lang="uk-UA" dirty="0">
                <a:latin typeface="+mj-lt"/>
                <a:cs typeface="Times New Roman" panose="02020603050405020304" pitchFamily="18" charset="0"/>
              </a:rPr>
              <a:t> – найпоширеніша форма для малого та середнього бізнесу</a:t>
            </a:r>
            <a:r>
              <a:rPr lang="uk-UA" dirty="0" smtClean="0">
                <a:latin typeface="+mj-lt"/>
                <a:cs typeface="Times New Roman" panose="02020603050405020304" pitchFamily="18" charset="0"/>
              </a:rPr>
              <a:t>;</a:t>
            </a:r>
          </a:p>
          <a:p>
            <a:pPr algn="just"/>
            <a:r>
              <a:rPr lang="uk-UA" dirty="0">
                <a:latin typeface="+mj-lt"/>
                <a:cs typeface="Times New Roman" panose="02020603050405020304" pitchFamily="18" charset="0"/>
              </a:rPr>
              <a:t/>
            </a:r>
            <a:br>
              <a:rPr lang="uk-UA" dirty="0">
                <a:latin typeface="+mj-lt"/>
                <a:cs typeface="Times New Roman" panose="02020603050405020304" pitchFamily="18" charset="0"/>
              </a:rPr>
            </a:br>
            <a:r>
              <a:rPr lang="uk-UA" dirty="0">
                <a:latin typeface="+mj-lt"/>
                <a:cs typeface="Times New Roman" panose="02020603050405020304" pitchFamily="18" charset="0"/>
              </a:rPr>
              <a:t>📍 </a:t>
            </a:r>
            <a:r>
              <a:rPr lang="uk-UA" b="1" dirty="0">
                <a:latin typeface="+mj-lt"/>
                <a:cs typeface="Times New Roman" panose="02020603050405020304" pitchFamily="18" charset="0"/>
              </a:rPr>
              <a:t>АТ (акціонерне товариство)</a:t>
            </a:r>
            <a:r>
              <a:rPr lang="uk-UA" dirty="0">
                <a:latin typeface="+mj-lt"/>
                <a:cs typeface="Times New Roman" panose="02020603050405020304" pitchFamily="18" charset="0"/>
              </a:rPr>
              <a:t> – форма для великих компаній (у тому числі публічних).</a:t>
            </a:r>
          </a:p>
          <a:p>
            <a:pPr algn="just"/>
            <a:r>
              <a:rPr lang="uk-UA" dirty="0">
                <a:latin typeface="+mj-lt"/>
                <a:cs typeface="Times New Roman" panose="02020603050405020304" pitchFamily="18" charset="0"/>
              </a:rPr>
              <a:t>У найближчі роки значна частина колишніх форм підприємств (державні, комунальні, приватні, іноземні, дочірні, підприємства громадських об’єднань тощо) </a:t>
            </a:r>
            <a:r>
              <a:rPr lang="uk-UA" b="1" dirty="0">
                <a:latin typeface="+mj-lt"/>
                <a:cs typeface="Times New Roman" panose="02020603050405020304" pitchFamily="18" charset="0"/>
              </a:rPr>
              <a:t>мають бути приведені до однієї з цих форм або інших бізнес-структур, передбачених новим правом</a:t>
            </a:r>
            <a:r>
              <a:rPr lang="uk-UA" b="1" dirty="0" smtClean="0">
                <a:latin typeface="+mj-lt"/>
                <a:cs typeface="Times New Roman" panose="02020603050405020304" pitchFamily="18" charset="0"/>
              </a:rPr>
              <a:t>.</a:t>
            </a:r>
          </a:p>
          <a:p>
            <a:pPr algn="just"/>
            <a:r>
              <a:rPr lang="uk-UA" dirty="0">
                <a:latin typeface="Times New Roman" panose="02020603050405020304" pitchFamily="18" charset="0"/>
                <a:cs typeface="Times New Roman" panose="02020603050405020304" pitchFamily="18" charset="0"/>
              </a:rPr>
              <a:t>Після втрати чинності Господарським кодексом України </a:t>
            </a:r>
            <a:r>
              <a:rPr lang="uk-UA" b="1" u="sng" dirty="0">
                <a:latin typeface="Times New Roman" panose="02020603050405020304" pitchFamily="18" charset="0"/>
                <a:cs typeface="Times New Roman" panose="02020603050405020304" pitchFamily="18" charset="0"/>
              </a:rPr>
              <a:t>поняття «унітарне підприємство» та «корпоративне підприємство» втратили статус </a:t>
            </a:r>
            <a:r>
              <a:rPr lang="uk-UA" dirty="0">
                <a:latin typeface="Times New Roman" panose="02020603050405020304" pitchFamily="18" charset="0"/>
                <a:cs typeface="Times New Roman" panose="02020603050405020304" pitchFamily="18" charset="0"/>
              </a:rPr>
              <a:t>законодавчих категорій. </a:t>
            </a:r>
          </a:p>
          <a:p>
            <a:pPr algn="just"/>
            <a:r>
              <a:rPr lang="uk-UA" dirty="0">
                <a:latin typeface="Times New Roman" panose="02020603050405020304" pitchFamily="18" charset="0"/>
                <a:cs typeface="Times New Roman" panose="02020603050405020304" pitchFamily="18" charset="0"/>
              </a:rPr>
              <a:t>Чинне законодавство не передбачає такого поділу, а правове регулювання ґрунтується на категоріях «юридична особа», «організаційно-правова форма» та «корпоративні права</a:t>
            </a:r>
            <a:r>
              <a:rPr lang="uk-UA"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066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1D207A51-62FE-4A01-92A9-49CB8D6494B5}"/>
              </a:ext>
            </a:extLst>
          </p:cNvPr>
          <p:cNvSpPr txBox="1"/>
          <p:nvPr/>
        </p:nvSpPr>
        <p:spPr>
          <a:xfrm>
            <a:off x="914401" y="1711741"/>
            <a:ext cx="10363200" cy="4247317"/>
          </a:xfrm>
          <a:prstGeom prst="rect">
            <a:avLst/>
          </a:prstGeom>
          <a:noFill/>
        </p:spPr>
        <p:txBody>
          <a:bodyPr wrap="square">
            <a:spAutoFit/>
          </a:bodyPr>
          <a:lstStyle/>
          <a:p>
            <a:pPr algn="just"/>
            <a:r>
              <a:rPr lang="uk-UA" dirty="0"/>
              <a:t>	В законодавчих джерелах та економічній літературі існують різні підходи до визначення торговельної діяльності.</a:t>
            </a:r>
          </a:p>
          <a:p>
            <a:pPr algn="just"/>
            <a:r>
              <a:rPr lang="uk-UA" dirty="0"/>
              <a:t>	Відповідно до </a:t>
            </a:r>
            <a:r>
              <a:rPr lang="uk-UA" b="1" dirty="0" smtClean="0"/>
              <a:t>законодавства </a:t>
            </a:r>
            <a:r>
              <a:rPr lang="uk-UA" dirty="0" smtClean="0"/>
              <a:t>«</a:t>
            </a:r>
            <a:r>
              <a:rPr lang="uk-UA" b="1" i="1" dirty="0" smtClean="0"/>
              <a:t>господарсько-торговельною</a:t>
            </a:r>
            <a:r>
              <a:rPr lang="uk-UA" dirty="0" smtClean="0"/>
              <a:t> </a:t>
            </a:r>
            <a:r>
              <a:rPr lang="uk-UA" dirty="0"/>
              <a:t>є діяльність, що здійснюється суб’єктами господарювання у сфері товарного обігу, спрямована на реалізацію продукції виробничо-технічного призначення і виробів народного споживання, а також допоміжна діяльність, яка забезпечує їх реалізацію шляхом надання відповідних послуг». </a:t>
            </a:r>
          </a:p>
          <a:p>
            <a:pPr algn="just"/>
            <a:r>
              <a:rPr lang="uk-UA" dirty="0"/>
              <a:t>	</a:t>
            </a:r>
          </a:p>
          <a:p>
            <a:pPr algn="just"/>
            <a:r>
              <a:rPr lang="uk-UA" b="1" dirty="0"/>
              <a:t>	Податковий кодекс України </a:t>
            </a:r>
            <a:r>
              <a:rPr lang="uk-UA" b="1" i="1" dirty="0"/>
              <a:t>торговельну діяльність </a:t>
            </a:r>
            <a:r>
              <a:rPr lang="uk-UA" dirty="0"/>
              <a:t>тлумачить як роздрібну та оптову торгівлю, діяльність у торговельно-виробничій (ресторанне господарство) сфері за готівку, інші готівкові платіжні засоби та з використанням платіжних карток</a:t>
            </a:r>
            <a:r>
              <a:rPr lang="uk-UA" dirty="0" smtClean="0"/>
              <a:t>.</a:t>
            </a:r>
          </a:p>
          <a:p>
            <a:pPr algn="just"/>
            <a:r>
              <a:rPr lang="uk-UA" dirty="0" smtClean="0"/>
              <a:t> </a:t>
            </a:r>
            <a:endParaRPr lang="uk-UA" dirty="0"/>
          </a:p>
          <a:p>
            <a:pPr algn="just"/>
            <a:r>
              <a:rPr lang="uk-UA" dirty="0"/>
              <a:t>	Згідно з </a:t>
            </a:r>
            <a:r>
              <a:rPr lang="uk-UA" b="1" dirty="0"/>
              <a:t>ДСТУ</a:t>
            </a:r>
            <a:r>
              <a:rPr lang="uk-UA" dirty="0"/>
              <a:t> «</a:t>
            </a:r>
            <a:r>
              <a:rPr lang="uk-UA" b="1" i="1" dirty="0"/>
              <a:t>торговельна діяльність </a:t>
            </a:r>
            <a:r>
              <a:rPr lang="uk-UA" dirty="0"/>
              <a:t>– ініціативна, систематична, виконувана на власний ризик для одержання прибутку діяльність юридичних і фізичних осіб щодо купівлі та продажу товарів кінцевим споживачам».</a:t>
            </a:r>
          </a:p>
        </p:txBody>
      </p:sp>
    </p:spTree>
    <p:extLst>
      <p:ext uri="{BB962C8B-B14F-4D97-AF65-F5344CB8AC3E}">
        <p14:creationId xmlns:p14="http://schemas.microsoft.com/office/powerpoint/2010/main" val="242194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8ABC656-321E-4358-83C4-C305A421F15C}"/>
              </a:ext>
            </a:extLst>
          </p:cNvPr>
          <p:cNvSpPr txBox="1"/>
          <p:nvPr/>
        </p:nvSpPr>
        <p:spPr>
          <a:xfrm>
            <a:off x="1037865" y="2108630"/>
            <a:ext cx="9853128" cy="3416320"/>
          </a:xfrm>
          <a:prstGeom prst="rect">
            <a:avLst/>
          </a:prstGeom>
          <a:noFill/>
        </p:spPr>
        <p:txBody>
          <a:bodyPr wrap="square">
            <a:spAutoFit/>
          </a:bodyPr>
          <a:lstStyle/>
          <a:p>
            <a:r>
              <a:rPr lang="uk-UA" dirty="0"/>
              <a:t>Відповідно до законодавства, </a:t>
            </a:r>
            <a:r>
              <a:rPr lang="uk-UA" b="1" dirty="0"/>
              <a:t>об’єктами торговельної діяльності </a:t>
            </a:r>
            <a:r>
              <a:rPr lang="uk-UA" dirty="0"/>
              <a:t>можуть виступати товари, послуги, цінності чи гроші.</a:t>
            </a:r>
          </a:p>
          <a:p>
            <a:endParaRPr lang="uk-UA" dirty="0"/>
          </a:p>
          <a:p>
            <a:pPr algn="just"/>
            <a:r>
              <a:rPr lang="uk-UA" dirty="0"/>
              <a:t>Проте вважаємо, що головним </a:t>
            </a:r>
            <a:r>
              <a:rPr lang="uk-UA" b="1" dirty="0"/>
              <a:t>об’єктом торговельної діяльності </a:t>
            </a:r>
            <a:r>
              <a:rPr lang="uk-UA" dirty="0"/>
              <a:t>доцільно вважати саме </a:t>
            </a:r>
            <a:r>
              <a:rPr lang="uk-UA" b="1" dirty="0"/>
              <a:t>товари</a:t>
            </a:r>
            <a:r>
              <a:rPr lang="uk-UA" dirty="0"/>
              <a:t> – матеріальні цінності, що придбані або утримуються підприємством для подальшого продажу, а також супутні роботи та послуги, до яких належить фасування, пакування тощо</a:t>
            </a:r>
            <a:r>
              <a:rPr lang="uk-UA" dirty="0" smtClean="0"/>
              <a:t>.</a:t>
            </a:r>
          </a:p>
          <a:p>
            <a:pPr algn="just"/>
            <a:r>
              <a:rPr lang="uk-UA" dirty="0" smtClean="0"/>
              <a:t>Тобто,</a:t>
            </a:r>
            <a:r>
              <a:rPr lang="ru-RU" dirty="0"/>
              <a:t> </a:t>
            </a:r>
            <a:r>
              <a:rPr lang="uk-UA" dirty="0" smtClean="0"/>
              <a:t>товари — це матеріальні предмети, які призначені для продажу (наприклад, продукти, одяг, техніка). Послуги — це дії чи роботи, які надаються за плату (наприклад, консультації, ремонт, навчання). Цінності — це об’єкти, що мають значну вартість або культурну, історичну цінність (наприклад, антикваріат, ювелірні вироби). Гроші — це законний платіжний засіб, який використовується для обміну.</a:t>
            </a:r>
            <a:endParaRPr lang="uk-UA" dirty="0"/>
          </a:p>
        </p:txBody>
      </p:sp>
    </p:spTree>
    <p:extLst>
      <p:ext uri="{BB962C8B-B14F-4D97-AF65-F5344CB8AC3E}">
        <p14:creationId xmlns:p14="http://schemas.microsoft.com/office/powerpoint/2010/main" val="258486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3F78708-4057-45E6-B2DF-829F28A0CC11}"/>
              </a:ext>
            </a:extLst>
          </p:cNvPr>
          <p:cNvSpPr txBox="1"/>
          <p:nvPr/>
        </p:nvSpPr>
        <p:spPr>
          <a:xfrm>
            <a:off x="1519335" y="1859339"/>
            <a:ext cx="9153330" cy="3416320"/>
          </a:xfrm>
          <a:prstGeom prst="rect">
            <a:avLst/>
          </a:prstGeom>
          <a:noFill/>
        </p:spPr>
        <p:txBody>
          <a:bodyPr wrap="square">
            <a:spAutoFit/>
          </a:bodyPr>
          <a:lstStyle/>
          <a:p>
            <a:pPr algn="just"/>
            <a:r>
              <a:rPr lang="uk-UA" b="1" dirty="0"/>
              <a:t>Роль торгівлі </a:t>
            </a:r>
            <a:r>
              <a:rPr lang="uk-UA" dirty="0"/>
              <a:t>у становленні ринкових відносин та підвищенні ефективності відтворення полягає в наступному</a:t>
            </a:r>
            <a:r>
              <a:rPr lang="uk-UA" dirty="0" smtClean="0"/>
              <a:t>:</a:t>
            </a:r>
          </a:p>
          <a:p>
            <a:pPr algn="just"/>
            <a:endParaRPr lang="uk-UA" dirty="0"/>
          </a:p>
          <a:p>
            <a:pPr algn="just"/>
            <a:r>
              <a:rPr lang="uk-UA" dirty="0"/>
              <a:t>1) торгівля забезпечує задоволення попиту споживачів в різноманітних товарах;</a:t>
            </a:r>
          </a:p>
          <a:p>
            <a:pPr algn="just"/>
            <a:r>
              <a:rPr lang="uk-UA" dirty="0"/>
              <a:t>2) забезпечує найбільш ефективний зв’язок між виробництвом і споживанням;</a:t>
            </a:r>
          </a:p>
          <a:p>
            <a:pPr algn="just"/>
            <a:r>
              <a:rPr lang="uk-UA" dirty="0"/>
              <a:t>3) сприяє підвищенню ефективності економічних </a:t>
            </a:r>
            <a:r>
              <a:rPr lang="uk-UA" dirty="0" err="1"/>
              <a:t>зв’язків</a:t>
            </a:r>
            <a:r>
              <a:rPr lang="uk-UA" dirty="0"/>
              <a:t> між галузями народного господарства;</a:t>
            </a:r>
          </a:p>
          <a:p>
            <a:pPr algn="just"/>
            <a:r>
              <a:rPr lang="uk-UA" dirty="0"/>
              <a:t>4) забезпечує зайнятість населення, створення робочих місць;</a:t>
            </a:r>
          </a:p>
          <a:p>
            <a:pPr algn="just"/>
            <a:r>
              <a:rPr lang="uk-UA" dirty="0"/>
              <a:t>5) забезпечує стійкість грошового обігу;</a:t>
            </a:r>
          </a:p>
          <a:p>
            <a:pPr algn="just"/>
            <a:r>
              <a:rPr lang="uk-UA" dirty="0"/>
              <a:t>6) приймає активну участь у формуванні бюджету.</a:t>
            </a:r>
          </a:p>
        </p:txBody>
      </p:sp>
    </p:spTree>
    <p:extLst>
      <p:ext uri="{BB962C8B-B14F-4D97-AF65-F5344CB8AC3E}">
        <p14:creationId xmlns:p14="http://schemas.microsoft.com/office/powerpoint/2010/main" val="1891838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5EE9457-BF56-40BA-96CD-85AD7D75F619}"/>
              </a:ext>
            </a:extLst>
          </p:cNvPr>
          <p:cNvSpPr txBox="1"/>
          <p:nvPr/>
        </p:nvSpPr>
        <p:spPr>
          <a:xfrm>
            <a:off x="1057469" y="1443841"/>
            <a:ext cx="10077061" cy="4247317"/>
          </a:xfrm>
          <a:prstGeom prst="rect">
            <a:avLst/>
          </a:prstGeom>
          <a:noFill/>
        </p:spPr>
        <p:txBody>
          <a:bodyPr wrap="square">
            <a:spAutoFit/>
          </a:bodyPr>
          <a:lstStyle/>
          <a:p>
            <a:r>
              <a:rPr lang="uk-UA" dirty="0"/>
              <a:t>На сучасному етапі розвитку держави передбачається функціонування торгівлі на основі наступних </a:t>
            </a:r>
            <a:r>
              <a:rPr lang="uk-UA" b="1" dirty="0"/>
              <a:t>принципів</a:t>
            </a:r>
            <a:r>
              <a:rPr lang="uk-UA" b="1" dirty="0" smtClean="0"/>
              <a:t>:</a:t>
            </a:r>
          </a:p>
          <a:p>
            <a:endParaRPr lang="uk-UA" b="1" dirty="0"/>
          </a:p>
          <a:p>
            <a:pPr algn="just"/>
            <a:r>
              <a:rPr lang="uk-UA" dirty="0"/>
              <a:t>- організаційно-господарська незалежність;</a:t>
            </a:r>
          </a:p>
          <a:p>
            <a:pPr algn="just"/>
            <a:r>
              <a:rPr lang="uk-UA" dirty="0"/>
              <a:t>- відкритість (доступність торговельних послуг для всіх категорій споживачів, пріоритетне врахування їх інтересів, запобігання дискримінації покупців);</a:t>
            </a:r>
          </a:p>
          <a:p>
            <a:pPr algn="just"/>
            <a:r>
              <a:rPr lang="uk-UA" dirty="0"/>
              <a:t>- цивілізованість (високий рівень торговельного обслуговування);</a:t>
            </a:r>
          </a:p>
          <a:p>
            <a:pPr algn="just"/>
            <a:r>
              <a:rPr lang="uk-UA" dirty="0"/>
              <a:t>- самоокупність (повернення суб’єктами господарювання витрат у процесі торговельної діяльності, запобігання банкрутству і фінансової неплатоспроможності підприємств);</a:t>
            </a:r>
          </a:p>
          <a:p>
            <a:pPr algn="just"/>
            <a:r>
              <a:rPr lang="uk-UA" dirty="0"/>
              <a:t>- конкурентоспроможність суб’єктів господарювання;</a:t>
            </a:r>
          </a:p>
          <a:p>
            <a:pPr algn="just"/>
            <a:r>
              <a:rPr lang="uk-UA" dirty="0"/>
              <a:t>- урегульованість (відповідне реагування торговельної сфери на вплив координуючих і </a:t>
            </a:r>
            <a:r>
              <a:rPr lang="uk-UA" dirty="0" err="1"/>
              <a:t>корегуючих</a:t>
            </a:r>
            <a:r>
              <a:rPr lang="uk-UA" dirty="0"/>
              <a:t> зовнішніх факторів через систему правових, науково-технічних, інвестиційних, соціально-політичних та інших механізмів державного регулювання);</a:t>
            </a:r>
          </a:p>
          <a:p>
            <a:pPr algn="just"/>
            <a:r>
              <a:rPr lang="uk-UA" dirty="0"/>
              <a:t>- контрольованість – попередження і профілактика порушень та зловживань.</a:t>
            </a:r>
          </a:p>
        </p:txBody>
      </p:sp>
    </p:spTree>
    <p:extLst>
      <p:ext uri="{BB962C8B-B14F-4D97-AF65-F5344CB8AC3E}">
        <p14:creationId xmlns:p14="http://schemas.microsoft.com/office/powerpoint/2010/main" val="1012176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9F6566B-3588-464B-9C8F-2DD8D8808C16}"/>
              </a:ext>
            </a:extLst>
          </p:cNvPr>
          <p:cNvSpPr txBox="1"/>
          <p:nvPr/>
        </p:nvSpPr>
        <p:spPr>
          <a:xfrm>
            <a:off x="1249595" y="1517548"/>
            <a:ext cx="9760150" cy="4524315"/>
          </a:xfrm>
          <a:prstGeom prst="rect">
            <a:avLst/>
          </a:prstGeom>
          <a:noFill/>
        </p:spPr>
        <p:txBody>
          <a:bodyPr wrap="square">
            <a:spAutoFit/>
          </a:bodyPr>
          <a:lstStyle/>
          <a:p>
            <a:r>
              <a:rPr lang="uk-UA" dirty="0"/>
              <a:t>Торгівля виконує наступні </a:t>
            </a:r>
            <a:r>
              <a:rPr lang="uk-UA" b="1" dirty="0"/>
              <a:t>функції:</a:t>
            </a:r>
          </a:p>
          <a:p>
            <a:endParaRPr lang="uk-UA" dirty="0"/>
          </a:p>
          <a:p>
            <a:r>
              <a:rPr lang="uk-UA" dirty="0"/>
              <a:t>1) доведення товарів до споживачів;</a:t>
            </a:r>
          </a:p>
          <a:p>
            <a:endParaRPr lang="uk-UA" dirty="0"/>
          </a:p>
          <a:p>
            <a:r>
              <a:rPr lang="uk-UA" dirty="0"/>
              <a:t>2) продовження процесу виробництва у сфері товарного обігу (сортування, комплектування, пакування);</a:t>
            </a:r>
          </a:p>
          <a:p>
            <a:endParaRPr lang="uk-UA" dirty="0"/>
          </a:p>
          <a:p>
            <a:r>
              <a:rPr lang="uk-UA" dirty="0"/>
              <a:t>3) зміна форм вартості з товарної на грошову;</a:t>
            </a:r>
          </a:p>
          <a:p>
            <a:endParaRPr lang="uk-UA" dirty="0"/>
          </a:p>
          <a:p>
            <a:r>
              <a:rPr lang="uk-UA" dirty="0"/>
              <a:t>4) надання торгових послуг населенню в процесі реалізації товарів</a:t>
            </a:r>
            <a:r>
              <a:rPr lang="uk-UA" dirty="0" smtClean="0"/>
              <a:t>.</a:t>
            </a:r>
          </a:p>
          <a:p>
            <a:endParaRPr lang="uk-UA" dirty="0" smtClean="0"/>
          </a:p>
          <a:p>
            <a:pPr algn="just"/>
            <a:r>
              <a:rPr lang="uk-UA" dirty="0" smtClean="0"/>
              <a:t>По-перше, вона створює готові до споживання товари з сировини. </a:t>
            </a:r>
          </a:p>
          <a:p>
            <a:pPr algn="just"/>
            <a:r>
              <a:rPr lang="uk-UA" dirty="0" smtClean="0"/>
              <a:t>По-друге, вона забезпечує розподіл і переміщення товарів від виробника до споживача. Також вона бере на себе зберігання, посередництво, формування цін і допомагає зменшувати ризики. Крім того, торгівля стимулює економічний розвиток, створює робочі місця і розширює асортимент</a:t>
            </a:r>
            <a:r>
              <a:rPr lang="ru-RU" dirty="0" smtClean="0"/>
              <a:t>.</a:t>
            </a:r>
            <a:endParaRPr lang="uk-UA" dirty="0"/>
          </a:p>
        </p:txBody>
      </p:sp>
    </p:spTree>
    <p:extLst>
      <p:ext uri="{BB962C8B-B14F-4D97-AF65-F5344CB8AC3E}">
        <p14:creationId xmlns:p14="http://schemas.microsoft.com/office/powerpoint/2010/main" val="1857960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C69648D-2813-4982-97FC-3159A3F337C9}"/>
              </a:ext>
            </a:extLst>
          </p:cNvPr>
          <p:cNvSpPr txBox="1"/>
          <p:nvPr/>
        </p:nvSpPr>
        <p:spPr>
          <a:xfrm>
            <a:off x="1019958" y="1342194"/>
            <a:ext cx="10189028" cy="5078313"/>
          </a:xfrm>
          <a:prstGeom prst="rect">
            <a:avLst/>
          </a:prstGeom>
          <a:noFill/>
        </p:spPr>
        <p:txBody>
          <a:bodyPr wrap="square">
            <a:spAutoFit/>
          </a:bodyPr>
          <a:lstStyle/>
          <a:p>
            <a:r>
              <a:rPr lang="uk-UA" b="1" dirty="0"/>
              <a:t>Основними завданнями торгівлі </a:t>
            </a:r>
            <a:r>
              <a:rPr lang="uk-UA" dirty="0"/>
              <a:t>на сучасному етапі її розвитку є:</a:t>
            </a:r>
          </a:p>
          <a:p>
            <a:pPr algn="just"/>
            <a:r>
              <a:rPr lang="uk-UA" dirty="0"/>
              <a:t>- формування багатоукладної сфери торгівлі;</a:t>
            </a:r>
          </a:p>
          <a:p>
            <a:pPr algn="just"/>
            <a:r>
              <a:rPr lang="uk-UA" dirty="0"/>
              <a:t>- оптимізація соціальної, організаційної, функціональної і територіальної структури торгівлі;</a:t>
            </a:r>
          </a:p>
          <a:p>
            <a:pPr algn="just"/>
            <a:r>
              <a:rPr lang="uk-UA" dirty="0"/>
              <a:t>- контроль за діями монопольних утворень;</a:t>
            </a:r>
          </a:p>
          <a:p>
            <a:pPr algn="just"/>
            <a:r>
              <a:rPr lang="uk-UA" dirty="0"/>
              <a:t>- реалізація заходів, спрямованих на недопущення монополізації ринків у разі банкрутства та ліквідації підприємства;</a:t>
            </a:r>
          </a:p>
          <a:p>
            <a:pPr algn="just"/>
            <a:r>
              <a:rPr lang="uk-UA" dirty="0"/>
              <a:t>- здійснення комплексу заохочувальних заходів щодо реалізації на внутрішньому споживчому ринку товарів вітчизняного виробництва;</a:t>
            </a:r>
          </a:p>
          <a:p>
            <a:pPr algn="just"/>
            <a:r>
              <a:rPr lang="uk-UA" dirty="0"/>
              <a:t>- визначення обсягів і переліків товарної номенклатури критичного імпорту;</a:t>
            </a:r>
          </a:p>
          <a:p>
            <a:pPr algn="just"/>
            <a:r>
              <a:rPr lang="uk-UA" dirty="0"/>
              <a:t>- подальше посилення режиму сертифікації якості імпортованих товарів;</a:t>
            </a:r>
          </a:p>
          <a:p>
            <a:pPr algn="just"/>
            <a:r>
              <a:rPr lang="uk-UA" dirty="0"/>
              <a:t>- вдосконалення нормативно-правової бази торгівлі;</a:t>
            </a:r>
          </a:p>
          <a:p>
            <a:pPr marL="285750" indent="-285750" algn="just">
              <a:buFontTx/>
              <a:buChar char="-"/>
            </a:pPr>
            <a:r>
              <a:rPr lang="uk-UA" dirty="0" smtClean="0"/>
              <a:t>підтримка </a:t>
            </a:r>
            <a:r>
              <a:rPr lang="uk-UA" dirty="0"/>
              <a:t>розвитку громадських об’єднань споживачів</a:t>
            </a:r>
            <a:r>
              <a:rPr lang="uk-UA" dirty="0" smtClean="0"/>
              <a:t>.</a:t>
            </a:r>
          </a:p>
          <a:p>
            <a:pPr algn="just"/>
            <a:r>
              <a:rPr lang="uk-UA" dirty="0" smtClean="0"/>
              <a:t>Тобто, </a:t>
            </a:r>
            <a:r>
              <a:rPr lang="ru-RU" dirty="0" smtClean="0"/>
              <a:t>основными </a:t>
            </a:r>
            <a:r>
              <a:rPr lang="uk-UA" dirty="0" smtClean="0"/>
              <a:t>завданнями торгівлі на сучасному етапі є формування різноманітної торговельної сфери, оптимізація структури, забезпечення конкуренції, підтримка вітчизняного виробника, вдосконалення нормативно-правової бази, а також інтеграція інновацій і цифрових рішень. Крім того, торгівля має адаптуватися до зовнішніх викликів і сприяти сталому розвитку.</a:t>
            </a:r>
            <a:endParaRPr lang="uk-UA" dirty="0"/>
          </a:p>
        </p:txBody>
      </p:sp>
    </p:spTree>
    <p:extLst>
      <p:ext uri="{BB962C8B-B14F-4D97-AF65-F5344CB8AC3E}">
        <p14:creationId xmlns:p14="http://schemas.microsoft.com/office/powerpoint/2010/main" val="342026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E8049E3-B6E4-4DB8-82F7-C3F1E95DDE17}"/>
              </a:ext>
            </a:extLst>
          </p:cNvPr>
          <p:cNvSpPr txBox="1"/>
          <p:nvPr/>
        </p:nvSpPr>
        <p:spPr>
          <a:xfrm>
            <a:off x="561975" y="915590"/>
            <a:ext cx="11353800" cy="5539978"/>
          </a:xfrm>
          <a:prstGeom prst="rect">
            <a:avLst/>
          </a:prstGeom>
          <a:noFill/>
        </p:spPr>
        <p:txBody>
          <a:bodyPr wrap="square">
            <a:spAutoFit/>
          </a:bodyPr>
          <a:lstStyle/>
          <a:p>
            <a:pPr algn="ctr"/>
            <a:r>
              <a:rPr lang="uk-UA" sz="2400" b="1" dirty="0" smtClean="0"/>
              <a:t>2. Функціональна структура сфери торгівлі</a:t>
            </a:r>
          </a:p>
          <a:p>
            <a:pPr algn="ctr"/>
            <a:endParaRPr lang="uk-UA" sz="2400" b="1" dirty="0" smtClean="0"/>
          </a:p>
          <a:p>
            <a:pPr algn="just"/>
            <a:r>
              <a:rPr lang="uk-UA" b="1" dirty="0" smtClean="0"/>
              <a:t>Функціональна</a:t>
            </a:r>
            <a:r>
              <a:rPr lang="ru-RU" b="1" dirty="0" smtClean="0"/>
              <a:t> </a:t>
            </a:r>
            <a:r>
              <a:rPr lang="ru-RU" b="1" dirty="0"/>
              <a:t>структура </a:t>
            </a:r>
            <a:r>
              <a:rPr lang="uk-UA" b="1" dirty="0" smtClean="0"/>
              <a:t>сфери торгівлі</a:t>
            </a:r>
            <a:r>
              <a:rPr lang="uk-UA" dirty="0" smtClean="0"/>
              <a:t> </a:t>
            </a:r>
            <a:r>
              <a:rPr lang="ru-RU" dirty="0" smtClean="0"/>
              <a:t>— </a:t>
            </a:r>
            <a:r>
              <a:rPr lang="uk-UA" dirty="0" smtClean="0"/>
              <a:t>це сукупність взаємопов’язаних видів діяльності, функцій і процесів, за допомогою яких забезпечується рух товарів від виробника до кінцевого споживача. Вона охоплює не лише безпосередній продаж товарів, а й закупівлю, транспортування, зберігання, формування асортименту, обслуговування покупців та інформаційне забезпечення.</a:t>
            </a:r>
          </a:p>
          <a:p>
            <a:pPr algn="just"/>
            <a:endParaRPr lang="uk-UA" dirty="0"/>
          </a:p>
          <a:p>
            <a:pPr algn="just"/>
            <a:r>
              <a:rPr lang="uk-UA" b="1" dirty="0"/>
              <a:t>	Зовнішня торгівля </a:t>
            </a:r>
            <a:r>
              <a:rPr lang="uk-UA" dirty="0"/>
              <a:t>включає торгівлю з іншими країнами з урахуванням експорту та імпорту товарів. За її даними формується зовнішньоторговельний баланс України – основна складова платіжного балансу країни. </a:t>
            </a:r>
          </a:p>
          <a:p>
            <a:pPr algn="just"/>
            <a:endParaRPr lang="uk-UA" b="1" dirty="0"/>
          </a:p>
          <a:p>
            <a:pPr algn="just"/>
            <a:r>
              <a:rPr lang="uk-UA" b="1" dirty="0"/>
              <a:t>	Внутрішня торгівля </a:t>
            </a:r>
            <a:r>
              <a:rPr lang="uk-UA" dirty="0"/>
              <a:t>являє собою галузь національної економіки, що забезпечує надходження товарів зі сфери виробництва у сферу споживання. Вона є однією з тих галузей, яка відіграє значну роль у формуванні економічного потенціалу країни та задоволенні потреб населення.</a:t>
            </a:r>
          </a:p>
          <a:p>
            <a:pPr algn="just"/>
            <a:r>
              <a:rPr lang="uk-UA" b="1" dirty="0"/>
              <a:t>	</a:t>
            </a:r>
          </a:p>
          <a:p>
            <a:pPr algn="just"/>
            <a:r>
              <a:rPr lang="uk-UA" b="1" dirty="0"/>
              <a:t>	</a:t>
            </a:r>
            <a:r>
              <a:rPr lang="ru-RU" dirty="0"/>
              <a:t>В свою </a:t>
            </a:r>
            <a:r>
              <a:rPr lang="uk-UA" dirty="0" smtClean="0"/>
              <a:t>чергу внутрішня торгівля включає оптову торгівлю та посередництво в торгівлі, роздрібну торгівлю та торговельно-виробничу діяльність</a:t>
            </a:r>
            <a:r>
              <a:rPr lang="ru-RU" dirty="0" smtClean="0"/>
              <a:t>.</a:t>
            </a:r>
            <a:endParaRPr lang="uk-UA" dirty="0"/>
          </a:p>
        </p:txBody>
      </p:sp>
    </p:spTree>
    <p:extLst>
      <p:ext uri="{BB962C8B-B14F-4D97-AF65-F5344CB8AC3E}">
        <p14:creationId xmlns:p14="http://schemas.microsoft.com/office/powerpoint/2010/main" val="1505864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6700" y="800759"/>
            <a:ext cx="11687175" cy="5860707"/>
          </a:xfrm>
          <a:prstGeom prst="rect">
            <a:avLst/>
          </a:prstGeom>
        </p:spPr>
        <p:txBody>
          <a:bodyPr wrap="square">
            <a:spAutoFit/>
          </a:bodyPr>
          <a:lstStyle/>
          <a:p>
            <a:pPr algn="just">
              <a:lnSpc>
                <a:spcPct val="107000"/>
              </a:lnSpc>
              <a:spcAft>
                <a:spcPts val="800"/>
              </a:spcAft>
            </a:pPr>
            <a:r>
              <a:rPr lang="uk-UA"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sz="1600" b="1" dirty="0" smtClean="0">
                <a:ea typeface="Times New Roman" panose="02020603050405020304" pitchFamily="18" charset="0"/>
                <a:cs typeface="Times New Roman" panose="02020603050405020304" pitchFamily="18" charset="0"/>
              </a:rPr>
              <a:t>Внутрішня </a:t>
            </a:r>
            <a:r>
              <a:rPr lang="uk-UA" sz="1600" b="1" dirty="0">
                <a:ea typeface="Times New Roman" panose="02020603050405020304" pitchFamily="18" charset="0"/>
                <a:cs typeface="Times New Roman" panose="02020603050405020304" pitchFamily="18" charset="0"/>
              </a:rPr>
              <a:t>торгівля</a:t>
            </a:r>
            <a:r>
              <a:rPr lang="uk-UA" sz="1600" dirty="0">
                <a:ea typeface="Times New Roman" panose="02020603050405020304" pitchFamily="18" charset="0"/>
                <a:cs typeface="Times New Roman" panose="02020603050405020304" pitchFamily="18" charset="0"/>
              </a:rPr>
              <a:t> </a:t>
            </a:r>
            <a:r>
              <a:rPr lang="uk-UA" sz="1600" dirty="0" smtClean="0">
                <a:ea typeface="Times New Roman" panose="02020603050405020304" pitchFamily="18" charset="0"/>
                <a:cs typeface="Times New Roman" panose="02020603050405020304" pitchFamily="18" charset="0"/>
              </a:rPr>
              <a:t>- </a:t>
            </a:r>
            <a:r>
              <a:rPr lang="uk-UA" sz="1600" dirty="0">
                <a:ea typeface="Times New Roman" panose="02020603050405020304" pitchFamily="18" charset="0"/>
                <a:cs typeface="Times New Roman" panose="02020603050405020304" pitchFamily="18" charset="0"/>
              </a:rPr>
              <a:t>це частина сфери торгівлі, у межах якої здійснюється обіг товарів і послуг </a:t>
            </a:r>
            <a:r>
              <a:rPr lang="uk-UA" sz="1600" b="1" dirty="0">
                <a:ea typeface="Times New Roman" panose="02020603050405020304" pitchFamily="18" charset="0"/>
                <a:cs typeface="Times New Roman" panose="02020603050405020304" pitchFamily="18" charset="0"/>
              </a:rPr>
              <a:t>на території однієї держави</a:t>
            </a:r>
            <a:r>
              <a:rPr lang="uk-UA" sz="1600" dirty="0">
                <a:ea typeface="Times New Roman" panose="02020603050405020304" pitchFamily="18" charset="0"/>
                <a:cs typeface="Times New Roman" panose="02020603050405020304" pitchFamily="18" charset="0"/>
              </a:rPr>
              <a:t> між виробниками, постачальниками, торговельними підприємствами та кінцевими споживачами. Вона є важливою складовою національної економіки, оскільки забезпечує доведення виробленої продукції до споживача та задоволення потреб населення.</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sz="1600" dirty="0">
                <a:ea typeface="Times New Roman" panose="02020603050405020304" pitchFamily="18" charset="0"/>
                <a:cs typeface="Times New Roman" panose="02020603050405020304" pitchFamily="18" charset="0"/>
              </a:rPr>
              <a:t>Внутрішня торгівля охоплює декілька взаємопов'язаних напрямів:</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tabLst>
                <a:tab pos="457200" algn="l"/>
              </a:tabLst>
            </a:pPr>
            <a:r>
              <a:rPr lang="uk-UA" sz="1600" b="1" dirty="0">
                <a:ea typeface="Times New Roman" panose="02020603050405020304" pitchFamily="18" charset="0"/>
                <a:cs typeface="Times New Roman" panose="02020603050405020304" pitchFamily="18" charset="0"/>
              </a:rPr>
              <a:t>оптову торгівлю та посередництво в торгівлі</a:t>
            </a:r>
            <a:r>
              <a:rPr lang="uk-UA" sz="1600" dirty="0">
                <a:ea typeface="Times New Roman" panose="02020603050405020304" pitchFamily="18" charset="0"/>
                <a:cs typeface="Times New Roman" panose="02020603050405020304" pitchFamily="18" charset="0"/>
              </a:rPr>
              <a:t>;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tabLst>
                <a:tab pos="457200" algn="l"/>
              </a:tabLst>
            </a:pPr>
            <a:r>
              <a:rPr lang="uk-UA" sz="1600" b="1" dirty="0">
                <a:ea typeface="Times New Roman" panose="02020603050405020304" pitchFamily="18" charset="0"/>
                <a:cs typeface="Times New Roman" panose="02020603050405020304" pitchFamily="18" charset="0"/>
              </a:rPr>
              <a:t>роздрібну торгівлю</a:t>
            </a:r>
            <a:r>
              <a:rPr lang="uk-UA" sz="1600" dirty="0">
                <a:ea typeface="Times New Roman" panose="02020603050405020304" pitchFamily="18" charset="0"/>
                <a:cs typeface="Times New Roman" panose="02020603050405020304" pitchFamily="18" charset="0"/>
              </a:rPr>
              <a:t>;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tabLst>
                <a:tab pos="457200" algn="l"/>
              </a:tabLst>
            </a:pPr>
            <a:r>
              <a:rPr lang="uk-UA" sz="1600" b="1" dirty="0">
                <a:ea typeface="Times New Roman" panose="02020603050405020304" pitchFamily="18" charset="0"/>
                <a:cs typeface="Times New Roman" panose="02020603050405020304" pitchFamily="18" charset="0"/>
              </a:rPr>
              <a:t>торгівлю послугами</a:t>
            </a:r>
            <a:r>
              <a:rPr lang="uk-UA" sz="1600" dirty="0">
                <a:ea typeface="Times New Roman" panose="02020603050405020304" pitchFamily="18" charset="0"/>
                <a:cs typeface="Times New Roman" panose="02020603050405020304" pitchFamily="18" charset="0"/>
              </a:rPr>
              <a:t>. </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sz="1600" dirty="0">
                <a:ea typeface="Times New Roman" panose="02020603050405020304" pitchFamily="18" charset="0"/>
                <a:cs typeface="Times New Roman" panose="02020603050405020304" pitchFamily="18" charset="0"/>
              </a:rPr>
              <a:t>Кожен із цих напрямів має власне призначення, функції та особливості, але всі вони разом забезпечують безперервний процес руху товарів і послуг у межах національного ринку.</a:t>
            </a:r>
            <a:endParaRPr lang="ru-RU" sz="1600" dirty="0">
              <a:ea typeface="Calibri" panose="020F0502020204030204" pitchFamily="34" charset="0"/>
              <a:cs typeface="Times New Roman" panose="02020603050405020304" pitchFamily="18" charset="0"/>
            </a:endParaRPr>
          </a:p>
          <a:p>
            <a:pPr algn="ctr">
              <a:lnSpc>
                <a:spcPct val="107000"/>
              </a:lnSpc>
              <a:spcAft>
                <a:spcPts val="800"/>
              </a:spcAft>
            </a:pPr>
            <a:r>
              <a:rPr lang="uk-UA" sz="1600" b="1" dirty="0">
                <a:ea typeface="Times New Roman" panose="02020603050405020304" pitchFamily="18" charset="0"/>
                <a:cs typeface="Times New Roman" panose="02020603050405020304" pitchFamily="18" charset="0"/>
              </a:rPr>
              <a:t>1. Оптова торгівля та посередництво в торгівлі</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sz="1600" b="1" dirty="0">
                <a:ea typeface="Times New Roman" panose="02020603050405020304" pitchFamily="18" charset="0"/>
                <a:cs typeface="Times New Roman" panose="02020603050405020304" pitchFamily="18" charset="0"/>
              </a:rPr>
              <a:t>Оптова торгівля</a:t>
            </a:r>
            <a:r>
              <a:rPr lang="uk-UA" sz="1600" dirty="0">
                <a:ea typeface="Times New Roman" panose="02020603050405020304" pitchFamily="18" charset="0"/>
                <a:cs typeface="Times New Roman" panose="02020603050405020304" pitchFamily="18" charset="0"/>
              </a:rPr>
              <a:t> — це діяльність, пов'язана з придбанням товарів у великих обсягах та їх подальшим </a:t>
            </a:r>
            <a:r>
              <a:rPr lang="uk-UA" sz="1600" dirty="0" err="1">
                <a:ea typeface="Times New Roman" panose="02020603050405020304" pitchFamily="18" charset="0"/>
                <a:cs typeface="Times New Roman" panose="02020603050405020304" pitchFamily="18" charset="0"/>
              </a:rPr>
              <a:t>продажем</a:t>
            </a:r>
            <a:r>
              <a:rPr lang="uk-UA" sz="1600" dirty="0">
                <a:ea typeface="Times New Roman" panose="02020603050405020304" pitchFamily="18" charset="0"/>
                <a:cs typeface="Times New Roman" panose="02020603050405020304" pitchFamily="18" charset="0"/>
              </a:rPr>
              <a:t> іншим суб'єктам господарювання, а не безпосередньо кінцевим споживачам для особистого використання.</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sz="1600" dirty="0">
                <a:ea typeface="Times New Roman" panose="02020603050405020304" pitchFamily="18" charset="0"/>
                <a:cs typeface="Times New Roman" panose="02020603050405020304" pitchFamily="18" charset="0"/>
              </a:rPr>
              <a:t>Основними учасниками оптової торгівлі є:</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sz="1600" dirty="0">
                <a:ea typeface="Times New Roman" panose="02020603050405020304" pitchFamily="18" charset="0"/>
                <a:cs typeface="Times New Roman" panose="02020603050405020304" pitchFamily="18" charset="0"/>
              </a:rPr>
              <a:t>виробники; </a:t>
            </a:r>
            <a:r>
              <a:rPr lang="uk-UA" sz="1600" dirty="0" smtClean="0">
                <a:ea typeface="Times New Roman" panose="02020603050405020304" pitchFamily="18" charset="0"/>
                <a:cs typeface="Times New Roman" panose="02020603050405020304" pitchFamily="18" charset="0"/>
              </a:rPr>
              <a:t>оптові </a:t>
            </a:r>
            <a:r>
              <a:rPr lang="uk-UA" sz="1600" dirty="0">
                <a:ea typeface="Times New Roman" panose="02020603050405020304" pitchFamily="18" charset="0"/>
                <a:cs typeface="Times New Roman" panose="02020603050405020304" pitchFamily="18" charset="0"/>
              </a:rPr>
              <a:t>торговельні підприємства; </a:t>
            </a:r>
            <a:r>
              <a:rPr lang="uk-UA" sz="1600" dirty="0" smtClean="0">
                <a:ea typeface="Times New Roman" panose="02020603050405020304" pitchFamily="18" charset="0"/>
                <a:cs typeface="Times New Roman" panose="02020603050405020304" pitchFamily="18" charset="0"/>
              </a:rPr>
              <a:t>дистриб'ютори</a:t>
            </a:r>
            <a:r>
              <a:rPr lang="uk-UA" sz="1600" dirty="0">
                <a:ea typeface="Times New Roman" panose="02020603050405020304" pitchFamily="18" charset="0"/>
                <a:cs typeface="Times New Roman" panose="02020603050405020304" pitchFamily="18" charset="0"/>
              </a:rPr>
              <a:t>; </a:t>
            </a:r>
            <a:r>
              <a:rPr lang="uk-UA" sz="1600" dirty="0" smtClean="0">
                <a:ea typeface="Times New Roman" panose="02020603050405020304" pitchFamily="18" charset="0"/>
                <a:cs typeface="Times New Roman" panose="02020603050405020304" pitchFamily="18" charset="0"/>
              </a:rPr>
              <a:t>торговельні </a:t>
            </a:r>
            <a:r>
              <a:rPr lang="uk-UA" sz="1600" dirty="0">
                <a:ea typeface="Times New Roman" panose="02020603050405020304" pitchFamily="18" charset="0"/>
                <a:cs typeface="Times New Roman" panose="02020603050405020304" pitchFamily="18" charset="0"/>
              </a:rPr>
              <a:t>агенти; </a:t>
            </a:r>
            <a:r>
              <a:rPr lang="uk-UA" sz="1600" dirty="0" smtClean="0">
                <a:ea typeface="Times New Roman" panose="02020603050405020304" pitchFamily="18" charset="0"/>
                <a:cs typeface="Times New Roman" panose="02020603050405020304" pitchFamily="18" charset="0"/>
              </a:rPr>
              <a:t>постачальницькі </a:t>
            </a:r>
            <a:r>
              <a:rPr lang="uk-UA" sz="1600" dirty="0">
                <a:ea typeface="Times New Roman" panose="02020603050405020304" pitchFamily="18" charset="0"/>
                <a:cs typeface="Times New Roman" panose="02020603050405020304" pitchFamily="18" charset="0"/>
              </a:rPr>
              <a:t>організації; </a:t>
            </a:r>
            <a:r>
              <a:rPr lang="uk-UA" sz="1600" dirty="0" smtClean="0">
                <a:ea typeface="Times New Roman" panose="02020603050405020304" pitchFamily="18" charset="0"/>
                <a:cs typeface="Times New Roman" panose="02020603050405020304" pitchFamily="18" charset="0"/>
              </a:rPr>
              <a:t>підприємства </a:t>
            </a:r>
            <a:r>
              <a:rPr lang="uk-UA" sz="1600" dirty="0">
                <a:ea typeface="Times New Roman" panose="02020603050405020304" pitchFamily="18" charset="0"/>
                <a:cs typeface="Times New Roman" panose="02020603050405020304" pitchFamily="18" charset="0"/>
              </a:rPr>
              <a:t>роздрібної торгівлі; </a:t>
            </a:r>
            <a:r>
              <a:rPr lang="uk-UA" sz="1600" dirty="0" smtClean="0">
                <a:ea typeface="Times New Roman" panose="02020603050405020304" pitchFamily="18" charset="0"/>
                <a:cs typeface="Times New Roman" panose="02020603050405020304" pitchFamily="18" charset="0"/>
              </a:rPr>
              <a:t>заклади </a:t>
            </a:r>
            <a:r>
              <a:rPr lang="uk-UA" sz="1600" dirty="0">
                <a:ea typeface="Times New Roman" panose="02020603050405020304" pitchFamily="18" charset="0"/>
                <a:cs typeface="Times New Roman" panose="02020603050405020304" pitchFamily="18" charset="0"/>
              </a:rPr>
              <a:t>ресторанного господарства; </a:t>
            </a:r>
            <a:r>
              <a:rPr lang="uk-UA" sz="1600" dirty="0" smtClean="0">
                <a:ea typeface="Times New Roman" panose="02020603050405020304" pitchFamily="18" charset="0"/>
                <a:cs typeface="Times New Roman" panose="02020603050405020304" pitchFamily="18" charset="0"/>
              </a:rPr>
              <a:t>інші </a:t>
            </a:r>
            <a:r>
              <a:rPr lang="uk-UA" sz="1600" dirty="0">
                <a:ea typeface="Times New Roman" panose="02020603050405020304" pitchFamily="18" charset="0"/>
                <a:cs typeface="Times New Roman" panose="02020603050405020304" pitchFamily="18" charset="0"/>
              </a:rPr>
              <a:t>суб'єкти господарювання. </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sz="1600" dirty="0">
                <a:ea typeface="Times New Roman" panose="02020603050405020304" pitchFamily="18" charset="0"/>
                <a:cs typeface="Times New Roman" panose="02020603050405020304" pitchFamily="18" charset="0"/>
              </a:rPr>
              <a:t>Оптова торгівля забезпечує </a:t>
            </a:r>
            <a:r>
              <a:rPr lang="uk-UA" sz="1600" b="1" dirty="0">
                <a:ea typeface="Times New Roman" panose="02020603050405020304" pitchFamily="18" charset="0"/>
                <a:cs typeface="Times New Roman" panose="02020603050405020304" pitchFamily="18" charset="0"/>
              </a:rPr>
              <a:t>переміщення великих партій товарів від виробників до підприємств, які надалі реалізують їх кінцевим споживачам або використовують у своїй діяльності</a:t>
            </a:r>
            <a:r>
              <a:rPr lang="uk-UA" sz="1600" dirty="0">
                <a:ea typeface="Times New Roman" panose="02020603050405020304" pitchFamily="18" charset="0"/>
                <a:cs typeface="Times New Roman" panose="02020603050405020304" pitchFamily="18" charset="0"/>
              </a:rPr>
              <a:t>.</a:t>
            </a:r>
            <a:endParaRPr lang="ru-RU"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4696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42949" y="997934"/>
            <a:ext cx="11001376" cy="5860066"/>
          </a:xfrm>
          <a:prstGeom prst="rect">
            <a:avLst/>
          </a:prstGeom>
        </p:spPr>
        <p:txBody>
          <a:bodyPr wrap="square">
            <a:spAutoFit/>
          </a:bodyPr>
          <a:lstStyle/>
          <a:p>
            <a:pPr algn="ctr">
              <a:lnSpc>
                <a:spcPct val="107000"/>
              </a:lnSpc>
              <a:spcAft>
                <a:spcPts val="800"/>
              </a:spcAft>
            </a:pPr>
            <a:r>
              <a:rPr lang="uk-UA" b="1" dirty="0">
                <a:ea typeface="Times New Roman" panose="02020603050405020304" pitchFamily="18" charset="0"/>
                <a:cs typeface="Times New Roman" panose="02020603050405020304" pitchFamily="18" charset="0"/>
              </a:rPr>
              <a:t>Посередництво в торгівлі</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b="1" dirty="0">
                <a:ea typeface="Times New Roman" panose="02020603050405020304" pitchFamily="18" charset="0"/>
                <a:cs typeface="Times New Roman" panose="02020603050405020304" pitchFamily="18" charset="0"/>
              </a:rPr>
              <a:t>Торговельне посередництво</a:t>
            </a:r>
            <a:r>
              <a:rPr lang="uk-UA" dirty="0">
                <a:ea typeface="Times New Roman" panose="02020603050405020304" pitchFamily="18" charset="0"/>
                <a:cs typeface="Times New Roman" panose="02020603050405020304" pitchFamily="18" charset="0"/>
              </a:rPr>
              <a:t> полягає у сприянні укладанню та здійсненню торговельних угод між продавцями та покупцями.</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Посередник може не купувати товар у власність, а лише </a:t>
            </a:r>
            <a:r>
              <a:rPr lang="uk-UA" b="1" dirty="0">
                <a:ea typeface="Times New Roman" panose="02020603050405020304" pitchFamily="18" charset="0"/>
                <a:cs typeface="Times New Roman" panose="02020603050405020304" pitchFamily="18" charset="0"/>
              </a:rPr>
              <a:t>організовувати контакт між сторонами, шукати контрагентів, вести переговори, допомагати укладати договори та супроводжувати операції</a:t>
            </a:r>
            <a:r>
              <a:rPr lang="uk-UA" dirty="0">
                <a:ea typeface="Times New Roman" panose="02020603050405020304" pitchFamily="18" charset="0"/>
                <a:cs typeface="Times New Roman" panose="02020603050405020304" pitchFamily="18" charset="0"/>
              </a:rPr>
              <a:t>.</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До торговельних посередників можуть належати:</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агенти;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брокери;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комісіонери;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дистриб'ютори;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торговельні представники; </a:t>
            </a:r>
            <a:endParaRPr lang="ru-RU" sz="1600"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інші спеціалізовані посередницькі структури. </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Посередництво дозволяє виробникам швидше знаходити покупців, а покупцям — постачальників необхідної продукції. Таким чином, воно сприяє </a:t>
            </a:r>
            <a:r>
              <a:rPr lang="uk-UA" b="1" dirty="0">
                <a:ea typeface="Times New Roman" panose="02020603050405020304" pitchFamily="18" charset="0"/>
                <a:cs typeface="Times New Roman" panose="02020603050405020304" pitchFamily="18" charset="0"/>
              </a:rPr>
              <a:t>зниженню витрат пошуку, прискоренню товарообігу та розвитку господарських </a:t>
            </a:r>
            <a:r>
              <a:rPr lang="uk-UA" b="1" dirty="0" err="1">
                <a:ea typeface="Times New Roman" panose="02020603050405020304" pitchFamily="18" charset="0"/>
                <a:cs typeface="Times New Roman" panose="02020603050405020304" pitchFamily="18" charset="0"/>
              </a:rPr>
              <a:t>зв'язків</a:t>
            </a:r>
            <a:r>
              <a:rPr lang="uk-UA" dirty="0">
                <a:ea typeface="Times New Roman" panose="02020603050405020304" pitchFamily="18" charset="0"/>
                <a:cs typeface="Times New Roman" panose="02020603050405020304" pitchFamily="18" charset="0"/>
              </a:rPr>
              <a:t>.</a:t>
            </a:r>
            <a:endParaRPr lang="ru-RU"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897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212719"/>
            <a:ext cx="11382375" cy="6481454"/>
          </a:xfrm>
          <a:prstGeom prst="rect">
            <a:avLst/>
          </a:prstGeom>
        </p:spPr>
        <p:txBody>
          <a:bodyPr wrap="square">
            <a:spAutoFit/>
          </a:bodyPr>
          <a:lstStyle/>
          <a:p>
            <a:pPr algn="ctr">
              <a:lnSpc>
                <a:spcPct val="107000"/>
              </a:lnSpc>
              <a:spcAft>
                <a:spcPts val="0"/>
              </a:spcAft>
            </a:pPr>
            <a:r>
              <a:rPr lang="uk-UA" sz="2000" b="1" dirty="0" smtClean="0">
                <a:latin typeface="Times New Roman" panose="02020603050405020304" pitchFamily="18" charset="0"/>
                <a:ea typeface="Times New Roman" panose="02020603050405020304" pitchFamily="18" charset="0"/>
                <a:cs typeface="Times New Roman" panose="02020603050405020304" pitchFamily="18" charset="0"/>
              </a:rPr>
              <a:t>			2</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 Роздрібна торгівля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smtClean="0">
                <a:ea typeface="Times New Roman" panose="02020603050405020304" pitchFamily="18" charset="0"/>
                <a:cs typeface="Times New Roman" panose="02020603050405020304" pitchFamily="18" charset="0"/>
              </a:rPr>
              <a:t>							Роздрібна </a:t>
            </a:r>
            <a:r>
              <a:rPr lang="uk-UA" sz="1600" b="1" dirty="0">
                <a:ea typeface="Times New Roman" panose="02020603050405020304" pitchFamily="18" charset="0"/>
                <a:cs typeface="Times New Roman" panose="02020603050405020304" pitchFamily="18" charset="0"/>
              </a:rPr>
              <a:t>торгівля</a:t>
            </a:r>
            <a:r>
              <a:rPr lang="uk-UA" sz="1600" dirty="0">
                <a:ea typeface="Times New Roman" panose="02020603050405020304" pitchFamily="18" charset="0"/>
                <a:cs typeface="Times New Roman" panose="02020603050405020304" pitchFamily="18" charset="0"/>
              </a:rPr>
              <a:t> — це реалізація товарів безпосередньо кінцевим споживачам для особистого, сімейного або домашнього використання.</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dirty="0">
                <a:ea typeface="Times New Roman" panose="02020603050405020304" pitchFamily="18" charset="0"/>
                <a:cs typeface="Times New Roman" panose="02020603050405020304" pitchFamily="18" charset="0"/>
              </a:rPr>
              <a:t>Саме роздрібна торгівля є найбільш близькою до населення частиною внутрішньої торгівлі. Через роздрібну торговельну мережу споживачі отримують продовольчі та непродовольчі товари, необхідні для повсякденного життя.</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До основних форм роздрібної торгівлі </a:t>
            </a:r>
            <a:r>
              <a:rPr lang="uk-UA" sz="1600" b="1" dirty="0" smtClean="0">
                <a:ea typeface="Times New Roman" panose="02020603050405020304" pitchFamily="18" charset="0"/>
                <a:cs typeface="Times New Roman" panose="02020603050405020304" pitchFamily="18" charset="0"/>
              </a:rPr>
              <a:t>належать:</a:t>
            </a:r>
            <a:r>
              <a:rPr lang="ru-RU" sz="1600" b="1" dirty="0" smtClean="0">
                <a:ea typeface="Calibri" panose="020F0502020204030204" pitchFamily="34" charset="0"/>
                <a:cs typeface="Times New Roman" panose="02020603050405020304" pitchFamily="18" charset="0"/>
              </a:rPr>
              <a:t> </a:t>
            </a:r>
            <a:r>
              <a:rPr lang="uk-UA" sz="1600" dirty="0" smtClean="0">
                <a:ea typeface="Times New Roman" panose="02020603050405020304" pitchFamily="18" charset="0"/>
                <a:cs typeface="Times New Roman" panose="02020603050405020304" pitchFamily="18" charset="0"/>
              </a:rPr>
              <a:t>торгівля </a:t>
            </a:r>
            <a:r>
              <a:rPr lang="uk-UA" sz="1600" dirty="0">
                <a:ea typeface="Times New Roman" panose="02020603050405020304" pitchFamily="18" charset="0"/>
                <a:cs typeface="Times New Roman" panose="02020603050405020304" pitchFamily="18" charset="0"/>
              </a:rPr>
              <a:t>через магазини; супермаркети та </a:t>
            </a:r>
            <a:r>
              <a:rPr lang="uk-UA" sz="1600" dirty="0" err="1">
                <a:ea typeface="Times New Roman" panose="02020603050405020304" pitchFamily="18" charset="0"/>
                <a:cs typeface="Times New Roman" panose="02020603050405020304" pitchFamily="18" charset="0"/>
              </a:rPr>
              <a:t>гіпермаркети</a:t>
            </a:r>
            <a:r>
              <a:rPr lang="uk-UA" sz="1600" dirty="0">
                <a:ea typeface="Times New Roman" panose="02020603050405020304" pitchFamily="18" charset="0"/>
                <a:cs typeface="Times New Roman" panose="02020603050405020304" pitchFamily="18" charset="0"/>
              </a:rPr>
              <a:t>; спеціалізовані магазини; торговельні центри; ринки; кіоски та павільйони; інтернет-магазини; електронна торгівля; продаж через </a:t>
            </a:r>
            <a:r>
              <a:rPr lang="uk-UA" sz="1600" dirty="0" err="1">
                <a:ea typeface="Times New Roman" panose="02020603050405020304" pitchFamily="18" charset="0"/>
                <a:cs typeface="Times New Roman" panose="02020603050405020304" pitchFamily="18" charset="0"/>
              </a:rPr>
              <a:t>маркетплейси</a:t>
            </a:r>
            <a:r>
              <a:rPr lang="uk-UA" sz="1600" dirty="0">
                <a:ea typeface="Times New Roman" panose="02020603050405020304" pitchFamily="18" charset="0"/>
                <a:cs typeface="Times New Roman" panose="02020603050405020304" pitchFamily="18" charset="0"/>
              </a:rPr>
              <a:t>; доставка товарів безпосередньо споживачу. </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Основними функціями роздрібної торгівлі є:</a:t>
            </a:r>
            <a:endParaRPr lang="ru-RU" sz="1600" b="1"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1. Реалізація товарів.</a:t>
            </a:r>
            <a:r>
              <a:rPr lang="uk-UA" sz="1600" dirty="0">
                <a:ea typeface="Times New Roman" panose="02020603050405020304" pitchFamily="18" charset="0"/>
                <a:cs typeface="Times New Roman" panose="02020603050405020304" pitchFamily="18" charset="0"/>
              </a:rPr>
              <a:t> Роздрібна торгівля забезпечує безпосередній продаж товарів кінцевому споживачу.</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2. Формування асортименту.</a:t>
            </a:r>
            <a:r>
              <a:rPr lang="uk-UA" sz="1600" dirty="0">
                <a:ea typeface="Times New Roman" panose="02020603050405020304" pitchFamily="18" charset="0"/>
                <a:cs typeface="Times New Roman" panose="02020603050405020304" pitchFamily="18" charset="0"/>
              </a:rPr>
              <a:t> Магазини повинні підтримувати такий асортимент, який відповідає потребам покупців.</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3. Обслуговування </a:t>
            </a:r>
            <a:r>
              <a:rPr lang="uk-UA" sz="1600" b="1" dirty="0" smtClean="0">
                <a:ea typeface="Times New Roman" panose="02020603050405020304" pitchFamily="18" charset="0"/>
                <a:cs typeface="Times New Roman" panose="02020603050405020304" pitchFamily="18" charset="0"/>
              </a:rPr>
              <a:t>споживачів. </a:t>
            </a:r>
            <a:r>
              <a:rPr lang="uk-UA" sz="1600" dirty="0" smtClean="0">
                <a:ea typeface="Times New Roman" panose="02020603050405020304" pitchFamily="18" charset="0"/>
                <a:cs typeface="Times New Roman" panose="02020603050405020304" pitchFamily="18" charset="0"/>
              </a:rPr>
              <a:t>Передбачає </a:t>
            </a:r>
            <a:r>
              <a:rPr lang="uk-UA" sz="1600" dirty="0">
                <a:ea typeface="Times New Roman" panose="02020603050405020304" pitchFamily="18" charset="0"/>
                <a:cs typeface="Times New Roman" panose="02020603050405020304" pitchFamily="18" charset="0"/>
              </a:rPr>
              <a:t>консультування, допомогу у виборі товару, оформлення покупки, пакування, доставку та </a:t>
            </a:r>
            <a:r>
              <a:rPr lang="uk-UA" sz="1600" dirty="0" err="1">
                <a:ea typeface="Times New Roman" panose="02020603050405020304" pitchFamily="18" charset="0"/>
                <a:cs typeface="Times New Roman" panose="02020603050405020304" pitchFamily="18" charset="0"/>
              </a:rPr>
              <a:t>післяпродажне</a:t>
            </a:r>
            <a:r>
              <a:rPr lang="uk-UA" sz="1600" dirty="0">
                <a:ea typeface="Times New Roman" panose="02020603050405020304" pitchFamily="18" charset="0"/>
                <a:cs typeface="Times New Roman" panose="02020603050405020304" pitchFamily="18" charset="0"/>
              </a:rPr>
              <a:t> обслуговування.</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4. Інформування споживачів.</a:t>
            </a:r>
            <a:r>
              <a:rPr lang="uk-UA" sz="1600" dirty="0">
                <a:ea typeface="Times New Roman" panose="02020603050405020304" pitchFamily="18" charset="0"/>
                <a:cs typeface="Times New Roman" panose="02020603050405020304" pitchFamily="18" charset="0"/>
              </a:rPr>
              <a:t> Покупці отримують інформацію про ціну, характеристики, виробника, якість та умови використання продукції.</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5. Стимулювання попиту.</a:t>
            </a:r>
            <a:r>
              <a:rPr lang="uk-UA" sz="1600" dirty="0">
                <a:ea typeface="Times New Roman" panose="02020603050405020304" pitchFamily="18" charset="0"/>
                <a:cs typeface="Times New Roman" panose="02020603050405020304" pitchFamily="18" charset="0"/>
              </a:rPr>
              <a:t> Для збільшення продажів використовуються знижки, акції, </a:t>
            </a:r>
            <a:r>
              <a:rPr lang="uk-UA" sz="1600" dirty="0" err="1">
                <a:ea typeface="Times New Roman" panose="02020603050405020304" pitchFamily="18" charset="0"/>
                <a:cs typeface="Times New Roman" panose="02020603050405020304" pitchFamily="18" charset="0"/>
              </a:rPr>
              <a:t>бонусні</a:t>
            </a:r>
            <a:r>
              <a:rPr lang="uk-UA" sz="1600" dirty="0">
                <a:ea typeface="Times New Roman" panose="02020603050405020304" pitchFamily="18" charset="0"/>
                <a:cs typeface="Times New Roman" panose="02020603050405020304" pitchFamily="18" charset="0"/>
              </a:rPr>
              <a:t> програми, реклама та програми лояльності.</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b="1" dirty="0">
                <a:ea typeface="Times New Roman" panose="02020603050405020304" pitchFamily="18" charset="0"/>
                <a:cs typeface="Times New Roman" panose="02020603050405020304" pitchFamily="18" charset="0"/>
              </a:rPr>
              <a:t>6. Формування споживчого попиту.</a:t>
            </a:r>
            <a:r>
              <a:rPr lang="uk-UA" sz="1600" dirty="0">
                <a:ea typeface="Times New Roman" panose="02020603050405020304" pitchFamily="18" charset="0"/>
                <a:cs typeface="Times New Roman" panose="02020603050405020304" pitchFamily="18" charset="0"/>
              </a:rPr>
              <a:t> Роздрібна торгівля не лише задовольняє вже існуючий попит, а й може впливати на його формування через асортимент, ціни, рекламу та представлення нових товарів.</a:t>
            </a:r>
            <a:endParaRPr lang="ru-RU" sz="1600" dirty="0">
              <a:ea typeface="Calibri" panose="020F0502020204030204" pitchFamily="34" charset="0"/>
              <a:cs typeface="Times New Roman" panose="02020603050405020304" pitchFamily="18" charset="0"/>
            </a:endParaRPr>
          </a:p>
          <a:p>
            <a:pPr algn="just">
              <a:lnSpc>
                <a:spcPct val="107000"/>
              </a:lnSpc>
              <a:spcAft>
                <a:spcPts val="0"/>
              </a:spcAft>
            </a:pPr>
            <a:r>
              <a:rPr lang="uk-UA" sz="1600" dirty="0">
                <a:ea typeface="Times New Roman" panose="02020603050405020304" pitchFamily="18" charset="0"/>
                <a:cs typeface="Times New Roman" panose="02020603050405020304" pitchFamily="18" charset="0"/>
              </a:rPr>
              <a:t>Важливою особливістю сучасної роздрібної торгівлі є активний розвиток </a:t>
            </a:r>
            <a:r>
              <a:rPr lang="uk-UA" sz="1600" b="1" dirty="0">
                <a:ea typeface="Times New Roman" panose="02020603050405020304" pitchFamily="18" charset="0"/>
                <a:cs typeface="Times New Roman" panose="02020603050405020304" pitchFamily="18" charset="0"/>
              </a:rPr>
              <a:t>електронної комерції</a:t>
            </a:r>
            <a:r>
              <a:rPr lang="uk-UA" sz="1600" dirty="0">
                <a:ea typeface="Times New Roman" panose="02020603050405020304" pitchFamily="18" charset="0"/>
                <a:cs typeface="Times New Roman" panose="02020603050405020304" pitchFamily="18" charset="0"/>
              </a:rPr>
              <a:t>. Покупець може ознайомитися з товаром, порівняти ціни, оформити замовлення та отримати продукцію без фізичного відвідування магазину.</a:t>
            </a:r>
            <a:endParaRPr lang="ru-RU"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5602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42925" y="729822"/>
            <a:ext cx="11344274" cy="5779018"/>
          </a:xfrm>
          <a:prstGeom prst="rect">
            <a:avLst/>
          </a:prstGeom>
        </p:spPr>
        <p:txBody>
          <a:bodyPr wrap="square">
            <a:spAutoFit/>
          </a:bodyPr>
          <a:lstStyle/>
          <a:p>
            <a:pPr algn="ctr">
              <a:lnSpc>
                <a:spcPct val="107000"/>
              </a:lnSpc>
              <a:spcAft>
                <a:spcPts val="800"/>
              </a:spcAft>
            </a:pPr>
            <a:r>
              <a:rPr lang="uk-UA" sz="2000" b="1" dirty="0">
                <a:ea typeface="Times New Roman" panose="02020603050405020304" pitchFamily="18" charset="0"/>
                <a:cs typeface="Times New Roman" panose="02020603050405020304" pitchFamily="18" charset="0"/>
              </a:rPr>
              <a:t>3. Торгівля послугами</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Окремою складовою внутрішньої торгівлі є </a:t>
            </a:r>
            <a:r>
              <a:rPr lang="uk-UA" b="1" dirty="0">
                <a:ea typeface="Times New Roman" panose="02020603050405020304" pitchFamily="18" charset="0"/>
                <a:cs typeface="Times New Roman" panose="02020603050405020304" pitchFamily="18" charset="0"/>
              </a:rPr>
              <a:t>торгівля послугами</a:t>
            </a:r>
            <a:r>
              <a:rPr lang="uk-UA" dirty="0">
                <a:ea typeface="Times New Roman" panose="02020603050405020304" pitchFamily="18" charset="0"/>
                <a:cs typeface="Times New Roman" panose="02020603050405020304" pitchFamily="18" charset="0"/>
              </a:rPr>
              <a:t>. На відміну від матеріального товару, послуга має нематеріальний характер і полягає у виконанні певної роботи або задоволенні конкретної потреби споживача.</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b="1" dirty="0">
                <a:ea typeface="Times New Roman" panose="02020603050405020304" pitchFamily="18" charset="0"/>
                <a:cs typeface="Times New Roman" panose="02020603050405020304" pitchFamily="18" charset="0"/>
              </a:rPr>
              <a:t>До сфери послуг можуть належати:</a:t>
            </a:r>
            <a:endParaRPr lang="ru-RU" sz="1600" b="1" dirty="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uk-UA" dirty="0">
                <a:ea typeface="Times New Roman" panose="02020603050405020304" pitchFamily="18" charset="0"/>
                <a:cs typeface="Times New Roman" panose="02020603050405020304" pitchFamily="18" charset="0"/>
              </a:rPr>
              <a:t>побутові послуги; </a:t>
            </a:r>
            <a:r>
              <a:rPr lang="uk-UA" dirty="0" smtClean="0">
                <a:ea typeface="Times New Roman" panose="02020603050405020304" pitchFamily="18" charset="0"/>
                <a:cs typeface="Times New Roman" panose="02020603050405020304" pitchFamily="18" charset="0"/>
              </a:rPr>
              <a:t>транспортні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туристичні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готельні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послуги </a:t>
            </a:r>
            <a:r>
              <a:rPr lang="uk-UA" dirty="0">
                <a:ea typeface="Times New Roman" panose="02020603050405020304" pitchFamily="18" charset="0"/>
                <a:cs typeface="Times New Roman" panose="02020603050405020304" pitchFamily="18" charset="0"/>
              </a:rPr>
              <a:t>зв'язку; </a:t>
            </a:r>
            <a:r>
              <a:rPr lang="uk-UA" dirty="0" smtClean="0">
                <a:ea typeface="Times New Roman" panose="02020603050405020304" pitchFamily="18" charset="0"/>
                <a:cs typeface="Times New Roman" panose="02020603050405020304" pitchFamily="18" charset="0"/>
              </a:rPr>
              <a:t>інформаційні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освітні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консультаційні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ремонтні </a:t>
            </a:r>
            <a:r>
              <a:rPr lang="uk-UA" dirty="0">
                <a:ea typeface="Times New Roman" panose="02020603050405020304" pitchFamily="18" charset="0"/>
                <a:cs typeface="Times New Roman" panose="02020603050405020304" pitchFamily="18" charset="0"/>
              </a:rPr>
              <a:t>послуги; </a:t>
            </a:r>
            <a:r>
              <a:rPr lang="uk-UA" dirty="0" smtClean="0">
                <a:ea typeface="Times New Roman" panose="02020603050405020304" pitchFamily="18" charset="0"/>
                <a:cs typeface="Times New Roman" panose="02020603050405020304" pitchFamily="18" charset="0"/>
              </a:rPr>
              <a:t>фінансові </a:t>
            </a:r>
            <a:r>
              <a:rPr lang="uk-UA" dirty="0">
                <a:ea typeface="Times New Roman" panose="02020603050405020304" pitchFamily="18" charset="0"/>
                <a:cs typeface="Times New Roman" panose="02020603050405020304" pitchFamily="18" charset="0"/>
              </a:rPr>
              <a:t>та страхові послуги; </a:t>
            </a:r>
            <a:r>
              <a:rPr lang="uk-UA" dirty="0" smtClean="0">
                <a:ea typeface="Times New Roman" panose="02020603050405020304" pitchFamily="18" charset="0"/>
                <a:cs typeface="Times New Roman" panose="02020603050405020304" pitchFamily="18" charset="0"/>
              </a:rPr>
              <a:t>послуги </a:t>
            </a:r>
            <a:r>
              <a:rPr lang="uk-UA" dirty="0">
                <a:ea typeface="Times New Roman" panose="02020603050405020304" pitchFamily="18" charset="0"/>
                <a:cs typeface="Times New Roman" panose="02020603050405020304" pitchFamily="18" charset="0"/>
              </a:rPr>
              <a:t>громадського харчування; </a:t>
            </a:r>
            <a:r>
              <a:rPr lang="uk-UA" dirty="0" smtClean="0">
                <a:ea typeface="Times New Roman" panose="02020603050405020304" pitchFamily="18" charset="0"/>
                <a:cs typeface="Times New Roman" panose="02020603050405020304" pitchFamily="18" charset="0"/>
              </a:rPr>
              <a:t>послуги </a:t>
            </a:r>
            <a:r>
              <a:rPr lang="uk-UA" dirty="0">
                <a:ea typeface="Times New Roman" panose="02020603050405020304" pitchFamily="18" charset="0"/>
                <a:cs typeface="Times New Roman" panose="02020603050405020304" pitchFamily="18" charset="0"/>
              </a:rPr>
              <a:t>з доставки; </a:t>
            </a:r>
            <a:r>
              <a:rPr lang="uk-UA" dirty="0" smtClean="0">
                <a:ea typeface="Times New Roman" panose="02020603050405020304" pitchFamily="18" charset="0"/>
                <a:cs typeface="Times New Roman" panose="02020603050405020304" pitchFamily="18" charset="0"/>
              </a:rPr>
              <a:t>інші </a:t>
            </a:r>
            <a:r>
              <a:rPr lang="uk-UA" dirty="0">
                <a:ea typeface="Times New Roman" panose="02020603050405020304" pitchFamily="18" charset="0"/>
                <a:cs typeface="Times New Roman" panose="02020603050405020304" pitchFamily="18" charset="0"/>
              </a:rPr>
              <a:t>види послуг. </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Торгівля послугами передбачає </a:t>
            </a:r>
            <a:r>
              <a:rPr lang="uk-UA" b="1" dirty="0">
                <a:ea typeface="Times New Roman" panose="02020603050405020304" pitchFamily="18" charset="0"/>
                <a:cs typeface="Times New Roman" panose="02020603050405020304" pitchFamily="18" charset="0"/>
              </a:rPr>
              <a:t>взаємодію між виконавцем та споживачем</a:t>
            </a:r>
            <a:r>
              <a:rPr lang="uk-UA" dirty="0">
                <a:ea typeface="Times New Roman" panose="02020603050405020304" pitchFamily="18" charset="0"/>
                <a:cs typeface="Times New Roman" panose="02020603050405020304" pitchFamily="18" charset="0"/>
              </a:rPr>
              <a:t>, у результаті якої споживач отримує певний корисний результат або задоволення конкретної потреби.</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Наприклад, якщо підприємство здійснює ремонт побутової техніки, його діяльність полягає не в продажу готового матеріального товару, а в наданні послуги з відновлення працездатності техніки.</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Особливістю послуг є те, що їх часто </a:t>
            </a:r>
            <a:r>
              <a:rPr lang="uk-UA" b="1" dirty="0">
                <a:ea typeface="Times New Roman" panose="02020603050405020304" pitchFamily="18" charset="0"/>
                <a:cs typeface="Times New Roman" panose="02020603050405020304" pitchFamily="18" charset="0"/>
              </a:rPr>
              <a:t>неможливо відокремити від процесу їх надання та зберігати як звичайний товар</a:t>
            </a:r>
            <a:r>
              <a:rPr lang="uk-UA" dirty="0">
                <a:ea typeface="Times New Roman" panose="02020603050405020304" pitchFamily="18" charset="0"/>
                <a:cs typeface="Times New Roman" panose="02020603050405020304" pitchFamily="18" charset="0"/>
              </a:rPr>
              <a:t>. Саме тому для сфери послуг особливо важливими є професійність персоналу, якість обслуговування, швидкість виконання замовлення та рівень задоволеності споживача.</a:t>
            </a:r>
            <a:endParaRPr lang="ru-RU" sz="16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7252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504825" y="1895311"/>
            <a:ext cx="11296650" cy="5025607"/>
          </a:xfrm>
          <a:prstGeom prst="rect">
            <a:avLst/>
          </a:prstGeom>
        </p:spPr>
        <p:txBody>
          <a:bodyPr wrap="square">
            <a:spAutoFit/>
          </a:bodyPr>
          <a:lstStyle/>
          <a:p>
            <a:pPr algn="just">
              <a:lnSpc>
                <a:spcPct val="107000"/>
              </a:lnSpc>
              <a:spcAft>
                <a:spcPts val="800"/>
              </a:spcAft>
            </a:pPr>
            <a:r>
              <a:rPr lang="uk-UA" dirty="0">
                <a:ea typeface="Times New Roman" panose="02020603050405020304" pitchFamily="18" charset="0"/>
                <a:cs typeface="Times New Roman" panose="02020603050405020304" pitchFamily="18" charset="0"/>
              </a:rPr>
              <a:t>Оптова торгівля, роздрібна торгівля та торгівля послугами не існують ізольовано. Вони формують </a:t>
            </a:r>
            <a:r>
              <a:rPr lang="uk-UA" b="1" dirty="0">
                <a:ea typeface="Times New Roman" panose="02020603050405020304" pitchFamily="18" charset="0"/>
                <a:cs typeface="Times New Roman" panose="02020603050405020304" pitchFamily="18" charset="0"/>
              </a:rPr>
              <a:t>єдину систему внутрішнього ринку</a:t>
            </a:r>
            <a:r>
              <a:rPr lang="uk-UA" dirty="0">
                <a:ea typeface="Times New Roman" panose="02020603050405020304" pitchFamily="18" charset="0"/>
                <a:cs typeface="Times New Roman" panose="02020603050405020304" pitchFamily="18" charset="0"/>
              </a:rPr>
              <a:t>.</a:t>
            </a:r>
            <a:endParaRPr lang="ru-RU"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У спрощеному вигляді рух товару можна представити так:</a:t>
            </a:r>
            <a:endParaRPr lang="ru-RU" dirty="0">
              <a:ea typeface="Calibri" panose="020F0502020204030204" pitchFamily="34" charset="0"/>
              <a:cs typeface="Times New Roman" panose="02020603050405020304" pitchFamily="18" charset="0"/>
            </a:endParaRPr>
          </a:p>
          <a:p>
            <a:pPr algn="just">
              <a:lnSpc>
                <a:spcPct val="107000"/>
              </a:lnSpc>
              <a:spcAft>
                <a:spcPts val="800"/>
              </a:spcAft>
            </a:pPr>
            <a:r>
              <a:rPr lang="uk-UA" b="1" dirty="0">
                <a:ea typeface="Times New Roman" panose="02020603050405020304" pitchFamily="18" charset="0"/>
                <a:cs typeface="Times New Roman" panose="02020603050405020304" pitchFamily="18" charset="0"/>
              </a:rPr>
              <a:t>Виробник → оптова торгівля / посередник → роздрібна торгівля → кінцевий споживач</a:t>
            </a:r>
            <a:endParaRPr lang="ru-RU" dirty="0">
              <a:ea typeface="Calibri" panose="020F0502020204030204" pitchFamily="34" charset="0"/>
              <a:cs typeface="Times New Roman" panose="02020603050405020304" pitchFamily="18" charset="0"/>
            </a:endParaRPr>
          </a:p>
          <a:p>
            <a:pPr algn="just">
              <a:lnSpc>
                <a:spcPct val="107000"/>
              </a:lnSpc>
              <a:spcAft>
                <a:spcPts val="800"/>
              </a:spcAft>
            </a:pPr>
            <a:r>
              <a:rPr lang="uk-UA" dirty="0">
                <a:ea typeface="Times New Roman" panose="02020603050405020304" pitchFamily="18" charset="0"/>
                <a:cs typeface="Times New Roman" panose="02020603050405020304" pitchFamily="18" charset="0"/>
              </a:rPr>
              <a:t>При цьому на кожному етапі можуть використовуватися транспортні, складські, інформаційні, фінансові та інші послуги</a:t>
            </a:r>
            <a:r>
              <a:rPr lang="uk-UA" dirty="0" smtClean="0">
                <a:ea typeface="Times New Roman" panose="02020603050405020304" pitchFamily="18" charset="0"/>
                <a:cs typeface="Times New Roman" panose="02020603050405020304" pitchFamily="18" charset="0"/>
              </a:rPr>
              <a:t>.</a:t>
            </a:r>
          </a:p>
          <a:p>
            <a:pPr algn="just"/>
            <a:r>
              <a:rPr lang="uk-UA" dirty="0"/>
              <a:t>Таким чином, </a:t>
            </a:r>
            <a:r>
              <a:rPr lang="uk-UA" b="1" dirty="0"/>
              <a:t>внутрішня торгівля є комплексною системою</a:t>
            </a:r>
            <a:r>
              <a:rPr lang="uk-UA" dirty="0"/>
              <a:t>, яка охоплює оптову торгівлю та торговельне посередництво, роздрібну торгівлю й торгівлю послугами. </a:t>
            </a:r>
            <a:endParaRPr lang="uk-UA" dirty="0" smtClean="0"/>
          </a:p>
          <a:p>
            <a:pPr algn="just"/>
            <a:r>
              <a:rPr lang="uk-UA" b="1" dirty="0" smtClean="0"/>
              <a:t>Оптова </a:t>
            </a:r>
            <a:r>
              <a:rPr lang="uk-UA" b="1" dirty="0"/>
              <a:t>торгівля</a:t>
            </a:r>
            <a:r>
              <a:rPr lang="uk-UA" dirty="0"/>
              <a:t> забезпечує рух товарних мас між виробниками та підприємствами, </a:t>
            </a:r>
            <a:r>
              <a:rPr lang="uk-UA" b="1" dirty="0"/>
              <a:t>посередництво</a:t>
            </a:r>
            <a:r>
              <a:rPr lang="uk-UA" dirty="0"/>
              <a:t> сприяє встановленню господарських </a:t>
            </a:r>
            <a:r>
              <a:rPr lang="uk-UA" dirty="0" err="1"/>
              <a:t>зв'язків</a:t>
            </a:r>
            <a:r>
              <a:rPr lang="uk-UA" dirty="0"/>
              <a:t> між учасниками ринку, </a:t>
            </a:r>
            <a:r>
              <a:rPr lang="uk-UA" b="1" dirty="0"/>
              <a:t>роздрібна торгівля</a:t>
            </a:r>
            <a:r>
              <a:rPr lang="uk-UA" dirty="0"/>
              <a:t> забезпечує безпосереднє задоволення потреб кінцевих споживачів, а </a:t>
            </a:r>
            <a:r>
              <a:rPr lang="uk-UA" b="1" dirty="0"/>
              <a:t>торгівля послугами</a:t>
            </a:r>
            <a:r>
              <a:rPr lang="uk-UA" dirty="0"/>
              <a:t> спрямована на задоволення нематеріальних потреб населення та підприємств.</a:t>
            </a:r>
            <a:endParaRPr lang="ru-RU" dirty="0"/>
          </a:p>
          <a:p>
            <a:pPr algn="just"/>
            <a:r>
              <a:rPr lang="uk-UA" dirty="0"/>
              <a:t>У сукупності ці елементи забезпечують </a:t>
            </a:r>
            <a:r>
              <a:rPr lang="uk-UA" b="1" dirty="0"/>
              <a:t>безперервність товарного обігу, доступність товарів і послуг, розвиток конкуренції, формування споживчого попиту та функціонування внутрішнього ринку держави</a:t>
            </a:r>
            <a:r>
              <a:rPr lang="uk-UA" dirty="0"/>
              <a:t>.</a:t>
            </a:r>
            <a:endParaRPr lang="ru-RU" dirty="0"/>
          </a:p>
          <a:p>
            <a:pPr algn="just">
              <a:lnSpc>
                <a:spcPct val="107000"/>
              </a:lnSpc>
              <a:spcAft>
                <a:spcPts val="800"/>
              </a:spcAft>
            </a:pP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8886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 xmlns:a16="http://schemas.microsoft.com/office/drawing/2014/main" id="{B25E9660-E188-4709-91B9-06FC3FE59459}"/>
              </a:ext>
            </a:extLst>
          </p:cNvPr>
          <p:cNvPicPr>
            <a:picLocks noChangeAspect="1"/>
          </p:cNvPicPr>
          <p:nvPr/>
        </p:nvPicPr>
        <p:blipFill>
          <a:blip r:embed="rId3"/>
          <a:stretch>
            <a:fillRect/>
          </a:stretch>
        </p:blipFill>
        <p:spPr>
          <a:xfrm>
            <a:off x="1662545" y="614502"/>
            <a:ext cx="9871317" cy="6110148"/>
          </a:xfrm>
          <a:prstGeom prst="rect">
            <a:avLst/>
          </a:prstGeom>
        </p:spPr>
      </p:pic>
    </p:spTree>
    <p:extLst>
      <p:ext uri="{BB962C8B-B14F-4D97-AF65-F5344CB8AC3E}">
        <p14:creationId xmlns:p14="http://schemas.microsoft.com/office/powerpoint/2010/main" val="2744233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046D306-916B-4BCB-8130-F11D1F5F3D03}"/>
              </a:ext>
            </a:extLst>
          </p:cNvPr>
          <p:cNvSpPr txBox="1"/>
          <p:nvPr/>
        </p:nvSpPr>
        <p:spPr>
          <a:xfrm>
            <a:off x="852196" y="1356374"/>
            <a:ext cx="10487608" cy="5078313"/>
          </a:xfrm>
          <a:prstGeom prst="rect">
            <a:avLst/>
          </a:prstGeom>
          <a:noFill/>
        </p:spPr>
        <p:txBody>
          <a:bodyPr wrap="square">
            <a:spAutoFit/>
          </a:bodyPr>
          <a:lstStyle/>
          <a:p>
            <a:pPr algn="just"/>
            <a:r>
              <a:rPr lang="uk-UA" dirty="0"/>
              <a:t>	Згідно </a:t>
            </a:r>
            <a:r>
              <a:rPr lang="uk-UA" b="1" dirty="0"/>
              <a:t>КВЕД</a:t>
            </a:r>
            <a:r>
              <a:rPr lang="uk-UA" dirty="0"/>
              <a:t> «</a:t>
            </a:r>
            <a:r>
              <a:rPr lang="uk-UA" b="1" i="1" dirty="0"/>
              <a:t>Оптова торгівля і посередництво у торгівлі </a:t>
            </a:r>
            <a:r>
              <a:rPr lang="uk-UA" dirty="0"/>
              <a:t>включає перепродаж (продаж без внесення змін) нових або уживаних речей чи виробів роздрібним торговцям або споживачам у промисловості і в торгівлі, групам користувачів або професійним користувачам чи посередникам, які купують ці товари або вироби від імені роздрібних торговців, споживачів або груп споживачів». </a:t>
            </a:r>
          </a:p>
          <a:p>
            <a:pPr algn="just"/>
            <a:r>
              <a:rPr lang="uk-UA" dirty="0"/>
              <a:t>	Відповідно до </a:t>
            </a:r>
            <a:r>
              <a:rPr lang="uk-UA" b="1" dirty="0"/>
              <a:t>ДСТУ</a:t>
            </a:r>
            <a:r>
              <a:rPr lang="uk-UA" dirty="0"/>
              <a:t> </a:t>
            </a:r>
            <a:r>
              <a:rPr lang="uk-UA" b="1" i="1" dirty="0"/>
              <a:t>оптова торгівля </a:t>
            </a:r>
            <a:r>
              <a:rPr lang="uk-UA" dirty="0"/>
              <a:t>– це «вид економічної діяльності у сфері товарообігу, що охоплює купівлю-продаж товарів за договорами поставки партіями для подальшого їх продажу кінцевому споживачеві через роздрібну торгівлю або для виробничого споживання та надавання пов'язаних із цим послуг».</a:t>
            </a:r>
          </a:p>
          <a:p>
            <a:pPr algn="just"/>
            <a:r>
              <a:rPr lang="uk-UA" dirty="0"/>
              <a:t>	Як </a:t>
            </a:r>
            <a:r>
              <a:rPr lang="uk-UA" b="1" dirty="0"/>
              <a:t>економічна категорія </a:t>
            </a:r>
            <a:r>
              <a:rPr lang="uk-UA" b="1" i="1" dirty="0"/>
              <a:t>оптова торгівля </a:t>
            </a:r>
            <a:r>
              <a:rPr lang="uk-UA" dirty="0"/>
              <a:t>– це сукупність економічних, організаційних та правових відносин між суб’єктами товарного ринку стосовно купівлі-продажу (поставки, обміну) великих партій товару для його подальшої реалізації або професійного використання. Оптова торгівля виступає початковим етапом товарного обігу, вона виступає торговим посередником між виробниками товарів і роздрібною торгівлею, іншими виробниками і споживачами товарів. </a:t>
            </a:r>
          </a:p>
          <a:p>
            <a:pPr algn="just"/>
            <a:r>
              <a:rPr lang="uk-UA" dirty="0"/>
              <a:t>	В </a:t>
            </a:r>
            <a:r>
              <a:rPr lang="uk-UA" b="1" dirty="0"/>
              <a:t>маркетингу </a:t>
            </a:r>
            <a:r>
              <a:rPr lang="uk-UA" b="1" i="1" dirty="0"/>
              <a:t>оптова торгівля </a:t>
            </a:r>
            <a:r>
              <a:rPr lang="uk-UA" dirty="0"/>
              <a:t>розглядається як будь-яка діяльність, що пов’язана з </a:t>
            </a:r>
            <a:r>
              <a:rPr lang="uk-UA" dirty="0" err="1"/>
              <a:t>продажем</a:t>
            </a:r>
            <a:r>
              <a:rPr lang="uk-UA" dirty="0"/>
              <a:t> товарів та послуг для подальшого перепродажу чи комерційного використання.</a:t>
            </a:r>
          </a:p>
        </p:txBody>
      </p:sp>
    </p:spTree>
    <p:extLst>
      <p:ext uri="{BB962C8B-B14F-4D97-AF65-F5344CB8AC3E}">
        <p14:creationId xmlns:p14="http://schemas.microsoft.com/office/powerpoint/2010/main" val="3009425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7E9ED5EA-674D-44E4-AC5E-4ED0EED475C3}"/>
              </a:ext>
            </a:extLst>
          </p:cNvPr>
          <p:cNvSpPr txBox="1"/>
          <p:nvPr/>
        </p:nvSpPr>
        <p:spPr>
          <a:xfrm>
            <a:off x="973493" y="1997839"/>
            <a:ext cx="10245014" cy="2862322"/>
          </a:xfrm>
          <a:prstGeom prst="rect">
            <a:avLst/>
          </a:prstGeom>
          <a:noFill/>
        </p:spPr>
        <p:txBody>
          <a:bodyPr wrap="square">
            <a:spAutoFit/>
          </a:bodyPr>
          <a:lstStyle/>
          <a:p>
            <a:pPr algn="just"/>
            <a:r>
              <a:rPr lang="uk-UA" dirty="0"/>
              <a:t>	Згідно </a:t>
            </a:r>
            <a:r>
              <a:rPr lang="uk-UA" b="1" dirty="0"/>
              <a:t>КВЕД </a:t>
            </a:r>
            <a:r>
              <a:rPr lang="uk-UA" b="1" i="1" dirty="0"/>
              <a:t>роздрібна торгівля </a:t>
            </a:r>
            <a:r>
              <a:rPr lang="uk-UA" dirty="0"/>
              <a:t>як вид економічної діяльності включає «перепродаж (продаж без видозмінення) населенню нових або уживаних товарів, призначених для особистого споживання або використання…». </a:t>
            </a:r>
          </a:p>
          <a:p>
            <a:pPr algn="just"/>
            <a:endParaRPr lang="uk-UA" dirty="0"/>
          </a:p>
          <a:p>
            <a:pPr algn="just"/>
            <a:r>
              <a:rPr lang="uk-UA" dirty="0"/>
              <a:t>	Відповідно до </a:t>
            </a:r>
            <a:r>
              <a:rPr lang="uk-UA" b="1" dirty="0"/>
              <a:t>ДСТУ </a:t>
            </a:r>
            <a:r>
              <a:rPr lang="uk-UA" b="1" i="1" dirty="0"/>
              <a:t>роздрібна торгівля </a:t>
            </a:r>
            <a:r>
              <a:rPr lang="uk-UA" dirty="0"/>
              <a:t>– це «вид економічної діяльності в сфері товарообігу, що охоплює купівлю-продаж товарів кінцевому споживачеві та надавання йому торговельних послуг.</a:t>
            </a:r>
          </a:p>
          <a:p>
            <a:pPr algn="just"/>
            <a:endParaRPr lang="uk-UA" dirty="0"/>
          </a:p>
          <a:p>
            <a:pPr algn="just"/>
            <a:r>
              <a:rPr lang="uk-UA" dirty="0"/>
              <a:t>	Таким чином, </a:t>
            </a:r>
            <a:r>
              <a:rPr lang="uk-UA" b="1" i="1" dirty="0"/>
              <a:t>роздрібна торгівля </a:t>
            </a:r>
            <a:r>
              <a:rPr lang="uk-UA" dirty="0"/>
              <a:t>– це сфера підприємницької діяльності щодо продажу об'єктів торговельної діяльності безпосередньо їх кінцевим споживачам.</a:t>
            </a:r>
          </a:p>
        </p:txBody>
      </p:sp>
    </p:spTree>
    <p:extLst>
      <p:ext uri="{BB962C8B-B14F-4D97-AF65-F5344CB8AC3E}">
        <p14:creationId xmlns:p14="http://schemas.microsoft.com/office/powerpoint/2010/main" val="3436513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95300" y="1129010"/>
            <a:ext cx="11572875" cy="5355312"/>
          </a:xfrm>
          <a:prstGeom prst="rect">
            <a:avLst/>
          </a:prstGeom>
        </p:spPr>
        <p:txBody>
          <a:bodyPr wrap="square">
            <a:spAutoFit/>
          </a:bodyPr>
          <a:lstStyle/>
          <a:p>
            <a:pPr algn="ctr"/>
            <a:r>
              <a:rPr lang="uk-UA" b="1" dirty="0" smtClean="0"/>
              <a:t>		</a:t>
            </a:r>
            <a:r>
              <a:rPr lang="en-US" sz="2400" b="1" dirty="0" smtClean="0"/>
              <a:t>3</a:t>
            </a:r>
            <a:r>
              <a:rPr lang="en-US" sz="2400" b="1" dirty="0"/>
              <a:t>. </a:t>
            </a:r>
            <a:r>
              <a:rPr lang="uk-UA" sz="2400" b="1" dirty="0"/>
              <a:t>Конкуренція в торгівлі: склад, форми, особливості конкурентної </a:t>
            </a:r>
            <a:r>
              <a:rPr lang="uk-UA" sz="2400" b="1" dirty="0" smtClean="0"/>
              <a:t>боротьби</a:t>
            </a:r>
          </a:p>
          <a:p>
            <a:pPr algn="ctr"/>
            <a:endParaRPr lang="uk-UA" sz="2400" b="1" dirty="0"/>
          </a:p>
          <a:p>
            <a:pPr algn="just"/>
            <a:r>
              <a:rPr lang="uk-UA" dirty="0" smtClean="0"/>
              <a:t>	В умовах ринкової економіки конкуренція є формою економічної боротьби між окремими суб'єктами ринку за кращі умови задоволення свого попиту, кращі умови та результати господарювання. Конкуренція проявляє себе в межах конкретної галузі (галузева конкуренція) та в межах усього народного господарства (міжгалузева конкуренція). Залежно від місцезнаходження підприємств-конкурентів, вона може бути внутрішньою або зовнішньою.</a:t>
            </a:r>
          </a:p>
          <a:p>
            <a:pPr algn="just"/>
            <a:r>
              <a:rPr lang="uk-UA" b="1" dirty="0" smtClean="0"/>
              <a:t>	Галузева конкуренція </a:t>
            </a:r>
            <a:r>
              <a:rPr lang="uk-UA" dirty="0" smtClean="0"/>
              <a:t>передбачає суперництво окремих підприємств-продавців товарів та послуг у задоволенні потреб споживачів, в обсягах реалізації товарів та послуг, частки обслуговування ринку та відповідно масі одержаного прибутку. </a:t>
            </a:r>
          </a:p>
          <a:p>
            <a:pPr algn="just"/>
            <a:r>
              <a:rPr lang="uk-UA" b="1" dirty="0" smtClean="0"/>
              <a:t>	Міжгалузева конкуренція </a:t>
            </a:r>
            <a:r>
              <a:rPr lang="uk-UA" dirty="0" smtClean="0"/>
              <a:t>проявляється в боротьбі за найкращі умови одержання та використання ресурсів та капіталу (в результаті чого останні з низькорентабельних галузей спрямовуються у високо рентабельні сектори економіки), а також в суперництво між виробниками товарів-замінників, які задовольняють одну і ту ж потребу споживача. </a:t>
            </a:r>
          </a:p>
          <a:p>
            <a:pPr algn="just"/>
            <a:r>
              <a:rPr lang="uk-UA" dirty="0" smtClean="0"/>
              <a:t>	Залежно від виконання даних умов в економічній літературі виділяють </a:t>
            </a:r>
            <a:r>
              <a:rPr lang="uk-UA" b="1" dirty="0" smtClean="0"/>
              <a:t>4 типи ринкових структур: </a:t>
            </a:r>
            <a:r>
              <a:rPr lang="uk-UA" dirty="0" smtClean="0"/>
              <a:t>досконалу конкуренцію, </a:t>
            </a:r>
            <a:r>
              <a:rPr lang="uk-UA" dirty="0" smtClean="0"/>
              <a:t>монополістичну </a:t>
            </a:r>
            <a:r>
              <a:rPr lang="uk-UA" dirty="0" smtClean="0"/>
              <a:t>конкуренцію, олігополію, чисту монополію. Порівняльна характеристика ринкових структур в узагальненому вигляді наведена у таблиці. </a:t>
            </a:r>
            <a:endParaRPr lang="uk-UA" b="1" dirty="0"/>
          </a:p>
        </p:txBody>
      </p:sp>
    </p:spTree>
    <p:extLst>
      <p:ext uri="{BB962C8B-B14F-4D97-AF65-F5344CB8AC3E}">
        <p14:creationId xmlns:p14="http://schemas.microsoft.com/office/powerpoint/2010/main" val="1210285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 xmlns:a16="http://schemas.microsoft.com/office/drawing/2014/main" id="{2DE8DD54-F0AE-401A-BEDE-A5B2E0D128B4}"/>
              </a:ext>
            </a:extLst>
          </p:cNvPr>
          <p:cNvPicPr>
            <a:picLocks noChangeAspect="1"/>
          </p:cNvPicPr>
          <p:nvPr/>
        </p:nvPicPr>
        <p:blipFill>
          <a:blip r:embed="rId2"/>
          <a:stretch>
            <a:fillRect/>
          </a:stretch>
        </p:blipFill>
        <p:spPr>
          <a:xfrm>
            <a:off x="1033948" y="1720038"/>
            <a:ext cx="10377002" cy="4960679"/>
          </a:xfrm>
          <a:prstGeom prst="rect">
            <a:avLst/>
          </a:prstGeom>
        </p:spPr>
      </p:pic>
    </p:spTree>
    <p:extLst>
      <p:ext uri="{BB962C8B-B14F-4D97-AF65-F5344CB8AC3E}">
        <p14:creationId xmlns:p14="http://schemas.microsoft.com/office/powerpoint/2010/main" val="672151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BC864344-A2C5-493C-B9AD-83764C26B158}"/>
              </a:ext>
            </a:extLst>
          </p:cNvPr>
          <p:cNvSpPr txBox="1"/>
          <p:nvPr/>
        </p:nvSpPr>
        <p:spPr>
          <a:xfrm>
            <a:off x="447676" y="1145738"/>
            <a:ext cx="11096624" cy="5355312"/>
          </a:xfrm>
          <a:prstGeom prst="rect">
            <a:avLst/>
          </a:prstGeom>
          <a:noFill/>
        </p:spPr>
        <p:txBody>
          <a:bodyPr wrap="square">
            <a:spAutoFit/>
          </a:bodyPr>
          <a:lstStyle/>
          <a:p>
            <a:pPr algn="just"/>
            <a:r>
              <a:rPr lang="uk-UA" dirty="0"/>
              <a:t>	Основними методами конкурентної боротьби між продавцями споживчого ринку є цінова та нецінова конкуренція.</a:t>
            </a:r>
          </a:p>
          <a:p>
            <a:pPr algn="just"/>
            <a:endParaRPr lang="uk-UA" dirty="0"/>
          </a:p>
          <a:p>
            <a:pPr algn="just"/>
            <a:r>
              <a:rPr lang="uk-UA" dirty="0"/>
              <a:t>При </a:t>
            </a:r>
            <a:r>
              <a:rPr lang="uk-UA" b="1" dirty="0"/>
              <a:t>ціновій конкуренції </a:t>
            </a:r>
            <a:r>
              <a:rPr lang="uk-UA" dirty="0"/>
              <a:t>основним засобом суперництва є зниження цін на свої товари порівняно з цінами на товари інших </a:t>
            </a:r>
            <a:r>
              <a:rPr lang="uk-UA" dirty="0" smtClean="0"/>
              <a:t>продавців.</a:t>
            </a:r>
          </a:p>
          <a:p>
            <a:pPr algn="just"/>
            <a:r>
              <a:rPr lang="ru-RU" dirty="0" smtClean="0"/>
              <a:t>В </a:t>
            </a:r>
            <a:r>
              <a:rPr lang="uk-UA" dirty="0" smtClean="0"/>
              <a:t>даному разі торговельне підприємство може використовувати переваги нижчих витрат, або свідомо йти на втрату прибутку для розширення своєї частки ринку. В сучасних умовах в країнах з розвинутою ринковою економікою відкрита цінова конкуренція може не використовуватися. Зниження цін у одного з продавців товару викликає аналогічні дії інших конкурентів, що не призводить до зміни позиції фірми на ринку, а лише зменшує прибутковість галузі в цілому</a:t>
            </a:r>
            <a:r>
              <a:rPr lang="ru-RU" dirty="0" smtClean="0"/>
              <a:t>.</a:t>
            </a:r>
            <a:endParaRPr lang="uk-UA" dirty="0"/>
          </a:p>
          <a:p>
            <a:pPr algn="just"/>
            <a:r>
              <a:rPr lang="uk-UA" dirty="0"/>
              <a:t>При </a:t>
            </a:r>
            <a:r>
              <a:rPr lang="uk-UA" b="1" dirty="0"/>
              <a:t>неціновій конкуренції </a:t>
            </a:r>
            <a:r>
              <a:rPr lang="uk-UA" dirty="0"/>
              <a:t>більш вигідне становище на ринку завойовується завдяки якісним характеристикам діяльності продавця, його іміджеві, додатковим умовам обслуговування</a:t>
            </a:r>
            <a:r>
              <a:rPr lang="uk-UA" dirty="0" smtClean="0"/>
              <a:t>.</a:t>
            </a:r>
            <a:endParaRPr lang="uk-UA" dirty="0"/>
          </a:p>
          <a:p>
            <a:pPr algn="just"/>
            <a:r>
              <a:rPr lang="uk-UA" dirty="0" smtClean="0"/>
              <a:t>Нецінова конкуренція включає: зміну властивостей існуючої продукції (товарів), надання їм нових властивостей та якостей; створення продукції (реалізація товарів), що задовольняють споживчий попит іншим чином або задовольняють потреби, що не існували раніше; оновлення властивостей продукції (асортименту товарів, що реалізуються) з врахуванням потреб моди, престижу; удосконалення послуг, що супроводжують реалізацію товарів (демонстрація, пакування, гарантійний ремонт та інше). </a:t>
            </a:r>
            <a:endParaRPr lang="uk-UA" dirty="0"/>
          </a:p>
        </p:txBody>
      </p:sp>
    </p:spTree>
    <p:extLst>
      <p:ext uri="{BB962C8B-B14F-4D97-AF65-F5344CB8AC3E}">
        <p14:creationId xmlns:p14="http://schemas.microsoft.com/office/powerpoint/2010/main" val="1914244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F5C23A9-1901-4E8C-A90D-24CB155E96F3}"/>
              </a:ext>
            </a:extLst>
          </p:cNvPr>
          <p:cNvSpPr txBox="1"/>
          <p:nvPr/>
        </p:nvSpPr>
        <p:spPr>
          <a:xfrm>
            <a:off x="1332722" y="1028343"/>
            <a:ext cx="9526555" cy="4801314"/>
          </a:xfrm>
          <a:prstGeom prst="rect">
            <a:avLst/>
          </a:prstGeom>
          <a:noFill/>
        </p:spPr>
        <p:txBody>
          <a:bodyPr wrap="square">
            <a:spAutoFit/>
          </a:bodyPr>
          <a:lstStyle/>
          <a:p>
            <a:pPr algn="ctr"/>
            <a:r>
              <a:rPr lang="uk-UA" b="1" dirty="0"/>
              <a:t>Конкуренція в сфері торгівлі має певні особливості:</a:t>
            </a:r>
          </a:p>
          <a:p>
            <a:endParaRPr lang="uk-UA" dirty="0"/>
          </a:p>
          <a:p>
            <a:pPr algn="just"/>
            <a:r>
              <a:rPr lang="uk-UA" dirty="0"/>
              <a:t>1. 	Підприємства торгівлі орієнтовані на територіально обмежений ринок, розміри якого залежать від місцезнаходження підприємства, його транспортної доступності. Ця особливість обумовлює обмеженість учасників конкурентної боротьби.</a:t>
            </a:r>
          </a:p>
          <a:p>
            <a:pPr algn="just"/>
            <a:endParaRPr lang="uk-UA" dirty="0"/>
          </a:p>
          <a:p>
            <a:pPr algn="just"/>
            <a:r>
              <a:rPr lang="uk-UA" dirty="0"/>
              <a:t>2. 	Особливості конкуренції в торгівлі пов’язані з місцезнаходженням підприємства. Перевага в місцезнаходженні дає можливість залучення більшої кількості покупців.</a:t>
            </a:r>
          </a:p>
          <a:p>
            <a:pPr algn="just"/>
            <a:endParaRPr lang="uk-UA" dirty="0"/>
          </a:p>
          <a:p>
            <a:pPr algn="just"/>
            <a:r>
              <a:rPr lang="uk-UA" dirty="0"/>
              <a:t>3. 	Особливий характер конкуренції пов’язаний з виконанням торгівлею функцій посередника між виробником та споживачем. Це вимагає, з одного боку, вивчення можливостей виробників, з іншого боку запитів споживачів.</a:t>
            </a:r>
          </a:p>
          <a:p>
            <a:pPr algn="just"/>
            <a:endParaRPr lang="uk-UA" dirty="0"/>
          </a:p>
          <a:p>
            <a:pPr algn="just"/>
            <a:r>
              <a:rPr lang="uk-UA" dirty="0"/>
              <a:t>4. 	Результати конкурентної боротьби торговельних підприємств визначаються конкурентоспроможністю товарів.</a:t>
            </a:r>
          </a:p>
        </p:txBody>
      </p:sp>
    </p:spTree>
    <p:extLst>
      <p:ext uri="{BB962C8B-B14F-4D97-AF65-F5344CB8AC3E}">
        <p14:creationId xmlns:p14="http://schemas.microsoft.com/office/powerpoint/2010/main" val="2316892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D487A3F0-D4E0-495C-A5AA-77DD877909A0}"/>
              </a:ext>
            </a:extLst>
          </p:cNvPr>
          <p:cNvSpPr txBox="1"/>
          <p:nvPr/>
        </p:nvSpPr>
        <p:spPr>
          <a:xfrm>
            <a:off x="1342053" y="1028343"/>
            <a:ext cx="9507894" cy="5078313"/>
          </a:xfrm>
          <a:prstGeom prst="rect">
            <a:avLst/>
          </a:prstGeom>
          <a:noFill/>
        </p:spPr>
        <p:txBody>
          <a:bodyPr wrap="square">
            <a:spAutoFit/>
          </a:bodyPr>
          <a:lstStyle/>
          <a:p>
            <a:r>
              <a:rPr lang="uk-UA" dirty="0"/>
              <a:t>	</a:t>
            </a:r>
            <a:r>
              <a:rPr lang="uk-UA" b="1" dirty="0"/>
              <a:t>На споживчому ринку сили конкуренції проявляють себе таким чином</a:t>
            </a:r>
            <a:r>
              <a:rPr lang="uk-UA" b="1" dirty="0" smtClean="0"/>
              <a:t>:</a:t>
            </a:r>
          </a:p>
          <a:p>
            <a:endParaRPr lang="uk-UA" dirty="0"/>
          </a:p>
          <a:p>
            <a:pPr algn="just"/>
            <a:r>
              <a:rPr lang="uk-UA" dirty="0"/>
              <a:t>1. 	Суперництво між існуючими суб’єктами господарювання, що конкурують, охоплює різні сторони їх діяльності (ціна товару, асортимент, технічні новинки, якість </a:t>
            </a:r>
            <a:r>
              <a:rPr lang="uk-UA" dirty="0" smtClean="0"/>
              <a:t>обслуговування, гарантії, стимулювання покупців </a:t>
            </a:r>
            <a:r>
              <a:rPr lang="uk-UA" dirty="0"/>
              <a:t>тощо).</a:t>
            </a:r>
          </a:p>
          <a:p>
            <a:pPr algn="just"/>
            <a:r>
              <a:rPr lang="uk-UA" dirty="0"/>
              <a:t>2. 	Загроза виникнення товарів чи послуг-замінників. Наприклад, торговельні підприємства, що реалізують напівфабрикати конкурують з підприємствами масового харчування. Гострота конкуренції певною мірою залежить від стадії життєвого циклу товарів.</a:t>
            </a:r>
          </a:p>
          <a:p>
            <a:pPr algn="just"/>
            <a:r>
              <a:rPr lang="uk-UA" dirty="0"/>
              <a:t>3. 	Загроза виникненні нових конкурентів. Інтенсивність впливу цієї сили конкуренції в торгівлі дуже висока.</a:t>
            </a:r>
          </a:p>
          <a:p>
            <a:pPr algn="just"/>
            <a:r>
              <a:rPr lang="uk-UA" dirty="0"/>
              <a:t>4. 	Економічний потенціал постачальників. Вагомість цієї сили конкуренції пов’язана з функцією посередника між постачальником та покупцем, яку виконує торгівля.</a:t>
            </a:r>
          </a:p>
          <a:p>
            <a:pPr algn="just"/>
            <a:r>
              <a:rPr lang="uk-UA" dirty="0"/>
              <a:t>5. 	Економічний потенціал покупців. Вагомість цієї сили конкуренції в торгівлі обумовлена тим, що покупець повністю вільний в своїй поведінці, може зіставляти якісні та цінові характеристики товарів, що реалізуються окремими торговельними підприємствами.</a:t>
            </a:r>
          </a:p>
        </p:txBody>
      </p:sp>
    </p:spTree>
    <p:extLst>
      <p:ext uri="{BB962C8B-B14F-4D97-AF65-F5344CB8AC3E}">
        <p14:creationId xmlns:p14="http://schemas.microsoft.com/office/powerpoint/2010/main" val="430053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B5B6724F-3CA7-49AE-878C-FFB6EEE8AE1D}"/>
              </a:ext>
            </a:extLst>
          </p:cNvPr>
          <p:cNvSpPr txBox="1"/>
          <p:nvPr/>
        </p:nvSpPr>
        <p:spPr>
          <a:xfrm>
            <a:off x="447674" y="671691"/>
            <a:ext cx="11401425" cy="6186309"/>
          </a:xfrm>
          <a:prstGeom prst="rect">
            <a:avLst/>
          </a:prstGeom>
          <a:noFill/>
        </p:spPr>
        <p:txBody>
          <a:bodyPr wrap="square">
            <a:spAutoFit/>
          </a:bodyPr>
          <a:lstStyle/>
          <a:p>
            <a:pPr algn="just"/>
            <a:r>
              <a:rPr lang="uk-UA" dirty="0" smtClean="0"/>
              <a:t>Наявність </a:t>
            </a:r>
            <a:r>
              <a:rPr lang="ru-RU" dirty="0" smtClean="0"/>
              <a:t>фактора </a:t>
            </a:r>
            <a:r>
              <a:rPr lang="uk-UA" dirty="0" smtClean="0"/>
              <a:t>конкуренції на споживчому ринку обумовлює необхідність розробки конкурентної стратегії будь-якого підприємства та визначення типу його конкурентної поведінки. В економічній літературі виділяють три типи конкурентної поведінки: креативний, пристосовницький та </a:t>
            </a:r>
            <a:r>
              <a:rPr lang="uk-UA" dirty="0" err="1" smtClean="0"/>
              <a:t>забезпечуючий</a:t>
            </a:r>
            <a:r>
              <a:rPr lang="uk-UA" dirty="0" smtClean="0"/>
              <a:t> (гарантуючий). </a:t>
            </a:r>
          </a:p>
          <a:p>
            <a:pPr algn="just"/>
            <a:endParaRPr lang="uk-UA" b="1" dirty="0" smtClean="0"/>
          </a:p>
          <a:p>
            <a:pPr algn="ctr"/>
            <a:r>
              <a:rPr lang="uk-UA" b="1" dirty="0" smtClean="0"/>
              <a:t>Виділяють три типи конкурентної поведінки:</a:t>
            </a:r>
          </a:p>
          <a:p>
            <a:endParaRPr lang="ru-RU" b="1" dirty="0" smtClean="0"/>
          </a:p>
          <a:p>
            <a:pPr algn="just"/>
            <a:r>
              <a:rPr lang="uk-UA" b="1" dirty="0" smtClean="0"/>
              <a:t>Конкурентна поведінка</a:t>
            </a:r>
            <a:r>
              <a:rPr lang="uk-UA" dirty="0" smtClean="0"/>
              <a:t> - це сукупність дій торговельного підприємства, спрямованих на завоювання, утримання або зміцнення своїх позицій на ринку порівняно з підприємствами-конкурентами.</a:t>
            </a:r>
          </a:p>
          <a:p>
            <a:pPr algn="just"/>
            <a:r>
              <a:rPr lang="uk-UA" dirty="0" smtClean="0"/>
              <a:t>Вибір типу конкурентної поведінки залежить від фінансових можливостей підприємства, його становища на ринку, особливостей покупців, дій конкурентів, рівня розвитку технологій та загальної ситуації на ринку</a:t>
            </a:r>
            <a:r>
              <a:rPr lang="ru-RU" dirty="0" smtClean="0"/>
              <a:t>.</a:t>
            </a:r>
            <a:endParaRPr lang="uk-UA" b="1" dirty="0" smtClean="0"/>
          </a:p>
          <a:p>
            <a:endParaRPr lang="uk-UA" b="1" dirty="0" smtClean="0"/>
          </a:p>
          <a:p>
            <a:pPr algn="just"/>
            <a:r>
              <a:rPr lang="uk-UA" dirty="0" smtClean="0"/>
              <a:t>1. 	Креативний тип орієнтований на пошук нових конкурентних переваг за рахунок нового асортименту товарів, змін в технології товаропостачання, нових форм збуту, реклами тощо.</a:t>
            </a:r>
          </a:p>
          <a:p>
            <a:pPr algn="just"/>
            <a:endParaRPr lang="uk-UA" dirty="0" smtClean="0"/>
          </a:p>
          <a:p>
            <a:pPr algn="just"/>
            <a:r>
              <a:rPr lang="uk-UA" dirty="0" smtClean="0"/>
              <a:t>2. 	Пристосовницький передбачає швидку зміну організації торговельної діяльності в разі відповідних змін у підприємствах-конкурентах.</a:t>
            </a:r>
          </a:p>
          <a:p>
            <a:pPr algn="just"/>
            <a:endParaRPr lang="uk-UA" dirty="0" smtClean="0"/>
          </a:p>
          <a:p>
            <a:pPr algn="just"/>
            <a:r>
              <a:rPr lang="uk-UA" dirty="0" smtClean="0"/>
              <a:t>3. 	</a:t>
            </a:r>
            <a:r>
              <a:rPr lang="uk-UA" dirty="0" err="1" smtClean="0"/>
              <a:t>Забезпечуючий</a:t>
            </a:r>
            <a:r>
              <a:rPr lang="uk-UA" dirty="0" smtClean="0"/>
              <a:t> орієнтований на збереження досягнутих конкурентних позицій за рахунок систематичних дій з підтримки та удосконалення бізнесу.</a:t>
            </a:r>
            <a:endParaRPr lang="uk-UA" dirty="0"/>
          </a:p>
        </p:txBody>
      </p:sp>
    </p:spTree>
    <p:extLst>
      <p:ext uri="{BB962C8B-B14F-4D97-AF65-F5344CB8AC3E}">
        <p14:creationId xmlns:p14="http://schemas.microsoft.com/office/powerpoint/2010/main" val="2536451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625" y="179249"/>
            <a:ext cx="11487150" cy="6678751"/>
          </a:xfrm>
          <a:prstGeom prst="rect">
            <a:avLst/>
          </a:prstGeom>
        </p:spPr>
        <p:txBody>
          <a:bodyPr wrap="square">
            <a:spAutoFit/>
          </a:bodyPr>
          <a:lstStyle/>
          <a:p>
            <a:pPr algn="ctr"/>
            <a:r>
              <a:rPr lang="uk-UA" b="1" dirty="0" smtClean="0"/>
              <a:t>1. Креативний тип конкурентної поведінки</a:t>
            </a:r>
          </a:p>
          <a:p>
            <a:pPr algn="just"/>
            <a:r>
              <a:rPr lang="uk-UA" b="1" dirty="0" smtClean="0"/>
              <a:t>Креативний тип</a:t>
            </a:r>
            <a:r>
              <a:rPr lang="uk-UA" dirty="0" smtClean="0"/>
              <a:t> передбачає активний пошук і створення </a:t>
            </a:r>
            <a:r>
              <a:rPr lang="uk-UA" b="1" dirty="0" smtClean="0"/>
              <a:t>нових конкурентних переваг</a:t>
            </a:r>
            <a:r>
              <a:rPr lang="uk-UA" dirty="0" smtClean="0"/>
              <a:t>, яких раніше не було або які недостатньо використовували конкуренти.</a:t>
            </a:r>
          </a:p>
          <a:p>
            <a:pPr algn="just"/>
            <a:r>
              <a:rPr lang="uk-UA" dirty="0" smtClean="0"/>
              <a:t>Головна ідея цього типу - </a:t>
            </a:r>
            <a:r>
              <a:rPr lang="uk-UA" b="1" dirty="0" smtClean="0"/>
              <a:t>не копіювати конкурентів, а випереджати їх</a:t>
            </a:r>
            <a:r>
              <a:rPr lang="uk-UA" dirty="0" smtClean="0"/>
              <a:t> шляхом упровадження нововведень. Торговельне підприємство може створювати конкурентні переваги за рахунок:</a:t>
            </a:r>
          </a:p>
          <a:p>
            <a:pPr algn="just">
              <a:buFont typeface="Arial" panose="020B0604020202020204" pitchFamily="34" charset="0"/>
              <a:buChar char="•"/>
            </a:pPr>
            <a:r>
              <a:rPr lang="uk-UA" dirty="0" smtClean="0"/>
              <a:t>розширення або оновлення асортименту; </a:t>
            </a:r>
          </a:p>
          <a:p>
            <a:pPr algn="just">
              <a:buFont typeface="Arial" panose="020B0604020202020204" pitchFamily="34" charset="0"/>
              <a:buChar char="•"/>
            </a:pPr>
            <a:r>
              <a:rPr lang="uk-UA" dirty="0" smtClean="0"/>
              <a:t>введення нових товарів і торговельних марок; </a:t>
            </a:r>
          </a:p>
          <a:p>
            <a:pPr algn="just">
              <a:buFont typeface="Arial" panose="020B0604020202020204" pitchFamily="34" charset="0"/>
              <a:buChar char="•"/>
            </a:pPr>
            <a:r>
              <a:rPr lang="uk-UA" dirty="0" smtClean="0"/>
              <a:t>використання сучасних технологій товаропостачання; </a:t>
            </a:r>
          </a:p>
          <a:p>
            <a:pPr algn="just">
              <a:buFont typeface="Arial" panose="020B0604020202020204" pitchFamily="34" charset="0"/>
              <a:buChar char="•"/>
            </a:pPr>
            <a:r>
              <a:rPr lang="uk-UA" dirty="0" smtClean="0"/>
              <a:t>відкриття нових форматів магазинів; </a:t>
            </a:r>
          </a:p>
          <a:p>
            <a:pPr algn="just">
              <a:buFont typeface="Arial" panose="020B0604020202020204" pitchFamily="34" charset="0"/>
              <a:buChar char="•"/>
            </a:pPr>
            <a:r>
              <a:rPr lang="uk-UA" dirty="0" smtClean="0"/>
              <a:t>запровадження інтернет-магазину та онлайн-продажів; </a:t>
            </a:r>
          </a:p>
          <a:p>
            <a:pPr algn="just">
              <a:buFont typeface="Arial" panose="020B0604020202020204" pitchFamily="34" charset="0"/>
              <a:buChar char="•"/>
            </a:pPr>
            <a:r>
              <a:rPr lang="uk-UA" dirty="0" smtClean="0"/>
              <a:t>використання сучасних способів доставки; </a:t>
            </a:r>
          </a:p>
          <a:p>
            <a:pPr algn="just">
              <a:buFont typeface="Arial" panose="020B0604020202020204" pitchFamily="34" charset="0"/>
              <a:buChar char="•"/>
            </a:pPr>
            <a:r>
              <a:rPr lang="uk-UA" dirty="0" smtClean="0"/>
              <a:t>створення програм лояльності; </a:t>
            </a:r>
          </a:p>
          <a:p>
            <a:pPr algn="just">
              <a:buFont typeface="Arial" panose="020B0604020202020204" pitchFamily="34" charset="0"/>
              <a:buChar char="•"/>
            </a:pPr>
            <a:r>
              <a:rPr lang="uk-UA" dirty="0" smtClean="0"/>
              <a:t>застосування нових методів реклами; </a:t>
            </a:r>
          </a:p>
          <a:p>
            <a:pPr algn="just">
              <a:buFont typeface="Arial" panose="020B0604020202020204" pitchFamily="34" charset="0"/>
              <a:buChar char="•"/>
            </a:pPr>
            <a:r>
              <a:rPr lang="uk-UA" dirty="0" smtClean="0"/>
              <a:t>покращення обслуговування покупців; </a:t>
            </a:r>
          </a:p>
          <a:p>
            <a:pPr algn="just">
              <a:buFont typeface="Arial" panose="020B0604020202020204" pitchFamily="34" charset="0"/>
              <a:buChar char="•"/>
            </a:pPr>
            <a:r>
              <a:rPr lang="uk-UA" dirty="0" smtClean="0"/>
              <a:t>використання цифрових технологій; </a:t>
            </a:r>
          </a:p>
          <a:p>
            <a:pPr algn="just">
              <a:buFont typeface="Arial" panose="020B0604020202020204" pitchFamily="34" charset="0"/>
              <a:buChar char="•"/>
            </a:pPr>
            <a:r>
              <a:rPr lang="uk-UA" dirty="0" smtClean="0"/>
              <a:t>створення унікальної атмосфери магазину або особливого торговельного сервісу. </a:t>
            </a:r>
          </a:p>
          <a:p>
            <a:pPr algn="just"/>
            <a:r>
              <a:rPr lang="uk-UA" sz="1700" b="1" dirty="0" smtClean="0"/>
              <a:t>Наприклад:</a:t>
            </a:r>
            <a:r>
              <a:rPr lang="uk-UA" sz="1700" dirty="0" smtClean="0"/>
              <a:t> якщо більшість магазинів певного міста працюють лише </a:t>
            </a:r>
            <a:r>
              <a:rPr lang="uk-UA" sz="1700" dirty="0" err="1" smtClean="0"/>
              <a:t>офлайн</a:t>
            </a:r>
            <a:r>
              <a:rPr lang="uk-UA" sz="1700" dirty="0" smtClean="0"/>
              <a:t>, підприємство може створити інтернет-магазин із доставкою в день замовлення. У такому випадку воно отримує перевагу завдяки новій формі продажу. Ще один приклад - магазин одягу, який замість традиційної реклами створює мобільний застосунок із персональними рекомендаціями товарів для кожного покупця.</a:t>
            </a:r>
          </a:p>
          <a:p>
            <a:pPr algn="just"/>
            <a:r>
              <a:rPr lang="uk-UA" b="1" dirty="0" smtClean="0"/>
              <a:t>Перевагою креативного типу</a:t>
            </a:r>
            <a:r>
              <a:rPr lang="uk-UA" dirty="0" smtClean="0"/>
              <a:t> є можливість суттєво випередити конкурентів і сформувати унікальну позицію на ринку.</a:t>
            </a:r>
          </a:p>
          <a:p>
            <a:pPr algn="just"/>
            <a:r>
              <a:rPr lang="uk-UA" b="1" dirty="0" smtClean="0"/>
              <a:t>Недоліком</a:t>
            </a:r>
            <a:r>
              <a:rPr lang="uk-UA" dirty="0" smtClean="0"/>
              <a:t> є те, що впровадження нововведень потребує фінансових ресурсів, професійних кадрів і пов'язане з певним ризиком. Не кожна нова ідея буде успішною</a:t>
            </a:r>
            <a:r>
              <a:rPr lang="ru-RU" dirty="0" smtClean="0"/>
              <a:t>.</a:t>
            </a:r>
            <a:endParaRPr lang="ru-RU" dirty="0"/>
          </a:p>
        </p:txBody>
      </p:sp>
    </p:spTree>
    <p:extLst>
      <p:ext uri="{BB962C8B-B14F-4D97-AF65-F5344CB8AC3E}">
        <p14:creationId xmlns:p14="http://schemas.microsoft.com/office/powerpoint/2010/main" val="32892656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0525" y="210205"/>
            <a:ext cx="11287125" cy="6463308"/>
          </a:xfrm>
          <a:prstGeom prst="rect">
            <a:avLst/>
          </a:prstGeom>
        </p:spPr>
        <p:txBody>
          <a:bodyPr wrap="square">
            <a:spAutoFit/>
          </a:bodyPr>
          <a:lstStyle/>
          <a:p>
            <a:pPr algn="ctr"/>
            <a:r>
              <a:rPr lang="uk-UA" b="1" dirty="0" smtClean="0"/>
              <a:t>	2. Пристосовницький тип конкурентної поведінки</a:t>
            </a:r>
          </a:p>
          <a:p>
            <a:pPr algn="just"/>
            <a:r>
              <a:rPr lang="uk-UA" b="1" dirty="0" smtClean="0"/>
              <a:t>Пристосовницький тип</a:t>
            </a:r>
            <a:r>
              <a:rPr lang="uk-UA" dirty="0" smtClean="0"/>
              <a:t> полягає у швидкому реагуванні підприємства на зміни, які відбуваються в діяльності конкурентів та на ринку загалом.</a:t>
            </a:r>
          </a:p>
          <a:p>
            <a:pPr algn="just"/>
            <a:r>
              <a:rPr lang="uk-UA" dirty="0" smtClean="0"/>
              <a:t>На відміну від креативного типу, підприємство не обов'язково першим створює нововведення. Воно </a:t>
            </a:r>
            <a:r>
              <a:rPr lang="uk-UA" b="1" dirty="0" smtClean="0"/>
              <a:t>спостерігає за діями конкурентів і швидко адаптується до них</a:t>
            </a:r>
            <a:r>
              <a:rPr lang="uk-UA" dirty="0" smtClean="0"/>
              <a:t>.</a:t>
            </a:r>
          </a:p>
          <a:p>
            <a:pPr algn="just"/>
            <a:r>
              <a:rPr lang="uk-UA" dirty="0" smtClean="0"/>
              <a:t>Наприклад, якщо конкурент:</a:t>
            </a:r>
          </a:p>
          <a:p>
            <a:pPr algn="just">
              <a:buFont typeface="Arial" panose="020B0604020202020204" pitchFamily="34" charset="0"/>
              <a:buChar char="•"/>
            </a:pPr>
            <a:r>
              <a:rPr lang="uk-UA" dirty="0" smtClean="0"/>
              <a:t>знижує ціни - підприємство переглядає власну цінову політику; </a:t>
            </a:r>
          </a:p>
          <a:p>
            <a:pPr algn="just">
              <a:buFont typeface="Arial" panose="020B0604020202020204" pitchFamily="34" charset="0"/>
              <a:buChar char="•"/>
            </a:pPr>
            <a:r>
              <a:rPr lang="uk-UA" dirty="0" smtClean="0"/>
              <a:t>запускає програму лояльності - підприємство створює власну програму; </a:t>
            </a:r>
          </a:p>
          <a:p>
            <a:pPr algn="just">
              <a:buFont typeface="Arial" panose="020B0604020202020204" pitchFamily="34" charset="0"/>
              <a:buChar char="•"/>
            </a:pPr>
            <a:r>
              <a:rPr lang="uk-UA" dirty="0" smtClean="0"/>
              <a:t>починає безкоштовно доставляти товари - підприємство запроваджує аналогічну послугу; </a:t>
            </a:r>
          </a:p>
          <a:p>
            <a:pPr algn="just">
              <a:buFont typeface="Arial" panose="020B0604020202020204" pitchFamily="34" charset="0"/>
              <a:buChar char="•"/>
            </a:pPr>
            <a:r>
              <a:rPr lang="uk-UA" dirty="0" smtClean="0"/>
              <a:t>розширює асортимент - підприємство також додає нові товарні позиції; </a:t>
            </a:r>
          </a:p>
          <a:p>
            <a:pPr algn="just">
              <a:buFont typeface="Arial" panose="020B0604020202020204" pitchFamily="34" charset="0"/>
              <a:buChar char="•"/>
            </a:pPr>
            <a:r>
              <a:rPr lang="uk-UA" dirty="0" smtClean="0"/>
              <a:t>переходить до активних продажів через соціальні мережі - підприємство посилює свою присутність в онлайн-каналах. </a:t>
            </a:r>
          </a:p>
          <a:p>
            <a:pPr algn="just"/>
            <a:r>
              <a:rPr lang="uk-UA" sz="1700" b="1" dirty="0" smtClean="0"/>
              <a:t>Наприклад:</a:t>
            </a:r>
            <a:r>
              <a:rPr lang="uk-UA" sz="1700" dirty="0" smtClean="0"/>
              <a:t> один супермаркет починає активно продавати товари через мобільний застосунок. Якщо інші магазини бачать, що покупці позитивно реагують на такий формат, вони також можуть створити власні застосунки або вдосконалити онлайн-продажі.</a:t>
            </a:r>
          </a:p>
          <a:p>
            <a:pPr algn="just"/>
            <a:r>
              <a:rPr lang="uk-UA" dirty="0" smtClean="0"/>
              <a:t>Основною умовою успішного пристосовницького типу є </a:t>
            </a:r>
            <a:r>
              <a:rPr lang="uk-UA" b="1" dirty="0" smtClean="0"/>
              <a:t>швидкість реакції</a:t>
            </a:r>
            <a:r>
              <a:rPr lang="uk-UA" dirty="0" smtClean="0"/>
              <a:t>. Якщо підприємство реагує занадто повільно, конкурент може вже отримати значну перевагу та залучити більшу кількість покупців.</a:t>
            </a:r>
          </a:p>
          <a:p>
            <a:pPr algn="just"/>
            <a:r>
              <a:rPr lang="uk-UA" b="1" dirty="0" smtClean="0"/>
              <a:t>Перевагою</a:t>
            </a:r>
            <a:r>
              <a:rPr lang="uk-UA" dirty="0" smtClean="0"/>
              <a:t> цього типу є можливість зменшити ризики, оскільки підприємство може орієнтуватися на вже перевірені конкурентами рішення.</a:t>
            </a:r>
          </a:p>
          <a:p>
            <a:pPr algn="just"/>
            <a:r>
              <a:rPr lang="uk-UA" b="1" dirty="0" smtClean="0"/>
              <a:t>Недоліком</a:t>
            </a:r>
            <a:r>
              <a:rPr lang="uk-UA" dirty="0" smtClean="0"/>
              <a:t> є те, що підприємство часто виступає не лідером, а послідовником. Якщо воно постійно лише копіює конкурентів, йому складно сформувати унікальний імідж та довгострокову перевагу.</a:t>
            </a:r>
            <a:endParaRPr lang="uk-UA" dirty="0"/>
          </a:p>
        </p:txBody>
      </p:sp>
    </p:spTree>
    <p:extLst>
      <p:ext uri="{BB962C8B-B14F-4D97-AF65-F5344CB8AC3E}">
        <p14:creationId xmlns:p14="http://schemas.microsoft.com/office/powerpoint/2010/main" val="3512766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1950" y="0"/>
            <a:ext cx="11449050" cy="6894195"/>
          </a:xfrm>
          <a:prstGeom prst="rect">
            <a:avLst/>
          </a:prstGeom>
        </p:spPr>
        <p:txBody>
          <a:bodyPr wrap="square">
            <a:spAutoFit/>
          </a:bodyPr>
          <a:lstStyle/>
          <a:p>
            <a:pPr algn="ctr"/>
            <a:r>
              <a:rPr lang="uk-UA" sz="1700" b="1" dirty="0" smtClean="0"/>
              <a:t>3. </a:t>
            </a:r>
            <a:r>
              <a:rPr lang="uk-UA" sz="1700" b="1" dirty="0" err="1" smtClean="0"/>
              <a:t>Забезпечуючий</a:t>
            </a:r>
            <a:r>
              <a:rPr lang="uk-UA" sz="1700" b="1" dirty="0" smtClean="0"/>
              <a:t> тип конкурентної поведінки</a:t>
            </a:r>
          </a:p>
          <a:p>
            <a:pPr algn="just"/>
            <a:r>
              <a:rPr lang="uk-UA" sz="1700" b="1" dirty="0" err="1" smtClean="0"/>
              <a:t>Забезпечуючий</a:t>
            </a:r>
            <a:r>
              <a:rPr lang="uk-UA" sz="1700" b="1" dirty="0" smtClean="0"/>
              <a:t> тип</a:t>
            </a:r>
            <a:r>
              <a:rPr lang="uk-UA" sz="1700" dirty="0" smtClean="0"/>
              <a:t> спрямований насамперед на </a:t>
            </a:r>
            <a:r>
              <a:rPr lang="uk-UA" sz="1700" b="1" dirty="0" smtClean="0"/>
              <a:t>збереження вже досягнутих конкурентних позицій</a:t>
            </a:r>
            <a:r>
              <a:rPr lang="uk-UA" sz="1700" dirty="0" smtClean="0"/>
              <a:t> та їх поступове зміцнення. Підприємство не ставить перед собою завдання постійно здійснювати радикальні зміни. Основна увага приділяється тому, щоб </a:t>
            </a:r>
            <a:r>
              <a:rPr lang="uk-UA" sz="1700" b="1" dirty="0" smtClean="0"/>
              <a:t>підтримувати стабільну якість роботи та не втрачати своїх покупців</a:t>
            </a:r>
            <a:r>
              <a:rPr lang="uk-UA" sz="1700" dirty="0" smtClean="0"/>
              <a:t>. Для цього підприємство:</a:t>
            </a:r>
          </a:p>
          <a:p>
            <a:pPr algn="just">
              <a:buFont typeface="Arial" panose="020B0604020202020204" pitchFamily="34" charset="0"/>
              <a:buChar char="•"/>
            </a:pPr>
            <a:r>
              <a:rPr lang="uk-UA" sz="1700" dirty="0" smtClean="0"/>
              <a:t>підтримує стабільну якість товарів; </a:t>
            </a:r>
          </a:p>
          <a:p>
            <a:pPr>
              <a:buFont typeface="Arial" panose="020B0604020202020204" pitchFamily="34" charset="0"/>
              <a:buChar char="•"/>
            </a:pPr>
            <a:r>
              <a:rPr lang="uk-UA" sz="1700" dirty="0" smtClean="0"/>
              <a:t>контролює рівень обслуговування; </a:t>
            </a:r>
          </a:p>
          <a:p>
            <a:pPr>
              <a:buFont typeface="Arial" panose="020B0604020202020204" pitchFamily="34" charset="0"/>
              <a:buChar char="•"/>
            </a:pPr>
            <a:r>
              <a:rPr lang="uk-UA" sz="1700" dirty="0" smtClean="0"/>
              <a:t>регулярно оновлює асортимент; </a:t>
            </a:r>
          </a:p>
          <a:p>
            <a:pPr>
              <a:buFont typeface="Arial" panose="020B0604020202020204" pitchFamily="34" charset="0"/>
              <a:buChar char="•"/>
            </a:pPr>
            <a:r>
              <a:rPr lang="uk-UA" sz="1700" dirty="0" smtClean="0"/>
              <a:t>стежить за цінами конкурентів; </a:t>
            </a:r>
          </a:p>
          <a:p>
            <a:pPr>
              <a:buFont typeface="Arial" panose="020B0604020202020204" pitchFamily="34" charset="0"/>
              <a:buChar char="•"/>
            </a:pPr>
            <a:r>
              <a:rPr lang="uk-UA" sz="1700" dirty="0" smtClean="0"/>
              <a:t>підтримує позитивну репутацію; </a:t>
            </a:r>
          </a:p>
          <a:p>
            <a:pPr>
              <a:buFont typeface="Arial" panose="020B0604020202020204" pitchFamily="34" charset="0"/>
              <a:buChar char="•"/>
            </a:pPr>
            <a:r>
              <a:rPr lang="uk-UA" sz="1700" dirty="0" smtClean="0"/>
              <a:t>працює з постійними клієнтами; </a:t>
            </a:r>
          </a:p>
          <a:p>
            <a:pPr>
              <a:buFont typeface="Arial" panose="020B0604020202020204" pitchFamily="34" charset="0"/>
              <a:buChar char="•"/>
            </a:pPr>
            <a:r>
              <a:rPr lang="uk-UA" sz="1700" dirty="0" smtClean="0"/>
              <a:t>удосконалює торговельні процеси; </a:t>
            </a:r>
          </a:p>
          <a:p>
            <a:pPr>
              <a:buFont typeface="Arial" panose="020B0604020202020204" pitchFamily="34" charset="0"/>
              <a:buChar char="•"/>
            </a:pPr>
            <a:r>
              <a:rPr lang="uk-UA" sz="1700" dirty="0" smtClean="0"/>
              <a:t>контролює витрати; </a:t>
            </a:r>
          </a:p>
          <a:p>
            <a:pPr>
              <a:buFont typeface="Arial" panose="020B0604020202020204" pitchFamily="34" charset="0"/>
              <a:buChar char="•"/>
            </a:pPr>
            <a:r>
              <a:rPr lang="uk-UA" sz="1700" dirty="0" smtClean="0"/>
              <a:t>підтримує належний стан торговельних приміщень; </a:t>
            </a:r>
          </a:p>
          <a:p>
            <a:pPr>
              <a:buFont typeface="Arial" panose="020B0604020202020204" pitchFamily="34" charset="0"/>
              <a:buChar char="•"/>
            </a:pPr>
            <a:r>
              <a:rPr lang="uk-UA" sz="1700" dirty="0" smtClean="0"/>
              <a:t>регулярно проводить рекламні та маркетингові заходи; </a:t>
            </a:r>
          </a:p>
          <a:p>
            <a:pPr>
              <a:buFont typeface="Arial" panose="020B0604020202020204" pitchFamily="34" charset="0"/>
              <a:buChar char="•"/>
            </a:pPr>
            <a:r>
              <a:rPr lang="uk-UA" sz="1700" dirty="0" smtClean="0"/>
              <a:t>навчає персонал; </a:t>
            </a:r>
          </a:p>
          <a:p>
            <a:pPr>
              <a:buFont typeface="Arial" panose="020B0604020202020204" pitchFamily="34" charset="0"/>
              <a:buChar char="•"/>
            </a:pPr>
            <a:r>
              <a:rPr lang="uk-UA" sz="1700" dirty="0" smtClean="0"/>
              <a:t>удосконалює систему управління підприємством. </a:t>
            </a:r>
          </a:p>
          <a:p>
            <a:pPr algn="just"/>
            <a:r>
              <a:rPr lang="uk-UA" sz="1700" b="1" dirty="0" smtClean="0"/>
              <a:t>Наприклад:</a:t>
            </a:r>
            <a:r>
              <a:rPr lang="uk-UA" sz="1700" dirty="0" smtClean="0"/>
              <a:t> супермаркет уже має велику кількість постійних покупців. Щоб не втратити свої позиції, він підтримує широкий асортимент, контролює якість продукції, проводить акції для постійних клієнтів, забезпечує швидке обслуговування та поступово впроваджує сучасні технології.</a:t>
            </a:r>
          </a:p>
          <a:p>
            <a:pPr algn="just"/>
            <a:r>
              <a:rPr lang="uk-UA" sz="1700" dirty="0" smtClean="0"/>
              <a:t>Тобто підприємство не обов'язково намагається зробити щось кардинально нове. Воно </a:t>
            </a:r>
            <a:r>
              <a:rPr lang="uk-UA" sz="1700" b="1" dirty="0" smtClean="0"/>
              <a:t>постійно підтримує та вдосконалює те, що вже добре працює</a:t>
            </a:r>
            <a:r>
              <a:rPr lang="uk-UA" sz="1700" dirty="0" smtClean="0"/>
              <a:t>.</a:t>
            </a:r>
          </a:p>
          <a:p>
            <a:pPr algn="just"/>
            <a:r>
              <a:rPr lang="uk-UA" sz="1700" b="1" dirty="0" smtClean="0"/>
              <a:t>Перевагою</a:t>
            </a:r>
            <a:r>
              <a:rPr lang="uk-UA" sz="1700" dirty="0" smtClean="0"/>
              <a:t> є стабільність, зниження ризику та можливість зберігати лояльність клієнтів.</a:t>
            </a:r>
          </a:p>
          <a:p>
            <a:pPr algn="just"/>
            <a:r>
              <a:rPr lang="uk-UA" sz="1700" b="1" dirty="0" smtClean="0"/>
              <a:t>Недоліком</a:t>
            </a:r>
            <a:r>
              <a:rPr lang="uk-UA" sz="1700" dirty="0" smtClean="0"/>
              <a:t> може бути поступова втрата позицій, якщо конкуренти активно впроваджують інновації, а підприємство надто довго покладається на вже наявні переваги</a:t>
            </a:r>
            <a:endParaRPr lang="uk-UA" sz="1700" dirty="0"/>
          </a:p>
        </p:txBody>
      </p:sp>
    </p:spTree>
    <p:extLst>
      <p:ext uri="{BB962C8B-B14F-4D97-AF65-F5344CB8AC3E}">
        <p14:creationId xmlns:p14="http://schemas.microsoft.com/office/powerpoint/2010/main" val="1493727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363DA7F1-4372-4550-9016-1EAB76663632}"/>
              </a:ext>
            </a:extLst>
          </p:cNvPr>
          <p:cNvSpPr txBox="1"/>
          <p:nvPr/>
        </p:nvSpPr>
        <p:spPr>
          <a:xfrm>
            <a:off x="390525" y="210026"/>
            <a:ext cx="11391900" cy="6647974"/>
          </a:xfrm>
          <a:prstGeom prst="rect">
            <a:avLst/>
          </a:prstGeom>
          <a:noFill/>
        </p:spPr>
        <p:txBody>
          <a:bodyPr wrap="square">
            <a:spAutoFit/>
          </a:bodyPr>
          <a:lstStyle/>
          <a:p>
            <a:pPr algn="ctr"/>
            <a:r>
              <a:rPr lang="uk-UA" b="1" dirty="0" smtClean="0"/>
              <a:t>			</a:t>
            </a:r>
            <a:r>
              <a:rPr lang="uk-UA" sz="2400" b="1" dirty="0" smtClean="0"/>
              <a:t>4. Державне регулювання діяльності торговельних підприємств</a:t>
            </a:r>
          </a:p>
          <a:p>
            <a:pPr algn="just"/>
            <a:r>
              <a:rPr lang="ru-RU" b="1" dirty="0" smtClean="0"/>
              <a:t>	</a:t>
            </a:r>
            <a:r>
              <a:rPr lang="uk-UA" b="1" dirty="0" smtClean="0"/>
              <a:t>Державне регулювання діяльності торговельних підприємств</a:t>
            </a:r>
            <a:r>
              <a:rPr lang="uk-UA" dirty="0" smtClean="0"/>
              <a:t> - це система економічних, правових, адміністративних та організаційних заходів, за допомогою яких держава впливає на функціонування підприємств торгівлі з метою забезпечення законності, захисту прав споживачів, розвитку конкуренції, стабільності ринку та надходження коштів до бюджету</a:t>
            </a:r>
            <a:r>
              <a:rPr lang="ru-RU" dirty="0" smtClean="0"/>
              <a:t>.</a:t>
            </a:r>
            <a:endParaRPr lang="uk-UA" dirty="0" smtClean="0"/>
          </a:p>
          <a:p>
            <a:pPr algn="just"/>
            <a:r>
              <a:rPr lang="uk-UA" dirty="0" smtClean="0"/>
              <a:t>	Ринкові </a:t>
            </a:r>
            <a:r>
              <a:rPr lang="uk-UA" dirty="0" smtClean="0"/>
              <a:t>відносини надають підприємству максимальної свободи підприємницької діяльності. Підприємства, як самостійні товаровиробники, намагаються якомога вигідніше продати свою продукцію (роботи, послуги), а їхні покупці - більш вигідно купувати. Інтереси виробників та споживачів прирівнюються у вільній грі сил попиту та пропозицій через механізм цін </a:t>
            </a:r>
            <a:r>
              <a:rPr lang="ru-RU" dirty="0" smtClean="0"/>
              <a:t>на </a:t>
            </a:r>
            <a:r>
              <a:rPr lang="ru-RU" dirty="0"/>
              <a:t>ринку. </a:t>
            </a:r>
            <a:endParaRPr lang="uk-UA" b="1" dirty="0" smtClean="0"/>
          </a:p>
          <a:p>
            <a:pPr algn="just"/>
            <a:r>
              <a:rPr lang="uk-UA" dirty="0" smtClean="0"/>
              <a:t>	</a:t>
            </a:r>
            <a:r>
              <a:rPr lang="uk-UA" b="1" dirty="0" smtClean="0"/>
              <a:t>Ринковому механізму притаманні такі недоліки</a:t>
            </a:r>
            <a:r>
              <a:rPr lang="uk-UA" dirty="0" smtClean="0"/>
              <a:t>: він не сприяє збереженню невідтворюваних природних ресурсів; не має економічного механізму захисту навколишнього середовища; не може регулювати використання ресурсів, що належать всьому людству та що мають загальносвітову цінність; він ігнорує потенційно негативні соціальні наслідки рішень, що приймаються; не стимулює виробництво товарів та послуг колективного використання (дороги, комунікації, транспорт та інше); не гарантує права на працю кожному громадянинові, сприяє виникненню масового безробіття та майнової нерівності; не забезпечує перерозподілу доходів між багатими та бідними верствами населення, дотримання відповідного рівня добробуту народу і, особливо, працевлаштування населення; не забезпечує фундаментальних досліджень в науці, розвитку освіти, культури, безкоштовної охорони здоров'я; не забезпечує виробництва соціально-необхідних товарів за низькими цінами; він схильний до нестабільного розвитку з притаманним йому загостренням соціальної напруженості в суспільстві та розвитком інфляційних процесів. </a:t>
            </a:r>
          </a:p>
        </p:txBody>
      </p:sp>
    </p:spTree>
    <p:extLst>
      <p:ext uri="{BB962C8B-B14F-4D97-AF65-F5344CB8AC3E}">
        <p14:creationId xmlns:p14="http://schemas.microsoft.com/office/powerpoint/2010/main" val="3642486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4325" y="671691"/>
            <a:ext cx="11525250" cy="6186309"/>
          </a:xfrm>
          <a:prstGeom prst="rect">
            <a:avLst/>
          </a:prstGeom>
        </p:spPr>
        <p:txBody>
          <a:bodyPr wrap="square">
            <a:spAutoFit/>
          </a:bodyPr>
          <a:lstStyle/>
          <a:p>
            <a:pPr algn="ctr"/>
            <a:r>
              <a:rPr lang="uk-UA" b="1" dirty="0" smtClean="0"/>
              <a:t>До сфери інтересів держави входить: </a:t>
            </a:r>
          </a:p>
          <a:p>
            <a:pPr marL="285750" indent="-285750" algn="just">
              <a:buFont typeface="Arial" panose="020B0604020202020204" pitchFamily="34" charset="0"/>
              <a:buChar char="•"/>
            </a:pPr>
            <a:r>
              <a:rPr lang="uk-UA" b="1" dirty="0" smtClean="0"/>
              <a:t>соціальний захист</a:t>
            </a:r>
            <a:r>
              <a:rPr lang="uk-UA" dirty="0" smtClean="0"/>
              <a:t>. Це визначає необхідність соціально орієнтованого втручання держави до ринкового середовища шляхом створення систем страхування від </a:t>
            </a:r>
            <a:r>
              <a:rPr lang="uk-UA" dirty="0" err="1" smtClean="0"/>
              <a:t>хвороб</a:t>
            </a:r>
            <a:r>
              <a:rPr lang="uk-UA" dirty="0" smtClean="0"/>
              <a:t>, нещасних випадків, безробіття, встановлення трудових, соціальних, житлових гарантій, соціально-спрямованого перерозподілу прибутків громадян;</a:t>
            </a:r>
          </a:p>
          <a:p>
            <a:pPr marL="285750" indent="-285750" algn="just">
              <a:buFont typeface="Arial" panose="020B0604020202020204" pitchFamily="34" charset="0"/>
              <a:buChar char="•"/>
            </a:pPr>
            <a:r>
              <a:rPr lang="uk-UA" b="1" dirty="0" smtClean="0"/>
              <a:t>захист навколишнього середовища</a:t>
            </a:r>
            <a:r>
              <a:rPr lang="uk-UA" dirty="0" smtClean="0"/>
              <a:t>, необхідність в якому обумовлена тим, що вільна гра ринкових сил ставить під загрозу фізичні основи існування людей через витрати ресурсів та забруднення навколишнього середовища; </a:t>
            </a:r>
          </a:p>
          <a:p>
            <a:pPr marL="285750" indent="-285750" algn="just">
              <a:buFont typeface="Arial" panose="020B0604020202020204" pitchFamily="34" charset="0"/>
              <a:buChar char="•"/>
            </a:pPr>
            <a:r>
              <a:rPr lang="uk-UA" b="1" dirty="0" smtClean="0"/>
              <a:t>захист людської гідності, прав та свобод громадян. </a:t>
            </a:r>
            <a:r>
              <a:rPr lang="uk-UA" dirty="0" smtClean="0"/>
              <a:t>Повага людської гідності, зокрема в економічному житті, є важливим завданням держави, яка має передбачати фізичну недоторканність, охорону приватної власності та репутації громадян України; </a:t>
            </a:r>
          </a:p>
          <a:p>
            <a:pPr marL="285750" indent="-285750" algn="just">
              <a:buFont typeface="Arial" panose="020B0604020202020204" pitchFamily="34" charset="0"/>
              <a:buChar char="•"/>
            </a:pPr>
            <a:r>
              <a:rPr lang="uk-UA" b="1" dirty="0" smtClean="0"/>
              <a:t>захист демократії.</a:t>
            </a:r>
            <a:r>
              <a:rPr lang="uk-UA" dirty="0" smtClean="0"/>
              <a:t> В своєму прагненні до отримання прибутку підприємство не завжди звертає увагу на демократичну організацію громадських відносин, тому право участі трудового колективу в рішенні господарських питань має бути закріплене законодавством;</a:t>
            </a:r>
          </a:p>
          <a:p>
            <a:pPr marL="285750" indent="-285750" algn="just">
              <a:buFont typeface="Arial" panose="020B0604020202020204" pitchFamily="34" charset="0"/>
              <a:buChar char="•"/>
            </a:pPr>
            <a:r>
              <a:rPr lang="uk-UA" b="1" dirty="0" smtClean="0"/>
              <a:t>захист інформації</a:t>
            </a:r>
            <a:r>
              <a:rPr lang="uk-UA" dirty="0" smtClean="0"/>
              <a:t>. Держава повинна вжити заходів щодо охорони прав людини на розпорядження інформацією, що їй належить, а також щодо захисту підприємства від промислового шпигунства; </a:t>
            </a:r>
          </a:p>
          <a:p>
            <a:pPr marL="285750" indent="-285750" algn="just">
              <a:buFont typeface="Arial" panose="020B0604020202020204" pitchFamily="34" charset="0"/>
              <a:buChar char="•"/>
            </a:pPr>
            <a:r>
              <a:rPr lang="uk-UA" b="1" dirty="0" smtClean="0"/>
              <a:t>захист споживачів</a:t>
            </a:r>
            <a:r>
              <a:rPr lang="uk-UA" dirty="0" smtClean="0"/>
              <a:t>. Оскільки споживач має в ринковій економіці слабші позиції порівняно з виробником або продавцем, то для дотримання ринкового рівноправ'я та захисту споживачів необхідне державне регулювання шляхом інформування споживачів, антимонопольного законодавства, встановлення відповідальності виробників за якість виробленої продукції, здоров'я споживачів, державного регулювання рівня цін на соціально значущі товари. </a:t>
            </a:r>
            <a:endParaRPr lang="uk-UA" dirty="0"/>
          </a:p>
        </p:txBody>
      </p:sp>
    </p:spTree>
    <p:extLst>
      <p:ext uri="{BB962C8B-B14F-4D97-AF65-F5344CB8AC3E}">
        <p14:creationId xmlns:p14="http://schemas.microsoft.com/office/powerpoint/2010/main" val="22109721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86F327FD-0711-4D5D-B0F9-34B2F54EBF08}"/>
              </a:ext>
            </a:extLst>
          </p:cNvPr>
          <p:cNvSpPr txBox="1"/>
          <p:nvPr/>
        </p:nvSpPr>
        <p:spPr>
          <a:xfrm>
            <a:off x="514349" y="1007852"/>
            <a:ext cx="11458575" cy="5632311"/>
          </a:xfrm>
          <a:prstGeom prst="rect">
            <a:avLst/>
          </a:prstGeom>
          <a:noFill/>
        </p:spPr>
        <p:txBody>
          <a:bodyPr wrap="square">
            <a:spAutoFit/>
          </a:bodyPr>
          <a:lstStyle/>
          <a:p>
            <a:pPr algn="just"/>
            <a:r>
              <a:rPr lang="uk-UA" dirty="0" smtClean="0"/>
              <a:t>				Вплив </a:t>
            </a:r>
            <a:r>
              <a:rPr lang="uk-UA" dirty="0"/>
              <a:t>держави на економіку підприємства здійснюється:</a:t>
            </a:r>
          </a:p>
          <a:p>
            <a:pPr marL="285750" indent="-285750" algn="just">
              <a:buFont typeface="Arial" panose="020B0604020202020204" pitchFamily="34" charset="0"/>
              <a:buChar char="•"/>
            </a:pPr>
            <a:r>
              <a:rPr lang="uk-UA" dirty="0"/>
              <a:t>	у формі прямого державного регулювання діяльності підприємств;</a:t>
            </a:r>
          </a:p>
          <a:p>
            <a:pPr marL="285750" indent="-285750" algn="just">
              <a:buFont typeface="Arial" panose="020B0604020202020204" pitchFamily="34" charset="0"/>
              <a:buChar char="•"/>
            </a:pPr>
            <a:r>
              <a:rPr lang="uk-UA" dirty="0"/>
              <a:t>	через непрямі форми впливу.</a:t>
            </a:r>
          </a:p>
          <a:p>
            <a:endParaRPr lang="uk-UA" b="1" dirty="0" smtClean="0"/>
          </a:p>
          <a:p>
            <a:r>
              <a:rPr lang="uk-UA" b="1" dirty="0" smtClean="0"/>
              <a:t>Пряме </a:t>
            </a:r>
            <a:r>
              <a:rPr lang="uk-UA" b="1" dirty="0"/>
              <a:t>державне регулювання торговельних підприємств здійснюється через механізм:</a:t>
            </a:r>
          </a:p>
          <a:p>
            <a:pPr marL="285750" indent="-285750">
              <a:buFont typeface="Arial" panose="020B0604020202020204" pitchFamily="34" charset="0"/>
              <a:buChar char="•"/>
            </a:pPr>
            <a:r>
              <a:rPr lang="uk-UA" dirty="0" smtClean="0"/>
              <a:t>державної </a:t>
            </a:r>
            <a:r>
              <a:rPr lang="uk-UA" dirty="0"/>
              <a:t>реєстрації створення підприємств;</a:t>
            </a:r>
          </a:p>
          <a:p>
            <a:pPr marL="285750" indent="-285750">
              <a:buFont typeface="Arial" panose="020B0604020202020204" pitchFamily="34" charset="0"/>
              <a:buChar char="•"/>
            </a:pPr>
            <a:r>
              <a:rPr lang="uk-UA" dirty="0" smtClean="0"/>
              <a:t>державного </a:t>
            </a:r>
            <a:r>
              <a:rPr lang="uk-UA" dirty="0"/>
              <a:t>контролю якості продукції;</a:t>
            </a:r>
          </a:p>
          <a:p>
            <a:pPr marL="285750" indent="-285750">
              <a:buFont typeface="Arial" panose="020B0604020202020204" pitchFamily="34" charset="0"/>
              <a:buChar char="•"/>
            </a:pPr>
            <a:r>
              <a:rPr lang="uk-UA" dirty="0" smtClean="0"/>
              <a:t>обов’язкового </a:t>
            </a:r>
            <a:r>
              <a:rPr lang="uk-UA" dirty="0"/>
              <a:t>дотримання підприємством трудового законодавства України (ріні умови при </a:t>
            </a:r>
            <a:r>
              <a:rPr lang="uk-UA" dirty="0" err="1"/>
              <a:t>наймі</a:t>
            </a:r>
            <a:r>
              <a:rPr lang="uk-UA" dirty="0"/>
              <a:t> на роботу, тривалість робочого дня, мінімальний розмір заробітної плати, мінімальної тривалості та оплати відпустки та ін.);</a:t>
            </a:r>
          </a:p>
          <a:p>
            <a:pPr marL="285750" indent="-285750">
              <a:buFont typeface="Arial" panose="020B0604020202020204" pitchFamily="34" charset="0"/>
              <a:buChar char="•"/>
            </a:pPr>
            <a:r>
              <a:rPr lang="uk-UA" dirty="0" smtClean="0"/>
              <a:t>обов’язкового </a:t>
            </a:r>
            <a:r>
              <a:rPr lang="uk-UA" dirty="0"/>
              <a:t>виконання умов соціального законодавства (соціальне страхування, відрахування в фонд зайнятості тощо);</a:t>
            </a:r>
          </a:p>
          <a:p>
            <a:pPr marL="285750" indent="-285750">
              <a:buFont typeface="Arial" panose="020B0604020202020204" pitchFamily="34" charset="0"/>
              <a:buChar char="•"/>
            </a:pPr>
            <a:r>
              <a:rPr lang="uk-UA" dirty="0" smtClean="0"/>
              <a:t>антимонопольного </a:t>
            </a:r>
            <a:r>
              <a:rPr lang="uk-UA" dirty="0"/>
              <a:t>контролю за діяльністю підприємств;</a:t>
            </a:r>
          </a:p>
          <a:p>
            <a:pPr marL="285750" indent="-285750">
              <a:buFont typeface="Arial" panose="020B0604020202020204" pitchFamily="34" charset="0"/>
              <a:buChar char="•"/>
            </a:pPr>
            <a:r>
              <a:rPr lang="uk-UA" dirty="0" smtClean="0"/>
              <a:t>державного </a:t>
            </a:r>
            <a:r>
              <a:rPr lang="uk-UA" dirty="0"/>
              <a:t>контролю за цінами на товари, а також на продукцію підприємств-монополістів;</a:t>
            </a:r>
          </a:p>
          <a:p>
            <a:pPr marL="285750" indent="-285750">
              <a:buFont typeface="Arial" panose="020B0604020202020204" pitchFamily="34" charset="0"/>
              <a:buChar char="•"/>
            </a:pPr>
            <a:r>
              <a:rPr lang="uk-UA" dirty="0" smtClean="0"/>
              <a:t>державної </a:t>
            </a:r>
            <a:r>
              <a:rPr lang="uk-UA" dirty="0"/>
              <a:t>регламентації порядку та валюти розрахунків із споживачами;</a:t>
            </a:r>
          </a:p>
          <a:p>
            <a:pPr marL="285750" indent="-285750">
              <a:buFont typeface="Arial" panose="020B0604020202020204" pitchFamily="34" charset="0"/>
              <a:buChar char="•"/>
            </a:pPr>
            <a:r>
              <a:rPr lang="uk-UA" dirty="0"/>
              <a:t>д</a:t>
            </a:r>
            <a:r>
              <a:rPr lang="uk-UA" dirty="0" smtClean="0"/>
              <a:t>ержавного </a:t>
            </a:r>
            <a:r>
              <a:rPr lang="uk-UA" dirty="0"/>
              <a:t>контролю за умовами та термінами зберігання та реалізації товарів;</a:t>
            </a:r>
          </a:p>
          <a:p>
            <a:pPr marL="285750" indent="-285750">
              <a:buFont typeface="Arial" panose="020B0604020202020204" pitchFamily="34" charset="0"/>
              <a:buChar char="•"/>
            </a:pPr>
            <a:r>
              <a:rPr lang="uk-UA" dirty="0" smtClean="0"/>
              <a:t>державного </a:t>
            </a:r>
            <a:r>
              <a:rPr lang="uk-UA" dirty="0"/>
              <a:t>контролю за зберіганням спеціалізації торговельного підприємства після його приватизації;</a:t>
            </a:r>
          </a:p>
          <a:p>
            <a:pPr marL="285750" indent="-285750">
              <a:buFont typeface="Arial" panose="020B0604020202020204" pitchFamily="34" charset="0"/>
              <a:buChar char="•"/>
            </a:pPr>
            <a:r>
              <a:rPr lang="uk-UA" dirty="0" smtClean="0"/>
              <a:t>обов’язкового </a:t>
            </a:r>
            <a:r>
              <a:rPr lang="uk-UA" dirty="0"/>
              <a:t>дотримання державного порядку ведення бухгалтерського обліку та статистичної звітності, обчислення та сплати податків.</a:t>
            </a:r>
          </a:p>
        </p:txBody>
      </p:sp>
    </p:spTree>
    <p:extLst>
      <p:ext uri="{BB962C8B-B14F-4D97-AF65-F5344CB8AC3E}">
        <p14:creationId xmlns:p14="http://schemas.microsoft.com/office/powerpoint/2010/main" val="3096336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B4331D0-5E7A-415A-ABB3-E26D6DB9573A}"/>
              </a:ext>
            </a:extLst>
          </p:cNvPr>
          <p:cNvSpPr txBox="1"/>
          <p:nvPr/>
        </p:nvSpPr>
        <p:spPr>
          <a:xfrm>
            <a:off x="342900" y="1196191"/>
            <a:ext cx="11430000" cy="5078313"/>
          </a:xfrm>
          <a:prstGeom prst="rect">
            <a:avLst/>
          </a:prstGeom>
          <a:noFill/>
        </p:spPr>
        <p:txBody>
          <a:bodyPr wrap="square">
            <a:spAutoFit/>
          </a:bodyPr>
          <a:lstStyle/>
          <a:p>
            <a:pPr algn="just"/>
            <a:r>
              <a:rPr lang="uk-UA" dirty="0" smtClean="0"/>
              <a:t>Форми непрямого регулювання діяльності підприємств об'єднують законодавчі рішення, які економічно стимулюють підприємство здійснювати свою діяльність у відповідності з інтересами держави</a:t>
            </a:r>
            <a:r>
              <a:rPr lang="ru-RU" dirty="0" smtClean="0"/>
              <a:t>. </a:t>
            </a:r>
          </a:p>
          <a:p>
            <a:pPr algn="just"/>
            <a:endParaRPr lang="uk-UA" b="1" dirty="0" smtClean="0"/>
          </a:p>
          <a:p>
            <a:pPr algn="just"/>
            <a:r>
              <a:rPr lang="uk-UA" b="1" dirty="0" smtClean="0"/>
              <a:t>Форми </a:t>
            </a:r>
            <a:r>
              <a:rPr lang="uk-UA" b="1" dirty="0"/>
              <a:t>непрямого регулювання діяльності підприємств:</a:t>
            </a:r>
          </a:p>
          <a:p>
            <a:pPr marL="285750" indent="-285750" algn="just">
              <a:buFont typeface="Arial" panose="020B0604020202020204" pitchFamily="34" charset="0"/>
              <a:buChar char="•"/>
            </a:pPr>
            <a:r>
              <a:rPr lang="uk-UA" dirty="0" smtClean="0"/>
              <a:t>розміщення </a:t>
            </a:r>
            <a:r>
              <a:rPr lang="uk-UA" dirty="0"/>
              <a:t>на підприємствах замовлень на виробництво (реалізацію) важливих видів продукції з гарантованим матеріальним та фінансовим забезпеченням;</a:t>
            </a:r>
          </a:p>
          <a:p>
            <a:pPr marL="285750" indent="-285750" algn="just">
              <a:buFont typeface="Arial" panose="020B0604020202020204" pitchFamily="34" charset="0"/>
              <a:buChar char="•"/>
            </a:pPr>
            <a:r>
              <a:rPr lang="uk-UA" dirty="0" smtClean="0"/>
              <a:t>введення </a:t>
            </a:r>
            <a:r>
              <a:rPr lang="uk-UA" dirty="0"/>
              <a:t>системи прогресивного оподаткування доходів робітників підприємства;</a:t>
            </a:r>
          </a:p>
          <a:p>
            <a:pPr marL="285750" indent="-285750" algn="just">
              <a:buFont typeface="Arial" panose="020B0604020202020204" pitchFamily="34" charset="0"/>
              <a:buChar char="•"/>
            </a:pPr>
            <a:r>
              <a:rPr lang="uk-UA" dirty="0" smtClean="0"/>
              <a:t>введення </a:t>
            </a:r>
            <a:r>
              <a:rPr lang="uk-UA" dirty="0"/>
              <a:t>системи державного регулювання розмірів фонду оплати праці;</a:t>
            </a:r>
          </a:p>
          <a:p>
            <a:pPr marL="285750" indent="-285750" algn="just">
              <a:buFont typeface="Arial" panose="020B0604020202020204" pitchFamily="34" charset="0"/>
              <a:buChar char="•"/>
            </a:pPr>
            <a:r>
              <a:rPr lang="uk-UA" dirty="0" smtClean="0"/>
              <a:t>диференціація </a:t>
            </a:r>
            <a:r>
              <a:rPr lang="uk-UA" dirty="0"/>
              <a:t>ставок податків за окремими видами діяльності підприємств та введення системи податкових пільг;</a:t>
            </a:r>
          </a:p>
          <a:p>
            <a:pPr marL="285750" indent="-285750" algn="just">
              <a:buFont typeface="Arial" panose="020B0604020202020204" pitchFamily="34" charset="0"/>
              <a:buChar char="•"/>
            </a:pPr>
            <a:r>
              <a:rPr lang="uk-UA" dirty="0" smtClean="0"/>
              <a:t>встановлення </a:t>
            </a:r>
            <a:r>
              <a:rPr lang="uk-UA" dirty="0"/>
              <a:t>можливості прискореної амортизації основних фондів підприємства;</a:t>
            </a:r>
          </a:p>
          <a:p>
            <a:pPr marL="285750" indent="-285750" algn="just">
              <a:buFont typeface="Arial" panose="020B0604020202020204" pitchFamily="34" charset="0"/>
              <a:buChar char="•"/>
            </a:pPr>
            <a:r>
              <a:rPr lang="uk-UA" dirty="0" smtClean="0"/>
              <a:t>регулювання </a:t>
            </a:r>
            <a:r>
              <a:rPr lang="uk-UA" dirty="0"/>
              <a:t>експортно-імпортних та бартерних операцій через механізм ліцензування, митного та валютного законодавства</a:t>
            </a:r>
            <a:r>
              <a:rPr lang="uk-UA" dirty="0" smtClean="0"/>
              <a:t>.</a:t>
            </a:r>
          </a:p>
          <a:p>
            <a:pPr algn="just"/>
            <a:endParaRPr lang="uk-UA" dirty="0" smtClean="0"/>
          </a:p>
          <a:p>
            <a:pPr algn="just"/>
            <a:r>
              <a:rPr lang="uk-UA" dirty="0" smtClean="0"/>
              <a:t>Регламентуючи окремі аспекти діяльності підприємств, держава водночас зацікавлена в активному розвитку як ринкової економіки в цілому, так і кожного конкретного підприємства України</a:t>
            </a:r>
            <a:r>
              <a:rPr lang="ru-RU" dirty="0" smtClean="0"/>
              <a:t>.</a:t>
            </a:r>
            <a:endParaRPr lang="uk-UA" dirty="0"/>
          </a:p>
        </p:txBody>
      </p:sp>
    </p:spTree>
    <p:extLst>
      <p:ext uri="{BB962C8B-B14F-4D97-AF65-F5344CB8AC3E}">
        <p14:creationId xmlns:p14="http://schemas.microsoft.com/office/powerpoint/2010/main" val="3764282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90500" y="166926"/>
            <a:ext cx="11620500" cy="6801862"/>
          </a:xfrm>
          <a:prstGeom prst="rect">
            <a:avLst/>
          </a:prstGeom>
        </p:spPr>
        <p:txBody>
          <a:bodyPr wrap="square">
            <a:spAutoFit/>
          </a:bodyPr>
          <a:lstStyle/>
          <a:p>
            <a:pPr algn="just"/>
            <a:r>
              <a:rPr lang="uk-UA" sz="1600" dirty="0" smtClean="0"/>
              <a:t>	Торгівля має важливе значення для економіки, оскільки забезпечує рух товарів від виробника до споживача. Тому держава встановлює певні правила, яких повинні дотримуватися торговельні підприємства незалежно від форми власності.</a:t>
            </a:r>
          </a:p>
          <a:p>
            <a:pPr algn="ctr"/>
            <a:r>
              <a:rPr lang="uk-UA" sz="1600" b="1" dirty="0" smtClean="0"/>
              <a:t>1. Основні цілі державного регулювання торгівлі</a:t>
            </a:r>
          </a:p>
          <a:p>
            <a:pPr algn="just"/>
            <a:r>
              <a:rPr lang="uk-UA" sz="1600" dirty="0" smtClean="0"/>
              <a:t>До основних цілей державного регулювання діяльності торговельних підприємств належать:</a:t>
            </a:r>
          </a:p>
          <a:p>
            <a:pPr algn="just">
              <a:buFont typeface="Arial" panose="020B0604020202020204" pitchFamily="34" charset="0"/>
              <a:buChar char="•"/>
            </a:pPr>
            <a:r>
              <a:rPr lang="uk-UA" sz="1600" dirty="0" smtClean="0"/>
              <a:t>захист прав та інтересів споживачів; </a:t>
            </a:r>
          </a:p>
          <a:p>
            <a:pPr algn="just">
              <a:buFont typeface="Arial" panose="020B0604020202020204" pitchFamily="34" charset="0"/>
              <a:buChar char="•"/>
            </a:pPr>
            <a:r>
              <a:rPr lang="uk-UA" sz="1600" dirty="0" smtClean="0"/>
              <a:t>забезпечення належної якості та безпечності товарів; </a:t>
            </a:r>
          </a:p>
          <a:p>
            <a:pPr algn="just">
              <a:buFont typeface="Arial" panose="020B0604020202020204" pitchFamily="34" charset="0"/>
              <a:buChar char="•"/>
            </a:pPr>
            <a:r>
              <a:rPr lang="uk-UA" sz="1600" dirty="0" smtClean="0"/>
              <a:t>створення умов для чесної конкуренції; </a:t>
            </a:r>
          </a:p>
          <a:p>
            <a:pPr algn="just">
              <a:buFont typeface="Arial" panose="020B0604020202020204" pitchFamily="34" charset="0"/>
              <a:buChar char="•"/>
            </a:pPr>
            <a:r>
              <a:rPr lang="uk-UA" sz="1600" dirty="0" smtClean="0"/>
              <a:t>запобігання монополізації ринку; </a:t>
            </a:r>
          </a:p>
          <a:p>
            <a:pPr algn="just">
              <a:buFont typeface="Arial" panose="020B0604020202020204" pitchFamily="34" charset="0"/>
              <a:buChar char="•"/>
            </a:pPr>
            <a:r>
              <a:rPr lang="uk-UA" sz="1600" dirty="0" smtClean="0"/>
              <a:t>забезпечення правильного ціноутворення у випадках, передбачених законодавством; </a:t>
            </a:r>
          </a:p>
          <a:p>
            <a:pPr algn="just">
              <a:buFont typeface="Arial" panose="020B0604020202020204" pitchFamily="34" charset="0"/>
              <a:buChar char="•"/>
            </a:pPr>
            <a:r>
              <a:rPr lang="uk-UA" sz="1600" dirty="0" smtClean="0"/>
              <a:t>контроль за дотриманням податкового та трудового законодавства; </a:t>
            </a:r>
          </a:p>
          <a:p>
            <a:pPr algn="just">
              <a:buFont typeface="Arial" panose="020B0604020202020204" pitchFamily="34" charset="0"/>
              <a:buChar char="•"/>
            </a:pPr>
            <a:r>
              <a:rPr lang="uk-UA" sz="1600" dirty="0" smtClean="0"/>
              <a:t>забезпечення законності у сфері торгівлі; </a:t>
            </a:r>
          </a:p>
          <a:p>
            <a:pPr algn="just">
              <a:buFont typeface="Arial" panose="020B0604020202020204" pitchFamily="34" charset="0"/>
              <a:buChar char="•"/>
            </a:pPr>
            <a:r>
              <a:rPr lang="uk-UA" sz="1600" dirty="0" smtClean="0"/>
              <a:t>боротьба з незаконною та тіньовою торгівлею; </a:t>
            </a:r>
          </a:p>
          <a:p>
            <a:pPr algn="just">
              <a:buFont typeface="Arial" panose="020B0604020202020204" pitchFamily="34" charset="0"/>
              <a:buChar char="•"/>
            </a:pPr>
            <a:r>
              <a:rPr lang="uk-UA" sz="1600" dirty="0" smtClean="0"/>
              <a:t>формування сприятливих умов для розвитку підприємництва. </a:t>
            </a:r>
          </a:p>
          <a:p>
            <a:pPr algn="ctr"/>
            <a:r>
              <a:rPr lang="uk-UA" sz="1600" b="1" dirty="0" smtClean="0"/>
              <a:t>2. Основні напрями державного регулювання</a:t>
            </a:r>
          </a:p>
          <a:p>
            <a:pPr algn="just"/>
            <a:r>
              <a:rPr lang="uk-UA" sz="1400" dirty="0" smtClean="0"/>
              <a:t>Державний вплив на торговельні підприємства здійснюється за кількома основними напрямами.</a:t>
            </a:r>
          </a:p>
          <a:p>
            <a:pPr algn="just"/>
            <a:r>
              <a:rPr lang="uk-UA" sz="1400" b="1" dirty="0" smtClean="0"/>
              <a:t>Правове регулювання.</a:t>
            </a:r>
            <a:r>
              <a:rPr lang="uk-UA" sz="1400" dirty="0" smtClean="0"/>
              <a:t> Держава встановлює правила здійснення торговельної діяльності, вимоги до продавців, порядок реалізації окремих видів товарів, правила розрахунків із покупцями, вимоги щодо повернення та обміну товарів тощо.</a:t>
            </a:r>
          </a:p>
          <a:p>
            <a:pPr algn="just"/>
            <a:r>
              <a:rPr lang="uk-UA" sz="1400" b="1" dirty="0" smtClean="0"/>
              <a:t>Податкове регулювання.</a:t>
            </a:r>
            <a:r>
              <a:rPr lang="uk-UA" sz="1400" dirty="0" smtClean="0"/>
              <a:t> Торговельні підприємства повинні сплачувати встановлені законодавством податки та збори, вести податковий облік і подавати відповідну звітність. У більшості випадків підприємства самостійно формують ціни відповідно до ринкових умов. Водночас держава може регулювати ціни на окремі соціально важливі товари або застосовувати інші передбачені законом механізми контролю.</a:t>
            </a:r>
          </a:p>
          <a:p>
            <a:pPr algn="just"/>
            <a:r>
              <a:rPr lang="uk-UA" sz="1400" b="1" dirty="0" smtClean="0"/>
              <a:t>Контроль якості та безпечності продукції.</a:t>
            </a:r>
            <a:r>
              <a:rPr lang="uk-UA" sz="1400" dirty="0"/>
              <a:t> </a:t>
            </a:r>
            <a:r>
              <a:rPr lang="uk-UA" sz="1400" dirty="0" smtClean="0"/>
              <a:t>Особливе значення має контроль за тим, щоб товари відповідали встановленим вимогам щодо якості, безпеки, маркування, строків придатності та умов зберігання.</a:t>
            </a:r>
          </a:p>
          <a:p>
            <a:pPr algn="just"/>
            <a:r>
              <a:rPr lang="uk-UA" sz="1400" b="1" dirty="0" smtClean="0"/>
              <a:t>Захист прав споживачів.</a:t>
            </a:r>
            <a:r>
              <a:rPr lang="uk-UA" sz="1400" dirty="0" smtClean="0"/>
              <a:t> Підприємства зобов'язані надавати покупцям достовірну інформацію про товар, його характеристики, ціну та умови придбання, а також дотримуватися встановлених законодавством гарантій та інших прав споживачів.</a:t>
            </a:r>
          </a:p>
          <a:p>
            <a:pPr algn="just"/>
            <a:r>
              <a:rPr lang="uk-UA" sz="1400" b="1" dirty="0" smtClean="0"/>
              <a:t>Антимонопольне регулювання.</a:t>
            </a:r>
            <a:r>
              <a:rPr lang="uk-UA" sz="1400" dirty="0" smtClean="0"/>
              <a:t> Держава контролює дотримання правил конкуренції та протидіє зловживанню монопольним становищем, </a:t>
            </a:r>
            <a:r>
              <a:rPr lang="uk-UA" sz="1400" dirty="0" err="1" smtClean="0"/>
              <a:t>антиконкурентним</a:t>
            </a:r>
            <a:r>
              <a:rPr lang="uk-UA" sz="1400" dirty="0" smtClean="0"/>
              <a:t> узгодженим діям та іншим порушенням конкурентного законодавства.</a:t>
            </a:r>
          </a:p>
        </p:txBody>
      </p:sp>
    </p:spTree>
    <p:extLst>
      <p:ext uri="{BB962C8B-B14F-4D97-AF65-F5344CB8AC3E}">
        <p14:creationId xmlns:p14="http://schemas.microsoft.com/office/powerpoint/2010/main" val="1887896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2900" y="375494"/>
            <a:ext cx="11582400" cy="6278642"/>
          </a:xfrm>
          <a:prstGeom prst="rect">
            <a:avLst/>
          </a:prstGeom>
        </p:spPr>
        <p:txBody>
          <a:bodyPr wrap="square">
            <a:spAutoFit/>
          </a:bodyPr>
          <a:lstStyle/>
          <a:p>
            <a:pPr algn="ctr"/>
            <a:r>
              <a:rPr lang="uk-UA" b="1" dirty="0" smtClean="0"/>
              <a:t>			3</a:t>
            </a:r>
            <a:r>
              <a:rPr lang="uk-UA" b="1" dirty="0"/>
              <a:t>. Методи державного регулювання</a:t>
            </a:r>
          </a:p>
          <a:p>
            <a:pPr algn="just"/>
            <a:r>
              <a:rPr lang="uk-UA" sz="1600" dirty="0"/>
              <a:t>Держава використовує різні методи впливу на торговельні підприємства:</a:t>
            </a:r>
          </a:p>
          <a:p>
            <a:pPr algn="just">
              <a:buFont typeface="+mj-lt"/>
              <a:buAutoNum type="arabicPeriod"/>
            </a:pPr>
            <a:r>
              <a:rPr lang="uk-UA" sz="1600" b="1" dirty="0"/>
              <a:t>Адміністративні методи</a:t>
            </a:r>
            <a:r>
              <a:rPr lang="uk-UA" sz="1600" dirty="0"/>
              <a:t> — встановлення обов'язкових правил, нормативів, вимог та обмежень. </a:t>
            </a:r>
          </a:p>
          <a:p>
            <a:pPr algn="just">
              <a:buFont typeface="+mj-lt"/>
              <a:buAutoNum type="arabicPeriod"/>
            </a:pPr>
            <a:r>
              <a:rPr lang="uk-UA" sz="1600" b="1" dirty="0"/>
              <a:t>Економічні методи</a:t>
            </a:r>
            <a:r>
              <a:rPr lang="uk-UA" sz="1600" dirty="0"/>
              <a:t> — оподаткування, фінансові стимули, державна підтримка, регулювання окремих цінових процесів. </a:t>
            </a:r>
          </a:p>
          <a:p>
            <a:pPr algn="just">
              <a:buFont typeface="+mj-lt"/>
              <a:buAutoNum type="arabicPeriod"/>
            </a:pPr>
            <a:r>
              <a:rPr lang="uk-UA" sz="1600" b="1" dirty="0"/>
              <a:t>Правові методи</a:t>
            </a:r>
            <a:r>
              <a:rPr lang="uk-UA" sz="1600" dirty="0"/>
              <a:t> — прийняття законів, постанов, нормативних актів та інших документів, що визначають правила роботи підприємств. </a:t>
            </a:r>
          </a:p>
          <a:p>
            <a:pPr algn="just">
              <a:buFont typeface="+mj-lt"/>
              <a:buAutoNum type="arabicPeriod"/>
            </a:pPr>
            <a:r>
              <a:rPr lang="uk-UA" sz="1600" b="1" dirty="0"/>
              <a:t>Контрольні методи</a:t>
            </a:r>
            <a:r>
              <a:rPr lang="uk-UA" sz="1600" dirty="0"/>
              <a:t> — проведення перевірок та застосування відповідальності у випадку виявлення порушень. </a:t>
            </a:r>
          </a:p>
          <a:p>
            <a:pPr algn="just">
              <a:buFont typeface="+mj-lt"/>
              <a:buAutoNum type="arabicPeriod"/>
            </a:pPr>
            <a:r>
              <a:rPr lang="uk-UA" sz="1600" b="1" dirty="0"/>
              <a:t>Інформаційні методи</a:t>
            </a:r>
            <a:r>
              <a:rPr lang="uk-UA" sz="1600" dirty="0"/>
              <a:t> — встановлення вимог щодо маркування товарів, інформування споживачів та розкриття необхідної інформації</a:t>
            </a:r>
            <a:r>
              <a:rPr lang="ru-RU" sz="1600" dirty="0" smtClean="0"/>
              <a:t>.</a:t>
            </a:r>
          </a:p>
          <a:p>
            <a:pPr algn="just"/>
            <a:r>
              <a:rPr lang="ru-RU" sz="1600" b="1" dirty="0"/>
              <a:t>4. </a:t>
            </a:r>
            <a:r>
              <a:rPr lang="uk-UA" sz="1600" b="1" dirty="0" smtClean="0"/>
              <a:t>Державний контроль</a:t>
            </a:r>
          </a:p>
          <a:p>
            <a:pPr algn="just"/>
            <a:r>
              <a:rPr lang="uk-UA" sz="1600" dirty="0" smtClean="0"/>
              <a:t>Контроль у сфері торгівлі здійснюють уповноважені державні органи в межах їхніх повноважень. Вони можуть перевіряти дотримання підприємствами вимог законодавства щодо торгівлі, оподаткування, захисту прав споживачів, безпечності продукції, трудових відносин та інших сфер.</a:t>
            </a:r>
          </a:p>
          <a:p>
            <a:pPr algn="just"/>
            <a:r>
              <a:rPr lang="uk-UA" sz="1600" dirty="0" smtClean="0"/>
              <a:t>За порушення встановлених правил підприємство або його посадові особи можуть нести </a:t>
            </a:r>
            <a:r>
              <a:rPr lang="uk-UA" sz="1600" b="1" dirty="0" smtClean="0"/>
              <a:t>адміністративну, фінансову, цивільно-правову, а в окремих випадках і кримінальну відповідальність</a:t>
            </a:r>
            <a:r>
              <a:rPr lang="uk-UA" sz="1600" dirty="0" smtClean="0"/>
              <a:t>.</a:t>
            </a:r>
          </a:p>
          <a:p>
            <a:pPr algn="just"/>
            <a:r>
              <a:rPr lang="uk-UA" sz="1600" b="1" dirty="0" smtClean="0"/>
              <a:t>5. Значення державного регулювання</a:t>
            </a:r>
          </a:p>
          <a:p>
            <a:pPr algn="just"/>
            <a:r>
              <a:rPr lang="uk-UA" sz="1600" dirty="0" smtClean="0"/>
              <a:t>Державне регулювання необхідне для того, щоб забезпечити баланс між інтересами </a:t>
            </a:r>
            <a:r>
              <a:rPr lang="uk-UA" sz="1600" b="1" dirty="0" smtClean="0"/>
              <a:t>підприємців, споживачів і держави</a:t>
            </a:r>
            <a:r>
              <a:rPr lang="uk-UA" sz="1600" dirty="0" smtClean="0"/>
              <a:t>.</a:t>
            </a:r>
          </a:p>
          <a:p>
            <a:pPr algn="just"/>
            <a:r>
              <a:rPr lang="uk-UA" sz="1600" dirty="0" smtClean="0"/>
              <a:t>Для підприємців воно створює єдині правила ведення бізнесу та умови конкурентної боротьби. Для споживачів — гарантії отримання безпечних і якісних товарів та захист їхніх прав. Для держави — можливість забезпечувати економічну стабільність, контролювати дотримання законодавства та отримувати податкові надходження.</a:t>
            </a:r>
          </a:p>
          <a:p>
            <a:pPr algn="just"/>
            <a:r>
              <a:rPr lang="uk-UA" sz="1600" b="1" dirty="0" smtClean="0"/>
              <a:t>Отже, державне регулювання діяльності торговельних підприємств є важливою складовою функціонування ринкової економіки.</a:t>
            </a:r>
            <a:r>
              <a:rPr lang="uk-UA" sz="1600" dirty="0" smtClean="0"/>
              <a:t> Воно не повинно повністю обмежувати підприємницьку ініціативу, а має створювати прозорі та зрозумілі правила роботи, забезпечувати чесну конкуренцію і захищати права споживачів.</a:t>
            </a:r>
            <a:endParaRPr lang="uk-UA" sz="1600" dirty="0"/>
          </a:p>
        </p:txBody>
      </p:sp>
    </p:spTree>
    <p:extLst>
      <p:ext uri="{BB962C8B-B14F-4D97-AF65-F5344CB8AC3E}">
        <p14:creationId xmlns:p14="http://schemas.microsoft.com/office/powerpoint/2010/main" val="9542037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09800" y="2495550"/>
            <a:ext cx="8820150" cy="128587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4400" dirty="0" smtClean="0"/>
              <a:t>Дякую за увагу!</a:t>
            </a:r>
            <a:endParaRPr lang="ru-RU" sz="4400" dirty="0"/>
          </a:p>
        </p:txBody>
      </p:sp>
    </p:spTree>
    <p:extLst>
      <p:ext uri="{BB962C8B-B14F-4D97-AF65-F5344CB8AC3E}">
        <p14:creationId xmlns:p14="http://schemas.microsoft.com/office/powerpoint/2010/main" val="3433057112"/>
      </p:ext>
    </p:extLst>
  </p:cSld>
  <p:clrMapOvr>
    <a:masterClrMapping/>
  </p:clrMapOvr>
</p:sld>
</file>

<file path=ppt/theme/theme1.xml><?xml version="1.0" encoding="utf-8"?>
<a:theme xmlns:a="http://schemas.openxmlformats.org/drawingml/2006/main" name="Туман">
  <a:themeElements>
    <a:clrScheme name="Туман">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Туман">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уман">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Туман</Template>
  <TotalTime>11696</TotalTime>
  <Words>2223</Words>
  <Application>Microsoft Office PowerPoint</Application>
  <PresentationFormat>Широкоэкранный</PresentationFormat>
  <Paragraphs>343</Paragraphs>
  <Slides>38</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38</vt:i4>
      </vt:variant>
    </vt:vector>
  </HeadingPairs>
  <TitlesOfParts>
    <vt:vector size="44" baseType="lpstr">
      <vt:lpstr>Arial</vt:lpstr>
      <vt:lpstr>Calibri</vt:lpstr>
      <vt:lpstr>Century Gothic</vt:lpstr>
      <vt:lpstr>Symbol</vt:lpstr>
      <vt:lpstr>Times New Roman</vt:lpstr>
      <vt:lpstr>Туман</vt:lpstr>
      <vt:lpstr>СУТНІСТЬ ТОРГІВЛІ ЯК ГАЛУЗЕВОЇ ЕКОНОМІЧНОЇ СИСТЕМИ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СУТНІСТЬ ТОРГІВЛІ ЯК ГАЛУЗЕВОЇ ЕКОНОМІЧНОЇ СИСТЕМИ</dc:title>
  <dc:creator>Катерина Бужимська</dc:creator>
  <cp:lastModifiedBy>Asus</cp:lastModifiedBy>
  <cp:revision>67</cp:revision>
  <dcterms:created xsi:type="dcterms:W3CDTF">2020-11-20T05:48:38Z</dcterms:created>
  <dcterms:modified xsi:type="dcterms:W3CDTF">2026-09-03T20:59:21Z</dcterms:modified>
</cp:coreProperties>
</file>