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7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868BD-13CC-454F-9FC4-B7AC23CB64AD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91D3B-E187-4948-8F8D-A64DD2FB399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4767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450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7669BFF-25C2-4536-9A2C-B78D433AA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1933306B-0D9E-4589-97A4-AB1AFB88D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92BDC1C4-0F8A-4DC1-B806-0587AD3F2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F7069BB-A69C-4612-AF2E-9244C3313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B42A6F62-6268-4F2C-A808-F36905096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9EABA2DE-C54E-4D9D-8814-77B38D0F0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E0D25600-F847-4CB9-A772-E413329F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6BFAC256-3A50-4EE9-9638-884678E2302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98F645A-3854-44D5-B85D-625EA90BF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94B57DF-BCEB-4B9B-9522-83C1618DCC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Планування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та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організація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наукового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7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72E8934-00C6-44C1-9541-F8BC3E7C905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3F6E3F1-B359-4549-A54F-2B4736FC4CE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2F35AA1-1F51-422B-A3F8-48C4CF65AD0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35C37F9-A241-48B3-ADC5-419CDDDB466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F5CA373-8F55-4577-BE57-69F63954B66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FC44293-0A9C-491A-9A58-FE1FB3A835C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1D0C148D-AE3D-4536-94E9-D2B64D4E7B1F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059D04C-65A2-443F-8E31-53D92765D977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E284E1A-9FCE-4168-BC8F-9D6FCE2EE586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Проєктування етапів дослідження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629B5D6-5DD7-4C8F-A5C7-478149610611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Послідовність робіт, залежності та проміжні результати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9484D5D-6681-45CE-B1CC-240EA390186F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0816A4CD-0E4B-40A2-AEE7-5311E32F2361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9A94C3C-E42C-4708-8654-0FA50E377C2C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Оцінювання складності й ресурсів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FF7AB46-F56D-493C-8F4B-B54B2B2614BE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Дані, методи, час, компетентності та дослідницькі ризики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A59F788-98A2-42A2-BC8C-18B210436635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C937E9B-1128-49BB-8E2A-B9FBD9F1046E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AABBD2C-3B96-4E17-99FC-958F53A26862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Організація дослідницької роботи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AF2F7B8-4935-4B5C-885D-6C7A29D4E1E1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Індивідуальна відповідальність, командна взаємодія та контроль якості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DAB7D3B0-5105-4DC0-9112-9E7124D35D63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E82D7E1-F409-4539-A8A5-B1DBCE63D0B4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F4206AD-AAA4-41F5-B5B7-2FF132C97E76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Коригування плану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950C84D-0E58-4C9A-A44A-506C14A4180A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Реагування на зміни без втрати дослідницької логіки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7AAEC725-CEC9-4B96-B9F6-E11A21F67302}"/>
              </a:ext>
            </a:extLst>
          </p:cNvPr>
          <p:cNvSpPr>
            <a:spLocks noGrp="1"/>
          </p:cNvSpPr>
          <p:nvPr/>
        </p:nvSpPr>
        <p:spPr>
          <a:xfrm>
            <a:off x="857250" y="4667250"/>
            <a:ext cx="1047750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спроєктувати реалістичний план дослідження, оцінити складність завдань, організувати взаємодію та обґрунтовано змінювати початкові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1618795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2DC2263-1BD9-410B-AC40-463AD25D24E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ПРОЄКТУВАННЯ ЕТАПІВ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9B11188-36DB-45CC-81AA-CC984869970A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План дослідження як модель виконання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7A847B8-8FEC-4FD5-883A-D84AD7354AE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511227A-1926-492A-85B9-0A516B11545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0A749DF-8BCB-4C39-BB7F-A16E3224516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2C3B135-7A3A-4547-BE2A-2F9AE05CE0F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E277B8B-E05A-46F6-BBFE-424C5A861E2E}"/>
              </a:ext>
            </a:extLst>
          </p:cNvPr>
          <p:cNvSpPr>
            <a:spLocks noGrp="1"/>
          </p:cNvSpPr>
          <p:nvPr/>
        </p:nvSpPr>
        <p:spPr>
          <a:xfrm>
            <a:off x="4286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 ПИТАННЯ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B0E1EDF-D7DE-4BE6-BD8F-445A7AEB928E}"/>
              </a:ext>
            </a:extLst>
          </p:cNvPr>
          <p:cNvSpPr>
            <a:spLocks noGrp="1"/>
          </p:cNvSpPr>
          <p:nvPr/>
        </p:nvSpPr>
        <p:spPr>
          <a:xfrm>
            <a:off x="47625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визначає очікуваний результат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95285AEF-C402-417A-AD0A-B0E09222E927}"/>
              </a:ext>
            </a:extLst>
          </p:cNvPr>
          <p:cNvCxnSpPr/>
          <p:nvPr/>
        </p:nvCxnSpPr>
        <p:spPr>
          <a:xfrm>
            <a:off x="242887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4E483F81-C731-44F6-82C4-225B61B2BC82}"/>
              </a:ext>
            </a:extLst>
          </p:cNvPr>
          <p:cNvSpPr>
            <a:spLocks noGrp="1"/>
          </p:cNvSpPr>
          <p:nvPr/>
        </p:nvSpPr>
        <p:spPr>
          <a:xfrm>
            <a:off x="277177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ЕТАПИ Й ЗАЛЕЖНОСТІ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7B49387B-377E-4AB4-B94E-74D5F4EBB3A0}"/>
              </a:ext>
            </a:extLst>
          </p:cNvPr>
          <p:cNvSpPr>
            <a:spLocks noGrp="1"/>
          </p:cNvSpPr>
          <p:nvPr/>
        </p:nvSpPr>
        <p:spPr>
          <a:xfrm>
            <a:off x="281940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задають послідовність робіт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C5BD5D4D-FE73-4364-8CFA-B105F28581F6}"/>
              </a:ext>
            </a:extLst>
          </p:cNvPr>
          <p:cNvCxnSpPr/>
          <p:nvPr/>
        </p:nvCxnSpPr>
        <p:spPr>
          <a:xfrm>
            <a:off x="477202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C7AF17C2-DA0B-4CFF-ACE0-36A6D86662C6}"/>
              </a:ext>
            </a:extLst>
          </p:cNvPr>
          <p:cNvSpPr>
            <a:spLocks noGrp="1"/>
          </p:cNvSpPr>
          <p:nvPr/>
        </p:nvSpPr>
        <p:spPr>
          <a:xfrm>
            <a:off x="51149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ПРОМІЖНІ РЕЗУЛЬТАТИ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F8FE91A-B311-4733-B736-4064450D0335}"/>
              </a:ext>
            </a:extLst>
          </p:cNvPr>
          <p:cNvSpPr>
            <a:spLocks noGrp="1"/>
          </p:cNvSpPr>
          <p:nvPr/>
        </p:nvSpPr>
        <p:spPr>
          <a:xfrm>
            <a:off x="516255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дають змогу контролювати просування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14673FC5-4DFD-421D-9C45-22FD98BB5CC3}"/>
              </a:ext>
            </a:extLst>
          </p:cNvPr>
          <p:cNvCxnSpPr/>
          <p:nvPr/>
        </p:nvCxnSpPr>
        <p:spPr>
          <a:xfrm>
            <a:off x="711517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325225F4-D47D-4651-9C5C-994D0B3D5FFE}"/>
              </a:ext>
            </a:extLst>
          </p:cNvPr>
          <p:cNvSpPr>
            <a:spLocks noGrp="1"/>
          </p:cNvSpPr>
          <p:nvPr/>
        </p:nvSpPr>
        <p:spPr>
          <a:xfrm>
            <a:off x="745807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РЕСУРСИ Й РИЗИКИ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5FF230B-1A24-454C-A19A-A18523401448}"/>
              </a:ext>
            </a:extLst>
          </p:cNvPr>
          <p:cNvSpPr>
            <a:spLocks noGrp="1"/>
          </p:cNvSpPr>
          <p:nvPr/>
        </p:nvSpPr>
        <p:spPr>
          <a:xfrm>
            <a:off x="750570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визначають реалістичність плану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73A29517-7C17-4AE2-ACE8-581144E4491B}"/>
              </a:ext>
            </a:extLst>
          </p:cNvPr>
          <p:cNvCxnSpPr/>
          <p:nvPr/>
        </p:nvCxnSpPr>
        <p:spPr>
          <a:xfrm>
            <a:off x="945832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B720B95B-E7E6-4300-A30B-8FE219CF05F7}"/>
              </a:ext>
            </a:extLst>
          </p:cNvPr>
          <p:cNvSpPr>
            <a:spLocks noGrp="1"/>
          </p:cNvSpPr>
          <p:nvPr/>
        </p:nvSpPr>
        <p:spPr>
          <a:xfrm>
            <a:off x="98012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ЗАВЕРШЕННЯ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67C4671-0F1A-4C40-8BFB-015778004975}"/>
              </a:ext>
            </a:extLst>
          </p:cNvPr>
          <p:cNvSpPr>
            <a:spLocks noGrp="1"/>
          </p:cNvSpPr>
          <p:nvPr/>
        </p:nvSpPr>
        <p:spPr>
          <a:xfrm>
            <a:off x="9848850" y="3000375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фіксують готовність результату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DA620FD6-C2D1-4A77-A975-E63D7A122208}"/>
              </a:ext>
            </a:extLst>
          </p:cNvPr>
          <p:cNvSpPr>
            <a:spLocks noGrp="1"/>
          </p:cNvSpPr>
          <p:nvPr/>
        </p:nvSpPr>
        <p:spPr>
          <a:xfrm>
            <a:off x="1619250" y="4286250"/>
            <a:ext cx="8953500" cy="914400"/>
          </a:xfrm>
          <a:prstGeom prst="roundRect">
            <a:avLst>
              <a:gd name="adj" fmla="val 8333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План пов’язує наукову логіку з організаційними рішеннями. Він показує, який результат має з’явитися після кожного етапу та що необхідно для його отримання.</a:t>
            </a:r>
          </a:p>
        </p:txBody>
      </p:sp>
    </p:spTree>
    <p:extLst>
      <p:ext uri="{BB962C8B-B14F-4D97-AF65-F5344CB8AC3E}">
        <p14:creationId xmlns:p14="http://schemas.microsoft.com/office/powerpoint/2010/main" val="1067697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5CB7F49-9B79-4EBA-9EC5-8F675CA8561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ПРОЄКТУВАННЯ ЕТАПІВ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AFA284-59CD-405D-B290-2A162D7D3DDA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Етапи та проміжні результати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B093C87-78C8-432F-84E4-DF9A519BF8D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F0E3AF1-AE4B-4556-A272-AD08F44BBC7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FD5C71A-820D-4057-9A83-6039A5D47D2D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B575D1A-738A-439E-B112-105CF3DFDDE7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26AB6FF9-E6CA-4012-9902-EC4E008F3A12}"/>
              </a:ext>
            </a:extLst>
          </p:cNvPr>
          <p:cNvGraphicFramePr/>
          <p:nvPr/>
        </p:nvGraphicFramePr>
        <p:xfrm>
          <a:off x="571500" y="1524000"/>
          <a:ext cx="11049000" cy="4333875"/>
        </p:xfrm>
        <a:graphic>
          <a:graphicData uri="http://schemas.openxmlformats.org/drawingml/2006/table">
            <a:tbl>
              <a:tblPr/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Етап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 роботи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Проміжний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 завершення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Постановка проблеми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Уточнення суперечності, меж і дослідницького питання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Обґрунтована постановка проблеми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 випливає з аналізу джерел і фактів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Проєктування дизайну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Вибір підходу, методів, випадків і джерел даних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 дослідницького дизайну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Кожне рішення має методологічне обґрунтування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Формування доказової бази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Пошук, перевірка та впорядкування матеріалів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Підготовлений масив джерел і даних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Зафіксовано походження, повноту та обмеження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Аналіз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Застосування визначених процедур до матеріалів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Результати аналізу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Процедуру можна простежити й перевірити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Інтерпретація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Зіставлення результатів із питанням, теорією та альтернативами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Аргументоване пояснення результатів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не виходить за межі доказів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Представлення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Структурування тексту, візуалізація та апробація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Завершений науковий продукт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 відповідає вимогам і меті дослідження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7254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BF89A32-D094-4CD1-BD3A-523F0EA66DD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ПРОЄКТУВАННЯ ЕТАПІВ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AB3424F-1AED-4AFF-B06E-DDF4A843277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Декомпозиція дослідження на керовані частини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04200AE-A389-42CC-BD47-7DB12DE78DC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3AEEA9D-425F-4B74-BD21-C79CBA61DCD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052F419-D91E-499F-A9F2-13475E239E3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D4A9851-76A3-456A-B071-56B8C97C68E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175DFB6-07B3-433B-89B7-7378390ADE65}"/>
              </a:ext>
            </a:extLst>
          </p:cNvPr>
          <p:cNvSpPr>
            <a:spLocks noGrp="1"/>
          </p:cNvSpPr>
          <p:nvPr/>
        </p:nvSpPr>
        <p:spPr>
          <a:xfrm>
            <a:off x="428625" y="2000250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МЕТА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ACA250E-AE7E-458A-BA1B-EFA05596DA21}"/>
              </a:ext>
            </a:extLst>
          </p:cNvPr>
          <p:cNvSpPr>
            <a:spLocks noGrp="1"/>
          </p:cNvSpPr>
          <p:nvPr/>
        </p:nvSpPr>
        <p:spPr>
          <a:xfrm>
            <a:off x="47625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очікуваний підсумковий результат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F45952A2-E673-4503-894C-9D358DCCBE7C}"/>
              </a:ext>
            </a:extLst>
          </p:cNvPr>
          <p:cNvCxnSpPr/>
          <p:nvPr/>
        </p:nvCxnSpPr>
        <p:spPr>
          <a:xfrm>
            <a:off x="2428875" y="23622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C421D2E7-DA8B-4CD8-A004-C8D4D9EA080D}"/>
              </a:ext>
            </a:extLst>
          </p:cNvPr>
          <p:cNvSpPr>
            <a:spLocks noGrp="1"/>
          </p:cNvSpPr>
          <p:nvPr/>
        </p:nvSpPr>
        <p:spPr>
          <a:xfrm>
            <a:off x="2771775" y="2000250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ЗАВДАННЯ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DDFFA78-318A-4D80-820B-573E491A3425}"/>
              </a:ext>
            </a:extLst>
          </p:cNvPr>
          <p:cNvSpPr>
            <a:spLocks noGrp="1"/>
          </p:cNvSpPr>
          <p:nvPr/>
        </p:nvSpPr>
        <p:spPr>
          <a:xfrm>
            <a:off x="281940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необхідні проміжні результати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E445D3FE-9E9B-4EEE-B549-3F22832EDC7E}"/>
              </a:ext>
            </a:extLst>
          </p:cNvPr>
          <p:cNvCxnSpPr/>
          <p:nvPr/>
        </p:nvCxnSpPr>
        <p:spPr>
          <a:xfrm>
            <a:off x="4772025" y="23622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E47FD382-7A82-468B-A140-3FD02C1499B2}"/>
              </a:ext>
            </a:extLst>
          </p:cNvPr>
          <p:cNvSpPr>
            <a:spLocks noGrp="1"/>
          </p:cNvSpPr>
          <p:nvPr/>
        </p:nvSpPr>
        <p:spPr>
          <a:xfrm>
            <a:off x="5114925" y="2000250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КОМПЛЕКСИ РОБІТ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F9416DF-F30A-4B51-B12B-F997152D3B3A}"/>
              </a:ext>
            </a:extLst>
          </p:cNvPr>
          <p:cNvSpPr>
            <a:spLocks noGrp="1"/>
          </p:cNvSpPr>
          <p:nvPr/>
        </p:nvSpPr>
        <p:spPr>
          <a:xfrm>
            <a:off x="516255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пов’язані дослідницькі дії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0C5E1B4E-E139-4AD2-8C84-D89A073DBAB0}"/>
              </a:ext>
            </a:extLst>
          </p:cNvPr>
          <p:cNvCxnSpPr/>
          <p:nvPr/>
        </p:nvCxnSpPr>
        <p:spPr>
          <a:xfrm>
            <a:off x="7115175" y="23622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21FD7651-E824-4B1A-B406-C341E6F02075}"/>
              </a:ext>
            </a:extLst>
          </p:cNvPr>
          <p:cNvSpPr>
            <a:spLocks noGrp="1"/>
          </p:cNvSpPr>
          <p:nvPr/>
        </p:nvSpPr>
        <p:spPr>
          <a:xfrm>
            <a:off x="7458075" y="2000250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КОНКРЕТНІ РОБОТИ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8CE82B8-A559-40F8-8E94-785FE1FA13EA}"/>
              </a:ext>
            </a:extLst>
          </p:cNvPr>
          <p:cNvSpPr>
            <a:spLocks noGrp="1"/>
          </p:cNvSpPr>
          <p:nvPr/>
        </p:nvSpPr>
        <p:spPr>
          <a:xfrm>
            <a:off x="750570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виконувані операції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0B3EE2B5-8FDE-435F-B21B-4391461B8207}"/>
              </a:ext>
            </a:extLst>
          </p:cNvPr>
          <p:cNvCxnSpPr/>
          <p:nvPr/>
        </p:nvCxnSpPr>
        <p:spPr>
          <a:xfrm>
            <a:off x="9458325" y="23622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05EC58DC-C943-4A2C-BB6B-ABF0BF9253CD}"/>
              </a:ext>
            </a:extLst>
          </p:cNvPr>
          <p:cNvSpPr>
            <a:spLocks noGrp="1"/>
          </p:cNvSpPr>
          <p:nvPr/>
        </p:nvSpPr>
        <p:spPr>
          <a:xfrm>
            <a:off x="9801225" y="2000250"/>
            <a:ext cx="2000250" cy="723900"/>
          </a:xfrm>
          <a:prstGeom prst="roundRect">
            <a:avLst>
              <a:gd name="adj" fmla="val 1052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ГОТОВНОСТІ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C3E26EFE-C9BE-4077-A310-D383BF473BDD}"/>
              </a:ext>
            </a:extLst>
          </p:cNvPr>
          <p:cNvSpPr>
            <a:spLocks noGrp="1"/>
          </p:cNvSpPr>
          <p:nvPr/>
        </p:nvSpPr>
        <p:spPr>
          <a:xfrm>
            <a:off x="9848850" y="295275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умови прийняття результату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E01ADD98-869F-4C09-A240-10F9053D2ADD}"/>
              </a:ext>
            </a:extLst>
          </p:cNvPr>
          <p:cNvSpPr>
            <a:spLocks noGrp="1"/>
          </p:cNvSpPr>
          <p:nvPr/>
        </p:nvSpPr>
        <p:spPr>
          <a:xfrm>
            <a:off x="1762125" y="4286250"/>
            <a:ext cx="8667750" cy="800100"/>
          </a:xfrm>
          <a:prstGeom prst="roundRect">
            <a:avLst>
              <a:gd name="adj" fmla="val 9524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Декомпозиція завершується на тому рівні, де роботу можна оцінити за змістом, необхідними ресурсами та отриманим результатом.</a:t>
            </a:r>
          </a:p>
        </p:txBody>
      </p:sp>
    </p:spTree>
    <p:extLst>
      <p:ext uri="{BB962C8B-B14F-4D97-AF65-F5344CB8AC3E}">
        <p14:creationId xmlns:p14="http://schemas.microsoft.com/office/powerpoint/2010/main" val="2138144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0EAF708-10CA-49BF-8EA8-F81A312C040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ПРОЄКТУВАННЯ ЕТАПІВ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65B2024-1903-4455-A965-474FE3DC4B3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Проміжний результат як одиниця контролю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9A5594A-F2FD-49DE-8C16-4FE0AD55C24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4FA82DA-15E0-4A34-95EE-25D64CFA04E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55C31C0-EAD1-49B8-8614-6743CA3C38B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6F9582E-7A34-4A54-9EA2-8967C0D6840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3909B3C-EB1A-45C1-93D0-31FA36DD9232}"/>
              </a:ext>
            </a:extLst>
          </p:cNvPr>
          <p:cNvSpPr>
            <a:spLocks noGrp="1"/>
          </p:cNvSpPr>
          <p:nvPr/>
        </p:nvSpPr>
        <p:spPr>
          <a:xfrm>
            <a:off x="666750" y="173355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CA49304-73D0-4753-8108-F3698D8DF4E2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F86DCE9-2512-423A-A30C-D9DCA060FCA9}"/>
              </a:ext>
            </a:extLst>
          </p:cNvPr>
          <p:cNvSpPr>
            <a:spLocks noGrp="1"/>
          </p:cNvSpPr>
          <p:nvPr/>
        </p:nvSpPr>
        <p:spPr>
          <a:xfrm>
            <a:off x="1409700" y="18669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ЗМІСТ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8656A9B-9E28-4348-AA5F-8497ABFEFB59}"/>
              </a:ext>
            </a:extLst>
          </p:cNvPr>
          <p:cNvSpPr>
            <a:spLocks noGrp="1"/>
          </p:cNvSpPr>
          <p:nvPr/>
        </p:nvSpPr>
        <p:spPr>
          <a:xfrm>
            <a:off x="1409700" y="232410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Має завершену форму та безпосередньо підтримує наступний етап.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51677008-4FBB-4133-B589-5E7DE08369F8}"/>
              </a:ext>
            </a:extLst>
          </p:cNvPr>
          <p:cNvSpPr>
            <a:spLocks noGrp="1"/>
          </p:cNvSpPr>
          <p:nvPr/>
        </p:nvSpPr>
        <p:spPr>
          <a:xfrm>
            <a:off x="6096000" y="173355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EAF2F8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147D4B34-6597-4BE8-A419-24D965A2AA1E}"/>
              </a:ext>
            </a:extLst>
          </p:cNvPr>
          <p:cNvSpPr>
            <a:spLocks noGrp="1"/>
          </p:cNvSpPr>
          <p:nvPr/>
        </p:nvSpPr>
        <p:spPr>
          <a:xfrm>
            <a:off x="6267450" y="18859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200E351-2F45-49C9-8D83-539BB5AD1514}"/>
              </a:ext>
            </a:extLst>
          </p:cNvPr>
          <p:cNvSpPr>
            <a:spLocks noGrp="1"/>
          </p:cNvSpPr>
          <p:nvPr/>
        </p:nvSpPr>
        <p:spPr>
          <a:xfrm>
            <a:off x="6838950" y="18669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ДОКАЗОВІСТЬ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F81D72C-8C72-46A4-B299-A2806AB360D1}"/>
              </a:ext>
            </a:extLst>
          </p:cNvPr>
          <p:cNvSpPr>
            <a:spLocks noGrp="1"/>
          </p:cNvSpPr>
          <p:nvPr/>
        </p:nvSpPr>
        <p:spPr>
          <a:xfrm>
            <a:off x="6838950" y="232410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Спирається на простежувані джерела, дані або результати аналізу.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DD7FCECF-3882-4D56-84D8-BAD0262E2118}"/>
              </a:ext>
            </a:extLst>
          </p:cNvPr>
          <p:cNvSpPr>
            <a:spLocks noGrp="1"/>
          </p:cNvSpPr>
          <p:nvPr/>
        </p:nvSpPr>
        <p:spPr>
          <a:xfrm>
            <a:off x="666750" y="344805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1896C78-FC6C-4BC8-AFDC-01B5B91962F5}"/>
              </a:ext>
            </a:extLst>
          </p:cNvPr>
          <p:cNvSpPr>
            <a:spLocks noGrp="1"/>
          </p:cNvSpPr>
          <p:nvPr/>
        </p:nvSpPr>
        <p:spPr>
          <a:xfrm>
            <a:off x="838200" y="360045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BFEAC42-A866-4B39-BE3B-6123324455E0}"/>
              </a:ext>
            </a:extLst>
          </p:cNvPr>
          <p:cNvSpPr>
            <a:spLocks noGrp="1"/>
          </p:cNvSpPr>
          <p:nvPr/>
        </p:nvSpPr>
        <p:spPr>
          <a:xfrm>
            <a:off x="1409700" y="35814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C713440-C8E0-4A50-BC87-9921DE7980B6}"/>
              </a:ext>
            </a:extLst>
          </p:cNvPr>
          <p:cNvSpPr>
            <a:spLocks noGrp="1"/>
          </p:cNvSpPr>
          <p:nvPr/>
        </p:nvSpPr>
        <p:spPr>
          <a:xfrm>
            <a:off x="1409700" y="403860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Інший учасник може оцінити логіку отримання результату.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D5BADC60-7E0D-47F2-8ED2-B417909394BA}"/>
              </a:ext>
            </a:extLst>
          </p:cNvPr>
          <p:cNvSpPr>
            <a:spLocks noGrp="1"/>
          </p:cNvSpPr>
          <p:nvPr/>
        </p:nvSpPr>
        <p:spPr>
          <a:xfrm>
            <a:off x="6096000" y="344805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2AE6B7BF-7DD3-4BCB-A244-C05187044109}"/>
              </a:ext>
            </a:extLst>
          </p:cNvPr>
          <p:cNvSpPr>
            <a:spLocks noGrp="1"/>
          </p:cNvSpPr>
          <p:nvPr/>
        </p:nvSpPr>
        <p:spPr>
          <a:xfrm>
            <a:off x="6267450" y="36004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28F1624-7EC9-4A45-9C10-EF011A924E68}"/>
              </a:ext>
            </a:extLst>
          </p:cNvPr>
          <p:cNvSpPr>
            <a:spLocks noGrp="1"/>
          </p:cNvSpPr>
          <p:nvPr/>
        </p:nvSpPr>
        <p:spPr>
          <a:xfrm>
            <a:off x="6838950" y="35814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ПРИЙНЯТНІСТЬ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98C3A9A-98A4-4547-A6C2-828E85E46AC7}"/>
              </a:ext>
            </a:extLst>
          </p:cNvPr>
          <p:cNvSpPr>
            <a:spLocks noGrp="1"/>
          </p:cNvSpPr>
          <p:nvPr/>
        </p:nvSpPr>
        <p:spPr>
          <a:xfrm>
            <a:off x="6838950" y="403860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Виконує наперед визначені критерії якості та повноти.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35D38B3-D4C6-4352-B721-1A0EFBD7DEF4}"/>
              </a:ext>
            </a:extLst>
          </p:cNvPr>
          <p:cNvSpPr>
            <a:spLocks noGrp="1"/>
          </p:cNvSpPr>
          <p:nvPr/>
        </p:nvSpPr>
        <p:spPr>
          <a:xfrm>
            <a:off x="1571625" y="53340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Фраза «опрацювати літературу» описує дію. Аналітичний огляд із визначеними дискусіями та прогалинами описує результат.</a:t>
            </a:r>
          </a:p>
        </p:txBody>
      </p:sp>
    </p:spTree>
    <p:extLst>
      <p:ext uri="{BB962C8B-B14F-4D97-AF65-F5344CB8AC3E}">
        <p14:creationId xmlns:p14="http://schemas.microsoft.com/office/powerpoint/2010/main" val="336101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FA4B450C-D2E9-4DDA-BD8C-59E836ABDD3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ПРОЄКТУВАННЯ ЕТАПІВ ДОСЛІДЖЕННЯ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4F3D96E-A98D-4CF8-99A0-0B598023462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Календарна логіка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0DC7BF7-7CFB-4F45-90C9-6AEEB889A27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104798C-B956-4D96-9299-2E191FA6293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0AF82C4-1276-4F23-8642-E91C405D776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6D21616-FCFD-4DDD-8FF4-D086FAFEB60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7E10BC1-10A7-43EB-9185-6B5B6BBF2290}"/>
              </a:ext>
            </a:extLst>
          </p:cNvPr>
          <p:cNvSpPr>
            <a:spLocks noGrp="1"/>
          </p:cNvSpPr>
          <p:nvPr/>
        </p:nvSpPr>
        <p:spPr>
          <a:xfrm>
            <a:off x="1152525" y="1762125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B93E758C-E76D-4CDF-9ECF-0CBAB67D1B55}"/>
              </a:ext>
            </a:extLst>
          </p:cNvPr>
          <p:cNvSpPr>
            <a:spLocks noGrp="1"/>
          </p:cNvSpPr>
          <p:nvPr/>
        </p:nvSpPr>
        <p:spPr>
          <a:xfrm>
            <a:off x="1704975" y="2038350"/>
            <a:ext cx="17907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B835E81-0A64-466C-884B-86ADFC95FA10}"/>
              </a:ext>
            </a:extLst>
          </p:cNvPr>
          <p:cNvSpPr>
            <a:spLocks noGrp="1"/>
          </p:cNvSpPr>
          <p:nvPr/>
        </p:nvSpPr>
        <p:spPr>
          <a:xfrm>
            <a:off x="428625" y="2571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ПРОБЛЕМА І ДИЗАЙН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1465315-1087-4A43-A1DA-EAADA5D272D1}"/>
              </a:ext>
            </a:extLst>
          </p:cNvPr>
          <p:cNvSpPr>
            <a:spLocks noGrp="1"/>
          </p:cNvSpPr>
          <p:nvPr/>
        </p:nvSpPr>
        <p:spPr>
          <a:xfrm>
            <a:off x="466725" y="3238500"/>
            <a:ext cx="19240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уточнення питання та методологічних рішень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23CEDB5-673E-4D01-AAF8-4A146700E2CC}"/>
              </a:ext>
            </a:extLst>
          </p:cNvPr>
          <p:cNvSpPr>
            <a:spLocks noGrp="1"/>
          </p:cNvSpPr>
          <p:nvPr/>
        </p:nvSpPr>
        <p:spPr>
          <a:xfrm>
            <a:off x="3495675" y="1762125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6BD599FF-8353-48A1-8994-66EC76944028}"/>
              </a:ext>
            </a:extLst>
          </p:cNvPr>
          <p:cNvSpPr>
            <a:spLocks noGrp="1"/>
          </p:cNvSpPr>
          <p:nvPr/>
        </p:nvSpPr>
        <p:spPr>
          <a:xfrm>
            <a:off x="4048125" y="2038350"/>
            <a:ext cx="17907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EA87662-6AE3-4AC9-886D-5F5FA45A80C2}"/>
              </a:ext>
            </a:extLst>
          </p:cNvPr>
          <p:cNvSpPr>
            <a:spLocks noGrp="1"/>
          </p:cNvSpPr>
          <p:nvPr/>
        </p:nvSpPr>
        <p:spPr>
          <a:xfrm>
            <a:off x="2771775" y="2571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ДЖЕРЕЛА Й ДАНІ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00A0C8C-150B-4AE9-8567-3999771F56A2}"/>
              </a:ext>
            </a:extLst>
          </p:cNvPr>
          <p:cNvSpPr>
            <a:spLocks noGrp="1"/>
          </p:cNvSpPr>
          <p:nvPr/>
        </p:nvSpPr>
        <p:spPr>
          <a:xfrm>
            <a:off x="2809875" y="3238500"/>
            <a:ext cx="19240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отримання доступу та перевірка якості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CB70811-C13A-4EFD-BFB1-4F7D834FC940}"/>
              </a:ext>
            </a:extLst>
          </p:cNvPr>
          <p:cNvSpPr>
            <a:spLocks noGrp="1"/>
          </p:cNvSpPr>
          <p:nvPr/>
        </p:nvSpPr>
        <p:spPr>
          <a:xfrm>
            <a:off x="5838825" y="1762125"/>
            <a:ext cx="552450" cy="55245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A1FC535C-C201-4517-A58C-4A96AD955BF1}"/>
              </a:ext>
            </a:extLst>
          </p:cNvPr>
          <p:cNvSpPr>
            <a:spLocks noGrp="1"/>
          </p:cNvSpPr>
          <p:nvPr/>
        </p:nvSpPr>
        <p:spPr>
          <a:xfrm>
            <a:off x="6391275" y="2038350"/>
            <a:ext cx="17907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B81F98C-1466-4182-BBCF-3888F3D9B441}"/>
              </a:ext>
            </a:extLst>
          </p:cNvPr>
          <p:cNvSpPr>
            <a:spLocks noGrp="1"/>
          </p:cNvSpPr>
          <p:nvPr/>
        </p:nvSpPr>
        <p:spPr>
          <a:xfrm>
            <a:off x="5114925" y="2571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АНАЛІЗ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64C08DD-8199-46FA-855F-FB3D079E397E}"/>
              </a:ext>
            </a:extLst>
          </p:cNvPr>
          <p:cNvSpPr>
            <a:spLocks noGrp="1"/>
          </p:cNvSpPr>
          <p:nvPr/>
        </p:nvSpPr>
        <p:spPr>
          <a:xfrm>
            <a:off x="5153025" y="3238500"/>
            <a:ext cx="19240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застосування процедур і фіксація результатів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223B148-5775-4387-96A1-046BFF918E06}"/>
              </a:ext>
            </a:extLst>
          </p:cNvPr>
          <p:cNvSpPr>
            <a:spLocks noGrp="1"/>
          </p:cNvSpPr>
          <p:nvPr/>
        </p:nvSpPr>
        <p:spPr>
          <a:xfrm>
            <a:off x="8181975" y="1762125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25F85A68-ED97-4CD4-8488-4B7A453B512C}"/>
              </a:ext>
            </a:extLst>
          </p:cNvPr>
          <p:cNvSpPr>
            <a:spLocks noGrp="1"/>
          </p:cNvSpPr>
          <p:nvPr/>
        </p:nvSpPr>
        <p:spPr>
          <a:xfrm>
            <a:off x="8734425" y="2038350"/>
            <a:ext cx="17907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777A121-FB82-4CE7-A3B7-DBC917342BC7}"/>
              </a:ext>
            </a:extLst>
          </p:cNvPr>
          <p:cNvSpPr>
            <a:spLocks noGrp="1"/>
          </p:cNvSpPr>
          <p:nvPr/>
        </p:nvSpPr>
        <p:spPr>
          <a:xfrm>
            <a:off x="7458075" y="2571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52D5A83-6013-4CBD-A96C-99EB380B64DD}"/>
              </a:ext>
            </a:extLst>
          </p:cNvPr>
          <p:cNvSpPr>
            <a:spLocks noGrp="1"/>
          </p:cNvSpPr>
          <p:nvPr/>
        </p:nvSpPr>
        <p:spPr>
          <a:xfrm>
            <a:off x="7496175" y="3238500"/>
            <a:ext cx="19240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 пояснень і меж висновків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2145BF9-AC63-4455-B8B8-B4375BD60FBD}"/>
              </a:ext>
            </a:extLst>
          </p:cNvPr>
          <p:cNvSpPr>
            <a:spLocks noGrp="1"/>
          </p:cNvSpPr>
          <p:nvPr/>
        </p:nvSpPr>
        <p:spPr>
          <a:xfrm>
            <a:off x="10525125" y="1762125"/>
            <a:ext cx="552450" cy="55245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A5A3BFC-EA60-48FA-89F2-96021307C290}"/>
              </a:ext>
            </a:extLst>
          </p:cNvPr>
          <p:cNvSpPr>
            <a:spLocks noGrp="1"/>
          </p:cNvSpPr>
          <p:nvPr/>
        </p:nvSpPr>
        <p:spPr>
          <a:xfrm>
            <a:off x="9801225" y="2571750"/>
            <a:ext cx="2000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ТЕКСТ І АПРОБАЦІЯ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00A2CA5-CC17-40A9-9656-3A1C2E4994CF}"/>
              </a:ext>
            </a:extLst>
          </p:cNvPr>
          <p:cNvSpPr>
            <a:spLocks noGrp="1"/>
          </p:cNvSpPr>
          <p:nvPr/>
        </p:nvSpPr>
        <p:spPr>
          <a:xfrm>
            <a:off x="9839325" y="3238500"/>
            <a:ext cx="19240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структурування, рецензування та доопрацювання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27BC8F21-2BA3-4D6B-879D-B7BD6CBCDAFF}"/>
              </a:ext>
            </a:extLst>
          </p:cNvPr>
          <p:cNvSpPr>
            <a:spLocks noGrp="1"/>
          </p:cNvSpPr>
          <p:nvPr/>
        </p:nvSpPr>
        <p:spPr>
          <a:xfrm>
            <a:off x="1714500" y="4810125"/>
            <a:ext cx="8763000" cy="762000"/>
          </a:xfrm>
          <a:prstGeom prst="roundRect">
            <a:avLst>
              <a:gd name="adj" fmla="val 10000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Календар має враховувати залежності між етапами, час на перевірку якості та резерв для робіт із найбільшою невизначеністю.</a:t>
            </a:r>
          </a:p>
        </p:txBody>
      </p:sp>
    </p:spTree>
    <p:extLst>
      <p:ext uri="{BB962C8B-B14F-4D97-AF65-F5344CB8AC3E}">
        <p14:creationId xmlns:p14="http://schemas.microsoft.com/office/powerpoint/2010/main" val="1082497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B80C8D98-DD0D-404E-96F4-4ABB3FFE38D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ОЦІНЮВАННЯ СКЛАДНОСТІ Й РЕСУРСІВ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BB70C91-C53C-4FF8-B5B0-4C9DADFC31F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Чинники складності дослідницького завдання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12AD2D4-25B9-4F43-9451-05839E58D05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8C51107-5365-4E89-8C6A-9C84DA3DC80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4D18099-BE41-4A77-AF0D-8B4ACD1BD7C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83746C1-7FCF-4FEB-B106-5AF6FE1ACF1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3E8D4FA-0E01-42A7-A286-FDF074B3DE50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A94AFAE-611D-42F6-819F-ED3A04073285}"/>
              </a:ext>
            </a:extLst>
          </p:cNvPr>
          <p:cNvSpPr>
            <a:spLocks noGrp="1"/>
          </p:cNvSpPr>
          <p:nvPr/>
        </p:nvSpPr>
        <p:spPr>
          <a:xfrm>
            <a:off x="1476375" y="1476375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НЕВИЗНАЧЕНІСТЬ ЗАВДАННЯ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DAFE48D-7AC7-40DB-9CFD-A3C8451B7EFB}"/>
              </a:ext>
            </a:extLst>
          </p:cNvPr>
          <p:cNvSpPr>
            <a:spLocks noGrp="1"/>
          </p:cNvSpPr>
          <p:nvPr/>
        </p:nvSpPr>
        <p:spPr>
          <a:xfrm>
            <a:off x="4905375" y="1476375"/>
            <a:ext cx="6238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Наскільки чітко визначено очікуваний результат і спосіб його отримання?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7F4A4D86-F71B-48B9-A9C9-4E254ACC577F}"/>
              </a:ext>
            </a:extLst>
          </p:cNvPr>
          <p:cNvSpPr>
            <a:spLocks noGrp="1"/>
          </p:cNvSpPr>
          <p:nvPr/>
        </p:nvSpPr>
        <p:spPr>
          <a:xfrm>
            <a:off x="1476375" y="20002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CBB0535-489D-4237-8D5A-0BF301C87484}"/>
              </a:ext>
            </a:extLst>
          </p:cNvPr>
          <p:cNvSpPr>
            <a:spLocks noGrp="1"/>
          </p:cNvSpPr>
          <p:nvPr/>
        </p:nvSpPr>
        <p:spPr>
          <a:xfrm>
            <a:off x="781050" y="21907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61BF117-D9CC-4832-9F49-D99B9BA31267}"/>
              </a:ext>
            </a:extLst>
          </p:cNvPr>
          <p:cNvSpPr>
            <a:spLocks noGrp="1"/>
          </p:cNvSpPr>
          <p:nvPr/>
        </p:nvSpPr>
        <p:spPr>
          <a:xfrm>
            <a:off x="1476375" y="2162175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ДОСТУПНІСТЬ ДАНИХ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7527235-EC95-48CC-AD95-9F10D852A741}"/>
              </a:ext>
            </a:extLst>
          </p:cNvPr>
          <p:cNvSpPr>
            <a:spLocks noGrp="1"/>
          </p:cNvSpPr>
          <p:nvPr/>
        </p:nvSpPr>
        <p:spPr>
          <a:xfrm>
            <a:off x="4905375" y="2162175"/>
            <a:ext cx="6238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існують необхідні джерела та чи можна отримати до них доступ?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866E065A-0983-4B56-BDED-99FDBBFB3647}"/>
              </a:ext>
            </a:extLst>
          </p:cNvPr>
          <p:cNvSpPr>
            <a:spLocks noGrp="1"/>
          </p:cNvSpPr>
          <p:nvPr/>
        </p:nvSpPr>
        <p:spPr>
          <a:xfrm>
            <a:off x="1476375" y="26860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02A48AC-03B9-4777-9ABF-01A90FC5DF6B}"/>
              </a:ext>
            </a:extLst>
          </p:cNvPr>
          <p:cNvSpPr>
            <a:spLocks noGrp="1"/>
          </p:cNvSpPr>
          <p:nvPr/>
        </p:nvSpPr>
        <p:spPr>
          <a:xfrm>
            <a:off x="781050" y="28765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16B0C6E-5DA5-4C0F-93E7-61F9B2512BA8}"/>
              </a:ext>
            </a:extLst>
          </p:cNvPr>
          <p:cNvSpPr>
            <a:spLocks noGrp="1"/>
          </p:cNvSpPr>
          <p:nvPr/>
        </p:nvSpPr>
        <p:spPr>
          <a:xfrm>
            <a:off x="1476375" y="2847975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СКЛАДНІСТЬ МЕТОДІВ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9947315-5BAE-4BCE-91DC-25B00A512FE2}"/>
              </a:ext>
            </a:extLst>
          </p:cNvPr>
          <p:cNvSpPr>
            <a:spLocks noGrp="1"/>
          </p:cNvSpPr>
          <p:nvPr/>
        </p:nvSpPr>
        <p:spPr>
          <a:xfrm>
            <a:off x="4905375" y="2847975"/>
            <a:ext cx="6238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Яких знань, процедур і перевірок потребує аналіз?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65EE8794-A579-48AA-8CC9-0B0761884CE7}"/>
              </a:ext>
            </a:extLst>
          </p:cNvPr>
          <p:cNvSpPr>
            <a:spLocks noGrp="1"/>
          </p:cNvSpPr>
          <p:nvPr/>
        </p:nvSpPr>
        <p:spPr>
          <a:xfrm>
            <a:off x="1476375" y="33718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50D95CE-E23F-449B-BF0B-0E2FDC6767E8}"/>
              </a:ext>
            </a:extLst>
          </p:cNvPr>
          <p:cNvSpPr>
            <a:spLocks noGrp="1"/>
          </p:cNvSpPr>
          <p:nvPr/>
        </p:nvSpPr>
        <p:spPr>
          <a:xfrm>
            <a:off x="781050" y="35623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1EF1FD1-43B6-4953-8D56-0F76BEEC470B}"/>
              </a:ext>
            </a:extLst>
          </p:cNvPr>
          <p:cNvSpPr>
            <a:spLocks noGrp="1"/>
          </p:cNvSpPr>
          <p:nvPr/>
        </p:nvSpPr>
        <p:spPr>
          <a:xfrm>
            <a:off x="1476375" y="3533775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ВЗАЄМОЗАЛЕЖНІСТЬ РОБІТ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A2F98B2-E5A2-4E99-9832-35A4FBA3108F}"/>
              </a:ext>
            </a:extLst>
          </p:cNvPr>
          <p:cNvSpPr>
            <a:spLocks noGrp="1"/>
          </p:cNvSpPr>
          <p:nvPr/>
        </p:nvSpPr>
        <p:spPr>
          <a:xfrm>
            <a:off x="4905375" y="3533775"/>
            <a:ext cx="6238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Скільки інших завдань залежать від результату цієї роботи?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05D4960F-ABDC-4540-AB75-1FADAF11EE4C}"/>
              </a:ext>
            </a:extLst>
          </p:cNvPr>
          <p:cNvSpPr>
            <a:spLocks noGrp="1"/>
          </p:cNvSpPr>
          <p:nvPr/>
        </p:nvSpPr>
        <p:spPr>
          <a:xfrm>
            <a:off x="1476375" y="4057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DAF50346-9172-4D49-B37B-54C5058EDE79}"/>
              </a:ext>
            </a:extLst>
          </p:cNvPr>
          <p:cNvSpPr>
            <a:spLocks noGrp="1"/>
          </p:cNvSpPr>
          <p:nvPr/>
        </p:nvSpPr>
        <p:spPr>
          <a:xfrm>
            <a:off x="781050" y="4248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D28C94F-63B6-49F7-AFE1-8DE393FC36CB}"/>
              </a:ext>
            </a:extLst>
          </p:cNvPr>
          <p:cNvSpPr>
            <a:spLocks noGrp="1"/>
          </p:cNvSpPr>
          <p:nvPr/>
        </p:nvSpPr>
        <p:spPr>
          <a:xfrm>
            <a:off x="1476375" y="4219575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КООРДИНАЦІЯ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FB1D4959-C9FD-498E-9E90-6024FF1418BD}"/>
              </a:ext>
            </a:extLst>
          </p:cNvPr>
          <p:cNvSpPr>
            <a:spLocks noGrp="1"/>
          </p:cNvSpPr>
          <p:nvPr/>
        </p:nvSpPr>
        <p:spPr>
          <a:xfrm>
            <a:off x="4905375" y="4219575"/>
            <a:ext cx="6238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Скільки учасників і погоджень необхідно для завершення?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6182B3C7-5D5C-4E13-B925-6069CFB3C03D}"/>
              </a:ext>
            </a:extLst>
          </p:cNvPr>
          <p:cNvSpPr>
            <a:spLocks noGrp="1"/>
          </p:cNvSpPr>
          <p:nvPr/>
        </p:nvSpPr>
        <p:spPr>
          <a:xfrm>
            <a:off x="1476375" y="4743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C1381C45-9D4B-447D-91E0-46F0C227344A}"/>
              </a:ext>
            </a:extLst>
          </p:cNvPr>
          <p:cNvSpPr>
            <a:spLocks noGrp="1"/>
          </p:cNvSpPr>
          <p:nvPr/>
        </p:nvSpPr>
        <p:spPr>
          <a:xfrm>
            <a:off x="781050" y="49339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4FF626BE-72E8-431B-87FD-72628E58D254}"/>
              </a:ext>
            </a:extLst>
          </p:cNvPr>
          <p:cNvSpPr>
            <a:spLocks noGrp="1"/>
          </p:cNvSpPr>
          <p:nvPr/>
        </p:nvSpPr>
        <p:spPr>
          <a:xfrm>
            <a:off x="1476375" y="4905375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РИЗИК ПЕРЕРОБЛЕННЯ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1C506798-1CAA-426C-919B-E524139BC835}"/>
              </a:ext>
            </a:extLst>
          </p:cNvPr>
          <p:cNvSpPr>
            <a:spLocks noGrp="1"/>
          </p:cNvSpPr>
          <p:nvPr/>
        </p:nvSpPr>
        <p:spPr>
          <a:xfrm>
            <a:off x="4905375" y="4905375"/>
            <a:ext cx="6238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Наскільки ймовірно, що результат доведеться суттєво змінювати?</a:t>
            </a:r>
          </a:p>
        </p:txBody>
      </p:sp>
      <p:sp>
        <p:nvSpPr>
          <p:cNvPr id="30" name="Пряма сполучна лінія 29">
            <a:extLst>
              <a:ext uri="{FF2B5EF4-FFF2-40B4-BE49-F238E27FC236}">
                <a16:creationId xmlns:a16="http://schemas.microsoft.com/office/drawing/2014/main" id="{9A556EE5-9F48-4F48-9C71-80594AC97EFA}"/>
              </a:ext>
            </a:extLst>
          </p:cNvPr>
          <p:cNvSpPr>
            <a:spLocks noGrp="1"/>
          </p:cNvSpPr>
          <p:nvPr/>
        </p:nvSpPr>
        <p:spPr>
          <a:xfrm>
            <a:off x="1476375" y="54292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18694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92B4424-E2E8-4A6B-9950-730E96C3776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ОЦІНЮВАННЯ СКЛАДНОСТІ Й РЕСУРСІВ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6CEF55-4D16-47C7-8883-E4927F8D2DD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 оцінювання складності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8D6A6BD-225A-46D4-BCAE-1E3D9DF6AD5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42253D5-A588-4251-98C2-40D9F5775BE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F112A31-2DE7-4CFE-9C41-14C6599993E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71A5B9D-8447-47C7-B5B0-469C3094506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D7C36A8B-3FBA-4B6D-BA09-D69081AEE0FB}"/>
              </a:ext>
            </a:extLst>
          </p:cNvPr>
          <p:cNvGraphicFramePr/>
          <p:nvPr/>
        </p:nvGraphicFramePr>
        <p:xfrm>
          <a:off x="619125" y="1571625"/>
          <a:ext cx="10953750" cy="40957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Низька складність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Середня складність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Висока складність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Визначеність результату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і критерії готовності чіткі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Потрібне уточнення частини вимог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Очікуваний результат залежить від нових рішень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Доступні, повні та зіставні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Потребують очищення або об’єднання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Обмежені, неоднорідні або доступ невизначений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Стандартна відпрацьована процедура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Потрібне поєднання кількох процедур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потребує опанування та додаткової перевірки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Залежності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Робота виконується автономно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Є кілька послідовних залежностей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визначає виконання багатьох інших робіт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Координація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Один виконавець або одне погодження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Потрібна регулярна взаємодія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Багато учасників, зовнішній доступ або складні погодження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ECB564F-CF44-4A95-BFAB-566F445771DE}"/>
              </a:ext>
            </a:extLst>
          </p:cNvPr>
          <p:cNvSpPr>
            <a:spLocks noGrp="1"/>
          </p:cNvSpPr>
          <p:nvPr/>
        </p:nvSpPr>
        <p:spPr>
          <a:xfrm>
            <a:off x="1619250" y="5762625"/>
            <a:ext cx="895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Оцінка складності потрібна для розподілу часу, визначення резерву та раннього опрацювання критичних невизначеностей.</a:t>
            </a:r>
          </a:p>
        </p:txBody>
      </p:sp>
    </p:spTree>
    <p:extLst>
      <p:ext uri="{BB962C8B-B14F-4D97-AF65-F5344CB8AC3E}">
        <p14:creationId xmlns:p14="http://schemas.microsoft.com/office/powerpoint/2010/main" val="34788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CBA5884-01EB-4049-B93E-EDECAA52FDC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ОЦІНЮВАННЯ СКЛАДНОСТІ Й РЕСУРСІВ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9280259-A393-447A-BA27-54B4C94CE92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Ресурсна модель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F5EF0DC-D772-486F-A382-04482C4CBE4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1E5C381-EB7A-4EE2-B510-37769EA6B35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497807F-C4A4-4505-AD87-600CF6D0D53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CB1BF8E-3B0D-42BA-AACF-18DDE19F141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F2C99541-C517-425D-90B4-01A7F4553407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2667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ЧАС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6C1F48D-AB00-438A-A2AA-9E9A1A2A217C}"/>
              </a:ext>
            </a:extLst>
          </p:cNvPr>
          <p:cNvSpPr>
            <a:spLocks noGrp="1"/>
          </p:cNvSpPr>
          <p:nvPr/>
        </p:nvSpPr>
        <p:spPr>
          <a:xfrm>
            <a:off x="3857625" y="1619250"/>
            <a:ext cx="7286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обсяг робіт, залежності, строки перевірки та резерв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796A5DAC-D11A-427F-AD06-3437F747ABEE}"/>
              </a:ext>
            </a:extLst>
          </p:cNvPr>
          <p:cNvSpPr>
            <a:spLocks noGrp="1"/>
          </p:cNvSpPr>
          <p:nvPr/>
        </p:nvSpPr>
        <p:spPr>
          <a:xfrm>
            <a:off x="762000" y="2457450"/>
            <a:ext cx="2667000" cy="571500"/>
          </a:xfrm>
          <a:prstGeom prst="roundRect">
            <a:avLst>
              <a:gd name="adj" fmla="val 13333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ДАНІ Й ДОСТУП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1D7AA97-FE04-433E-81E6-23E837781CA1}"/>
              </a:ext>
            </a:extLst>
          </p:cNvPr>
          <p:cNvSpPr>
            <a:spLocks noGrp="1"/>
          </p:cNvSpPr>
          <p:nvPr/>
        </p:nvSpPr>
        <p:spPr>
          <a:xfrm>
            <a:off x="3857625" y="2457450"/>
            <a:ext cx="7286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джерела, дозволи, формати, умови використання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794E4111-D690-47C2-967A-B118CAE91D01}"/>
              </a:ext>
            </a:extLst>
          </p:cNvPr>
          <p:cNvSpPr>
            <a:spLocks noGrp="1"/>
          </p:cNvSpPr>
          <p:nvPr/>
        </p:nvSpPr>
        <p:spPr>
          <a:xfrm>
            <a:off x="762000" y="3295650"/>
            <a:ext cx="2667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КОМПЕТЕНТНОСТІ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2EDE84B-8929-468B-A214-FC97AB491008}"/>
              </a:ext>
            </a:extLst>
          </p:cNvPr>
          <p:cNvSpPr>
            <a:spLocks noGrp="1"/>
          </p:cNvSpPr>
          <p:nvPr/>
        </p:nvSpPr>
        <p:spPr>
          <a:xfrm>
            <a:off x="3857625" y="3295650"/>
            <a:ext cx="7286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методологічні, аналітичні та предметні знання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C801D68C-597E-47AB-B27E-8678C09B1C9C}"/>
              </a:ext>
            </a:extLst>
          </p:cNvPr>
          <p:cNvSpPr>
            <a:spLocks noGrp="1"/>
          </p:cNvSpPr>
          <p:nvPr/>
        </p:nvSpPr>
        <p:spPr>
          <a:xfrm>
            <a:off x="762000" y="4133850"/>
            <a:ext cx="2667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ІНФРАСТРУКТУРА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9A4954D-262E-41B5-A475-46D225AC4C2A}"/>
              </a:ext>
            </a:extLst>
          </p:cNvPr>
          <p:cNvSpPr>
            <a:spLocks noGrp="1"/>
          </p:cNvSpPr>
          <p:nvPr/>
        </p:nvSpPr>
        <p:spPr>
          <a:xfrm>
            <a:off x="3857625" y="4133850"/>
            <a:ext cx="7286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програмне забезпечення, обчислювальні засоби та зберігання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8038240E-FE49-46D6-AF5E-29E4C2D3E6B7}"/>
              </a:ext>
            </a:extLst>
          </p:cNvPr>
          <p:cNvSpPr>
            <a:spLocks noGrp="1"/>
          </p:cNvSpPr>
          <p:nvPr/>
        </p:nvSpPr>
        <p:spPr>
          <a:xfrm>
            <a:off x="762000" y="4972050"/>
            <a:ext cx="2667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ЕКСПЕРТНА ПІДТРИМКА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D4148871-F6DF-4D58-AD73-4BD378647FFE}"/>
              </a:ext>
            </a:extLst>
          </p:cNvPr>
          <p:cNvSpPr>
            <a:spLocks noGrp="1"/>
          </p:cNvSpPr>
          <p:nvPr/>
        </p:nvSpPr>
        <p:spPr>
          <a:xfrm>
            <a:off x="3857625" y="4972050"/>
            <a:ext cx="7286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консультації, рецензування й методологічна перевірка</a:t>
            </a:r>
          </a:p>
        </p:txBody>
      </p:sp>
    </p:spTree>
    <p:extLst>
      <p:ext uri="{BB962C8B-B14F-4D97-AF65-F5344CB8AC3E}">
        <p14:creationId xmlns:p14="http://schemas.microsoft.com/office/powerpoint/2010/main" val="1561959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4500599-FCFF-4C6F-850B-834912E96CF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ОЦІНЮВАННЯ СКЛАДНОСТІ Й РЕСУРСІВ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D9AD676-99E0-4F8F-BDB2-49C46DDA566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Реєстр дослідницьких ризиків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199F3F7-00A5-4058-8555-B56A581C697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0C0A410-4FF9-44C8-BE12-438ADBA1FAA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8B5D5E2-EC43-4E09-B8C5-064FAF66F9F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8C5C78C-4382-457D-A1A0-563FA6FBA91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B2E4DAF4-B648-427C-928C-353EEE28C3A9}"/>
              </a:ext>
            </a:extLst>
          </p:cNvPr>
          <p:cNvGraphicFramePr/>
          <p:nvPr/>
        </p:nvGraphicFramePr>
        <p:xfrm>
          <a:off x="571500" y="1571625"/>
          <a:ext cx="11049000" cy="4095750"/>
        </p:xfrm>
        <a:graphic>
          <a:graphicData uri="http://schemas.openxmlformats.org/drawingml/2006/table">
            <a:tbl>
              <a:tblPr/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Імовірність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Запобіжна дія або резервне рішення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Відсутність частини даних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Перевірити доступ до початку аналізу, визначити альтернативні джерела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Незіставність показників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Узгодити визначення, одиниці виміру та часові межі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не відповідає властивостям даних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Провести попередню перевірку даних і консультацію щодо методу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Затримка проміжного результату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Середній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Виділити резерв часу та переглянути залежні роботи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Зміна складу команди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Низька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Середній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Зберігати рішення, матеріали та актуальний стан роботи у спільному просторі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413E373-E4C5-498E-ADB8-A9FFC265B8AF}"/>
              </a:ext>
            </a:extLst>
          </p:cNvPr>
          <p:cNvSpPr>
            <a:spLocks noGrp="1"/>
          </p:cNvSpPr>
          <p:nvPr/>
        </p:nvSpPr>
        <p:spPr>
          <a:xfrm>
            <a:off x="1809750" y="5762625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Ризик описує можливу подію та її наслідок. Проблема фіксує подію, яка вже відбулася і потребує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541720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2E1E3FE-2B17-4ABC-8774-9A0C92C41BB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ОЦІНЮВАННЯ СКЛАДНОСТІ Й РЕСУРСІВ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631C7B6-A577-4347-9D77-E877CB62111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Пріоритетність дослідницьких робіт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A927D9C-0966-4A12-8FAA-49D0EDCB0AC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AD58C1E-2C5C-4D16-A376-7AD35BC05BD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339F88A-C69B-4CC2-8BBB-2D831E19EB4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4D3DF22-52A8-4E99-B69E-7375960B909D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CFBB438-3B1A-4AC8-BC66-91AE50B91205}"/>
              </a:ext>
            </a:extLst>
          </p:cNvPr>
          <p:cNvSpPr>
            <a:spLocks noGrp="1"/>
          </p:cNvSpPr>
          <p:nvPr/>
        </p:nvSpPr>
        <p:spPr>
          <a:xfrm>
            <a:off x="781050" y="1724025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F216A22-4DC4-4CE4-85AB-84F53C75AE7C}"/>
              </a:ext>
            </a:extLst>
          </p:cNvPr>
          <p:cNvSpPr>
            <a:spLocks noGrp="1"/>
          </p:cNvSpPr>
          <p:nvPr/>
        </p:nvSpPr>
        <p:spPr>
          <a:xfrm>
            <a:off x="1571625" y="1666875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КРИТИЧНІ ЗАЛЕЖНОСТІ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A6B5E74-E7DB-4A0C-B4B9-78C088A84946}"/>
              </a:ext>
            </a:extLst>
          </p:cNvPr>
          <p:cNvSpPr>
            <a:spLocks noGrp="1"/>
          </p:cNvSpPr>
          <p:nvPr/>
        </p:nvSpPr>
        <p:spPr>
          <a:xfrm>
            <a:off x="5143500" y="1666875"/>
            <a:ext cx="5905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Першими плануються роботи, без яких не можна розпочати наступні етапи.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CB3C6F20-19A2-4AE1-A85E-3F00848F023C}"/>
              </a:ext>
            </a:extLst>
          </p:cNvPr>
          <p:cNvSpPr>
            <a:spLocks noGrp="1"/>
          </p:cNvSpPr>
          <p:nvPr/>
        </p:nvSpPr>
        <p:spPr>
          <a:xfrm>
            <a:off x="1571625" y="2371725"/>
            <a:ext cx="9477375" cy="0"/>
          </a:xfrm>
          <a:prstGeom prst="line">
            <a:avLst/>
          </a:prstGeom>
          <a:noFill/>
          <a:ln w="13335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FBCE00F-AF12-4EC7-9A68-75C8EFED4597}"/>
              </a:ext>
            </a:extLst>
          </p:cNvPr>
          <p:cNvSpPr>
            <a:spLocks noGrp="1"/>
          </p:cNvSpPr>
          <p:nvPr/>
        </p:nvSpPr>
        <p:spPr>
          <a:xfrm>
            <a:off x="781050" y="2733675"/>
            <a:ext cx="495300" cy="495300"/>
          </a:xfrm>
          <a:prstGeom prst="ellipse">
            <a:avLst/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62A7777-F4A1-48A2-BC9F-E8E1358F7AB3}"/>
              </a:ext>
            </a:extLst>
          </p:cNvPr>
          <p:cNvSpPr>
            <a:spLocks noGrp="1"/>
          </p:cNvSpPr>
          <p:nvPr/>
        </p:nvSpPr>
        <p:spPr>
          <a:xfrm>
            <a:off x="1571625" y="2676525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ВИСОКА НЕВИЗНАЧЕНІСТЬ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5EE123B-4BDE-46A4-845F-5E6CE3B0C4C5}"/>
              </a:ext>
            </a:extLst>
          </p:cNvPr>
          <p:cNvSpPr>
            <a:spLocks noGrp="1"/>
          </p:cNvSpPr>
          <p:nvPr/>
        </p:nvSpPr>
        <p:spPr>
          <a:xfrm>
            <a:off x="5143500" y="2676525"/>
            <a:ext cx="5905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Раннє тестування доступу до даних і придатності методу зменшує ризик пізнього перероблення.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E6C7BA47-856A-4FD5-9A18-C297264F2CDD}"/>
              </a:ext>
            </a:extLst>
          </p:cNvPr>
          <p:cNvSpPr>
            <a:spLocks noGrp="1"/>
          </p:cNvSpPr>
          <p:nvPr/>
        </p:nvSpPr>
        <p:spPr>
          <a:xfrm>
            <a:off x="1571625" y="3381375"/>
            <a:ext cx="9477375" cy="0"/>
          </a:xfrm>
          <a:prstGeom prst="line">
            <a:avLst/>
          </a:prstGeom>
          <a:noFill/>
          <a:ln w="13335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2CC109EC-8827-4514-AB5F-0F640214B89E}"/>
              </a:ext>
            </a:extLst>
          </p:cNvPr>
          <p:cNvSpPr>
            <a:spLocks noGrp="1"/>
          </p:cNvSpPr>
          <p:nvPr/>
        </p:nvSpPr>
        <p:spPr>
          <a:xfrm>
            <a:off x="781050" y="3743325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C7F9ED2-F97C-4420-BC46-8CDFC88C8B25}"/>
              </a:ext>
            </a:extLst>
          </p:cNvPr>
          <p:cNvSpPr>
            <a:spLocks noGrp="1"/>
          </p:cNvSpPr>
          <p:nvPr/>
        </p:nvSpPr>
        <p:spPr>
          <a:xfrm>
            <a:off x="1571625" y="3686175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ВИСОКА ЦІННІСТЬ РЕЗУЛЬТАТУ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05182AA-E398-4E73-8B4A-9FE8E22AB8CE}"/>
              </a:ext>
            </a:extLst>
          </p:cNvPr>
          <p:cNvSpPr>
            <a:spLocks noGrp="1"/>
          </p:cNvSpPr>
          <p:nvPr/>
        </p:nvSpPr>
        <p:spPr>
          <a:xfrm>
            <a:off x="5143500" y="3686175"/>
            <a:ext cx="5905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Час зосереджується на роботах, які безпосередньо формують відповідь на дослідницьке питання.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B3C83E81-888C-4D5F-ACBC-2868EBA1089C}"/>
              </a:ext>
            </a:extLst>
          </p:cNvPr>
          <p:cNvSpPr>
            <a:spLocks noGrp="1"/>
          </p:cNvSpPr>
          <p:nvPr/>
        </p:nvSpPr>
        <p:spPr>
          <a:xfrm>
            <a:off x="1571625" y="4391025"/>
            <a:ext cx="9477375" cy="0"/>
          </a:xfrm>
          <a:prstGeom prst="line">
            <a:avLst/>
          </a:prstGeom>
          <a:noFill/>
          <a:ln w="13335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77E07AE-4134-442C-B04F-E52C4C1AC913}"/>
              </a:ext>
            </a:extLst>
          </p:cNvPr>
          <p:cNvSpPr>
            <a:spLocks noGrp="1"/>
          </p:cNvSpPr>
          <p:nvPr/>
        </p:nvSpPr>
        <p:spPr>
          <a:xfrm>
            <a:off x="781050" y="4752975"/>
            <a:ext cx="495300" cy="495300"/>
          </a:xfrm>
          <a:prstGeom prst="ellipse">
            <a:avLst/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F8E0742-0963-441E-970D-799AF2DA6753}"/>
              </a:ext>
            </a:extLst>
          </p:cNvPr>
          <p:cNvSpPr>
            <a:spLocks noGrp="1"/>
          </p:cNvSpPr>
          <p:nvPr/>
        </p:nvSpPr>
        <p:spPr>
          <a:xfrm>
            <a:off x="1571625" y="4695825"/>
            <a:ext cx="342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МОЖЛИВІСТЬ ПАРАЛЕЛЬНОЇ РОБОТИ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7E4DABD-66B8-4A48-A9B7-CAAE83AC93A0}"/>
              </a:ext>
            </a:extLst>
          </p:cNvPr>
          <p:cNvSpPr>
            <a:spLocks noGrp="1"/>
          </p:cNvSpPr>
          <p:nvPr/>
        </p:nvSpPr>
        <p:spPr>
          <a:xfrm>
            <a:off x="5143500" y="4695825"/>
            <a:ext cx="5905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Незалежні завдання виконуються одночасно за умови узгоджених стандартів результату.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B2D7CD52-2748-4131-823B-7B17DC1C561C}"/>
              </a:ext>
            </a:extLst>
          </p:cNvPr>
          <p:cNvSpPr>
            <a:spLocks noGrp="1"/>
          </p:cNvSpPr>
          <p:nvPr/>
        </p:nvSpPr>
        <p:spPr>
          <a:xfrm>
            <a:off x="1571625" y="5400675"/>
            <a:ext cx="9477375" cy="0"/>
          </a:xfrm>
          <a:prstGeom prst="line">
            <a:avLst/>
          </a:prstGeom>
          <a:noFill/>
          <a:ln w="13335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90164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590CCD01-A331-4869-B2A3-809B207A6D2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ОРГАНІЗАЦІЯ ДОСЛІДНИЦЬКОЇ РОБОТИ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2FB7BB3-05F1-46D4-B33A-F0FB7BB4DD0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Організація індивідуальної дослідницької роботи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8C37A2F-DA8C-4E6E-8072-969CB7AD3C4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D2ED8BC-C5F8-4F38-9E12-4CB84EE22A3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90A1BBF-D867-4EEE-BB3B-88AFA1F93EB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D3D8152-7DBC-4403-8103-8372392E2A5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DCFE128-B2B1-44D5-AF45-4AE8D76B9806}"/>
              </a:ext>
            </a:extLst>
          </p:cNvPr>
          <p:cNvSpPr>
            <a:spLocks noGrp="1"/>
          </p:cNvSpPr>
          <p:nvPr/>
        </p:nvSpPr>
        <p:spPr>
          <a:xfrm>
            <a:off x="1190625" y="171450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289AE938-2C48-4ADE-BAD1-918F02F84BB6}"/>
              </a:ext>
            </a:extLst>
          </p:cNvPr>
          <p:cNvSpPr>
            <a:spLocks noGrp="1"/>
          </p:cNvSpPr>
          <p:nvPr/>
        </p:nvSpPr>
        <p:spPr>
          <a:xfrm>
            <a:off x="1666875" y="1952625"/>
            <a:ext cx="1866900" cy="0"/>
          </a:xfrm>
          <a:prstGeom prst="line">
            <a:avLst/>
          </a:prstGeom>
          <a:noFill/>
          <a:ln w="23813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423DC75-9778-4A62-868C-00DB337F85AD}"/>
              </a:ext>
            </a:extLst>
          </p:cNvPr>
          <p:cNvSpPr>
            <a:spLocks noGrp="1"/>
          </p:cNvSpPr>
          <p:nvPr/>
        </p:nvSpPr>
        <p:spPr>
          <a:xfrm>
            <a:off x="428625" y="2476500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ПЛАН НА КОРОТКИЙ ПЕРІОД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A0C889C-2435-420A-BAAF-88F8E4DD9C64}"/>
              </a:ext>
            </a:extLst>
          </p:cNvPr>
          <p:cNvSpPr>
            <a:spLocks noGrp="1"/>
          </p:cNvSpPr>
          <p:nvPr/>
        </p:nvSpPr>
        <p:spPr>
          <a:xfrm>
            <a:off x="476250" y="3190875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конкретний результат і реалістичний обсяг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1D6E34A-FC4A-4C99-A25A-5D5880C695CE}"/>
              </a:ext>
            </a:extLst>
          </p:cNvPr>
          <p:cNvSpPr>
            <a:spLocks noGrp="1"/>
          </p:cNvSpPr>
          <p:nvPr/>
        </p:nvSpPr>
        <p:spPr>
          <a:xfrm>
            <a:off x="3533775" y="171450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9E5AD39A-27A6-4BEA-9456-0CF014787C74}"/>
              </a:ext>
            </a:extLst>
          </p:cNvPr>
          <p:cNvSpPr>
            <a:spLocks noGrp="1"/>
          </p:cNvSpPr>
          <p:nvPr/>
        </p:nvSpPr>
        <p:spPr>
          <a:xfrm>
            <a:off x="4010025" y="1952625"/>
            <a:ext cx="1866900" cy="0"/>
          </a:xfrm>
          <a:prstGeom prst="line">
            <a:avLst/>
          </a:prstGeom>
          <a:noFill/>
          <a:ln w="23813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4D4BD32-813F-4262-B6B6-0C47BE7170DD}"/>
              </a:ext>
            </a:extLst>
          </p:cNvPr>
          <p:cNvSpPr>
            <a:spLocks noGrp="1"/>
          </p:cNvSpPr>
          <p:nvPr/>
        </p:nvSpPr>
        <p:spPr>
          <a:xfrm>
            <a:off x="2771775" y="2476500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ЗОСЕРЕДЖЕНА РОБОТА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83FD5CA-FDF9-4D5D-8D94-80BC4AD1FC8D}"/>
              </a:ext>
            </a:extLst>
          </p:cNvPr>
          <p:cNvSpPr>
            <a:spLocks noGrp="1"/>
          </p:cNvSpPr>
          <p:nvPr/>
        </p:nvSpPr>
        <p:spPr>
          <a:xfrm>
            <a:off x="2819400" y="3190875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виділений час без змішування різних типів завдань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49AD53C-0735-48A2-B774-78B4531606E3}"/>
              </a:ext>
            </a:extLst>
          </p:cNvPr>
          <p:cNvSpPr>
            <a:spLocks noGrp="1"/>
          </p:cNvSpPr>
          <p:nvPr/>
        </p:nvSpPr>
        <p:spPr>
          <a:xfrm>
            <a:off x="5876925" y="1714500"/>
            <a:ext cx="476250" cy="47625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917DCD6B-47ED-41CB-A75D-6B2356B7AF55}"/>
              </a:ext>
            </a:extLst>
          </p:cNvPr>
          <p:cNvSpPr>
            <a:spLocks noGrp="1"/>
          </p:cNvSpPr>
          <p:nvPr/>
        </p:nvSpPr>
        <p:spPr>
          <a:xfrm>
            <a:off x="6353175" y="1952625"/>
            <a:ext cx="1866900" cy="0"/>
          </a:xfrm>
          <a:prstGeom prst="line">
            <a:avLst/>
          </a:prstGeom>
          <a:noFill/>
          <a:ln w="23813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C2ECF49-8BA7-4371-9287-20DD7BDDD491}"/>
              </a:ext>
            </a:extLst>
          </p:cNvPr>
          <p:cNvSpPr>
            <a:spLocks noGrp="1"/>
          </p:cNvSpPr>
          <p:nvPr/>
        </p:nvSpPr>
        <p:spPr>
          <a:xfrm>
            <a:off x="5114925" y="2476500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ДОСЛІДНИЦЬКИЙ ЖУРНАЛ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4DA6727-1A74-417A-ACFA-9CA41FE1D90B}"/>
              </a:ext>
            </a:extLst>
          </p:cNvPr>
          <p:cNvSpPr>
            <a:spLocks noGrp="1"/>
          </p:cNvSpPr>
          <p:nvPr/>
        </p:nvSpPr>
        <p:spPr>
          <a:xfrm>
            <a:off x="5162550" y="3190875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рішення, джерела, припущення та невирішені питання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EF9020CF-72A8-432B-9A62-38687C8BFC3E}"/>
              </a:ext>
            </a:extLst>
          </p:cNvPr>
          <p:cNvSpPr>
            <a:spLocks noGrp="1"/>
          </p:cNvSpPr>
          <p:nvPr/>
        </p:nvSpPr>
        <p:spPr>
          <a:xfrm>
            <a:off x="8220075" y="171450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16DE1B12-64B1-4746-8D95-C83E433BAA7D}"/>
              </a:ext>
            </a:extLst>
          </p:cNvPr>
          <p:cNvSpPr>
            <a:spLocks noGrp="1"/>
          </p:cNvSpPr>
          <p:nvPr/>
        </p:nvSpPr>
        <p:spPr>
          <a:xfrm>
            <a:off x="8696325" y="1952625"/>
            <a:ext cx="1866900" cy="0"/>
          </a:xfrm>
          <a:prstGeom prst="line">
            <a:avLst/>
          </a:prstGeom>
          <a:noFill/>
          <a:ln w="23813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EC8FF1A-C28A-4C6B-9C95-6C5D27DFB7A9}"/>
              </a:ext>
            </a:extLst>
          </p:cNvPr>
          <p:cNvSpPr>
            <a:spLocks noGrp="1"/>
          </p:cNvSpPr>
          <p:nvPr/>
        </p:nvSpPr>
        <p:spPr>
          <a:xfrm>
            <a:off x="7458075" y="2476500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ЯКОСТІ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1678BDC-7B6C-4CF5-B224-573FDC861B38}"/>
              </a:ext>
            </a:extLst>
          </p:cNvPr>
          <p:cNvSpPr>
            <a:spLocks noGrp="1"/>
          </p:cNvSpPr>
          <p:nvPr/>
        </p:nvSpPr>
        <p:spPr>
          <a:xfrm>
            <a:off x="7505700" y="3190875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зіставлення результату з критеріями готовності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E453475-1C01-4F33-8533-FC7307529DC6}"/>
              </a:ext>
            </a:extLst>
          </p:cNvPr>
          <p:cNvSpPr>
            <a:spLocks noGrp="1"/>
          </p:cNvSpPr>
          <p:nvPr/>
        </p:nvSpPr>
        <p:spPr>
          <a:xfrm>
            <a:off x="10563225" y="171450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A81F480-D8D2-4F78-9D9C-649E1636AF5D}"/>
              </a:ext>
            </a:extLst>
          </p:cNvPr>
          <p:cNvSpPr>
            <a:spLocks noGrp="1"/>
          </p:cNvSpPr>
          <p:nvPr/>
        </p:nvSpPr>
        <p:spPr>
          <a:xfrm>
            <a:off x="9801225" y="2476500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ОНОВЛЕННЯ ПЛАНУ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0DFA517-8067-47A5-B7A0-F05EB143EAEA}"/>
              </a:ext>
            </a:extLst>
          </p:cNvPr>
          <p:cNvSpPr>
            <a:spLocks noGrp="1"/>
          </p:cNvSpPr>
          <p:nvPr/>
        </p:nvSpPr>
        <p:spPr>
          <a:xfrm>
            <a:off x="9848850" y="3190875"/>
            <a:ext cx="1905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перенесення отриманих висновків у наступний цикл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8CD8BE46-2225-470A-BF11-D008BB918864}"/>
              </a:ext>
            </a:extLst>
          </p:cNvPr>
          <p:cNvSpPr>
            <a:spLocks noGrp="1"/>
          </p:cNvSpPr>
          <p:nvPr/>
        </p:nvSpPr>
        <p:spPr>
          <a:xfrm>
            <a:off x="2238375" y="5000625"/>
            <a:ext cx="7715250" cy="590550"/>
          </a:xfrm>
          <a:prstGeom prst="roundRect">
            <a:avLst>
              <a:gd name="adj" fmla="val 12903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Самоорганізація спирається на видимі результати, а не лише на облік витраченого часу.</a:t>
            </a:r>
          </a:p>
        </p:txBody>
      </p:sp>
    </p:spTree>
    <p:extLst>
      <p:ext uri="{BB962C8B-B14F-4D97-AF65-F5344CB8AC3E}">
        <p14:creationId xmlns:p14="http://schemas.microsoft.com/office/powerpoint/2010/main" val="1492336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C59CC73-C3E0-4A88-8D7F-1D4DBBF0E2F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ОРГАНІЗАЦІЯ ДОСЛІДНИЦЬКОЇ РОБОТИ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87AAF86-BDD0-459E-92CA-A768E8B4E2E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Розподіл відповідальності в дослідницькій групі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9176493-356C-47B6-80C2-E186C336F45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121173C-C7BD-48C6-ADE5-EE8009C82EC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A68E326-7E9B-409B-A032-346159BC60C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F6F99E8-C9F0-40D0-B51C-C821E33CF92D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24022FB7-7E4D-4D87-A06F-1BD1EAC24697}"/>
              </a:ext>
            </a:extLst>
          </p:cNvPr>
          <p:cNvGraphicFramePr/>
          <p:nvPr/>
        </p:nvGraphicFramePr>
        <p:xfrm>
          <a:off x="619125" y="1571625"/>
          <a:ext cx="10953750" cy="40957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Функція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Основна відповідальність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Спосіб погодження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Координація дослідження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Узгодження плану, залежностей і рішень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Актуальний план та зафіксовані зміни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Спільне рішення за визначеними правилами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Теоретичний блок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Поняття, підходи та критичний огляд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Узгоджена теоретична рамка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Перехресне рецензування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 й джерела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Добір, перевірка, опис походження та підготовка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Простежувана доказова база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Перевірка повноти та якості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Аналітичний блок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Застосування процедур і фіксація результатів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Відтворювані результати аналізу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Методологічна перевірка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Інтеграція тексту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Поєднання внесків у цілісний аргумент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Узгоджений рукопис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Єдині вимоги та фінальна редакція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33E07A2-C143-408E-930A-1F912936DFF3}"/>
              </a:ext>
            </a:extLst>
          </p:cNvPr>
          <p:cNvSpPr>
            <a:spLocks noGrp="1"/>
          </p:cNvSpPr>
          <p:nvPr/>
        </p:nvSpPr>
        <p:spPr>
          <a:xfrm>
            <a:off x="1666875" y="5762625"/>
            <a:ext cx="8858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Роль визначається відповідальністю за результат. Учасник має розуміти межі власного рішення та порядок його погодження.</a:t>
            </a:r>
          </a:p>
        </p:txBody>
      </p:sp>
    </p:spTree>
    <p:extLst>
      <p:ext uri="{BB962C8B-B14F-4D97-AF65-F5344CB8AC3E}">
        <p14:creationId xmlns:p14="http://schemas.microsoft.com/office/powerpoint/2010/main" val="2091910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8800046-A176-4DC9-A7E6-0EC41248084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ОРГАНІЗАЦІЯ ДОСЛІДНИЦЬКОЇ РОБОТИ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5653F84-4385-4732-B2AB-2E88E060E79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Правила командної взаємодії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898B58A-B1D0-4DC7-B0E9-F10672A3960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01CE647-DB54-4FDB-8CDD-70C758F18D2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143272A-8288-4BD0-8962-E86F8FD6CED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DA44CA9-482B-4987-AA07-5761290EBF6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E7835E32-D1D8-46B1-BBED-B452D41BF3AB}"/>
              </a:ext>
            </a:extLst>
          </p:cNvPr>
          <p:cNvSpPr>
            <a:spLocks noGrp="1"/>
          </p:cNvSpPr>
          <p:nvPr/>
        </p:nvSpPr>
        <p:spPr>
          <a:xfrm>
            <a:off x="714375" y="1600200"/>
            <a:ext cx="3429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ЄДИНЕ РОЗУМІННЯ РЕЗУЛЬТАТУ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860B44D-1B9F-491D-B7D9-3C4F3E7BA33B}"/>
              </a:ext>
            </a:extLst>
          </p:cNvPr>
          <p:cNvSpPr>
            <a:spLocks noGrp="1"/>
          </p:cNvSpPr>
          <p:nvPr/>
        </p:nvSpPr>
        <p:spPr>
          <a:xfrm>
            <a:off x="4476750" y="1600200"/>
            <a:ext cx="666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Команда погоджує дослідницьке питання, поняття, межі та критерії готовності.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A3CAA396-F40B-437B-A97A-800F6AD37620}"/>
              </a:ext>
            </a:extLst>
          </p:cNvPr>
          <p:cNvSpPr>
            <a:spLocks noGrp="1"/>
          </p:cNvSpPr>
          <p:nvPr/>
        </p:nvSpPr>
        <p:spPr>
          <a:xfrm>
            <a:off x="714375" y="2438400"/>
            <a:ext cx="3429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ПРОЗОРІ РІШЕННЯ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389C10B-0DCB-4B25-BF8A-82E1966CC507}"/>
              </a:ext>
            </a:extLst>
          </p:cNvPr>
          <p:cNvSpPr>
            <a:spLocks noGrp="1"/>
          </p:cNvSpPr>
          <p:nvPr/>
        </p:nvSpPr>
        <p:spPr>
          <a:xfrm>
            <a:off x="4476750" y="2438400"/>
            <a:ext cx="666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Методологічні й організаційні рішення мають автора, підставу та зафіксований наслідок.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B3925B18-8E01-4DA8-A788-C6FA773AEB28}"/>
              </a:ext>
            </a:extLst>
          </p:cNvPr>
          <p:cNvSpPr>
            <a:spLocks noGrp="1"/>
          </p:cNvSpPr>
          <p:nvPr/>
        </p:nvSpPr>
        <p:spPr>
          <a:xfrm>
            <a:off x="714375" y="3276600"/>
            <a:ext cx="3429000" cy="571500"/>
          </a:xfrm>
          <a:prstGeom prst="roundRect">
            <a:avLst>
              <a:gd name="adj" fmla="val 13333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РИТМ КОМУНІКАЦІЇ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093B8E4-8D06-436A-9E8A-E7F36B9E6D96}"/>
              </a:ext>
            </a:extLst>
          </p:cNvPr>
          <p:cNvSpPr>
            <a:spLocks noGrp="1"/>
          </p:cNvSpPr>
          <p:nvPr/>
        </p:nvSpPr>
        <p:spPr>
          <a:xfrm>
            <a:off x="4476750" y="3276600"/>
            <a:ext cx="666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Короткі регулярні обговорення зосереджуються на результатах, ризиках і залежностях.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BBAB9D79-B953-4CC9-97FD-3B74B35A5576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3429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ВЗАЄМНА ПЕРЕВІРКА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5B47C6E-AE46-429F-B321-057DEBAE350E}"/>
              </a:ext>
            </a:extLst>
          </p:cNvPr>
          <p:cNvSpPr>
            <a:spLocks noGrp="1"/>
          </p:cNvSpPr>
          <p:nvPr/>
        </p:nvSpPr>
        <p:spPr>
          <a:xfrm>
            <a:off x="4476750" y="4114800"/>
            <a:ext cx="666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Критичні матеріали перевіряє учасник, який не виконував відповідну роботу.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3B26EE72-0C40-45E2-B1AB-CC4E6362363A}"/>
              </a:ext>
            </a:extLst>
          </p:cNvPr>
          <p:cNvSpPr>
            <a:spLocks noGrp="1"/>
          </p:cNvSpPr>
          <p:nvPr/>
        </p:nvSpPr>
        <p:spPr>
          <a:xfrm>
            <a:off x="714375" y="4953000"/>
            <a:ext cx="342900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ПОРЯДОК РОЗВ’ЯЗАННЯ СУПЕРЕЧНОСТЕЙ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4863CE1-48AF-406C-ACD0-3092C9DBA0A9}"/>
              </a:ext>
            </a:extLst>
          </p:cNvPr>
          <p:cNvSpPr>
            <a:spLocks noGrp="1"/>
          </p:cNvSpPr>
          <p:nvPr/>
        </p:nvSpPr>
        <p:spPr>
          <a:xfrm>
            <a:off x="4476750" y="4953000"/>
            <a:ext cx="666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Рішення спирається на дослідницьке питання, методологічні вимоги та якість доказів.</a:t>
            </a:r>
          </a:p>
        </p:txBody>
      </p:sp>
    </p:spTree>
    <p:extLst>
      <p:ext uri="{BB962C8B-B14F-4D97-AF65-F5344CB8AC3E}">
        <p14:creationId xmlns:p14="http://schemas.microsoft.com/office/powerpoint/2010/main" val="99363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4DDA0AC-F15F-4E04-8145-643E812F872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ОРГАНІЗАЦІЯ ДОСЛІДНИЦЬКОЇ РОБОТИ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9C05DAD-D63D-4695-A32C-1C591DA5553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Інтеграція внесків і контроль версій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299DD64-781A-4A13-98BA-8FB06E7C4F0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9273419-7077-4AC7-B121-E723C6573BF1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1EB7180-0F68-4583-A9F1-EFAABBEF2FB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5F15DF6-72F3-409E-9FB0-43B66E8FCE4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0FEAEBB-97D0-4145-83A2-F6C39F405CB1}"/>
              </a:ext>
            </a:extLst>
          </p:cNvPr>
          <p:cNvSpPr>
            <a:spLocks noGrp="1"/>
          </p:cNvSpPr>
          <p:nvPr/>
        </p:nvSpPr>
        <p:spPr>
          <a:xfrm>
            <a:off x="781050" y="15621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06DA92F-2AC3-4598-8D9D-D24B26F49883}"/>
              </a:ext>
            </a:extLst>
          </p:cNvPr>
          <p:cNvSpPr>
            <a:spLocks noGrp="1"/>
          </p:cNvSpPr>
          <p:nvPr/>
        </p:nvSpPr>
        <p:spPr>
          <a:xfrm>
            <a:off x="1524000" y="150495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СПІЛЬНІ СТАНДАРТИ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63E515E-416F-452F-AED7-133012760501}"/>
              </a:ext>
            </a:extLst>
          </p:cNvPr>
          <p:cNvSpPr>
            <a:spLocks noGrp="1"/>
          </p:cNvSpPr>
          <p:nvPr/>
        </p:nvSpPr>
        <p:spPr>
          <a:xfrm>
            <a:off x="4810125" y="1504950"/>
            <a:ext cx="6334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поняття, структура даних, правила цитування та формат результатів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B87F779D-F389-49C2-B5B2-89F00B0C7C4B}"/>
              </a:ext>
            </a:extLst>
          </p:cNvPr>
          <p:cNvSpPr>
            <a:spLocks noGrp="1"/>
          </p:cNvSpPr>
          <p:nvPr/>
        </p:nvSpPr>
        <p:spPr>
          <a:xfrm>
            <a:off x="1524000" y="214312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F639135F-90D9-4ECD-BF1F-A456CEA1D976}"/>
              </a:ext>
            </a:extLst>
          </p:cNvPr>
          <p:cNvSpPr>
            <a:spLocks noGrp="1"/>
          </p:cNvSpPr>
          <p:nvPr/>
        </p:nvSpPr>
        <p:spPr>
          <a:xfrm>
            <a:off x="781050" y="24193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1367DDAA-C331-4F1C-8E1A-88424FC90B9E}"/>
              </a:ext>
            </a:extLst>
          </p:cNvPr>
          <p:cNvSpPr>
            <a:spLocks noGrp="1"/>
          </p:cNvSpPr>
          <p:nvPr/>
        </p:nvSpPr>
        <p:spPr>
          <a:xfrm>
            <a:off x="1524000" y="236220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ЄДИНЕ СХОВИЩЕ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08420CDA-4976-4B06-809B-E33AB18BB8AA}"/>
              </a:ext>
            </a:extLst>
          </p:cNvPr>
          <p:cNvSpPr>
            <a:spLocks noGrp="1"/>
          </p:cNvSpPr>
          <p:nvPr/>
        </p:nvSpPr>
        <p:spPr>
          <a:xfrm>
            <a:off x="4810125" y="2362200"/>
            <a:ext cx="6334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актуальні файли, джерела, дані та записи про рішення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F0D73A90-F010-4DFD-84C2-1D0288C652A9}"/>
              </a:ext>
            </a:extLst>
          </p:cNvPr>
          <p:cNvSpPr>
            <a:spLocks noGrp="1"/>
          </p:cNvSpPr>
          <p:nvPr/>
        </p:nvSpPr>
        <p:spPr>
          <a:xfrm>
            <a:off x="1524000" y="300037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C5E272E-81C7-406F-8757-8CB395ED6A06}"/>
              </a:ext>
            </a:extLst>
          </p:cNvPr>
          <p:cNvSpPr>
            <a:spLocks noGrp="1"/>
          </p:cNvSpPr>
          <p:nvPr/>
        </p:nvSpPr>
        <p:spPr>
          <a:xfrm>
            <a:off x="781050" y="32766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BBA0ED4-9715-4CB4-8206-5DB632821A21}"/>
              </a:ext>
            </a:extLst>
          </p:cNvPr>
          <p:cNvSpPr>
            <a:spLocks noGrp="1"/>
          </p:cNvSpPr>
          <p:nvPr/>
        </p:nvSpPr>
        <p:spPr>
          <a:xfrm>
            <a:off x="1524000" y="321945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ІДЕНТИФІКАЦІЯ ВЕРСІЙ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EFF1D87-81BD-483D-BBE7-D8F72C2E22A9}"/>
              </a:ext>
            </a:extLst>
          </p:cNvPr>
          <p:cNvSpPr>
            <a:spLocks noGrp="1"/>
          </p:cNvSpPr>
          <p:nvPr/>
        </p:nvSpPr>
        <p:spPr>
          <a:xfrm>
            <a:off x="4810125" y="3219450"/>
            <a:ext cx="6334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дата, автор зміни, статус матеріалу та короткий опис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8F7B3EA4-1932-49DD-80CD-4941B1E1C156}"/>
              </a:ext>
            </a:extLst>
          </p:cNvPr>
          <p:cNvSpPr>
            <a:spLocks noGrp="1"/>
          </p:cNvSpPr>
          <p:nvPr/>
        </p:nvSpPr>
        <p:spPr>
          <a:xfrm>
            <a:off x="1524000" y="385762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65893AD5-6F6E-4444-9457-B9ED95EDE960}"/>
              </a:ext>
            </a:extLst>
          </p:cNvPr>
          <p:cNvSpPr>
            <a:spLocks noGrp="1"/>
          </p:cNvSpPr>
          <p:nvPr/>
        </p:nvSpPr>
        <p:spPr>
          <a:xfrm>
            <a:off x="781050" y="41338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C848F12-EE86-4CD1-9665-732BC530FEFB}"/>
              </a:ext>
            </a:extLst>
          </p:cNvPr>
          <p:cNvSpPr>
            <a:spLocks noGrp="1"/>
          </p:cNvSpPr>
          <p:nvPr/>
        </p:nvSpPr>
        <p:spPr>
          <a:xfrm>
            <a:off x="1524000" y="407670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ІНТЕГРАЦІЙНА ПЕРЕВІРКА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8295D72-720A-4611-9CB9-05D2293207DB}"/>
              </a:ext>
            </a:extLst>
          </p:cNvPr>
          <p:cNvSpPr>
            <a:spLocks noGrp="1"/>
          </p:cNvSpPr>
          <p:nvPr/>
        </p:nvSpPr>
        <p:spPr>
          <a:xfrm>
            <a:off x="4810125" y="4076700"/>
            <a:ext cx="6334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узгодження термінів, методів, результатів і висновків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2CAA4E52-7764-487F-BE5D-C18C7C01A66E}"/>
              </a:ext>
            </a:extLst>
          </p:cNvPr>
          <p:cNvSpPr>
            <a:spLocks noGrp="1"/>
          </p:cNvSpPr>
          <p:nvPr/>
        </p:nvSpPr>
        <p:spPr>
          <a:xfrm>
            <a:off x="1524000" y="471487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4369B5B-D0B2-46BB-86F6-B81FCCC0F423}"/>
              </a:ext>
            </a:extLst>
          </p:cNvPr>
          <p:cNvSpPr>
            <a:spLocks noGrp="1"/>
          </p:cNvSpPr>
          <p:nvPr/>
        </p:nvSpPr>
        <p:spPr>
          <a:xfrm>
            <a:off x="781050" y="499110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891667D-DEDD-44FD-BA68-D7B3A486E36A}"/>
              </a:ext>
            </a:extLst>
          </p:cNvPr>
          <p:cNvSpPr>
            <a:spLocks noGrp="1"/>
          </p:cNvSpPr>
          <p:nvPr/>
        </p:nvSpPr>
        <p:spPr>
          <a:xfrm>
            <a:off x="1524000" y="4933950"/>
            <a:ext cx="3143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ЗАТВЕРДЖЕНА ВЕРСІЯ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DE59536-6E49-4FF5-8567-F38AFD171E3E}"/>
              </a:ext>
            </a:extLst>
          </p:cNvPr>
          <p:cNvSpPr>
            <a:spLocks noGrp="1"/>
          </p:cNvSpPr>
          <p:nvPr/>
        </p:nvSpPr>
        <p:spPr>
          <a:xfrm>
            <a:off x="4810125" y="4933950"/>
            <a:ext cx="6334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одна визначена версія для подальшої роботи й апробації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B0552C8F-C4C0-4C04-B796-4AAE3A3160C1}"/>
              </a:ext>
            </a:extLst>
          </p:cNvPr>
          <p:cNvSpPr>
            <a:spLocks noGrp="1"/>
          </p:cNvSpPr>
          <p:nvPr/>
        </p:nvSpPr>
        <p:spPr>
          <a:xfrm>
            <a:off x="1524000" y="5572125"/>
            <a:ext cx="9620250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39691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6A30F6A-C398-426A-90F1-EAC872AED0B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КОРИГУВАННЯ ПЛАНУ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011BE99-D395-4E79-9F2B-B00C3C235CA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Підстави для перегляду плану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891C645B-87F8-4E63-9139-354A0F1FFC3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45F6658-8193-439F-9DAC-33FA65C6C57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6788CCC-F797-4723-B872-7F3535853C4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4FAFC4E-69CF-437C-AE8D-7F64C7CB89D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FED6DAD7-C57E-4ACC-8428-76229A5EF285}"/>
              </a:ext>
            </a:extLst>
          </p:cNvPr>
          <p:cNvSpPr>
            <a:spLocks noGrp="1"/>
          </p:cNvSpPr>
          <p:nvPr/>
        </p:nvSpPr>
        <p:spPr>
          <a:xfrm>
            <a:off x="742950" y="1619250"/>
            <a:ext cx="314325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НОВІ ДАНІ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0DB3D84-1E13-4EEA-9E04-58B93BD8D328}"/>
              </a:ext>
            </a:extLst>
          </p:cNvPr>
          <p:cNvSpPr>
            <a:spLocks noGrp="1"/>
          </p:cNvSpPr>
          <p:nvPr/>
        </p:nvSpPr>
        <p:spPr>
          <a:xfrm>
            <a:off x="4238625" y="1619250"/>
            <a:ext cx="6905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зміна доступності, структури або якості доказової бази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A9FBAEE2-4BF1-4B26-94DE-BCCC878E51BA}"/>
              </a:ext>
            </a:extLst>
          </p:cNvPr>
          <p:cNvSpPr>
            <a:spLocks noGrp="1"/>
          </p:cNvSpPr>
          <p:nvPr/>
        </p:nvSpPr>
        <p:spPr>
          <a:xfrm>
            <a:off x="742950" y="2457450"/>
            <a:ext cx="3143250" cy="571500"/>
          </a:xfrm>
          <a:prstGeom prst="roundRect">
            <a:avLst>
              <a:gd name="adj" fmla="val 13333"/>
            </a:avLst>
          </a:prstGeom>
          <a:solidFill>
            <a:srgbClr val="FBF3E5"/>
          </a:solidFill>
          <a:ln w="1333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66A18"/>
                </a:solidFill>
                <a:latin typeface="DejaVu Sans"/>
                <a:ea typeface="DejaVu Sans"/>
                <a:cs typeface="DejaVu Sans"/>
              </a:rPr>
              <a:t>МЕТОДОЛОГІЧНЕ ОБМЕЖЕННЯ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B28652D5-5C0C-4CF8-AE87-638EDB27784B}"/>
              </a:ext>
            </a:extLst>
          </p:cNvPr>
          <p:cNvSpPr>
            <a:spLocks noGrp="1"/>
          </p:cNvSpPr>
          <p:nvPr/>
        </p:nvSpPr>
        <p:spPr>
          <a:xfrm>
            <a:off x="4238625" y="2457450"/>
            <a:ext cx="6905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виявлена невідповідність методу властивостям даних або питанню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16EFF7D5-0744-4D77-834A-37C0F77F0CEA}"/>
              </a:ext>
            </a:extLst>
          </p:cNvPr>
          <p:cNvSpPr>
            <a:spLocks noGrp="1"/>
          </p:cNvSpPr>
          <p:nvPr/>
        </p:nvSpPr>
        <p:spPr>
          <a:xfrm>
            <a:off x="742950" y="3295650"/>
            <a:ext cx="314325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ЗМІНА МЕЖ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4C96D9F-3960-480B-8BBE-1CE97144B760}"/>
              </a:ext>
            </a:extLst>
          </p:cNvPr>
          <p:cNvSpPr>
            <a:spLocks noGrp="1"/>
          </p:cNvSpPr>
          <p:nvPr/>
        </p:nvSpPr>
        <p:spPr>
          <a:xfrm>
            <a:off x="4238625" y="3295650"/>
            <a:ext cx="6905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необхідність звузити або уточнити об’єкт, період чи одиницю аналізу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3867DF3F-BD5F-418D-BC73-463DE8360911}"/>
              </a:ext>
            </a:extLst>
          </p:cNvPr>
          <p:cNvSpPr>
            <a:spLocks noGrp="1"/>
          </p:cNvSpPr>
          <p:nvPr/>
        </p:nvSpPr>
        <p:spPr>
          <a:xfrm>
            <a:off x="742950" y="4133850"/>
            <a:ext cx="314325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ВІДХИЛЕННЯ ВІД СТРОКІВ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08EFD3A-B849-4F6E-BB98-84FAA6026F47}"/>
              </a:ext>
            </a:extLst>
          </p:cNvPr>
          <p:cNvSpPr>
            <a:spLocks noGrp="1"/>
          </p:cNvSpPr>
          <p:nvPr/>
        </p:nvSpPr>
        <p:spPr>
          <a:xfrm>
            <a:off x="4238625" y="4133850"/>
            <a:ext cx="6905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затримка критичної роботи, що впливає на залежні етапи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37ACE151-3686-4F2D-9785-F75512F85DB0}"/>
              </a:ext>
            </a:extLst>
          </p:cNvPr>
          <p:cNvSpPr>
            <a:spLocks noGrp="1"/>
          </p:cNvSpPr>
          <p:nvPr/>
        </p:nvSpPr>
        <p:spPr>
          <a:xfrm>
            <a:off x="742950" y="4972050"/>
            <a:ext cx="3143250" cy="571500"/>
          </a:xfrm>
          <a:prstGeom prst="roundRect">
            <a:avLst>
              <a:gd name="adj" fmla="val 1333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ЗМІНА РЕСУРСІВ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9E8EE13-A42F-4C4A-B876-2169D8F7266D}"/>
              </a:ext>
            </a:extLst>
          </p:cNvPr>
          <p:cNvSpPr>
            <a:spLocks noGrp="1"/>
          </p:cNvSpPr>
          <p:nvPr/>
        </p:nvSpPr>
        <p:spPr>
          <a:xfrm>
            <a:off x="4238625" y="4972050"/>
            <a:ext cx="6905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втрата доступу, компетентності, інфраструктури або учасника</a:t>
            </a:r>
          </a:p>
        </p:txBody>
      </p:sp>
    </p:spTree>
    <p:extLst>
      <p:ext uri="{BB962C8B-B14F-4D97-AF65-F5344CB8AC3E}">
        <p14:creationId xmlns:p14="http://schemas.microsoft.com/office/powerpoint/2010/main" val="8850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9EE8EC1-807F-413E-9533-06AE3EF431E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КОРИГУВАННЯ ПЛАНУ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85B6BE4-4B24-43D9-B80B-C4DA32805FC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Цикл обґрунтованого коригування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F2BF663-8DE8-4BD6-A11D-31050BD00B0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37243ED-7985-452F-BD2F-14C9FFFC512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B672B18-6ACF-4157-A7B3-A764DDE5E6D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7D06876-FA56-435E-9D86-3DEBEA078EB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099B0A1E-7C7C-4045-BAE2-1EE9FF470D44}"/>
              </a:ext>
            </a:extLst>
          </p:cNvPr>
          <p:cNvSpPr>
            <a:spLocks noGrp="1"/>
          </p:cNvSpPr>
          <p:nvPr/>
        </p:nvSpPr>
        <p:spPr>
          <a:xfrm>
            <a:off x="4286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ВИЯВЛЕННЯ ЗМІНИ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3CB78DB-925A-441D-BC2A-0AF5065EA937}"/>
              </a:ext>
            </a:extLst>
          </p:cNvPr>
          <p:cNvSpPr>
            <a:spLocks noGrp="1"/>
          </p:cNvSpPr>
          <p:nvPr/>
        </p:nvSpPr>
        <p:spPr>
          <a:xfrm>
            <a:off x="476250" y="3000375"/>
            <a:ext cx="1905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саме змінилося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238913CB-4485-4C69-8F2F-D99C36787FBE}"/>
              </a:ext>
            </a:extLst>
          </p:cNvPr>
          <p:cNvCxnSpPr/>
          <p:nvPr/>
        </p:nvCxnSpPr>
        <p:spPr>
          <a:xfrm>
            <a:off x="242887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3BC6F18D-48C4-4DD3-90E1-3BE1B8105B9A}"/>
              </a:ext>
            </a:extLst>
          </p:cNvPr>
          <p:cNvSpPr>
            <a:spLocks noGrp="1"/>
          </p:cNvSpPr>
          <p:nvPr/>
        </p:nvSpPr>
        <p:spPr>
          <a:xfrm>
            <a:off x="277177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ОЦІНКА ВПЛИВУ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6938859-2D61-4570-84AC-00F7186C94D6}"/>
              </a:ext>
            </a:extLst>
          </p:cNvPr>
          <p:cNvSpPr>
            <a:spLocks noGrp="1"/>
          </p:cNvSpPr>
          <p:nvPr/>
        </p:nvSpPr>
        <p:spPr>
          <a:xfrm>
            <a:off x="2819400" y="3000375"/>
            <a:ext cx="1905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результати, строки та ресурси зачеплено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439C9C1D-D875-4367-96FD-EA044BB2FAA3}"/>
              </a:ext>
            </a:extLst>
          </p:cNvPr>
          <p:cNvCxnSpPr/>
          <p:nvPr/>
        </p:nvCxnSpPr>
        <p:spPr>
          <a:xfrm>
            <a:off x="477202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E2581C04-BF91-4D74-9882-B5EE6F1EB16A}"/>
              </a:ext>
            </a:extLst>
          </p:cNvPr>
          <p:cNvSpPr>
            <a:spLocks noGrp="1"/>
          </p:cNvSpPr>
          <p:nvPr/>
        </p:nvSpPr>
        <p:spPr>
          <a:xfrm>
            <a:off x="51149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BEC850D-4285-40B9-98C1-B348C25C1888}"/>
              </a:ext>
            </a:extLst>
          </p:cNvPr>
          <p:cNvSpPr>
            <a:spLocks noGrp="1"/>
          </p:cNvSpPr>
          <p:nvPr/>
        </p:nvSpPr>
        <p:spPr>
          <a:xfrm>
            <a:off x="5162550" y="3000375"/>
            <a:ext cx="1905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варіанти зберігають дослідницьку логіку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A50D3429-CB60-4D9F-8CD0-2D8D62A83902}"/>
              </a:ext>
            </a:extLst>
          </p:cNvPr>
          <p:cNvCxnSpPr/>
          <p:nvPr/>
        </p:nvCxnSpPr>
        <p:spPr>
          <a:xfrm>
            <a:off x="711517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ECE68BF7-2892-42C0-A509-9AF9BCC76421}"/>
              </a:ext>
            </a:extLst>
          </p:cNvPr>
          <p:cNvSpPr>
            <a:spLocks noGrp="1"/>
          </p:cNvSpPr>
          <p:nvPr/>
        </p:nvSpPr>
        <p:spPr>
          <a:xfrm>
            <a:off x="745807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D5328C2-2550-4B5E-8AC6-137DE44A077C}"/>
              </a:ext>
            </a:extLst>
          </p:cNvPr>
          <p:cNvSpPr>
            <a:spLocks noGrp="1"/>
          </p:cNvSpPr>
          <p:nvPr/>
        </p:nvSpPr>
        <p:spPr>
          <a:xfrm>
            <a:off x="7505700" y="3000375"/>
            <a:ext cx="1905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який варіант прийнято і чому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50EDB192-922E-4E5A-84F9-6CFAE1090E64}"/>
              </a:ext>
            </a:extLst>
          </p:cNvPr>
          <p:cNvCxnSpPr/>
          <p:nvPr/>
        </p:nvCxnSpPr>
        <p:spPr>
          <a:xfrm>
            <a:off x="9458325" y="241935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CDE4CD96-FF1C-45A1-8586-1B15E4FFF5DD}"/>
              </a:ext>
            </a:extLst>
          </p:cNvPr>
          <p:cNvSpPr>
            <a:spLocks noGrp="1"/>
          </p:cNvSpPr>
          <p:nvPr/>
        </p:nvSpPr>
        <p:spPr>
          <a:xfrm>
            <a:off x="9801225" y="2047875"/>
            <a:ext cx="2000250" cy="742950"/>
          </a:xfrm>
          <a:prstGeom prst="roundRect">
            <a:avLst>
              <a:gd name="adj" fmla="val 102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ОНОВЛЕННЯ ПЛАНУ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3760F60-38DC-4798-9E99-2525859C5764}"/>
              </a:ext>
            </a:extLst>
          </p:cNvPr>
          <p:cNvSpPr>
            <a:spLocks noGrp="1"/>
          </p:cNvSpPr>
          <p:nvPr/>
        </p:nvSpPr>
        <p:spPr>
          <a:xfrm>
            <a:off x="9848850" y="3000375"/>
            <a:ext cx="1905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змінено в роботах, строках і відповідальності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D43A2C92-2ED2-4CDE-826C-3CBEFFCFEFA0}"/>
              </a:ext>
            </a:extLst>
          </p:cNvPr>
          <p:cNvSpPr>
            <a:spLocks noGrp="1"/>
          </p:cNvSpPr>
          <p:nvPr/>
        </p:nvSpPr>
        <p:spPr>
          <a:xfrm>
            <a:off x="1666875" y="4476750"/>
            <a:ext cx="8858250" cy="876300"/>
          </a:xfrm>
          <a:prstGeom prst="roundRect">
            <a:avLst>
              <a:gd name="adj" fmla="val 869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Коригування фіксує причину зміни, наслідки для дослідження та нові критерії контролю. Це зберігає прозорість рішень і відповідальність учасників.</a:t>
            </a:r>
          </a:p>
        </p:txBody>
      </p:sp>
    </p:spTree>
    <p:extLst>
      <p:ext uri="{BB962C8B-B14F-4D97-AF65-F5344CB8AC3E}">
        <p14:creationId xmlns:p14="http://schemas.microsoft.com/office/powerpoint/2010/main" val="226521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3705F54-4C5A-4964-B307-4E9B22C0FF9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КОРИГУВАННЯ ПЛАНУ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1CEE39F-6AA7-46F7-B1F9-34F92959AD7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Запис про зміну дослідницького плану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7CF22CF-B6C1-4352-95DA-AE32547D144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3B12A0F-9290-4A66-9CF2-E3B828BA5CE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445C188-1078-44E3-9487-02C2EF3BF0F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FC4A8CD-5DC2-44DD-A05B-7E0701DDB39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5574EF07-178F-4D35-BB60-F5758481C0ED}"/>
              </a:ext>
            </a:extLst>
          </p:cNvPr>
          <p:cNvGraphicFramePr/>
          <p:nvPr/>
        </p:nvGraphicFramePr>
        <p:xfrm>
          <a:off x="619125" y="1571625"/>
          <a:ext cx="10953750" cy="409575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 запису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Наслідок для плану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Підстава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змінилося у вихідних умовах?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Частина статистичних даних має несумісну методику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Потрібний перегляд доказової бази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рішення та результати залежать від зміни?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Порівнянність країн і надійність висновків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Зміна вибірки або показника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Альтернативи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варіанти зберігають відповідь на питання?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Звузити період, змінити джерело або уточнити поняття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вартості та методологічних наслідків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Рішення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варіант обрано та на якій підставі?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Використати зіставне джерело для всіх випадків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Оновлення процедур і строків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буде перевірено якість зміненого рішення?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Повторна перевірка зіставності та чутливості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Новий проміжний результат і критерій готовності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02516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C235228-E186-4808-8C1B-12E6D3E88CB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0F29D0E-30F3-4463-A1B5-A4651E9C043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Рекомендована література до лекції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B928828-01CD-4923-BDF3-4832192C230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A165693-FEA4-4995-9962-5F592F1D59C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D0F609A-E134-405D-AAC0-AE55BE0C07F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C0DE260-56F2-4B94-8159-BAC85770E49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E05ED51D-9450-4439-B078-48B0007AAEDF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643AE8D7-9E0C-48DB-B283-6A607730C63B}"/>
              </a:ext>
            </a:extLst>
          </p:cNvPr>
          <p:cNvSpPr>
            <a:spLocks noGrp="1"/>
          </p:cNvSpPr>
          <p:nvPr/>
        </p:nvSpPr>
        <p:spPr>
          <a:xfrm>
            <a:off x="628650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82A3A85-3463-4D98-8FC1-7AD7568C114D}"/>
              </a:ext>
            </a:extLst>
          </p:cNvPr>
          <p:cNvSpPr>
            <a:spLocks noGrp="1"/>
          </p:cNvSpPr>
          <p:nvPr/>
        </p:nvSpPr>
        <p:spPr>
          <a:xfrm>
            <a:off x="89535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1. Creswell J. W., Creswell J. D. Research Design: Qualitative, Quantitative, and Mixed Methods Approaches. 6th ed. SAGE, 2023.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2. Saunders M. N. K., Lewis P., Thornhill A. Research Methods for Business Students. 9th ed. Pearson, 2024.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3. Booth W. C., Colomb G. G., Williams J. M., Bizup J., FitzGerald W. T. The Craft of Research. 5th ed. University of Chicago Press, 2024.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4. Punch K. F. Developing Effective Research Proposals. 3rd ed. SAGE, 2016.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2E2BD50-C972-42A5-BEC7-4AC206E0E0D3}"/>
              </a:ext>
            </a:extLst>
          </p:cNvPr>
          <p:cNvSpPr>
            <a:spLocks noGrp="1"/>
          </p:cNvSpPr>
          <p:nvPr/>
        </p:nvSpPr>
        <p:spPr>
          <a:xfrm>
            <a:off x="651510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5. Project Management Institute. A Guide to the Project Management Body of Knowledge. PMBOK Guide. 7th ed. Project Management Institute, 2021.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6. National Research Council. Enhancing the Effectiveness of Team Science. Washington, DC: The National Academies Press, 2015. DOI: 10.17226/19007.</a:t>
            </a:r>
          </a:p>
          <a:p>
            <a:endParaRPr sz="105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7. O’Leary Z. How to Do Your Research Project: A Guide for Students. 5th ed. SAGE, 2025.</a:t>
            </a:r>
          </a:p>
        </p:txBody>
      </p:sp>
    </p:spTree>
    <p:extLst>
      <p:ext uri="{BB962C8B-B14F-4D97-AF65-F5344CB8AC3E}">
        <p14:creationId xmlns:p14="http://schemas.microsoft.com/office/powerpoint/2010/main" val="93577042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1775</Words>
  <Application>Microsoft Office PowerPoint</Application>
  <DocSecurity>0</DocSecurity>
  <PresentationFormat>Широкий екран</PresentationFormat>
  <Paragraphs>388</Paragraphs>
  <Slides>20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6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2026-10-15T11:21:55Z</dcterms:modified>
</cp:coreProperties>
</file>