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2"/>
  </p:handoutMasterIdLst>
  <p:sldIdLst>
    <p:sldId id="256" r:id="rId2"/>
    <p:sldId id="260" r:id="rId3"/>
    <p:sldId id="262" r:id="rId4"/>
    <p:sldId id="264" r:id="rId5"/>
    <p:sldId id="265" r:id="rId6"/>
    <p:sldId id="267" r:id="rId7"/>
    <p:sldId id="281" r:id="rId8"/>
    <p:sldId id="268" r:id="rId9"/>
    <p:sldId id="269" r:id="rId10"/>
    <p:sldId id="270" r:id="rId11"/>
    <p:sldId id="271" r:id="rId12"/>
    <p:sldId id="266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63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319"/>
    <a:srgbClr val="173A8D"/>
    <a:srgbClr val="003374"/>
    <a:srgbClr val="C9A093"/>
    <a:srgbClr val="F1F1F1"/>
    <a:srgbClr val="385592"/>
    <a:srgbClr val="3A5896"/>
    <a:srgbClr val="1D3C7A"/>
    <a:srgbClr val="21396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712" autoAdjust="0"/>
  </p:normalViewPr>
  <p:slideViewPr>
    <p:cSldViewPr snapToGrid="0">
      <p:cViewPr>
        <p:scale>
          <a:sx n="90" d="100"/>
          <a:sy n="90" d="100"/>
        </p:scale>
        <p:origin x="-138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B01DDF-90E1-4BAE-8A29-80BDE76C475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ED67DAB-0B72-4E0C-A429-919E9F524564}">
      <dgm:prSet phldrT="[Текст]"/>
      <dgm:spPr/>
      <dgm:t>
        <a:bodyPr/>
        <a:lstStyle/>
        <a:p>
          <a:r>
            <a:rPr lang="uk-UA" dirty="0" smtClean="0"/>
            <a:t>Принципи підприємницької діяльності</a:t>
          </a:r>
          <a:endParaRPr lang="uk-UA" dirty="0"/>
        </a:p>
      </dgm:t>
    </dgm:pt>
    <dgm:pt modelId="{D838534B-19D9-47FE-A084-166B603C3507}" type="parTrans" cxnId="{08D0D9F6-3FA0-43CA-92CF-5A5166B70742}">
      <dgm:prSet/>
      <dgm:spPr/>
      <dgm:t>
        <a:bodyPr/>
        <a:lstStyle/>
        <a:p>
          <a:endParaRPr lang="uk-UA"/>
        </a:p>
      </dgm:t>
    </dgm:pt>
    <dgm:pt modelId="{27789B7A-C4CB-4CEE-9647-446D3FBE4ABC}" type="sibTrans" cxnId="{08D0D9F6-3FA0-43CA-92CF-5A5166B70742}">
      <dgm:prSet/>
      <dgm:spPr/>
      <dgm:t>
        <a:bodyPr/>
        <a:lstStyle/>
        <a:p>
          <a:endParaRPr lang="uk-UA"/>
        </a:p>
      </dgm:t>
    </dgm:pt>
    <dgm:pt modelId="{449BCB53-503F-44F9-A9AB-36FCF6EE7BAB}">
      <dgm:prSet phldrT="[Текст]"/>
      <dgm:spPr/>
      <dgm:t>
        <a:bodyPr/>
        <a:lstStyle/>
        <a:p>
          <a:r>
            <a:rPr lang="uk-UA" dirty="0" smtClean="0"/>
            <a:t>Вільний вибір діяльності</a:t>
          </a:r>
          <a:endParaRPr lang="uk-UA" dirty="0"/>
        </a:p>
      </dgm:t>
    </dgm:pt>
    <dgm:pt modelId="{C3B349EF-91AA-4B94-BEC0-861CE64F590E}" type="parTrans" cxnId="{5C7AC9AE-A4D9-4C24-B93C-423F408106FD}">
      <dgm:prSet/>
      <dgm:spPr/>
      <dgm:t>
        <a:bodyPr/>
        <a:lstStyle/>
        <a:p>
          <a:endParaRPr lang="uk-UA"/>
        </a:p>
      </dgm:t>
    </dgm:pt>
    <dgm:pt modelId="{1DD44E65-DCFB-48EF-81D3-98327472511C}" type="sibTrans" cxnId="{5C7AC9AE-A4D9-4C24-B93C-423F408106FD}">
      <dgm:prSet/>
      <dgm:spPr/>
      <dgm:t>
        <a:bodyPr/>
        <a:lstStyle/>
        <a:p>
          <a:endParaRPr lang="uk-UA"/>
        </a:p>
      </dgm:t>
    </dgm:pt>
    <dgm:pt modelId="{75FE801D-74C5-4F93-8F1F-5EA906682678}">
      <dgm:prSet phldrT="[Текст]"/>
      <dgm:spPr/>
      <dgm:t>
        <a:bodyPr/>
        <a:lstStyle/>
        <a:p>
          <a:r>
            <a:rPr lang="uk-UA" dirty="0" smtClean="0"/>
            <a:t>Залучення на добровільній основі до здійснення підприємницької діяльності майна і засобів юридичних осіб та громадян</a:t>
          </a:r>
          <a:endParaRPr lang="uk-UA" dirty="0"/>
        </a:p>
      </dgm:t>
    </dgm:pt>
    <dgm:pt modelId="{1DD31F12-6263-4F24-BBE0-FD3A1AA5C3AA}" type="parTrans" cxnId="{D79D2DDF-23F9-495C-9DD5-3F515303E91E}">
      <dgm:prSet/>
      <dgm:spPr/>
      <dgm:t>
        <a:bodyPr/>
        <a:lstStyle/>
        <a:p>
          <a:endParaRPr lang="uk-UA"/>
        </a:p>
      </dgm:t>
    </dgm:pt>
    <dgm:pt modelId="{53901C8D-B90C-4B26-8AB7-A71D8CC18E1A}" type="sibTrans" cxnId="{D79D2DDF-23F9-495C-9DD5-3F515303E91E}">
      <dgm:prSet/>
      <dgm:spPr/>
      <dgm:t>
        <a:bodyPr/>
        <a:lstStyle/>
        <a:p>
          <a:endParaRPr lang="uk-UA"/>
        </a:p>
      </dgm:t>
    </dgm:pt>
    <dgm:pt modelId="{67822E57-B9F5-4B79-87C5-57AB2DF7A275}">
      <dgm:prSet phldrT="[Текст]"/>
      <dgm:spPr/>
      <dgm:t>
        <a:bodyPr/>
        <a:lstStyle/>
        <a:p>
          <a:r>
            <a:rPr lang="uk-UA" dirty="0" smtClean="0"/>
            <a:t>Самостійне формування програм діяльності і вибір постачальників і споживачів виробленої продукції</a:t>
          </a:r>
          <a:endParaRPr lang="uk-UA" dirty="0"/>
        </a:p>
      </dgm:t>
    </dgm:pt>
    <dgm:pt modelId="{E99461B6-59C6-4345-8319-E23AC123B040}" type="parTrans" cxnId="{C835AC41-63ED-4DAB-99A3-348A37326856}">
      <dgm:prSet/>
      <dgm:spPr/>
      <dgm:t>
        <a:bodyPr/>
        <a:lstStyle/>
        <a:p>
          <a:endParaRPr lang="uk-UA"/>
        </a:p>
      </dgm:t>
    </dgm:pt>
    <dgm:pt modelId="{067F08B1-994F-4306-A822-8E72156F9F16}" type="sibTrans" cxnId="{C835AC41-63ED-4DAB-99A3-348A37326856}">
      <dgm:prSet/>
      <dgm:spPr/>
      <dgm:t>
        <a:bodyPr/>
        <a:lstStyle/>
        <a:p>
          <a:endParaRPr lang="uk-UA"/>
        </a:p>
      </dgm:t>
    </dgm:pt>
    <dgm:pt modelId="{095ACB97-4C23-4D8A-92C3-BABCEE7E93AA}">
      <dgm:prSet/>
      <dgm:spPr/>
      <dgm:t>
        <a:bodyPr/>
        <a:lstStyle/>
        <a:p>
          <a:r>
            <a:rPr lang="uk-UA" dirty="0" smtClean="0"/>
            <a:t>Встановлення цін у відповідності із законодавством</a:t>
          </a:r>
          <a:endParaRPr lang="uk-UA" dirty="0"/>
        </a:p>
      </dgm:t>
    </dgm:pt>
    <dgm:pt modelId="{0840529A-198D-40D7-8F73-6964B5230D60}" type="parTrans" cxnId="{9302FD71-2511-44CA-AA2A-FBAB2FA6A25C}">
      <dgm:prSet/>
      <dgm:spPr/>
      <dgm:t>
        <a:bodyPr/>
        <a:lstStyle/>
        <a:p>
          <a:endParaRPr lang="uk-UA"/>
        </a:p>
      </dgm:t>
    </dgm:pt>
    <dgm:pt modelId="{9CF1E89A-3B88-44E1-B431-E1BE0FB2C7FA}" type="sibTrans" cxnId="{9302FD71-2511-44CA-AA2A-FBAB2FA6A25C}">
      <dgm:prSet/>
      <dgm:spPr/>
      <dgm:t>
        <a:bodyPr/>
        <a:lstStyle/>
        <a:p>
          <a:endParaRPr lang="uk-UA"/>
        </a:p>
      </dgm:t>
    </dgm:pt>
    <dgm:pt modelId="{F8FA1D4B-B1F1-4350-81B9-A7DEE00F45FF}">
      <dgm:prSet/>
      <dgm:spPr/>
      <dgm:t>
        <a:bodyPr/>
        <a:lstStyle/>
        <a:p>
          <a:r>
            <a:rPr lang="uk-UA" dirty="0" smtClean="0"/>
            <a:t>Вільний найм працівників</a:t>
          </a:r>
          <a:endParaRPr lang="uk-UA" dirty="0"/>
        </a:p>
      </dgm:t>
    </dgm:pt>
    <dgm:pt modelId="{B6D9628F-4539-4858-B563-0669222B58C1}" type="parTrans" cxnId="{F3825206-5544-40AA-8FBA-D8C93C83FB8D}">
      <dgm:prSet/>
      <dgm:spPr/>
      <dgm:t>
        <a:bodyPr/>
        <a:lstStyle/>
        <a:p>
          <a:endParaRPr lang="uk-UA"/>
        </a:p>
      </dgm:t>
    </dgm:pt>
    <dgm:pt modelId="{D20C1113-B4FA-4490-AEFC-BCFD55DA84E6}" type="sibTrans" cxnId="{F3825206-5544-40AA-8FBA-D8C93C83FB8D}">
      <dgm:prSet/>
      <dgm:spPr/>
      <dgm:t>
        <a:bodyPr/>
        <a:lstStyle/>
        <a:p>
          <a:endParaRPr lang="uk-UA"/>
        </a:p>
      </dgm:t>
    </dgm:pt>
    <dgm:pt modelId="{9872DF73-78ED-473C-A6DB-28B87175BCFD}">
      <dgm:prSet/>
      <dgm:spPr/>
      <dgm:t>
        <a:bodyPr/>
        <a:lstStyle/>
        <a:p>
          <a:r>
            <a:rPr lang="uk-UA" dirty="0" smtClean="0"/>
            <a:t>Залучення до використання засобів виробництва, які не заборонені і не обмежені законодавством</a:t>
          </a:r>
          <a:endParaRPr lang="uk-UA" dirty="0"/>
        </a:p>
      </dgm:t>
    </dgm:pt>
    <dgm:pt modelId="{39C85F42-D734-4DD3-8C3A-F2C0E9D951C8}" type="parTrans" cxnId="{83DA2894-14DD-460C-AC9D-AABBCE6C30F4}">
      <dgm:prSet/>
      <dgm:spPr/>
      <dgm:t>
        <a:bodyPr/>
        <a:lstStyle/>
        <a:p>
          <a:endParaRPr lang="uk-UA"/>
        </a:p>
      </dgm:t>
    </dgm:pt>
    <dgm:pt modelId="{C7DB8A47-EBC3-4F68-98DE-43BC50B44634}" type="sibTrans" cxnId="{83DA2894-14DD-460C-AC9D-AABBCE6C30F4}">
      <dgm:prSet/>
      <dgm:spPr/>
      <dgm:t>
        <a:bodyPr/>
        <a:lstStyle/>
        <a:p>
          <a:endParaRPr lang="uk-UA"/>
        </a:p>
      </dgm:t>
    </dgm:pt>
    <dgm:pt modelId="{474F5D32-22B7-4192-BBC5-A0EBD0F41ECC}" type="pres">
      <dgm:prSet presAssocID="{56B01DDF-90E1-4BAE-8A29-80BDE76C475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7F3515B-4735-4247-BB8F-15F193654350}" type="pres">
      <dgm:prSet presAssocID="{DED67DAB-0B72-4E0C-A429-919E9F524564}" presName="root1" presStyleCnt="0"/>
      <dgm:spPr/>
    </dgm:pt>
    <dgm:pt modelId="{8319A850-8E45-4956-8698-BABBBC903254}" type="pres">
      <dgm:prSet presAssocID="{DED67DAB-0B72-4E0C-A429-919E9F524564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2529053B-EE2E-4B09-9C1E-2197FC3721EA}" type="pres">
      <dgm:prSet presAssocID="{DED67DAB-0B72-4E0C-A429-919E9F524564}" presName="level2hierChild" presStyleCnt="0"/>
      <dgm:spPr/>
    </dgm:pt>
    <dgm:pt modelId="{07C3BD8A-1079-4F33-BB63-90F03C6CD31A}" type="pres">
      <dgm:prSet presAssocID="{C3B349EF-91AA-4B94-BEC0-861CE64F590E}" presName="conn2-1" presStyleLbl="parChTrans1D2" presStyleIdx="0" presStyleCnt="6"/>
      <dgm:spPr/>
      <dgm:t>
        <a:bodyPr/>
        <a:lstStyle/>
        <a:p>
          <a:endParaRPr lang="uk-UA"/>
        </a:p>
      </dgm:t>
    </dgm:pt>
    <dgm:pt modelId="{B6934FB1-A51F-4978-9A5B-A3BDA776E5CC}" type="pres">
      <dgm:prSet presAssocID="{C3B349EF-91AA-4B94-BEC0-861CE64F590E}" presName="connTx" presStyleLbl="parChTrans1D2" presStyleIdx="0" presStyleCnt="6"/>
      <dgm:spPr/>
      <dgm:t>
        <a:bodyPr/>
        <a:lstStyle/>
        <a:p>
          <a:endParaRPr lang="uk-UA"/>
        </a:p>
      </dgm:t>
    </dgm:pt>
    <dgm:pt modelId="{6A7DB12B-1498-4F1F-BE00-A39919172624}" type="pres">
      <dgm:prSet presAssocID="{449BCB53-503F-44F9-A9AB-36FCF6EE7BAB}" presName="root2" presStyleCnt="0"/>
      <dgm:spPr/>
    </dgm:pt>
    <dgm:pt modelId="{3E809CF9-E6D2-442A-8375-CAAE21483ACE}" type="pres">
      <dgm:prSet presAssocID="{449BCB53-503F-44F9-A9AB-36FCF6EE7BAB}" presName="LevelTwoTextNode" presStyleLbl="node2" presStyleIdx="0" presStyleCnt="6" custScaleX="13686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B4C7292B-D5A6-4237-BF72-A8FA5C1E97EA}" type="pres">
      <dgm:prSet presAssocID="{449BCB53-503F-44F9-A9AB-36FCF6EE7BAB}" presName="level3hierChild" presStyleCnt="0"/>
      <dgm:spPr/>
    </dgm:pt>
    <dgm:pt modelId="{03E38EE8-2D78-498D-AE1F-FE0B84C5C339}" type="pres">
      <dgm:prSet presAssocID="{1DD31F12-6263-4F24-BBE0-FD3A1AA5C3AA}" presName="conn2-1" presStyleLbl="parChTrans1D2" presStyleIdx="1" presStyleCnt="6"/>
      <dgm:spPr/>
      <dgm:t>
        <a:bodyPr/>
        <a:lstStyle/>
        <a:p>
          <a:endParaRPr lang="uk-UA"/>
        </a:p>
      </dgm:t>
    </dgm:pt>
    <dgm:pt modelId="{FA0838F1-7847-4DD7-AABC-CB375658BE3C}" type="pres">
      <dgm:prSet presAssocID="{1DD31F12-6263-4F24-BBE0-FD3A1AA5C3AA}" presName="connTx" presStyleLbl="parChTrans1D2" presStyleIdx="1" presStyleCnt="6"/>
      <dgm:spPr/>
      <dgm:t>
        <a:bodyPr/>
        <a:lstStyle/>
        <a:p>
          <a:endParaRPr lang="uk-UA"/>
        </a:p>
      </dgm:t>
    </dgm:pt>
    <dgm:pt modelId="{C652AE56-C1AD-4D2C-A748-825C4CF823A3}" type="pres">
      <dgm:prSet presAssocID="{75FE801D-74C5-4F93-8F1F-5EA906682678}" presName="root2" presStyleCnt="0"/>
      <dgm:spPr/>
    </dgm:pt>
    <dgm:pt modelId="{61CC3834-5030-43E5-AFEF-B481D55B3473}" type="pres">
      <dgm:prSet presAssocID="{75FE801D-74C5-4F93-8F1F-5EA906682678}" presName="LevelTwoTextNode" presStyleLbl="node2" presStyleIdx="1" presStyleCnt="6" custScaleX="13686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367C276-CF6A-4947-928A-E53D8F2C830F}" type="pres">
      <dgm:prSet presAssocID="{75FE801D-74C5-4F93-8F1F-5EA906682678}" presName="level3hierChild" presStyleCnt="0"/>
      <dgm:spPr/>
    </dgm:pt>
    <dgm:pt modelId="{F46C789B-7EC6-4B9C-9F60-1EDECDBA692F}" type="pres">
      <dgm:prSet presAssocID="{E99461B6-59C6-4345-8319-E23AC123B040}" presName="conn2-1" presStyleLbl="parChTrans1D2" presStyleIdx="2" presStyleCnt="6"/>
      <dgm:spPr/>
      <dgm:t>
        <a:bodyPr/>
        <a:lstStyle/>
        <a:p>
          <a:endParaRPr lang="uk-UA"/>
        </a:p>
      </dgm:t>
    </dgm:pt>
    <dgm:pt modelId="{1FD24EB2-D482-4350-9A68-988A63BFAFE8}" type="pres">
      <dgm:prSet presAssocID="{E99461B6-59C6-4345-8319-E23AC123B040}" presName="connTx" presStyleLbl="parChTrans1D2" presStyleIdx="2" presStyleCnt="6"/>
      <dgm:spPr/>
      <dgm:t>
        <a:bodyPr/>
        <a:lstStyle/>
        <a:p>
          <a:endParaRPr lang="uk-UA"/>
        </a:p>
      </dgm:t>
    </dgm:pt>
    <dgm:pt modelId="{B9C05AE6-662B-4262-BF5C-34F5FA0E7120}" type="pres">
      <dgm:prSet presAssocID="{67822E57-B9F5-4B79-87C5-57AB2DF7A275}" presName="root2" presStyleCnt="0"/>
      <dgm:spPr/>
    </dgm:pt>
    <dgm:pt modelId="{57772559-DFE6-494B-8440-5FF2D6FDC5D4}" type="pres">
      <dgm:prSet presAssocID="{67822E57-B9F5-4B79-87C5-57AB2DF7A275}" presName="LevelTwoTextNode" presStyleLbl="node2" presStyleIdx="2" presStyleCnt="6" custScaleX="136009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DB4EFCA7-BF99-45DB-BDCF-623D6A30A4C6}" type="pres">
      <dgm:prSet presAssocID="{67822E57-B9F5-4B79-87C5-57AB2DF7A275}" presName="level3hierChild" presStyleCnt="0"/>
      <dgm:spPr/>
    </dgm:pt>
    <dgm:pt modelId="{13F4574F-0FFD-40B1-B252-6772BA3707D7}" type="pres">
      <dgm:prSet presAssocID="{0840529A-198D-40D7-8F73-6964B5230D60}" presName="conn2-1" presStyleLbl="parChTrans1D2" presStyleIdx="3" presStyleCnt="6"/>
      <dgm:spPr/>
      <dgm:t>
        <a:bodyPr/>
        <a:lstStyle/>
        <a:p>
          <a:endParaRPr lang="uk-UA"/>
        </a:p>
      </dgm:t>
    </dgm:pt>
    <dgm:pt modelId="{E3BBAF60-66A6-4B40-AF62-5F3CCF312B48}" type="pres">
      <dgm:prSet presAssocID="{0840529A-198D-40D7-8F73-6964B5230D60}" presName="connTx" presStyleLbl="parChTrans1D2" presStyleIdx="3" presStyleCnt="6"/>
      <dgm:spPr/>
      <dgm:t>
        <a:bodyPr/>
        <a:lstStyle/>
        <a:p>
          <a:endParaRPr lang="uk-UA"/>
        </a:p>
      </dgm:t>
    </dgm:pt>
    <dgm:pt modelId="{F4A4BD89-75CF-4289-89ED-D11BC234D80B}" type="pres">
      <dgm:prSet presAssocID="{095ACB97-4C23-4D8A-92C3-BABCEE7E93AA}" presName="root2" presStyleCnt="0"/>
      <dgm:spPr/>
    </dgm:pt>
    <dgm:pt modelId="{6105417F-2BDC-4AA0-A0EC-0B6A50D329FC}" type="pres">
      <dgm:prSet presAssocID="{095ACB97-4C23-4D8A-92C3-BABCEE7E93AA}" presName="LevelTwoTextNode" presStyleLbl="node2" presStyleIdx="3" presStyleCnt="6" custScaleX="136863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49B9C56A-648E-4352-9224-6880124FE77F}" type="pres">
      <dgm:prSet presAssocID="{095ACB97-4C23-4D8A-92C3-BABCEE7E93AA}" presName="level3hierChild" presStyleCnt="0"/>
      <dgm:spPr/>
    </dgm:pt>
    <dgm:pt modelId="{CB1B4DB2-4CC8-4FE9-ACAD-3A4B69B8427B}" type="pres">
      <dgm:prSet presAssocID="{B6D9628F-4539-4858-B563-0669222B58C1}" presName="conn2-1" presStyleLbl="parChTrans1D2" presStyleIdx="4" presStyleCnt="6"/>
      <dgm:spPr/>
      <dgm:t>
        <a:bodyPr/>
        <a:lstStyle/>
        <a:p>
          <a:endParaRPr lang="uk-UA"/>
        </a:p>
      </dgm:t>
    </dgm:pt>
    <dgm:pt modelId="{61E624EC-DFB8-48B5-A292-A1740342706F}" type="pres">
      <dgm:prSet presAssocID="{B6D9628F-4539-4858-B563-0669222B58C1}" presName="connTx" presStyleLbl="parChTrans1D2" presStyleIdx="4" presStyleCnt="6"/>
      <dgm:spPr/>
      <dgm:t>
        <a:bodyPr/>
        <a:lstStyle/>
        <a:p>
          <a:endParaRPr lang="uk-UA"/>
        </a:p>
      </dgm:t>
    </dgm:pt>
    <dgm:pt modelId="{6D184110-81A9-4044-88BE-6B2E377B2394}" type="pres">
      <dgm:prSet presAssocID="{F8FA1D4B-B1F1-4350-81B9-A7DEE00F45FF}" presName="root2" presStyleCnt="0"/>
      <dgm:spPr/>
    </dgm:pt>
    <dgm:pt modelId="{753564F5-99EA-41AB-851E-C24CF73AE5B9}" type="pres">
      <dgm:prSet presAssocID="{F8FA1D4B-B1F1-4350-81B9-A7DEE00F45FF}" presName="LevelTwoTextNode" presStyleLbl="node2" presStyleIdx="4" presStyleCnt="6" custScaleX="135156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58D24BA9-2E12-472A-9CFC-5E4B67CD9FC1}" type="pres">
      <dgm:prSet presAssocID="{F8FA1D4B-B1F1-4350-81B9-A7DEE00F45FF}" presName="level3hierChild" presStyleCnt="0"/>
      <dgm:spPr/>
    </dgm:pt>
    <dgm:pt modelId="{1466E0C1-47C6-4142-86D2-2B94F089780C}" type="pres">
      <dgm:prSet presAssocID="{39C85F42-D734-4DD3-8C3A-F2C0E9D951C8}" presName="conn2-1" presStyleLbl="parChTrans1D2" presStyleIdx="5" presStyleCnt="6"/>
      <dgm:spPr/>
      <dgm:t>
        <a:bodyPr/>
        <a:lstStyle/>
        <a:p>
          <a:endParaRPr lang="uk-UA"/>
        </a:p>
      </dgm:t>
    </dgm:pt>
    <dgm:pt modelId="{E06BCF47-8437-4455-82DF-B2E3DD0AF032}" type="pres">
      <dgm:prSet presAssocID="{39C85F42-D734-4DD3-8C3A-F2C0E9D951C8}" presName="connTx" presStyleLbl="parChTrans1D2" presStyleIdx="5" presStyleCnt="6"/>
      <dgm:spPr/>
      <dgm:t>
        <a:bodyPr/>
        <a:lstStyle/>
        <a:p>
          <a:endParaRPr lang="uk-UA"/>
        </a:p>
      </dgm:t>
    </dgm:pt>
    <dgm:pt modelId="{A872AEBB-C456-40A7-AD5F-774054A10DAB}" type="pres">
      <dgm:prSet presAssocID="{9872DF73-78ED-473C-A6DB-28B87175BCFD}" presName="root2" presStyleCnt="0"/>
      <dgm:spPr/>
    </dgm:pt>
    <dgm:pt modelId="{F9474BF5-9CFD-4F0C-80EF-855F482921A5}" type="pres">
      <dgm:prSet presAssocID="{9872DF73-78ED-473C-A6DB-28B87175BCFD}" presName="LevelTwoTextNode" presStyleLbl="node2" presStyleIdx="5" presStyleCnt="6" custScaleX="133382">
        <dgm:presLayoutVars>
          <dgm:chPref val="3"/>
        </dgm:presLayoutVars>
      </dgm:prSet>
      <dgm:spPr/>
      <dgm:t>
        <a:bodyPr/>
        <a:lstStyle/>
        <a:p>
          <a:endParaRPr lang="uk-UA"/>
        </a:p>
      </dgm:t>
    </dgm:pt>
    <dgm:pt modelId="{C04D502F-F95E-4975-824A-F2FBFE19B6C3}" type="pres">
      <dgm:prSet presAssocID="{9872DF73-78ED-473C-A6DB-28B87175BCFD}" presName="level3hierChild" presStyleCnt="0"/>
      <dgm:spPr/>
    </dgm:pt>
  </dgm:ptLst>
  <dgm:cxnLst>
    <dgm:cxn modelId="{2B916CEE-FDFE-4EC0-A905-F10ED4E2BAC2}" type="presOf" srcId="{449BCB53-503F-44F9-A9AB-36FCF6EE7BAB}" destId="{3E809CF9-E6D2-442A-8375-CAAE21483ACE}" srcOrd="0" destOrd="0" presId="urn:microsoft.com/office/officeart/2008/layout/HorizontalMultiLevelHierarchy"/>
    <dgm:cxn modelId="{A4F24051-B43D-4B62-917A-AC95CE18F3BA}" type="presOf" srcId="{56B01DDF-90E1-4BAE-8A29-80BDE76C4754}" destId="{474F5D32-22B7-4192-BBC5-A0EBD0F41ECC}" srcOrd="0" destOrd="0" presId="urn:microsoft.com/office/officeart/2008/layout/HorizontalMultiLevelHierarchy"/>
    <dgm:cxn modelId="{CF11152E-23CC-43E9-BB6B-EFEAD6721ACF}" type="presOf" srcId="{C3B349EF-91AA-4B94-BEC0-861CE64F590E}" destId="{07C3BD8A-1079-4F33-BB63-90F03C6CD31A}" srcOrd="0" destOrd="0" presId="urn:microsoft.com/office/officeart/2008/layout/HorizontalMultiLevelHierarchy"/>
    <dgm:cxn modelId="{08D0D9F6-3FA0-43CA-92CF-5A5166B70742}" srcId="{56B01DDF-90E1-4BAE-8A29-80BDE76C4754}" destId="{DED67DAB-0B72-4E0C-A429-919E9F524564}" srcOrd="0" destOrd="0" parTransId="{D838534B-19D9-47FE-A084-166B603C3507}" sibTransId="{27789B7A-C4CB-4CEE-9647-446D3FBE4ABC}"/>
    <dgm:cxn modelId="{E84157EF-6104-469F-BD8A-9150A8B1F49D}" type="presOf" srcId="{0840529A-198D-40D7-8F73-6964B5230D60}" destId="{13F4574F-0FFD-40B1-B252-6772BA3707D7}" srcOrd="0" destOrd="0" presId="urn:microsoft.com/office/officeart/2008/layout/HorizontalMultiLevelHierarchy"/>
    <dgm:cxn modelId="{5C7AC9AE-A4D9-4C24-B93C-423F408106FD}" srcId="{DED67DAB-0B72-4E0C-A429-919E9F524564}" destId="{449BCB53-503F-44F9-A9AB-36FCF6EE7BAB}" srcOrd="0" destOrd="0" parTransId="{C3B349EF-91AA-4B94-BEC0-861CE64F590E}" sibTransId="{1DD44E65-DCFB-48EF-81D3-98327472511C}"/>
    <dgm:cxn modelId="{83DA2894-14DD-460C-AC9D-AABBCE6C30F4}" srcId="{DED67DAB-0B72-4E0C-A429-919E9F524564}" destId="{9872DF73-78ED-473C-A6DB-28B87175BCFD}" srcOrd="5" destOrd="0" parTransId="{39C85F42-D734-4DD3-8C3A-F2C0E9D951C8}" sibTransId="{C7DB8A47-EBC3-4F68-98DE-43BC50B44634}"/>
    <dgm:cxn modelId="{616BAF7F-E1F7-422D-A5C0-C7A908D49443}" type="presOf" srcId="{B6D9628F-4539-4858-B563-0669222B58C1}" destId="{CB1B4DB2-4CC8-4FE9-ACAD-3A4B69B8427B}" srcOrd="0" destOrd="0" presId="urn:microsoft.com/office/officeart/2008/layout/HorizontalMultiLevelHierarchy"/>
    <dgm:cxn modelId="{C8D2AD6C-C067-4EFE-940B-3CA8E81A914F}" type="presOf" srcId="{39C85F42-D734-4DD3-8C3A-F2C0E9D951C8}" destId="{E06BCF47-8437-4455-82DF-B2E3DD0AF032}" srcOrd="1" destOrd="0" presId="urn:microsoft.com/office/officeart/2008/layout/HorizontalMultiLevelHierarchy"/>
    <dgm:cxn modelId="{BC268FC5-86A1-4AF1-8D31-F20685AA263B}" type="presOf" srcId="{1DD31F12-6263-4F24-BBE0-FD3A1AA5C3AA}" destId="{03E38EE8-2D78-498D-AE1F-FE0B84C5C339}" srcOrd="0" destOrd="0" presId="urn:microsoft.com/office/officeart/2008/layout/HorizontalMultiLevelHierarchy"/>
    <dgm:cxn modelId="{26604F2D-0CEA-4DF2-BB86-3F7F2F005F7D}" type="presOf" srcId="{0840529A-198D-40D7-8F73-6964B5230D60}" destId="{E3BBAF60-66A6-4B40-AF62-5F3CCF312B48}" srcOrd="1" destOrd="0" presId="urn:microsoft.com/office/officeart/2008/layout/HorizontalMultiLevelHierarchy"/>
    <dgm:cxn modelId="{9E65D013-1895-49AE-8FF5-96E182ADCCDA}" type="presOf" srcId="{C3B349EF-91AA-4B94-BEC0-861CE64F590E}" destId="{B6934FB1-A51F-4978-9A5B-A3BDA776E5CC}" srcOrd="1" destOrd="0" presId="urn:microsoft.com/office/officeart/2008/layout/HorizontalMultiLevelHierarchy"/>
    <dgm:cxn modelId="{B90D19C6-A496-465D-A743-4B1313730533}" type="presOf" srcId="{1DD31F12-6263-4F24-BBE0-FD3A1AA5C3AA}" destId="{FA0838F1-7847-4DD7-AABC-CB375658BE3C}" srcOrd="1" destOrd="0" presId="urn:microsoft.com/office/officeart/2008/layout/HorizontalMultiLevelHierarchy"/>
    <dgm:cxn modelId="{BE4FAE77-79E3-4A81-85AA-C80E1CBA1F7D}" type="presOf" srcId="{095ACB97-4C23-4D8A-92C3-BABCEE7E93AA}" destId="{6105417F-2BDC-4AA0-A0EC-0B6A50D329FC}" srcOrd="0" destOrd="0" presId="urn:microsoft.com/office/officeart/2008/layout/HorizontalMultiLevelHierarchy"/>
    <dgm:cxn modelId="{0B67300E-9109-4756-9755-9A44DE66B9F4}" type="presOf" srcId="{E99461B6-59C6-4345-8319-E23AC123B040}" destId="{F46C789B-7EC6-4B9C-9F60-1EDECDBA692F}" srcOrd="0" destOrd="0" presId="urn:microsoft.com/office/officeart/2008/layout/HorizontalMultiLevelHierarchy"/>
    <dgm:cxn modelId="{DD6F7CEA-32B1-4336-8F5A-C653423531FB}" type="presOf" srcId="{39C85F42-D734-4DD3-8C3A-F2C0E9D951C8}" destId="{1466E0C1-47C6-4142-86D2-2B94F089780C}" srcOrd="0" destOrd="0" presId="urn:microsoft.com/office/officeart/2008/layout/HorizontalMultiLevelHierarchy"/>
    <dgm:cxn modelId="{268DA342-0DFD-4767-A9CE-F115D10F815F}" type="presOf" srcId="{DED67DAB-0B72-4E0C-A429-919E9F524564}" destId="{8319A850-8E45-4956-8698-BABBBC903254}" srcOrd="0" destOrd="0" presId="urn:microsoft.com/office/officeart/2008/layout/HorizontalMultiLevelHierarchy"/>
    <dgm:cxn modelId="{D79D2DDF-23F9-495C-9DD5-3F515303E91E}" srcId="{DED67DAB-0B72-4E0C-A429-919E9F524564}" destId="{75FE801D-74C5-4F93-8F1F-5EA906682678}" srcOrd="1" destOrd="0" parTransId="{1DD31F12-6263-4F24-BBE0-FD3A1AA5C3AA}" sibTransId="{53901C8D-B90C-4B26-8AB7-A71D8CC18E1A}"/>
    <dgm:cxn modelId="{C835AC41-63ED-4DAB-99A3-348A37326856}" srcId="{DED67DAB-0B72-4E0C-A429-919E9F524564}" destId="{67822E57-B9F5-4B79-87C5-57AB2DF7A275}" srcOrd="2" destOrd="0" parTransId="{E99461B6-59C6-4345-8319-E23AC123B040}" sibTransId="{067F08B1-994F-4306-A822-8E72156F9F16}"/>
    <dgm:cxn modelId="{F3825206-5544-40AA-8FBA-D8C93C83FB8D}" srcId="{DED67DAB-0B72-4E0C-A429-919E9F524564}" destId="{F8FA1D4B-B1F1-4350-81B9-A7DEE00F45FF}" srcOrd="4" destOrd="0" parTransId="{B6D9628F-4539-4858-B563-0669222B58C1}" sibTransId="{D20C1113-B4FA-4490-AEFC-BCFD55DA84E6}"/>
    <dgm:cxn modelId="{E54CAEDC-D06E-4344-8401-518010977815}" type="presOf" srcId="{F8FA1D4B-B1F1-4350-81B9-A7DEE00F45FF}" destId="{753564F5-99EA-41AB-851E-C24CF73AE5B9}" srcOrd="0" destOrd="0" presId="urn:microsoft.com/office/officeart/2008/layout/HorizontalMultiLevelHierarchy"/>
    <dgm:cxn modelId="{89FC3B68-2B0C-4A24-AB8C-722B99AB8E36}" type="presOf" srcId="{9872DF73-78ED-473C-A6DB-28B87175BCFD}" destId="{F9474BF5-9CFD-4F0C-80EF-855F482921A5}" srcOrd="0" destOrd="0" presId="urn:microsoft.com/office/officeart/2008/layout/HorizontalMultiLevelHierarchy"/>
    <dgm:cxn modelId="{C3CC6419-1651-4CE0-8D5A-650D52DCD241}" type="presOf" srcId="{E99461B6-59C6-4345-8319-E23AC123B040}" destId="{1FD24EB2-D482-4350-9A68-988A63BFAFE8}" srcOrd="1" destOrd="0" presId="urn:microsoft.com/office/officeart/2008/layout/HorizontalMultiLevelHierarchy"/>
    <dgm:cxn modelId="{C93C2960-2EBB-47B8-9B8E-2969C237C60F}" type="presOf" srcId="{75FE801D-74C5-4F93-8F1F-5EA906682678}" destId="{61CC3834-5030-43E5-AFEF-B481D55B3473}" srcOrd="0" destOrd="0" presId="urn:microsoft.com/office/officeart/2008/layout/HorizontalMultiLevelHierarchy"/>
    <dgm:cxn modelId="{C3AA8806-8650-4FA6-9781-0D77DC596423}" type="presOf" srcId="{B6D9628F-4539-4858-B563-0669222B58C1}" destId="{61E624EC-DFB8-48B5-A292-A1740342706F}" srcOrd="1" destOrd="0" presId="urn:microsoft.com/office/officeart/2008/layout/HorizontalMultiLevelHierarchy"/>
    <dgm:cxn modelId="{0F9D89DB-D5A3-4720-8864-BF0D3323E2B8}" type="presOf" srcId="{67822E57-B9F5-4B79-87C5-57AB2DF7A275}" destId="{57772559-DFE6-494B-8440-5FF2D6FDC5D4}" srcOrd="0" destOrd="0" presId="urn:microsoft.com/office/officeart/2008/layout/HorizontalMultiLevelHierarchy"/>
    <dgm:cxn modelId="{9302FD71-2511-44CA-AA2A-FBAB2FA6A25C}" srcId="{DED67DAB-0B72-4E0C-A429-919E9F524564}" destId="{095ACB97-4C23-4D8A-92C3-BABCEE7E93AA}" srcOrd="3" destOrd="0" parTransId="{0840529A-198D-40D7-8F73-6964B5230D60}" sibTransId="{9CF1E89A-3B88-44E1-B431-E1BE0FB2C7FA}"/>
    <dgm:cxn modelId="{C460D8A2-21B0-48B5-BBCB-8A9F0B64E41C}" type="presParOf" srcId="{474F5D32-22B7-4192-BBC5-A0EBD0F41ECC}" destId="{87F3515B-4735-4247-BB8F-15F193654350}" srcOrd="0" destOrd="0" presId="urn:microsoft.com/office/officeart/2008/layout/HorizontalMultiLevelHierarchy"/>
    <dgm:cxn modelId="{47F26937-F01E-4F95-9C25-C018ABB6DCCE}" type="presParOf" srcId="{87F3515B-4735-4247-BB8F-15F193654350}" destId="{8319A850-8E45-4956-8698-BABBBC903254}" srcOrd="0" destOrd="0" presId="urn:microsoft.com/office/officeart/2008/layout/HorizontalMultiLevelHierarchy"/>
    <dgm:cxn modelId="{FB332418-F4E4-47BB-B687-CBC86CD4FEEF}" type="presParOf" srcId="{87F3515B-4735-4247-BB8F-15F193654350}" destId="{2529053B-EE2E-4B09-9C1E-2197FC3721EA}" srcOrd="1" destOrd="0" presId="urn:microsoft.com/office/officeart/2008/layout/HorizontalMultiLevelHierarchy"/>
    <dgm:cxn modelId="{95DF3975-209D-45C6-B5CF-A3860A03CCD0}" type="presParOf" srcId="{2529053B-EE2E-4B09-9C1E-2197FC3721EA}" destId="{07C3BD8A-1079-4F33-BB63-90F03C6CD31A}" srcOrd="0" destOrd="0" presId="urn:microsoft.com/office/officeart/2008/layout/HorizontalMultiLevelHierarchy"/>
    <dgm:cxn modelId="{FCAD1F3E-CC93-4355-960D-3BC07DF05E31}" type="presParOf" srcId="{07C3BD8A-1079-4F33-BB63-90F03C6CD31A}" destId="{B6934FB1-A51F-4978-9A5B-A3BDA776E5CC}" srcOrd="0" destOrd="0" presId="urn:microsoft.com/office/officeart/2008/layout/HorizontalMultiLevelHierarchy"/>
    <dgm:cxn modelId="{F11196B5-EB5E-400D-8B68-5BAA9722210B}" type="presParOf" srcId="{2529053B-EE2E-4B09-9C1E-2197FC3721EA}" destId="{6A7DB12B-1498-4F1F-BE00-A39919172624}" srcOrd="1" destOrd="0" presId="urn:microsoft.com/office/officeart/2008/layout/HorizontalMultiLevelHierarchy"/>
    <dgm:cxn modelId="{48751811-994D-4B8C-AF0A-3DC43D30F4C5}" type="presParOf" srcId="{6A7DB12B-1498-4F1F-BE00-A39919172624}" destId="{3E809CF9-E6D2-442A-8375-CAAE21483ACE}" srcOrd="0" destOrd="0" presId="urn:microsoft.com/office/officeart/2008/layout/HorizontalMultiLevelHierarchy"/>
    <dgm:cxn modelId="{237B1C1E-3727-488B-8512-0A05DB852A75}" type="presParOf" srcId="{6A7DB12B-1498-4F1F-BE00-A39919172624}" destId="{B4C7292B-D5A6-4237-BF72-A8FA5C1E97EA}" srcOrd="1" destOrd="0" presId="urn:microsoft.com/office/officeart/2008/layout/HorizontalMultiLevelHierarchy"/>
    <dgm:cxn modelId="{6373FD2D-6CB6-4CB1-BA32-8268F7E05FF4}" type="presParOf" srcId="{2529053B-EE2E-4B09-9C1E-2197FC3721EA}" destId="{03E38EE8-2D78-498D-AE1F-FE0B84C5C339}" srcOrd="2" destOrd="0" presId="urn:microsoft.com/office/officeart/2008/layout/HorizontalMultiLevelHierarchy"/>
    <dgm:cxn modelId="{80137E34-1FC6-4D7A-9F1E-365F47D53ECB}" type="presParOf" srcId="{03E38EE8-2D78-498D-AE1F-FE0B84C5C339}" destId="{FA0838F1-7847-4DD7-AABC-CB375658BE3C}" srcOrd="0" destOrd="0" presId="urn:microsoft.com/office/officeart/2008/layout/HorizontalMultiLevelHierarchy"/>
    <dgm:cxn modelId="{B49BECD5-3916-4273-94FC-0E9EE7E87406}" type="presParOf" srcId="{2529053B-EE2E-4B09-9C1E-2197FC3721EA}" destId="{C652AE56-C1AD-4D2C-A748-825C4CF823A3}" srcOrd="3" destOrd="0" presId="urn:microsoft.com/office/officeart/2008/layout/HorizontalMultiLevelHierarchy"/>
    <dgm:cxn modelId="{BCECAFFC-4323-4FAE-9FD3-B9A7446AD884}" type="presParOf" srcId="{C652AE56-C1AD-4D2C-A748-825C4CF823A3}" destId="{61CC3834-5030-43E5-AFEF-B481D55B3473}" srcOrd="0" destOrd="0" presId="urn:microsoft.com/office/officeart/2008/layout/HorizontalMultiLevelHierarchy"/>
    <dgm:cxn modelId="{BCC9C695-7B55-461A-AB2D-463855E42A0B}" type="presParOf" srcId="{C652AE56-C1AD-4D2C-A748-825C4CF823A3}" destId="{D367C276-CF6A-4947-928A-E53D8F2C830F}" srcOrd="1" destOrd="0" presId="urn:microsoft.com/office/officeart/2008/layout/HorizontalMultiLevelHierarchy"/>
    <dgm:cxn modelId="{86EC426C-7FB2-438C-A620-ED2FCA70B3E3}" type="presParOf" srcId="{2529053B-EE2E-4B09-9C1E-2197FC3721EA}" destId="{F46C789B-7EC6-4B9C-9F60-1EDECDBA692F}" srcOrd="4" destOrd="0" presId="urn:microsoft.com/office/officeart/2008/layout/HorizontalMultiLevelHierarchy"/>
    <dgm:cxn modelId="{6ED38636-3118-408E-8C52-DFDCE7A178FF}" type="presParOf" srcId="{F46C789B-7EC6-4B9C-9F60-1EDECDBA692F}" destId="{1FD24EB2-D482-4350-9A68-988A63BFAFE8}" srcOrd="0" destOrd="0" presId="urn:microsoft.com/office/officeart/2008/layout/HorizontalMultiLevelHierarchy"/>
    <dgm:cxn modelId="{FE8D0189-C465-49B6-AB54-ABF277861B65}" type="presParOf" srcId="{2529053B-EE2E-4B09-9C1E-2197FC3721EA}" destId="{B9C05AE6-662B-4262-BF5C-34F5FA0E7120}" srcOrd="5" destOrd="0" presId="urn:microsoft.com/office/officeart/2008/layout/HorizontalMultiLevelHierarchy"/>
    <dgm:cxn modelId="{1649DD23-1CC4-4FF5-9D6E-77F0777FE945}" type="presParOf" srcId="{B9C05AE6-662B-4262-BF5C-34F5FA0E7120}" destId="{57772559-DFE6-494B-8440-5FF2D6FDC5D4}" srcOrd="0" destOrd="0" presId="urn:microsoft.com/office/officeart/2008/layout/HorizontalMultiLevelHierarchy"/>
    <dgm:cxn modelId="{90F26691-50DF-4488-8DAB-43535AB2BDA8}" type="presParOf" srcId="{B9C05AE6-662B-4262-BF5C-34F5FA0E7120}" destId="{DB4EFCA7-BF99-45DB-BDCF-623D6A30A4C6}" srcOrd="1" destOrd="0" presId="urn:microsoft.com/office/officeart/2008/layout/HorizontalMultiLevelHierarchy"/>
    <dgm:cxn modelId="{EB03C8E9-3DB0-48C8-8852-0F32B51E8A02}" type="presParOf" srcId="{2529053B-EE2E-4B09-9C1E-2197FC3721EA}" destId="{13F4574F-0FFD-40B1-B252-6772BA3707D7}" srcOrd="6" destOrd="0" presId="urn:microsoft.com/office/officeart/2008/layout/HorizontalMultiLevelHierarchy"/>
    <dgm:cxn modelId="{CD9B743A-E52B-485D-AC57-1CDDE1B8F2EC}" type="presParOf" srcId="{13F4574F-0FFD-40B1-B252-6772BA3707D7}" destId="{E3BBAF60-66A6-4B40-AF62-5F3CCF312B48}" srcOrd="0" destOrd="0" presId="urn:microsoft.com/office/officeart/2008/layout/HorizontalMultiLevelHierarchy"/>
    <dgm:cxn modelId="{39F545D3-8BBB-4827-8EB8-5034BD2C088B}" type="presParOf" srcId="{2529053B-EE2E-4B09-9C1E-2197FC3721EA}" destId="{F4A4BD89-75CF-4289-89ED-D11BC234D80B}" srcOrd="7" destOrd="0" presId="urn:microsoft.com/office/officeart/2008/layout/HorizontalMultiLevelHierarchy"/>
    <dgm:cxn modelId="{AF30E97F-65D8-4D00-BE77-5990E908D2F4}" type="presParOf" srcId="{F4A4BD89-75CF-4289-89ED-D11BC234D80B}" destId="{6105417F-2BDC-4AA0-A0EC-0B6A50D329FC}" srcOrd="0" destOrd="0" presId="urn:microsoft.com/office/officeart/2008/layout/HorizontalMultiLevelHierarchy"/>
    <dgm:cxn modelId="{D7CE20C5-A0C9-4336-A5EB-EC420F58DBC0}" type="presParOf" srcId="{F4A4BD89-75CF-4289-89ED-D11BC234D80B}" destId="{49B9C56A-648E-4352-9224-6880124FE77F}" srcOrd="1" destOrd="0" presId="urn:microsoft.com/office/officeart/2008/layout/HorizontalMultiLevelHierarchy"/>
    <dgm:cxn modelId="{EDA2BBBE-A4B7-4A17-B298-8B24C69B9CE2}" type="presParOf" srcId="{2529053B-EE2E-4B09-9C1E-2197FC3721EA}" destId="{CB1B4DB2-4CC8-4FE9-ACAD-3A4B69B8427B}" srcOrd="8" destOrd="0" presId="urn:microsoft.com/office/officeart/2008/layout/HorizontalMultiLevelHierarchy"/>
    <dgm:cxn modelId="{C4F3460F-2B7D-48D4-9FD8-39032546C0AA}" type="presParOf" srcId="{CB1B4DB2-4CC8-4FE9-ACAD-3A4B69B8427B}" destId="{61E624EC-DFB8-48B5-A292-A1740342706F}" srcOrd="0" destOrd="0" presId="urn:microsoft.com/office/officeart/2008/layout/HorizontalMultiLevelHierarchy"/>
    <dgm:cxn modelId="{7FAD8C58-9009-4599-A3B0-6C5A732F3790}" type="presParOf" srcId="{2529053B-EE2E-4B09-9C1E-2197FC3721EA}" destId="{6D184110-81A9-4044-88BE-6B2E377B2394}" srcOrd="9" destOrd="0" presId="urn:microsoft.com/office/officeart/2008/layout/HorizontalMultiLevelHierarchy"/>
    <dgm:cxn modelId="{4BF1EF9E-2550-4689-A0ED-792AECE4C92C}" type="presParOf" srcId="{6D184110-81A9-4044-88BE-6B2E377B2394}" destId="{753564F5-99EA-41AB-851E-C24CF73AE5B9}" srcOrd="0" destOrd="0" presId="urn:microsoft.com/office/officeart/2008/layout/HorizontalMultiLevelHierarchy"/>
    <dgm:cxn modelId="{F1144C23-9040-45E2-8D36-1043FDFE5D6B}" type="presParOf" srcId="{6D184110-81A9-4044-88BE-6B2E377B2394}" destId="{58D24BA9-2E12-472A-9CFC-5E4B67CD9FC1}" srcOrd="1" destOrd="0" presId="urn:microsoft.com/office/officeart/2008/layout/HorizontalMultiLevelHierarchy"/>
    <dgm:cxn modelId="{AD645FAC-118F-4D2E-A47C-8C3C6C15BE6A}" type="presParOf" srcId="{2529053B-EE2E-4B09-9C1E-2197FC3721EA}" destId="{1466E0C1-47C6-4142-86D2-2B94F089780C}" srcOrd="10" destOrd="0" presId="urn:microsoft.com/office/officeart/2008/layout/HorizontalMultiLevelHierarchy"/>
    <dgm:cxn modelId="{D14C71F9-5530-488D-B0BF-64FEC8764E84}" type="presParOf" srcId="{1466E0C1-47C6-4142-86D2-2B94F089780C}" destId="{E06BCF47-8437-4455-82DF-B2E3DD0AF032}" srcOrd="0" destOrd="0" presId="urn:microsoft.com/office/officeart/2008/layout/HorizontalMultiLevelHierarchy"/>
    <dgm:cxn modelId="{65683F12-A78E-4A22-9E3C-E1A874DE58C0}" type="presParOf" srcId="{2529053B-EE2E-4B09-9C1E-2197FC3721EA}" destId="{A872AEBB-C456-40A7-AD5F-774054A10DAB}" srcOrd="11" destOrd="0" presId="urn:microsoft.com/office/officeart/2008/layout/HorizontalMultiLevelHierarchy"/>
    <dgm:cxn modelId="{4374A214-9072-477B-B38E-DC289C540ECE}" type="presParOf" srcId="{A872AEBB-C456-40A7-AD5F-774054A10DAB}" destId="{F9474BF5-9CFD-4F0C-80EF-855F482921A5}" srcOrd="0" destOrd="0" presId="urn:microsoft.com/office/officeart/2008/layout/HorizontalMultiLevelHierarchy"/>
    <dgm:cxn modelId="{C1EAE969-6D1F-4FC4-B8C4-B6DE6AECB9B9}" type="presParOf" srcId="{A872AEBB-C456-40A7-AD5F-774054A10DAB}" destId="{C04D502F-F95E-4975-824A-F2FBFE19B6C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CCF1BA-A6DF-4EAB-B115-2C184A34D619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0B4FD63-0AB8-4F98-B5EB-CAE5541358D1}">
      <dgm:prSet phldrT="[Текст]"/>
      <dgm:spPr/>
      <dgm:t>
        <a:bodyPr/>
        <a:lstStyle/>
        <a:p>
          <a:r>
            <a:rPr lang="uk-UA" dirty="0" smtClean="0"/>
            <a:t>Умови для розвитку підприємницької діяльності</a:t>
          </a:r>
          <a:endParaRPr lang="uk-UA" dirty="0"/>
        </a:p>
      </dgm:t>
    </dgm:pt>
    <dgm:pt modelId="{B97FC1E0-FC8F-4AFA-B927-FE9E3F2D908C}" type="parTrans" cxnId="{3980E410-4F95-4C70-8366-E77151F004E4}">
      <dgm:prSet/>
      <dgm:spPr/>
      <dgm:t>
        <a:bodyPr/>
        <a:lstStyle/>
        <a:p>
          <a:endParaRPr lang="uk-UA"/>
        </a:p>
      </dgm:t>
    </dgm:pt>
    <dgm:pt modelId="{7614DE39-3F60-4B34-9CE8-F13133A036FE}" type="sibTrans" cxnId="{3980E410-4F95-4C70-8366-E77151F004E4}">
      <dgm:prSet/>
      <dgm:spPr/>
      <dgm:t>
        <a:bodyPr/>
        <a:lstStyle/>
        <a:p>
          <a:endParaRPr lang="uk-UA"/>
        </a:p>
      </dgm:t>
    </dgm:pt>
    <dgm:pt modelId="{2AACF8CD-D35B-484D-A395-154549AF0509}">
      <dgm:prSet phldrT="[Текст]"/>
      <dgm:spPr/>
      <dgm:t>
        <a:bodyPr/>
        <a:lstStyle/>
        <a:p>
          <a:r>
            <a:rPr lang="uk-UA" dirty="0" smtClean="0"/>
            <a:t>1. Створення необхідної законодавчої та нормативної бази</a:t>
          </a:r>
          <a:endParaRPr lang="uk-UA" dirty="0"/>
        </a:p>
      </dgm:t>
    </dgm:pt>
    <dgm:pt modelId="{9D0BB29C-387F-4D2A-99FC-8F4DA304B9B3}" type="parTrans" cxnId="{EF558205-D16F-43A6-AF05-E4CAA1F02F14}">
      <dgm:prSet/>
      <dgm:spPr/>
      <dgm:t>
        <a:bodyPr/>
        <a:lstStyle/>
        <a:p>
          <a:endParaRPr lang="uk-UA"/>
        </a:p>
      </dgm:t>
    </dgm:pt>
    <dgm:pt modelId="{3E5E4441-FFD3-44FF-A191-4C77CC693B39}" type="sibTrans" cxnId="{EF558205-D16F-43A6-AF05-E4CAA1F02F14}">
      <dgm:prSet/>
      <dgm:spPr/>
      <dgm:t>
        <a:bodyPr/>
        <a:lstStyle/>
        <a:p>
          <a:endParaRPr lang="uk-UA"/>
        </a:p>
      </dgm:t>
    </dgm:pt>
    <dgm:pt modelId="{26FE5F49-6C68-44E4-897B-C0343E344DD8}">
      <dgm:prSet phldrT="[Текст]"/>
      <dgm:spPr/>
      <dgm:t>
        <a:bodyPr/>
        <a:lstStyle/>
        <a:p>
          <a:r>
            <a:rPr lang="uk-UA" dirty="0" smtClean="0"/>
            <a:t>2. Конкурентний режим господарювання</a:t>
          </a:r>
          <a:endParaRPr lang="uk-UA" dirty="0"/>
        </a:p>
      </dgm:t>
    </dgm:pt>
    <dgm:pt modelId="{1BC7574E-4BA4-4D34-B3C1-2D0D3F8205C9}" type="parTrans" cxnId="{B34B77AB-DB6E-4FB5-800C-8A6D2D576752}">
      <dgm:prSet/>
      <dgm:spPr/>
      <dgm:t>
        <a:bodyPr/>
        <a:lstStyle/>
        <a:p>
          <a:endParaRPr lang="uk-UA"/>
        </a:p>
      </dgm:t>
    </dgm:pt>
    <dgm:pt modelId="{BEAAC13F-5D6C-4542-8A98-8B90D0AD42A6}" type="sibTrans" cxnId="{B34B77AB-DB6E-4FB5-800C-8A6D2D576752}">
      <dgm:prSet/>
      <dgm:spPr/>
      <dgm:t>
        <a:bodyPr/>
        <a:lstStyle/>
        <a:p>
          <a:endParaRPr lang="uk-UA"/>
        </a:p>
      </dgm:t>
    </dgm:pt>
    <dgm:pt modelId="{A403318F-22AE-4D28-8753-DEDD18F95CF8}">
      <dgm:prSet phldrT="[Текст]"/>
      <dgm:spPr/>
      <dgm:t>
        <a:bodyPr/>
        <a:lstStyle/>
        <a:p>
          <a:r>
            <a:rPr lang="uk-UA" dirty="0" smtClean="0"/>
            <a:t>4. Заохочення і розвиток дрібного підприємництва, створення сприятливого економічного середовища</a:t>
          </a:r>
          <a:endParaRPr lang="uk-UA" dirty="0"/>
        </a:p>
      </dgm:t>
    </dgm:pt>
    <dgm:pt modelId="{1F3BEB7D-9F88-49BA-9C67-B22D32E8F682}" type="parTrans" cxnId="{29B8299A-60BA-43C9-8511-FB5BCBA76B53}">
      <dgm:prSet/>
      <dgm:spPr/>
      <dgm:t>
        <a:bodyPr/>
        <a:lstStyle/>
        <a:p>
          <a:endParaRPr lang="uk-UA"/>
        </a:p>
      </dgm:t>
    </dgm:pt>
    <dgm:pt modelId="{95B7CBAE-1F65-4221-B53D-F1EB1CD4F4FA}" type="sibTrans" cxnId="{29B8299A-60BA-43C9-8511-FB5BCBA76B53}">
      <dgm:prSet/>
      <dgm:spPr/>
      <dgm:t>
        <a:bodyPr/>
        <a:lstStyle/>
        <a:p>
          <a:endParaRPr lang="uk-UA"/>
        </a:p>
      </dgm:t>
    </dgm:pt>
    <dgm:pt modelId="{C6F422D1-0A7E-4B8C-A1E5-B18C25E2436E}">
      <dgm:prSet phldrT="[Текст]"/>
      <dgm:spPr/>
      <dgm:t>
        <a:bodyPr/>
        <a:lstStyle/>
        <a:p>
          <a:r>
            <a:rPr lang="uk-UA" dirty="0" smtClean="0"/>
            <a:t>3. Формування елементів ринкової інфраструктури</a:t>
          </a:r>
          <a:endParaRPr lang="uk-UA" dirty="0"/>
        </a:p>
      </dgm:t>
    </dgm:pt>
    <dgm:pt modelId="{1E7AF1E4-FEF6-4DB2-8FD7-CBBB153981D7}" type="parTrans" cxnId="{1C4B2086-3AC2-4267-85DB-2BB43478A150}">
      <dgm:prSet/>
      <dgm:spPr/>
      <dgm:t>
        <a:bodyPr/>
        <a:lstStyle/>
        <a:p>
          <a:endParaRPr lang="uk-UA"/>
        </a:p>
      </dgm:t>
    </dgm:pt>
    <dgm:pt modelId="{54B2B56A-0E77-41D7-B743-12D40C2F2B6F}" type="sibTrans" cxnId="{1C4B2086-3AC2-4267-85DB-2BB43478A150}">
      <dgm:prSet/>
      <dgm:spPr/>
      <dgm:t>
        <a:bodyPr/>
        <a:lstStyle/>
        <a:p>
          <a:endParaRPr lang="uk-UA"/>
        </a:p>
      </dgm:t>
    </dgm:pt>
    <dgm:pt modelId="{B59020A9-61F4-46EE-BC65-DEED453CAADC}" type="pres">
      <dgm:prSet presAssocID="{6CCCF1BA-A6DF-4EAB-B115-2C184A34D61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556D79C-4B6D-4BC5-A792-C8D847BF409E}" type="pres">
      <dgm:prSet presAssocID="{6CCCF1BA-A6DF-4EAB-B115-2C184A34D619}" presName="matrix" presStyleCnt="0"/>
      <dgm:spPr/>
    </dgm:pt>
    <dgm:pt modelId="{63380778-2B1C-41B2-940A-98E8E89C662B}" type="pres">
      <dgm:prSet presAssocID="{6CCCF1BA-A6DF-4EAB-B115-2C184A34D619}" presName="tile1" presStyleLbl="node1" presStyleIdx="0" presStyleCnt="4"/>
      <dgm:spPr/>
      <dgm:t>
        <a:bodyPr/>
        <a:lstStyle/>
        <a:p>
          <a:endParaRPr lang="uk-UA"/>
        </a:p>
      </dgm:t>
    </dgm:pt>
    <dgm:pt modelId="{7D1F4FA8-5194-4839-B198-D5AA040B2143}" type="pres">
      <dgm:prSet presAssocID="{6CCCF1BA-A6DF-4EAB-B115-2C184A34D61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207EFF4-74A7-44CF-9901-0E7C770F0A49}" type="pres">
      <dgm:prSet presAssocID="{6CCCF1BA-A6DF-4EAB-B115-2C184A34D619}" presName="tile2" presStyleLbl="node1" presStyleIdx="1" presStyleCnt="4"/>
      <dgm:spPr/>
      <dgm:t>
        <a:bodyPr/>
        <a:lstStyle/>
        <a:p>
          <a:endParaRPr lang="uk-UA"/>
        </a:p>
      </dgm:t>
    </dgm:pt>
    <dgm:pt modelId="{ACEB6184-54DB-4409-8E1E-6CE0950F5601}" type="pres">
      <dgm:prSet presAssocID="{6CCCF1BA-A6DF-4EAB-B115-2C184A34D61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81B6349-2142-4C46-935B-F6C48BAFEBFA}" type="pres">
      <dgm:prSet presAssocID="{6CCCF1BA-A6DF-4EAB-B115-2C184A34D619}" presName="tile3" presStyleLbl="node1" presStyleIdx="2" presStyleCnt="4"/>
      <dgm:spPr/>
      <dgm:t>
        <a:bodyPr/>
        <a:lstStyle/>
        <a:p>
          <a:endParaRPr lang="uk-UA"/>
        </a:p>
      </dgm:t>
    </dgm:pt>
    <dgm:pt modelId="{CCB6A289-079E-46B7-8C39-30CF2E583E74}" type="pres">
      <dgm:prSet presAssocID="{6CCCF1BA-A6DF-4EAB-B115-2C184A34D61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15A2642-AE55-4BEA-BEA2-5DA524874E8B}" type="pres">
      <dgm:prSet presAssocID="{6CCCF1BA-A6DF-4EAB-B115-2C184A34D619}" presName="tile4" presStyleLbl="node1" presStyleIdx="3" presStyleCnt="4"/>
      <dgm:spPr/>
      <dgm:t>
        <a:bodyPr/>
        <a:lstStyle/>
        <a:p>
          <a:endParaRPr lang="uk-UA"/>
        </a:p>
      </dgm:t>
    </dgm:pt>
    <dgm:pt modelId="{2ECF0C73-15D1-4845-8198-ED21234C6393}" type="pres">
      <dgm:prSet presAssocID="{6CCCF1BA-A6DF-4EAB-B115-2C184A34D61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EAE8421-5A85-4463-9BC0-7F4782374E24}" type="pres">
      <dgm:prSet presAssocID="{6CCCF1BA-A6DF-4EAB-B115-2C184A34D619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uk-UA"/>
        </a:p>
      </dgm:t>
    </dgm:pt>
  </dgm:ptLst>
  <dgm:cxnLst>
    <dgm:cxn modelId="{5017B1AB-CE91-43FB-914A-A37DC5E801C7}" type="presOf" srcId="{2AACF8CD-D35B-484D-A395-154549AF0509}" destId="{63380778-2B1C-41B2-940A-98E8E89C662B}" srcOrd="0" destOrd="0" presId="urn:microsoft.com/office/officeart/2005/8/layout/matrix1"/>
    <dgm:cxn modelId="{4A7E5C0F-2C11-4FDA-B3E8-89B43104FD47}" type="presOf" srcId="{C6F422D1-0A7E-4B8C-A1E5-B18C25E2436E}" destId="{2ECF0C73-15D1-4845-8198-ED21234C6393}" srcOrd="1" destOrd="0" presId="urn:microsoft.com/office/officeart/2005/8/layout/matrix1"/>
    <dgm:cxn modelId="{3980E410-4F95-4C70-8366-E77151F004E4}" srcId="{6CCCF1BA-A6DF-4EAB-B115-2C184A34D619}" destId="{30B4FD63-0AB8-4F98-B5EB-CAE5541358D1}" srcOrd="0" destOrd="0" parTransId="{B97FC1E0-FC8F-4AFA-B927-FE9E3F2D908C}" sibTransId="{7614DE39-3F60-4B34-9CE8-F13133A036FE}"/>
    <dgm:cxn modelId="{B34B77AB-DB6E-4FB5-800C-8A6D2D576752}" srcId="{30B4FD63-0AB8-4F98-B5EB-CAE5541358D1}" destId="{26FE5F49-6C68-44E4-897B-C0343E344DD8}" srcOrd="1" destOrd="0" parTransId="{1BC7574E-4BA4-4D34-B3C1-2D0D3F8205C9}" sibTransId="{BEAAC13F-5D6C-4542-8A98-8B90D0AD42A6}"/>
    <dgm:cxn modelId="{A918D93E-4A77-4EC9-A0A5-87C25EEB19C9}" type="presOf" srcId="{30B4FD63-0AB8-4F98-B5EB-CAE5541358D1}" destId="{BEAE8421-5A85-4463-9BC0-7F4782374E24}" srcOrd="0" destOrd="0" presId="urn:microsoft.com/office/officeart/2005/8/layout/matrix1"/>
    <dgm:cxn modelId="{29B8299A-60BA-43C9-8511-FB5BCBA76B53}" srcId="{30B4FD63-0AB8-4F98-B5EB-CAE5541358D1}" destId="{A403318F-22AE-4D28-8753-DEDD18F95CF8}" srcOrd="2" destOrd="0" parTransId="{1F3BEB7D-9F88-49BA-9C67-B22D32E8F682}" sibTransId="{95B7CBAE-1F65-4221-B53D-F1EB1CD4F4FA}"/>
    <dgm:cxn modelId="{AFB1839A-F0FC-46C4-B709-68D8885A3D17}" type="presOf" srcId="{26FE5F49-6C68-44E4-897B-C0343E344DD8}" destId="{ACEB6184-54DB-4409-8E1E-6CE0950F5601}" srcOrd="1" destOrd="0" presId="urn:microsoft.com/office/officeart/2005/8/layout/matrix1"/>
    <dgm:cxn modelId="{1C4B2086-3AC2-4267-85DB-2BB43478A150}" srcId="{30B4FD63-0AB8-4F98-B5EB-CAE5541358D1}" destId="{C6F422D1-0A7E-4B8C-A1E5-B18C25E2436E}" srcOrd="3" destOrd="0" parTransId="{1E7AF1E4-FEF6-4DB2-8FD7-CBBB153981D7}" sibTransId="{54B2B56A-0E77-41D7-B743-12D40C2F2B6F}"/>
    <dgm:cxn modelId="{EF558205-D16F-43A6-AF05-E4CAA1F02F14}" srcId="{30B4FD63-0AB8-4F98-B5EB-CAE5541358D1}" destId="{2AACF8CD-D35B-484D-A395-154549AF0509}" srcOrd="0" destOrd="0" parTransId="{9D0BB29C-387F-4D2A-99FC-8F4DA304B9B3}" sibTransId="{3E5E4441-FFD3-44FF-A191-4C77CC693B39}"/>
    <dgm:cxn modelId="{E41CF72C-60AA-4114-AAFC-CABD66A1C0C1}" type="presOf" srcId="{6CCCF1BA-A6DF-4EAB-B115-2C184A34D619}" destId="{B59020A9-61F4-46EE-BC65-DEED453CAADC}" srcOrd="0" destOrd="0" presId="urn:microsoft.com/office/officeart/2005/8/layout/matrix1"/>
    <dgm:cxn modelId="{E9649F07-57AE-4BB4-9413-FAE441D1F3E3}" type="presOf" srcId="{26FE5F49-6C68-44E4-897B-C0343E344DD8}" destId="{F207EFF4-74A7-44CF-9901-0E7C770F0A49}" srcOrd="0" destOrd="0" presId="urn:microsoft.com/office/officeart/2005/8/layout/matrix1"/>
    <dgm:cxn modelId="{FA7BD6CE-2369-443E-AC56-2F28008F37EF}" type="presOf" srcId="{C6F422D1-0A7E-4B8C-A1E5-B18C25E2436E}" destId="{315A2642-AE55-4BEA-BEA2-5DA524874E8B}" srcOrd="0" destOrd="0" presId="urn:microsoft.com/office/officeart/2005/8/layout/matrix1"/>
    <dgm:cxn modelId="{34B352C7-F4B7-40C8-BD23-3E6CEC0A5204}" type="presOf" srcId="{2AACF8CD-D35B-484D-A395-154549AF0509}" destId="{7D1F4FA8-5194-4839-B198-D5AA040B2143}" srcOrd="1" destOrd="0" presId="urn:microsoft.com/office/officeart/2005/8/layout/matrix1"/>
    <dgm:cxn modelId="{90459C13-0FCC-46F4-8C7C-D629C3F4FF85}" type="presOf" srcId="{A403318F-22AE-4D28-8753-DEDD18F95CF8}" destId="{CCB6A289-079E-46B7-8C39-30CF2E583E74}" srcOrd="1" destOrd="0" presId="urn:microsoft.com/office/officeart/2005/8/layout/matrix1"/>
    <dgm:cxn modelId="{CA0A03F3-365E-4FCE-A3B8-4FC6275CF1EF}" type="presOf" srcId="{A403318F-22AE-4D28-8753-DEDD18F95CF8}" destId="{681B6349-2142-4C46-935B-F6C48BAFEBFA}" srcOrd="0" destOrd="0" presId="urn:microsoft.com/office/officeart/2005/8/layout/matrix1"/>
    <dgm:cxn modelId="{669741DE-FBCA-4050-AC85-55B31D71DF35}" type="presParOf" srcId="{B59020A9-61F4-46EE-BC65-DEED453CAADC}" destId="{4556D79C-4B6D-4BC5-A792-C8D847BF409E}" srcOrd="0" destOrd="0" presId="urn:microsoft.com/office/officeart/2005/8/layout/matrix1"/>
    <dgm:cxn modelId="{2B11F9D8-C349-4BD2-88DF-2E3F23B8D15B}" type="presParOf" srcId="{4556D79C-4B6D-4BC5-A792-C8D847BF409E}" destId="{63380778-2B1C-41B2-940A-98E8E89C662B}" srcOrd="0" destOrd="0" presId="urn:microsoft.com/office/officeart/2005/8/layout/matrix1"/>
    <dgm:cxn modelId="{9C6F7E49-DEAD-4F41-B171-9765C676E519}" type="presParOf" srcId="{4556D79C-4B6D-4BC5-A792-C8D847BF409E}" destId="{7D1F4FA8-5194-4839-B198-D5AA040B2143}" srcOrd="1" destOrd="0" presId="urn:microsoft.com/office/officeart/2005/8/layout/matrix1"/>
    <dgm:cxn modelId="{39FE1725-0086-4F49-82FA-43A3AB44FFE1}" type="presParOf" srcId="{4556D79C-4B6D-4BC5-A792-C8D847BF409E}" destId="{F207EFF4-74A7-44CF-9901-0E7C770F0A49}" srcOrd="2" destOrd="0" presId="urn:microsoft.com/office/officeart/2005/8/layout/matrix1"/>
    <dgm:cxn modelId="{4D2897DF-2D7E-409D-818A-4A5806834871}" type="presParOf" srcId="{4556D79C-4B6D-4BC5-A792-C8D847BF409E}" destId="{ACEB6184-54DB-4409-8E1E-6CE0950F5601}" srcOrd="3" destOrd="0" presId="urn:microsoft.com/office/officeart/2005/8/layout/matrix1"/>
    <dgm:cxn modelId="{6C4FB2EE-5CCE-49B6-8C28-75C68E17A166}" type="presParOf" srcId="{4556D79C-4B6D-4BC5-A792-C8D847BF409E}" destId="{681B6349-2142-4C46-935B-F6C48BAFEBFA}" srcOrd="4" destOrd="0" presId="urn:microsoft.com/office/officeart/2005/8/layout/matrix1"/>
    <dgm:cxn modelId="{A5482634-283B-4415-8D11-CD11C04467AB}" type="presParOf" srcId="{4556D79C-4B6D-4BC5-A792-C8D847BF409E}" destId="{CCB6A289-079E-46B7-8C39-30CF2E583E74}" srcOrd="5" destOrd="0" presId="urn:microsoft.com/office/officeart/2005/8/layout/matrix1"/>
    <dgm:cxn modelId="{F44E609C-81DC-4644-AFE7-F0683069AB18}" type="presParOf" srcId="{4556D79C-4B6D-4BC5-A792-C8D847BF409E}" destId="{315A2642-AE55-4BEA-BEA2-5DA524874E8B}" srcOrd="6" destOrd="0" presId="urn:microsoft.com/office/officeart/2005/8/layout/matrix1"/>
    <dgm:cxn modelId="{FE0CB283-3C31-4F13-80DE-D1BC37915A3C}" type="presParOf" srcId="{4556D79C-4B6D-4BC5-A792-C8D847BF409E}" destId="{2ECF0C73-15D1-4845-8198-ED21234C6393}" srcOrd="7" destOrd="0" presId="urn:microsoft.com/office/officeart/2005/8/layout/matrix1"/>
    <dgm:cxn modelId="{37032404-BF1F-485E-8719-30A74FE71752}" type="presParOf" srcId="{B59020A9-61F4-46EE-BC65-DEED453CAADC}" destId="{BEAE8421-5A85-4463-9BC0-7F4782374E2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5E4734-8303-4A3E-BF02-8C8C0D262592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04E248A-5A30-4680-ABE3-8E70332B5AA3}">
      <dgm:prSet phldrT="[Текст]"/>
      <dgm:spPr/>
      <dgm:t>
        <a:bodyPr/>
        <a:lstStyle/>
        <a:p>
          <a:r>
            <a:rPr lang="uk-UA" dirty="0" smtClean="0"/>
            <a:t>Виробниче підприємництво</a:t>
          </a:r>
          <a:endParaRPr lang="uk-UA" dirty="0"/>
        </a:p>
      </dgm:t>
    </dgm:pt>
    <dgm:pt modelId="{11B2B646-E7E0-4B9C-A255-6744456100D0}" type="parTrans" cxnId="{8D3A445E-FB7F-4753-B906-CA1B8C885EE8}">
      <dgm:prSet/>
      <dgm:spPr/>
      <dgm:t>
        <a:bodyPr/>
        <a:lstStyle/>
        <a:p>
          <a:endParaRPr lang="uk-UA"/>
        </a:p>
      </dgm:t>
    </dgm:pt>
    <dgm:pt modelId="{5F5B4AD9-DAC9-40E0-8140-E62FF29823CC}" type="sibTrans" cxnId="{8D3A445E-FB7F-4753-B906-CA1B8C885EE8}">
      <dgm:prSet/>
      <dgm:spPr/>
      <dgm:t>
        <a:bodyPr/>
        <a:lstStyle/>
        <a:p>
          <a:endParaRPr lang="uk-UA"/>
        </a:p>
      </dgm:t>
    </dgm:pt>
    <dgm:pt modelId="{194A793B-F772-4A02-ABF0-8E26D881BC25}">
      <dgm:prSet phldrT="[Текст]"/>
      <dgm:spPr/>
      <dgm:t>
        <a:bodyPr/>
        <a:lstStyle/>
        <a:p>
          <a:r>
            <a:rPr lang="uk-UA" b="0" i="0" dirty="0" smtClean="0"/>
            <a:t>це діяльність, яку виконує сам підприємець, використовуючи як чинники виробництва робочу силу, знаряддя і предмети праці, виробляє товари чи послуги для подальшого продажу суб'єктам ринку (споживачам)</a:t>
          </a:r>
          <a:endParaRPr lang="uk-UA" dirty="0"/>
        </a:p>
      </dgm:t>
    </dgm:pt>
    <dgm:pt modelId="{BF513B68-29D3-4EE4-A4BC-C31B1D863C02}" type="parTrans" cxnId="{D85C2C8A-35AC-4ECD-BA1A-A48D582E8E9B}">
      <dgm:prSet/>
      <dgm:spPr/>
      <dgm:t>
        <a:bodyPr/>
        <a:lstStyle/>
        <a:p>
          <a:endParaRPr lang="uk-UA"/>
        </a:p>
      </dgm:t>
    </dgm:pt>
    <dgm:pt modelId="{581633F6-0922-43EB-86F0-D20D27E9FD8A}" type="sibTrans" cxnId="{D85C2C8A-35AC-4ECD-BA1A-A48D582E8E9B}">
      <dgm:prSet/>
      <dgm:spPr/>
      <dgm:t>
        <a:bodyPr/>
        <a:lstStyle/>
        <a:p>
          <a:endParaRPr lang="uk-UA"/>
        </a:p>
      </dgm:t>
    </dgm:pt>
    <dgm:pt modelId="{28749312-B063-458E-BE37-25572050697F}">
      <dgm:prSet phldrT="[Текст]"/>
      <dgm:spPr/>
      <dgm:t>
        <a:bodyPr/>
        <a:lstStyle/>
        <a:p>
          <a:r>
            <a:rPr lang="uk-UA" dirty="0" smtClean="0"/>
            <a:t>Комерційне підприємництво</a:t>
          </a:r>
          <a:endParaRPr lang="uk-UA" dirty="0"/>
        </a:p>
      </dgm:t>
    </dgm:pt>
    <dgm:pt modelId="{7D1B2B0C-86CB-4067-A35D-87706C01BC9B}" type="parTrans" cxnId="{49C50AB8-4B1A-4EC2-9C68-29826E5097B6}">
      <dgm:prSet/>
      <dgm:spPr/>
      <dgm:t>
        <a:bodyPr/>
        <a:lstStyle/>
        <a:p>
          <a:endParaRPr lang="uk-UA"/>
        </a:p>
      </dgm:t>
    </dgm:pt>
    <dgm:pt modelId="{DCEEA358-9DBA-4A60-A33F-B5C6F49D40DA}" type="sibTrans" cxnId="{49C50AB8-4B1A-4EC2-9C68-29826E5097B6}">
      <dgm:prSet/>
      <dgm:spPr/>
      <dgm:t>
        <a:bodyPr/>
        <a:lstStyle/>
        <a:p>
          <a:endParaRPr lang="uk-UA"/>
        </a:p>
      </dgm:t>
    </dgm:pt>
    <dgm:pt modelId="{5522CB63-B8A2-43EB-8EAF-7BD0D90224E6}">
      <dgm:prSet phldrT="[Текст]"/>
      <dgm:spPr/>
      <dgm:t>
        <a:bodyPr/>
        <a:lstStyle/>
        <a:p>
          <a:r>
            <a:rPr lang="ru-RU" b="0" i="0" dirty="0" err="1" smtClean="0"/>
            <a:t>діяльність</a:t>
          </a:r>
          <a:r>
            <a:rPr lang="ru-RU" b="0" i="0" dirty="0" smtClean="0"/>
            <a:t>, коли </a:t>
          </a:r>
          <a:r>
            <a:rPr lang="ru-RU" b="0" i="0" dirty="0" err="1" smtClean="0"/>
            <a:t>підприємець</a:t>
          </a:r>
          <a:r>
            <a:rPr lang="ru-RU" b="0" i="0" dirty="0" smtClean="0"/>
            <a:t> сам не </a:t>
          </a:r>
          <a:r>
            <a:rPr lang="ru-RU" b="0" i="0" dirty="0" err="1" smtClean="0"/>
            <a:t>виробляє</a:t>
          </a:r>
          <a:r>
            <a:rPr lang="ru-RU" b="0" i="0" dirty="0" smtClean="0"/>
            <a:t> </a:t>
          </a:r>
          <a:r>
            <a:rPr lang="ru-RU" b="0" i="0" dirty="0" err="1" smtClean="0"/>
            <a:t>товари</a:t>
          </a:r>
          <a:r>
            <a:rPr lang="ru-RU" b="0" i="0" dirty="0" smtClean="0"/>
            <a:t>, а </a:t>
          </a:r>
          <a:r>
            <a:rPr lang="ru-RU" b="0" i="0" dirty="0" err="1" smtClean="0"/>
            <a:t>виступає</a:t>
          </a:r>
          <a:r>
            <a:rPr lang="ru-RU" b="0" i="0" dirty="0" smtClean="0"/>
            <a:t> в </a:t>
          </a:r>
          <a:r>
            <a:rPr lang="ru-RU" b="0" i="0" dirty="0" err="1" smtClean="0"/>
            <a:t>ролі</a:t>
          </a:r>
          <a:r>
            <a:rPr lang="ru-RU" b="0" i="0" dirty="0" smtClean="0"/>
            <a:t> </a:t>
          </a:r>
          <a:r>
            <a:rPr lang="ru-RU" b="0" i="0" dirty="0" err="1" smtClean="0"/>
            <a:t>торговця</a:t>
          </a:r>
          <a:r>
            <a:rPr lang="ru-RU" b="0" i="0" dirty="0" smtClean="0"/>
            <a:t>, </a:t>
          </a:r>
          <a:r>
            <a:rPr lang="ru-RU" b="0" i="0" dirty="0" err="1" smtClean="0"/>
            <a:t>продаючи</a:t>
          </a:r>
          <a:r>
            <a:rPr lang="ru-RU" b="0" i="0" dirty="0" smtClean="0"/>
            <a:t> </a:t>
          </a:r>
          <a:r>
            <a:rPr lang="ru-RU" b="0" i="0" dirty="0" err="1" smtClean="0"/>
            <a:t>готові</a:t>
          </a:r>
          <a:r>
            <a:rPr lang="ru-RU" b="0" i="0" dirty="0" smtClean="0"/>
            <a:t> </a:t>
          </a:r>
          <a:r>
            <a:rPr lang="ru-RU" b="0" i="0" dirty="0" err="1" smtClean="0"/>
            <a:t>товари</a:t>
          </a:r>
          <a:r>
            <a:rPr lang="ru-RU" b="0" i="0" dirty="0" smtClean="0"/>
            <a:t>, </a:t>
          </a:r>
          <a:r>
            <a:rPr lang="ru-RU" b="0" i="0" dirty="0" err="1" smtClean="0"/>
            <a:t>які</a:t>
          </a:r>
          <a:r>
            <a:rPr lang="ru-RU" b="0" i="0" dirty="0" smtClean="0"/>
            <a:t> </a:t>
          </a:r>
          <a:r>
            <a:rPr lang="ru-RU" b="0" i="0" dirty="0" err="1" smtClean="0"/>
            <a:t>отримані</a:t>
          </a:r>
          <a:r>
            <a:rPr lang="ru-RU" b="0" i="0" dirty="0" smtClean="0"/>
            <a:t> ним </a:t>
          </a:r>
          <a:r>
            <a:rPr lang="ru-RU" b="0" i="0" dirty="0" err="1" smtClean="0"/>
            <a:t>від</a:t>
          </a:r>
          <a:r>
            <a:rPr lang="ru-RU" b="0" i="0" dirty="0" smtClean="0"/>
            <a:t> </a:t>
          </a:r>
          <a:r>
            <a:rPr lang="ru-RU" b="0" i="0" dirty="0" err="1" smtClean="0"/>
            <a:t>інших</a:t>
          </a:r>
          <a:r>
            <a:rPr lang="ru-RU" b="0" i="0" dirty="0" smtClean="0"/>
            <a:t> </a:t>
          </a:r>
          <a:r>
            <a:rPr lang="ru-RU" b="0" i="0" dirty="0" err="1" smtClean="0"/>
            <a:t>суб'єктів</a:t>
          </a:r>
          <a:r>
            <a:rPr lang="ru-RU" b="0" i="0" dirty="0" smtClean="0"/>
            <a:t> ринку</a:t>
          </a:r>
          <a:endParaRPr lang="uk-UA" dirty="0"/>
        </a:p>
      </dgm:t>
    </dgm:pt>
    <dgm:pt modelId="{4C97C01C-3B48-4B8D-AB26-12B4D8F6D798}" type="parTrans" cxnId="{2DA5FE29-086A-4B15-95F4-7E4843E64A5B}">
      <dgm:prSet/>
      <dgm:spPr/>
      <dgm:t>
        <a:bodyPr/>
        <a:lstStyle/>
        <a:p>
          <a:endParaRPr lang="uk-UA"/>
        </a:p>
      </dgm:t>
    </dgm:pt>
    <dgm:pt modelId="{972E63E0-5E92-42A7-BB8E-2D5C41A110CF}" type="sibTrans" cxnId="{2DA5FE29-086A-4B15-95F4-7E4843E64A5B}">
      <dgm:prSet/>
      <dgm:spPr/>
      <dgm:t>
        <a:bodyPr/>
        <a:lstStyle/>
        <a:p>
          <a:endParaRPr lang="uk-UA"/>
        </a:p>
      </dgm:t>
    </dgm:pt>
    <dgm:pt modelId="{0EF545C6-3BD2-481F-9E3F-07D7D4C47801}">
      <dgm:prSet phldrT="[Текст]"/>
      <dgm:spPr/>
      <dgm:t>
        <a:bodyPr/>
        <a:lstStyle/>
        <a:p>
          <a:r>
            <a:rPr lang="uk-UA" b="0" i="0" dirty="0" smtClean="0"/>
            <a:t>Фінансове підприємництво</a:t>
          </a:r>
          <a:endParaRPr lang="uk-UA" dirty="0"/>
        </a:p>
      </dgm:t>
    </dgm:pt>
    <dgm:pt modelId="{EBB292FB-1105-4358-89D3-10D095B656F8}" type="parTrans" cxnId="{26AEBD46-DB29-4B19-9FD3-7DC9FD5027A3}">
      <dgm:prSet/>
      <dgm:spPr/>
      <dgm:t>
        <a:bodyPr/>
        <a:lstStyle/>
        <a:p>
          <a:endParaRPr lang="uk-UA"/>
        </a:p>
      </dgm:t>
    </dgm:pt>
    <dgm:pt modelId="{25DAD73B-EA8E-4D69-B76B-23BAE96A5BE2}" type="sibTrans" cxnId="{26AEBD46-DB29-4B19-9FD3-7DC9FD5027A3}">
      <dgm:prSet/>
      <dgm:spPr/>
      <dgm:t>
        <a:bodyPr/>
        <a:lstStyle/>
        <a:p>
          <a:endParaRPr lang="uk-UA"/>
        </a:p>
      </dgm:t>
    </dgm:pt>
    <dgm:pt modelId="{8574D9DA-1994-40CF-8260-37E826C67B5C}">
      <dgm:prSet phldrT="[Текст]"/>
      <dgm:spPr/>
      <dgm:t>
        <a:bodyPr/>
        <a:lstStyle/>
        <a:p>
          <a:r>
            <a:rPr lang="uk-UA" b="0" i="0" dirty="0" smtClean="0"/>
            <a:t>це особлива форма підприємницької діяльності, коли якості предмет купівлі-продажу виступають гроші та цінні папери, що продаються підприємцем споживачу (покупцю) або надаються йому у кредит</a:t>
          </a:r>
          <a:endParaRPr lang="uk-UA" dirty="0"/>
        </a:p>
      </dgm:t>
    </dgm:pt>
    <dgm:pt modelId="{15E112ED-9589-44E0-8C84-F5DD8113600B}" type="parTrans" cxnId="{3705E26D-CC54-45AD-AB35-5F86992E4695}">
      <dgm:prSet/>
      <dgm:spPr/>
      <dgm:t>
        <a:bodyPr/>
        <a:lstStyle/>
        <a:p>
          <a:endParaRPr lang="uk-UA"/>
        </a:p>
      </dgm:t>
    </dgm:pt>
    <dgm:pt modelId="{5C2DFD73-D267-4D01-A95C-64C5B61EB165}" type="sibTrans" cxnId="{3705E26D-CC54-45AD-AB35-5F86992E4695}">
      <dgm:prSet/>
      <dgm:spPr/>
      <dgm:t>
        <a:bodyPr/>
        <a:lstStyle/>
        <a:p>
          <a:endParaRPr lang="uk-UA"/>
        </a:p>
      </dgm:t>
    </dgm:pt>
    <dgm:pt modelId="{E3DF6DE6-644B-439E-9410-608A9183E400}" type="pres">
      <dgm:prSet presAssocID="{555E4734-8303-4A3E-BF02-8C8C0D26259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uk-UA"/>
        </a:p>
      </dgm:t>
    </dgm:pt>
    <dgm:pt modelId="{DB0B1989-CB15-4F1B-8855-68F90DFA449F}" type="pres">
      <dgm:prSet presAssocID="{D04E248A-5A30-4680-ABE3-8E70332B5AA3}" presName="parenttextcomposite" presStyleCnt="0"/>
      <dgm:spPr/>
    </dgm:pt>
    <dgm:pt modelId="{3AD649FB-3706-40C3-9175-E493CE2791EC}" type="pres">
      <dgm:prSet presAssocID="{D04E248A-5A30-4680-ABE3-8E70332B5AA3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1CA404-01BF-4FAA-9F67-3A94921718B9}" type="pres">
      <dgm:prSet presAssocID="{D04E248A-5A30-4680-ABE3-8E70332B5AA3}" presName="composite" presStyleCnt="0"/>
      <dgm:spPr/>
    </dgm:pt>
    <dgm:pt modelId="{82F1D8F7-2C24-4E6F-B023-E4A318ADC783}" type="pres">
      <dgm:prSet presAssocID="{D04E248A-5A30-4680-ABE3-8E70332B5AA3}" presName="chevron1" presStyleLbl="alignNode1" presStyleIdx="0" presStyleCnt="21"/>
      <dgm:spPr/>
    </dgm:pt>
    <dgm:pt modelId="{BD54BFE2-1F16-43D4-AF90-671E2FDA9F3F}" type="pres">
      <dgm:prSet presAssocID="{D04E248A-5A30-4680-ABE3-8E70332B5AA3}" presName="chevron2" presStyleLbl="alignNode1" presStyleIdx="1" presStyleCnt="21"/>
      <dgm:spPr/>
    </dgm:pt>
    <dgm:pt modelId="{DCE193F7-3AEB-40BA-A190-77B318CE6327}" type="pres">
      <dgm:prSet presAssocID="{D04E248A-5A30-4680-ABE3-8E70332B5AA3}" presName="chevron3" presStyleLbl="alignNode1" presStyleIdx="2" presStyleCnt="21"/>
      <dgm:spPr/>
    </dgm:pt>
    <dgm:pt modelId="{D5E8F61D-0A7D-4779-97DA-8444FAB5F144}" type="pres">
      <dgm:prSet presAssocID="{D04E248A-5A30-4680-ABE3-8E70332B5AA3}" presName="chevron4" presStyleLbl="alignNode1" presStyleIdx="3" presStyleCnt="21"/>
      <dgm:spPr/>
    </dgm:pt>
    <dgm:pt modelId="{7FFCF51B-F257-4FB4-9175-262E89840CE3}" type="pres">
      <dgm:prSet presAssocID="{D04E248A-5A30-4680-ABE3-8E70332B5AA3}" presName="chevron5" presStyleLbl="alignNode1" presStyleIdx="4" presStyleCnt="21"/>
      <dgm:spPr/>
    </dgm:pt>
    <dgm:pt modelId="{89E209E9-6E9E-4492-8DAA-8CB8B2192E1E}" type="pres">
      <dgm:prSet presAssocID="{D04E248A-5A30-4680-ABE3-8E70332B5AA3}" presName="chevron6" presStyleLbl="alignNode1" presStyleIdx="5" presStyleCnt="21"/>
      <dgm:spPr/>
    </dgm:pt>
    <dgm:pt modelId="{4A3C234E-37C1-4B3C-AB31-38D7ED15C582}" type="pres">
      <dgm:prSet presAssocID="{D04E248A-5A30-4680-ABE3-8E70332B5AA3}" presName="chevron7" presStyleLbl="alignNode1" presStyleIdx="6" presStyleCnt="21"/>
      <dgm:spPr/>
    </dgm:pt>
    <dgm:pt modelId="{F7CBC01F-1CDD-48E1-9518-FDAD581B7238}" type="pres">
      <dgm:prSet presAssocID="{D04E248A-5A30-4680-ABE3-8E70332B5AA3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2F0B31D-B29F-4036-B30E-8B3B7DCC7D9E}" type="pres">
      <dgm:prSet presAssocID="{5F5B4AD9-DAC9-40E0-8140-E62FF29823CC}" presName="sibTrans" presStyleCnt="0"/>
      <dgm:spPr/>
    </dgm:pt>
    <dgm:pt modelId="{0F996946-39D3-4399-99E3-276547903380}" type="pres">
      <dgm:prSet presAssocID="{28749312-B063-458E-BE37-25572050697F}" presName="parenttextcomposite" presStyleCnt="0"/>
      <dgm:spPr/>
    </dgm:pt>
    <dgm:pt modelId="{5A72190D-8141-4DC9-BC21-C8E989E5BB4E}" type="pres">
      <dgm:prSet presAssocID="{28749312-B063-458E-BE37-25572050697F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3D04F10-41C0-4714-B5E8-64F111CAA04E}" type="pres">
      <dgm:prSet presAssocID="{28749312-B063-458E-BE37-25572050697F}" presName="composite" presStyleCnt="0"/>
      <dgm:spPr/>
    </dgm:pt>
    <dgm:pt modelId="{86D6392A-C92C-429A-9DE7-090D510DC03E}" type="pres">
      <dgm:prSet presAssocID="{28749312-B063-458E-BE37-25572050697F}" presName="chevron1" presStyleLbl="alignNode1" presStyleIdx="7" presStyleCnt="21"/>
      <dgm:spPr/>
    </dgm:pt>
    <dgm:pt modelId="{C017F53A-6811-4794-B0B0-6DABD0B4662C}" type="pres">
      <dgm:prSet presAssocID="{28749312-B063-458E-BE37-25572050697F}" presName="chevron2" presStyleLbl="alignNode1" presStyleIdx="8" presStyleCnt="21"/>
      <dgm:spPr/>
    </dgm:pt>
    <dgm:pt modelId="{BDD7ACF0-ED16-4597-9E71-A7B834BDF87A}" type="pres">
      <dgm:prSet presAssocID="{28749312-B063-458E-BE37-25572050697F}" presName="chevron3" presStyleLbl="alignNode1" presStyleIdx="9" presStyleCnt="21"/>
      <dgm:spPr/>
    </dgm:pt>
    <dgm:pt modelId="{D7152AB2-DE57-4D6F-962C-605D4DC87578}" type="pres">
      <dgm:prSet presAssocID="{28749312-B063-458E-BE37-25572050697F}" presName="chevron4" presStyleLbl="alignNode1" presStyleIdx="10" presStyleCnt="21"/>
      <dgm:spPr/>
    </dgm:pt>
    <dgm:pt modelId="{AF8CB1A6-21A8-4153-83A8-5768104EA935}" type="pres">
      <dgm:prSet presAssocID="{28749312-B063-458E-BE37-25572050697F}" presName="chevron5" presStyleLbl="alignNode1" presStyleIdx="11" presStyleCnt="21"/>
      <dgm:spPr/>
    </dgm:pt>
    <dgm:pt modelId="{289FF64A-42A7-492A-BD92-9024D961378B}" type="pres">
      <dgm:prSet presAssocID="{28749312-B063-458E-BE37-25572050697F}" presName="chevron6" presStyleLbl="alignNode1" presStyleIdx="12" presStyleCnt="21"/>
      <dgm:spPr/>
    </dgm:pt>
    <dgm:pt modelId="{4C168F0F-B647-413B-99BA-5A41964DBEA8}" type="pres">
      <dgm:prSet presAssocID="{28749312-B063-458E-BE37-25572050697F}" presName="chevron7" presStyleLbl="alignNode1" presStyleIdx="13" presStyleCnt="21"/>
      <dgm:spPr/>
    </dgm:pt>
    <dgm:pt modelId="{CA8D5807-6683-40B7-9B11-D084D5625838}" type="pres">
      <dgm:prSet presAssocID="{28749312-B063-458E-BE37-25572050697F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BE12BE-5523-4174-B965-33E6E51813B7}" type="pres">
      <dgm:prSet presAssocID="{DCEEA358-9DBA-4A60-A33F-B5C6F49D40DA}" presName="sibTrans" presStyleCnt="0"/>
      <dgm:spPr/>
    </dgm:pt>
    <dgm:pt modelId="{6FDD5086-F81F-4475-ABF2-5E2EE8888F7A}" type="pres">
      <dgm:prSet presAssocID="{0EF545C6-3BD2-481F-9E3F-07D7D4C47801}" presName="parenttextcomposite" presStyleCnt="0"/>
      <dgm:spPr/>
    </dgm:pt>
    <dgm:pt modelId="{57005F13-DF21-4C59-9D65-2AEB80ACE52E}" type="pres">
      <dgm:prSet presAssocID="{0EF545C6-3BD2-481F-9E3F-07D7D4C47801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0370F56-1DC3-406A-86B0-F56F1F57ED5D}" type="pres">
      <dgm:prSet presAssocID="{0EF545C6-3BD2-481F-9E3F-07D7D4C47801}" presName="composite" presStyleCnt="0"/>
      <dgm:spPr/>
    </dgm:pt>
    <dgm:pt modelId="{7820C3C1-E087-47FC-8D2D-186B1AAF7FCF}" type="pres">
      <dgm:prSet presAssocID="{0EF545C6-3BD2-481F-9E3F-07D7D4C47801}" presName="chevron1" presStyleLbl="alignNode1" presStyleIdx="14" presStyleCnt="21"/>
      <dgm:spPr/>
    </dgm:pt>
    <dgm:pt modelId="{0E4BE1CC-160A-4B59-A0AE-C765E70E7B00}" type="pres">
      <dgm:prSet presAssocID="{0EF545C6-3BD2-481F-9E3F-07D7D4C47801}" presName="chevron2" presStyleLbl="alignNode1" presStyleIdx="15" presStyleCnt="21"/>
      <dgm:spPr/>
    </dgm:pt>
    <dgm:pt modelId="{EE6F0265-BF0C-4FD6-B889-5A976577E873}" type="pres">
      <dgm:prSet presAssocID="{0EF545C6-3BD2-481F-9E3F-07D7D4C47801}" presName="chevron3" presStyleLbl="alignNode1" presStyleIdx="16" presStyleCnt="21"/>
      <dgm:spPr/>
    </dgm:pt>
    <dgm:pt modelId="{DD5AE7EE-7A34-4F4D-ACA7-F846204397D5}" type="pres">
      <dgm:prSet presAssocID="{0EF545C6-3BD2-481F-9E3F-07D7D4C47801}" presName="chevron4" presStyleLbl="alignNode1" presStyleIdx="17" presStyleCnt="21"/>
      <dgm:spPr/>
    </dgm:pt>
    <dgm:pt modelId="{5DE1CCBE-10CE-4A06-B6D3-2906E37E3FD1}" type="pres">
      <dgm:prSet presAssocID="{0EF545C6-3BD2-481F-9E3F-07D7D4C47801}" presName="chevron5" presStyleLbl="alignNode1" presStyleIdx="18" presStyleCnt="21"/>
      <dgm:spPr/>
    </dgm:pt>
    <dgm:pt modelId="{44A54698-B387-4A59-91BC-F6A959B79EFD}" type="pres">
      <dgm:prSet presAssocID="{0EF545C6-3BD2-481F-9E3F-07D7D4C47801}" presName="chevron6" presStyleLbl="alignNode1" presStyleIdx="19" presStyleCnt="21"/>
      <dgm:spPr/>
    </dgm:pt>
    <dgm:pt modelId="{C0A12755-F325-4269-8D17-269661A2FD63}" type="pres">
      <dgm:prSet presAssocID="{0EF545C6-3BD2-481F-9E3F-07D7D4C47801}" presName="chevron7" presStyleLbl="alignNode1" presStyleIdx="20" presStyleCnt="21"/>
      <dgm:spPr/>
    </dgm:pt>
    <dgm:pt modelId="{71C1BB21-C363-45AB-AC25-DE40791520CD}" type="pres">
      <dgm:prSet presAssocID="{0EF545C6-3BD2-481F-9E3F-07D7D4C47801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AA4851A-7B20-40AC-9A9F-0D024BFF5246}" type="presOf" srcId="{0EF545C6-3BD2-481F-9E3F-07D7D4C47801}" destId="{57005F13-DF21-4C59-9D65-2AEB80ACE52E}" srcOrd="0" destOrd="0" presId="urn:microsoft.com/office/officeart/2008/layout/VerticalAccentList"/>
    <dgm:cxn modelId="{8C8CA41E-8612-414F-A0FA-DED04062EAE2}" type="presOf" srcId="{28749312-B063-458E-BE37-25572050697F}" destId="{5A72190D-8141-4DC9-BC21-C8E989E5BB4E}" srcOrd="0" destOrd="0" presId="urn:microsoft.com/office/officeart/2008/layout/VerticalAccentList"/>
    <dgm:cxn modelId="{AD9FBBC9-066D-4FA9-B8E5-DCAC7964F0F7}" type="presOf" srcId="{D04E248A-5A30-4680-ABE3-8E70332B5AA3}" destId="{3AD649FB-3706-40C3-9175-E493CE2791EC}" srcOrd="0" destOrd="0" presId="urn:microsoft.com/office/officeart/2008/layout/VerticalAccentList"/>
    <dgm:cxn modelId="{2DA5FE29-086A-4B15-95F4-7E4843E64A5B}" srcId="{28749312-B063-458E-BE37-25572050697F}" destId="{5522CB63-B8A2-43EB-8EAF-7BD0D90224E6}" srcOrd="0" destOrd="0" parTransId="{4C97C01C-3B48-4B8D-AB26-12B4D8F6D798}" sibTransId="{972E63E0-5E92-42A7-BB8E-2D5C41A110CF}"/>
    <dgm:cxn modelId="{8D3A445E-FB7F-4753-B906-CA1B8C885EE8}" srcId="{555E4734-8303-4A3E-BF02-8C8C0D262592}" destId="{D04E248A-5A30-4680-ABE3-8E70332B5AA3}" srcOrd="0" destOrd="0" parTransId="{11B2B646-E7E0-4B9C-A255-6744456100D0}" sibTransId="{5F5B4AD9-DAC9-40E0-8140-E62FF29823CC}"/>
    <dgm:cxn modelId="{3705E26D-CC54-45AD-AB35-5F86992E4695}" srcId="{0EF545C6-3BD2-481F-9E3F-07D7D4C47801}" destId="{8574D9DA-1994-40CF-8260-37E826C67B5C}" srcOrd="0" destOrd="0" parTransId="{15E112ED-9589-44E0-8C84-F5DD8113600B}" sibTransId="{5C2DFD73-D267-4D01-A95C-64C5B61EB165}"/>
    <dgm:cxn modelId="{49C50AB8-4B1A-4EC2-9C68-29826E5097B6}" srcId="{555E4734-8303-4A3E-BF02-8C8C0D262592}" destId="{28749312-B063-458E-BE37-25572050697F}" srcOrd="1" destOrd="0" parTransId="{7D1B2B0C-86CB-4067-A35D-87706C01BC9B}" sibTransId="{DCEEA358-9DBA-4A60-A33F-B5C6F49D40DA}"/>
    <dgm:cxn modelId="{DDB268B6-6378-4B7F-AB6D-3A0B9756A082}" type="presOf" srcId="{8574D9DA-1994-40CF-8260-37E826C67B5C}" destId="{71C1BB21-C363-45AB-AC25-DE40791520CD}" srcOrd="0" destOrd="0" presId="urn:microsoft.com/office/officeart/2008/layout/VerticalAccentList"/>
    <dgm:cxn modelId="{4B068956-39D5-44CD-8CDE-FD55684B57D3}" type="presOf" srcId="{194A793B-F772-4A02-ABF0-8E26D881BC25}" destId="{F7CBC01F-1CDD-48E1-9518-FDAD581B7238}" srcOrd="0" destOrd="0" presId="urn:microsoft.com/office/officeart/2008/layout/VerticalAccentList"/>
    <dgm:cxn modelId="{26AEBD46-DB29-4B19-9FD3-7DC9FD5027A3}" srcId="{555E4734-8303-4A3E-BF02-8C8C0D262592}" destId="{0EF545C6-3BD2-481F-9E3F-07D7D4C47801}" srcOrd="2" destOrd="0" parTransId="{EBB292FB-1105-4358-89D3-10D095B656F8}" sibTransId="{25DAD73B-EA8E-4D69-B76B-23BAE96A5BE2}"/>
    <dgm:cxn modelId="{63AE559A-E3BD-4362-8E4F-05CA22D114FC}" type="presOf" srcId="{5522CB63-B8A2-43EB-8EAF-7BD0D90224E6}" destId="{CA8D5807-6683-40B7-9B11-D084D5625838}" srcOrd="0" destOrd="0" presId="urn:microsoft.com/office/officeart/2008/layout/VerticalAccentList"/>
    <dgm:cxn modelId="{C1DF6A74-60A1-46FB-B17A-0B34C21DF862}" type="presOf" srcId="{555E4734-8303-4A3E-BF02-8C8C0D262592}" destId="{E3DF6DE6-644B-439E-9410-608A9183E400}" srcOrd="0" destOrd="0" presId="urn:microsoft.com/office/officeart/2008/layout/VerticalAccentList"/>
    <dgm:cxn modelId="{D85C2C8A-35AC-4ECD-BA1A-A48D582E8E9B}" srcId="{D04E248A-5A30-4680-ABE3-8E70332B5AA3}" destId="{194A793B-F772-4A02-ABF0-8E26D881BC25}" srcOrd="0" destOrd="0" parTransId="{BF513B68-29D3-4EE4-A4BC-C31B1D863C02}" sibTransId="{581633F6-0922-43EB-86F0-D20D27E9FD8A}"/>
    <dgm:cxn modelId="{55912A09-F351-4565-93EC-52FC1D921BF8}" type="presParOf" srcId="{E3DF6DE6-644B-439E-9410-608A9183E400}" destId="{DB0B1989-CB15-4F1B-8855-68F90DFA449F}" srcOrd="0" destOrd="0" presId="urn:microsoft.com/office/officeart/2008/layout/VerticalAccentList"/>
    <dgm:cxn modelId="{81445176-DC0D-4BC4-8F32-06AA9E18D8BE}" type="presParOf" srcId="{DB0B1989-CB15-4F1B-8855-68F90DFA449F}" destId="{3AD649FB-3706-40C3-9175-E493CE2791EC}" srcOrd="0" destOrd="0" presId="urn:microsoft.com/office/officeart/2008/layout/VerticalAccentList"/>
    <dgm:cxn modelId="{E0FFE75F-45D0-4A25-9A42-AADB000EEE42}" type="presParOf" srcId="{E3DF6DE6-644B-439E-9410-608A9183E400}" destId="{7B1CA404-01BF-4FAA-9F67-3A94921718B9}" srcOrd="1" destOrd="0" presId="urn:microsoft.com/office/officeart/2008/layout/VerticalAccentList"/>
    <dgm:cxn modelId="{68B54A6A-638A-4F85-B15D-89764443215B}" type="presParOf" srcId="{7B1CA404-01BF-4FAA-9F67-3A94921718B9}" destId="{82F1D8F7-2C24-4E6F-B023-E4A318ADC783}" srcOrd="0" destOrd="0" presId="urn:microsoft.com/office/officeart/2008/layout/VerticalAccentList"/>
    <dgm:cxn modelId="{E1157C82-72BB-4ACE-9329-103C2367E210}" type="presParOf" srcId="{7B1CA404-01BF-4FAA-9F67-3A94921718B9}" destId="{BD54BFE2-1F16-43D4-AF90-671E2FDA9F3F}" srcOrd="1" destOrd="0" presId="urn:microsoft.com/office/officeart/2008/layout/VerticalAccentList"/>
    <dgm:cxn modelId="{D268501F-5FAE-4174-84D7-418BF285211A}" type="presParOf" srcId="{7B1CA404-01BF-4FAA-9F67-3A94921718B9}" destId="{DCE193F7-3AEB-40BA-A190-77B318CE6327}" srcOrd="2" destOrd="0" presId="urn:microsoft.com/office/officeart/2008/layout/VerticalAccentList"/>
    <dgm:cxn modelId="{5720ACEF-12E7-413B-B764-E5D9017C8922}" type="presParOf" srcId="{7B1CA404-01BF-4FAA-9F67-3A94921718B9}" destId="{D5E8F61D-0A7D-4779-97DA-8444FAB5F144}" srcOrd="3" destOrd="0" presId="urn:microsoft.com/office/officeart/2008/layout/VerticalAccentList"/>
    <dgm:cxn modelId="{8002361E-BDCD-4B3E-B7A3-117B01006BBC}" type="presParOf" srcId="{7B1CA404-01BF-4FAA-9F67-3A94921718B9}" destId="{7FFCF51B-F257-4FB4-9175-262E89840CE3}" srcOrd="4" destOrd="0" presId="urn:microsoft.com/office/officeart/2008/layout/VerticalAccentList"/>
    <dgm:cxn modelId="{6BEB22BD-4D23-4EC7-B0C9-7124630A80EA}" type="presParOf" srcId="{7B1CA404-01BF-4FAA-9F67-3A94921718B9}" destId="{89E209E9-6E9E-4492-8DAA-8CB8B2192E1E}" srcOrd="5" destOrd="0" presId="urn:microsoft.com/office/officeart/2008/layout/VerticalAccentList"/>
    <dgm:cxn modelId="{9D8A0CAE-34D7-4669-866E-084E77D369CF}" type="presParOf" srcId="{7B1CA404-01BF-4FAA-9F67-3A94921718B9}" destId="{4A3C234E-37C1-4B3C-AB31-38D7ED15C582}" srcOrd="6" destOrd="0" presId="urn:microsoft.com/office/officeart/2008/layout/VerticalAccentList"/>
    <dgm:cxn modelId="{B0A32C6E-EF4B-44B0-9C46-4BDDAB74D920}" type="presParOf" srcId="{7B1CA404-01BF-4FAA-9F67-3A94921718B9}" destId="{F7CBC01F-1CDD-48E1-9518-FDAD581B7238}" srcOrd="7" destOrd="0" presId="urn:microsoft.com/office/officeart/2008/layout/VerticalAccentList"/>
    <dgm:cxn modelId="{0C951A5E-FD2A-46B4-A91E-808016F99A20}" type="presParOf" srcId="{E3DF6DE6-644B-439E-9410-608A9183E400}" destId="{D2F0B31D-B29F-4036-B30E-8B3B7DCC7D9E}" srcOrd="2" destOrd="0" presId="urn:microsoft.com/office/officeart/2008/layout/VerticalAccentList"/>
    <dgm:cxn modelId="{8197A937-1BC3-48CD-99FF-BAFD8EBFA512}" type="presParOf" srcId="{E3DF6DE6-644B-439E-9410-608A9183E400}" destId="{0F996946-39D3-4399-99E3-276547903380}" srcOrd="3" destOrd="0" presId="urn:microsoft.com/office/officeart/2008/layout/VerticalAccentList"/>
    <dgm:cxn modelId="{FE969321-5670-4D48-8726-5F7F679FE77A}" type="presParOf" srcId="{0F996946-39D3-4399-99E3-276547903380}" destId="{5A72190D-8141-4DC9-BC21-C8E989E5BB4E}" srcOrd="0" destOrd="0" presId="urn:microsoft.com/office/officeart/2008/layout/VerticalAccentList"/>
    <dgm:cxn modelId="{F76B65BE-EDBA-440A-AB0E-E44E040C20A9}" type="presParOf" srcId="{E3DF6DE6-644B-439E-9410-608A9183E400}" destId="{13D04F10-41C0-4714-B5E8-64F111CAA04E}" srcOrd="4" destOrd="0" presId="urn:microsoft.com/office/officeart/2008/layout/VerticalAccentList"/>
    <dgm:cxn modelId="{684CF0AA-A032-46E0-9E1D-00F54E11C7D7}" type="presParOf" srcId="{13D04F10-41C0-4714-B5E8-64F111CAA04E}" destId="{86D6392A-C92C-429A-9DE7-090D510DC03E}" srcOrd="0" destOrd="0" presId="urn:microsoft.com/office/officeart/2008/layout/VerticalAccentList"/>
    <dgm:cxn modelId="{F5EAA3C0-0E71-473E-8C8B-5C9512BBE967}" type="presParOf" srcId="{13D04F10-41C0-4714-B5E8-64F111CAA04E}" destId="{C017F53A-6811-4794-B0B0-6DABD0B4662C}" srcOrd="1" destOrd="0" presId="urn:microsoft.com/office/officeart/2008/layout/VerticalAccentList"/>
    <dgm:cxn modelId="{B4B985B9-D6D2-452E-9351-F1C493E5EDA9}" type="presParOf" srcId="{13D04F10-41C0-4714-B5E8-64F111CAA04E}" destId="{BDD7ACF0-ED16-4597-9E71-A7B834BDF87A}" srcOrd="2" destOrd="0" presId="urn:microsoft.com/office/officeart/2008/layout/VerticalAccentList"/>
    <dgm:cxn modelId="{E303C8F3-1B8F-42A7-8A44-F39F82732E80}" type="presParOf" srcId="{13D04F10-41C0-4714-B5E8-64F111CAA04E}" destId="{D7152AB2-DE57-4D6F-962C-605D4DC87578}" srcOrd="3" destOrd="0" presId="urn:microsoft.com/office/officeart/2008/layout/VerticalAccentList"/>
    <dgm:cxn modelId="{AA41E437-5939-46BD-881A-33619B0D4ED9}" type="presParOf" srcId="{13D04F10-41C0-4714-B5E8-64F111CAA04E}" destId="{AF8CB1A6-21A8-4153-83A8-5768104EA935}" srcOrd="4" destOrd="0" presId="urn:microsoft.com/office/officeart/2008/layout/VerticalAccentList"/>
    <dgm:cxn modelId="{C8F11D85-51C9-4850-A83C-1445F67D9B06}" type="presParOf" srcId="{13D04F10-41C0-4714-B5E8-64F111CAA04E}" destId="{289FF64A-42A7-492A-BD92-9024D961378B}" srcOrd="5" destOrd="0" presId="urn:microsoft.com/office/officeart/2008/layout/VerticalAccentList"/>
    <dgm:cxn modelId="{F1E01CFB-7640-4E91-A344-E88F6D9647B5}" type="presParOf" srcId="{13D04F10-41C0-4714-B5E8-64F111CAA04E}" destId="{4C168F0F-B647-413B-99BA-5A41964DBEA8}" srcOrd="6" destOrd="0" presId="urn:microsoft.com/office/officeart/2008/layout/VerticalAccentList"/>
    <dgm:cxn modelId="{75C8190E-2330-4238-A1D3-6C155B3E32A4}" type="presParOf" srcId="{13D04F10-41C0-4714-B5E8-64F111CAA04E}" destId="{CA8D5807-6683-40B7-9B11-D084D5625838}" srcOrd="7" destOrd="0" presId="urn:microsoft.com/office/officeart/2008/layout/VerticalAccentList"/>
    <dgm:cxn modelId="{57BBD47E-824C-422B-9D7F-393FE303F676}" type="presParOf" srcId="{E3DF6DE6-644B-439E-9410-608A9183E400}" destId="{41BE12BE-5523-4174-B965-33E6E51813B7}" srcOrd="5" destOrd="0" presId="urn:microsoft.com/office/officeart/2008/layout/VerticalAccentList"/>
    <dgm:cxn modelId="{2E84BC5D-357B-49B3-A890-CB8F8483F599}" type="presParOf" srcId="{E3DF6DE6-644B-439E-9410-608A9183E400}" destId="{6FDD5086-F81F-4475-ABF2-5E2EE8888F7A}" srcOrd="6" destOrd="0" presId="urn:microsoft.com/office/officeart/2008/layout/VerticalAccentList"/>
    <dgm:cxn modelId="{04B2FFD4-FDF8-40D9-A325-6C0BCC89EE59}" type="presParOf" srcId="{6FDD5086-F81F-4475-ABF2-5E2EE8888F7A}" destId="{57005F13-DF21-4C59-9D65-2AEB80ACE52E}" srcOrd="0" destOrd="0" presId="urn:microsoft.com/office/officeart/2008/layout/VerticalAccentList"/>
    <dgm:cxn modelId="{A12E2114-2DE4-4B0F-804B-20BF71EA14F4}" type="presParOf" srcId="{E3DF6DE6-644B-439E-9410-608A9183E400}" destId="{70370F56-1DC3-406A-86B0-F56F1F57ED5D}" srcOrd="7" destOrd="0" presId="urn:microsoft.com/office/officeart/2008/layout/VerticalAccentList"/>
    <dgm:cxn modelId="{C7B0803E-847F-4A36-B64B-3044AFA9B435}" type="presParOf" srcId="{70370F56-1DC3-406A-86B0-F56F1F57ED5D}" destId="{7820C3C1-E087-47FC-8D2D-186B1AAF7FCF}" srcOrd="0" destOrd="0" presId="urn:microsoft.com/office/officeart/2008/layout/VerticalAccentList"/>
    <dgm:cxn modelId="{EB3EDFCB-F920-4D00-B052-2C9655E9D6BF}" type="presParOf" srcId="{70370F56-1DC3-406A-86B0-F56F1F57ED5D}" destId="{0E4BE1CC-160A-4B59-A0AE-C765E70E7B00}" srcOrd="1" destOrd="0" presId="urn:microsoft.com/office/officeart/2008/layout/VerticalAccentList"/>
    <dgm:cxn modelId="{68726B5A-11FD-4097-A8EF-234D38F3852E}" type="presParOf" srcId="{70370F56-1DC3-406A-86B0-F56F1F57ED5D}" destId="{EE6F0265-BF0C-4FD6-B889-5A976577E873}" srcOrd="2" destOrd="0" presId="urn:microsoft.com/office/officeart/2008/layout/VerticalAccentList"/>
    <dgm:cxn modelId="{5E04279A-B2EB-4E52-8FBE-3EAC09F6EFDF}" type="presParOf" srcId="{70370F56-1DC3-406A-86B0-F56F1F57ED5D}" destId="{DD5AE7EE-7A34-4F4D-ACA7-F846204397D5}" srcOrd="3" destOrd="0" presId="urn:microsoft.com/office/officeart/2008/layout/VerticalAccentList"/>
    <dgm:cxn modelId="{14719A7A-A0DD-4E62-8009-A7EEA6A81E68}" type="presParOf" srcId="{70370F56-1DC3-406A-86B0-F56F1F57ED5D}" destId="{5DE1CCBE-10CE-4A06-B6D3-2906E37E3FD1}" srcOrd="4" destOrd="0" presId="urn:microsoft.com/office/officeart/2008/layout/VerticalAccentList"/>
    <dgm:cxn modelId="{F3DC0D38-F57B-46F2-8D19-3D2CBDB35503}" type="presParOf" srcId="{70370F56-1DC3-406A-86B0-F56F1F57ED5D}" destId="{44A54698-B387-4A59-91BC-F6A959B79EFD}" srcOrd="5" destOrd="0" presId="urn:microsoft.com/office/officeart/2008/layout/VerticalAccentList"/>
    <dgm:cxn modelId="{3F8A8235-15D0-43AB-9F3B-E4DABF8A6F03}" type="presParOf" srcId="{70370F56-1DC3-406A-86B0-F56F1F57ED5D}" destId="{C0A12755-F325-4269-8D17-269661A2FD63}" srcOrd="6" destOrd="0" presId="urn:microsoft.com/office/officeart/2008/layout/VerticalAccentList"/>
    <dgm:cxn modelId="{04DB42AB-70C4-4172-9A5E-3B3A95BDAD81}" type="presParOf" srcId="{70370F56-1DC3-406A-86B0-F56F1F57ED5D}" destId="{71C1BB21-C363-45AB-AC25-DE40791520CD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5E4734-8303-4A3E-BF02-8C8C0D262592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D04E248A-5A30-4680-ABE3-8E70332B5AA3}">
      <dgm:prSet phldrT="[Текст]"/>
      <dgm:spPr/>
      <dgm:t>
        <a:bodyPr/>
        <a:lstStyle/>
        <a:p>
          <a:r>
            <a:rPr lang="uk-UA" b="0" i="0" dirty="0" smtClean="0"/>
            <a:t>Посередницька підприємницька діяльність</a:t>
          </a:r>
          <a:endParaRPr lang="uk-UA" dirty="0"/>
        </a:p>
      </dgm:t>
    </dgm:pt>
    <dgm:pt modelId="{11B2B646-E7E0-4B9C-A255-6744456100D0}" type="parTrans" cxnId="{8D3A445E-FB7F-4753-B906-CA1B8C885EE8}">
      <dgm:prSet/>
      <dgm:spPr/>
      <dgm:t>
        <a:bodyPr/>
        <a:lstStyle/>
        <a:p>
          <a:endParaRPr lang="uk-UA"/>
        </a:p>
      </dgm:t>
    </dgm:pt>
    <dgm:pt modelId="{5F5B4AD9-DAC9-40E0-8140-E62FF29823CC}" type="sibTrans" cxnId="{8D3A445E-FB7F-4753-B906-CA1B8C885EE8}">
      <dgm:prSet/>
      <dgm:spPr/>
      <dgm:t>
        <a:bodyPr/>
        <a:lstStyle/>
        <a:p>
          <a:endParaRPr lang="uk-UA"/>
        </a:p>
      </dgm:t>
    </dgm:pt>
    <dgm:pt modelId="{194A793B-F772-4A02-ABF0-8E26D881BC25}">
      <dgm:prSet phldrT="[Текст]"/>
      <dgm:spPr/>
      <dgm:t>
        <a:bodyPr/>
        <a:lstStyle/>
        <a:p>
          <a:r>
            <a:rPr lang="ru-RU" b="0" i="0" dirty="0" smtClean="0"/>
            <a:t>коли сам </a:t>
          </a:r>
          <a:r>
            <a:rPr lang="ru-RU" b="0" i="0" dirty="0" err="1" smtClean="0"/>
            <a:t>підприємець</a:t>
          </a:r>
          <a:r>
            <a:rPr lang="ru-RU" b="0" i="0" dirty="0" smtClean="0"/>
            <a:t> не </a:t>
          </a:r>
          <a:r>
            <a:rPr lang="ru-RU" b="0" i="0" dirty="0" err="1" smtClean="0"/>
            <a:t>виробляє</a:t>
          </a:r>
          <a:r>
            <a:rPr lang="ru-RU" b="0" i="0" dirty="0" smtClean="0"/>
            <a:t> і не </a:t>
          </a:r>
          <a:r>
            <a:rPr lang="ru-RU" b="0" i="0" dirty="0" err="1" smtClean="0"/>
            <a:t>продає</a:t>
          </a:r>
          <a:r>
            <a:rPr lang="ru-RU" b="0" i="0" dirty="0" smtClean="0"/>
            <a:t> </a:t>
          </a:r>
          <a:r>
            <a:rPr lang="ru-RU" b="0" i="0" dirty="0" err="1" smtClean="0"/>
            <a:t>товари</a:t>
          </a:r>
          <a:r>
            <a:rPr lang="ru-RU" b="0" i="0" dirty="0" smtClean="0"/>
            <a:t>, а </a:t>
          </a:r>
          <a:r>
            <a:rPr lang="ru-RU" b="0" i="0" dirty="0" err="1" smtClean="0"/>
            <a:t>виступає</a:t>
          </a:r>
          <a:r>
            <a:rPr lang="ru-RU" b="0" i="0" dirty="0" smtClean="0"/>
            <a:t> в </a:t>
          </a:r>
          <a:r>
            <a:rPr lang="ru-RU" b="0" i="0" dirty="0" err="1" smtClean="0"/>
            <a:t>ролі</a:t>
          </a:r>
          <a:r>
            <a:rPr lang="ru-RU" b="0" i="0" dirty="0" smtClean="0"/>
            <a:t> </a:t>
          </a:r>
          <a:r>
            <a:rPr lang="ru-RU" b="0" i="0" dirty="0" err="1" smtClean="0"/>
            <a:t>посередника</a:t>
          </a:r>
          <a:r>
            <a:rPr lang="ru-RU" b="0" i="0" dirty="0" smtClean="0"/>
            <a:t> у </a:t>
          </a:r>
          <a:r>
            <a:rPr lang="ru-RU" b="0" i="0" dirty="0" err="1" smtClean="0"/>
            <a:t>процесі</a:t>
          </a:r>
          <a:r>
            <a:rPr lang="ru-RU" b="0" i="0" dirty="0" smtClean="0"/>
            <a:t> </a:t>
          </a:r>
          <a:r>
            <a:rPr lang="ru-RU" b="0" i="0" dirty="0" err="1" smtClean="0"/>
            <a:t>здійснення</a:t>
          </a:r>
          <a:r>
            <a:rPr lang="ru-RU" b="0" i="0" dirty="0" smtClean="0"/>
            <a:t> товарно-</a:t>
          </a:r>
          <a:r>
            <a:rPr lang="ru-RU" b="0" i="0" dirty="0" err="1" smtClean="0"/>
            <a:t>грошових</a:t>
          </a:r>
          <a:r>
            <a:rPr lang="ru-RU" b="0" i="0" dirty="0" smtClean="0"/>
            <a:t> </a:t>
          </a:r>
          <a:r>
            <a:rPr lang="ru-RU" b="0" i="0" dirty="0" err="1" smtClean="0"/>
            <a:t>операцій</a:t>
          </a:r>
          <a:endParaRPr lang="uk-UA" dirty="0"/>
        </a:p>
      </dgm:t>
    </dgm:pt>
    <dgm:pt modelId="{BF513B68-29D3-4EE4-A4BC-C31B1D863C02}" type="parTrans" cxnId="{D85C2C8A-35AC-4ECD-BA1A-A48D582E8E9B}">
      <dgm:prSet/>
      <dgm:spPr/>
      <dgm:t>
        <a:bodyPr/>
        <a:lstStyle/>
        <a:p>
          <a:endParaRPr lang="uk-UA"/>
        </a:p>
      </dgm:t>
    </dgm:pt>
    <dgm:pt modelId="{581633F6-0922-43EB-86F0-D20D27E9FD8A}" type="sibTrans" cxnId="{D85C2C8A-35AC-4ECD-BA1A-A48D582E8E9B}">
      <dgm:prSet/>
      <dgm:spPr/>
      <dgm:t>
        <a:bodyPr/>
        <a:lstStyle/>
        <a:p>
          <a:endParaRPr lang="uk-UA"/>
        </a:p>
      </dgm:t>
    </dgm:pt>
    <dgm:pt modelId="{28749312-B063-458E-BE37-25572050697F}">
      <dgm:prSet phldrT="[Текст]"/>
      <dgm:spPr/>
      <dgm:t>
        <a:bodyPr/>
        <a:lstStyle/>
        <a:p>
          <a:r>
            <a:rPr lang="uk-UA" b="0" i="0" dirty="0" smtClean="0"/>
            <a:t>Страхове підприємництво</a:t>
          </a:r>
          <a:endParaRPr lang="uk-UA" dirty="0"/>
        </a:p>
      </dgm:t>
    </dgm:pt>
    <dgm:pt modelId="{7D1B2B0C-86CB-4067-A35D-87706C01BC9B}" type="parTrans" cxnId="{49C50AB8-4B1A-4EC2-9C68-29826E5097B6}">
      <dgm:prSet/>
      <dgm:spPr/>
      <dgm:t>
        <a:bodyPr/>
        <a:lstStyle/>
        <a:p>
          <a:endParaRPr lang="uk-UA"/>
        </a:p>
      </dgm:t>
    </dgm:pt>
    <dgm:pt modelId="{DCEEA358-9DBA-4A60-A33F-B5C6F49D40DA}" type="sibTrans" cxnId="{49C50AB8-4B1A-4EC2-9C68-29826E5097B6}">
      <dgm:prSet/>
      <dgm:spPr/>
      <dgm:t>
        <a:bodyPr/>
        <a:lstStyle/>
        <a:p>
          <a:endParaRPr lang="uk-UA"/>
        </a:p>
      </dgm:t>
    </dgm:pt>
    <dgm:pt modelId="{5522CB63-B8A2-43EB-8EAF-7BD0D90224E6}">
      <dgm:prSet phldrT="[Текст]"/>
      <dgm:spPr/>
      <dgm:t>
        <a:bodyPr/>
        <a:lstStyle/>
        <a:p>
          <a:r>
            <a:rPr lang="ru-RU" b="0" i="0" dirty="0" err="1" smtClean="0"/>
            <a:t>діяльність</a:t>
          </a:r>
          <a:r>
            <a:rPr lang="ru-RU" b="0" i="0" dirty="0" smtClean="0"/>
            <a:t>, коли </a:t>
          </a:r>
          <a:r>
            <a:rPr lang="ru-RU" b="0" i="0" dirty="0" err="1" smtClean="0"/>
            <a:t>підприємець</a:t>
          </a:r>
          <a:r>
            <a:rPr lang="ru-RU" b="0" i="0" dirty="0" smtClean="0"/>
            <a:t> </a:t>
          </a:r>
          <a:r>
            <a:rPr lang="ru-RU" b="0" i="0" dirty="0" err="1" smtClean="0"/>
            <a:t>гарантує</a:t>
          </a:r>
          <a:r>
            <a:rPr lang="ru-RU" b="0" i="0" dirty="0" smtClean="0"/>
            <a:t> страховику майна, </a:t>
          </a:r>
          <a:r>
            <a:rPr lang="ru-RU" b="0" i="0" dirty="0" err="1" smtClean="0"/>
            <a:t>життя</a:t>
          </a:r>
          <a:r>
            <a:rPr lang="ru-RU" b="0" i="0" dirty="0" smtClean="0"/>
            <a:t>, </a:t>
          </a:r>
          <a:r>
            <a:rPr lang="ru-RU" b="0" i="0" dirty="0" err="1" smtClean="0"/>
            <a:t>цінностей</a:t>
          </a:r>
          <a:r>
            <a:rPr lang="ru-RU" b="0" i="0" dirty="0" smtClean="0"/>
            <a:t> за </a:t>
          </a:r>
          <a:r>
            <a:rPr lang="ru-RU" b="0" i="0" dirty="0" err="1" smtClean="0"/>
            <a:t>певну</a:t>
          </a:r>
          <a:r>
            <a:rPr lang="ru-RU" b="0" i="0" dirty="0" smtClean="0"/>
            <a:t> плату, </a:t>
          </a:r>
          <a:r>
            <a:rPr lang="ru-RU" b="0" i="0" dirty="0" err="1" smtClean="0"/>
            <a:t>компенсацію</a:t>
          </a:r>
          <a:r>
            <a:rPr lang="ru-RU" b="0" i="0" dirty="0" smtClean="0"/>
            <a:t> </a:t>
          </a:r>
          <a:r>
            <a:rPr lang="ru-RU" b="0" i="0" dirty="0" err="1" smtClean="0"/>
            <a:t>можливих</a:t>
          </a:r>
          <a:r>
            <a:rPr lang="ru-RU" b="0" i="0" dirty="0" smtClean="0"/>
            <a:t> </a:t>
          </a:r>
          <a:r>
            <a:rPr lang="ru-RU" b="0" i="0" dirty="0" err="1" smtClean="0"/>
            <a:t>втрат</a:t>
          </a:r>
          <a:r>
            <a:rPr lang="ru-RU" b="0" i="0" dirty="0" smtClean="0"/>
            <a:t> у </a:t>
          </a:r>
          <a:r>
            <a:rPr lang="ru-RU" b="0" i="0" dirty="0" err="1" smtClean="0"/>
            <a:t>результаті</a:t>
          </a:r>
          <a:r>
            <a:rPr lang="ru-RU" b="0" i="0" dirty="0" smtClean="0"/>
            <a:t> </a:t>
          </a:r>
          <a:r>
            <a:rPr lang="ru-RU" b="0" i="0" dirty="0" err="1" smtClean="0"/>
            <a:t>непередбачуваного</a:t>
          </a:r>
          <a:r>
            <a:rPr lang="ru-RU" b="0" i="0" dirty="0" smtClean="0"/>
            <a:t> лиха</a:t>
          </a:r>
          <a:endParaRPr lang="uk-UA" dirty="0"/>
        </a:p>
      </dgm:t>
    </dgm:pt>
    <dgm:pt modelId="{4C97C01C-3B48-4B8D-AB26-12B4D8F6D798}" type="parTrans" cxnId="{2DA5FE29-086A-4B15-95F4-7E4843E64A5B}">
      <dgm:prSet/>
      <dgm:spPr/>
      <dgm:t>
        <a:bodyPr/>
        <a:lstStyle/>
        <a:p>
          <a:endParaRPr lang="uk-UA"/>
        </a:p>
      </dgm:t>
    </dgm:pt>
    <dgm:pt modelId="{972E63E0-5E92-42A7-BB8E-2D5C41A110CF}" type="sibTrans" cxnId="{2DA5FE29-086A-4B15-95F4-7E4843E64A5B}">
      <dgm:prSet/>
      <dgm:spPr/>
      <dgm:t>
        <a:bodyPr/>
        <a:lstStyle/>
        <a:p>
          <a:endParaRPr lang="uk-UA"/>
        </a:p>
      </dgm:t>
    </dgm:pt>
    <dgm:pt modelId="{E3DF6DE6-644B-439E-9410-608A9183E400}" type="pres">
      <dgm:prSet presAssocID="{555E4734-8303-4A3E-BF02-8C8C0D262592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uk-UA"/>
        </a:p>
      </dgm:t>
    </dgm:pt>
    <dgm:pt modelId="{DB0B1989-CB15-4F1B-8855-68F90DFA449F}" type="pres">
      <dgm:prSet presAssocID="{D04E248A-5A30-4680-ABE3-8E70332B5AA3}" presName="parenttextcomposite" presStyleCnt="0"/>
      <dgm:spPr/>
    </dgm:pt>
    <dgm:pt modelId="{3AD649FB-3706-40C3-9175-E493CE2791EC}" type="pres">
      <dgm:prSet presAssocID="{D04E248A-5A30-4680-ABE3-8E70332B5AA3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B1CA404-01BF-4FAA-9F67-3A94921718B9}" type="pres">
      <dgm:prSet presAssocID="{D04E248A-5A30-4680-ABE3-8E70332B5AA3}" presName="composite" presStyleCnt="0"/>
      <dgm:spPr/>
    </dgm:pt>
    <dgm:pt modelId="{82F1D8F7-2C24-4E6F-B023-E4A318ADC783}" type="pres">
      <dgm:prSet presAssocID="{D04E248A-5A30-4680-ABE3-8E70332B5AA3}" presName="chevron1" presStyleLbl="alignNode1" presStyleIdx="0" presStyleCnt="14"/>
      <dgm:spPr/>
    </dgm:pt>
    <dgm:pt modelId="{BD54BFE2-1F16-43D4-AF90-671E2FDA9F3F}" type="pres">
      <dgm:prSet presAssocID="{D04E248A-5A30-4680-ABE3-8E70332B5AA3}" presName="chevron2" presStyleLbl="alignNode1" presStyleIdx="1" presStyleCnt="14"/>
      <dgm:spPr/>
    </dgm:pt>
    <dgm:pt modelId="{DCE193F7-3AEB-40BA-A190-77B318CE6327}" type="pres">
      <dgm:prSet presAssocID="{D04E248A-5A30-4680-ABE3-8E70332B5AA3}" presName="chevron3" presStyleLbl="alignNode1" presStyleIdx="2" presStyleCnt="14"/>
      <dgm:spPr/>
    </dgm:pt>
    <dgm:pt modelId="{D5E8F61D-0A7D-4779-97DA-8444FAB5F144}" type="pres">
      <dgm:prSet presAssocID="{D04E248A-5A30-4680-ABE3-8E70332B5AA3}" presName="chevron4" presStyleLbl="alignNode1" presStyleIdx="3" presStyleCnt="14"/>
      <dgm:spPr/>
    </dgm:pt>
    <dgm:pt modelId="{7FFCF51B-F257-4FB4-9175-262E89840CE3}" type="pres">
      <dgm:prSet presAssocID="{D04E248A-5A30-4680-ABE3-8E70332B5AA3}" presName="chevron5" presStyleLbl="alignNode1" presStyleIdx="4" presStyleCnt="14"/>
      <dgm:spPr/>
    </dgm:pt>
    <dgm:pt modelId="{89E209E9-6E9E-4492-8DAA-8CB8B2192E1E}" type="pres">
      <dgm:prSet presAssocID="{D04E248A-5A30-4680-ABE3-8E70332B5AA3}" presName="chevron6" presStyleLbl="alignNode1" presStyleIdx="5" presStyleCnt="14"/>
      <dgm:spPr/>
    </dgm:pt>
    <dgm:pt modelId="{4A3C234E-37C1-4B3C-AB31-38D7ED15C582}" type="pres">
      <dgm:prSet presAssocID="{D04E248A-5A30-4680-ABE3-8E70332B5AA3}" presName="chevron7" presStyleLbl="alignNode1" presStyleIdx="6" presStyleCnt="14"/>
      <dgm:spPr/>
    </dgm:pt>
    <dgm:pt modelId="{F7CBC01F-1CDD-48E1-9518-FDAD581B7238}" type="pres">
      <dgm:prSet presAssocID="{D04E248A-5A30-4680-ABE3-8E70332B5AA3}" presName="childtext" presStyleLbl="solidFgAcc1" presStyleIdx="0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2F0B31D-B29F-4036-B30E-8B3B7DCC7D9E}" type="pres">
      <dgm:prSet presAssocID="{5F5B4AD9-DAC9-40E0-8140-E62FF29823CC}" presName="sibTrans" presStyleCnt="0"/>
      <dgm:spPr/>
    </dgm:pt>
    <dgm:pt modelId="{0F996946-39D3-4399-99E3-276547903380}" type="pres">
      <dgm:prSet presAssocID="{28749312-B063-458E-BE37-25572050697F}" presName="parenttextcomposite" presStyleCnt="0"/>
      <dgm:spPr/>
    </dgm:pt>
    <dgm:pt modelId="{5A72190D-8141-4DC9-BC21-C8E989E5BB4E}" type="pres">
      <dgm:prSet presAssocID="{28749312-B063-458E-BE37-25572050697F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3D04F10-41C0-4714-B5E8-64F111CAA04E}" type="pres">
      <dgm:prSet presAssocID="{28749312-B063-458E-BE37-25572050697F}" presName="composite" presStyleCnt="0"/>
      <dgm:spPr/>
    </dgm:pt>
    <dgm:pt modelId="{86D6392A-C92C-429A-9DE7-090D510DC03E}" type="pres">
      <dgm:prSet presAssocID="{28749312-B063-458E-BE37-25572050697F}" presName="chevron1" presStyleLbl="alignNode1" presStyleIdx="7" presStyleCnt="14"/>
      <dgm:spPr/>
    </dgm:pt>
    <dgm:pt modelId="{C017F53A-6811-4794-B0B0-6DABD0B4662C}" type="pres">
      <dgm:prSet presAssocID="{28749312-B063-458E-BE37-25572050697F}" presName="chevron2" presStyleLbl="alignNode1" presStyleIdx="8" presStyleCnt="14"/>
      <dgm:spPr/>
    </dgm:pt>
    <dgm:pt modelId="{BDD7ACF0-ED16-4597-9E71-A7B834BDF87A}" type="pres">
      <dgm:prSet presAssocID="{28749312-B063-458E-BE37-25572050697F}" presName="chevron3" presStyleLbl="alignNode1" presStyleIdx="9" presStyleCnt="14"/>
      <dgm:spPr/>
    </dgm:pt>
    <dgm:pt modelId="{D7152AB2-DE57-4D6F-962C-605D4DC87578}" type="pres">
      <dgm:prSet presAssocID="{28749312-B063-458E-BE37-25572050697F}" presName="chevron4" presStyleLbl="alignNode1" presStyleIdx="10" presStyleCnt="14"/>
      <dgm:spPr/>
    </dgm:pt>
    <dgm:pt modelId="{AF8CB1A6-21A8-4153-83A8-5768104EA935}" type="pres">
      <dgm:prSet presAssocID="{28749312-B063-458E-BE37-25572050697F}" presName="chevron5" presStyleLbl="alignNode1" presStyleIdx="11" presStyleCnt="14"/>
      <dgm:spPr/>
    </dgm:pt>
    <dgm:pt modelId="{289FF64A-42A7-492A-BD92-9024D961378B}" type="pres">
      <dgm:prSet presAssocID="{28749312-B063-458E-BE37-25572050697F}" presName="chevron6" presStyleLbl="alignNode1" presStyleIdx="12" presStyleCnt="14"/>
      <dgm:spPr/>
    </dgm:pt>
    <dgm:pt modelId="{4C168F0F-B647-413B-99BA-5A41964DBEA8}" type="pres">
      <dgm:prSet presAssocID="{28749312-B063-458E-BE37-25572050697F}" presName="chevron7" presStyleLbl="alignNode1" presStyleIdx="13" presStyleCnt="14"/>
      <dgm:spPr/>
    </dgm:pt>
    <dgm:pt modelId="{CA8D5807-6683-40B7-9B11-D084D5625838}" type="pres">
      <dgm:prSet presAssocID="{28749312-B063-458E-BE37-25572050697F}" presName="childtext" presStyleLbl="solidFgAcc1" presStyleIdx="1" presStyleCnt="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D29D7933-A061-4D32-9B02-9AA7E06D7D17}" type="presOf" srcId="{28749312-B063-458E-BE37-25572050697F}" destId="{5A72190D-8141-4DC9-BC21-C8E989E5BB4E}" srcOrd="0" destOrd="0" presId="urn:microsoft.com/office/officeart/2008/layout/VerticalAccentList"/>
    <dgm:cxn modelId="{73F73D66-8C24-4F04-8D68-A652A6ADDFB0}" type="presOf" srcId="{D04E248A-5A30-4680-ABE3-8E70332B5AA3}" destId="{3AD649FB-3706-40C3-9175-E493CE2791EC}" srcOrd="0" destOrd="0" presId="urn:microsoft.com/office/officeart/2008/layout/VerticalAccentList"/>
    <dgm:cxn modelId="{2DA5FE29-086A-4B15-95F4-7E4843E64A5B}" srcId="{28749312-B063-458E-BE37-25572050697F}" destId="{5522CB63-B8A2-43EB-8EAF-7BD0D90224E6}" srcOrd="0" destOrd="0" parTransId="{4C97C01C-3B48-4B8D-AB26-12B4D8F6D798}" sibTransId="{972E63E0-5E92-42A7-BB8E-2D5C41A110CF}"/>
    <dgm:cxn modelId="{BE33A3E6-4DB3-4982-8B34-F6471546828B}" type="presOf" srcId="{555E4734-8303-4A3E-BF02-8C8C0D262592}" destId="{E3DF6DE6-644B-439E-9410-608A9183E400}" srcOrd="0" destOrd="0" presId="urn:microsoft.com/office/officeart/2008/layout/VerticalAccentList"/>
    <dgm:cxn modelId="{8D3A445E-FB7F-4753-B906-CA1B8C885EE8}" srcId="{555E4734-8303-4A3E-BF02-8C8C0D262592}" destId="{D04E248A-5A30-4680-ABE3-8E70332B5AA3}" srcOrd="0" destOrd="0" parTransId="{11B2B646-E7E0-4B9C-A255-6744456100D0}" sibTransId="{5F5B4AD9-DAC9-40E0-8140-E62FF29823CC}"/>
    <dgm:cxn modelId="{D5BD96E2-8A55-49D7-8C33-51BF107572FF}" type="presOf" srcId="{194A793B-F772-4A02-ABF0-8E26D881BC25}" destId="{F7CBC01F-1CDD-48E1-9518-FDAD581B7238}" srcOrd="0" destOrd="0" presId="urn:microsoft.com/office/officeart/2008/layout/VerticalAccentList"/>
    <dgm:cxn modelId="{301FD763-5A56-4CB6-9DA7-2689E518C464}" type="presOf" srcId="{5522CB63-B8A2-43EB-8EAF-7BD0D90224E6}" destId="{CA8D5807-6683-40B7-9B11-D084D5625838}" srcOrd="0" destOrd="0" presId="urn:microsoft.com/office/officeart/2008/layout/VerticalAccentList"/>
    <dgm:cxn modelId="{D85C2C8A-35AC-4ECD-BA1A-A48D582E8E9B}" srcId="{D04E248A-5A30-4680-ABE3-8E70332B5AA3}" destId="{194A793B-F772-4A02-ABF0-8E26D881BC25}" srcOrd="0" destOrd="0" parTransId="{BF513B68-29D3-4EE4-A4BC-C31B1D863C02}" sibTransId="{581633F6-0922-43EB-86F0-D20D27E9FD8A}"/>
    <dgm:cxn modelId="{49C50AB8-4B1A-4EC2-9C68-29826E5097B6}" srcId="{555E4734-8303-4A3E-BF02-8C8C0D262592}" destId="{28749312-B063-458E-BE37-25572050697F}" srcOrd="1" destOrd="0" parTransId="{7D1B2B0C-86CB-4067-A35D-87706C01BC9B}" sibTransId="{DCEEA358-9DBA-4A60-A33F-B5C6F49D40DA}"/>
    <dgm:cxn modelId="{9413839A-B705-49A2-9F99-EB1D3B52E8B0}" type="presParOf" srcId="{E3DF6DE6-644B-439E-9410-608A9183E400}" destId="{DB0B1989-CB15-4F1B-8855-68F90DFA449F}" srcOrd="0" destOrd="0" presId="urn:microsoft.com/office/officeart/2008/layout/VerticalAccentList"/>
    <dgm:cxn modelId="{2CDCD3CA-D93D-4E54-BEB8-A1882929C313}" type="presParOf" srcId="{DB0B1989-CB15-4F1B-8855-68F90DFA449F}" destId="{3AD649FB-3706-40C3-9175-E493CE2791EC}" srcOrd="0" destOrd="0" presId="urn:microsoft.com/office/officeart/2008/layout/VerticalAccentList"/>
    <dgm:cxn modelId="{892099FE-6776-4D95-87B8-1BDCD98B7C43}" type="presParOf" srcId="{E3DF6DE6-644B-439E-9410-608A9183E400}" destId="{7B1CA404-01BF-4FAA-9F67-3A94921718B9}" srcOrd="1" destOrd="0" presId="urn:microsoft.com/office/officeart/2008/layout/VerticalAccentList"/>
    <dgm:cxn modelId="{C4961886-598D-46D8-B5D9-0BF6751E1092}" type="presParOf" srcId="{7B1CA404-01BF-4FAA-9F67-3A94921718B9}" destId="{82F1D8F7-2C24-4E6F-B023-E4A318ADC783}" srcOrd="0" destOrd="0" presId="urn:microsoft.com/office/officeart/2008/layout/VerticalAccentList"/>
    <dgm:cxn modelId="{DC7577DB-EA7E-4D40-BFF3-E33CDA8F3BD1}" type="presParOf" srcId="{7B1CA404-01BF-4FAA-9F67-3A94921718B9}" destId="{BD54BFE2-1F16-43D4-AF90-671E2FDA9F3F}" srcOrd="1" destOrd="0" presId="urn:microsoft.com/office/officeart/2008/layout/VerticalAccentList"/>
    <dgm:cxn modelId="{E28E2D9E-A876-43BB-8323-2BAB7A9594E9}" type="presParOf" srcId="{7B1CA404-01BF-4FAA-9F67-3A94921718B9}" destId="{DCE193F7-3AEB-40BA-A190-77B318CE6327}" srcOrd="2" destOrd="0" presId="urn:microsoft.com/office/officeart/2008/layout/VerticalAccentList"/>
    <dgm:cxn modelId="{D06C0E18-D0A9-4BFE-8DA4-8DED56B26173}" type="presParOf" srcId="{7B1CA404-01BF-4FAA-9F67-3A94921718B9}" destId="{D5E8F61D-0A7D-4779-97DA-8444FAB5F144}" srcOrd="3" destOrd="0" presId="urn:microsoft.com/office/officeart/2008/layout/VerticalAccentList"/>
    <dgm:cxn modelId="{B71B6018-BFC3-4636-B81F-EF581E78204D}" type="presParOf" srcId="{7B1CA404-01BF-4FAA-9F67-3A94921718B9}" destId="{7FFCF51B-F257-4FB4-9175-262E89840CE3}" srcOrd="4" destOrd="0" presId="urn:microsoft.com/office/officeart/2008/layout/VerticalAccentList"/>
    <dgm:cxn modelId="{0C43BF3B-207C-45BE-8A39-4C7697DCA7AE}" type="presParOf" srcId="{7B1CA404-01BF-4FAA-9F67-3A94921718B9}" destId="{89E209E9-6E9E-4492-8DAA-8CB8B2192E1E}" srcOrd="5" destOrd="0" presId="urn:microsoft.com/office/officeart/2008/layout/VerticalAccentList"/>
    <dgm:cxn modelId="{AC6861D9-3F63-4F12-8AC9-9FB9AD1B66A9}" type="presParOf" srcId="{7B1CA404-01BF-4FAA-9F67-3A94921718B9}" destId="{4A3C234E-37C1-4B3C-AB31-38D7ED15C582}" srcOrd="6" destOrd="0" presId="urn:microsoft.com/office/officeart/2008/layout/VerticalAccentList"/>
    <dgm:cxn modelId="{3C8C4178-178D-4330-A577-6EC36A002D34}" type="presParOf" srcId="{7B1CA404-01BF-4FAA-9F67-3A94921718B9}" destId="{F7CBC01F-1CDD-48E1-9518-FDAD581B7238}" srcOrd="7" destOrd="0" presId="urn:microsoft.com/office/officeart/2008/layout/VerticalAccentList"/>
    <dgm:cxn modelId="{177CCAD5-1D83-4508-AED4-3C1371BFA3E1}" type="presParOf" srcId="{E3DF6DE6-644B-439E-9410-608A9183E400}" destId="{D2F0B31D-B29F-4036-B30E-8B3B7DCC7D9E}" srcOrd="2" destOrd="0" presId="urn:microsoft.com/office/officeart/2008/layout/VerticalAccentList"/>
    <dgm:cxn modelId="{60C86454-E40A-4B7D-A631-3269499D8E08}" type="presParOf" srcId="{E3DF6DE6-644B-439E-9410-608A9183E400}" destId="{0F996946-39D3-4399-99E3-276547903380}" srcOrd="3" destOrd="0" presId="urn:microsoft.com/office/officeart/2008/layout/VerticalAccentList"/>
    <dgm:cxn modelId="{91DC616D-826E-469A-8255-93334BCF12C6}" type="presParOf" srcId="{0F996946-39D3-4399-99E3-276547903380}" destId="{5A72190D-8141-4DC9-BC21-C8E989E5BB4E}" srcOrd="0" destOrd="0" presId="urn:microsoft.com/office/officeart/2008/layout/VerticalAccentList"/>
    <dgm:cxn modelId="{8FFBCE65-F825-4708-AC83-0B337CE4A2B6}" type="presParOf" srcId="{E3DF6DE6-644B-439E-9410-608A9183E400}" destId="{13D04F10-41C0-4714-B5E8-64F111CAA04E}" srcOrd="4" destOrd="0" presId="urn:microsoft.com/office/officeart/2008/layout/VerticalAccentList"/>
    <dgm:cxn modelId="{7045DF20-60FA-400E-B303-370ECEA1464E}" type="presParOf" srcId="{13D04F10-41C0-4714-B5E8-64F111CAA04E}" destId="{86D6392A-C92C-429A-9DE7-090D510DC03E}" srcOrd="0" destOrd="0" presId="urn:microsoft.com/office/officeart/2008/layout/VerticalAccentList"/>
    <dgm:cxn modelId="{E536E9BA-2330-4DD3-9087-209CB11181CD}" type="presParOf" srcId="{13D04F10-41C0-4714-B5E8-64F111CAA04E}" destId="{C017F53A-6811-4794-B0B0-6DABD0B4662C}" srcOrd="1" destOrd="0" presId="urn:microsoft.com/office/officeart/2008/layout/VerticalAccentList"/>
    <dgm:cxn modelId="{B68A5555-18C5-4549-91B0-47A79C6C4C3D}" type="presParOf" srcId="{13D04F10-41C0-4714-B5E8-64F111CAA04E}" destId="{BDD7ACF0-ED16-4597-9E71-A7B834BDF87A}" srcOrd="2" destOrd="0" presId="urn:microsoft.com/office/officeart/2008/layout/VerticalAccentList"/>
    <dgm:cxn modelId="{8C9A33E5-EC69-4FD4-BEF4-F62F1BD1E7E8}" type="presParOf" srcId="{13D04F10-41C0-4714-B5E8-64F111CAA04E}" destId="{D7152AB2-DE57-4D6F-962C-605D4DC87578}" srcOrd="3" destOrd="0" presId="urn:microsoft.com/office/officeart/2008/layout/VerticalAccentList"/>
    <dgm:cxn modelId="{ED522F2D-EE58-446B-9971-9CBD123D321F}" type="presParOf" srcId="{13D04F10-41C0-4714-B5E8-64F111CAA04E}" destId="{AF8CB1A6-21A8-4153-83A8-5768104EA935}" srcOrd="4" destOrd="0" presId="urn:microsoft.com/office/officeart/2008/layout/VerticalAccentList"/>
    <dgm:cxn modelId="{3D35FEBE-FA1D-4E4C-82E5-A4B21C3AFE9C}" type="presParOf" srcId="{13D04F10-41C0-4714-B5E8-64F111CAA04E}" destId="{289FF64A-42A7-492A-BD92-9024D961378B}" srcOrd="5" destOrd="0" presId="urn:microsoft.com/office/officeart/2008/layout/VerticalAccentList"/>
    <dgm:cxn modelId="{14A4F51E-C01D-4D16-B3B6-3961A43568C8}" type="presParOf" srcId="{13D04F10-41C0-4714-B5E8-64F111CAA04E}" destId="{4C168F0F-B647-413B-99BA-5A41964DBEA8}" srcOrd="6" destOrd="0" presId="urn:microsoft.com/office/officeart/2008/layout/VerticalAccentList"/>
    <dgm:cxn modelId="{C2DC26B6-7321-4AC1-9AF2-2487F2F55D85}" type="presParOf" srcId="{13D04F10-41C0-4714-B5E8-64F111CAA04E}" destId="{CA8D5807-6683-40B7-9B11-D084D562583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6E0C1-47C6-4142-86D2-2B94F089780C}">
      <dsp:nvSpPr>
        <dsp:cNvPr id="0" name=""/>
        <dsp:cNvSpPr/>
      </dsp:nvSpPr>
      <dsp:spPr>
        <a:xfrm>
          <a:off x="2249647" y="3111501"/>
          <a:ext cx="562789" cy="2680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1394" y="0"/>
              </a:lnTo>
              <a:lnTo>
                <a:pt x="281394" y="2680972"/>
              </a:lnTo>
              <a:lnTo>
                <a:pt x="562789" y="2680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900" kern="1200"/>
        </a:p>
      </dsp:txBody>
      <dsp:txXfrm>
        <a:off x="2462557" y="4383502"/>
        <a:ext cx="136970" cy="136970"/>
      </dsp:txXfrm>
    </dsp:sp>
    <dsp:sp modelId="{CB1B4DB2-4CC8-4FE9-ACAD-3A4B69B8427B}">
      <dsp:nvSpPr>
        <dsp:cNvPr id="0" name=""/>
        <dsp:cNvSpPr/>
      </dsp:nvSpPr>
      <dsp:spPr>
        <a:xfrm>
          <a:off x="2249647" y="3111501"/>
          <a:ext cx="562789" cy="16085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1394" y="0"/>
              </a:lnTo>
              <a:lnTo>
                <a:pt x="281394" y="1608583"/>
              </a:lnTo>
              <a:lnTo>
                <a:pt x="562789" y="16085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>
        <a:off x="2488437" y="3873188"/>
        <a:ext cx="85209" cy="85209"/>
      </dsp:txXfrm>
    </dsp:sp>
    <dsp:sp modelId="{13F4574F-0FFD-40B1-B252-6772BA3707D7}">
      <dsp:nvSpPr>
        <dsp:cNvPr id="0" name=""/>
        <dsp:cNvSpPr/>
      </dsp:nvSpPr>
      <dsp:spPr>
        <a:xfrm>
          <a:off x="2249647" y="3111501"/>
          <a:ext cx="562789" cy="536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1394" y="0"/>
              </a:lnTo>
              <a:lnTo>
                <a:pt x="281394" y="536194"/>
              </a:lnTo>
              <a:lnTo>
                <a:pt x="562789" y="5361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2511609" y="3360165"/>
        <a:ext cx="38866" cy="38866"/>
      </dsp:txXfrm>
    </dsp:sp>
    <dsp:sp modelId="{F46C789B-7EC6-4B9C-9F60-1EDECDBA692F}">
      <dsp:nvSpPr>
        <dsp:cNvPr id="0" name=""/>
        <dsp:cNvSpPr/>
      </dsp:nvSpPr>
      <dsp:spPr>
        <a:xfrm>
          <a:off x="2249647" y="2575306"/>
          <a:ext cx="562789" cy="536194"/>
        </a:xfrm>
        <a:custGeom>
          <a:avLst/>
          <a:gdLst/>
          <a:ahLst/>
          <a:cxnLst/>
          <a:rect l="0" t="0" r="0" b="0"/>
          <a:pathLst>
            <a:path>
              <a:moveTo>
                <a:pt x="0" y="536194"/>
              </a:moveTo>
              <a:lnTo>
                <a:pt x="281394" y="536194"/>
              </a:lnTo>
              <a:lnTo>
                <a:pt x="281394" y="0"/>
              </a:lnTo>
              <a:lnTo>
                <a:pt x="5627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500" kern="1200"/>
        </a:p>
      </dsp:txBody>
      <dsp:txXfrm>
        <a:off x="2511609" y="2823970"/>
        <a:ext cx="38866" cy="38866"/>
      </dsp:txXfrm>
    </dsp:sp>
    <dsp:sp modelId="{03E38EE8-2D78-498D-AE1F-FE0B84C5C339}">
      <dsp:nvSpPr>
        <dsp:cNvPr id="0" name=""/>
        <dsp:cNvSpPr/>
      </dsp:nvSpPr>
      <dsp:spPr>
        <a:xfrm>
          <a:off x="2249647" y="1502917"/>
          <a:ext cx="562789" cy="1608583"/>
        </a:xfrm>
        <a:custGeom>
          <a:avLst/>
          <a:gdLst/>
          <a:ahLst/>
          <a:cxnLst/>
          <a:rect l="0" t="0" r="0" b="0"/>
          <a:pathLst>
            <a:path>
              <a:moveTo>
                <a:pt x="0" y="1608583"/>
              </a:moveTo>
              <a:lnTo>
                <a:pt x="281394" y="1608583"/>
              </a:lnTo>
              <a:lnTo>
                <a:pt x="281394" y="0"/>
              </a:lnTo>
              <a:lnTo>
                <a:pt x="5627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600" kern="1200"/>
        </a:p>
      </dsp:txBody>
      <dsp:txXfrm>
        <a:off x="2488437" y="2264604"/>
        <a:ext cx="85209" cy="85209"/>
      </dsp:txXfrm>
    </dsp:sp>
    <dsp:sp modelId="{07C3BD8A-1079-4F33-BB63-90F03C6CD31A}">
      <dsp:nvSpPr>
        <dsp:cNvPr id="0" name=""/>
        <dsp:cNvSpPr/>
      </dsp:nvSpPr>
      <dsp:spPr>
        <a:xfrm>
          <a:off x="2249647" y="430528"/>
          <a:ext cx="562789" cy="2680972"/>
        </a:xfrm>
        <a:custGeom>
          <a:avLst/>
          <a:gdLst/>
          <a:ahLst/>
          <a:cxnLst/>
          <a:rect l="0" t="0" r="0" b="0"/>
          <a:pathLst>
            <a:path>
              <a:moveTo>
                <a:pt x="0" y="2680972"/>
              </a:moveTo>
              <a:lnTo>
                <a:pt x="281394" y="2680972"/>
              </a:lnTo>
              <a:lnTo>
                <a:pt x="281394" y="0"/>
              </a:lnTo>
              <a:lnTo>
                <a:pt x="56278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900" kern="1200"/>
        </a:p>
      </dsp:txBody>
      <dsp:txXfrm>
        <a:off x="2462557" y="1702529"/>
        <a:ext cx="136970" cy="136970"/>
      </dsp:txXfrm>
    </dsp:sp>
    <dsp:sp modelId="{8319A850-8E45-4956-8698-BABBBC903254}">
      <dsp:nvSpPr>
        <dsp:cNvPr id="0" name=""/>
        <dsp:cNvSpPr/>
      </dsp:nvSpPr>
      <dsp:spPr>
        <a:xfrm rot="16200000">
          <a:off x="-436969" y="2682545"/>
          <a:ext cx="4515322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900" kern="1200" dirty="0" smtClean="0"/>
            <a:t>Принципи підприємницької діяльності</a:t>
          </a:r>
          <a:endParaRPr lang="uk-UA" sz="2900" kern="1200" dirty="0"/>
        </a:p>
      </dsp:txBody>
      <dsp:txXfrm>
        <a:off x="-436969" y="2682545"/>
        <a:ext cx="4515322" cy="857911"/>
      </dsp:txXfrm>
    </dsp:sp>
    <dsp:sp modelId="{3E809CF9-E6D2-442A-8375-CAAE21483ACE}">
      <dsp:nvSpPr>
        <dsp:cNvPr id="0" name=""/>
        <dsp:cNvSpPr/>
      </dsp:nvSpPr>
      <dsp:spPr>
        <a:xfrm>
          <a:off x="2812437" y="1572"/>
          <a:ext cx="3851255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Вільний вибір діяльності</a:t>
          </a:r>
          <a:endParaRPr lang="uk-UA" sz="1500" kern="1200" dirty="0"/>
        </a:p>
      </dsp:txBody>
      <dsp:txXfrm>
        <a:off x="2812437" y="1572"/>
        <a:ext cx="3851255" cy="857911"/>
      </dsp:txXfrm>
    </dsp:sp>
    <dsp:sp modelId="{61CC3834-5030-43E5-AFEF-B481D55B3473}">
      <dsp:nvSpPr>
        <dsp:cNvPr id="0" name=""/>
        <dsp:cNvSpPr/>
      </dsp:nvSpPr>
      <dsp:spPr>
        <a:xfrm>
          <a:off x="2812437" y="1073961"/>
          <a:ext cx="3851255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Залучення на добровільній основі до здійснення підприємницької діяльності майна і засобів юридичних осіб та громадян</a:t>
          </a:r>
          <a:endParaRPr lang="uk-UA" sz="1500" kern="1200" dirty="0"/>
        </a:p>
      </dsp:txBody>
      <dsp:txXfrm>
        <a:off x="2812437" y="1073961"/>
        <a:ext cx="3851255" cy="857911"/>
      </dsp:txXfrm>
    </dsp:sp>
    <dsp:sp modelId="{57772559-DFE6-494B-8440-5FF2D6FDC5D4}">
      <dsp:nvSpPr>
        <dsp:cNvPr id="0" name=""/>
        <dsp:cNvSpPr/>
      </dsp:nvSpPr>
      <dsp:spPr>
        <a:xfrm>
          <a:off x="2812437" y="2146350"/>
          <a:ext cx="3827224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Самостійне формування програм діяльності і вибір постачальників і споживачів виробленої продукції</a:t>
          </a:r>
          <a:endParaRPr lang="uk-UA" sz="1500" kern="1200" dirty="0"/>
        </a:p>
      </dsp:txBody>
      <dsp:txXfrm>
        <a:off x="2812437" y="2146350"/>
        <a:ext cx="3827224" cy="857911"/>
      </dsp:txXfrm>
    </dsp:sp>
    <dsp:sp modelId="{6105417F-2BDC-4AA0-A0EC-0B6A50D329FC}">
      <dsp:nvSpPr>
        <dsp:cNvPr id="0" name=""/>
        <dsp:cNvSpPr/>
      </dsp:nvSpPr>
      <dsp:spPr>
        <a:xfrm>
          <a:off x="2812437" y="3218739"/>
          <a:ext cx="3851255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Встановлення цін у відповідності із законодавством</a:t>
          </a:r>
          <a:endParaRPr lang="uk-UA" sz="1500" kern="1200" dirty="0"/>
        </a:p>
      </dsp:txBody>
      <dsp:txXfrm>
        <a:off x="2812437" y="3218739"/>
        <a:ext cx="3851255" cy="857911"/>
      </dsp:txXfrm>
    </dsp:sp>
    <dsp:sp modelId="{753564F5-99EA-41AB-851E-C24CF73AE5B9}">
      <dsp:nvSpPr>
        <dsp:cNvPr id="0" name=""/>
        <dsp:cNvSpPr/>
      </dsp:nvSpPr>
      <dsp:spPr>
        <a:xfrm>
          <a:off x="2812437" y="4291129"/>
          <a:ext cx="3803221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Вільний найм працівників</a:t>
          </a:r>
          <a:endParaRPr lang="uk-UA" sz="1500" kern="1200" dirty="0"/>
        </a:p>
      </dsp:txBody>
      <dsp:txXfrm>
        <a:off x="2812437" y="4291129"/>
        <a:ext cx="3803221" cy="857911"/>
      </dsp:txXfrm>
    </dsp:sp>
    <dsp:sp modelId="{F9474BF5-9CFD-4F0C-80EF-855F482921A5}">
      <dsp:nvSpPr>
        <dsp:cNvPr id="0" name=""/>
        <dsp:cNvSpPr/>
      </dsp:nvSpPr>
      <dsp:spPr>
        <a:xfrm>
          <a:off x="2812437" y="5363518"/>
          <a:ext cx="3753301" cy="8579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500" kern="1200" dirty="0" smtClean="0"/>
            <a:t>Залучення до використання засобів виробництва, які не заборонені і не обмежені законодавством</a:t>
          </a:r>
          <a:endParaRPr lang="uk-UA" sz="1500" kern="1200" dirty="0"/>
        </a:p>
      </dsp:txBody>
      <dsp:txXfrm>
        <a:off x="2812437" y="5363518"/>
        <a:ext cx="3753301" cy="8579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80778-2B1C-41B2-940A-98E8E89C662B}">
      <dsp:nvSpPr>
        <dsp:cNvPr id="0" name=""/>
        <dsp:cNvSpPr/>
      </dsp:nvSpPr>
      <dsp:spPr>
        <a:xfrm rot="16200000">
          <a:off x="518432" y="-518432"/>
          <a:ext cx="3159578" cy="419644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1. Створення необхідної законодавчої та нормативної бази</a:t>
          </a:r>
          <a:endParaRPr lang="uk-UA" sz="2200" kern="1200" dirty="0"/>
        </a:p>
      </dsp:txBody>
      <dsp:txXfrm rot="5400000">
        <a:off x="0" y="0"/>
        <a:ext cx="4196443" cy="2369684"/>
      </dsp:txXfrm>
    </dsp:sp>
    <dsp:sp modelId="{F207EFF4-74A7-44CF-9901-0E7C770F0A49}">
      <dsp:nvSpPr>
        <dsp:cNvPr id="0" name=""/>
        <dsp:cNvSpPr/>
      </dsp:nvSpPr>
      <dsp:spPr>
        <a:xfrm>
          <a:off x="4196443" y="0"/>
          <a:ext cx="4196443" cy="315957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2. Конкурентний режим господарювання</a:t>
          </a:r>
          <a:endParaRPr lang="uk-UA" sz="2200" kern="1200" dirty="0"/>
        </a:p>
      </dsp:txBody>
      <dsp:txXfrm>
        <a:off x="4196443" y="0"/>
        <a:ext cx="4196443" cy="2369684"/>
      </dsp:txXfrm>
    </dsp:sp>
    <dsp:sp modelId="{681B6349-2142-4C46-935B-F6C48BAFEBFA}">
      <dsp:nvSpPr>
        <dsp:cNvPr id="0" name=""/>
        <dsp:cNvSpPr/>
      </dsp:nvSpPr>
      <dsp:spPr>
        <a:xfrm rot="10800000">
          <a:off x="0" y="3159578"/>
          <a:ext cx="4196443" cy="3159578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4. Заохочення і розвиток дрібного підприємництва, створення сприятливого економічного середовища</a:t>
          </a:r>
          <a:endParaRPr lang="uk-UA" sz="2200" kern="1200" dirty="0"/>
        </a:p>
      </dsp:txBody>
      <dsp:txXfrm rot="10800000">
        <a:off x="0" y="3949473"/>
        <a:ext cx="4196443" cy="2369684"/>
      </dsp:txXfrm>
    </dsp:sp>
    <dsp:sp modelId="{315A2642-AE55-4BEA-BEA2-5DA524874E8B}">
      <dsp:nvSpPr>
        <dsp:cNvPr id="0" name=""/>
        <dsp:cNvSpPr/>
      </dsp:nvSpPr>
      <dsp:spPr>
        <a:xfrm rot="5400000">
          <a:off x="4714875" y="2641146"/>
          <a:ext cx="3159578" cy="419644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3. Формування елементів ринкової інфраструктури</a:t>
          </a:r>
          <a:endParaRPr lang="uk-UA" sz="2200" kern="1200" dirty="0"/>
        </a:p>
      </dsp:txBody>
      <dsp:txXfrm rot="-5400000">
        <a:off x="4196443" y="3949473"/>
        <a:ext cx="4196443" cy="2369684"/>
      </dsp:txXfrm>
    </dsp:sp>
    <dsp:sp modelId="{BEAE8421-5A85-4463-9BC0-7F4782374E24}">
      <dsp:nvSpPr>
        <dsp:cNvPr id="0" name=""/>
        <dsp:cNvSpPr/>
      </dsp:nvSpPr>
      <dsp:spPr>
        <a:xfrm>
          <a:off x="2937510" y="2369684"/>
          <a:ext cx="2517865" cy="1579789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kern="1200" dirty="0" smtClean="0"/>
            <a:t>Умови для розвитку підприємницької діяльності</a:t>
          </a:r>
          <a:endParaRPr lang="uk-UA" sz="2200" kern="1200" dirty="0"/>
        </a:p>
      </dsp:txBody>
      <dsp:txXfrm>
        <a:off x="3014629" y="2446803"/>
        <a:ext cx="2363627" cy="14255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649FB-3706-40C3-9175-E493CE2791EC}">
      <dsp:nvSpPr>
        <dsp:cNvPr id="0" name=""/>
        <dsp:cNvSpPr/>
      </dsp:nvSpPr>
      <dsp:spPr>
        <a:xfrm>
          <a:off x="393525" y="2442"/>
          <a:ext cx="6845562" cy="622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Виробниче підприємництво</a:t>
          </a:r>
          <a:endParaRPr lang="uk-UA" sz="2800" kern="1200" dirty="0"/>
        </a:p>
      </dsp:txBody>
      <dsp:txXfrm>
        <a:off x="393525" y="2442"/>
        <a:ext cx="6845562" cy="622323"/>
      </dsp:txXfrm>
    </dsp:sp>
    <dsp:sp modelId="{82F1D8F7-2C24-4E6F-B023-E4A318ADC783}">
      <dsp:nvSpPr>
        <dsp:cNvPr id="0" name=""/>
        <dsp:cNvSpPr/>
      </dsp:nvSpPr>
      <dsp:spPr>
        <a:xfrm>
          <a:off x="393525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54BFE2-1F16-43D4-AF90-671E2FDA9F3F}">
      <dsp:nvSpPr>
        <dsp:cNvPr id="0" name=""/>
        <dsp:cNvSpPr/>
      </dsp:nvSpPr>
      <dsp:spPr>
        <a:xfrm>
          <a:off x="1355707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193F7-3AEB-40BA-A190-77B318CE6327}">
      <dsp:nvSpPr>
        <dsp:cNvPr id="0" name=""/>
        <dsp:cNvSpPr/>
      </dsp:nvSpPr>
      <dsp:spPr>
        <a:xfrm>
          <a:off x="2318650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8F61D-0A7D-4779-97DA-8444FAB5F144}">
      <dsp:nvSpPr>
        <dsp:cNvPr id="0" name=""/>
        <dsp:cNvSpPr/>
      </dsp:nvSpPr>
      <dsp:spPr>
        <a:xfrm>
          <a:off x="3280831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CF51B-F257-4FB4-9175-262E89840CE3}">
      <dsp:nvSpPr>
        <dsp:cNvPr id="0" name=""/>
        <dsp:cNvSpPr/>
      </dsp:nvSpPr>
      <dsp:spPr>
        <a:xfrm>
          <a:off x="4243774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209E9-6E9E-4492-8DAA-8CB8B2192E1E}">
      <dsp:nvSpPr>
        <dsp:cNvPr id="0" name=""/>
        <dsp:cNvSpPr/>
      </dsp:nvSpPr>
      <dsp:spPr>
        <a:xfrm>
          <a:off x="5205956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C234E-37C1-4B3C-AB31-38D7ED15C582}">
      <dsp:nvSpPr>
        <dsp:cNvPr id="0" name=""/>
        <dsp:cNvSpPr/>
      </dsp:nvSpPr>
      <dsp:spPr>
        <a:xfrm>
          <a:off x="6168898" y="624766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BC01F-1CDD-48E1-9518-FDAD581B7238}">
      <dsp:nvSpPr>
        <dsp:cNvPr id="0" name=""/>
        <dsp:cNvSpPr/>
      </dsp:nvSpPr>
      <dsp:spPr>
        <a:xfrm>
          <a:off x="393525" y="751536"/>
          <a:ext cx="6934554" cy="1014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0" i="0" kern="1200" dirty="0" smtClean="0"/>
            <a:t>це діяльність, яку виконує сам підприємець, використовуючи як чинники виробництва робочу силу, знаряддя і предмети праці, виробляє товари чи послуги для подальшого продажу суб'єктам ринку (споживачам)</a:t>
          </a:r>
          <a:endParaRPr lang="uk-UA" sz="1700" kern="1200" dirty="0"/>
        </a:p>
      </dsp:txBody>
      <dsp:txXfrm>
        <a:off x="393525" y="751536"/>
        <a:ext cx="6934554" cy="1014157"/>
      </dsp:txXfrm>
    </dsp:sp>
    <dsp:sp modelId="{5A72190D-8141-4DC9-BC21-C8E989E5BB4E}">
      <dsp:nvSpPr>
        <dsp:cNvPr id="0" name=""/>
        <dsp:cNvSpPr/>
      </dsp:nvSpPr>
      <dsp:spPr>
        <a:xfrm>
          <a:off x="393525" y="2002296"/>
          <a:ext cx="6845562" cy="622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Комерційне підприємництво</a:t>
          </a:r>
          <a:endParaRPr lang="uk-UA" sz="2800" kern="1200" dirty="0"/>
        </a:p>
      </dsp:txBody>
      <dsp:txXfrm>
        <a:off x="393525" y="2002296"/>
        <a:ext cx="6845562" cy="622323"/>
      </dsp:txXfrm>
    </dsp:sp>
    <dsp:sp modelId="{86D6392A-C92C-429A-9DE7-090D510DC03E}">
      <dsp:nvSpPr>
        <dsp:cNvPr id="0" name=""/>
        <dsp:cNvSpPr/>
      </dsp:nvSpPr>
      <dsp:spPr>
        <a:xfrm>
          <a:off x="393525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7F53A-6811-4794-B0B0-6DABD0B4662C}">
      <dsp:nvSpPr>
        <dsp:cNvPr id="0" name=""/>
        <dsp:cNvSpPr/>
      </dsp:nvSpPr>
      <dsp:spPr>
        <a:xfrm>
          <a:off x="1355707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D7ACF0-ED16-4597-9E71-A7B834BDF87A}">
      <dsp:nvSpPr>
        <dsp:cNvPr id="0" name=""/>
        <dsp:cNvSpPr/>
      </dsp:nvSpPr>
      <dsp:spPr>
        <a:xfrm>
          <a:off x="2318650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52AB2-DE57-4D6F-962C-605D4DC87578}">
      <dsp:nvSpPr>
        <dsp:cNvPr id="0" name=""/>
        <dsp:cNvSpPr/>
      </dsp:nvSpPr>
      <dsp:spPr>
        <a:xfrm>
          <a:off x="3280831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CB1A6-21A8-4153-83A8-5768104EA935}">
      <dsp:nvSpPr>
        <dsp:cNvPr id="0" name=""/>
        <dsp:cNvSpPr/>
      </dsp:nvSpPr>
      <dsp:spPr>
        <a:xfrm>
          <a:off x="4243774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FF64A-42A7-492A-BD92-9024D961378B}">
      <dsp:nvSpPr>
        <dsp:cNvPr id="0" name=""/>
        <dsp:cNvSpPr/>
      </dsp:nvSpPr>
      <dsp:spPr>
        <a:xfrm>
          <a:off x="5205956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68F0F-B647-413B-99BA-5A41964DBEA8}">
      <dsp:nvSpPr>
        <dsp:cNvPr id="0" name=""/>
        <dsp:cNvSpPr/>
      </dsp:nvSpPr>
      <dsp:spPr>
        <a:xfrm>
          <a:off x="6168898" y="2624620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D5807-6683-40B7-9B11-D084D5625838}">
      <dsp:nvSpPr>
        <dsp:cNvPr id="0" name=""/>
        <dsp:cNvSpPr/>
      </dsp:nvSpPr>
      <dsp:spPr>
        <a:xfrm>
          <a:off x="393525" y="2751390"/>
          <a:ext cx="6934554" cy="1014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 err="1" smtClean="0"/>
            <a:t>діяльність</a:t>
          </a:r>
          <a:r>
            <a:rPr lang="ru-RU" sz="1700" b="0" i="0" kern="1200" dirty="0" smtClean="0"/>
            <a:t>, коли </a:t>
          </a:r>
          <a:r>
            <a:rPr lang="ru-RU" sz="1700" b="0" i="0" kern="1200" dirty="0" err="1" smtClean="0"/>
            <a:t>підприємець</a:t>
          </a:r>
          <a:r>
            <a:rPr lang="ru-RU" sz="1700" b="0" i="0" kern="1200" dirty="0" smtClean="0"/>
            <a:t> сам не </a:t>
          </a:r>
          <a:r>
            <a:rPr lang="ru-RU" sz="1700" b="0" i="0" kern="1200" dirty="0" err="1" smtClean="0"/>
            <a:t>виробляє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товари</a:t>
          </a:r>
          <a:r>
            <a:rPr lang="ru-RU" sz="1700" b="0" i="0" kern="1200" dirty="0" smtClean="0"/>
            <a:t>, а </a:t>
          </a:r>
          <a:r>
            <a:rPr lang="ru-RU" sz="1700" b="0" i="0" kern="1200" dirty="0" err="1" smtClean="0"/>
            <a:t>виступає</a:t>
          </a:r>
          <a:r>
            <a:rPr lang="ru-RU" sz="1700" b="0" i="0" kern="1200" dirty="0" smtClean="0"/>
            <a:t> в </a:t>
          </a:r>
          <a:r>
            <a:rPr lang="ru-RU" sz="1700" b="0" i="0" kern="1200" dirty="0" err="1" smtClean="0"/>
            <a:t>ролі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торговця</a:t>
          </a:r>
          <a:r>
            <a:rPr lang="ru-RU" sz="1700" b="0" i="0" kern="1200" dirty="0" smtClean="0"/>
            <a:t>, </a:t>
          </a:r>
          <a:r>
            <a:rPr lang="ru-RU" sz="1700" b="0" i="0" kern="1200" dirty="0" err="1" smtClean="0"/>
            <a:t>продаючи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готові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товари</a:t>
          </a:r>
          <a:r>
            <a:rPr lang="ru-RU" sz="1700" b="0" i="0" kern="1200" dirty="0" smtClean="0"/>
            <a:t>, </a:t>
          </a:r>
          <a:r>
            <a:rPr lang="ru-RU" sz="1700" b="0" i="0" kern="1200" dirty="0" err="1" smtClean="0"/>
            <a:t>які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отримані</a:t>
          </a:r>
          <a:r>
            <a:rPr lang="ru-RU" sz="1700" b="0" i="0" kern="1200" dirty="0" smtClean="0"/>
            <a:t> ним </a:t>
          </a:r>
          <a:r>
            <a:rPr lang="ru-RU" sz="1700" b="0" i="0" kern="1200" dirty="0" err="1" smtClean="0"/>
            <a:t>від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інших</a:t>
          </a:r>
          <a:r>
            <a:rPr lang="ru-RU" sz="1700" b="0" i="0" kern="1200" dirty="0" smtClean="0"/>
            <a:t> </a:t>
          </a:r>
          <a:r>
            <a:rPr lang="ru-RU" sz="1700" b="0" i="0" kern="1200" dirty="0" err="1" smtClean="0"/>
            <a:t>суб'єктів</a:t>
          </a:r>
          <a:r>
            <a:rPr lang="ru-RU" sz="1700" b="0" i="0" kern="1200" dirty="0" smtClean="0"/>
            <a:t> ринку</a:t>
          </a:r>
          <a:endParaRPr lang="uk-UA" sz="1700" kern="1200" dirty="0"/>
        </a:p>
      </dsp:txBody>
      <dsp:txXfrm>
        <a:off x="393525" y="2751390"/>
        <a:ext cx="6934554" cy="1014157"/>
      </dsp:txXfrm>
    </dsp:sp>
    <dsp:sp modelId="{57005F13-DF21-4C59-9D65-2AEB80ACE52E}">
      <dsp:nvSpPr>
        <dsp:cNvPr id="0" name=""/>
        <dsp:cNvSpPr/>
      </dsp:nvSpPr>
      <dsp:spPr>
        <a:xfrm>
          <a:off x="393525" y="4002150"/>
          <a:ext cx="6845562" cy="6223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i="0" kern="1200" dirty="0" smtClean="0"/>
            <a:t>Фінансове підприємництво</a:t>
          </a:r>
          <a:endParaRPr lang="uk-UA" sz="2800" kern="1200" dirty="0"/>
        </a:p>
      </dsp:txBody>
      <dsp:txXfrm>
        <a:off x="393525" y="4002150"/>
        <a:ext cx="6845562" cy="622323"/>
      </dsp:txXfrm>
    </dsp:sp>
    <dsp:sp modelId="{7820C3C1-E087-47FC-8D2D-186B1AAF7FCF}">
      <dsp:nvSpPr>
        <dsp:cNvPr id="0" name=""/>
        <dsp:cNvSpPr/>
      </dsp:nvSpPr>
      <dsp:spPr>
        <a:xfrm>
          <a:off x="393525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BE1CC-160A-4B59-A0AE-C765E70E7B00}">
      <dsp:nvSpPr>
        <dsp:cNvPr id="0" name=""/>
        <dsp:cNvSpPr/>
      </dsp:nvSpPr>
      <dsp:spPr>
        <a:xfrm>
          <a:off x="1355707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F0265-BF0C-4FD6-B889-5A976577E873}">
      <dsp:nvSpPr>
        <dsp:cNvPr id="0" name=""/>
        <dsp:cNvSpPr/>
      </dsp:nvSpPr>
      <dsp:spPr>
        <a:xfrm>
          <a:off x="2318650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5AE7EE-7A34-4F4D-ACA7-F846204397D5}">
      <dsp:nvSpPr>
        <dsp:cNvPr id="0" name=""/>
        <dsp:cNvSpPr/>
      </dsp:nvSpPr>
      <dsp:spPr>
        <a:xfrm>
          <a:off x="3280831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1CCBE-10CE-4A06-B6D3-2906E37E3FD1}">
      <dsp:nvSpPr>
        <dsp:cNvPr id="0" name=""/>
        <dsp:cNvSpPr/>
      </dsp:nvSpPr>
      <dsp:spPr>
        <a:xfrm>
          <a:off x="4243774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54698-B387-4A59-91BC-F6A959B79EFD}">
      <dsp:nvSpPr>
        <dsp:cNvPr id="0" name=""/>
        <dsp:cNvSpPr/>
      </dsp:nvSpPr>
      <dsp:spPr>
        <a:xfrm>
          <a:off x="5205956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12755-F325-4269-8D17-269661A2FD63}">
      <dsp:nvSpPr>
        <dsp:cNvPr id="0" name=""/>
        <dsp:cNvSpPr/>
      </dsp:nvSpPr>
      <dsp:spPr>
        <a:xfrm>
          <a:off x="6168898" y="4624474"/>
          <a:ext cx="1601861" cy="1267696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1BB21-C363-45AB-AC25-DE40791520CD}">
      <dsp:nvSpPr>
        <dsp:cNvPr id="0" name=""/>
        <dsp:cNvSpPr/>
      </dsp:nvSpPr>
      <dsp:spPr>
        <a:xfrm>
          <a:off x="393525" y="4751244"/>
          <a:ext cx="6934554" cy="1014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700" b="0" i="0" kern="1200" dirty="0" smtClean="0"/>
            <a:t>це особлива форма підприємницької діяльності, коли якості предмет купівлі-продажу виступають гроші та цінні папери, що продаються підприємцем споживачу (покупцю) або надаються йому у кредит</a:t>
          </a:r>
          <a:endParaRPr lang="uk-UA" sz="1700" kern="1200" dirty="0"/>
        </a:p>
      </dsp:txBody>
      <dsp:txXfrm>
        <a:off x="393525" y="4751244"/>
        <a:ext cx="6934554" cy="1014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649FB-3706-40C3-9175-E493CE2791EC}">
      <dsp:nvSpPr>
        <dsp:cNvPr id="0" name=""/>
        <dsp:cNvSpPr/>
      </dsp:nvSpPr>
      <dsp:spPr>
        <a:xfrm>
          <a:off x="122872" y="859659"/>
          <a:ext cx="7347857" cy="667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0" i="0" kern="1200" dirty="0" smtClean="0"/>
            <a:t>Посередницька підприємницька діяльність</a:t>
          </a:r>
          <a:endParaRPr lang="uk-UA" sz="3000" kern="1200" dirty="0"/>
        </a:p>
      </dsp:txBody>
      <dsp:txXfrm>
        <a:off x="122872" y="859659"/>
        <a:ext cx="7347857" cy="667987"/>
      </dsp:txXfrm>
    </dsp:sp>
    <dsp:sp modelId="{82F1D8F7-2C24-4E6F-B023-E4A318ADC783}">
      <dsp:nvSpPr>
        <dsp:cNvPr id="0" name=""/>
        <dsp:cNvSpPr/>
      </dsp:nvSpPr>
      <dsp:spPr>
        <a:xfrm>
          <a:off x="122872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54BFE2-1F16-43D4-AF90-671E2FDA9F3F}">
      <dsp:nvSpPr>
        <dsp:cNvPr id="0" name=""/>
        <dsp:cNvSpPr/>
      </dsp:nvSpPr>
      <dsp:spPr>
        <a:xfrm>
          <a:off x="1155654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193F7-3AEB-40BA-A190-77B318CE6327}">
      <dsp:nvSpPr>
        <dsp:cNvPr id="0" name=""/>
        <dsp:cNvSpPr/>
      </dsp:nvSpPr>
      <dsp:spPr>
        <a:xfrm>
          <a:off x="2189253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E8F61D-0A7D-4779-97DA-8444FAB5F144}">
      <dsp:nvSpPr>
        <dsp:cNvPr id="0" name=""/>
        <dsp:cNvSpPr/>
      </dsp:nvSpPr>
      <dsp:spPr>
        <a:xfrm>
          <a:off x="3222035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CF51B-F257-4FB4-9175-262E89840CE3}">
      <dsp:nvSpPr>
        <dsp:cNvPr id="0" name=""/>
        <dsp:cNvSpPr/>
      </dsp:nvSpPr>
      <dsp:spPr>
        <a:xfrm>
          <a:off x="4255634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E209E9-6E9E-4492-8DAA-8CB8B2192E1E}">
      <dsp:nvSpPr>
        <dsp:cNvPr id="0" name=""/>
        <dsp:cNvSpPr/>
      </dsp:nvSpPr>
      <dsp:spPr>
        <a:xfrm>
          <a:off x="5288416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C234E-37C1-4B3C-AB31-38D7ED15C582}">
      <dsp:nvSpPr>
        <dsp:cNvPr id="0" name=""/>
        <dsp:cNvSpPr/>
      </dsp:nvSpPr>
      <dsp:spPr>
        <a:xfrm>
          <a:off x="6322014" y="1527646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CBC01F-1CDD-48E1-9518-FDAD581B7238}">
      <dsp:nvSpPr>
        <dsp:cNvPr id="0" name=""/>
        <dsp:cNvSpPr/>
      </dsp:nvSpPr>
      <dsp:spPr>
        <a:xfrm>
          <a:off x="122872" y="1663717"/>
          <a:ext cx="7443379" cy="10885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dirty="0" smtClean="0"/>
            <a:t>коли сам </a:t>
          </a:r>
          <a:r>
            <a:rPr lang="ru-RU" sz="2300" b="0" i="0" kern="1200" dirty="0" err="1" smtClean="0"/>
            <a:t>підприємець</a:t>
          </a:r>
          <a:r>
            <a:rPr lang="ru-RU" sz="2300" b="0" i="0" kern="1200" dirty="0" smtClean="0"/>
            <a:t> не </a:t>
          </a:r>
          <a:r>
            <a:rPr lang="ru-RU" sz="2300" b="0" i="0" kern="1200" dirty="0" err="1" smtClean="0"/>
            <a:t>виробляє</a:t>
          </a:r>
          <a:r>
            <a:rPr lang="ru-RU" sz="2300" b="0" i="0" kern="1200" dirty="0" smtClean="0"/>
            <a:t> і не </a:t>
          </a:r>
          <a:r>
            <a:rPr lang="ru-RU" sz="2300" b="0" i="0" kern="1200" dirty="0" err="1" smtClean="0"/>
            <a:t>продає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товари</a:t>
          </a:r>
          <a:r>
            <a:rPr lang="ru-RU" sz="2300" b="0" i="0" kern="1200" dirty="0" smtClean="0"/>
            <a:t>, а </a:t>
          </a:r>
          <a:r>
            <a:rPr lang="ru-RU" sz="2300" b="0" i="0" kern="1200" dirty="0" err="1" smtClean="0"/>
            <a:t>виступає</a:t>
          </a:r>
          <a:r>
            <a:rPr lang="ru-RU" sz="2300" b="0" i="0" kern="1200" dirty="0" smtClean="0"/>
            <a:t> в </a:t>
          </a:r>
          <a:r>
            <a:rPr lang="ru-RU" sz="2300" b="0" i="0" kern="1200" dirty="0" err="1" smtClean="0"/>
            <a:t>ролі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посередника</a:t>
          </a:r>
          <a:r>
            <a:rPr lang="ru-RU" sz="2300" b="0" i="0" kern="1200" dirty="0" smtClean="0"/>
            <a:t> у </a:t>
          </a:r>
          <a:r>
            <a:rPr lang="ru-RU" sz="2300" b="0" i="0" kern="1200" dirty="0" err="1" smtClean="0"/>
            <a:t>процесі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здійснення</a:t>
          </a:r>
          <a:r>
            <a:rPr lang="ru-RU" sz="2300" b="0" i="0" kern="1200" dirty="0" smtClean="0"/>
            <a:t> товарно-</a:t>
          </a:r>
          <a:r>
            <a:rPr lang="ru-RU" sz="2300" b="0" i="0" kern="1200" dirty="0" err="1" smtClean="0"/>
            <a:t>грошових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операцій</a:t>
          </a:r>
          <a:endParaRPr lang="uk-UA" sz="2300" kern="1200" dirty="0"/>
        </a:p>
      </dsp:txBody>
      <dsp:txXfrm>
        <a:off x="122872" y="1663717"/>
        <a:ext cx="7443379" cy="1088571"/>
      </dsp:txXfrm>
    </dsp:sp>
    <dsp:sp modelId="{5A72190D-8141-4DC9-BC21-C8E989E5BB4E}">
      <dsp:nvSpPr>
        <dsp:cNvPr id="0" name=""/>
        <dsp:cNvSpPr/>
      </dsp:nvSpPr>
      <dsp:spPr>
        <a:xfrm>
          <a:off x="122872" y="3006253"/>
          <a:ext cx="7347857" cy="667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b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b="0" i="0" kern="1200" dirty="0" smtClean="0"/>
            <a:t>Страхове підприємництво</a:t>
          </a:r>
          <a:endParaRPr lang="uk-UA" sz="3000" kern="1200" dirty="0"/>
        </a:p>
      </dsp:txBody>
      <dsp:txXfrm>
        <a:off x="122872" y="3006253"/>
        <a:ext cx="7347857" cy="667987"/>
      </dsp:txXfrm>
    </dsp:sp>
    <dsp:sp modelId="{86D6392A-C92C-429A-9DE7-090D510DC03E}">
      <dsp:nvSpPr>
        <dsp:cNvPr id="0" name=""/>
        <dsp:cNvSpPr/>
      </dsp:nvSpPr>
      <dsp:spPr>
        <a:xfrm>
          <a:off x="122872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17F53A-6811-4794-B0B0-6DABD0B4662C}">
      <dsp:nvSpPr>
        <dsp:cNvPr id="0" name=""/>
        <dsp:cNvSpPr/>
      </dsp:nvSpPr>
      <dsp:spPr>
        <a:xfrm>
          <a:off x="1155654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D7ACF0-ED16-4597-9E71-A7B834BDF87A}">
      <dsp:nvSpPr>
        <dsp:cNvPr id="0" name=""/>
        <dsp:cNvSpPr/>
      </dsp:nvSpPr>
      <dsp:spPr>
        <a:xfrm>
          <a:off x="2189253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52AB2-DE57-4D6F-962C-605D4DC87578}">
      <dsp:nvSpPr>
        <dsp:cNvPr id="0" name=""/>
        <dsp:cNvSpPr/>
      </dsp:nvSpPr>
      <dsp:spPr>
        <a:xfrm>
          <a:off x="3222035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CB1A6-21A8-4153-83A8-5768104EA935}">
      <dsp:nvSpPr>
        <dsp:cNvPr id="0" name=""/>
        <dsp:cNvSpPr/>
      </dsp:nvSpPr>
      <dsp:spPr>
        <a:xfrm>
          <a:off x="4255634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FF64A-42A7-492A-BD92-9024D961378B}">
      <dsp:nvSpPr>
        <dsp:cNvPr id="0" name=""/>
        <dsp:cNvSpPr/>
      </dsp:nvSpPr>
      <dsp:spPr>
        <a:xfrm>
          <a:off x="5288416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68F0F-B647-413B-99BA-5A41964DBEA8}">
      <dsp:nvSpPr>
        <dsp:cNvPr id="0" name=""/>
        <dsp:cNvSpPr/>
      </dsp:nvSpPr>
      <dsp:spPr>
        <a:xfrm>
          <a:off x="6322014" y="3674240"/>
          <a:ext cx="1719398" cy="1360714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D5807-6683-40B7-9B11-D084D5625838}">
      <dsp:nvSpPr>
        <dsp:cNvPr id="0" name=""/>
        <dsp:cNvSpPr/>
      </dsp:nvSpPr>
      <dsp:spPr>
        <a:xfrm>
          <a:off x="122872" y="3810311"/>
          <a:ext cx="7443379" cy="10885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dirty="0" err="1" smtClean="0"/>
            <a:t>діяльність</a:t>
          </a:r>
          <a:r>
            <a:rPr lang="ru-RU" sz="2300" b="0" i="0" kern="1200" dirty="0" smtClean="0"/>
            <a:t>, коли </a:t>
          </a:r>
          <a:r>
            <a:rPr lang="ru-RU" sz="2300" b="0" i="0" kern="1200" dirty="0" err="1" smtClean="0"/>
            <a:t>підприємець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гарантує</a:t>
          </a:r>
          <a:r>
            <a:rPr lang="ru-RU" sz="2300" b="0" i="0" kern="1200" dirty="0" smtClean="0"/>
            <a:t> страховику майна, </a:t>
          </a:r>
          <a:r>
            <a:rPr lang="ru-RU" sz="2300" b="0" i="0" kern="1200" dirty="0" err="1" smtClean="0"/>
            <a:t>життя</a:t>
          </a:r>
          <a:r>
            <a:rPr lang="ru-RU" sz="2300" b="0" i="0" kern="1200" dirty="0" smtClean="0"/>
            <a:t>, </a:t>
          </a:r>
          <a:r>
            <a:rPr lang="ru-RU" sz="2300" b="0" i="0" kern="1200" dirty="0" err="1" smtClean="0"/>
            <a:t>цінностей</a:t>
          </a:r>
          <a:r>
            <a:rPr lang="ru-RU" sz="2300" b="0" i="0" kern="1200" dirty="0" smtClean="0"/>
            <a:t> за </a:t>
          </a:r>
          <a:r>
            <a:rPr lang="ru-RU" sz="2300" b="0" i="0" kern="1200" dirty="0" err="1" smtClean="0"/>
            <a:t>певну</a:t>
          </a:r>
          <a:r>
            <a:rPr lang="ru-RU" sz="2300" b="0" i="0" kern="1200" dirty="0" smtClean="0"/>
            <a:t> плату, </a:t>
          </a:r>
          <a:r>
            <a:rPr lang="ru-RU" sz="2300" b="0" i="0" kern="1200" dirty="0" err="1" smtClean="0"/>
            <a:t>компенсацію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можливих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втрат</a:t>
          </a:r>
          <a:r>
            <a:rPr lang="ru-RU" sz="2300" b="0" i="0" kern="1200" dirty="0" smtClean="0"/>
            <a:t> у </a:t>
          </a:r>
          <a:r>
            <a:rPr lang="ru-RU" sz="2300" b="0" i="0" kern="1200" dirty="0" err="1" smtClean="0"/>
            <a:t>результаті</a:t>
          </a:r>
          <a:r>
            <a:rPr lang="ru-RU" sz="2300" b="0" i="0" kern="1200" dirty="0" smtClean="0"/>
            <a:t> </a:t>
          </a:r>
          <a:r>
            <a:rPr lang="ru-RU" sz="2300" b="0" i="0" kern="1200" dirty="0" err="1" smtClean="0"/>
            <a:t>непередбачуваного</a:t>
          </a:r>
          <a:r>
            <a:rPr lang="ru-RU" sz="2300" b="0" i="0" kern="1200" dirty="0" smtClean="0"/>
            <a:t> лиха</a:t>
          </a:r>
          <a:endParaRPr lang="uk-UA" sz="2300" kern="1200" dirty="0"/>
        </a:p>
      </dsp:txBody>
      <dsp:txXfrm>
        <a:off x="122872" y="3810311"/>
        <a:ext cx="7443379" cy="1088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94929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68" b="3879"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034529" y="1892629"/>
            <a:ext cx="6594995" cy="219597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4000" b="1" spc="50" dirty="0" smtClean="0">
                <a:ln w="11430"/>
                <a:solidFill>
                  <a:srgbClr val="C00000"/>
                </a:solidFill>
                <a:latin typeface="+mn-lt"/>
              </a:rPr>
              <a:t>Тема 3: Основи  організації підприємництва в Україні: поняття, законодавча база, </a:t>
            </a:r>
            <a:r>
              <a:rPr lang="uk-UA" sz="4000" b="1" spc="50" dirty="0" err="1" smtClean="0">
                <a:ln w="11430"/>
                <a:solidFill>
                  <a:srgbClr val="C00000"/>
                </a:solidFill>
                <a:latin typeface="+mn-lt"/>
              </a:rPr>
              <a:t>суб</a:t>
            </a:r>
            <a:r>
              <a:rPr lang="en-US" sz="4000" b="1" spc="50" dirty="0" smtClean="0">
                <a:ln w="11430"/>
                <a:solidFill>
                  <a:srgbClr val="C00000"/>
                </a:solidFill>
                <a:latin typeface="+mn-lt"/>
              </a:rPr>
              <a:t>’</a:t>
            </a:r>
            <a:r>
              <a:rPr lang="uk-UA" sz="4000" b="1" spc="50" dirty="0" err="1" smtClean="0">
                <a:ln w="11430"/>
                <a:solidFill>
                  <a:srgbClr val="C00000"/>
                </a:solidFill>
                <a:latin typeface="+mn-lt"/>
              </a:rPr>
              <a:t>єкти</a:t>
            </a:r>
            <a:r>
              <a:rPr lang="en-US" sz="4000" b="1" spc="50" dirty="0" smtClean="0">
                <a:ln w="11430"/>
                <a:solidFill>
                  <a:srgbClr val="C00000"/>
                </a:solidFill>
                <a:latin typeface="+mn-lt"/>
              </a:rPr>
              <a:t>, </a:t>
            </a:r>
            <a:r>
              <a:rPr lang="uk-UA" sz="4000" b="1" spc="50" dirty="0" smtClean="0">
                <a:ln w="11430"/>
                <a:solidFill>
                  <a:srgbClr val="C00000"/>
                </a:solidFill>
              </a:rPr>
              <a:t>об</a:t>
            </a:r>
            <a:r>
              <a:rPr lang="en-US" sz="4000" b="1" spc="50" dirty="0" smtClean="0">
                <a:ln w="11430"/>
                <a:solidFill>
                  <a:srgbClr val="C00000"/>
                </a:solidFill>
              </a:rPr>
              <a:t>’</a:t>
            </a:r>
            <a:r>
              <a:rPr lang="uk-UA" sz="4000" b="1" spc="50" dirty="0" err="1" smtClean="0">
                <a:ln w="11430"/>
                <a:solidFill>
                  <a:srgbClr val="C00000"/>
                </a:solidFill>
              </a:rPr>
              <a:t>єкти</a:t>
            </a:r>
            <a:r>
              <a:rPr lang="uk-UA" sz="4000" b="1" spc="50" dirty="0">
                <a:ln w="11430"/>
                <a:solidFill>
                  <a:srgbClr val="C00000"/>
                </a:solidFill>
              </a:rPr>
              <a:t> </a:t>
            </a:r>
            <a:r>
              <a:rPr lang="uk-UA" sz="4000" b="1" spc="50" dirty="0" smtClean="0">
                <a:ln w="11430"/>
                <a:solidFill>
                  <a:srgbClr val="C00000"/>
                </a:solidFill>
              </a:rPr>
              <a:t>та види </a:t>
            </a:r>
            <a:endParaRPr lang="en-US" sz="4000" b="1" spc="50" dirty="0">
              <a:ln w="11430"/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en-US" dirty="0" smtClean="0"/>
              <a:t>Slide title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2055482" y="1852680"/>
            <a:ext cx="6827261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000" dirty="0" smtClean="0">
                  <a:solidFill>
                    <a:srgbClr val="000000"/>
                  </a:solidFill>
                </a:rPr>
                <a:t>Сутність та види підприємництва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2053894" y="2614680"/>
            <a:ext cx="6828849" cy="549275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000" dirty="0" smtClean="0">
                  <a:solidFill>
                    <a:srgbClr val="000000"/>
                  </a:solidFill>
                </a:rPr>
                <a:t>Правове забезпечення розвитку підприємництва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73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057069" y="3362392"/>
            <a:ext cx="6825674" cy="784224"/>
            <a:chOff x="1270" y="2247"/>
            <a:chExt cx="3192" cy="494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633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000" dirty="0" err="1" smtClean="0">
                  <a:solidFill>
                    <a:srgbClr val="000000"/>
                  </a:solidFill>
                </a:rPr>
                <a:t>Суб</a:t>
              </a:r>
              <a:r>
                <a:rPr lang="en-US" sz="2000" dirty="0" smtClean="0">
                  <a:solidFill>
                    <a:srgbClr val="000000"/>
                  </a:solidFill>
                </a:rPr>
                <a:t>’</a:t>
              </a:r>
              <a:r>
                <a:rPr lang="uk-UA" sz="2000" dirty="0" err="1" smtClean="0">
                  <a:solidFill>
                    <a:srgbClr val="000000"/>
                  </a:solidFill>
                </a:rPr>
                <a:t>єкти</a:t>
              </a:r>
              <a:r>
                <a:rPr lang="uk-UA" sz="2000" dirty="0" smtClean="0">
                  <a:solidFill>
                    <a:srgbClr val="000000"/>
                  </a:solidFill>
                </a:rPr>
                <a:t> та об</a:t>
              </a:r>
              <a:r>
                <a:rPr lang="en-US" sz="2000" dirty="0" smtClean="0">
                  <a:solidFill>
                    <a:srgbClr val="000000"/>
                  </a:solidFill>
                </a:rPr>
                <a:t>’</a:t>
              </a:r>
              <a:r>
                <a:rPr lang="uk-UA" sz="2000" dirty="0" err="1" smtClean="0">
                  <a:solidFill>
                    <a:srgbClr val="000000"/>
                  </a:solidFill>
                </a:rPr>
                <a:t>єкти</a:t>
              </a:r>
              <a:r>
                <a:rPr lang="uk-UA" sz="2000" dirty="0" smtClean="0">
                  <a:solidFill>
                    <a:srgbClr val="000000"/>
                  </a:solidFill>
                </a:rPr>
                <a:t> підприємницької діяльності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2053894" y="4124393"/>
            <a:ext cx="6828849" cy="547687"/>
            <a:chOff x="1268" y="2727"/>
            <a:chExt cx="3194" cy="345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525" y="277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000" dirty="0" smtClean="0">
                  <a:solidFill>
                    <a:srgbClr val="000000"/>
                  </a:solidFill>
                </a:rPr>
                <a:t>Види та об</a:t>
              </a:r>
              <a:r>
                <a:rPr lang="en-US" sz="2000" dirty="0" smtClean="0">
                  <a:solidFill>
                    <a:srgbClr val="000000"/>
                  </a:solidFill>
                </a:rPr>
                <a:t>’</a:t>
              </a:r>
              <a:r>
                <a:rPr lang="uk-UA" sz="2000" dirty="0" smtClean="0">
                  <a:solidFill>
                    <a:srgbClr val="000000"/>
                  </a:solidFill>
                </a:rPr>
                <a:t>єднання підприємств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46" name="Group 96"/>
          <p:cNvGrpSpPr>
            <a:grpSpLocks/>
          </p:cNvGrpSpPr>
          <p:nvPr/>
        </p:nvGrpSpPr>
        <p:grpSpPr bwMode="auto">
          <a:xfrm>
            <a:off x="2053894" y="4886393"/>
            <a:ext cx="6828849" cy="547687"/>
            <a:chOff x="1268" y="3207"/>
            <a:chExt cx="3190" cy="345"/>
          </a:xfrm>
        </p:grpSpPr>
        <p:sp>
          <p:nvSpPr>
            <p:cNvPr id="47" name="AutoShape 43"/>
            <p:cNvSpPr>
              <a:spLocks noChangeArrowheads="1"/>
            </p:cNvSpPr>
            <p:nvPr/>
          </p:nvSpPr>
          <p:spPr bwMode="gray">
            <a:xfrm>
              <a:off x="1418" y="320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Text Box 52"/>
            <p:cNvSpPr txBox="1">
              <a:spLocks noChangeArrowheads="1"/>
            </p:cNvSpPr>
            <p:nvPr/>
          </p:nvSpPr>
          <p:spPr bwMode="gray">
            <a:xfrm>
              <a:off x="1521" y="325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000" dirty="0" smtClean="0">
                  <a:solidFill>
                    <a:srgbClr val="000000"/>
                  </a:solidFill>
                </a:rPr>
                <a:t>Господарські товариства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49" name="Group 85"/>
            <p:cNvGrpSpPr>
              <a:grpSpLocks/>
            </p:cNvGrpSpPr>
            <p:nvPr/>
          </p:nvGrpSpPr>
          <p:grpSpPr bwMode="auto">
            <a:xfrm>
              <a:off x="1268" y="3254"/>
              <a:ext cx="266" cy="298"/>
              <a:chOff x="1414" y="3206"/>
              <a:chExt cx="266" cy="298"/>
            </a:xfrm>
          </p:grpSpPr>
          <p:grpSp>
            <p:nvGrpSpPr>
              <p:cNvPr id="50" name="Group 86"/>
              <p:cNvGrpSpPr>
                <a:grpSpLocks/>
              </p:cNvGrpSpPr>
              <p:nvPr/>
            </p:nvGrpSpPr>
            <p:grpSpPr bwMode="auto">
              <a:xfrm>
                <a:off x="1414" y="3206"/>
                <a:ext cx="266" cy="298"/>
                <a:chOff x="1415" y="1276"/>
                <a:chExt cx="266" cy="298"/>
              </a:xfrm>
            </p:grpSpPr>
            <p:pic>
              <p:nvPicPr>
                <p:cNvPr id="52" name="Picture 8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3" name="Oval 8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/>
                    </a:gs>
                    <a:gs pos="100000">
                      <a:srgbClr val="4D98E3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4" name="Oval 8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>
                        <a:gamma/>
                        <a:shade val="63529"/>
                        <a:invGamma/>
                      </a:srgbClr>
                    </a:gs>
                    <a:gs pos="100000">
                      <a:srgbClr val="4D98E3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55" name="Picture 9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51" name="Text Box 91"/>
              <p:cNvSpPr txBox="1">
                <a:spLocks noChangeArrowheads="1"/>
              </p:cNvSpPr>
              <p:nvPr/>
            </p:nvSpPr>
            <p:spPr bwMode="gray">
              <a:xfrm>
                <a:off x="1440" y="322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8857" y="1123950"/>
            <a:ext cx="7155543" cy="38625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Підприємництво </a:t>
            </a:r>
          </a:p>
          <a:p>
            <a:pPr algn="ctr"/>
            <a:r>
              <a:rPr lang="uk-UA" sz="3500" dirty="0" smtClean="0"/>
              <a:t>– самостійна, ініціативна, систематична, на власний ризик діяльність по виробництву продукції, наданню послуг і зайняттю торгівлею з метою одержання прибутку.</a:t>
            </a:r>
            <a:endParaRPr lang="uk-UA" sz="3500" dirty="0"/>
          </a:p>
        </p:txBody>
      </p:sp>
    </p:spTree>
    <p:extLst>
      <p:ext uri="{BB962C8B-B14F-4D97-AF65-F5344CB8AC3E}">
        <p14:creationId xmlns:p14="http://schemas.microsoft.com/office/powerpoint/2010/main" val="30614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51270894"/>
              </p:ext>
            </p:extLst>
          </p:nvPr>
        </p:nvGraphicFramePr>
        <p:xfrm>
          <a:off x="879955" y="410027"/>
          <a:ext cx="8055429" cy="6223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98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38850208"/>
              </p:ext>
            </p:extLst>
          </p:nvPr>
        </p:nvGraphicFramePr>
        <p:xfrm>
          <a:off x="342900" y="212271"/>
          <a:ext cx="8392886" cy="6319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97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68639747"/>
              </p:ext>
            </p:extLst>
          </p:nvPr>
        </p:nvGraphicFramePr>
        <p:xfrm>
          <a:off x="816438" y="261259"/>
          <a:ext cx="8164286" cy="5894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062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17179039"/>
              </p:ext>
            </p:extLst>
          </p:nvPr>
        </p:nvGraphicFramePr>
        <p:xfrm>
          <a:off x="816438" y="293917"/>
          <a:ext cx="8164286" cy="5894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335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7928" y="220373"/>
            <a:ext cx="7478485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формами власності та організації виділяють такі основні види підприємництва:</a:t>
            </a:r>
          </a:p>
          <a:p>
            <a:pPr algn="just"/>
            <a:r>
              <a:rPr lang="uk-UA" sz="2500" dirty="0"/>
              <a:t>– </a:t>
            </a:r>
            <a:r>
              <a:rPr lang="uk-UA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одноосібне володіння</a:t>
            </a:r>
            <a:r>
              <a:rPr lang="uk-UA" sz="2500" dirty="0"/>
              <a:t> (приватне, сімейне) - підприємництво, що діє на основі приватної власності громадян-членів однієї сім'ї та їх праці, з можливим застосуванням найманої робочої сили;</a:t>
            </a:r>
          </a:p>
          <a:p>
            <a:pPr algn="just"/>
            <a:r>
              <a:rPr lang="uk-UA" sz="2500" dirty="0"/>
              <a:t>– </a:t>
            </a:r>
            <a:r>
              <a:rPr lang="uk-UA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 (партнерство)</a:t>
            </a:r>
            <a:r>
              <a:rPr lang="uk-UA" sz="2500" dirty="0"/>
              <a:t> - підприємництво, що засноване на власності юридичної особи з обмеженою відповідальністю, використанням найманої робочої сили (малі підприємства, кооперативи, товариства);</a:t>
            </a:r>
          </a:p>
          <a:p>
            <a:pPr algn="just"/>
            <a:r>
              <a:rPr lang="uk-UA" sz="2500" dirty="0"/>
              <a:t>– </a:t>
            </a:r>
            <a:r>
              <a:rPr lang="uk-UA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акціонерне товариство </a:t>
            </a:r>
            <a:r>
              <a:rPr lang="uk-UA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(корпорація) </a:t>
            </a:r>
            <a:r>
              <a:rPr lang="uk-UA" sz="2500" dirty="0"/>
              <a:t>— це провідна форма підприємництва, що заснована на власності учасників товариства - акціонерів (фізичні та юридичні особи)</a:t>
            </a:r>
          </a:p>
        </p:txBody>
      </p:sp>
    </p:spTree>
    <p:extLst>
      <p:ext uri="{BB962C8B-B14F-4D97-AF65-F5344CB8AC3E}">
        <p14:creationId xmlns:p14="http://schemas.microsoft.com/office/powerpoint/2010/main" val="217848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9713" y="248335"/>
            <a:ext cx="772341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ПРАВОВЕ ЗАБЕЗПЕЧЕННЯ РОЗВИТКУ ПІДПРИЄМНИЦТВА НА СУЧАСНОМУ ЕТАПІ</a:t>
            </a:r>
            <a:endParaRPr lang="ru-RU" sz="2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8314" y="1271741"/>
            <a:ext cx="73151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Під правовим забезпеченням </a:t>
            </a:r>
            <a:r>
              <a:rPr lang="uk-UA" sz="2000" dirty="0" smtClean="0"/>
              <a:t>підприємницької діяльності </a:t>
            </a:r>
            <a:r>
              <a:rPr lang="uk-UA" sz="2000" dirty="0"/>
              <a:t>(правовою базою) розуміється </a:t>
            </a:r>
            <a:r>
              <a:rPr lang="uk-UA" sz="2000" dirty="0" smtClean="0"/>
              <a:t>комплекс юридичних </a:t>
            </a:r>
            <a:r>
              <a:rPr lang="uk-UA" sz="2000" dirty="0"/>
              <a:t>норм, закріплених у Конституції України</a:t>
            </a:r>
            <a:r>
              <a:rPr lang="uk-UA" sz="2000" dirty="0" smtClean="0"/>
              <a:t>, законодавчих</a:t>
            </a:r>
            <a:r>
              <a:rPr lang="uk-UA" sz="2000" dirty="0"/>
              <a:t>, нормативно-правових актах і </a:t>
            </a:r>
            <a:r>
              <a:rPr lang="uk-UA" sz="2000" dirty="0" smtClean="0"/>
              <a:t>актах індивідуального </a:t>
            </a:r>
            <a:r>
              <a:rPr lang="uk-UA" sz="2000" dirty="0"/>
              <a:t>характеру, які встановлюють </a:t>
            </a:r>
            <a:r>
              <a:rPr lang="uk-UA" sz="2000" dirty="0" smtClean="0"/>
              <a:t>правила поведінки </a:t>
            </a:r>
            <a:r>
              <a:rPr lang="uk-UA" sz="2000" dirty="0"/>
              <a:t>суб’єктів підприємництва при здійсненні </a:t>
            </a:r>
            <a:r>
              <a:rPr lang="uk-UA" sz="2000" dirty="0" smtClean="0"/>
              <a:t>ними господарської </a:t>
            </a:r>
            <a:r>
              <a:rPr lang="uk-UA" sz="2000" dirty="0"/>
              <a:t>діяльності, а також визначають </a:t>
            </a:r>
            <a:r>
              <a:rPr lang="uk-UA" sz="2000" dirty="0" smtClean="0"/>
              <a:t>міру відповідальності </a:t>
            </a:r>
            <a:r>
              <a:rPr lang="uk-UA" sz="2000" dirty="0"/>
              <a:t>за порушення цих </a:t>
            </a:r>
            <a:r>
              <a:rPr lang="uk-UA" sz="2000" dirty="0" smtClean="0"/>
              <a:t>правил.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22613" y="3779774"/>
            <a:ext cx="73151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 У 1991 </a:t>
            </a:r>
            <a:r>
              <a:rPr lang="uk-UA" sz="2000" dirty="0"/>
              <a:t>р. Верховною Радою України було </a:t>
            </a:r>
            <a:r>
              <a:rPr lang="uk-UA" sz="2000" dirty="0" smtClean="0"/>
              <a:t>ухвалено </a:t>
            </a:r>
            <a:r>
              <a:rPr lang="uk-UA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</a:t>
            </a:r>
            <a:r>
              <a:rPr lang="uk-U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 «Про підприємництво». </a:t>
            </a:r>
            <a:endParaRPr lang="uk-UA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uk-UA" sz="2000" dirty="0" smtClean="0"/>
              <a:t>Цей </a:t>
            </a:r>
            <a:r>
              <a:rPr lang="uk-UA" sz="2000" dirty="0"/>
              <a:t>Закон </a:t>
            </a:r>
            <a:r>
              <a:rPr lang="uk-UA" sz="2000" dirty="0" smtClean="0"/>
              <a:t>визначає основні </a:t>
            </a:r>
            <a:r>
              <a:rPr lang="uk-UA" sz="2000" dirty="0"/>
              <a:t>правові, економічні та соціальні засади </a:t>
            </a:r>
            <a:r>
              <a:rPr lang="uk-UA" sz="2000" dirty="0" smtClean="0"/>
              <a:t>заняття підприємницькою </a:t>
            </a:r>
            <a:r>
              <a:rPr lang="uk-UA" sz="2000" dirty="0"/>
              <a:t>діяльністю (підприємництва</a:t>
            </a:r>
            <a:r>
              <a:rPr lang="uk-UA" sz="2000" dirty="0" smtClean="0"/>
              <a:t>) громадянами </a:t>
            </a:r>
            <a:r>
              <a:rPr lang="uk-UA" sz="2000" dirty="0"/>
              <a:t>та юридичними особами на </a:t>
            </a:r>
            <a:r>
              <a:rPr lang="uk-UA" sz="2000" dirty="0" smtClean="0"/>
              <a:t>території України</a:t>
            </a:r>
            <a:r>
              <a:rPr lang="uk-UA" sz="2000" dirty="0"/>
              <a:t>, встановлює гарантії свободи підприємництва </a:t>
            </a:r>
            <a:r>
              <a:rPr lang="uk-UA" sz="2000" dirty="0" smtClean="0"/>
              <a:t>та його </a:t>
            </a:r>
            <a:r>
              <a:rPr lang="uk-UA" sz="2000" dirty="0"/>
              <a:t>державної підтримки. </a:t>
            </a:r>
          </a:p>
        </p:txBody>
      </p:sp>
    </p:spTree>
    <p:extLst>
      <p:ext uri="{BB962C8B-B14F-4D97-AF65-F5344CB8AC3E}">
        <p14:creationId xmlns:p14="http://schemas.microsoft.com/office/powerpoint/2010/main" val="77985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6042" y="199694"/>
            <a:ext cx="7935686" cy="56323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/>
              <a:t>Підприємницьку діяльність регламентують </a:t>
            </a:r>
            <a:r>
              <a:rPr lang="uk-UA" dirty="0" smtClean="0"/>
              <a:t>також </a:t>
            </a:r>
            <a:r>
              <a:rPr lang="uk-UA" b="1" dirty="0" smtClean="0"/>
              <a:t>Закони України:</a:t>
            </a:r>
          </a:p>
          <a:p>
            <a:r>
              <a:rPr lang="uk-UA" dirty="0" smtClean="0"/>
              <a:t>1) </a:t>
            </a:r>
            <a:r>
              <a:rPr lang="uk-UA" dirty="0"/>
              <a:t>«Про господарські товариства», </a:t>
            </a:r>
            <a:endParaRPr lang="uk-UA" dirty="0" smtClean="0"/>
          </a:p>
          <a:p>
            <a:r>
              <a:rPr lang="uk-UA" dirty="0" smtClean="0"/>
              <a:t>2) «Про фермерське </a:t>
            </a:r>
            <a:r>
              <a:rPr lang="uk-UA" dirty="0"/>
              <a:t>господарство», </a:t>
            </a:r>
            <a:endParaRPr lang="uk-UA" dirty="0" smtClean="0"/>
          </a:p>
          <a:p>
            <a:r>
              <a:rPr lang="uk-UA" dirty="0" smtClean="0"/>
              <a:t>3) «Про </a:t>
            </a:r>
            <a:r>
              <a:rPr lang="uk-UA" dirty="0"/>
              <a:t>захист </a:t>
            </a:r>
            <a:r>
              <a:rPr lang="uk-UA" dirty="0" smtClean="0"/>
              <a:t>економічної конкуренції</a:t>
            </a:r>
            <a:r>
              <a:rPr lang="uk-UA" dirty="0"/>
              <a:t>», </a:t>
            </a:r>
            <a:endParaRPr lang="uk-UA" dirty="0" smtClean="0"/>
          </a:p>
          <a:p>
            <a:r>
              <a:rPr lang="uk-UA" dirty="0" smtClean="0"/>
              <a:t>4) «Про </a:t>
            </a:r>
            <a:r>
              <a:rPr lang="uk-UA" dirty="0"/>
              <a:t>ліцензування видів </a:t>
            </a:r>
            <a:r>
              <a:rPr lang="uk-UA" dirty="0" smtClean="0"/>
              <a:t>господарської діяльності</a:t>
            </a:r>
            <a:r>
              <a:rPr lang="uk-UA" dirty="0"/>
              <a:t>», </a:t>
            </a:r>
            <a:endParaRPr lang="uk-UA" dirty="0" smtClean="0"/>
          </a:p>
          <a:p>
            <a:r>
              <a:rPr lang="uk-UA" dirty="0" smtClean="0"/>
              <a:t>5) «Про </a:t>
            </a:r>
            <a:r>
              <a:rPr lang="uk-UA" dirty="0"/>
              <a:t>розвиток та державну підтримку </a:t>
            </a:r>
            <a:r>
              <a:rPr lang="uk-UA" dirty="0" smtClean="0"/>
              <a:t>малого і </a:t>
            </a:r>
            <a:r>
              <a:rPr lang="uk-UA" dirty="0"/>
              <a:t>середнього підприємництва в Україні», </a:t>
            </a:r>
            <a:endParaRPr lang="uk-UA" dirty="0" smtClean="0"/>
          </a:p>
          <a:p>
            <a:r>
              <a:rPr lang="uk-UA" dirty="0" smtClean="0"/>
              <a:t>6) «Про внесення змін </a:t>
            </a:r>
            <a:r>
              <a:rPr lang="uk-UA" dirty="0"/>
              <a:t>до деяких законодавчих актів України щодо</a:t>
            </a:r>
          </a:p>
          <a:p>
            <a:r>
              <a:rPr lang="uk-UA" dirty="0"/>
              <a:t>спрощення умов ведення бізнесу (дерегуляція)», </a:t>
            </a:r>
            <a:endParaRPr lang="uk-UA" dirty="0" smtClean="0"/>
          </a:p>
          <a:p>
            <a:r>
              <a:rPr lang="uk-UA" dirty="0" smtClean="0"/>
              <a:t>7) «Про внесення </a:t>
            </a:r>
            <a:r>
              <a:rPr lang="uk-UA" dirty="0"/>
              <a:t>змін до деяких законодавчих актів України </a:t>
            </a:r>
            <a:r>
              <a:rPr lang="uk-UA" dirty="0" smtClean="0"/>
              <a:t>щодо використання </a:t>
            </a:r>
            <a:r>
              <a:rPr lang="uk-UA" dirty="0"/>
              <a:t>печаток юридичними особами та </a:t>
            </a:r>
            <a:r>
              <a:rPr lang="uk-UA" dirty="0" smtClean="0"/>
              <a:t>фізичними особами–підприємцями</a:t>
            </a:r>
            <a:r>
              <a:rPr lang="uk-UA" dirty="0"/>
              <a:t>», </a:t>
            </a:r>
            <a:endParaRPr lang="uk-UA" dirty="0" smtClean="0"/>
          </a:p>
          <a:p>
            <a:r>
              <a:rPr lang="uk-UA" dirty="0" smtClean="0"/>
              <a:t>8) «Про </a:t>
            </a:r>
            <a:r>
              <a:rPr lang="uk-UA" dirty="0"/>
              <a:t>ціни і ціноутворення</a:t>
            </a:r>
            <a:r>
              <a:rPr lang="uk-UA" dirty="0" smtClean="0"/>
              <a:t>»,</a:t>
            </a:r>
          </a:p>
          <a:p>
            <a:r>
              <a:rPr lang="uk-UA" dirty="0" smtClean="0"/>
              <a:t>9) «</a:t>
            </a:r>
            <a:r>
              <a:rPr lang="uk-UA" dirty="0"/>
              <a:t>Про акціонерні товариства», </a:t>
            </a:r>
            <a:endParaRPr lang="uk-UA" dirty="0" smtClean="0"/>
          </a:p>
          <a:p>
            <a:r>
              <a:rPr lang="uk-UA" dirty="0" smtClean="0"/>
              <a:t>10) «Про </a:t>
            </a:r>
            <a:r>
              <a:rPr lang="uk-UA" dirty="0"/>
              <a:t>державну </a:t>
            </a:r>
            <a:r>
              <a:rPr lang="uk-UA" dirty="0" smtClean="0"/>
              <a:t>реєстрацію юридичних </a:t>
            </a:r>
            <a:r>
              <a:rPr lang="uk-UA" dirty="0"/>
              <a:t>осіб, фізичних осіб - підприємців </a:t>
            </a:r>
            <a:r>
              <a:rPr lang="uk-UA" dirty="0" smtClean="0"/>
              <a:t>та громадських </a:t>
            </a:r>
            <a:r>
              <a:rPr lang="uk-UA" dirty="0"/>
              <a:t>формувань» та ін</a:t>
            </a:r>
            <a:r>
              <a:rPr lang="uk-UA" dirty="0" smtClean="0"/>
              <a:t>.</a:t>
            </a:r>
          </a:p>
          <a:p>
            <a:r>
              <a:rPr lang="uk-UA" dirty="0" smtClean="0"/>
              <a:t>а також Кодекси України:</a:t>
            </a:r>
          </a:p>
          <a:p>
            <a:pPr marL="342900" indent="-342900">
              <a:buAutoNum type="arabicParenR"/>
            </a:pPr>
            <a:r>
              <a:rPr lang="uk-UA" dirty="0" smtClean="0"/>
              <a:t>Господарський кодекс  України</a:t>
            </a:r>
            <a:r>
              <a:rPr lang="uk-UA" dirty="0"/>
              <a:t>, </a:t>
            </a:r>
            <a:endParaRPr lang="uk-UA" dirty="0" smtClean="0"/>
          </a:p>
          <a:p>
            <a:pPr marL="342900" indent="-342900">
              <a:buAutoNum type="arabicParenR"/>
            </a:pPr>
            <a:r>
              <a:rPr lang="uk-UA" dirty="0" smtClean="0"/>
              <a:t>Цивільний </a:t>
            </a:r>
            <a:r>
              <a:rPr lang="uk-UA" dirty="0"/>
              <a:t>кодекс України, </a:t>
            </a:r>
            <a:endParaRPr lang="uk-UA" dirty="0" smtClean="0"/>
          </a:p>
          <a:p>
            <a:pPr marL="342900" indent="-342900">
              <a:buAutoNum type="arabicParenR"/>
            </a:pPr>
            <a:r>
              <a:rPr lang="uk-UA" dirty="0" smtClean="0"/>
              <a:t>Податковий кодекс України</a:t>
            </a:r>
            <a:r>
              <a:rPr lang="uk-U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405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2380" y="264663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/>
              <a:t>СУБʼЄКТИ ТА ОБ’ЄКТИ ПІДПРИЄМНИЦЬКОЇ ДІЯЛЬНОСТІ</a:t>
            </a:r>
            <a:endParaRPr lang="uk-UA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1352" y="2220701"/>
            <a:ext cx="3020786" cy="16818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Юридичні особи всіх форм власності –господарські організації (підприємства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uk-UA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7082" y="4610125"/>
            <a:ext cx="3020786" cy="14695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Обʼєднання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юридичних осіб, що здійснюють діяльність в Україні на умовах угоди про розподіл продукції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94528" y="2220702"/>
            <a:ext cx="3880759" cy="16981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 України, іноземці та особи без громадянства, які здійснюють господарську діяльність та зареєстровані відповідно до закону як підприємці – фізичні особи-підприємці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58204" y="780955"/>
            <a:ext cx="3020786" cy="8654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endParaRPr lang="uk-UA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958204" y="1941617"/>
            <a:ext cx="285476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484445" y="1646369"/>
            <a:ext cx="1" cy="2952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2975548" y="1925453"/>
            <a:ext cx="1" cy="2952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5812970" y="1943268"/>
            <a:ext cx="1" cy="2952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636846" y="1941617"/>
            <a:ext cx="1" cy="26685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21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543" y="162338"/>
            <a:ext cx="8392884" cy="65556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3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Підприємство</a:t>
            </a:r>
            <a:r>
              <a:rPr lang="uk-U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000" dirty="0"/>
              <a:t>— самостійний суб'єкт господарювання, створений компетентним органом державної влади або органом місцевого самоврядування, або іншими суб'єктами для задоволення суспільних та особистих потреб шляхом систематичного здійснення виробничої, науково-дослідної, торговельної, іншої господарської діяльності в порядку, передбаченому цим Кодексом та іншими законами. Підприємства можуть створюватись як для здійснення підприємництва, так і для некомерційної господарської діяльності. Підприємство, якщо законом не встановлене інше, діє на основі статуту.</a:t>
            </a:r>
          </a:p>
        </p:txBody>
      </p:sp>
    </p:spTree>
    <p:extLst>
      <p:ext uri="{BB962C8B-B14F-4D97-AF65-F5344CB8AC3E}">
        <p14:creationId xmlns:p14="http://schemas.microsoft.com/office/powerpoint/2010/main" val="261953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1241" y="619462"/>
            <a:ext cx="71417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i="1" dirty="0" smtClean="0"/>
              <a:t>   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 </a:t>
            </a: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особа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носій майнових прав і обов’язків. Вона займається підприємницькою діяльністю; існує незалежно від осіб, які входять до її складу; несе самостійну майнову відповідальність за зобов’язанням, яке бере на себе. Майно юридичної особи відокремлюється від особистого майна її членів.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61241" y="2684754"/>
            <a:ext cx="71417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 особи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 індивідуальні підприємці, правовий стан яких регулюється відповідними законами, за якими вони наділяються правоздатністю та дієздатністю: право здійснювати юридичні акти (укладання угод), брати на себе зобов’язання, нести майнову та іншу відповідальність.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60785" y="4582198"/>
            <a:ext cx="68422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 України визнається суб’єктом господарювання у разі здійснення ним підприємницької діяльності за умови державної реєстрації його як підприємця без статусу юридичної особи. </a:t>
            </a:r>
          </a:p>
        </p:txBody>
      </p:sp>
    </p:spTree>
    <p:extLst>
      <p:ext uri="{BB962C8B-B14F-4D97-AF65-F5344CB8AC3E}">
        <p14:creationId xmlns:p14="http://schemas.microsoft.com/office/powerpoint/2010/main" val="361027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6193" y="197346"/>
            <a:ext cx="67161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 підприємницької діяльності має такі права: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66193" y="1192889"/>
            <a:ext cx="72836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8288"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не заборонено законом;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банківський рахунок;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спілки, асоціації а інші громадські об’єднання;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угоди)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користуватись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відкривати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свої філії, представництва, проводити реорганізацію і ліквідацію підприємства за рішенням власника; </a:t>
            </a:r>
          </a:p>
          <a:p>
            <a:pPr indent="268288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інспектування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8288">
              <a:buFont typeface="Wingdings" panose="05000000000000000000" pitchFamily="2" charset="2"/>
              <a:buChar char="ü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оскаржувати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неправомірні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7709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4883" y="849247"/>
            <a:ext cx="683673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dirty="0"/>
              <a:t>Фізична особа-підприємець несе відповідно до </a:t>
            </a:r>
            <a:r>
              <a:rPr lang="uk-UA" sz="3000" dirty="0" smtClean="0"/>
              <a:t>чинного законодавства </a:t>
            </a:r>
            <a:r>
              <a:rPr lang="uk-UA" sz="3000" dirty="0"/>
              <a:t>України наступні види </a:t>
            </a:r>
            <a:r>
              <a:rPr lang="uk-UA" sz="3000" dirty="0" smtClean="0"/>
              <a:t>відповідальності</a:t>
            </a:r>
            <a:r>
              <a:rPr lang="uk-UA" sz="3000" dirty="0"/>
              <a:t>:</a:t>
            </a:r>
          </a:p>
          <a:p>
            <a:r>
              <a:rPr lang="uk-UA" sz="3000" dirty="0" smtClean="0"/>
              <a:t>- </a:t>
            </a:r>
            <a:r>
              <a:rPr lang="uk-UA" sz="3000" dirty="0"/>
              <a:t>цивільно-правову (матеріальну). Всім своїм </a:t>
            </a:r>
            <a:r>
              <a:rPr lang="uk-UA" sz="3000" dirty="0" smtClean="0"/>
              <a:t>майном на </a:t>
            </a:r>
            <a:r>
              <a:rPr lang="uk-UA" sz="3000" dirty="0"/>
              <a:t>яке може бути накладене стягнення в судовому порядку;</a:t>
            </a:r>
          </a:p>
          <a:p>
            <a:r>
              <a:rPr lang="uk-UA" sz="3000" dirty="0" smtClean="0"/>
              <a:t>- </a:t>
            </a:r>
            <a:r>
              <a:rPr lang="uk-UA" sz="3000" dirty="0"/>
              <a:t>адміністративну (штраф);</a:t>
            </a:r>
          </a:p>
          <a:p>
            <a:r>
              <a:rPr lang="uk-UA" sz="3000" dirty="0" smtClean="0"/>
              <a:t>- </a:t>
            </a:r>
            <a:r>
              <a:rPr lang="uk-UA" sz="3000" dirty="0"/>
              <a:t>кримінальну (штраф, обмеження свободи</a:t>
            </a:r>
            <a:r>
              <a:rPr lang="uk-UA" sz="3000" dirty="0" smtClean="0"/>
              <a:t>, позбавлення </a:t>
            </a:r>
            <a:r>
              <a:rPr lang="uk-UA" sz="3000" dirty="0"/>
              <a:t>волі).</a:t>
            </a:r>
          </a:p>
        </p:txBody>
      </p:sp>
    </p:spTree>
    <p:extLst>
      <p:ext uri="{BB962C8B-B14F-4D97-AF65-F5344CB8AC3E}">
        <p14:creationId xmlns:p14="http://schemas.microsoft.com/office/powerpoint/2010/main" val="1192587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9070" y="244572"/>
            <a:ext cx="73577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5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Об’єкти підприємницької діяльності </a:t>
            </a:r>
            <a:r>
              <a:rPr lang="uk-UA" sz="2500" dirty="0"/>
              <a:t>– це все те, </a:t>
            </a:r>
            <a:r>
              <a:rPr lang="uk-UA" sz="2500" dirty="0" smtClean="0"/>
              <a:t>що виступає </a:t>
            </a:r>
            <a:r>
              <a:rPr lang="uk-UA" sz="2500" dirty="0"/>
              <a:t>предметом купівлі-продажу на ринку. </a:t>
            </a:r>
            <a:r>
              <a:rPr lang="uk-UA" sz="2500" dirty="0" smtClean="0"/>
              <a:t>Підприємці при </a:t>
            </a:r>
            <a:r>
              <a:rPr lang="uk-UA" sz="2500" dirty="0"/>
              <a:t>здійсненні бізнесу мають справу з різними об'єктами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2" t="33364" r="25349" b="10130"/>
          <a:stretch/>
        </p:blipFill>
        <p:spPr bwMode="auto">
          <a:xfrm>
            <a:off x="962246" y="1875788"/>
            <a:ext cx="7814932" cy="484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531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8948" y="274537"/>
            <a:ext cx="75278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ТА ОБ’ЄДНАННЯ ПІДПРИЄМСТВ</a:t>
            </a:r>
          </a:p>
          <a:p>
            <a:pPr algn="just"/>
            <a:r>
              <a:rPr lang="uk-UA" dirty="0" smtClean="0"/>
              <a:t>         У </a:t>
            </a:r>
            <a:r>
              <a:rPr lang="uk-UA" dirty="0"/>
              <a:t>сучасній економіці існує велика кількість </a:t>
            </a:r>
            <a:r>
              <a:rPr lang="uk-UA" dirty="0" smtClean="0"/>
              <a:t>різноманітних видів </a:t>
            </a:r>
            <a:r>
              <a:rPr lang="uk-UA" dirty="0"/>
              <a:t>підприємств, які можливо класифікувати за </a:t>
            </a:r>
            <a:r>
              <a:rPr lang="uk-UA" dirty="0" smtClean="0"/>
              <a:t>різними ознаками</a:t>
            </a:r>
            <a:r>
              <a:rPr lang="uk-UA" dirty="0"/>
              <a:t>, зокрема: </a:t>
            </a:r>
            <a:r>
              <a:rPr lang="uk-UA" i="1" dirty="0"/>
              <a:t>формою власності, способом утворення</a:t>
            </a:r>
            <a:r>
              <a:rPr lang="uk-UA" i="1" dirty="0" smtClean="0"/>
              <a:t>, розміром</a:t>
            </a:r>
            <a:r>
              <a:rPr lang="uk-UA" dirty="0" smtClean="0"/>
              <a:t> </a:t>
            </a:r>
            <a:r>
              <a:rPr lang="uk-UA" dirty="0"/>
              <a:t>тощо.</a:t>
            </a:r>
          </a:p>
          <a:p>
            <a:pPr algn="just"/>
            <a:r>
              <a:rPr lang="uk-UA" dirty="0" smtClean="0"/>
              <a:t>          </a:t>
            </a:r>
            <a:r>
              <a:rPr lang="uk-UA" b="1" dirty="0" smtClean="0"/>
              <a:t>В </a:t>
            </a:r>
            <a:r>
              <a:rPr lang="uk-UA" b="1" dirty="0"/>
              <a:t>залежності від форм власності</a:t>
            </a:r>
            <a:r>
              <a:rPr lang="uk-UA" dirty="0"/>
              <a:t>, відповідно </a:t>
            </a:r>
            <a:r>
              <a:rPr lang="uk-UA" dirty="0" smtClean="0"/>
              <a:t>до </a:t>
            </a:r>
            <a:r>
              <a:rPr lang="uk-UA" b="1" dirty="0" smtClean="0"/>
              <a:t>Господарського </a:t>
            </a:r>
            <a:r>
              <a:rPr lang="uk-UA" b="1" dirty="0"/>
              <a:t>кодексу України </a:t>
            </a:r>
            <a:r>
              <a:rPr lang="uk-UA" dirty="0"/>
              <a:t>можливо </a:t>
            </a:r>
            <a:r>
              <a:rPr lang="uk-UA" dirty="0" smtClean="0"/>
              <a:t>існувати підприємства </a:t>
            </a:r>
            <a:r>
              <a:rPr lang="uk-UA" dirty="0"/>
              <a:t>наступних </a:t>
            </a:r>
            <a:r>
              <a:rPr lang="uk-UA" dirty="0" smtClean="0"/>
              <a:t>видів.</a:t>
            </a:r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9" t="32744" r="24442" b="18264"/>
          <a:stretch/>
        </p:blipFill>
        <p:spPr bwMode="auto">
          <a:xfrm>
            <a:off x="425301" y="2137143"/>
            <a:ext cx="8261499" cy="4199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576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2474" y="533698"/>
            <a:ext cx="63582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500" dirty="0"/>
              <a:t>Водночас, відповідно до чинного законодавства, </a:t>
            </a:r>
            <a:r>
              <a:rPr lang="uk-UA" sz="2500" dirty="0" smtClean="0"/>
              <a:t>можуть діяти </a:t>
            </a:r>
            <a:r>
              <a:rPr lang="uk-UA" sz="2500" dirty="0"/>
              <a:t>також інші види підприємств, у відповідності до </a:t>
            </a:r>
            <a:r>
              <a:rPr lang="uk-UA" sz="2500" dirty="0" smtClean="0"/>
              <a:t>способу створення</a:t>
            </a:r>
            <a:r>
              <a:rPr lang="uk-UA" sz="2500" dirty="0"/>
              <a:t>, а саме, якщо в статутному фонді підприємства </a:t>
            </a:r>
            <a:r>
              <a:rPr lang="uk-UA" sz="2500" b="1" dirty="0" smtClean="0"/>
              <a:t>не менш </a:t>
            </a:r>
            <a:r>
              <a:rPr lang="uk-UA" sz="2500" b="1" dirty="0"/>
              <a:t>як десять відсотків становить іноземна інвестиція</a:t>
            </a:r>
            <a:r>
              <a:rPr lang="uk-UA" sz="2500" dirty="0"/>
              <a:t> </a:t>
            </a:r>
            <a:r>
              <a:rPr lang="uk-UA" sz="2500" dirty="0" smtClean="0"/>
              <a:t>то воно </a:t>
            </a:r>
            <a:r>
              <a:rPr lang="uk-UA" sz="2500" dirty="0"/>
              <a:t>визнається </a:t>
            </a:r>
            <a:r>
              <a:rPr lang="uk-UA" sz="2500" b="1" dirty="0" smtClean="0"/>
              <a:t>підприємством </a:t>
            </a:r>
            <a:r>
              <a:rPr lang="uk-UA" sz="2500" b="1" dirty="0"/>
              <a:t>з іноземними інвестиціями</a:t>
            </a:r>
            <a:r>
              <a:rPr lang="uk-UA" sz="2500" dirty="0"/>
              <a:t>. </a:t>
            </a:r>
            <a:endParaRPr lang="uk-UA" sz="2500" dirty="0" smtClean="0"/>
          </a:p>
          <a:p>
            <a:pPr algn="just"/>
            <a:endParaRPr lang="ru-RU" sz="2500" dirty="0" smtClean="0"/>
          </a:p>
          <a:p>
            <a:pPr algn="just"/>
            <a:r>
              <a:rPr lang="ru-RU" sz="2500" dirty="0" err="1" smtClean="0"/>
              <a:t>Підприємство</a:t>
            </a:r>
            <a:r>
              <a:rPr lang="ru-RU" sz="2500" dirty="0"/>
              <a:t>, в статутному </a:t>
            </a:r>
            <a:r>
              <a:rPr lang="ru-RU" sz="2500" dirty="0" err="1"/>
              <a:t>фонді</a:t>
            </a:r>
            <a:r>
              <a:rPr lang="ru-RU" sz="2500" dirty="0"/>
              <a:t> </a:t>
            </a:r>
            <a:r>
              <a:rPr lang="ru-RU" sz="2500" dirty="0" err="1"/>
              <a:t>якого</a:t>
            </a:r>
            <a:r>
              <a:rPr lang="ru-RU" sz="2500" dirty="0"/>
              <a:t> </a:t>
            </a:r>
            <a:r>
              <a:rPr lang="ru-RU" sz="2500" b="1" dirty="0" err="1"/>
              <a:t>іноземна</a:t>
            </a:r>
            <a:r>
              <a:rPr lang="ru-RU" sz="2500" b="1" dirty="0"/>
              <a:t> </a:t>
            </a:r>
            <a:r>
              <a:rPr lang="ru-RU" sz="2500" b="1" dirty="0" err="1"/>
              <a:t>інвестиція</a:t>
            </a:r>
            <a:r>
              <a:rPr lang="ru-RU" sz="2500" b="1" dirty="0"/>
              <a:t> становить сто </a:t>
            </a:r>
            <a:r>
              <a:rPr lang="ru-RU" sz="2500" b="1" dirty="0" err="1"/>
              <a:t>відсотків</a:t>
            </a:r>
            <a:r>
              <a:rPr lang="ru-RU" sz="2500" dirty="0"/>
              <a:t>, </a:t>
            </a:r>
            <a:r>
              <a:rPr lang="ru-RU" sz="2500" dirty="0" err="1"/>
              <a:t>вважається</a:t>
            </a:r>
            <a:r>
              <a:rPr lang="ru-RU" sz="2500" dirty="0"/>
              <a:t> </a:t>
            </a:r>
            <a:r>
              <a:rPr lang="ru-RU" sz="2500" b="1" dirty="0" err="1"/>
              <a:t>іноземним</a:t>
            </a:r>
            <a:r>
              <a:rPr lang="ru-RU" sz="2500" b="1" dirty="0"/>
              <a:t> </a:t>
            </a:r>
            <a:r>
              <a:rPr lang="ru-RU" sz="2500" b="1" dirty="0" err="1"/>
              <a:t>підприємством</a:t>
            </a:r>
            <a:r>
              <a:rPr lang="ru-RU" sz="2500" dirty="0"/>
              <a:t>.</a:t>
            </a:r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3153000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9581" y="341231"/>
            <a:ext cx="7825563" cy="53553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Залежно від способу утворення (заснування) </a:t>
            </a:r>
            <a:r>
              <a:rPr lang="uk-UA" dirty="0" smtClean="0"/>
              <a:t>та формування </a:t>
            </a:r>
            <a:r>
              <a:rPr lang="uk-UA" dirty="0"/>
              <a:t>статутного фонду в Україні діють </a:t>
            </a:r>
            <a:r>
              <a:rPr lang="uk-UA" dirty="0" smtClean="0"/>
              <a:t>підприємства </a:t>
            </a:r>
            <a:r>
              <a:rPr lang="uk-UA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унітарні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та </a:t>
            </a:r>
            <a:r>
              <a:rPr lang="uk-U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корпоративні</a:t>
            </a:r>
            <a:r>
              <a:rPr lang="uk-UA" dirty="0"/>
              <a:t>.</a:t>
            </a:r>
          </a:p>
          <a:p>
            <a:pPr algn="just"/>
            <a:endParaRPr lang="uk-UA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Унітарне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– це підприємство яке створюється </a:t>
            </a:r>
            <a:r>
              <a:rPr lang="uk-UA" dirty="0" smtClean="0"/>
              <a:t>одним засновником</a:t>
            </a:r>
            <a:r>
              <a:rPr lang="uk-UA" dirty="0"/>
              <a:t>, який виділяє необхідне для того майно</a:t>
            </a:r>
            <a:r>
              <a:rPr lang="uk-UA" dirty="0" smtClean="0"/>
              <a:t>, формує </a:t>
            </a:r>
            <a:r>
              <a:rPr lang="uk-UA" dirty="0"/>
              <a:t>відповідно до закону статутний фонд, не </a:t>
            </a:r>
            <a:r>
              <a:rPr lang="uk-UA" dirty="0" smtClean="0"/>
              <a:t>поділений на </a:t>
            </a:r>
            <a:r>
              <a:rPr lang="uk-UA" dirty="0"/>
              <a:t>частки (паї), затверджує статут, розподіляє доходи,</a:t>
            </a:r>
          </a:p>
          <a:p>
            <a:pPr algn="just"/>
            <a:r>
              <a:rPr lang="uk-UA" dirty="0"/>
              <a:t>безпосередньо або через керівника, який ним призначається</a:t>
            </a:r>
            <a:r>
              <a:rPr lang="uk-UA" dirty="0" smtClean="0"/>
              <a:t>, керує </a:t>
            </a:r>
            <a:r>
              <a:rPr lang="uk-UA" dirty="0"/>
              <a:t>підприємством і формує його трудовий колектив </a:t>
            </a:r>
            <a:r>
              <a:rPr lang="uk-UA" dirty="0" smtClean="0"/>
              <a:t>на засадах </a:t>
            </a:r>
            <a:r>
              <a:rPr lang="uk-UA" dirty="0"/>
              <a:t>трудового найму, вирішує питання реорганізації </a:t>
            </a:r>
            <a:r>
              <a:rPr lang="uk-UA" dirty="0" smtClean="0"/>
              <a:t>та ліквідації </a:t>
            </a:r>
            <a:r>
              <a:rPr lang="uk-UA" dirty="0"/>
              <a:t>підприємства. Унітарними є </a:t>
            </a:r>
            <a:r>
              <a:rPr lang="uk-UA" dirty="0" smtClean="0"/>
              <a:t>підприємства державні</a:t>
            </a:r>
            <a:r>
              <a:rPr lang="uk-UA" dirty="0"/>
              <a:t>, комунальні, підприємства, засновані на </a:t>
            </a:r>
            <a:r>
              <a:rPr lang="uk-UA" dirty="0" smtClean="0"/>
              <a:t>власності </a:t>
            </a:r>
            <a:r>
              <a:rPr lang="uk-UA" dirty="0" err="1" smtClean="0"/>
              <a:t>обʼєднання</a:t>
            </a:r>
            <a:r>
              <a:rPr lang="uk-UA" dirty="0" smtClean="0"/>
              <a:t> </a:t>
            </a:r>
            <a:r>
              <a:rPr lang="uk-UA" dirty="0"/>
              <a:t>громадян, релігійної організації або </a:t>
            </a:r>
            <a:r>
              <a:rPr lang="uk-UA" dirty="0" smtClean="0"/>
              <a:t>на приватній </a:t>
            </a:r>
            <a:r>
              <a:rPr lang="uk-UA" dirty="0"/>
              <a:t>власності засновника.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Корпоративне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– це підприємство що утворюється, </a:t>
            </a:r>
            <a:r>
              <a:rPr lang="uk-UA" dirty="0" smtClean="0"/>
              <a:t>як правило</a:t>
            </a:r>
            <a:r>
              <a:rPr lang="uk-UA" dirty="0"/>
              <a:t>, двома або більше засновниками за їх </a:t>
            </a:r>
            <a:r>
              <a:rPr lang="uk-UA" dirty="0" smtClean="0"/>
              <a:t>спільним рішенням </a:t>
            </a:r>
            <a:r>
              <a:rPr lang="uk-UA" dirty="0"/>
              <a:t>(договором), діє на основі </a:t>
            </a:r>
            <a:r>
              <a:rPr lang="uk-UA" dirty="0" err="1"/>
              <a:t>обʼєднання</a:t>
            </a:r>
            <a:r>
              <a:rPr lang="uk-UA" dirty="0"/>
              <a:t> </a:t>
            </a:r>
            <a:r>
              <a:rPr lang="uk-UA" dirty="0" smtClean="0"/>
              <a:t>майна та/або </a:t>
            </a:r>
            <a:r>
              <a:rPr lang="uk-UA" dirty="0"/>
              <a:t>підприємницької чи трудової діяльності засновників</a:t>
            </a:r>
          </a:p>
          <a:p>
            <a:pPr algn="just"/>
            <a:r>
              <a:rPr lang="uk-UA" dirty="0"/>
              <a:t>(учасників), їх спільного управління справами, на </a:t>
            </a:r>
            <a:r>
              <a:rPr lang="uk-UA" dirty="0" smtClean="0"/>
              <a:t>основі корпоративних </a:t>
            </a:r>
            <a:r>
              <a:rPr lang="uk-UA" dirty="0"/>
              <a:t>прав, у тому числі через органи, що </a:t>
            </a:r>
            <a:r>
              <a:rPr lang="uk-UA" dirty="0" smtClean="0"/>
              <a:t>ними створюються</a:t>
            </a:r>
            <a:r>
              <a:rPr lang="uk-UA" dirty="0"/>
              <a:t>, участі засновників (учасників) у </a:t>
            </a:r>
            <a:r>
              <a:rPr lang="uk-UA" dirty="0" smtClean="0"/>
              <a:t>розподілі доходів </a:t>
            </a:r>
            <a:r>
              <a:rPr lang="uk-UA" dirty="0"/>
              <a:t>та ризиків підприємства.</a:t>
            </a:r>
          </a:p>
        </p:txBody>
      </p:sp>
    </p:spTree>
    <p:extLst>
      <p:ext uri="{BB962C8B-B14F-4D97-AF65-F5344CB8AC3E}">
        <p14:creationId xmlns:p14="http://schemas.microsoft.com/office/powerpoint/2010/main" val="2438669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1869" y="95164"/>
            <a:ext cx="801694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Підприємства </a:t>
            </a:r>
            <a:r>
              <a:rPr lang="uk-UA" i="1" u="sng" dirty="0" smtClean="0"/>
              <a:t>залежно </a:t>
            </a:r>
            <a:r>
              <a:rPr lang="uk-UA" i="1" u="sng" dirty="0"/>
              <a:t>від </a:t>
            </a:r>
            <a:r>
              <a:rPr lang="uk-UA" i="1" u="sng" dirty="0" smtClean="0"/>
              <a:t>кількості працюючих </a:t>
            </a:r>
            <a:r>
              <a:rPr lang="uk-UA" i="1" u="sng" dirty="0"/>
              <a:t>та обсягу валового доходу від </a:t>
            </a:r>
            <a:r>
              <a:rPr lang="uk-UA" i="1" u="sng" dirty="0" smtClean="0"/>
              <a:t>реалізації продукції </a:t>
            </a:r>
            <a:r>
              <a:rPr lang="uk-UA" i="1" u="sng" dirty="0"/>
              <a:t>за рік</a:t>
            </a:r>
            <a:r>
              <a:rPr lang="uk-UA" dirty="0"/>
              <a:t> можуть бути віднесені до </a:t>
            </a:r>
            <a:r>
              <a:rPr lang="uk-UA" b="1" dirty="0" err="1"/>
              <a:t>мікро</a:t>
            </a:r>
            <a:r>
              <a:rPr lang="uk-UA" dirty="0"/>
              <a:t>, </a:t>
            </a:r>
            <a:r>
              <a:rPr lang="uk-UA" b="1" dirty="0"/>
              <a:t>малих</a:t>
            </a:r>
            <a:r>
              <a:rPr lang="uk-UA" b="1" dirty="0" smtClean="0"/>
              <a:t>, середніх </a:t>
            </a:r>
            <a:r>
              <a:rPr lang="uk-UA" b="1" dirty="0"/>
              <a:t>або великих </a:t>
            </a:r>
            <a:r>
              <a:rPr lang="uk-UA" b="1" dirty="0" smtClean="0"/>
              <a:t>підприємств</a:t>
            </a:r>
            <a:r>
              <a:rPr lang="uk-UA" dirty="0" smtClean="0"/>
              <a:t>. 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17240" r="22558" b="21612"/>
          <a:stretch/>
        </p:blipFill>
        <p:spPr bwMode="auto">
          <a:xfrm>
            <a:off x="318986" y="1103558"/>
            <a:ext cx="8644269" cy="524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485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5905" y="213780"/>
            <a:ext cx="7474689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dirty="0" err="1"/>
              <a:t>Відповідно</a:t>
            </a:r>
            <a:r>
              <a:rPr lang="ru-RU" sz="2500" dirty="0"/>
              <a:t> до </a:t>
            </a:r>
            <a:r>
              <a:rPr lang="ru-RU" sz="2500" i="1" dirty="0" err="1"/>
              <a:t>Господарського</a:t>
            </a:r>
            <a:r>
              <a:rPr lang="ru-RU" sz="2500" i="1" dirty="0"/>
              <a:t> </a:t>
            </a:r>
            <a:r>
              <a:rPr lang="ru-RU" sz="2500" i="1" dirty="0" smtClean="0"/>
              <a:t>кодексу </a:t>
            </a:r>
            <a:r>
              <a:rPr lang="ru-RU" sz="2500" i="1" dirty="0" err="1" smtClean="0"/>
              <a:t>України</a:t>
            </a:r>
            <a:r>
              <a:rPr lang="ru-RU" sz="2500" i="1" dirty="0" smtClean="0"/>
              <a:t> </a:t>
            </a:r>
            <a:r>
              <a:rPr lang="ru-RU" sz="2500" b="1" dirty="0" err="1" smtClean="0"/>
              <a:t>об’єднання</a:t>
            </a:r>
            <a:r>
              <a:rPr lang="ru-RU" sz="2500" b="1" dirty="0" smtClean="0"/>
              <a:t> </a:t>
            </a:r>
            <a:r>
              <a:rPr lang="uk-UA" sz="2500" b="1" dirty="0"/>
              <a:t>підприємств </a:t>
            </a:r>
            <a:r>
              <a:rPr lang="uk-UA" sz="2500" dirty="0"/>
              <a:t>– це господарська організація, утворена в складі двох або більше підприємств з метою координації їх виробничої, наукової та іншої діяльності для вирішення спільних економічних та соціальних завдань. </a:t>
            </a:r>
            <a:endParaRPr lang="uk-UA" sz="2500" dirty="0" smtClean="0"/>
          </a:p>
          <a:p>
            <a:pPr algn="just"/>
            <a:endParaRPr lang="uk-UA" sz="2500" dirty="0"/>
          </a:p>
          <a:p>
            <a:pPr algn="just"/>
            <a:r>
              <a:rPr lang="uk-UA" sz="2500" dirty="0" smtClean="0"/>
              <a:t>Як </a:t>
            </a:r>
            <a:r>
              <a:rPr lang="uk-UA" sz="2500" dirty="0"/>
              <a:t>правило </a:t>
            </a:r>
            <a:r>
              <a:rPr lang="uk-UA" sz="2500" dirty="0" err="1"/>
              <a:t>обʼєднання</a:t>
            </a:r>
            <a:r>
              <a:rPr lang="uk-UA" sz="2500" dirty="0"/>
              <a:t> підприємств утворюються на невизначений строк або як тимчасові </a:t>
            </a:r>
            <a:r>
              <a:rPr lang="uk-UA" sz="2500" dirty="0" err="1"/>
              <a:t>обʼєднання</a:t>
            </a:r>
            <a:r>
              <a:rPr lang="uk-UA" sz="2500" dirty="0"/>
              <a:t>. У відповідності до порядку заснування </a:t>
            </a:r>
            <a:r>
              <a:rPr lang="uk-UA" sz="2500" dirty="0" err="1"/>
              <a:t>обʼєднання</a:t>
            </a:r>
            <a:r>
              <a:rPr lang="uk-UA" sz="2500" dirty="0"/>
              <a:t> підприємств можуть утворюватися як господарські </a:t>
            </a:r>
            <a:r>
              <a:rPr lang="uk-UA" sz="2500" dirty="0" err="1"/>
              <a:t>обʼєднання</a:t>
            </a:r>
            <a:r>
              <a:rPr lang="uk-UA" sz="2500" dirty="0"/>
              <a:t>, або як державні чи комунальні господарські </a:t>
            </a:r>
            <a:r>
              <a:rPr lang="uk-UA" sz="2500" dirty="0" err="1"/>
              <a:t>обʼєднання</a:t>
            </a:r>
            <a:r>
              <a:rPr lang="uk-UA" sz="2500" dirty="0" smtClean="0"/>
              <a:t>.</a:t>
            </a:r>
          </a:p>
          <a:p>
            <a:pPr algn="just"/>
            <a:endParaRPr lang="uk-UA" sz="2500" dirty="0"/>
          </a:p>
          <a:p>
            <a:pPr algn="just"/>
            <a:endParaRPr lang="uk-UA" sz="2500" dirty="0"/>
          </a:p>
        </p:txBody>
      </p:sp>
    </p:spTree>
    <p:extLst>
      <p:ext uri="{BB962C8B-B14F-4D97-AF65-F5344CB8AC3E}">
        <p14:creationId xmlns:p14="http://schemas.microsoft.com/office/powerpoint/2010/main" val="181026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4137" y="420369"/>
            <a:ext cx="74959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/>
              <a:t>Підприємства можуть об’єднуватися в: </a:t>
            </a:r>
            <a:endParaRPr lang="uk-UA" sz="2000" dirty="0" smtClean="0"/>
          </a:p>
          <a:p>
            <a:pPr algn="just"/>
            <a:r>
              <a:rPr lang="uk-UA" sz="2000" dirty="0" smtClean="0"/>
              <a:t>- </a:t>
            </a:r>
            <a:r>
              <a:rPr lang="uk-UA" sz="2000" b="1" dirty="0"/>
              <a:t>господарське </a:t>
            </a:r>
            <a:r>
              <a:rPr lang="uk-UA" sz="2000" b="1" dirty="0" err="1"/>
              <a:t>обʼєднання</a:t>
            </a:r>
            <a:r>
              <a:rPr lang="uk-UA" sz="2000" b="1" dirty="0"/>
              <a:t> </a:t>
            </a:r>
            <a:r>
              <a:rPr lang="uk-UA" sz="2000" dirty="0"/>
              <a:t>– </a:t>
            </a:r>
            <a:r>
              <a:rPr lang="uk-UA" sz="2000" dirty="0" err="1"/>
              <a:t>обʼєднання</a:t>
            </a:r>
            <a:r>
              <a:rPr lang="uk-UA" sz="2000" dirty="0"/>
              <a:t> підприємств, утворене за ініціативою підприємств, незалежно від їх виду, які на добровільних засадах </a:t>
            </a:r>
            <a:r>
              <a:rPr lang="uk-UA" sz="2000" dirty="0" err="1"/>
              <a:t>обʼєднали</a:t>
            </a:r>
            <a:r>
              <a:rPr lang="uk-UA" sz="2000" dirty="0"/>
              <a:t> свою господарську діяльність; </a:t>
            </a:r>
            <a:endParaRPr lang="uk-UA" sz="2000" dirty="0" smtClean="0"/>
          </a:p>
          <a:p>
            <a:pPr algn="just"/>
            <a:r>
              <a:rPr lang="uk-UA" sz="2000" dirty="0" smtClean="0"/>
              <a:t>- </a:t>
            </a:r>
            <a:r>
              <a:rPr lang="uk-UA" sz="2000" b="1" dirty="0"/>
              <a:t>державне (комунальне) господарське </a:t>
            </a:r>
            <a:r>
              <a:rPr lang="uk-UA" sz="2000" b="1" dirty="0" err="1"/>
              <a:t>обʼєднання</a:t>
            </a:r>
            <a:r>
              <a:rPr lang="uk-UA" sz="2000" b="1" dirty="0"/>
              <a:t> </a:t>
            </a:r>
            <a:r>
              <a:rPr lang="uk-UA" sz="2000" dirty="0"/>
              <a:t>– </a:t>
            </a:r>
            <a:r>
              <a:rPr lang="uk-UA" sz="2000" dirty="0" err="1"/>
              <a:t>обʼєднання</a:t>
            </a:r>
            <a:r>
              <a:rPr lang="uk-UA" sz="2000" dirty="0"/>
              <a:t> підприємств, утворене </a:t>
            </a:r>
            <a:r>
              <a:rPr lang="uk-UA" sz="2000" dirty="0" smtClean="0"/>
              <a:t>державними комунальними</a:t>
            </a:r>
            <a:r>
              <a:rPr lang="uk-UA" sz="2000" dirty="0"/>
              <a:t>) підприємствами за рішенням Кабінету Міністрів України або, у визначених законом випадках, рішенням міністерств (інших органів, до сфери управління яких входять підприємства, що утворюють </a:t>
            </a:r>
            <a:r>
              <a:rPr lang="uk-UA" sz="2000" dirty="0" err="1"/>
              <a:t>обʼєднання</a:t>
            </a:r>
            <a:r>
              <a:rPr lang="uk-UA" sz="2000" dirty="0"/>
              <a:t>), або рішенням компетентних органів місцевого самоврядування. Державне (комунальне) господарське </a:t>
            </a:r>
            <a:r>
              <a:rPr lang="uk-UA" sz="2000" dirty="0" err="1"/>
              <a:t>обʼєднання</a:t>
            </a:r>
            <a:r>
              <a:rPr lang="uk-UA" sz="2000" dirty="0"/>
              <a:t> діє на основі рішення про його утворення та статуту, який затверджується органом, що прийняв рішення про утворення </a:t>
            </a:r>
            <a:r>
              <a:rPr lang="uk-UA" sz="2000" dirty="0" err="1"/>
              <a:t>обʼєднання</a:t>
            </a:r>
            <a:r>
              <a:rPr lang="uk-UA" sz="2000" dirty="0"/>
              <a:t>. </a:t>
            </a:r>
            <a:endParaRPr lang="uk-UA" sz="2000" dirty="0" smtClean="0"/>
          </a:p>
          <a:p>
            <a:pPr algn="just"/>
            <a:endParaRPr lang="uk-UA" sz="2000" dirty="0" smtClean="0"/>
          </a:p>
          <a:p>
            <a:pPr algn="just"/>
            <a:r>
              <a:rPr lang="uk-UA" sz="2000" dirty="0" smtClean="0"/>
              <a:t>Господарськими </a:t>
            </a:r>
            <a:r>
              <a:rPr lang="uk-UA" sz="2000" dirty="0" err="1"/>
              <a:t>обʼєднаннями</a:t>
            </a:r>
            <a:r>
              <a:rPr lang="uk-UA" sz="2000" dirty="0"/>
              <a:t> є </a:t>
            </a:r>
            <a:r>
              <a:rPr lang="uk-UA" sz="2000" b="1" dirty="0"/>
              <a:t>асоціації, корпорації, консорціуми, концерни</a:t>
            </a:r>
            <a:r>
              <a:rPr lang="uk-UA" sz="2000" dirty="0"/>
              <a:t>, </a:t>
            </a:r>
            <a:r>
              <a:rPr lang="uk-UA" sz="2000" b="1" dirty="0"/>
              <a:t>інші </a:t>
            </a:r>
            <a:r>
              <a:rPr lang="uk-UA" sz="2000" b="1" dirty="0" err="1"/>
              <a:t>обʼєднання</a:t>
            </a:r>
            <a:r>
              <a:rPr lang="uk-UA" sz="2000" b="1" dirty="0"/>
              <a:t> підприємств</a:t>
            </a:r>
            <a:r>
              <a:rPr lang="uk-UA" sz="2000" dirty="0"/>
              <a:t>, передбачені законодавством. </a:t>
            </a:r>
          </a:p>
        </p:txBody>
      </p:sp>
    </p:spTree>
    <p:extLst>
      <p:ext uri="{BB962C8B-B14F-4D97-AF65-F5344CB8AC3E}">
        <p14:creationId xmlns:p14="http://schemas.microsoft.com/office/powerpoint/2010/main" val="686950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0342" y="232834"/>
            <a:ext cx="763417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Асоціація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000" dirty="0"/>
              <a:t>– договірне </a:t>
            </a:r>
            <a:r>
              <a:rPr lang="uk-UA" sz="2000" dirty="0" err="1"/>
              <a:t>обʼєднання</a:t>
            </a:r>
            <a:r>
              <a:rPr lang="uk-UA" sz="2000" dirty="0"/>
              <a:t>, створене з </a:t>
            </a:r>
            <a:r>
              <a:rPr lang="uk-UA" sz="2000" dirty="0" smtClean="0"/>
              <a:t>метою постійної </a:t>
            </a:r>
            <a:r>
              <a:rPr lang="uk-UA" sz="2000" dirty="0"/>
              <a:t>координації господарської діяльності </a:t>
            </a:r>
            <a:r>
              <a:rPr lang="uk-UA" sz="2000" dirty="0" err="1" smtClean="0"/>
              <a:t>обʼєднаних</a:t>
            </a:r>
            <a:r>
              <a:rPr lang="uk-UA" sz="2000" dirty="0" smtClean="0"/>
              <a:t> підприємств </a:t>
            </a:r>
            <a:r>
              <a:rPr lang="uk-UA" sz="2000" dirty="0"/>
              <a:t>шляхом централізації однієї або </a:t>
            </a:r>
            <a:r>
              <a:rPr lang="uk-UA" sz="2000" dirty="0" smtClean="0"/>
              <a:t>кількох виробничих </a:t>
            </a:r>
            <a:r>
              <a:rPr lang="uk-UA" sz="2000" dirty="0"/>
              <a:t>та управлінських функцій, </a:t>
            </a:r>
            <a:r>
              <a:rPr lang="uk-UA" sz="2000" dirty="0" smtClean="0"/>
              <a:t>розвитку спеціалізації </a:t>
            </a:r>
            <a:r>
              <a:rPr lang="uk-UA" sz="2000" dirty="0"/>
              <a:t>і кооперації виробництва, </a:t>
            </a:r>
            <a:r>
              <a:rPr lang="uk-UA" sz="2000" dirty="0" smtClean="0"/>
              <a:t>організації спільних </a:t>
            </a:r>
            <a:r>
              <a:rPr lang="uk-UA" sz="2000" dirty="0"/>
              <a:t>виробництв на основі </a:t>
            </a:r>
            <a:r>
              <a:rPr lang="uk-UA" sz="2000" dirty="0" err="1"/>
              <a:t>обʼєднання</a:t>
            </a:r>
            <a:r>
              <a:rPr lang="uk-UA" sz="2000" dirty="0"/>
              <a:t> учасниками фінансових та матеріальних ресурсів для задоволення переважно господарських потреб його учасників. Асоціація не має права втручатися у господарську діяльність її підприємств-учасників. За рішенням учасників вона може бути уповноважена представляти їх інтереси у відносинах з органами влади, іншими підприємствами та організаціями. </a:t>
            </a:r>
            <a:endParaRPr lang="uk-UA" sz="2000" dirty="0" smtClean="0"/>
          </a:p>
          <a:p>
            <a:pPr algn="just"/>
            <a:endParaRPr lang="uk-UA" sz="2000" dirty="0"/>
          </a:p>
          <a:p>
            <a:pPr algn="just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Корпорацією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000" dirty="0"/>
              <a:t>є договірне </a:t>
            </a:r>
            <a:r>
              <a:rPr lang="uk-UA" sz="2000" dirty="0" err="1"/>
              <a:t>обʼєднання</a:t>
            </a:r>
            <a:r>
              <a:rPr lang="uk-UA" sz="2000" dirty="0"/>
              <a:t>, створене на основі інтеграції виробничих, наукових і комерційних інтересів </a:t>
            </a:r>
            <a:r>
              <a:rPr lang="uk-UA" sz="2000" dirty="0" err="1"/>
              <a:t>обʼєднаних</a:t>
            </a:r>
            <a:r>
              <a:rPr lang="uk-UA" sz="2000" dirty="0"/>
              <a:t> підприємств з делегуванням ними окремих повноважень централізованого регулювання діяльності кожного з учасників органам управління корпорації.</a:t>
            </a:r>
          </a:p>
        </p:txBody>
      </p:sp>
    </p:spTree>
    <p:extLst>
      <p:ext uri="{BB962C8B-B14F-4D97-AF65-F5344CB8AC3E}">
        <p14:creationId xmlns:p14="http://schemas.microsoft.com/office/powerpoint/2010/main" val="41796893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7172" y="200684"/>
            <a:ext cx="76979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Консорціум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– тимчасове статутне </a:t>
            </a:r>
            <a:r>
              <a:rPr lang="uk-UA" dirty="0" err="1" smtClean="0"/>
              <a:t>обʼєднання</a:t>
            </a:r>
            <a:r>
              <a:rPr lang="uk-UA" dirty="0" smtClean="0"/>
              <a:t> підприємств </a:t>
            </a:r>
            <a:r>
              <a:rPr lang="uk-UA" dirty="0"/>
              <a:t>для досягнення його учасниками </a:t>
            </a:r>
            <a:r>
              <a:rPr lang="uk-UA" dirty="0" smtClean="0"/>
              <a:t>певної спільної </a:t>
            </a:r>
            <a:r>
              <a:rPr lang="uk-UA" dirty="0"/>
              <a:t>господарської мети (реалізації цільових програм</a:t>
            </a:r>
            <a:r>
              <a:rPr lang="uk-UA" dirty="0" smtClean="0"/>
              <a:t>, науково-технічних</a:t>
            </a:r>
            <a:r>
              <a:rPr lang="uk-UA" dirty="0"/>
              <a:t>, будівельних проектів тощо</a:t>
            </a:r>
            <a:r>
              <a:rPr lang="uk-UA" dirty="0" smtClean="0"/>
              <a:t>). Консорціум </a:t>
            </a:r>
            <a:r>
              <a:rPr lang="uk-UA" dirty="0"/>
              <a:t>використовує кошти, якими його </a:t>
            </a:r>
            <a:r>
              <a:rPr lang="uk-UA" dirty="0" smtClean="0"/>
              <a:t>наділяють учасники</a:t>
            </a:r>
            <a:r>
              <a:rPr lang="uk-UA" dirty="0"/>
              <a:t>, централізовані ресурси, виділені </a:t>
            </a:r>
            <a:r>
              <a:rPr lang="uk-UA" dirty="0" smtClean="0"/>
              <a:t>на фінансування </a:t>
            </a:r>
            <a:r>
              <a:rPr lang="uk-UA" dirty="0"/>
              <a:t>відповідної програми, а також кошти, що</a:t>
            </a:r>
          </a:p>
          <a:p>
            <a:pPr algn="just"/>
            <a:r>
              <a:rPr lang="uk-UA" dirty="0"/>
              <a:t>надходять з інших джерел, в порядку, визначеному </a:t>
            </a:r>
            <a:r>
              <a:rPr lang="uk-UA" dirty="0" smtClean="0"/>
              <a:t>його статутом</a:t>
            </a:r>
            <a:r>
              <a:rPr lang="uk-UA" dirty="0"/>
              <a:t>. У разі досягнення поставленої мети </a:t>
            </a:r>
            <a:r>
              <a:rPr lang="uk-UA" dirty="0" smtClean="0"/>
              <a:t>консорціум припиняє </a:t>
            </a:r>
            <a:r>
              <a:rPr lang="uk-UA" dirty="0"/>
              <a:t>свою діяльність.</a:t>
            </a:r>
          </a:p>
          <a:p>
            <a:pPr algn="just"/>
            <a:endParaRPr lang="uk-UA" dirty="0" smtClean="0"/>
          </a:p>
          <a:p>
            <a:pPr algn="just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Концерном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/>
              <a:t>є статутне </a:t>
            </a:r>
            <a:r>
              <a:rPr lang="uk-UA" dirty="0" err="1"/>
              <a:t>обʼєднання</a:t>
            </a:r>
            <a:r>
              <a:rPr lang="uk-UA" dirty="0"/>
              <a:t> підприємств, а </a:t>
            </a:r>
            <a:r>
              <a:rPr lang="uk-UA" dirty="0" smtClean="0"/>
              <a:t>також інших </a:t>
            </a:r>
            <a:r>
              <a:rPr lang="uk-UA" dirty="0"/>
              <a:t>організацій, на основі їх фінансової залежності </a:t>
            </a:r>
            <a:r>
              <a:rPr lang="uk-UA" dirty="0" smtClean="0"/>
              <a:t>від одного </a:t>
            </a:r>
            <a:r>
              <a:rPr lang="uk-UA" dirty="0"/>
              <a:t>або групи учасників </a:t>
            </a:r>
            <a:r>
              <a:rPr lang="uk-UA" dirty="0" err="1"/>
              <a:t>обʼєднання</a:t>
            </a:r>
            <a:r>
              <a:rPr lang="uk-UA" dirty="0"/>
              <a:t>, з </a:t>
            </a:r>
            <a:r>
              <a:rPr lang="uk-UA" dirty="0" smtClean="0"/>
              <a:t>централізацією функцій </a:t>
            </a:r>
            <a:r>
              <a:rPr lang="uk-UA" dirty="0"/>
              <a:t>науково-технічного і виробничого розвитку</a:t>
            </a:r>
            <a:r>
              <a:rPr lang="uk-UA" dirty="0" smtClean="0"/>
              <a:t>, інвестиційної</a:t>
            </a:r>
            <a:r>
              <a:rPr lang="uk-UA" dirty="0"/>
              <a:t>, фінансової, зовнішньоекономічної та </a:t>
            </a:r>
            <a:r>
              <a:rPr lang="uk-UA" dirty="0" smtClean="0"/>
              <a:t>іншої діяльності</a:t>
            </a:r>
            <a:r>
              <a:rPr lang="uk-UA" dirty="0"/>
              <a:t>. Учасники концерну наділяють його </a:t>
            </a:r>
            <a:r>
              <a:rPr lang="uk-UA" dirty="0" smtClean="0"/>
              <a:t>частиною своїх </a:t>
            </a:r>
            <a:r>
              <a:rPr lang="uk-UA" dirty="0"/>
              <a:t>повноважень, у тому числі правом представляти </a:t>
            </a:r>
            <a:r>
              <a:rPr lang="uk-UA" dirty="0" smtClean="0"/>
              <a:t>їх інтереси </a:t>
            </a:r>
            <a:r>
              <a:rPr lang="uk-UA" dirty="0"/>
              <a:t>у відносинах з органами влади, </a:t>
            </a:r>
            <a:r>
              <a:rPr lang="uk-UA" dirty="0" smtClean="0"/>
              <a:t>іншими підприємствами </a:t>
            </a:r>
            <a:r>
              <a:rPr lang="uk-UA" dirty="0"/>
              <a:t>та організаціями. Учасники концерну </a:t>
            </a:r>
            <a:r>
              <a:rPr lang="uk-UA" dirty="0" smtClean="0"/>
              <a:t>не можуть </a:t>
            </a:r>
            <a:r>
              <a:rPr lang="uk-UA" dirty="0"/>
              <a:t>бути одночасно учасниками іншого концерну. </a:t>
            </a:r>
            <a:endParaRPr lang="uk-UA" dirty="0" smtClean="0"/>
          </a:p>
          <a:p>
            <a:pPr algn="just"/>
            <a:endParaRPr lang="uk-UA" dirty="0"/>
          </a:p>
          <a:p>
            <a:pPr algn="just"/>
            <a:r>
              <a:rPr lang="uk-UA" dirty="0"/>
              <a:t>Державні і комунальні господарські </a:t>
            </a:r>
            <a:r>
              <a:rPr lang="uk-UA" dirty="0" err="1"/>
              <a:t>обʼєднання</a:t>
            </a:r>
            <a:r>
              <a:rPr lang="uk-UA" dirty="0"/>
              <a:t> утворюються переважно у формі корпорації чи концерну, незалежно від його найменування (комбінат, трест тощо). </a:t>
            </a:r>
          </a:p>
        </p:txBody>
      </p:sp>
    </p:spTree>
    <p:extLst>
      <p:ext uri="{BB962C8B-B14F-4D97-AF65-F5344CB8AC3E}">
        <p14:creationId xmlns:p14="http://schemas.microsoft.com/office/powerpoint/2010/main" val="2667817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7056" y="291936"/>
            <a:ext cx="79318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Промислово-фінансова група</a:t>
            </a:r>
            <a:r>
              <a:rPr lang="uk-UA" dirty="0"/>
              <a:t> є </a:t>
            </a:r>
            <a:r>
              <a:rPr lang="uk-UA" dirty="0" err="1"/>
              <a:t>обʼєднанням</a:t>
            </a:r>
            <a:r>
              <a:rPr lang="uk-UA" dirty="0"/>
              <a:t>, яке створюється за рішенням Кабінету Міністрів України на певний строк з метою реалізації державних програм розвитку пріоритетних галузей виробництва і структурної перебудови економіки України, включаючи програми згідно з міжнародними договорами України, а також з метою виробництва кінцевої продукції. До складу </a:t>
            </a:r>
            <a:r>
              <a:rPr lang="uk-UA" dirty="0" smtClean="0"/>
              <a:t>промислово-фінансової </a:t>
            </a:r>
            <a:r>
              <a:rPr lang="uk-UA" dirty="0"/>
              <a:t>групи можуть входити промислові та інші </a:t>
            </a:r>
            <a:r>
              <a:rPr lang="uk-UA" dirty="0" smtClean="0"/>
              <a:t>підприємства</a:t>
            </a:r>
            <a:r>
              <a:rPr lang="uk-UA" dirty="0"/>
              <a:t>, наукові і проектні установи, інші установи і організації усіх форм власності. У складі промислово-фінансової групи визначається головне підприємство, яке має виключне право діяти від імені промислово-фінансової групи як учасника господарських відносин. Таке </a:t>
            </a:r>
            <a:r>
              <a:rPr lang="uk-UA" dirty="0" err="1"/>
              <a:t>обʼєднання</a:t>
            </a:r>
            <a:r>
              <a:rPr lang="uk-UA" dirty="0"/>
              <a:t> не є юридичною особою і не підлягає державній реєстрації як </a:t>
            </a:r>
            <a:r>
              <a:rPr lang="uk-UA" dirty="0" err="1"/>
              <a:t>субʼєкт</a:t>
            </a:r>
            <a:r>
              <a:rPr lang="uk-UA" dirty="0"/>
              <a:t> господарювання. </a:t>
            </a:r>
            <a:endParaRPr lang="uk-UA" dirty="0" smtClean="0"/>
          </a:p>
          <a:p>
            <a:pPr algn="just"/>
            <a:endParaRPr lang="uk-UA" dirty="0" smtClean="0"/>
          </a:p>
          <a:p>
            <a:pPr algn="just"/>
            <a:endParaRPr lang="uk-UA" dirty="0"/>
          </a:p>
          <a:p>
            <a:pPr algn="just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Асоційовані </a:t>
            </a: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підприємства (господарські організації) </a:t>
            </a:r>
            <a:r>
              <a:rPr lang="uk-UA" dirty="0"/>
              <a:t>– це група </a:t>
            </a:r>
            <a:r>
              <a:rPr lang="uk-UA" dirty="0" err="1"/>
              <a:t>субʼєктів</a:t>
            </a:r>
            <a:r>
              <a:rPr lang="uk-UA" dirty="0"/>
              <a:t> господарювання-юридичних осіб, </a:t>
            </a:r>
            <a:r>
              <a:rPr lang="uk-UA" dirty="0" err="1"/>
              <a:t>повʼязаних</a:t>
            </a:r>
            <a:r>
              <a:rPr lang="uk-UA" dirty="0"/>
              <a:t> між собою відносинами економічної та/або організаційної залежності у формі участі в статутному фонді та/або управлінні. </a:t>
            </a:r>
          </a:p>
        </p:txBody>
      </p:sp>
    </p:spTree>
    <p:extLst>
      <p:ext uri="{BB962C8B-B14F-4D97-AF65-F5344CB8AC3E}">
        <p14:creationId xmlns:p14="http://schemas.microsoft.com/office/powerpoint/2010/main" val="104238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248" y="674983"/>
            <a:ext cx="653902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Холдинговою компанією </a:t>
            </a:r>
            <a:r>
              <a:rPr lang="uk-UA" sz="2200" dirty="0"/>
              <a:t>є </a:t>
            </a:r>
            <a:r>
              <a:rPr lang="uk-UA" sz="2200" dirty="0" err="1"/>
              <a:t>субʼєкт</a:t>
            </a:r>
            <a:r>
              <a:rPr lang="uk-UA" sz="2200" dirty="0"/>
              <a:t> господарювання, </a:t>
            </a:r>
            <a:r>
              <a:rPr lang="uk-UA" sz="2200" dirty="0" smtClean="0"/>
              <a:t>що володіє </a:t>
            </a:r>
            <a:r>
              <a:rPr lang="uk-UA" sz="2200" dirty="0"/>
              <a:t>контрольним пакетом акцій </a:t>
            </a:r>
            <a:r>
              <a:rPr lang="uk-UA" sz="2200" dirty="0" smtClean="0"/>
              <a:t>дочірнього підприємства</a:t>
            </a:r>
            <a:r>
              <a:rPr lang="uk-UA" sz="2200" dirty="0"/>
              <a:t>. Між холдинговою компанією та її </a:t>
            </a:r>
            <a:r>
              <a:rPr lang="uk-UA" sz="2200" dirty="0" smtClean="0"/>
              <a:t>дочірніми підприємствами </a:t>
            </a:r>
            <a:r>
              <a:rPr lang="uk-UA" sz="2200" dirty="0"/>
              <a:t>встановлюються відносини </a:t>
            </a:r>
            <a:r>
              <a:rPr lang="uk-UA" sz="2200" dirty="0" smtClean="0"/>
              <a:t>контролю підпорядкування</a:t>
            </a:r>
            <a:r>
              <a:rPr lang="uk-UA" sz="2200" dirty="0"/>
              <a:t>. Якщо з вини </a:t>
            </a:r>
            <a:r>
              <a:rPr lang="uk-UA" sz="2200" dirty="0" smtClean="0"/>
              <a:t>контролюючого підприємства </a:t>
            </a:r>
            <a:r>
              <a:rPr lang="uk-UA" sz="2200" dirty="0"/>
              <a:t>дочірнім підприємством було укладено </a:t>
            </a:r>
            <a:r>
              <a:rPr lang="uk-UA" sz="2200" dirty="0" smtClean="0"/>
              <a:t>і здійснено </a:t>
            </a:r>
            <a:r>
              <a:rPr lang="uk-UA" sz="2200" dirty="0"/>
              <a:t>невигідні для нього угоди або операції, </a:t>
            </a:r>
            <a:r>
              <a:rPr lang="uk-UA" sz="2200" dirty="0" smtClean="0"/>
              <a:t>то контролююче </a:t>
            </a:r>
            <a:r>
              <a:rPr lang="uk-UA" sz="2200" dirty="0"/>
              <a:t>підприємство повинно компенсувати </a:t>
            </a:r>
            <a:r>
              <a:rPr lang="uk-UA" sz="2200" dirty="0" smtClean="0"/>
              <a:t>завдані дочірньому </a:t>
            </a:r>
            <a:r>
              <a:rPr lang="uk-UA" sz="2200" dirty="0"/>
              <a:t>підприємству збитки. Якщо </a:t>
            </a:r>
            <a:r>
              <a:rPr lang="uk-UA" sz="2200" dirty="0" smtClean="0"/>
              <a:t>дочірнє підприємство </a:t>
            </a:r>
            <a:r>
              <a:rPr lang="uk-UA" sz="2200" dirty="0"/>
              <a:t>з вини контролюючого </a:t>
            </a:r>
            <a:r>
              <a:rPr lang="uk-UA" sz="2200" dirty="0" smtClean="0"/>
              <a:t>підприємства опиниться </a:t>
            </a:r>
            <a:r>
              <a:rPr lang="uk-UA" sz="2200" dirty="0"/>
              <a:t>у стані неплатоспроможності і буде </a:t>
            </a:r>
            <a:r>
              <a:rPr lang="uk-UA" sz="2200" dirty="0" smtClean="0"/>
              <a:t>визнано банкрутом</a:t>
            </a:r>
            <a:r>
              <a:rPr lang="uk-UA" sz="2200" dirty="0"/>
              <a:t>, то субсидіарну відповідальність </a:t>
            </a:r>
            <a:r>
              <a:rPr lang="uk-UA" sz="2200" dirty="0" smtClean="0"/>
              <a:t>перед кредиторами </a:t>
            </a:r>
            <a:r>
              <a:rPr lang="uk-UA" sz="2200" dirty="0"/>
              <a:t>дочірнього підприємства </a:t>
            </a:r>
            <a:r>
              <a:rPr lang="uk-UA" sz="2200" dirty="0" smtClean="0"/>
              <a:t>нестиме контролююче </a:t>
            </a:r>
            <a:r>
              <a:rPr lang="uk-UA" sz="2200" dirty="0"/>
              <a:t>підприємство. </a:t>
            </a:r>
          </a:p>
        </p:txBody>
      </p:sp>
    </p:spTree>
    <p:extLst>
      <p:ext uri="{BB962C8B-B14F-4D97-AF65-F5344CB8AC3E}">
        <p14:creationId xmlns:p14="http://schemas.microsoft.com/office/powerpoint/2010/main" val="18569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0967" y="125404"/>
            <a:ext cx="7527852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ГОСПОДАРСЬКІ ТОВАРИСТВА</a:t>
            </a:r>
          </a:p>
          <a:p>
            <a:r>
              <a:rPr lang="ru-RU" sz="2000" dirty="0" smtClean="0"/>
              <a:t>Особливою формою </a:t>
            </a:r>
            <a:r>
              <a:rPr lang="ru-RU" sz="2000" dirty="0" err="1" smtClean="0"/>
              <a:t>підприємницької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діяльності</a:t>
            </a:r>
            <a:r>
              <a:rPr lang="ru-RU" sz="2000" dirty="0" smtClean="0"/>
              <a:t> є </a:t>
            </a:r>
            <a:r>
              <a:rPr lang="ru-RU" sz="2000" dirty="0" err="1" smtClean="0"/>
              <a:t>господарські</a:t>
            </a:r>
            <a:r>
              <a:rPr lang="ru-RU" sz="2000" dirty="0" smtClean="0"/>
              <a:t> </a:t>
            </a:r>
            <a:r>
              <a:rPr lang="ru-RU" sz="2000" dirty="0" err="1" smtClean="0"/>
              <a:t>товариства</a:t>
            </a:r>
            <a:r>
              <a:rPr lang="ru-RU" sz="2000" dirty="0" smtClean="0"/>
              <a:t>.</a:t>
            </a:r>
          </a:p>
          <a:p>
            <a:endParaRPr lang="ru-RU" sz="2000" b="1" dirty="0" smtClean="0"/>
          </a:p>
          <a:p>
            <a:pPr algn="ctr"/>
            <a:r>
              <a:rPr lang="ru-RU" sz="2500" b="1" dirty="0" err="1" smtClean="0"/>
              <a:t>Господарським</a:t>
            </a:r>
            <a:r>
              <a:rPr lang="ru-RU" sz="2500" b="1" dirty="0" smtClean="0"/>
              <a:t> </a:t>
            </a:r>
            <a:r>
              <a:rPr lang="ru-RU" sz="2500" b="1" dirty="0" err="1" smtClean="0"/>
              <a:t>товариством</a:t>
            </a:r>
            <a:r>
              <a:rPr lang="ru-RU" sz="2500" b="1" dirty="0" smtClean="0"/>
              <a:t> </a:t>
            </a:r>
            <a:r>
              <a:rPr lang="ru-RU" sz="2500" dirty="0" smtClean="0"/>
              <a:t>є </a:t>
            </a:r>
            <a:r>
              <a:rPr lang="ru-RU" sz="2500" dirty="0" err="1" smtClean="0"/>
              <a:t>юридична</a:t>
            </a:r>
            <a:r>
              <a:rPr lang="ru-RU" sz="2500" dirty="0" smtClean="0"/>
              <a:t> особа,</a:t>
            </a:r>
          </a:p>
          <a:p>
            <a:pPr algn="ctr"/>
            <a:r>
              <a:rPr lang="ru-RU" sz="2500" dirty="0" err="1" smtClean="0"/>
              <a:t>статутний</a:t>
            </a:r>
            <a:r>
              <a:rPr lang="ru-RU" sz="2500" dirty="0" smtClean="0"/>
              <a:t> (</a:t>
            </a:r>
            <a:r>
              <a:rPr lang="ru-RU" sz="2500" dirty="0" err="1" smtClean="0"/>
              <a:t>складений</a:t>
            </a:r>
            <a:r>
              <a:rPr lang="ru-RU" sz="2500" dirty="0" smtClean="0"/>
              <a:t>) </a:t>
            </a:r>
            <a:r>
              <a:rPr lang="ru-RU" sz="2500" dirty="0" err="1" smtClean="0"/>
              <a:t>капітал</a:t>
            </a:r>
            <a:r>
              <a:rPr lang="ru-RU" sz="2500" dirty="0" smtClean="0"/>
              <a:t> </a:t>
            </a:r>
            <a:r>
              <a:rPr lang="ru-RU" sz="2500" dirty="0" err="1" smtClean="0"/>
              <a:t>якої</a:t>
            </a:r>
            <a:r>
              <a:rPr lang="ru-RU" sz="2500" dirty="0" smtClean="0"/>
              <a:t> </a:t>
            </a:r>
            <a:r>
              <a:rPr lang="ru-RU" sz="2500" dirty="0" err="1" smtClean="0"/>
              <a:t>поділений</a:t>
            </a:r>
            <a:r>
              <a:rPr lang="ru-RU" sz="2500" dirty="0" smtClean="0"/>
              <a:t> на </a:t>
            </a:r>
            <a:r>
              <a:rPr lang="ru-RU" sz="2500" dirty="0" err="1" smtClean="0"/>
              <a:t>частки</a:t>
            </a:r>
            <a:r>
              <a:rPr lang="ru-RU" sz="2500" dirty="0" smtClean="0"/>
              <a:t> </a:t>
            </a:r>
            <a:r>
              <a:rPr lang="ru-RU" sz="2500" dirty="0" err="1" smtClean="0"/>
              <a:t>між</a:t>
            </a:r>
            <a:r>
              <a:rPr lang="ru-RU" sz="2500" dirty="0" smtClean="0"/>
              <a:t> </a:t>
            </a:r>
            <a:r>
              <a:rPr lang="ru-RU" sz="2500" dirty="0" err="1" smtClean="0"/>
              <a:t>учасниками</a:t>
            </a:r>
            <a:r>
              <a:rPr lang="ru-RU" sz="2500" dirty="0" smtClean="0"/>
              <a:t>.</a:t>
            </a:r>
          </a:p>
          <a:p>
            <a:endParaRPr lang="ru-RU" sz="2000" dirty="0" smtClean="0"/>
          </a:p>
          <a:p>
            <a:r>
              <a:rPr lang="ru-RU" sz="2000" dirty="0" err="1" smtClean="0"/>
              <a:t>Господарськими</a:t>
            </a:r>
            <a:r>
              <a:rPr lang="ru-RU" sz="2000" dirty="0" smtClean="0"/>
              <a:t> </a:t>
            </a:r>
            <a:r>
              <a:rPr lang="ru-RU" sz="2000" dirty="0" err="1" smtClean="0"/>
              <a:t>товариствами</a:t>
            </a:r>
            <a:r>
              <a:rPr lang="ru-RU" sz="2000" dirty="0" smtClean="0"/>
              <a:t> </a:t>
            </a:r>
            <a:r>
              <a:rPr lang="ru-RU" sz="2000" dirty="0" err="1" smtClean="0"/>
              <a:t>визнаються</a:t>
            </a:r>
            <a:r>
              <a:rPr lang="ru-RU" sz="2000" dirty="0" smtClean="0"/>
              <a:t> </a:t>
            </a:r>
            <a:r>
              <a:rPr lang="ru-RU" sz="2000" dirty="0" err="1" smtClean="0"/>
              <a:t>підприємства</a:t>
            </a:r>
            <a:r>
              <a:rPr lang="ru-RU" sz="2000" dirty="0" smtClean="0"/>
              <a:t>, установи, </a:t>
            </a:r>
            <a:r>
              <a:rPr lang="ru-RU" sz="2000" dirty="0" err="1" smtClean="0"/>
              <a:t>організації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створені</a:t>
            </a:r>
            <a:r>
              <a:rPr lang="ru-RU" sz="2000" dirty="0" smtClean="0"/>
              <a:t> на засадах угоди </a:t>
            </a:r>
            <a:r>
              <a:rPr lang="ru-RU" sz="2000" dirty="0" err="1" smtClean="0"/>
              <a:t>юридичними</a:t>
            </a:r>
            <a:r>
              <a:rPr lang="ru-RU" sz="2000" dirty="0" smtClean="0"/>
              <a:t> особами і </a:t>
            </a:r>
            <a:r>
              <a:rPr lang="ru-RU" sz="2000" dirty="0" err="1" smtClean="0"/>
              <a:t>громадянами</a:t>
            </a:r>
            <a:r>
              <a:rPr lang="ru-RU" sz="2000" dirty="0" smtClean="0"/>
              <a:t> шляхом </a:t>
            </a:r>
            <a:r>
              <a:rPr lang="uk-UA" sz="2000" dirty="0" err="1"/>
              <a:t>обʼєднання</a:t>
            </a:r>
            <a:r>
              <a:rPr lang="uk-UA" sz="2000" dirty="0"/>
              <a:t> їх майна та підприємницької діяльності з метою одержання прибутку. </a:t>
            </a:r>
            <a:endParaRPr lang="uk-UA" sz="2000" dirty="0" smtClean="0"/>
          </a:p>
          <a:p>
            <a:endParaRPr lang="uk-UA" sz="2000" dirty="0"/>
          </a:p>
          <a:p>
            <a:r>
              <a:rPr lang="uk-UA" sz="2000" dirty="0" smtClean="0"/>
              <a:t>До </a:t>
            </a:r>
            <a:r>
              <a:rPr lang="uk-UA" sz="2000" dirty="0"/>
              <a:t>господарських товариств відповідно до господарського кодексу України належать: </a:t>
            </a:r>
            <a:r>
              <a:rPr lang="uk-UA" sz="2000" b="1" dirty="0"/>
              <a:t>акціонерні товариства – АТ, товариство з обмеженою відповідальністю – ТОВ, повні товариства – ПТ, командитні товариства – КТ, товариства з додатковою відповідальністю – ТДВ. </a:t>
            </a:r>
          </a:p>
        </p:txBody>
      </p:sp>
    </p:spTree>
    <p:extLst>
      <p:ext uri="{BB962C8B-B14F-4D97-AF65-F5344CB8AC3E}">
        <p14:creationId xmlns:p14="http://schemas.microsoft.com/office/powerpoint/2010/main" val="3952008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599" y="134656"/>
            <a:ext cx="736836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Акціонерне</a:t>
            </a:r>
            <a:r>
              <a:rPr lang="ru-RU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</a:t>
            </a:r>
            <a:r>
              <a:rPr lang="ru-RU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– </a:t>
            </a:r>
            <a:r>
              <a:rPr lang="ru-RU" sz="2200" dirty="0" err="1"/>
              <a:t>господарське</a:t>
            </a:r>
            <a:r>
              <a:rPr lang="ru-RU" sz="2200" dirty="0"/>
              <a:t> </a:t>
            </a:r>
            <a:r>
              <a:rPr lang="ru-RU" sz="2200" dirty="0" err="1"/>
              <a:t>товариство</a:t>
            </a:r>
            <a:r>
              <a:rPr lang="ru-RU" sz="2200" dirty="0" smtClean="0"/>
              <a:t>, </a:t>
            </a:r>
            <a:r>
              <a:rPr lang="ru-RU" sz="2200" dirty="0" err="1" smtClean="0"/>
              <a:t>статутний</a:t>
            </a:r>
            <a:r>
              <a:rPr lang="ru-RU" sz="2200" dirty="0" smtClean="0"/>
              <a:t> </a:t>
            </a:r>
            <a:r>
              <a:rPr lang="ru-RU" sz="2200" dirty="0" err="1"/>
              <a:t>капітал</a:t>
            </a:r>
            <a:r>
              <a:rPr lang="ru-RU" sz="2200" dirty="0"/>
              <a:t> </a:t>
            </a:r>
            <a:r>
              <a:rPr lang="ru-RU" sz="2200" dirty="0" err="1"/>
              <a:t>якого</a:t>
            </a:r>
            <a:r>
              <a:rPr lang="ru-RU" sz="2200" dirty="0"/>
              <a:t> </a:t>
            </a:r>
            <a:r>
              <a:rPr lang="ru-RU" sz="2200" dirty="0" err="1"/>
              <a:t>поділено</a:t>
            </a:r>
            <a:r>
              <a:rPr lang="ru-RU" sz="2200" dirty="0"/>
              <a:t> на </a:t>
            </a:r>
            <a:r>
              <a:rPr lang="ru-RU" sz="2200" dirty="0" err="1"/>
              <a:t>визначену</a:t>
            </a:r>
            <a:r>
              <a:rPr lang="ru-RU" sz="2200" dirty="0"/>
              <a:t> </a:t>
            </a:r>
            <a:r>
              <a:rPr lang="ru-RU" sz="2200" dirty="0" err="1" smtClean="0"/>
              <a:t>кількість</a:t>
            </a:r>
            <a:r>
              <a:rPr lang="ru-RU" sz="2200" dirty="0" smtClean="0"/>
              <a:t> </a:t>
            </a:r>
            <a:r>
              <a:rPr lang="ru-RU" sz="2200" dirty="0" err="1" smtClean="0"/>
              <a:t>часток</a:t>
            </a:r>
            <a:r>
              <a:rPr lang="ru-RU" sz="2200" dirty="0" smtClean="0"/>
              <a:t> </a:t>
            </a:r>
            <a:r>
              <a:rPr lang="ru-RU" sz="2200" dirty="0" err="1"/>
              <a:t>однакової</a:t>
            </a:r>
            <a:r>
              <a:rPr lang="ru-RU" sz="2200" dirty="0"/>
              <a:t> </a:t>
            </a:r>
            <a:r>
              <a:rPr lang="ru-RU" sz="2200" dirty="0" err="1"/>
              <a:t>номінальної</a:t>
            </a:r>
            <a:r>
              <a:rPr lang="ru-RU" sz="2200" dirty="0"/>
              <a:t> </a:t>
            </a:r>
            <a:r>
              <a:rPr lang="ru-RU" sz="2200" dirty="0" err="1"/>
              <a:t>вартості</a:t>
            </a:r>
            <a:r>
              <a:rPr lang="ru-RU" sz="2200" dirty="0"/>
              <a:t>, </a:t>
            </a:r>
            <a:r>
              <a:rPr lang="ru-RU" sz="2200" dirty="0" err="1"/>
              <a:t>корпоративні</a:t>
            </a:r>
            <a:r>
              <a:rPr lang="ru-RU" sz="2200" dirty="0"/>
              <a:t> </a:t>
            </a:r>
            <a:r>
              <a:rPr lang="ru-RU" sz="2200" dirty="0" smtClean="0"/>
              <a:t>права за </a:t>
            </a:r>
            <a:r>
              <a:rPr lang="ru-RU" sz="2200" dirty="0" err="1"/>
              <a:t>якими</a:t>
            </a:r>
            <a:r>
              <a:rPr lang="ru-RU" sz="2200" dirty="0"/>
              <a:t> </a:t>
            </a:r>
            <a:r>
              <a:rPr lang="ru-RU" sz="2200" dirty="0" err="1"/>
              <a:t>посвідчуються</a:t>
            </a:r>
            <a:r>
              <a:rPr lang="ru-RU" sz="2200" dirty="0"/>
              <a:t> </a:t>
            </a:r>
            <a:r>
              <a:rPr lang="ru-RU" sz="2200" dirty="0" err="1"/>
              <a:t>акціями</a:t>
            </a:r>
            <a:r>
              <a:rPr lang="ru-RU" sz="2200" dirty="0"/>
              <a:t>.</a:t>
            </a:r>
          </a:p>
          <a:p>
            <a:pPr algn="just"/>
            <a:endParaRPr lang="ru-RU" sz="2200" dirty="0" smtClean="0"/>
          </a:p>
          <a:p>
            <a:pPr algn="just"/>
            <a:r>
              <a:rPr lang="ru-RU" sz="2200" dirty="0" err="1" smtClean="0"/>
              <a:t>Акціонерні</a:t>
            </a:r>
            <a:r>
              <a:rPr lang="ru-RU" sz="2200" dirty="0" smtClean="0"/>
              <a:t> </a:t>
            </a:r>
            <a:r>
              <a:rPr lang="ru-RU" sz="2200" dirty="0" err="1"/>
              <a:t>товариства</a:t>
            </a:r>
            <a:r>
              <a:rPr lang="ru-RU" sz="2200" dirty="0"/>
              <a:t> за типом </a:t>
            </a:r>
            <a:r>
              <a:rPr lang="ru-RU" sz="2200" dirty="0" err="1"/>
              <a:t>поділяються</a:t>
            </a:r>
            <a:r>
              <a:rPr lang="ru-RU" sz="2200" dirty="0"/>
              <a:t> </a:t>
            </a:r>
            <a:r>
              <a:rPr lang="ru-RU" sz="2200" dirty="0" smtClean="0"/>
              <a:t>на </a:t>
            </a:r>
            <a:r>
              <a:rPr lang="ru-RU" sz="2200" i="1" dirty="0" err="1" smtClean="0"/>
              <a:t>публічні</a:t>
            </a:r>
            <a:r>
              <a:rPr lang="ru-RU" sz="2200" i="1" dirty="0" smtClean="0"/>
              <a:t> </a:t>
            </a:r>
            <a:r>
              <a:rPr lang="ru-RU" sz="2200" i="1" dirty="0" err="1"/>
              <a:t>акціонерні</a:t>
            </a:r>
            <a:r>
              <a:rPr lang="ru-RU" sz="2200" i="1" dirty="0"/>
              <a:t> </a:t>
            </a:r>
            <a:r>
              <a:rPr lang="ru-RU" sz="2200" i="1" dirty="0" err="1"/>
              <a:t>товариства</a:t>
            </a:r>
            <a:r>
              <a:rPr lang="ru-RU" sz="2200" i="1" dirty="0"/>
              <a:t> та </a:t>
            </a:r>
            <a:r>
              <a:rPr lang="ru-RU" sz="2200" i="1" dirty="0" err="1" smtClean="0"/>
              <a:t>приватні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акціонерні</a:t>
            </a:r>
            <a:r>
              <a:rPr lang="ru-RU" sz="2200" i="1" dirty="0" smtClean="0"/>
              <a:t> </a:t>
            </a:r>
            <a:r>
              <a:rPr lang="ru-RU" sz="2200" i="1" dirty="0" err="1" smtClean="0"/>
              <a:t>товариства</a:t>
            </a:r>
            <a:r>
              <a:rPr lang="ru-RU" sz="2200" dirty="0"/>
              <a:t>.</a:t>
            </a:r>
          </a:p>
          <a:p>
            <a:pPr algn="just"/>
            <a:endParaRPr lang="ru-RU" sz="2200" dirty="0" smtClean="0"/>
          </a:p>
          <a:p>
            <a:pPr algn="just"/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Публічне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акціонерне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– </a:t>
            </a:r>
            <a:r>
              <a:rPr lang="ru-RU" sz="2200" dirty="0" err="1"/>
              <a:t>це</a:t>
            </a:r>
            <a:r>
              <a:rPr lang="ru-RU" sz="2200" dirty="0"/>
              <a:t> </a:t>
            </a:r>
            <a:r>
              <a:rPr lang="ru-RU" sz="2200" dirty="0" err="1"/>
              <a:t>товариство</a:t>
            </a:r>
            <a:r>
              <a:rPr lang="ru-RU" sz="2200" dirty="0"/>
              <a:t>, </a:t>
            </a:r>
            <a:r>
              <a:rPr lang="ru-RU" sz="2200" dirty="0" err="1" smtClean="0"/>
              <a:t>щодо</a:t>
            </a:r>
            <a:r>
              <a:rPr lang="ru-RU" sz="2200" dirty="0" smtClean="0"/>
              <a:t> </a:t>
            </a:r>
            <a:r>
              <a:rPr lang="ru-RU" sz="2200" dirty="0" err="1" smtClean="0"/>
              <a:t>акцій</a:t>
            </a:r>
            <a:r>
              <a:rPr lang="ru-RU" sz="2200" dirty="0" smtClean="0"/>
              <a:t> </a:t>
            </a:r>
            <a:r>
              <a:rPr lang="ru-RU" sz="2200" dirty="0" err="1"/>
              <a:t>якого</a:t>
            </a:r>
            <a:r>
              <a:rPr lang="ru-RU" sz="2200" dirty="0"/>
              <a:t> </a:t>
            </a:r>
            <a:r>
              <a:rPr lang="ru-RU" sz="2200" dirty="0" err="1"/>
              <a:t>здійснено</a:t>
            </a:r>
            <a:r>
              <a:rPr lang="ru-RU" sz="2200" dirty="0"/>
              <a:t> </a:t>
            </a:r>
            <a:r>
              <a:rPr lang="ru-RU" sz="2200" dirty="0" err="1"/>
              <a:t>публічну</a:t>
            </a:r>
            <a:r>
              <a:rPr lang="ru-RU" sz="2200" dirty="0"/>
              <a:t> </a:t>
            </a:r>
            <a:r>
              <a:rPr lang="ru-RU" sz="2200" dirty="0" err="1"/>
              <a:t>пропозицію</a:t>
            </a:r>
            <a:r>
              <a:rPr lang="ru-RU" sz="2200" dirty="0"/>
              <a:t> та/</a:t>
            </a:r>
            <a:r>
              <a:rPr lang="ru-RU" sz="2200" dirty="0" err="1"/>
              <a:t>або</a:t>
            </a:r>
            <a:r>
              <a:rPr lang="ru-RU" sz="2200" dirty="0"/>
              <a:t> </a:t>
            </a:r>
            <a:r>
              <a:rPr lang="ru-RU" sz="2200" dirty="0" err="1" smtClean="0"/>
              <a:t>акції</a:t>
            </a:r>
            <a:r>
              <a:rPr lang="ru-RU" sz="2200" dirty="0" smtClean="0"/>
              <a:t> </a:t>
            </a:r>
            <a:r>
              <a:rPr lang="ru-RU" sz="2200" dirty="0" err="1" smtClean="0"/>
              <a:t>якого</a:t>
            </a:r>
            <a:r>
              <a:rPr lang="ru-RU" sz="2200" dirty="0" smtClean="0"/>
              <a:t> </a:t>
            </a:r>
            <a:r>
              <a:rPr lang="ru-RU" sz="2200" dirty="0" err="1"/>
              <a:t>допущені</a:t>
            </a:r>
            <a:r>
              <a:rPr lang="ru-RU" sz="2200" dirty="0"/>
              <a:t> до </a:t>
            </a:r>
            <a:r>
              <a:rPr lang="ru-RU" sz="2200" dirty="0" err="1"/>
              <a:t>торгів</a:t>
            </a:r>
            <a:r>
              <a:rPr lang="ru-RU" sz="2200" dirty="0"/>
              <a:t> на </a:t>
            </a:r>
            <a:r>
              <a:rPr lang="ru-RU" sz="2200" dirty="0" err="1"/>
              <a:t>фондовій</a:t>
            </a:r>
            <a:r>
              <a:rPr lang="ru-RU" sz="2200" dirty="0"/>
              <a:t> </a:t>
            </a:r>
            <a:r>
              <a:rPr lang="ru-RU" sz="2200" dirty="0" err="1"/>
              <a:t>біржі</a:t>
            </a:r>
            <a:r>
              <a:rPr lang="ru-RU" sz="2200" dirty="0"/>
              <a:t> в </a:t>
            </a:r>
            <a:r>
              <a:rPr lang="ru-RU" sz="2200" dirty="0" err="1" smtClean="0"/>
              <a:t>частині</a:t>
            </a:r>
            <a:r>
              <a:rPr lang="ru-RU" sz="2200" dirty="0" smtClean="0"/>
              <a:t> </a:t>
            </a:r>
            <a:r>
              <a:rPr lang="ru-RU" sz="2200" dirty="0" err="1" smtClean="0"/>
              <a:t>включення</a:t>
            </a:r>
            <a:r>
              <a:rPr lang="ru-RU" sz="2200" dirty="0" smtClean="0"/>
              <a:t> </a:t>
            </a:r>
            <a:r>
              <a:rPr lang="ru-RU" sz="2200" dirty="0"/>
              <a:t>до </a:t>
            </a:r>
            <a:r>
              <a:rPr lang="ru-RU" sz="2200" dirty="0" err="1"/>
              <a:t>біржового</a:t>
            </a:r>
            <a:r>
              <a:rPr lang="ru-RU" sz="2200" dirty="0"/>
              <a:t> </a:t>
            </a:r>
            <a:r>
              <a:rPr lang="ru-RU" sz="2200" dirty="0" err="1"/>
              <a:t>реєстру</a:t>
            </a:r>
            <a:r>
              <a:rPr lang="ru-RU" sz="2200" dirty="0" smtClean="0"/>
              <a:t>.</a:t>
            </a:r>
          </a:p>
          <a:p>
            <a:pPr algn="just"/>
            <a:endParaRPr lang="ru-RU" sz="2200" dirty="0"/>
          </a:p>
          <a:p>
            <a:pPr algn="just"/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Приватне акціонерне товариство</a:t>
            </a:r>
            <a:r>
              <a:rPr lang="uk-UA" sz="2200" dirty="0"/>
              <a:t> – акціонерне товариство, яке має статутний (складений) капітал, поділений на визначену кількість акцій рівної номінальної вартості, і несе відповідальність за </a:t>
            </a:r>
            <a:r>
              <a:rPr lang="uk-UA" sz="2200" dirty="0" err="1"/>
              <a:t>зобовʼязаннями</a:t>
            </a:r>
            <a:r>
              <a:rPr lang="uk-UA" sz="2200" dirty="0"/>
              <a:t> тільки майном товариства.</a:t>
            </a:r>
          </a:p>
        </p:txBody>
      </p:sp>
    </p:spTree>
    <p:extLst>
      <p:ext uri="{BB962C8B-B14F-4D97-AF65-F5344CB8AC3E}">
        <p14:creationId xmlns:p14="http://schemas.microsoft.com/office/powerpoint/2010/main" val="1264805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498" y="61880"/>
            <a:ext cx="732583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 з обмеженою відповідальністю </a:t>
            </a:r>
            <a:r>
              <a:rPr lang="uk-UA" sz="2000" dirty="0"/>
              <a:t>– це </a:t>
            </a:r>
            <a:r>
              <a:rPr lang="uk-UA" sz="2000" dirty="0" smtClean="0"/>
              <a:t>таке господарське </a:t>
            </a:r>
            <a:r>
              <a:rPr lang="uk-UA" sz="2000" dirty="0"/>
              <a:t>товариство, статутний фонд якого поділений </a:t>
            </a:r>
            <a:r>
              <a:rPr lang="uk-UA" sz="2000" dirty="0" smtClean="0"/>
              <a:t>на частки </a:t>
            </a:r>
            <a:r>
              <a:rPr lang="uk-UA" sz="2000" dirty="0"/>
              <a:t>визначених установчими документами розмірів, і </a:t>
            </a:r>
            <a:r>
              <a:rPr lang="uk-UA" sz="2000" dirty="0" smtClean="0"/>
              <a:t>яке несе </a:t>
            </a:r>
            <a:r>
              <a:rPr lang="uk-UA" sz="2000" dirty="0"/>
              <a:t>відповідальність за своїми </a:t>
            </a:r>
            <a:r>
              <a:rPr lang="uk-UA" sz="2000" dirty="0" err="1"/>
              <a:t>зобовʼязаннями</a:t>
            </a:r>
            <a:r>
              <a:rPr lang="uk-UA" sz="2000" dirty="0"/>
              <a:t> усім </a:t>
            </a:r>
            <a:r>
              <a:rPr lang="uk-UA" sz="2000" dirty="0" smtClean="0"/>
              <a:t>своїм майном</a:t>
            </a:r>
            <a:r>
              <a:rPr lang="uk-UA" sz="2000" dirty="0"/>
              <a:t>; учасники, які повністю сплатили свої внески, </a:t>
            </a:r>
            <a:r>
              <a:rPr lang="uk-UA" sz="2000" dirty="0" smtClean="0"/>
              <a:t>несуть ризик </a:t>
            </a:r>
            <a:r>
              <a:rPr lang="uk-UA" sz="2000" dirty="0"/>
              <a:t>збитків, </a:t>
            </a:r>
            <a:r>
              <a:rPr lang="uk-UA" sz="2000" dirty="0" err="1"/>
              <a:t>повʼязаних</a:t>
            </a:r>
            <a:r>
              <a:rPr lang="uk-UA" sz="2000" dirty="0"/>
              <a:t> із діяльністю товариства, у </a:t>
            </a:r>
            <a:r>
              <a:rPr lang="uk-UA" sz="2000" dirty="0" smtClean="0"/>
              <a:t>межах вартості </a:t>
            </a:r>
            <a:r>
              <a:rPr lang="uk-UA" sz="2000" dirty="0"/>
              <a:t>своїх внесків</a:t>
            </a:r>
            <a:r>
              <a:rPr lang="uk-UA" sz="2000" dirty="0" smtClean="0"/>
              <a:t>.</a:t>
            </a:r>
          </a:p>
          <a:p>
            <a:pPr algn="just"/>
            <a:endParaRPr lang="uk-UA" sz="2000" dirty="0"/>
          </a:p>
          <a:p>
            <a:pPr algn="just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Товариством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додатковою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відповідальністю</a:t>
            </a:r>
            <a:r>
              <a:rPr lang="ru-RU" sz="2000" dirty="0"/>
              <a:t> є </a:t>
            </a:r>
            <a:r>
              <a:rPr lang="ru-RU" sz="2000" dirty="0" err="1"/>
              <a:t>господарське</a:t>
            </a:r>
            <a:r>
              <a:rPr lang="ru-RU" sz="2000" dirty="0"/>
              <a:t> </a:t>
            </a:r>
            <a:r>
              <a:rPr lang="ru-RU" sz="2000" dirty="0" err="1"/>
              <a:t>товариство</a:t>
            </a:r>
            <a:r>
              <a:rPr lang="ru-RU" sz="2000" dirty="0"/>
              <a:t>, </a:t>
            </a:r>
            <a:r>
              <a:rPr lang="ru-RU" sz="2000" dirty="0" err="1"/>
              <a:t>статутний</a:t>
            </a:r>
            <a:r>
              <a:rPr lang="ru-RU" sz="2000" dirty="0"/>
              <a:t> </a:t>
            </a:r>
            <a:r>
              <a:rPr lang="ru-RU" sz="2000" dirty="0" err="1"/>
              <a:t>капітал</a:t>
            </a:r>
            <a:r>
              <a:rPr lang="ru-RU" sz="2000" dirty="0"/>
              <a:t> </a:t>
            </a:r>
            <a:r>
              <a:rPr lang="ru-RU" sz="2000" dirty="0" err="1"/>
              <a:t>якого</a:t>
            </a:r>
            <a:r>
              <a:rPr lang="ru-RU" sz="2000" dirty="0"/>
              <a:t> </a:t>
            </a:r>
            <a:r>
              <a:rPr lang="ru-RU" sz="2000" dirty="0" err="1"/>
              <a:t>поділений</a:t>
            </a:r>
            <a:r>
              <a:rPr lang="ru-RU" sz="2000" dirty="0"/>
              <a:t> на </a:t>
            </a:r>
            <a:r>
              <a:rPr lang="ru-RU" sz="2000" dirty="0" err="1"/>
              <a:t>частки</a:t>
            </a:r>
            <a:r>
              <a:rPr lang="ru-RU" sz="2000" dirty="0"/>
              <a:t> </a:t>
            </a:r>
            <a:r>
              <a:rPr lang="ru-RU" sz="2000" dirty="0" err="1"/>
              <a:t>визначених</a:t>
            </a:r>
            <a:r>
              <a:rPr lang="ru-RU" sz="2000" dirty="0"/>
              <a:t> </a:t>
            </a:r>
            <a:r>
              <a:rPr lang="ru-RU" sz="2000" dirty="0" err="1"/>
              <a:t>установчими</a:t>
            </a:r>
            <a:r>
              <a:rPr lang="ru-RU" sz="2000" dirty="0"/>
              <a:t> документами </a:t>
            </a:r>
            <a:r>
              <a:rPr lang="ru-RU" sz="2000" dirty="0" err="1"/>
              <a:t>розмірів</a:t>
            </a:r>
            <a:r>
              <a:rPr lang="ru-RU" sz="2000" dirty="0"/>
              <a:t> і яке </a:t>
            </a:r>
            <a:r>
              <a:rPr lang="ru-RU" sz="2000" dirty="0" err="1"/>
              <a:t>несе</a:t>
            </a:r>
            <a:r>
              <a:rPr lang="ru-RU" sz="2000" dirty="0"/>
              <a:t> </a:t>
            </a:r>
            <a:r>
              <a:rPr lang="ru-RU" sz="2000" dirty="0" err="1"/>
              <a:t>відповідальність</a:t>
            </a:r>
            <a:r>
              <a:rPr lang="ru-RU" sz="2000" dirty="0"/>
              <a:t> за </a:t>
            </a:r>
            <a:r>
              <a:rPr lang="ru-RU" sz="2000" dirty="0" err="1"/>
              <a:t>своїми</a:t>
            </a:r>
            <a:r>
              <a:rPr lang="ru-RU" sz="2000" dirty="0"/>
              <a:t> </a:t>
            </a:r>
            <a:r>
              <a:rPr lang="ru-RU" sz="2000" dirty="0" err="1"/>
              <a:t>зобовʼязаннями</a:t>
            </a:r>
            <a:r>
              <a:rPr lang="ru-RU" sz="2000" dirty="0"/>
              <a:t> </a:t>
            </a:r>
            <a:r>
              <a:rPr lang="ru-RU" sz="2000" dirty="0" err="1"/>
              <a:t>власним</a:t>
            </a:r>
            <a:r>
              <a:rPr lang="ru-RU" sz="2000" dirty="0"/>
              <a:t> </a:t>
            </a:r>
            <a:r>
              <a:rPr lang="ru-RU" sz="2000" dirty="0" err="1"/>
              <a:t>майном</a:t>
            </a:r>
            <a:r>
              <a:rPr lang="ru-RU" sz="2000" dirty="0"/>
              <a:t>, а в </a:t>
            </a:r>
            <a:r>
              <a:rPr lang="ru-RU" sz="2000" dirty="0" err="1"/>
              <a:t>разі</a:t>
            </a:r>
            <a:r>
              <a:rPr lang="ru-RU" sz="2000" dirty="0"/>
              <a:t> </a:t>
            </a:r>
            <a:r>
              <a:rPr lang="ru-RU" sz="2000" dirty="0" err="1"/>
              <a:t>його</a:t>
            </a:r>
            <a:r>
              <a:rPr lang="ru-RU" sz="2000" dirty="0"/>
              <a:t> </a:t>
            </a:r>
            <a:r>
              <a:rPr lang="ru-RU" sz="2000" dirty="0" err="1"/>
              <a:t>недостатності</a:t>
            </a:r>
            <a:r>
              <a:rPr lang="ru-RU" sz="2000" dirty="0"/>
              <a:t> </a:t>
            </a:r>
            <a:r>
              <a:rPr lang="ru-RU" sz="2000" dirty="0" err="1"/>
              <a:t>учасники</a:t>
            </a:r>
            <a:r>
              <a:rPr lang="ru-RU" sz="2000" dirty="0"/>
              <a:t> </a:t>
            </a:r>
            <a:r>
              <a:rPr lang="ru-RU" sz="2000" dirty="0" err="1"/>
              <a:t>цього</a:t>
            </a:r>
            <a:r>
              <a:rPr lang="ru-RU" sz="2000" dirty="0"/>
              <a:t> </a:t>
            </a:r>
            <a:r>
              <a:rPr lang="ru-RU" sz="2000" dirty="0" err="1"/>
              <a:t>товариства</a:t>
            </a:r>
            <a:r>
              <a:rPr lang="ru-RU" sz="2000" dirty="0"/>
              <a:t> </a:t>
            </a:r>
            <a:r>
              <a:rPr lang="ru-RU" sz="2000" dirty="0" err="1"/>
              <a:t>несуть</a:t>
            </a:r>
            <a:r>
              <a:rPr lang="ru-RU" sz="2000" dirty="0"/>
              <a:t> </a:t>
            </a:r>
            <a:r>
              <a:rPr lang="ru-RU" sz="2000" dirty="0" err="1"/>
              <a:t>додаткову</a:t>
            </a:r>
            <a:r>
              <a:rPr lang="ru-RU" sz="2000" dirty="0"/>
              <a:t> </a:t>
            </a:r>
            <a:r>
              <a:rPr lang="ru-RU" sz="2000" dirty="0" err="1"/>
              <a:t>солідарну</a:t>
            </a:r>
            <a:r>
              <a:rPr lang="ru-RU" sz="2000" dirty="0"/>
              <a:t> </a:t>
            </a:r>
            <a:r>
              <a:rPr lang="ru-RU" sz="2000" dirty="0" err="1"/>
              <a:t>відповідальність</a:t>
            </a:r>
            <a:r>
              <a:rPr lang="ru-RU" sz="2000" dirty="0"/>
              <a:t> у </a:t>
            </a:r>
            <a:r>
              <a:rPr lang="ru-RU" sz="2000" dirty="0" err="1"/>
              <a:t>визначеному</a:t>
            </a:r>
            <a:r>
              <a:rPr lang="ru-RU" sz="2000" dirty="0"/>
              <a:t> </a:t>
            </a:r>
            <a:r>
              <a:rPr lang="ru-RU" sz="2000" dirty="0" err="1"/>
              <a:t>установчими</a:t>
            </a:r>
            <a:r>
              <a:rPr lang="ru-RU" sz="2000" dirty="0"/>
              <a:t> документами </a:t>
            </a:r>
            <a:r>
              <a:rPr lang="ru-RU" sz="2000" dirty="0" err="1"/>
              <a:t>однаково</a:t>
            </a:r>
            <a:r>
              <a:rPr lang="ru-RU" sz="2000" dirty="0"/>
              <a:t> кратному </a:t>
            </a:r>
            <a:r>
              <a:rPr lang="ru-RU" sz="2000" dirty="0" err="1"/>
              <a:t>розмірі</a:t>
            </a:r>
            <a:r>
              <a:rPr lang="ru-RU" sz="2000" dirty="0"/>
              <a:t> до вкладу кожного з </a:t>
            </a:r>
            <a:r>
              <a:rPr lang="ru-RU" sz="2000" dirty="0" err="1"/>
              <a:t>учасників</a:t>
            </a:r>
            <a:r>
              <a:rPr lang="ru-RU" sz="2000" dirty="0"/>
              <a:t>. </a:t>
            </a:r>
            <a:endParaRPr lang="ru-RU" sz="2000" dirty="0" smtClean="0"/>
          </a:p>
          <a:p>
            <a:pPr algn="just"/>
            <a:endParaRPr lang="ru-RU" sz="2000" dirty="0"/>
          </a:p>
          <a:p>
            <a:pPr algn="just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Повним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товариством</a:t>
            </a:r>
            <a:r>
              <a:rPr lang="ru-RU" sz="2000" dirty="0"/>
              <a:t> є </a:t>
            </a:r>
            <a:r>
              <a:rPr lang="ru-RU" sz="2000" dirty="0" err="1"/>
              <a:t>господарське</a:t>
            </a:r>
            <a:r>
              <a:rPr lang="ru-RU" sz="2000" dirty="0"/>
              <a:t> </a:t>
            </a:r>
            <a:r>
              <a:rPr lang="ru-RU" sz="2000" dirty="0" err="1"/>
              <a:t>товариство</a:t>
            </a:r>
            <a:r>
              <a:rPr lang="ru-RU" sz="2000" dirty="0"/>
              <a:t>, </a:t>
            </a:r>
            <a:r>
              <a:rPr lang="ru-RU" sz="2000" dirty="0" err="1"/>
              <a:t>всі</a:t>
            </a:r>
            <a:r>
              <a:rPr lang="ru-RU" sz="2000" dirty="0"/>
              <a:t> </a:t>
            </a:r>
            <a:r>
              <a:rPr lang="ru-RU" sz="2000" dirty="0" err="1"/>
              <a:t>учасники</a:t>
            </a:r>
            <a:r>
              <a:rPr lang="ru-RU" sz="2000" dirty="0"/>
              <a:t> </a:t>
            </a:r>
            <a:r>
              <a:rPr lang="ru-RU" sz="2000" dirty="0" err="1"/>
              <a:t>якого</a:t>
            </a:r>
            <a:r>
              <a:rPr lang="ru-RU" sz="2000" dirty="0"/>
              <a:t> </a:t>
            </a:r>
            <a:r>
              <a:rPr lang="ru-RU" sz="2000" dirty="0" err="1"/>
              <a:t>відповідно</a:t>
            </a:r>
            <a:r>
              <a:rPr lang="ru-RU" sz="2000" dirty="0"/>
              <a:t> до </a:t>
            </a:r>
            <a:r>
              <a:rPr lang="ru-RU" sz="2000" dirty="0" err="1"/>
              <a:t>укладеного</a:t>
            </a:r>
            <a:r>
              <a:rPr lang="ru-RU" sz="2000" dirty="0"/>
              <a:t> </a:t>
            </a:r>
            <a:r>
              <a:rPr lang="ru-RU" sz="2000" dirty="0" err="1"/>
              <a:t>між</a:t>
            </a:r>
            <a:r>
              <a:rPr lang="ru-RU" sz="2000" dirty="0"/>
              <a:t> ними договору </a:t>
            </a:r>
            <a:r>
              <a:rPr lang="ru-RU" sz="2000" dirty="0" err="1"/>
              <a:t>здійснюють</a:t>
            </a:r>
            <a:r>
              <a:rPr lang="ru-RU" sz="2000" dirty="0"/>
              <a:t> </a:t>
            </a:r>
            <a:r>
              <a:rPr lang="ru-RU" sz="2000" dirty="0" err="1"/>
              <a:t>підприємницьку</a:t>
            </a:r>
            <a:r>
              <a:rPr lang="ru-RU" sz="2000" dirty="0"/>
              <a:t> </a:t>
            </a:r>
            <a:r>
              <a:rPr lang="ru-RU" sz="2000" dirty="0" err="1"/>
              <a:t>діяльність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err="1"/>
              <a:t>імені</a:t>
            </a:r>
            <a:r>
              <a:rPr lang="ru-RU" sz="2000" dirty="0"/>
              <a:t> </a:t>
            </a:r>
            <a:r>
              <a:rPr lang="ru-RU" sz="2000" dirty="0" err="1"/>
              <a:t>товариства</a:t>
            </a:r>
            <a:r>
              <a:rPr lang="ru-RU" sz="2000" dirty="0"/>
              <a:t> і </a:t>
            </a:r>
            <a:r>
              <a:rPr lang="ru-RU" sz="2000" dirty="0" err="1"/>
              <a:t>несуть</a:t>
            </a:r>
            <a:r>
              <a:rPr lang="ru-RU" sz="2000" dirty="0"/>
              <a:t> </a:t>
            </a:r>
            <a:r>
              <a:rPr lang="ru-RU" sz="2000" dirty="0" err="1"/>
              <a:t>додаткову</a:t>
            </a:r>
            <a:r>
              <a:rPr lang="ru-RU" sz="2000" dirty="0"/>
              <a:t> </a:t>
            </a:r>
            <a:r>
              <a:rPr lang="ru-RU" sz="2000" dirty="0" err="1"/>
              <a:t>солідарну</a:t>
            </a:r>
            <a:r>
              <a:rPr lang="ru-RU" sz="2000" dirty="0"/>
              <a:t> </a:t>
            </a:r>
            <a:r>
              <a:rPr lang="ru-RU" sz="2000" dirty="0" err="1" smtClean="0"/>
              <a:t>відповідальність</a:t>
            </a:r>
            <a:r>
              <a:rPr lang="ru-RU" sz="2000" dirty="0"/>
              <a:t>  за </a:t>
            </a:r>
            <a:r>
              <a:rPr lang="ru-RU" sz="2000" dirty="0" err="1"/>
              <a:t>зобовʼязаннями</a:t>
            </a:r>
            <a:r>
              <a:rPr lang="ru-RU" sz="2000" dirty="0"/>
              <a:t> </a:t>
            </a:r>
            <a:r>
              <a:rPr lang="ru-RU" sz="2000" dirty="0" err="1"/>
              <a:t>товариства</a:t>
            </a:r>
            <a:r>
              <a:rPr lang="ru-RU" sz="2000" dirty="0"/>
              <a:t> </a:t>
            </a:r>
            <a:r>
              <a:rPr lang="ru-RU" sz="2000" dirty="0" err="1"/>
              <a:t>усім</a:t>
            </a:r>
            <a:r>
              <a:rPr lang="ru-RU" sz="2000" dirty="0"/>
              <a:t> </a:t>
            </a:r>
            <a:r>
              <a:rPr lang="ru-RU" sz="2000" dirty="0" err="1"/>
              <a:t>своїм</a:t>
            </a:r>
            <a:r>
              <a:rPr lang="ru-RU" sz="2000" dirty="0"/>
              <a:t> </a:t>
            </a:r>
            <a:r>
              <a:rPr lang="ru-RU" sz="2000" dirty="0" err="1"/>
              <a:t>майном</a:t>
            </a:r>
            <a:r>
              <a:rPr lang="ru-RU" sz="2000" dirty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246315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6028" y="189199"/>
            <a:ext cx="719824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Повним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товариством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є </a:t>
            </a:r>
            <a:r>
              <a:rPr lang="ru-RU" sz="2200" dirty="0" err="1"/>
              <a:t>господарське</a:t>
            </a:r>
            <a:r>
              <a:rPr lang="ru-RU" sz="2200" dirty="0"/>
              <a:t> </a:t>
            </a:r>
            <a:r>
              <a:rPr lang="ru-RU" sz="2200" dirty="0" err="1"/>
              <a:t>товариство</a:t>
            </a:r>
            <a:r>
              <a:rPr lang="ru-RU" sz="2200" dirty="0"/>
              <a:t>, </a:t>
            </a:r>
            <a:r>
              <a:rPr lang="ru-RU" sz="2200" dirty="0" err="1"/>
              <a:t>всі</a:t>
            </a:r>
            <a:r>
              <a:rPr lang="ru-RU" sz="2200" dirty="0"/>
              <a:t> </a:t>
            </a:r>
            <a:r>
              <a:rPr lang="ru-RU" sz="2200" dirty="0" err="1"/>
              <a:t>учасники</a:t>
            </a:r>
            <a:r>
              <a:rPr lang="ru-RU" sz="2200" dirty="0"/>
              <a:t> </a:t>
            </a:r>
            <a:r>
              <a:rPr lang="ru-RU" sz="2200" dirty="0" err="1"/>
              <a:t>якого</a:t>
            </a:r>
            <a:r>
              <a:rPr lang="ru-RU" sz="2200" dirty="0"/>
              <a:t> </a:t>
            </a:r>
            <a:r>
              <a:rPr lang="ru-RU" sz="2200" dirty="0" err="1"/>
              <a:t>відповідно</a:t>
            </a:r>
            <a:r>
              <a:rPr lang="ru-RU" sz="2200" dirty="0"/>
              <a:t> до </a:t>
            </a:r>
            <a:r>
              <a:rPr lang="ru-RU" sz="2200" dirty="0" err="1"/>
              <a:t>укладеного</a:t>
            </a:r>
            <a:r>
              <a:rPr lang="ru-RU" sz="2200" dirty="0"/>
              <a:t> </a:t>
            </a:r>
            <a:r>
              <a:rPr lang="ru-RU" sz="2200" dirty="0" err="1"/>
              <a:t>між</a:t>
            </a:r>
            <a:r>
              <a:rPr lang="ru-RU" sz="2200" dirty="0"/>
              <a:t> ними договору </a:t>
            </a:r>
            <a:r>
              <a:rPr lang="ru-RU" sz="2200" dirty="0" err="1"/>
              <a:t>здійснюють</a:t>
            </a:r>
            <a:r>
              <a:rPr lang="ru-RU" sz="2200" dirty="0"/>
              <a:t> </a:t>
            </a:r>
            <a:r>
              <a:rPr lang="ru-RU" sz="2200" dirty="0" err="1"/>
              <a:t>підприємницьку</a:t>
            </a:r>
            <a:r>
              <a:rPr lang="ru-RU" sz="2200" dirty="0"/>
              <a:t> </a:t>
            </a:r>
            <a:r>
              <a:rPr lang="ru-RU" sz="2200" dirty="0" err="1"/>
              <a:t>діяльність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імені</a:t>
            </a:r>
            <a:r>
              <a:rPr lang="ru-RU" sz="2200" dirty="0"/>
              <a:t> </a:t>
            </a:r>
            <a:r>
              <a:rPr lang="ru-RU" sz="2200" dirty="0" err="1"/>
              <a:t>товариства</a:t>
            </a:r>
            <a:r>
              <a:rPr lang="ru-RU" sz="2200" dirty="0"/>
              <a:t> і </a:t>
            </a:r>
            <a:r>
              <a:rPr lang="ru-RU" sz="2200" dirty="0" err="1"/>
              <a:t>несуть</a:t>
            </a:r>
            <a:r>
              <a:rPr lang="ru-RU" sz="2200" dirty="0"/>
              <a:t> </a:t>
            </a:r>
            <a:r>
              <a:rPr lang="ru-RU" sz="2200" dirty="0" err="1"/>
              <a:t>додаткову</a:t>
            </a:r>
            <a:r>
              <a:rPr lang="ru-RU" sz="2200" dirty="0"/>
              <a:t> </a:t>
            </a:r>
            <a:r>
              <a:rPr lang="ru-RU" sz="2200" dirty="0" err="1"/>
              <a:t>солідарну</a:t>
            </a:r>
            <a:r>
              <a:rPr lang="ru-RU" sz="2200" dirty="0"/>
              <a:t> </a:t>
            </a:r>
            <a:r>
              <a:rPr lang="ru-RU" sz="2200" dirty="0" err="1"/>
              <a:t>відповідальність</a:t>
            </a:r>
            <a:r>
              <a:rPr lang="ru-RU" sz="2200" dirty="0"/>
              <a:t>  за </a:t>
            </a:r>
            <a:r>
              <a:rPr lang="ru-RU" sz="2200" dirty="0" err="1"/>
              <a:t>зобовʼязаннями</a:t>
            </a:r>
            <a:r>
              <a:rPr lang="ru-RU" sz="2200" dirty="0"/>
              <a:t> </a:t>
            </a:r>
            <a:r>
              <a:rPr lang="ru-RU" sz="2200" dirty="0" err="1"/>
              <a:t>товариства</a:t>
            </a:r>
            <a:r>
              <a:rPr lang="ru-RU" sz="2200" dirty="0"/>
              <a:t> </a:t>
            </a:r>
            <a:r>
              <a:rPr lang="ru-RU" sz="2200" dirty="0" err="1"/>
              <a:t>усім</a:t>
            </a:r>
            <a:r>
              <a:rPr lang="ru-RU" sz="2200" dirty="0"/>
              <a:t> </a:t>
            </a:r>
            <a:r>
              <a:rPr lang="ru-RU" sz="2200" dirty="0" err="1"/>
              <a:t>своїм</a:t>
            </a:r>
            <a:r>
              <a:rPr lang="ru-RU" sz="2200" dirty="0"/>
              <a:t> </a:t>
            </a:r>
            <a:r>
              <a:rPr lang="ru-RU" sz="2200" dirty="0" err="1"/>
              <a:t>майном</a:t>
            </a:r>
            <a:r>
              <a:rPr lang="ru-RU" sz="2200" dirty="0"/>
              <a:t>.</a:t>
            </a:r>
            <a:endParaRPr lang="uk-UA" sz="2200" dirty="0"/>
          </a:p>
          <a:p>
            <a:endParaRPr lang="uk-UA" sz="2200" dirty="0" smtClean="0"/>
          </a:p>
          <a:p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Командитним </a:t>
            </a:r>
            <a:r>
              <a:rPr lang="uk-UA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товариством </a:t>
            </a:r>
            <a:r>
              <a:rPr lang="uk-UA" sz="2200" dirty="0"/>
              <a:t>є </a:t>
            </a:r>
            <a:r>
              <a:rPr lang="uk-UA" sz="2200" dirty="0" smtClean="0"/>
              <a:t>господарське товариство</a:t>
            </a:r>
            <a:r>
              <a:rPr lang="uk-UA" sz="2200" dirty="0"/>
              <a:t>, в якому один або декілька </a:t>
            </a:r>
            <a:r>
              <a:rPr lang="uk-UA" sz="2200" dirty="0" smtClean="0"/>
              <a:t>учасників здійснюють </a:t>
            </a:r>
            <a:r>
              <a:rPr lang="uk-UA" sz="2200" dirty="0"/>
              <a:t>від імені товариства </a:t>
            </a:r>
            <a:r>
              <a:rPr lang="uk-UA" sz="2200" dirty="0" smtClean="0"/>
              <a:t>підприємницьку діяльність </a:t>
            </a:r>
            <a:r>
              <a:rPr lang="uk-UA" sz="2200" dirty="0"/>
              <a:t>і несуть за його </a:t>
            </a:r>
            <a:r>
              <a:rPr lang="uk-UA" sz="2200" dirty="0" err="1"/>
              <a:t>зобовʼязаннями</a:t>
            </a:r>
            <a:r>
              <a:rPr lang="uk-UA" sz="2200" dirty="0"/>
              <a:t> </a:t>
            </a:r>
            <a:r>
              <a:rPr lang="uk-UA" sz="2200" dirty="0" smtClean="0"/>
              <a:t>додаткову солідарну </a:t>
            </a:r>
            <a:r>
              <a:rPr lang="uk-UA" sz="2200" dirty="0"/>
              <a:t>відповідальність усім своїм майном, на яке </a:t>
            </a:r>
            <a:r>
              <a:rPr lang="uk-UA" sz="2200" dirty="0" smtClean="0"/>
              <a:t>за законом </a:t>
            </a:r>
            <a:r>
              <a:rPr lang="uk-UA" sz="2200" dirty="0"/>
              <a:t>може бути звернено стягнення (повні учасники), </a:t>
            </a:r>
            <a:r>
              <a:rPr lang="uk-UA" sz="2200" dirty="0" smtClean="0"/>
              <a:t>а інші </a:t>
            </a:r>
            <a:r>
              <a:rPr lang="uk-UA" sz="2200" dirty="0"/>
              <a:t>учасники присутні в діяльності товариства </a:t>
            </a:r>
            <a:r>
              <a:rPr lang="uk-UA" sz="2200" dirty="0" smtClean="0"/>
              <a:t>лише своїми </a:t>
            </a:r>
            <a:r>
              <a:rPr lang="uk-UA" sz="2200" dirty="0"/>
              <a:t>вкладами (вкладники).</a:t>
            </a:r>
          </a:p>
        </p:txBody>
      </p:sp>
    </p:spTree>
    <p:extLst>
      <p:ext uri="{BB962C8B-B14F-4D97-AF65-F5344CB8AC3E}">
        <p14:creationId xmlns:p14="http://schemas.microsoft.com/office/powerpoint/2010/main" val="3435846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</TotalTime>
  <Words>2514</Words>
  <Application>Microsoft Office PowerPoint</Application>
  <PresentationFormat>Экран (4:3)</PresentationFormat>
  <Paragraphs>146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Тема 3: Основи  організації підприємництва в Україні: поняття, законодавча база, суб’єкти, об’єкти та види </vt:lpstr>
      <vt:lpstr>   Slide title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Хоменко Ганна Юріївна</cp:lastModifiedBy>
  <cp:revision>79</cp:revision>
  <dcterms:created xsi:type="dcterms:W3CDTF">2016-11-18T14:12:19Z</dcterms:created>
  <dcterms:modified xsi:type="dcterms:W3CDTF">2020-10-22T13:28:21Z</dcterms:modified>
</cp:coreProperties>
</file>