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Сьогодні розглянемо шість взаємопов’язаних аспектів реалізації міжнародного проєкту: від плану управління проєктом до цифрових інструментів координації команди.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Компетентності ЗК4, СК1, СК10 та результати навчання РН4, РН15 передбачають уміння планувати реалізацію проєкту і керувати міжнародною командою.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управління проєктом — це внутрішній інтегрувальний документ, який об’єднує всі результати планування. Він виконує три функції: інтегративну, комунікативну та контрольну, слугуючи базовою лінією для оцінки прогресу.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PMP охоплює дев’ять складових планів — від статуту до закупівель, а також план управління зацікавленими сторонами. Кожен елемент деталізує окремий аспект реалізації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Головна відмінність: PMP — гнучкий внутрішній документ команди, тоді як грантова угода — формальний, ригідний документ, зміни до якого потребують офіційних процедур узгодження з донором.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Управління змістом визначає межі проєкту через Project Scope Statement. Scope creep — неконтрольоване розширення робіт без перегляду ресурсів — одна з головних причин зриву бюджету й термінів.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WBS-словник деталізує кожен елемент структури: опис, критерії прийняття, ресурси та відповідальну особу. Разом із затвердженим Scope Statement і WBS він формує базову лінію змісту проєкту — Scope Baseline.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Оцінка тривалості операцій спирається на експертне судження, аналогову оцінку або триточкову оцінку PERT. Результат — мережева діаграма залежностей, основа для розрахунку критичного шляху.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Діаграма Ганта візуалізує календарний графік — найпоширеніший формат у звітах і пропозиціях. Золотим кольором виділено критичний шлях: послідовність операцій без резерву часу, будь-яка затримка яких напряму зсуває завершення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Критичний шлях — найдовша послідовність операцій без резерву часу. Некритичні операції мають резерв (float), що дає гнучкість, але потребує моніторингу, аби резерв не вичерпався.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Контрольні віхи фіксують досягнення важливих результатів для моніторингу прогресу, тоді як control gates — це формальні точки ухвалення рішень про перехід проєкту до наступної фази.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RACI-матриця розподіляє чотири типи участі: Responsible виконує роботу, Accountable — єдина особа, підзвітна за результат, Consulted бере участь у двосторонній консультації, Informed лише отримує інформацію.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Приклад RACI-матриці для п’яти типових завдань міжнародного проєкту показує, як розподіляються ролі між координатором, партнером-виконавцем, фінансовим менеджером та донором.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Розподілені міжнародні команди стикаються з територіальною розпорідненістю, мовними бар’єрами та відмінностями організаційних культур. Team Charter — узгоджені на старті правила співпраці — знижує ризик непорозумінь.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Ситуаційне лідерство — адаптація стилю управління до культурних очікувань партнерів — особливо важливе в консорціумах, де учасники представляють різні країни та організаційні традиції.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Управління консорціумом складається з трьох рівнів: Steering Committee ухвалює стратегічні рішення за участю всіх партнерів, Project Management Team здійснює операційне управління, а робочі групи відповідають за окремі напрями робіт.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Формат зустрічей охоплює Kick-off, періодичні координаційні та підсумкові зустрічі. Кожна з них потребує порядку денного і завершується протоколом Minutes of Meeting з фіксацією дій, відповідальних і термінів.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Управління змінами проходить чотири кроки: запит на зміну, оцінка впливу, затвердження Steering Committee та, за потреби, формальна поправка донора для змін змісту, бюджету чи термінів.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Цифрові інструменти управління міжнародними проєктами охоплюють шість категорій: від планування завдань до платформ звітності перед донором.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Вибір цифрових інструментів узгоджується на Kick-off Meeting і фіксується в плані комунікацій. Для партнерів з ЄС критично важливе дотримання вимог GDPR щодо захисту персональних даних.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Актуальні дані 2025–2026 років фіксують стрімке зростання застосування штучного інтелекту в проєктному управлінні та закріплення гібридних і віддалених форматів роботи міжнародних команд.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Усі розглянуті елементи утворюють єдиний цикл: план управління проєктом задає рамку, зміст і графік визначають обсяг робіт, RACI розподіляє ролі, координація партнерів забезпечує узгодженість, а цифрові інструменти підтримують весь процес.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Підсумовуючи: план управління проєктом, чіткі межі змісту, критичний шлях, RACI-матриця, протоколювання рішень і заздалегідь узгоджені інструменти формують основу успішної реалізації міжнародного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Обговорення цих питань допоможе студентам застосувати теоретичні концепції теми до практичних сценаріїв управління міжнародними проєктами.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389120"/>
            <a:ext cx="4754880" cy="47548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22960" y="822960"/>
            <a:ext cx="777240" cy="77724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839" y="997839"/>
            <a:ext cx="427482" cy="42748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19659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5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2423160"/>
            <a:ext cx="11247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 реалізації</a:t>
            </a:r>
            <a:endParaRPr lang="en-US" sz="34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міжнародного проєкту та управління</a:t>
            </a:r>
            <a:endParaRPr lang="en-US" sz="34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проєктною командою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502920" y="4892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Магістерський курс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60807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02920" y="638251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E9B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Компетентності: ЗК4 · СК1 · СК10 · РН4 · РН15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тем сьогоднішнього заняття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58952" y="202082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2970" y="2164842"/>
            <a:ext cx="352044" cy="3520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54480" y="187452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управління проєктом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554480" y="235000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Зміст, структура та функції PMP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172200" y="169164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202082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0" y="2164842"/>
            <a:ext cx="352044" cy="3520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23760" y="187452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змістом і межами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7223760" y="235000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WBS, scope creep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02920" y="324612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58952" y="357530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" y="3719322"/>
            <a:ext cx="352044" cy="3520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342900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Календарне планування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554480" y="390448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Діаграма Ганта, критичний шлях, віхи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172200" y="324612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357530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0" y="3719322"/>
            <a:ext cx="352044" cy="3520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223760" y="342900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Ресурси, ролі, відповідальність</a:t>
            </a:r>
            <a:endParaRPr lang="en-US" sz="1500" dirty="0"/>
          </a:p>
        </p:txBody>
      </p:sp>
      <p:sp>
        <p:nvSpPr>
          <p:cNvPr id="25" name="Text 19"/>
          <p:cNvSpPr/>
          <p:nvPr/>
        </p:nvSpPr>
        <p:spPr>
          <a:xfrm>
            <a:off x="7223760" y="390448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RACI-матриця, командна динаміка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502920" y="480060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758952" y="512978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70" y="5273802"/>
            <a:ext cx="352044" cy="3520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54480" y="498348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Координація партнерів</a:t>
            </a:r>
            <a:endParaRPr lang="en-US" sz="1500" dirty="0"/>
          </a:p>
        </p:txBody>
      </p:sp>
      <p:sp>
        <p:nvSpPr>
          <p:cNvPr id="30" name="Text 23"/>
          <p:cNvSpPr/>
          <p:nvPr/>
        </p:nvSpPr>
        <p:spPr>
          <a:xfrm>
            <a:off x="1554480" y="545896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Зустрічі, протоколи, зміни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6172200" y="4800600"/>
            <a:ext cx="534924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428232" y="512978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0" y="5273802"/>
            <a:ext cx="352044" cy="3520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223760" y="498348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Цифрові інструменти</a:t>
            </a:r>
            <a:endParaRPr lang="en-US" sz="1500" dirty="0"/>
          </a:p>
        </p:txBody>
      </p:sp>
      <p:sp>
        <p:nvSpPr>
          <p:cNvPr id="35" name="Text 27"/>
          <p:cNvSpPr/>
          <p:nvPr/>
        </p:nvSpPr>
        <p:spPr>
          <a:xfrm>
            <a:off x="7223760" y="5458968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Платформи управління проєктами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студент зможе після цієї теми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965960" y="194767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9978" y="2091690"/>
            <a:ext cx="352044" cy="3520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6974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Розробляти структуру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31520" y="313639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Формувати план управління проєктом (PMP) як інтегрований документ команди.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25112" y="169164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88152" y="194767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170" y="2091690"/>
            <a:ext cx="352044" cy="3520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07992" y="26974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Визначати межі проєкту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553712" y="313639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Розмежовувати зміст робіт, запобігати «повзучому розширенню» (scope creep).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147304" y="169164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610344" y="194767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362" y="2091690"/>
            <a:ext cx="352044" cy="3520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30184" y="26974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Будувати календарний графік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8375904" y="313639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діаграму Ганта та метод критичного шляху (CPM).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02920" y="4069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965960" y="432511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978" y="4469130"/>
            <a:ext cx="352044" cy="3520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5800" y="5074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Розподіляти відповідальність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31520" y="551383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Використовувати RACI-матрицю для управління командою.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325112" y="4069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788152" y="432511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170" y="4469130"/>
            <a:ext cx="352044" cy="3520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507992" y="5074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Керувати змінами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4553712" y="551383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Організовувати координацію партнерів та протоколювання рішень.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8147304" y="4069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9610344" y="432511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4362" y="4469130"/>
            <a:ext cx="352044" cy="3520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330184" y="5074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Обирати інструменти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8375904" y="551383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цифрові платформи для управління міжнародним проєктом.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ПЛАН УПРАВЛІННЯ ПРОЄКТОМ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PMP: внутрішній інтегрувальний документ команди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86400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2120265"/>
            <a:ext cx="377190" cy="3771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199339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Management Plan (PMP)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26974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Документ, що інтегрує всі результати планування в єдину узгоджену основу для виконання, моніторингу та контролю проєкту.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22960" y="370332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відміну від проєктної пропозиції (документа для донора), PMP — це робочий, живий документ команди, який регулярно оновлюється протягом усього циклу реалізації.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63640" y="1691640"/>
            <a:ext cx="5422392" cy="4343400"/>
          </a:xfrm>
          <a:prstGeom prst="roundRect">
            <a:avLst>
              <a:gd name="adj" fmla="val 168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629400" y="19202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функції PMP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629400" y="2606040"/>
            <a:ext cx="594360" cy="59436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131" y="2739771"/>
            <a:ext cx="326898" cy="32689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406640" y="2587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Інтегративна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7406640" y="2953512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Об’єднує всі підпланові документи в єдине ціле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6629400" y="3657600"/>
            <a:ext cx="594360" cy="59436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131" y="3791331"/>
            <a:ext cx="326898" cy="32689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406640" y="363931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Комунікативна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7406640" y="4005072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Спільна база для узгодженої роботи партнерів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629400" y="4709160"/>
            <a:ext cx="594360" cy="59436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131" y="4842891"/>
            <a:ext cx="326898" cy="32689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06640" y="469087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Контрольна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7406640" y="5056632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Базова лінія для вимірювання відхилень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ПЛАН УПРАВЛІННЯ ПРОЄКТОМ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PMP: дев’ять складових планів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002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04088" y="18836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8106" y="2027682"/>
            <a:ext cx="352044" cy="3520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7465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Статут проєкту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1463040" y="21671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Charter — офіційне започаткування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297680" y="16002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98848" y="18836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866" y="2027682"/>
            <a:ext cx="352044" cy="3520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57800" y="17465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змістом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5257800" y="21671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Межі робіт та WBS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8092440" y="16002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93608" y="18836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626" y="2027682"/>
            <a:ext cx="352044" cy="3520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52560" y="17465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розкладом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9052560" y="21671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Календарний графік і віхи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502920" y="29718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04088" y="32552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06" y="3399282"/>
            <a:ext cx="352044" cy="3520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63040" y="31181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вартістю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1463040" y="35387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(див. Тему 6)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4297680" y="29718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498848" y="32552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866" y="3399282"/>
            <a:ext cx="352044" cy="3520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57800" y="31181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якістю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5257800" y="35387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 (див. Тему 7)</a:t>
            </a:r>
            <a:endParaRPr lang="en-US" sz="980" dirty="0"/>
          </a:p>
        </p:txBody>
      </p:sp>
      <p:sp>
        <p:nvSpPr>
          <p:cNvPr id="31" name="Shape 24"/>
          <p:cNvSpPr/>
          <p:nvPr/>
        </p:nvSpPr>
        <p:spPr>
          <a:xfrm>
            <a:off x="8092440" y="29718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293608" y="32552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7626" y="3399282"/>
            <a:ext cx="352044" cy="3520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52560" y="31181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ресурсами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9052560" y="35387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Персонал, обладнання, матеріали</a:t>
            </a:r>
            <a:endParaRPr lang="en-US" sz="980" dirty="0"/>
          </a:p>
        </p:txBody>
      </p:sp>
      <p:sp>
        <p:nvSpPr>
          <p:cNvPr id="36" name="Shape 28"/>
          <p:cNvSpPr/>
          <p:nvPr/>
        </p:nvSpPr>
        <p:spPr>
          <a:xfrm>
            <a:off x="502920" y="43434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Shape 29"/>
          <p:cNvSpPr/>
          <p:nvPr/>
        </p:nvSpPr>
        <p:spPr>
          <a:xfrm>
            <a:off x="704088" y="46268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106" y="4770882"/>
            <a:ext cx="352044" cy="352044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1463040" y="4489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комунікаціями</a:t>
            </a:r>
            <a:endParaRPr lang="en-US" sz="1250" dirty="0"/>
          </a:p>
        </p:txBody>
      </p:sp>
      <p:sp>
        <p:nvSpPr>
          <p:cNvPr id="40" name="Text 31"/>
          <p:cNvSpPr/>
          <p:nvPr/>
        </p:nvSpPr>
        <p:spPr>
          <a:xfrm>
            <a:off x="1463040" y="49103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Канали звітності (див. Тему 7)</a:t>
            </a:r>
            <a:endParaRPr lang="en-US" sz="980" dirty="0"/>
          </a:p>
        </p:txBody>
      </p:sp>
      <p:sp>
        <p:nvSpPr>
          <p:cNvPr id="41" name="Shape 32"/>
          <p:cNvSpPr/>
          <p:nvPr/>
        </p:nvSpPr>
        <p:spPr>
          <a:xfrm>
            <a:off x="4297680" y="43434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42" name="Shape 33"/>
          <p:cNvSpPr/>
          <p:nvPr/>
        </p:nvSpPr>
        <p:spPr>
          <a:xfrm>
            <a:off x="4498848" y="46268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2866" y="4770882"/>
            <a:ext cx="352044" cy="352044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5257800" y="4489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ризиками</a:t>
            </a:r>
            <a:endParaRPr lang="en-US" sz="1250" dirty="0"/>
          </a:p>
        </p:txBody>
      </p:sp>
      <p:sp>
        <p:nvSpPr>
          <p:cNvPr id="45" name="Text 35"/>
          <p:cNvSpPr/>
          <p:nvPr/>
        </p:nvSpPr>
        <p:spPr>
          <a:xfrm>
            <a:off x="5257800" y="49103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 ризиків (див. Тему 7)</a:t>
            </a:r>
            <a:endParaRPr lang="en-US" sz="980" dirty="0"/>
          </a:p>
        </p:txBody>
      </p:sp>
      <p:sp>
        <p:nvSpPr>
          <p:cNvPr id="46" name="Shape 36"/>
          <p:cNvSpPr/>
          <p:nvPr/>
        </p:nvSpPr>
        <p:spPr>
          <a:xfrm>
            <a:off x="8092440" y="434340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47" name="Shape 37"/>
          <p:cNvSpPr/>
          <p:nvPr/>
        </p:nvSpPr>
        <p:spPr>
          <a:xfrm>
            <a:off x="8293608" y="4626864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4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7626" y="4770882"/>
            <a:ext cx="352044" cy="352044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9052560" y="4489704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закупівлями</a:t>
            </a:r>
            <a:endParaRPr lang="en-US" sz="1250" dirty="0"/>
          </a:p>
        </p:txBody>
      </p:sp>
      <p:sp>
        <p:nvSpPr>
          <p:cNvPr id="50" name="Text 39"/>
          <p:cNvSpPr/>
          <p:nvPr/>
        </p:nvSpPr>
        <p:spPr>
          <a:xfrm>
            <a:off x="9052560" y="491032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Договори з постачальниками</a:t>
            </a:r>
            <a:endParaRPr lang="en-US" sz="980" dirty="0"/>
          </a:p>
        </p:txBody>
      </p:sp>
      <p:sp>
        <p:nvSpPr>
          <p:cNvPr id="51" name="Text 40"/>
          <p:cNvSpPr/>
          <p:nvPr/>
        </p:nvSpPr>
        <p:spPr>
          <a:xfrm>
            <a:off x="502920" y="63550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Ще один елемент структури — план управління зацікавленими сторонами (stakeholder management plan), що визначає стратегію взаємодії з усіма учасниками проєкту.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ПЛАН УПРАВЛІННЯ ПРОЄКТОМ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PMP versus Grant Agreement: ключова відмінність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5257800" cy="4206240"/>
          </a:xfrm>
          <a:prstGeom prst="roundRect">
            <a:avLst>
              <a:gd name="adj" fmla="val 173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01168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978" y="2155698"/>
            <a:ext cx="352044" cy="3520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20574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Management Plan</a:t>
            </a:r>
            <a:endParaRPr lang="en-US" sz="15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807208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07008" y="2734056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робочий документ команди</a:t>
            </a:r>
            <a:endParaRPr lang="en-US" sz="11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410712"/>
            <a:ext cx="256032" cy="25603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07008" y="33375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Гнучкий — оновлюється ітеративно за потреби</a:t>
            </a:r>
            <a:endParaRPr lang="en-US" sz="11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014216"/>
            <a:ext cx="256032" cy="25603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07008" y="394106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узгоджуються всередині команди/консорціуму</a:t>
            </a:r>
            <a:endParaRPr lang="en-US" sz="11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617720"/>
            <a:ext cx="256032" cy="25603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07008" y="454456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Деталізує операційне виконання робіт</a:t>
            </a:r>
            <a:endParaRPr lang="en-US" sz="11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5221224"/>
            <a:ext cx="256032" cy="25603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207008" y="5148072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Орієнтований на щоденне управління проєктом</a:t>
            </a:r>
            <a:endParaRPr lang="en-US" sz="1150" dirty="0"/>
          </a:p>
        </p:txBody>
      </p:sp>
      <p:sp>
        <p:nvSpPr>
          <p:cNvPr id="20" name="Shape 12"/>
          <p:cNvSpPr/>
          <p:nvPr/>
        </p:nvSpPr>
        <p:spPr>
          <a:xfrm>
            <a:off x="5989320" y="1737360"/>
            <a:ext cx="5257800" cy="4206240"/>
          </a:xfrm>
          <a:prstGeom prst="roundRect">
            <a:avLst>
              <a:gd name="adj" fmla="val 173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3"/>
          <p:cNvSpPr/>
          <p:nvPr/>
        </p:nvSpPr>
        <p:spPr>
          <a:xfrm>
            <a:off x="6309360" y="2011680"/>
            <a:ext cx="640080" cy="64008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378" y="2155698"/>
            <a:ext cx="352044" cy="352044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7086600" y="20574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 Agreement</a:t>
            </a:r>
            <a:endParaRPr lang="en-US" sz="15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60" y="2807208"/>
            <a:ext cx="256032" cy="256032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6693408" y="2734056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Формальний документ, підписаний із донором</a:t>
            </a:r>
            <a:endParaRPr lang="en-US" sz="115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3410712"/>
            <a:ext cx="256032" cy="256032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693408" y="33375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Ригідний — зміни потребують офіційних поправок (amendments)</a:t>
            </a:r>
            <a:endParaRPr lang="en-US" sz="11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4014216"/>
            <a:ext cx="256032" cy="256032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693408" y="394106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узгоджуються з донором/грантодавцем</a:t>
            </a:r>
            <a:endParaRPr lang="en-US" sz="11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360" y="4617720"/>
            <a:ext cx="256032" cy="256032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693408" y="454456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Фіксує зобов’язання щодо результатів і бюджету</a:t>
            </a:r>
            <a:endParaRPr lang="en-US" sz="1150" dirty="0"/>
          </a:p>
        </p:txBody>
      </p:sp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9360" y="5221224"/>
            <a:ext cx="256032" cy="256032"/>
          </a:xfrm>
          <a:prstGeom prst="rect">
            <a:avLst/>
          </a:prstGeom>
        </p:spPr>
      </p:pic>
      <p:sp>
        <p:nvSpPr>
          <p:cNvPr id="33" name="Text 19"/>
          <p:cNvSpPr/>
          <p:nvPr/>
        </p:nvSpPr>
        <p:spPr>
          <a:xfrm>
            <a:off x="6693408" y="5148072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Орієнтований на звітність перед фінансуючою стороною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УПРАВЛІННЯ ЗМІСТОМ І МЕЖАМИ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Зміст проєкту та загроза «повзучого розширення»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40680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2120265"/>
            <a:ext cx="377190" cy="3771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01168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Зміст проєкту (Project Scope)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22960" y="2697480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2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Сукупність робіт, необхідних для отримання визначених результатів (deliverables) проєкту — усе, що входить і не входить до складу проєкту.</a:t>
            </a:r>
            <a:endParaRPr lang="en-US" sz="1220" dirty="0"/>
          </a:p>
        </p:txBody>
      </p:sp>
      <p:sp>
        <p:nvSpPr>
          <p:cNvPr id="11" name="Text 8"/>
          <p:cNvSpPr/>
          <p:nvPr/>
        </p:nvSpPr>
        <p:spPr>
          <a:xfrm>
            <a:off x="822960" y="3749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Scope Statement фіксує: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822960" y="416052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51560" y="41605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(deliverables) та критерії прийняття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22960" y="461772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051560" y="46177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Явні винятки — що НЕ входить до проєкту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822960" y="507492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51560" y="50749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 та припущення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172200" y="1691640"/>
            <a:ext cx="5513832" cy="4343400"/>
          </a:xfrm>
          <a:prstGeom prst="roundRect">
            <a:avLst>
              <a:gd name="adj" fmla="val 1684"/>
            </a:avLst>
          </a:prstGeom>
          <a:solidFill>
            <a:srgbClr val="FBF3E3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492240" y="196596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545" y="2120265"/>
            <a:ext cx="377190" cy="37719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406640" y="20116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 Creep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6492240" y="269748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2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«Повзуче розширення» — неконтрольоване поступове збільшення обсягу робіт без відповідного перегляду ресурсів, бюджету чи термінів.</a:t>
            </a:r>
            <a:endParaRPr lang="en-US" sz="1220" dirty="0"/>
          </a:p>
        </p:txBody>
      </p:sp>
      <p:sp>
        <p:nvSpPr>
          <p:cNvPr id="23" name="Shape 19"/>
          <p:cNvSpPr/>
          <p:nvPr/>
        </p:nvSpPr>
        <p:spPr>
          <a:xfrm>
            <a:off x="6492240" y="3703320"/>
            <a:ext cx="5029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4" name="Text 20"/>
          <p:cNvSpPr/>
          <p:nvPr/>
        </p:nvSpPr>
        <p:spPr>
          <a:xfrm>
            <a:off x="6675120" y="384048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з найпоширеніших причин перевищення бюджету й термінів у міжнародних проєктах.</a:t>
            </a:r>
            <a:endParaRPr lang="en-US" sz="1150" dirty="0"/>
          </a:p>
        </p:txBody>
      </p:sp>
      <p:sp>
        <p:nvSpPr>
          <p:cNvPr id="25" name="Text 21"/>
          <p:cNvSpPr/>
          <p:nvPr/>
        </p:nvSpPr>
        <p:spPr>
          <a:xfrm>
            <a:off x="6492240" y="480060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Захист: чіткий Scope Statement + формальна процедура управління змінами (change control) для будь-якого розширення робіт.</a:t>
            </a:r>
            <a:endParaRPr lang="en-US" sz="11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УПРАВЛІННЯ ЗМІСТОМ І МЕЖАМИ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WBS Dictionary: деталізація до рівня операцій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02920" y="162763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WBS (Work Breakdown Structure), поглиблена до рівня операцій, супроводжується WBS-словником — довідником, що описує кожен елемент структури.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26974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531620" y="25603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5638" y="2704338"/>
            <a:ext cx="352044" cy="35204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32918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Опис елемента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85800" y="37033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Детальний зміст робіт конкретного пакета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337560" y="2331720"/>
            <a:ext cx="26974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66260" y="25603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278" y="2704338"/>
            <a:ext cx="352044" cy="35204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74720" y="32918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Критерії прийняття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520440" y="37033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Умови, за яких результат вважається завершеним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72200" y="2331720"/>
            <a:ext cx="26974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00900" y="25603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918" y="2704338"/>
            <a:ext cx="352044" cy="35204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09360" y="32918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Необхідні ресурси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6355080" y="37033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Персонал, обладнання, бюджет пакета робіт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9006840" y="2331720"/>
            <a:ext cx="26974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035540" y="25603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9558" y="2704338"/>
            <a:ext cx="352044" cy="3520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44000" y="32918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Відповідальна особа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9189720" y="37033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підзвітний за виконання елемента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502920" y="4572000"/>
            <a:ext cx="11183112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914400" y="4892040"/>
            <a:ext cx="2834640" cy="777240"/>
          </a:xfrm>
          <a:prstGeom prst="roundRect">
            <a:avLst>
              <a:gd name="adj" fmla="val 7059"/>
            </a:avLst>
          </a:prstGeom>
          <a:solidFill>
            <a:srgbClr val="24365F"/>
          </a:solidFill>
          <a:ln/>
        </p:spPr>
      </p:sp>
      <p:sp>
        <p:nvSpPr>
          <p:cNvPr id="29" name="Text 23"/>
          <p:cNvSpPr/>
          <p:nvPr/>
        </p:nvSpPr>
        <p:spPr>
          <a:xfrm>
            <a:off x="914400" y="48920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 Statement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3822192" y="4892040"/>
            <a:ext cx="3566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000" dirty="0"/>
          </a:p>
        </p:txBody>
      </p:sp>
      <p:sp>
        <p:nvSpPr>
          <p:cNvPr id="31" name="Shape 25"/>
          <p:cNvSpPr/>
          <p:nvPr/>
        </p:nvSpPr>
        <p:spPr>
          <a:xfrm>
            <a:off x="4251960" y="4892040"/>
            <a:ext cx="2834640" cy="777240"/>
          </a:xfrm>
          <a:prstGeom prst="roundRect">
            <a:avLst>
              <a:gd name="adj" fmla="val 7059"/>
            </a:avLst>
          </a:prstGeom>
          <a:solidFill>
            <a:srgbClr val="24365F"/>
          </a:solidFill>
          <a:ln/>
        </p:spPr>
      </p:sp>
      <p:sp>
        <p:nvSpPr>
          <p:cNvPr id="32" name="Text 26"/>
          <p:cNvSpPr/>
          <p:nvPr/>
        </p:nvSpPr>
        <p:spPr>
          <a:xfrm>
            <a:off x="4251960" y="48920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WBS</a:t>
            </a:r>
            <a:endParaRPr lang="en-US" sz="1250" dirty="0"/>
          </a:p>
        </p:txBody>
      </p:sp>
      <p:sp>
        <p:nvSpPr>
          <p:cNvPr id="33" name="Text 27"/>
          <p:cNvSpPr/>
          <p:nvPr/>
        </p:nvSpPr>
        <p:spPr>
          <a:xfrm>
            <a:off x="7159752" y="4892040"/>
            <a:ext cx="3566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000" dirty="0"/>
          </a:p>
        </p:txBody>
      </p:sp>
      <p:sp>
        <p:nvSpPr>
          <p:cNvPr id="34" name="Shape 28"/>
          <p:cNvSpPr/>
          <p:nvPr/>
        </p:nvSpPr>
        <p:spPr>
          <a:xfrm>
            <a:off x="7589520" y="4892040"/>
            <a:ext cx="2834640" cy="777240"/>
          </a:xfrm>
          <a:prstGeom prst="roundRect">
            <a:avLst>
              <a:gd name="adj" fmla="val 7059"/>
            </a:avLst>
          </a:prstGeom>
          <a:solidFill>
            <a:srgbClr val="24365F"/>
          </a:solidFill>
          <a:ln/>
        </p:spPr>
      </p:sp>
      <p:sp>
        <p:nvSpPr>
          <p:cNvPr id="35" name="Text 29"/>
          <p:cNvSpPr/>
          <p:nvPr/>
        </p:nvSpPr>
        <p:spPr>
          <a:xfrm>
            <a:off x="7589520" y="48920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WBS Dictionary</a:t>
            </a:r>
            <a:endParaRPr lang="en-US" sz="1250" dirty="0"/>
          </a:p>
        </p:txBody>
      </p:sp>
      <p:sp>
        <p:nvSpPr>
          <p:cNvPr id="36" name="Text 30"/>
          <p:cNvSpPr/>
          <p:nvPr/>
        </p:nvSpPr>
        <p:spPr>
          <a:xfrm>
            <a:off x="502920" y="5577840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Scope Baseline (затверджена базова лінія змісту проєкту)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КАЛЕНДАРНЕ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оцінки тривалості до мережевої діаграми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02920" y="1627632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 ніж будувати графік, команда визначає послідовність робіт і оцінює тривалість кожної операції.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2286000"/>
            <a:ext cx="3611880" cy="2011680"/>
          </a:xfrm>
          <a:prstGeom prst="roundRect">
            <a:avLst>
              <a:gd name="adj" fmla="val 36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988820" y="254203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2838" y="2686050"/>
            <a:ext cx="352044" cy="35204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Експертна оцінка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31520" y="37307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Судження досвідчених фахівців і партнерів консорціуму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4297680" y="2286000"/>
            <a:ext cx="3611880" cy="2011680"/>
          </a:xfrm>
          <a:prstGeom prst="roundRect">
            <a:avLst>
              <a:gd name="adj" fmla="val 36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783580" y="254203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598" y="2686050"/>
            <a:ext cx="352044" cy="35204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80560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Аналогова оцінка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526280" y="37307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Порівняння з тривалістю подібних завершених проєктів</a:t>
            </a:r>
            <a:endParaRPr lang="en-US" sz="1030" dirty="0"/>
          </a:p>
        </p:txBody>
      </p:sp>
      <p:sp>
        <p:nvSpPr>
          <p:cNvPr id="17" name="Shape 13"/>
          <p:cNvSpPr/>
          <p:nvPr/>
        </p:nvSpPr>
        <p:spPr>
          <a:xfrm>
            <a:off x="8092440" y="2286000"/>
            <a:ext cx="3611880" cy="2011680"/>
          </a:xfrm>
          <a:prstGeom prst="roundRect">
            <a:avLst>
              <a:gd name="adj" fmla="val 36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9578340" y="2542032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358" y="2686050"/>
            <a:ext cx="352044" cy="35204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75320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 (триточкова оцінка)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8321040" y="37307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Оптимістична, песимістична та найімовірніша оцінки</a:t>
            </a:r>
            <a:endParaRPr lang="en-US" sz="1030" dirty="0"/>
          </a:p>
        </p:txBody>
      </p:sp>
      <p:sp>
        <p:nvSpPr>
          <p:cNvPr id="22" name="Shape 17"/>
          <p:cNvSpPr/>
          <p:nvPr/>
        </p:nvSpPr>
        <p:spPr>
          <a:xfrm>
            <a:off x="502920" y="4572000"/>
            <a:ext cx="11183112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822960" y="48006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Формула PERT: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822960" y="5285232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Очікувана тривалість = (Оптимістична + 4 × Найімовірніша + Песимістична) / 6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502920" y="612648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етапу — мережева діаграма (network diagram), що визначає логічні залежності між операціями та основу для розрахунку критичного шляху.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КАЛЕНДАРНЕ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Діаграма Ганта та критичний шлях проєкту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2560320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0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315968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2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071616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4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27264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582912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8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338560" y="16916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Тиж 10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880360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36008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91656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47304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902952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658600" y="1965960"/>
            <a:ext cx="0" cy="4160520"/>
          </a:xfrm>
          <a:prstGeom prst="line">
            <a:avLst/>
          </a:prstGeom>
          <a:noFill/>
          <a:ln w="9525">
            <a:solidFill>
              <a:srgbClr val="D7DE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19933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Ініціація та статут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880360" y="2066544"/>
            <a:ext cx="877824" cy="256032"/>
          </a:xfrm>
          <a:prstGeom prst="roundRect">
            <a:avLst>
              <a:gd name="adj" fmla="val 14286"/>
            </a:avLst>
          </a:prstGeom>
          <a:solidFill>
            <a:srgbClr val="C9A227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02920" y="24505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вимог партнерів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758184" y="2523744"/>
            <a:ext cx="1755648" cy="256032"/>
          </a:xfrm>
          <a:prstGeom prst="roundRect">
            <a:avLst>
              <a:gd name="adj" fmla="val 14286"/>
            </a:avLst>
          </a:prstGeom>
          <a:solidFill>
            <a:srgbClr val="C9A227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02920" y="29077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WBS і бюджету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758184" y="2980944"/>
            <a:ext cx="1316736" cy="256032"/>
          </a:xfrm>
          <a:prstGeom prst="roundRect">
            <a:avLst>
              <a:gd name="adj" fmla="val 14286"/>
            </a:avLst>
          </a:prstGeom>
          <a:solidFill>
            <a:srgbClr val="A9B9DE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02920" y="33649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Закупівля обладнання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074920" y="3438144"/>
            <a:ext cx="1755648" cy="256032"/>
          </a:xfrm>
          <a:prstGeom prst="roundRect">
            <a:avLst>
              <a:gd name="adj" fmla="val 14286"/>
            </a:avLst>
          </a:prstGeom>
          <a:solidFill>
            <a:srgbClr val="A9B9DE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02920" y="38221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 пілотних заходів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513832" y="3895344"/>
            <a:ext cx="3511296" cy="256032"/>
          </a:xfrm>
          <a:prstGeom prst="roundRect">
            <a:avLst>
              <a:gd name="adj" fmla="val 14286"/>
            </a:avLst>
          </a:prstGeom>
          <a:solidFill>
            <a:srgbClr val="C9A227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02920" y="42793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Проміжна звітність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269480" y="4352544"/>
            <a:ext cx="877824" cy="256032"/>
          </a:xfrm>
          <a:prstGeom prst="roundRect">
            <a:avLst>
              <a:gd name="adj" fmla="val 14286"/>
            </a:avLst>
          </a:prstGeom>
          <a:solidFill>
            <a:srgbClr val="A9B9DE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502920" y="47365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 результатів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9025128" y="4809744"/>
            <a:ext cx="1755648" cy="256032"/>
          </a:xfrm>
          <a:prstGeom prst="roundRect">
            <a:avLst>
              <a:gd name="adj" fmla="val 14286"/>
            </a:avLst>
          </a:prstGeom>
          <a:solidFill>
            <a:srgbClr val="C9A227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02920" y="519379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Фінальний звіт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0780776" y="5266944"/>
            <a:ext cx="877824" cy="256032"/>
          </a:xfrm>
          <a:prstGeom prst="roundRect">
            <a:avLst>
              <a:gd name="adj" fmla="val 14286"/>
            </a:avLst>
          </a:prstGeom>
          <a:solidFill>
            <a:srgbClr val="C9A227"/>
          </a:solidFill>
          <a:ln/>
          <a:effectLst>
            <a:outerShdw sx="100000" sy="100000" kx="0" ky="0" algn="bl" rotWithShape="0" blurRad="50800" dist="12700" dir="5400000">
              <a:srgbClr val="1B2A4A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11576304" y="5266944"/>
            <a:ext cx="201168" cy="201168"/>
          </a:xfrm>
          <a:prstGeom prst="diamond">
            <a:avLst/>
          </a:prstGeom>
          <a:solidFill>
            <a:srgbClr val="1B2A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02920" y="5897880"/>
            <a:ext cx="320040" cy="182880"/>
          </a:xfrm>
          <a:prstGeom prst="roundRect">
            <a:avLst>
              <a:gd name="adj" fmla="val 15000"/>
            </a:avLst>
          </a:prstGeom>
          <a:solidFill>
            <a:srgbClr val="C9A227"/>
          </a:solidFill>
          <a:ln/>
        </p:spPr>
      </p:sp>
      <p:sp>
        <p:nvSpPr>
          <p:cNvPr id="36" name="Text 34"/>
          <p:cNvSpPr/>
          <p:nvPr/>
        </p:nvSpPr>
        <p:spPr>
          <a:xfrm>
            <a:off x="896112" y="584301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Критичний шлях (нульовий резерв)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114800" y="5897880"/>
            <a:ext cx="320040" cy="182880"/>
          </a:xfrm>
          <a:prstGeom prst="roundRect">
            <a:avLst>
              <a:gd name="adj" fmla="val 15000"/>
            </a:avLst>
          </a:prstGeom>
          <a:solidFill>
            <a:srgbClr val="A9B9DE"/>
          </a:solidFill>
          <a:ln/>
        </p:spPr>
      </p:sp>
      <p:sp>
        <p:nvSpPr>
          <p:cNvPr id="38" name="Text 36"/>
          <p:cNvSpPr/>
          <p:nvPr/>
        </p:nvSpPr>
        <p:spPr>
          <a:xfrm>
            <a:off x="4507992" y="584301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Некритична операція (є резерв)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7955280" y="5916168"/>
            <a:ext cx="164592" cy="164592"/>
          </a:xfrm>
          <a:prstGeom prst="diamond">
            <a:avLst/>
          </a:prstGeom>
          <a:solidFill>
            <a:srgbClr val="1B2A4A"/>
          </a:solidFill>
          <a:ln/>
        </p:spPr>
      </p:sp>
      <p:sp>
        <p:nvSpPr>
          <p:cNvPr id="40" name="Text 38"/>
          <p:cNvSpPr/>
          <p:nvPr/>
        </p:nvSpPr>
        <p:spPr>
          <a:xfrm>
            <a:off x="8229600" y="584301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Контрольна віха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КАЛЕНДАРНЕ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 критичного шляху (Critical Path Method)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40680" cy="4343400"/>
          </a:xfrm>
          <a:prstGeom prst="roundRect">
            <a:avLst>
              <a:gd name="adj" fmla="val 168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2120265"/>
            <a:ext cx="377190" cy="3771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0116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Критичний шлях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265176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3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Найдовша послідовність взаємопов’язаних операцій, що визначає мінімально можливу тривалість проєкту.</a:t>
            </a:r>
            <a:endParaRPr lang="en-US" sz="123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611880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34440" y="353872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Операції критичного шляху мають нульовий резерв (float)</a:t>
            </a:r>
            <a:endParaRPr lang="en-US" sz="118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389120"/>
            <a:ext cx="292608" cy="29260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34440" y="431596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Будь-яка затримка критичної операції напряму зсуває дату завершення проєкту</a:t>
            </a:r>
            <a:endParaRPr lang="en-US" sz="118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166360"/>
            <a:ext cx="292608" cy="29260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34440" y="509320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Менеджер приділяє їм пріоритетну увагу та ресурси</a:t>
            </a:r>
            <a:endParaRPr lang="en-US" sz="1180" dirty="0"/>
          </a:p>
        </p:txBody>
      </p:sp>
      <p:sp>
        <p:nvSpPr>
          <p:cNvPr id="17" name="Shape 11"/>
          <p:cNvSpPr/>
          <p:nvPr/>
        </p:nvSpPr>
        <p:spPr>
          <a:xfrm>
            <a:off x="6172200" y="1691640"/>
            <a:ext cx="5513832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6492240" y="1965960"/>
            <a:ext cx="685800" cy="685800"/>
          </a:xfrm>
          <a:prstGeom prst="ellipse">
            <a:avLst/>
          </a:prstGeom>
          <a:solidFill>
            <a:srgbClr val="A9B9D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545" y="2120265"/>
            <a:ext cx="377190" cy="37719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406640" y="20116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Некритичні операції</a:t>
            </a:r>
            <a:endParaRPr lang="en-US" sz="1600" dirty="0"/>
          </a:p>
        </p:txBody>
      </p:sp>
      <p:sp>
        <p:nvSpPr>
          <p:cNvPr id="21" name="Text 14"/>
          <p:cNvSpPr/>
          <p:nvPr/>
        </p:nvSpPr>
        <p:spPr>
          <a:xfrm>
            <a:off x="6492240" y="265176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Операції поза критичним шляхом мають резерв часу (float / slack) — можливість затримки без впливу на загальну дату завершення.</a:t>
            </a:r>
            <a:endParaRPr lang="en-US" sz="123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3611880"/>
            <a:ext cx="292608" cy="29260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903720" y="353872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 дає гнучкість у перерозподілі ресурсів</a:t>
            </a:r>
            <a:endParaRPr lang="en-US" sz="118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0" y="4389120"/>
            <a:ext cx="292608" cy="29260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6903720" y="431596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Можуть тимчасово затримуватися без зриву термінів</a:t>
            </a:r>
            <a:endParaRPr lang="en-US" sz="118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5166360"/>
            <a:ext cx="292608" cy="29260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903720" y="5093208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Потребують періодичного моніторингу — резерв може вичерпатися</a:t>
            </a:r>
            <a:endParaRPr lang="en-US" sz="11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КАЛЕНДАРНЕ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Контрольні віхи та точки прийняття рішень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02920" y="162763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Віхи (milestones) фіксують важливі моменти прогресу; контрольні точки (control gates) — моменти ухвалення рішення про перехід до наступного етапу.</a:t>
            </a:r>
            <a:endParaRPr lang="en-US" sz="1230" dirty="0"/>
          </a:p>
        </p:txBody>
      </p:sp>
      <p:sp>
        <p:nvSpPr>
          <p:cNvPr id="7" name="Shape 5"/>
          <p:cNvSpPr/>
          <p:nvPr/>
        </p:nvSpPr>
        <p:spPr>
          <a:xfrm>
            <a:off x="914400" y="3108960"/>
            <a:ext cx="10332720" cy="0"/>
          </a:xfrm>
          <a:prstGeom prst="line">
            <a:avLst/>
          </a:prstGeom>
          <a:noFill/>
          <a:ln w="25400">
            <a:solidFill>
              <a:srgbClr val="C7D2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5528" y="2990088"/>
            <a:ext cx="237744" cy="237744"/>
          </a:xfrm>
          <a:prstGeom prst="diamond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-91440" y="22402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Kick-off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-91440" y="2560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 проєкту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378708" y="2990088"/>
            <a:ext cx="237744" cy="237744"/>
          </a:xfrm>
          <a:prstGeom prst="diamond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491740" y="33832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М1: WBS затверджено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2491740" y="3703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Контрольна точка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961888" y="2990088"/>
            <a:ext cx="237744" cy="237744"/>
          </a:xfrm>
          <a:prstGeom prst="diamond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74920" y="22402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М2: Пілотні заходи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74920" y="2560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Проміжний етап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8545068" y="2990088"/>
            <a:ext cx="237744" cy="237744"/>
          </a:xfrm>
          <a:prstGeom prst="diamond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58100" y="33832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М3: Проміжний звіт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7658100" y="3703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Контрольна точка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11128248" y="2990088"/>
            <a:ext cx="237744" cy="237744"/>
          </a:xfrm>
          <a:prstGeom prst="diamond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41280" y="22402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Завершення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10241280" y="2560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Фінальний звіт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02920" y="470916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77240" y="49377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684" y="5061204"/>
            <a:ext cx="301752" cy="301752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1463040" y="49377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Контрольні віхи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463040" y="5321808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Використовуються для моніторингу прогресу — контрольовані точки без бюджету, що відзначають досягнення ключових результатів.</a:t>
            </a:r>
            <a:endParaRPr lang="en-US" sz="1080" dirty="0"/>
          </a:p>
        </p:txBody>
      </p:sp>
      <p:sp>
        <p:nvSpPr>
          <p:cNvPr id="28" name="Shape 25"/>
          <p:cNvSpPr/>
          <p:nvPr/>
        </p:nvSpPr>
        <p:spPr>
          <a:xfrm>
            <a:off x="6172200" y="4709160"/>
            <a:ext cx="5513832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6446520" y="493776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964" y="5061204"/>
            <a:ext cx="301752" cy="301752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7132320" y="49377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gates</a:t>
            </a:r>
            <a:endParaRPr lang="en-US" sz="1300" dirty="0"/>
          </a:p>
        </p:txBody>
      </p:sp>
      <p:sp>
        <p:nvSpPr>
          <p:cNvPr id="32" name="Text 28"/>
          <p:cNvSpPr/>
          <p:nvPr/>
        </p:nvSpPr>
        <p:spPr>
          <a:xfrm>
            <a:off x="7132320" y="53218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Точки ухвалення формального рішення про перехід до наступної фази проєкту (продовжити / скоригувати / зупинити).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РЕСУРСИ, РОЛІ, ВІДПОВІДАЛЬНІСТЬ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RACI: чотири типи участі в кожному завданні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2011680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4600" dirty="0"/>
          </a:p>
        </p:txBody>
      </p:sp>
      <p:sp>
        <p:nvSpPr>
          <p:cNvPr id="8" name="Shape 6"/>
          <p:cNvSpPr/>
          <p:nvPr/>
        </p:nvSpPr>
        <p:spPr>
          <a:xfrm>
            <a:off x="1559052" y="2971800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0726" y="3103474"/>
            <a:ext cx="321869" cy="3218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3749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Responsible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85800" y="41605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Виконує роботу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37560" y="182880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337560" y="2011680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14" name="Shape 11"/>
          <p:cNvSpPr/>
          <p:nvPr/>
        </p:nvSpPr>
        <p:spPr>
          <a:xfrm>
            <a:off x="4393692" y="2971800"/>
            <a:ext cx="585216" cy="585216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366" y="3103474"/>
            <a:ext cx="321869" cy="321869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74720" y="3749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Accountable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3520440" y="41605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Підзвітний, лише одна особа на завдання, кінцеве затвердження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172200" y="182880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6172200" y="2011680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20" name="Shape 16"/>
          <p:cNvSpPr/>
          <p:nvPr/>
        </p:nvSpPr>
        <p:spPr>
          <a:xfrm>
            <a:off x="7228332" y="2971800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006" y="3103474"/>
            <a:ext cx="321869" cy="321869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309360" y="3749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Consulted</a:t>
            </a:r>
            <a:endParaRPr lang="en-US" sz="1350" dirty="0"/>
          </a:p>
        </p:txBody>
      </p:sp>
      <p:sp>
        <p:nvSpPr>
          <p:cNvPr id="23" name="Text 18"/>
          <p:cNvSpPr/>
          <p:nvPr/>
        </p:nvSpPr>
        <p:spPr>
          <a:xfrm>
            <a:off x="6355080" y="41605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Двостороння консультація до/під час виконання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006840" y="182880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9006840" y="2011680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4600" dirty="0"/>
          </a:p>
        </p:txBody>
      </p:sp>
      <p:sp>
        <p:nvSpPr>
          <p:cNvPr id="26" name="Shape 21"/>
          <p:cNvSpPr/>
          <p:nvPr/>
        </p:nvSpPr>
        <p:spPr>
          <a:xfrm>
            <a:off x="10062972" y="2971800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4646" y="3103474"/>
            <a:ext cx="321869" cy="321869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44000" y="3749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Informed</a:t>
            </a:r>
            <a:endParaRPr lang="en-US" sz="1350" dirty="0"/>
          </a:p>
        </p:txBody>
      </p:sp>
      <p:sp>
        <p:nvSpPr>
          <p:cNvPr id="29" name="Text 23"/>
          <p:cNvSpPr/>
          <p:nvPr/>
        </p:nvSpPr>
        <p:spPr>
          <a:xfrm>
            <a:off x="9189720" y="41605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Одностороннє інформування про результат</a:t>
            </a:r>
            <a:endParaRPr lang="en-US" sz="1050" dirty="0"/>
          </a:p>
        </p:txBody>
      </p:sp>
      <p:sp>
        <p:nvSpPr>
          <p:cNvPr id="30" name="Text 24"/>
          <p:cNvSpPr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RACI-матриця запобігає дублюванню ролей та «прогалинам у відповідальності» — ситуаціям, коли жодна конкретна особа не відповідає за результат.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РЕСУРСИ, РОЛІ, ВІДПОВІДАЛЬНІСТЬ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RACI-матриця міжнародного проєкту: приклад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11183112" cy="3931920"/>
        </p:xfrm>
        <a:graphic>
          <a:graphicData uri="http://schemas.openxmlformats.org/drawingml/2006/table">
            <a:tbl>
              <a:tblPr/>
              <a:tblGrid>
                <a:gridCol w="3657600"/>
                <a:gridCol w="1883664"/>
                <a:gridCol w="1883664"/>
                <a:gridCol w="1883664"/>
                <a:gridCol w="1874520"/>
              </a:tblGrid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Завдання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Координатор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Партнер-виконавець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 менеджер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Донор / Секретаріат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Підготовка звіту про прогрес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Закупівля обладнання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Організація Kick-off Meeting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A/R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 аудит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A/R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Запит на зміну бюджету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806440"/>
            <a:ext cx="11183112" cy="685800"/>
          </a:xfrm>
          <a:prstGeom prst="roundRect">
            <a:avLst>
              <a:gd name="adj" fmla="val 1066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77240" y="580644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Responsible · A — Accountable · C — Consulted · I — Informed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РЕСУРСИ, РОЛІ, ВІДПОВІДАЛЬНІСТЬ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Командна динаміка міжнародного консорціуму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40680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2120265"/>
            <a:ext cx="377190" cy="3771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0299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Виклики розподілених команд</a:t>
            </a:r>
            <a:endParaRPr lang="en-US" sz="14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788920"/>
            <a:ext cx="292608" cy="29260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34440" y="272491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Територіальна розпорідненість учасників</a:t>
            </a:r>
            <a:endParaRPr lang="en-US" sz="12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547872"/>
            <a:ext cx="292608" cy="29260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34440" y="3483864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Поєднання очної та віддаленої координації</a:t>
            </a:r>
            <a:endParaRPr lang="en-US" sz="12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306824"/>
            <a:ext cx="292608" cy="29260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34440" y="4242816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Різні організаційні культури партнерів</a:t>
            </a:r>
            <a:endParaRPr lang="en-US" sz="12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5065776"/>
            <a:ext cx="292608" cy="29260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34440" y="5001768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Мовні та часові бар’єри в комунікації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6172200" y="1691640"/>
            <a:ext cx="5513832" cy="4343400"/>
          </a:xfrm>
          <a:prstGeom prst="roundRect">
            <a:avLst>
              <a:gd name="adj" fmla="val 168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2"/>
          <p:cNvSpPr/>
          <p:nvPr/>
        </p:nvSpPr>
        <p:spPr>
          <a:xfrm>
            <a:off x="6492240" y="1965960"/>
            <a:ext cx="685800" cy="6858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6545" y="2120265"/>
            <a:ext cx="377190" cy="37719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406640" y="196596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Charter (ways of working)</a:t>
            </a:r>
            <a:endParaRPr lang="en-US" sz="1450" dirty="0"/>
          </a:p>
        </p:txBody>
      </p:sp>
      <p:sp>
        <p:nvSpPr>
          <p:cNvPr id="22" name="Text 14"/>
          <p:cNvSpPr/>
          <p:nvPr/>
        </p:nvSpPr>
        <p:spPr>
          <a:xfrm>
            <a:off x="6492240" y="26060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Рішення: узгодити правила співпраці ще на старті проєкту.</a:t>
            </a:r>
            <a:endParaRPr lang="en-US" sz="115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0" y="3108960"/>
            <a:ext cx="274320" cy="27432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876288" y="305409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Робоча мова консорціуму</a:t>
            </a:r>
            <a:endParaRPr lang="en-US" sz="118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3794760"/>
            <a:ext cx="274320" cy="274320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876288" y="373989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Канали комунікації (email, Teams, тощо)</a:t>
            </a:r>
            <a:endParaRPr lang="en-US" sz="118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240" y="4480560"/>
            <a:ext cx="274320" cy="27432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6876288" y="442569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Періодичність зустрічей</a:t>
            </a:r>
            <a:endParaRPr lang="en-US" sz="118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2240" y="5166360"/>
            <a:ext cx="274320" cy="274320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6876288" y="511149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Процедура ухвалення рішень</a:t>
            </a:r>
            <a:endParaRPr lang="en-US" sz="11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РЕСУРСИ, РОЛІ, ВІДПОВІДАЛЬНІСТЬ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Лідерство в міжнародній проєктній команді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02920" y="162763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Лідерство поєднує адміністративне управління з мотивацією, управлінням змінами, медіацією конфліктів та зовнішнім представництвом проєкту.</a:t>
            </a:r>
            <a:endParaRPr lang="en-US" sz="123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016252" y="25328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7926" y="2664562"/>
            <a:ext cx="321869" cy="3218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2004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Адміністративне управління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36301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Планування, контроль ресурсів і термінів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4297680" y="23317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811012" y="25328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686" y="2664562"/>
            <a:ext cx="321869" cy="32186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80560" y="32004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Мотивація команди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526280" y="36301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Підтримка залученості учасників різних організацій</a:t>
            </a:r>
            <a:endParaRPr lang="en-US" sz="980" dirty="0"/>
          </a:p>
        </p:txBody>
      </p:sp>
      <p:sp>
        <p:nvSpPr>
          <p:cNvPr id="17" name="Shape 13"/>
          <p:cNvSpPr/>
          <p:nvPr/>
        </p:nvSpPr>
        <p:spPr>
          <a:xfrm>
            <a:off x="8092440" y="23317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9605772" y="25328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7446" y="2664562"/>
            <a:ext cx="321869" cy="32186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75320" y="32004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змінами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321040" y="36301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Адаптація команди до нових умов і рішень</a:t>
            </a:r>
            <a:endParaRPr lang="en-US" sz="980" dirty="0"/>
          </a:p>
        </p:txBody>
      </p:sp>
      <p:sp>
        <p:nvSpPr>
          <p:cNvPr id="22" name="Shape 17"/>
          <p:cNvSpPr/>
          <p:nvPr/>
        </p:nvSpPr>
        <p:spPr>
          <a:xfrm>
            <a:off x="502920" y="43891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2016252" y="45902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926" y="4721962"/>
            <a:ext cx="321869" cy="321869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5800" y="52578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Медіація конфліктів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731520" y="56875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Розв’язання суперечностей між партнерами</a:t>
            </a:r>
            <a:endParaRPr lang="en-US" sz="980" dirty="0"/>
          </a:p>
        </p:txBody>
      </p:sp>
      <p:sp>
        <p:nvSpPr>
          <p:cNvPr id="27" name="Shape 21"/>
          <p:cNvSpPr/>
          <p:nvPr/>
        </p:nvSpPr>
        <p:spPr>
          <a:xfrm>
            <a:off x="4297680" y="43891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5811012" y="45902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2686" y="4721962"/>
            <a:ext cx="321869" cy="321869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4480560" y="52578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Зовнішнє представництво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4526280" y="56875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Комунікація з донором і стейкхолдерами</a:t>
            </a:r>
            <a:endParaRPr lang="en-US" sz="980" dirty="0"/>
          </a:p>
        </p:txBody>
      </p:sp>
      <p:sp>
        <p:nvSpPr>
          <p:cNvPr id="32" name="Shape 25"/>
          <p:cNvSpPr/>
          <p:nvPr/>
        </p:nvSpPr>
        <p:spPr>
          <a:xfrm>
            <a:off x="8092440" y="4389120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9605772" y="459028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7446" y="4721962"/>
            <a:ext cx="321869" cy="321869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8275320" y="525780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Ситуаційне лідерство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8321040" y="5687568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Адаптація стилю до культурних очікувань партнерів</a:t>
            </a:r>
            <a:endParaRPr lang="en-US" sz="9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КООРДИНАЦІЯ ПАРТНЕРІВ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управління консорціумом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74236" y="1783080"/>
            <a:ext cx="3840480" cy="914400"/>
          </a:xfrm>
          <a:prstGeom prst="roundRect">
            <a:avLst>
              <a:gd name="adj" fmla="val 800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357116" y="1947672"/>
            <a:ext cx="585216" cy="585216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8790" y="2079346"/>
            <a:ext cx="321869" cy="3218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088636" y="192024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Steering Committee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088636" y="2267712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Стратегічні рішення, представники всіх партнерів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094476" y="2697480"/>
            <a:ext cx="0" cy="32004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174236" y="3017520"/>
            <a:ext cx="384048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57116" y="3182112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790" y="3313786"/>
            <a:ext cx="321869" cy="32186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088636" y="315468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Management Team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5088636" y="3502152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Операційне управління, координація роботи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6094476" y="3931920"/>
            <a:ext cx="0" cy="27432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2286000" y="4206240"/>
            <a:ext cx="7616952" cy="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2482596" y="4206240"/>
            <a:ext cx="0" cy="22860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36676" y="4434840"/>
            <a:ext cx="32918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2189988" y="4645152"/>
            <a:ext cx="585216" cy="585216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662" y="4776826"/>
            <a:ext cx="321869" cy="321869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973836" y="53218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група WP1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6094476" y="4206240"/>
            <a:ext cx="0" cy="22860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4448556" y="4434840"/>
            <a:ext cx="32918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5801868" y="4645152"/>
            <a:ext cx="585216" cy="585216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542" y="4776826"/>
            <a:ext cx="321869" cy="321869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4585716" y="53218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група WP2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9706356" y="4206240"/>
            <a:ext cx="0" cy="228600"/>
          </a:xfrm>
          <a:prstGeom prst="line">
            <a:avLst/>
          </a:prstGeom>
          <a:noFill/>
          <a:ln w="19050">
            <a:solidFill>
              <a:srgbClr val="C7D2E8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8060436" y="4434840"/>
            <a:ext cx="32918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9413748" y="4645152"/>
            <a:ext cx="585216" cy="585216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5422" y="4776826"/>
            <a:ext cx="321869" cy="321869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197596" y="5321808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група WP3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502920" y="598932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Тематичні / робочі групи за напрямами (Work Packages)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КООРДИНАЦІЯ ПАРТНЕРІВ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Типи зустрічей та протоколювання рішень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016252" y="189280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7926" y="2024482"/>
            <a:ext cx="321869" cy="3218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6060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Kick-off Meeting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31520" y="3044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процедур, взаємне знайомство учасників на старті проєкту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29768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811012" y="189280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686" y="2024482"/>
            <a:ext cx="321869" cy="32186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80560" y="26060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Періодичні координаційні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26280" y="3044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Щомісячний/квартальний моніторинг прогресу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9244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605772" y="1892808"/>
            <a:ext cx="585216" cy="585216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7446" y="2024482"/>
            <a:ext cx="321869" cy="321869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75320" y="26060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Проміжні та фінальні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21040" y="3044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Прив’язані до етапних та звітних віх проєкту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02920" y="3886200"/>
            <a:ext cx="11183112" cy="2148840"/>
          </a:xfrm>
          <a:prstGeom prst="roundRect">
            <a:avLst>
              <a:gd name="adj" fmla="val 340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22960" y="4160520"/>
            <a:ext cx="685800" cy="6858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65" y="4314825"/>
            <a:ext cx="377190" cy="37719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691640" y="416052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Кожна зустріч потребує порядку денного і завершується протоколом (Minutes of Meeting)</a:t>
            </a:r>
            <a:endParaRPr lang="en-US" sz="1450" dirty="0"/>
          </a:p>
        </p:txBody>
      </p:sp>
      <p:sp>
        <p:nvSpPr>
          <p:cNvPr id="25" name="Shape 19"/>
          <p:cNvSpPr/>
          <p:nvPr/>
        </p:nvSpPr>
        <p:spPr>
          <a:xfrm>
            <a:off x="822960" y="4892040"/>
            <a:ext cx="2606040" cy="960120"/>
          </a:xfrm>
          <a:prstGeom prst="roundRect">
            <a:avLst>
              <a:gd name="adj" fmla="val 5714"/>
            </a:avLst>
          </a:prstGeom>
          <a:solidFill>
            <a:srgbClr val="24365F"/>
          </a:solidFill>
          <a:ln/>
        </p:spPr>
      </p:sp>
      <p:sp>
        <p:nvSpPr>
          <p:cNvPr id="26" name="Text 20"/>
          <p:cNvSpPr/>
          <p:nvPr/>
        </p:nvSpPr>
        <p:spPr>
          <a:xfrm>
            <a:off x="914400" y="48920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Учасники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3566160" y="4892040"/>
            <a:ext cx="2606040" cy="960120"/>
          </a:xfrm>
          <a:prstGeom prst="roundRect">
            <a:avLst>
              <a:gd name="adj" fmla="val 5714"/>
            </a:avLst>
          </a:prstGeom>
          <a:solidFill>
            <a:srgbClr val="24365F"/>
          </a:solidFill>
          <a:ln/>
        </p:spPr>
      </p:sp>
      <p:sp>
        <p:nvSpPr>
          <p:cNvPr id="28" name="Text 22"/>
          <p:cNvSpPr/>
          <p:nvPr/>
        </p:nvSpPr>
        <p:spPr>
          <a:xfrm>
            <a:off x="3657600" y="48920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Обговорені питання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6309360" y="4892040"/>
            <a:ext cx="2606040" cy="960120"/>
          </a:xfrm>
          <a:prstGeom prst="roundRect">
            <a:avLst>
              <a:gd name="adj" fmla="val 5714"/>
            </a:avLst>
          </a:prstGeom>
          <a:solidFill>
            <a:srgbClr val="24365F"/>
          </a:solidFill>
          <a:ln/>
        </p:spPr>
      </p:sp>
      <p:sp>
        <p:nvSpPr>
          <p:cNvPr id="30" name="Text 24"/>
          <p:cNvSpPr/>
          <p:nvPr/>
        </p:nvSpPr>
        <p:spPr>
          <a:xfrm>
            <a:off x="6400800" y="48920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Ухвалені рішення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9052560" y="4892040"/>
            <a:ext cx="2606040" cy="960120"/>
          </a:xfrm>
          <a:prstGeom prst="roundRect">
            <a:avLst>
              <a:gd name="adj" fmla="val 5714"/>
            </a:avLst>
          </a:prstGeom>
          <a:solidFill>
            <a:srgbClr val="24365F"/>
          </a:solidFill>
          <a:ln/>
        </p:spPr>
      </p:sp>
      <p:sp>
        <p:nvSpPr>
          <p:cNvPr id="32" name="Text 26"/>
          <p:cNvSpPr/>
          <p:nvPr/>
        </p:nvSpPr>
        <p:spPr>
          <a:xfrm>
            <a:off x="9144000" y="48920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Дії з відповідальним і терміном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КООРДИНАЦІЯ ПАРТНЕРІВ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Процедура управління змінами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30936" y="2468880"/>
            <a:ext cx="2423160" cy="2834640"/>
          </a:xfrm>
          <a:prstGeom prst="roundRect">
            <a:avLst>
              <a:gd name="adj" fmla="val 30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531620" y="2157984"/>
            <a:ext cx="621792" cy="621792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531620" y="215798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1522476" y="2971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6494" y="3115818"/>
            <a:ext cx="352044" cy="35204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68096" y="37947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Запит на зміну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813816" y="429768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Request — формальне подання пропозиції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108960" y="3520440"/>
            <a:ext cx="301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3465576" y="2468880"/>
            <a:ext cx="2423160" cy="2834640"/>
          </a:xfrm>
          <a:prstGeom prst="roundRect">
            <a:avLst>
              <a:gd name="adj" fmla="val 30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366260" y="2157984"/>
            <a:ext cx="621792" cy="621792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4366260" y="215798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4357116" y="2971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134" y="3115818"/>
            <a:ext cx="352044" cy="352044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602736" y="37947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Оцінка впливу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3648456" y="429768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assessment на терміни, бюджет, зміст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5943600" y="3520440"/>
            <a:ext cx="301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8"/>
          <p:cNvSpPr/>
          <p:nvPr/>
        </p:nvSpPr>
        <p:spPr>
          <a:xfrm>
            <a:off x="6300216" y="2468880"/>
            <a:ext cx="2423160" cy="2834640"/>
          </a:xfrm>
          <a:prstGeom prst="roundRect">
            <a:avLst>
              <a:gd name="adj" fmla="val 30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200900" y="2157984"/>
            <a:ext cx="621792" cy="621792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Text 20"/>
          <p:cNvSpPr/>
          <p:nvPr/>
        </p:nvSpPr>
        <p:spPr>
          <a:xfrm>
            <a:off x="7200900" y="215798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Shape 21"/>
          <p:cNvSpPr/>
          <p:nvPr/>
        </p:nvSpPr>
        <p:spPr>
          <a:xfrm>
            <a:off x="7191756" y="2971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774" y="3115818"/>
            <a:ext cx="352044" cy="352044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6437376" y="37947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Затвердження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6483096" y="429768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Steering Committee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8778240" y="3520440"/>
            <a:ext cx="301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30" name="Shape 25"/>
          <p:cNvSpPr/>
          <p:nvPr/>
        </p:nvSpPr>
        <p:spPr>
          <a:xfrm>
            <a:off x="9134856" y="2468880"/>
            <a:ext cx="2423160" cy="2834640"/>
          </a:xfrm>
          <a:prstGeom prst="roundRect">
            <a:avLst>
              <a:gd name="adj" fmla="val 30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10035540" y="2157984"/>
            <a:ext cx="621792" cy="621792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Text 27"/>
          <p:cNvSpPr/>
          <p:nvPr/>
        </p:nvSpPr>
        <p:spPr>
          <a:xfrm>
            <a:off x="10035540" y="215798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33" name="Shape 28"/>
          <p:cNvSpPr/>
          <p:nvPr/>
        </p:nvSpPr>
        <p:spPr>
          <a:xfrm>
            <a:off x="10026396" y="2971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414" y="3115818"/>
            <a:ext cx="352044" cy="352044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9272016" y="37947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Поправка донора</a:t>
            </a:r>
            <a:endParaRPr lang="en-US" sz="1250" dirty="0"/>
          </a:p>
        </p:txBody>
      </p:sp>
      <p:sp>
        <p:nvSpPr>
          <p:cNvPr id="36" name="Text 30"/>
          <p:cNvSpPr/>
          <p:nvPr/>
        </p:nvSpPr>
        <p:spPr>
          <a:xfrm>
            <a:off x="9317736" y="429768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amendment за потреби зміни бюджету/термінів</a:t>
            </a:r>
            <a:endParaRPr lang="en-US" sz="1000" dirty="0"/>
          </a:p>
        </p:txBody>
      </p:sp>
      <p:sp>
        <p:nvSpPr>
          <p:cNvPr id="37" name="Text 31"/>
          <p:cNvSpPr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у змісті, бюджеті чи термінах, узгоджені всередині консорціуму, часто вимагають також офіційної поправки до грантової угоди з донором.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ЦИФРОВІ ІНСТРУМЕНТИ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Категорії цифрових інструментів управління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988820" y="189280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2838" y="2036826"/>
            <a:ext cx="352044" cy="3520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60604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 та завдання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31520" y="301752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Project, Smartsheet, Asana, Trello, Monday.com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429768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83580" y="189280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598" y="2036826"/>
            <a:ext cx="352044" cy="3520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80560" y="260604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Комунікація та відеозв’язок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26280" y="301752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Teams, Slack, Zoom, Google Meet</a:t>
            </a:r>
            <a:endParaRPr lang="en-US" sz="970" dirty="0"/>
          </a:p>
        </p:txBody>
      </p:sp>
      <p:sp>
        <p:nvSpPr>
          <p:cNvPr id="16" name="Shape 12"/>
          <p:cNvSpPr/>
          <p:nvPr/>
        </p:nvSpPr>
        <p:spPr>
          <a:xfrm>
            <a:off x="8092440" y="16916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578340" y="189280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358" y="2036826"/>
            <a:ext cx="352044" cy="3520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75320" y="260604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Спільні документи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21040" y="301752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Workspace, SharePoint, OneDrive</a:t>
            </a:r>
            <a:endParaRPr lang="en-US" sz="970" dirty="0"/>
          </a:p>
        </p:txBody>
      </p:sp>
      <p:sp>
        <p:nvSpPr>
          <p:cNvPr id="21" name="Shape 16"/>
          <p:cNvSpPr/>
          <p:nvPr/>
        </p:nvSpPr>
        <p:spPr>
          <a:xfrm>
            <a:off x="502920" y="384048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988820" y="404164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838" y="4185666"/>
            <a:ext cx="352044" cy="3520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5800" y="47548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Грантові платформи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31520" y="516636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Портали донорів — EU Funding &amp; Tenders Portal</a:t>
            </a:r>
            <a:endParaRPr lang="en-US" sz="970" dirty="0"/>
          </a:p>
        </p:txBody>
      </p:sp>
      <p:sp>
        <p:nvSpPr>
          <p:cNvPr id="26" name="Shape 20"/>
          <p:cNvSpPr/>
          <p:nvPr/>
        </p:nvSpPr>
        <p:spPr>
          <a:xfrm>
            <a:off x="4297680" y="384048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783580" y="404164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598" y="4185666"/>
            <a:ext cx="352044" cy="3520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480560" y="47548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Ризики та якість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26280" y="516636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Електронні реєстри ризиків, контроль версій документів</a:t>
            </a:r>
            <a:endParaRPr lang="en-US" sz="970" dirty="0"/>
          </a:p>
        </p:txBody>
      </p:sp>
      <p:sp>
        <p:nvSpPr>
          <p:cNvPr id="31" name="Shape 24"/>
          <p:cNvSpPr/>
          <p:nvPr/>
        </p:nvSpPr>
        <p:spPr>
          <a:xfrm>
            <a:off x="8092440" y="384048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9578340" y="4041648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2358" y="4185666"/>
            <a:ext cx="352044" cy="3520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275320" y="47548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Візуалізація та звітність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21040" y="516636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BI, Looker Studio</a:t>
            </a:r>
            <a:endParaRPr lang="en-US" sz="97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ЦИФРОВІ ІНСТРУМЕНТИ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Вибір інструментів: узгодження та захист даних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40680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2120265"/>
            <a:ext cx="377190" cy="3771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0299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Узгодження на Kick-off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960" y="269748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2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інструментів узгоджується всіма партнерами на старті проєкту та документується в плані управління комунікаціями, щоб уникнути фрагментації робочих процесів.</a:t>
            </a:r>
            <a:endParaRPr lang="en-US" sz="1220" dirty="0"/>
          </a:p>
        </p:txBody>
      </p:sp>
      <p:sp>
        <p:nvSpPr>
          <p:cNvPr id="11" name="Text 8"/>
          <p:cNvSpPr/>
          <p:nvPr/>
        </p:nvSpPr>
        <p:spPr>
          <a:xfrm>
            <a:off x="822960" y="416052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51560" y="416052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платформа для всіх партнерів консорціуму</a:t>
            </a:r>
            <a:endParaRPr lang="en-US" sz="1130" dirty="0"/>
          </a:p>
        </p:txBody>
      </p:sp>
      <p:sp>
        <p:nvSpPr>
          <p:cNvPr id="13" name="Text 10"/>
          <p:cNvSpPr/>
          <p:nvPr/>
        </p:nvSpPr>
        <p:spPr>
          <a:xfrm>
            <a:off x="822960" y="475488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51560" y="47548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Доступність для учасників з різних організацій</a:t>
            </a:r>
            <a:endParaRPr lang="en-US" sz="1130" dirty="0"/>
          </a:p>
        </p:txBody>
      </p:sp>
      <p:sp>
        <p:nvSpPr>
          <p:cNvPr id="15" name="Text 12"/>
          <p:cNvSpPr/>
          <p:nvPr/>
        </p:nvSpPr>
        <p:spPr>
          <a:xfrm>
            <a:off x="822960" y="5349240"/>
            <a:ext cx="182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51560" y="534924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Сумісність з донорським порталом звітності</a:t>
            </a:r>
            <a:endParaRPr lang="en-US" sz="1130" dirty="0"/>
          </a:p>
        </p:txBody>
      </p:sp>
      <p:sp>
        <p:nvSpPr>
          <p:cNvPr id="17" name="Shape 14"/>
          <p:cNvSpPr/>
          <p:nvPr/>
        </p:nvSpPr>
        <p:spPr>
          <a:xfrm>
            <a:off x="6172200" y="1691640"/>
            <a:ext cx="5513832" cy="4343400"/>
          </a:xfrm>
          <a:prstGeom prst="roundRect">
            <a:avLst>
              <a:gd name="adj" fmla="val 168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92240" y="1965960"/>
            <a:ext cx="685800" cy="6858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545" y="2120265"/>
            <a:ext cx="377190" cy="37719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406640" y="202996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Захист персональних даних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6492240" y="269748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2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партнерів з країн ЄС обов’язковим є дотримання вимог GDPR (General Data Protection Regulation) при обробці та зберіганні даних у цифрових інструментах.</a:t>
            </a:r>
            <a:endParaRPr lang="en-US" sz="122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418795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858000" y="4133088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Шифрування та контроль доступу до документів</a:t>
            </a:r>
            <a:endParaRPr lang="en-US" sz="1130" dirty="0"/>
          </a:p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782312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58000" y="4727448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Розміщення даних на серверах у межах ЄС/ЄЕЗ</a:t>
            </a:r>
            <a:endParaRPr lang="en-US" sz="1130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5376672"/>
            <a:ext cx="256032" cy="25603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858000" y="5321808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Чіткі політики зберігання й видалення даних</a:t>
            </a:r>
            <a:endParaRPr lang="en-US" sz="113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389120"/>
            <a:ext cx="4754880" cy="47548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Цифровізація управління проєктами: дані 2025–2026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0080" y="21031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731520" y="301752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 використовують ШІ в проєктному управлінні — зростання з 36% у 2023 р.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37560" y="18288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0" y="21031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82%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3566160" y="301752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компаній застосовують спеціалізоване програмне забезпечення для управління проєктами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72200" y="18288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09360" y="21031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61%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400800" y="301752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проєктних фахівців працюють віддалено принаймні частину часу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06840" y="182880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144000" y="21031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54%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9235440" y="301752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респондентів застосовують генеративний ШІ у 16–50% своїх проєктів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02920" y="62636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Monday.com, «135+ Project Management Statistics and Trends for 2026»; Coursera, «9 Major Project Management Trends in 2026» (за даними PMI, серпень 2026)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Єдиний цикл реалізації міжнародного проєкту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915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97180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PMP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194560" y="2880360"/>
            <a:ext cx="137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27203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940" y="297180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3317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Зміст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023360" y="2880360"/>
            <a:ext cx="137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45491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740" y="2971800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1605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Графік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5852160" y="2880360"/>
            <a:ext cx="137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000" dirty="0"/>
          </a:p>
        </p:txBody>
      </p:sp>
      <p:sp>
        <p:nvSpPr>
          <p:cNvPr id="18" name="Shape 13"/>
          <p:cNvSpPr/>
          <p:nvPr/>
        </p:nvSpPr>
        <p:spPr>
          <a:xfrm>
            <a:off x="63779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540" y="297180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9893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7680960" y="2880360"/>
            <a:ext cx="137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16"/>
          <p:cNvSpPr/>
          <p:nvPr/>
        </p:nvSpPr>
        <p:spPr>
          <a:xfrm>
            <a:off x="82067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5340" y="2971800"/>
            <a:ext cx="457200" cy="4572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8181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Координація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9509760" y="2880360"/>
            <a:ext cx="137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000" dirty="0"/>
          </a:p>
        </p:txBody>
      </p:sp>
      <p:sp>
        <p:nvSpPr>
          <p:cNvPr id="26" name="Shape 19"/>
          <p:cNvSpPr/>
          <p:nvPr/>
        </p:nvSpPr>
        <p:spPr>
          <a:xfrm>
            <a:off x="10035540" y="274320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4140" y="2971800"/>
            <a:ext cx="457200" cy="45720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646920" y="3767328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Інструменти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822960" y="43434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управління проєктом задає рамку, у межах якої узгоджуються зміст, графік, ролі команди, координація партнерів і підтримувальні цифрові інструменти — усі елементи взаємопов’язані та підлягають спільному контролю.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ключових висновків теми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04088" y="189280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704088" y="1892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25603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PMP — внутрішній документ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31520" y="30449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Гнучкий, на відміну від ригідної грантової угоди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297680" y="169164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498848" y="189280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4498848" y="1892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480560" y="25603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Межі проєкту фіксуються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26280" y="30449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Statement і WBS запобігають scope creep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92440" y="169164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93608" y="189280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8293608" y="1892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275320" y="25603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Критичний шлях без резерву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321040" y="304495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 мінімальну тривалість проєкту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02920" y="37947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04088" y="399592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704088" y="3995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85800" y="46634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 усуває прогалини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31520" y="514807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Точний розподіл ролей і відповідальності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97680" y="37947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498848" y="399592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4498848" y="3995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480560" y="46634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Рішення протоколюються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4526280" y="514807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зустріч — порядок денний і Minutes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8092440" y="37947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8293608" y="3995928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8293608" y="3995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8275320" y="46634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Інструменти узгоджені заздалегідь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8321040" y="514807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урахуванням вимог GDPR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389120"/>
            <a:ext cx="4754880" cy="47548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ОБГОВОРЕННЯ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дискусії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65288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475720" y="652881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502920" cy="50292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88720" y="18288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запобігти scope creep у проєкті з багатьма міжнародними партнерами?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2743200"/>
            <a:ext cx="502920" cy="50292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743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88720" y="269748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виникають при розрахунку критичного шляху без резервів часу?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3611880"/>
            <a:ext cx="502920" cy="50292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88720" y="356616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RACI-матриця допомагає уникнути конфліктів відповідальності в консорціумі?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4480560"/>
            <a:ext cx="502920" cy="50292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88720" y="443484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цифрові інструменти найкраще підходять для вашого майбутнього проєкту і чому?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2920" y="56692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Дякую за увагу!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2026-08-25T09:18:10Z</dcterms:created>
  <dcterms:modified xsi:type="dcterms:W3CDTF">2026-08-25T09:18:10Z</dcterms:modified>
</cp:coreProperties>
</file>