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4" d="100"/>
          <a:sy n="74" d="100"/>
        </p:scale>
        <p:origin x="336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7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389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99853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956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87186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9369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41072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45886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12484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643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28438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0519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986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3509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80006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9468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3985F7-8438-4BA9-ACD1-36AEBB567142}" type="datetimeFigureOut">
              <a:rPr lang="en-US" smtClean="0"/>
              <a:t>2/17/2022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437195F-DD8B-4CEF-8918-03FE62F7FDF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4433" y="2189408"/>
            <a:ext cx="8959426" cy="2266681"/>
          </a:xfrm>
        </p:spPr>
        <p:txBody>
          <a:bodyPr>
            <a:normAutofit/>
          </a:bodyPr>
          <a:lstStyle/>
          <a:p>
            <a:pPr algn="ctr"/>
            <a:r>
              <a:rPr lang="uk-UA" sz="3400" b="1" dirty="0" smtClean="0">
                <a:latin typeface="Arial Black" panose="020B0A04020102020204" pitchFamily="34" charset="0"/>
              </a:rPr>
              <a:t>ЛЕКЦІЯ №4</a:t>
            </a:r>
            <a:br>
              <a:rPr lang="uk-UA" sz="3400" b="1" dirty="0" smtClean="0">
                <a:latin typeface="Arial Black" panose="020B0A04020102020204" pitchFamily="34" charset="0"/>
              </a:rPr>
            </a:br>
            <a:r>
              <a:rPr lang="uk-UA" sz="3200" dirty="0" err="1" smtClean="0">
                <a:latin typeface="Arial Black" panose="020B0A04020102020204" pitchFamily="34" charset="0"/>
              </a:rPr>
              <a:t>Розділяючі</a:t>
            </a:r>
            <a:r>
              <a:rPr lang="uk-UA" sz="3200" dirty="0" smtClean="0">
                <a:latin typeface="Arial Black" panose="020B0A04020102020204" pitchFamily="34" charset="0"/>
              </a:rPr>
              <a:t> поверхні. </a:t>
            </a:r>
            <a:br>
              <a:rPr lang="uk-UA" sz="3200" dirty="0" smtClean="0">
                <a:latin typeface="Arial Black" panose="020B0A04020102020204" pitchFamily="34" charset="0"/>
              </a:rPr>
            </a:br>
            <a:r>
              <a:rPr lang="uk-UA" sz="3200" dirty="0" smtClean="0">
                <a:latin typeface="Arial Black" panose="020B0A04020102020204" pitchFamily="34" charset="0"/>
              </a:rPr>
              <a:t>Модель нейрона</a:t>
            </a:r>
            <a:endParaRPr lang="en-US" sz="32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167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10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95" t="2473" r="10276" b="2827"/>
          <a:stretch/>
        </p:blipFill>
        <p:spPr bwMode="auto">
          <a:xfrm>
            <a:off x="1633435" y="261803"/>
            <a:ext cx="10086340" cy="558520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386863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11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22738" y="534478"/>
            <a:ext cx="10097037" cy="58276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Формули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Байєсового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класифікатора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(5.4.15) та(5.4.16), на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відміну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формули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(5.4.14), отримані на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основі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принципу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математичного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очікування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що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замінює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добуток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формулі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(5.4.14) на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підсумок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В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усуваються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відповідні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стохастичні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похибки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класифікації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формули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(5.4.14):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відпадає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ніколи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дотримувана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і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невірна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вимога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взаємної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незалежності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х</a:t>
            </a:r>
            <a:r>
              <a:rPr lang="uk-UA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незалежність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математично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означає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неможливість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розпізнати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окремий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об’єкт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який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повинен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індивідуальні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залежні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між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собою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);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жодна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х</a:t>
            </a:r>
            <a:r>
              <a:rPr lang="uk-UA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j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має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переваг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перед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іншими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змінними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цілком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природна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і нормальна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нульова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вхідна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інформація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псується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шляхом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згладжування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надання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їй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не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спостереженого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числового значення);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ліквідується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порушення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основного принципу статистики, коли одна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ознака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малим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значенням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ймовірності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одноосібно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забороняє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обрання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всупереч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протилежному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«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колективному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рішенню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»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всіх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інших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5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</a:t>
            </a:r>
            <a:r>
              <a:rPr lang="ru-RU" sz="25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en-US" sz="25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141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973" y="289573"/>
            <a:ext cx="10240588" cy="5776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12826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215" y="249729"/>
            <a:ext cx="10073559" cy="6103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8496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3348" y="495970"/>
            <a:ext cx="10217000" cy="5492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15111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15</a:t>
            </a:r>
            <a:endParaRPr lang="en-US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6513" y="1438610"/>
            <a:ext cx="10823801" cy="31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975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16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81837" y="154546"/>
            <a:ext cx="7070501" cy="6272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3084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6214" y="154680"/>
            <a:ext cx="9919014" cy="6382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712784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5199" y="625632"/>
            <a:ext cx="10145149" cy="5298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504149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19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0934" y="686135"/>
            <a:ext cx="10329414" cy="5251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020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31323" y="97976"/>
            <a:ext cx="10088452" cy="32537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«</a:t>
            </a:r>
            <a:r>
              <a:rPr lang="uk-UA" sz="2400" b="1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Розділяючі</a:t>
            </a:r>
            <a:r>
              <a:rPr lang="uk-UA" sz="2400" b="1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поверхні. Модель нейрона»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Перед тим, як перейти до поняття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розділяючих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поверхонь в просторі ознак, проаналізуємо апостеріорні розподіли основані на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Байєсовському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підході.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Класифікатор Байєса.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Якщо вибірка випадкових подій n0 за несумісними гіпотезами H = (h1, h2,…,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де λ = 1, 2,…, Λ – порядковий номер гіпотези, розділена на відповідні окремі групи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то з неї можна отримати формулу для повної групи ймовірностей, підсумок яких дорівнює 1.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7643" t="18017" r="11515" b="74259"/>
          <a:stretch/>
        </p:blipFill>
        <p:spPr bwMode="auto">
          <a:xfrm>
            <a:off x="1790163" y="3351686"/>
            <a:ext cx="9929612" cy="83394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90163" y="4185633"/>
            <a:ext cx="9929612" cy="882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 р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/ 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 –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1, 2,…, 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порядковий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номер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0163" y="4920834"/>
            <a:ext cx="9929612" cy="12512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Якщо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кожна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група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має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деяку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власну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підгрупу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випадковими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подіями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А</a:t>
            </a:r>
            <a:r>
              <a:rPr lang="uk-UA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то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отримуємо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аналогічні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вирази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для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повної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групи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умовних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ймовірностей</a:t>
            </a:r>
            <a:r>
              <a:rPr lang="ru-RU" sz="2400" dirty="0">
                <a:solidFill>
                  <a:srgbClr val="767171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81187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4608" y="803253"/>
            <a:ext cx="10285740" cy="479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77061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21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0106" t="19811" r="6206" b="43298"/>
          <a:stretch/>
        </p:blipFill>
        <p:spPr bwMode="auto">
          <a:xfrm>
            <a:off x="631065" y="1431366"/>
            <a:ext cx="11436439" cy="338533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8290331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578" y="180439"/>
            <a:ext cx="10009166" cy="6503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69303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578" y="993416"/>
            <a:ext cx="10214867" cy="44672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24735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24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7577" y="159980"/>
            <a:ext cx="10009167" cy="63694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56495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25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40169" y="128789"/>
            <a:ext cx="6890198" cy="6667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44655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26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657081" y="214333"/>
            <a:ext cx="10062693" cy="16730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b="1" dirty="0">
                <a:latin typeface="Times New Roman" panose="02020603050405020304" pitchFamily="18" charset="0"/>
                <a:ea typeface="Calibri" panose="020F0502020204030204" pitchFamily="34" charset="0"/>
              </a:rPr>
              <a:t>Математична модель нейрона.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За основу моделі нейрона, взято принцип дії </a:t>
            </a:r>
            <a:endParaRPr lang="en-US" sz="2400" dirty="0" smtClean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 smtClean="0">
                <a:latin typeface="Times New Roman" panose="02020603050405020304" pitchFamily="18" charset="0"/>
                <a:ea typeface="Calibri" panose="020F0502020204030204" pitchFamily="34" charset="0"/>
              </a:rPr>
              <a:t>та 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влаштування біологічного нейрону: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(схема 1)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20495" t="33247" r="14176" b="27585"/>
          <a:stretch/>
        </p:blipFill>
        <p:spPr bwMode="auto">
          <a:xfrm>
            <a:off x="1657081" y="1887355"/>
            <a:ext cx="10062693" cy="399829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554280" y="6037862"/>
            <a:ext cx="5701625" cy="46089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</a:rPr>
              <a:t>Схема 1. Структура біологічного нейрону.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32621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r>
              <a:rPr lang="en-US" dirty="0" smtClean="0"/>
              <a:t>7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9094" y="215721"/>
            <a:ext cx="9815982" cy="6286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2654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r>
              <a:rPr lang="en-US" dirty="0" smtClean="0"/>
              <a:t>8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5643" y="2027282"/>
            <a:ext cx="10324132" cy="2171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005950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 smtClean="0"/>
              <a:t>2</a:t>
            </a:r>
            <a:r>
              <a:rPr lang="en-US" dirty="0" smtClean="0"/>
              <a:t>9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71217" y="254170"/>
            <a:ext cx="8682641" cy="6357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271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3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624" y="1515212"/>
            <a:ext cx="11109608" cy="37908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77351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30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4699" y="204652"/>
            <a:ext cx="9661435" cy="6373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83890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31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0431" y="1645546"/>
            <a:ext cx="11475236" cy="31325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204680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32</a:t>
            </a:r>
            <a:endParaRPr lang="en-US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9200" y="1017967"/>
            <a:ext cx="10321148" cy="4944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5671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33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6510" y="562713"/>
            <a:ext cx="6167039" cy="4653232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3145098" y="5215945"/>
            <a:ext cx="6989862" cy="465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6000"/>
              </a:lnSpc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Рис.2. </a:t>
            </a:r>
            <a:r>
              <a:rPr lang="uk-UA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Розділяюча</a:t>
            </a: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пряма для функції </a:t>
            </a:r>
            <a:r>
              <a:rPr lang="en-US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xor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88276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4411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34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4405" y="178602"/>
            <a:ext cx="9955369" cy="9841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6000"/>
              </a:lnSpc>
              <a:spcAft>
                <a:spcPts val="800"/>
              </a:spcAft>
            </a:pP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Реалізація за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допомогою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і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 </a:t>
            </a:r>
            <a:r>
              <a:rPr lang="en-US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2), </a:t>
            </a:r>
            <a:r>
              <a:rPr lang="ru-RU" sz="28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зображена</a:t>
            </a:r>
            <a:r>
              <a:rPr lang="ru-RU" sz="28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на рис.3.</a:t>
            </a:r>
            <a:endParaRPr lang="en-US" sz="2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15791" t="45575" r="56342" b="14300"/>
          <a:stretch/>
        </p:blipFill>
        <p:spPr bwMode="auto">
          <a:xfrm>
            <a:off x="3588777" y="1162718"/>
            <a:ext cx="6302197" cy="509641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894046" y="6184540"/>
            <a:ext cx="7691657" cy="4653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457200" algn="ctr">
              <a:lnSpc>
                <a:spcPct val="106000"/>
              </a:lnSpc>
              <a:spcAft>
                <a:spcPts val="800"/>
              </a:spcAft>
            </a:pPr>
            <a:r>
              <a:rPr lang="uk-UA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Рис.3 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Реалізація за </a:t>
            </a:r>
            <a:r>
              <a:rPr lang="ru-RU" sz="24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допомогою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or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 і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1, </a:t>
            </a:r>
            <a:r>
              <a:rPr lang="en-US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</a:t>
            </a:r>
            <a:r>
              <a:rPr lang="ru-RU" sz="24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2).</a:t>
            </a:r>
            <a:endParaRPr lang="en-US" sz="2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3265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4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309" t="17551" r="11661" b="8736"/>
          <a:stretch/>
        </p:blipFill>
        <p:spPr bwMode="auto">
          <a:xfrm>
            <a:off x="1595034" y="334515"/>
            <a:ext cx="10124741" cy="547385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40965202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5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2871" t="21294" r="10637" b="11545"/>
          <a:stretch/>
        </p:blipFill>
        <p:spPr bwMode="auto">
          <a:xfrm>
            <a:off x="1693303" y="337868"/>
            <a:ext cx="10026472" cy="5792476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9895862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6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416676" y="1108742"/>
            <a:ext cx="10303099" cy="44392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Кожна 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вибірок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може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мати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задану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кількість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взаємно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несумісних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(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1,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2,…,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,…,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де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1, 2,…,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порядковий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номер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складають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повну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групу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Вибірка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об’єктами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що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описуються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однією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ознакою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Одна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 може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приймати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одне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двох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значень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: або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11;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=1, або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10;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=0. Тому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кожна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група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розділяється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на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дві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підгрупи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вигляді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[(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1; х11,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1; х10),…, 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х11,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х10),…, 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х11,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х10)] 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дотриманням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рівності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х11+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х10.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Ми можемо: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-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Визначити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апріорну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спостереження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1, 2,…,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за формулою: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5458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7</a:t>
            </a:r>
            <a:endParaRPr lang="en-US" dirty="0"/>
          </a:p>
        </p:txBody>
      </p:sp>
      <p:pic>
        <p:nvPicPr>
          <p:cNvPr id="3" name="Рисунок 2"/>
          <p:cNvPicPr/>
          <p:nvPr/>
        </p:nvPicPr>
        <p:blipFill rotWithShape="1">
          <a:blip r:embed="rId2"/>
          <a:srcRect l="13017" t="21763" r="11077" b="8269"/>
          <a:stretch/>
        </p:blipFill>
        <p:spPr bwMode="auto">
          <a:xfrm>
            <a:off x="1646014" y="329534"/>
            <a:ext cx="10073761" cy="594247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7516404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8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00010" y="133571"/>
            <a:ext cx="1016143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2. У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вибірці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об’єктами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що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описуються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багатьма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змінними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Х = (</a:t>
            </a:r>
            <a:r>
              <a:rPr lang="uk-UA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1, </a:t>
            </a:r>
            <a:r>
              <a:rPr lang="uk-UA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2,…, </a:t>
            </a:r>
            <a:r>
              <a:rPr lang="uk-UA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…, </a:t>
            </a:r>
            <a:r>
              <a:rPr lang="uk-UA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xn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при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умові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незалежності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змінних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елементи вектора Х для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однієї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спостерігаються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одночасно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Тому в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формулі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(5.4.13)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спостереження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однієї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замінюється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добутком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ймовірностей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спостереження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кількох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змінних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вектора Х. В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результаті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отримуємо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відомуформулу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наївного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Байєсового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класифікатора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спостереженні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подій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–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(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об’єктів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багатомірного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простору, за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якою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спостереження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класифікації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8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невідомого</a:t>
            </a:r>
            <a:r>
              <a:rPr lang="ru-RU" sz="28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вектора Х </a:t>
            </a:r>
            <a:endParaRPr lang="en-US" sz="2800" dirty="0"/>
          </a:p>
        </p:txBody>
      </p:sp>
      <p:pic>
        <p:nvPicPr>
          <p:cNvPr id="4" name="Рисунок 3"/>
          <p:cNvPicPr/>
          <p:nvPr/>
        </p:nvPicPr>
        <p:blipFill rotWithShape="1">
          <a:blip r:embed="rId2"/>
          <a:srcRect l="33931" t="20593" r="12101" b="66303"/>
          <a:stretch/>
        </p:blipFill>
        <p:spPr bwMode="auto">
          <a:xfrm>
            <a:off x="1700009" y="4451967"/>
            <a:ext cx="10019765" cy="129201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69253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719775" y="6426558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dirty="0"/>
              <a:t>9</a:t>
            </a:r>
            <a:endParaRPr lang="en-US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506828" y="599803"/>
            <a:ext cx="10212947" cy="5202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де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/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0 –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апріорна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;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–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наявності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в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Тому що в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навчальній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групі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nhλ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існують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навчальні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об’єкти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ознаками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+1 та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= -1, то,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внаслідок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їх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рівнозначущості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розпізнаванні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образів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при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навчанні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класифікатора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Байєса в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окремій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таблиці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визначають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обидві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значення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ймовірностей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вигляді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та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  <a:p>
            <a:pPr indent="353060" algn="just">
              <a:lnSpc>
                <a:spcPct val="107000"/>
              </a:lnSpc>
              <a:spcAft>
                <a:spcPts val="0"/>
              </a:spcAft>
            </a:pP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Для конкретного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невідомого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об’єкта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Х,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який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класифікується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використовують 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цієї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таблиці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одну з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умовних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ймовірностей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у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залежності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від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знаку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об’єкта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класифікації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Х: або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або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).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Якщо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при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навчанні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отримано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 = 0 або </a:t>
            </a:r>
            <a:r>
              <a:rPr lang="uk-UA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*(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xj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|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)=0, то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такі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значення перетворюються,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наприклад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, за методом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згладжування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Лапласа на «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приблизний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нуль» (див.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далі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), тому що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ймовірність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спостереження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існуючої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гіпотези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uk-UA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phλ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 не може </a:t>
            </a:r>
            <a:r>
              <a:rPr lang="ru-RU" sz="2400" dirty="0" err="1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дорівнювати</a:t>
            </a:r>
            <a:r>
              <a:rPr lang="ru-RU" sz="2400" dirty="0">
                <a:solidFill>
                  <a:srgbClr val="3B3838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 нулю. </a:t>
            </a:r>
            <a:endParaRPr lang="en-US" sz="2400" dirty="0">
              <a:latin typeface="Times New Roman" panose="02020603050405020304" pitchFamily="18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8009818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454</TotalTime>
  <Words>828</Words>
  <Application>Microsoft Office PowerPoint</Application>
  <PresentationFormat>Широкоэкранный</PresentationFormat>
  <Paragraphs>58</Paragraphs>
  <Slides>34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42" baseType="lpstr">
      <vt:lpstr>Arial</vt:lpstr>
      <vt:lpstr>Arial Black</vt:lpstr>
      <vt:lpstr>Calibri</vt:lpstr>
      <vt:lpstr>Century Gothic</vt:lpstr>
      <vt:lpstr>Times New Roman</vt:lpstr>
      <vt:lpstr>Wingdings 3</vt:lpstr>
      <vt:lpstr>Легкий дым</vt:lpstr>
      <vt:lpstr>Microsoft Equation 3.0</vt:lpstr>
      <vt:lpstr>ЛЕКЦІЯ №4 Розділяючі поверхні.  Модель нейрона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№4 </dc:title>
  <dc:creator>Admin</dc:creator>
  <cp:lastModifiedBy>Admin</cp:lastModifiedBy>
  <cp:revision>46</cp:revision>
  <dcterms:created xsi:type="dcterms:W3CDTF">2022-01-24T19:17:24Z</dcterms:created>
  <dcterms:modified xsi:type="dcterms:W3CDTF">2022-02-17T21:48:49Z</dcterms:modified>
</cp:coreProperties>
</file>