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7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8.xml" ContentType="application/vnd.openxmlformats-officedocument.drawingml.chart+xml"/>
  <Override PartName="/ppt/notesSlides/notesSlide30.xml" ContentType="application/vnd.openxmlformats-officedocument.presentationml.notesSlide+xml"/>
  <Override PartName="/ppt/charts/chart9.xml" ContentType="application/vnd.openxmlformats-officedocument.drawingml.chart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69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2343B"/>
                </a:solidFill>
                <a:latin typeface="Calibri"/>
              </a:defRPr>
            </a:pPr>
            <a:r>
              <a:rPr sz="1300" b="0" i="0" u="none" strike="noStrike">
                <a:solidFill>
                  <a:srgbClr val="12343B"/>
                </a:solidFill>
                <a:latin typeface="Calibri"/>
              </a:rPr>
              <a:t>Реальне зростання ВВП, %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2D6A6A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E"/>
                    </a:solidFill>
                    <a:latin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Грузія</c:v>
                </c:pt>
                <c:pt idx="1">
                  <c:v>Вірменія</c:v>
                </c:pt>
                <c:pt idx="2">
                  <c:v>Азербайджан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9.6999999999999993</c:v>
                </c:pt>
                <c:pt idx="1">
                  <c:v>5.9</c:v>
                </c:pt>
                <c:pt idx="2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0A-4B79-A195-F7795BE35F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E09F3E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E"/>
                    </a:solidFill>
                    <a:latin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Грузія</c:v>
                </c:pt>
                <c:pt idx="1">
                  <c:v>Вірменія</c:v>
                </c:pt>
                <c:pt idx="2">
                  <c:v>Азербайджан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7.5</c:v>
                </c:pt>
                <c:pt idx="1">
                  <c:v>7.2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0A-4B79-A195-F7795BE35F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F2A2E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8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B7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F2A2E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Частка у ВВП, %</c:v>
                </c:pt>
              </c:strCache>
            </c:strRef>
          </c:tx>
          <c:spPr>
            <a:solidFill>
              <a:srgbClr val="2D6A6A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Промисловість</c:v>
                </c:pt>
                <c:pt idx="1">
                  <c:v>Інші галузі</c:v>
                </c:pt>
                <c:pt idx="2">
                  <c:v>Торгівля</c:v>
                </c:pt>
                <c:pt idx="3">
                  <c:v>Чисті податки</c:v>
                </c:pt>
                <c:pt idx="4">
                  <c:v>Транспорт</c:v>
                </c:pt>
                <c:pt idx="5">
                  <c:v>Будівництво</c:v>
                </c:pt>
                <c:pt idx="6">
                  <c:v>Сільське господарство</c:v>
                </c:pt>
                <c:pt idx="7">
                  <c:v>Туризм</c:v>
                </c:pt>
                <c:pt idx="8">
                  <c:v>ІКТ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33</c:v>
                </c:pt>
                <c:pt idx="1">
                  <c:v>21.7</c:v>
                </c:pt>
                <c:pt idx="2">
                  <c:v>11.3</c:v>
                </c:pt>
                <c:pt idx="3">
                  <c:v>9.6</c:v>
                </c:pt>
                <c:pt idx="4">
                  <c:v>7.1</c:v>
                </c:pt>
                <c:pt idx="5">
                  <c:v>6.5</c:v>
                </c:pt>
                <c:pt idx="6">
                  <c:v>5.9</c:v>
                </c:pt>
                <c:pt idx="7">
                  <c:v>2.8</c:v>
                </c:pt>
                <c:pt idx="8">
                  <c:v>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3B-451C-A606-1801381B2B3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F2A2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t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2343B"/>
                </a:solidFill>
                <a:latin typeface="Calibri"/>
              </a:defRPr>
            </a:pPr>
            <a:r>
              <a:rPr sz="1300" b="0" i="0" u="none" strike="noStrike">
                <a:solidFill>
                  <a:srgbClr val="12343B"/>
                </a:solidFill>
                <a:latin typeface="Calibri"/>
              </a:rPr>
              <a:t>Середній коридор, млн т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млн т</c:v>
                </c:pt>
              </c:strCache>
            </c:strRef>
          </c:tx>
          <c:spPr>
            <a:solidFill>
              <a:srgbClr val="E09F3E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E"/>
                    </a:solidFill>
                    <a:latin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до 2022 р.</c:v>
                </c:pt>
                <c:pt idx="1">
                  <c:v>2024 р.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</c:v>
                </c:pt>
                <c:pt idx="1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AF-434A-8762-E0514D56301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F2A2E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3E8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2343B"/>
                </a:solidFill>
                <a:latin typeface="Calibri"/>
              </a:defRPr>
            </a:pPr>
            <a:r>
              <a:rPr sz="1300" b="0" i="0" u="none" strike="noStrike">
                <a:solidFill>
                  <a:srgbClr val="12343B"/>
                </a:solidFill>
                <a:latin typeface="Calibri"/>
              </a:rPr>
              <a:t>ВВП на одну особу, дол. США (2024)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дол. США</c:v>
                </c:pt>
              </c:strCache>
            </c:strRef>
          </c:tx>
          <c:spPr>
            <a:solidFill>
              <a:srgbClr val="2D6A6A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77D-4F1A-8E78-154C1C4939F7}"/>
              </c:ext>
            </c:extLst>
          </c:dPt>
          <c:dPt>
            <c:idx val="1"/>
            <c:invertIfNegative val="0"/>
            <c:bubble3D val="0"/>
            <c:spPr>
              <a:solidFill>
                <a:srgbClr val="E09F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C77D-4F1A-8E78-154C1C4939F7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C77D-4F1A-8E78-154C1C4939F7}"/>
              </c:ext>
            </c:extLst>
          </c:dPt>
          <c:dPt>
            <c:idx val="3"/>
            <c:invertIfNegative val="0"/>
            <c:bubble3D val="0"/>
            <c:spPr>
              <a:solidFill>
                <a:srgbClr val="E09F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C77D-4F1A-8E78-154C1C4939F7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C77D-4F1A-8E78-154C1C4939F7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E"/>
                    </a:solidFill>
                    <a:latin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Казахстан</c:v>
                </c:pt>
                <c:pt idx="1">
                  <c:v>Туркменістан</c:v>
                </c:pt>
                <c:pt idx="2">
                  <c:v>Узбекистан</c:v>
                </c:pt>
                <c:pt idx="3">
                  <c:v>Киргизстан</c:v>
                </c:pt>
                <c:pt idx="4">
                  <c:v>Таджикистан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14155</c:v>
                </c:pt>
                <c:pt idx="1">
                  <c:v>5904</c:v>
                </c:pt>
                <c:pt idx="2">
                  <c:v>3337</c:v>
                </c:pt>
                <c:pt idx="3">
                  <c:v>2515</c:v>
                </c:pt>
                <c:pt idx="4">
                  <c:v>1362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77D-4F1A-8E78-154C1C4939F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F2A2E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3E8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2343B"/>
                </a:solidFill>
                <a:latin typeface="Calibri"/>
              </a:defRPr>
            </a:pPr>
            <a:r>
              <a:rPr sz="1300" b="0" i="0" u="none" strike="noStrike">
                <a:solidFill>
                  <a:srgbClr val="12343B"/>
                </a:solidFill>
                <a:latin typeface="Calibri"/>
              </a:rPr>
              <a:t>Грошові перекази, % ВВП (2024)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ВВП</c:v>
                </c:pt>
              </c:strCache>
            </c:strRef>
          </c:tx>
          <c:spPr>
            <a:solidFill>
              <a:srgbClr val="9E2A2B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E"/>
                    </a:solidFill>
                    <a:latin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Таджикистан</c:v>
                </c:pt>
                <c:pt idx="1">
                  <c:v>Непал*</c:v>
                </c:pt>
                <c:pt idx="2">
                  <c:v>Киргизстан</c:v>
                </c:pt>
                <c:pt idx="3">
                  <c:v>Узбекистан</c:v>
                </c:pt>
                <c:pt idx="4">
                  <c:v>Грузія*</c:v>
                </c:pt>
                <c:pt idx="5">
                  <c:v>Пакистан*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47.2</c:v>
                </c:pt>
                <c:pt idx="1">
                  <c:v>26</c:v>
                </c:pt>
                <c:pt idx="2">
                  <c:v>17.600000000000001</c:v>
                </c:pt>
                <c:pt idx="3">
                  <c:v>13.7</c:v>
                </c:pt>
                <c:pt idx="4">
                  <c:v>11.9</c:v>
                </c:pt>
                <c:pt idx="5">
                  <c:v>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CB-4600-9ECD-A5487678E0F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F2A2E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3E8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2343B"/>
                </a:solidFill>
                <a:latin typeface="Calibri"/>
              </a:defRPr>
            </a:pPr>
            <a:r>
              <a:rPr sz="1300" b="0" i="0" u="none" strike="noStrike">
                <a:solidFill>
                  <a:srgbClr val="12343B"/>
                </a:solidFill>
                <a:latin typeface="Calibri"/>
              </a:rPr>
              <a:t>Реальне зростання ВВП, % (ЄАБР, 06.2026)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2D6A6A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E"/>
                    </a:solidFill>
                    <a:latin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Киргизстан</c:v>
                </c:pt>
                <c:pt idx="1">
                  <c:v>Таджикистан</c:v>
                </c:pt>
                <c:pt idx="2">
                  <c:v>Узбекистан</c:v>
                </c:pt>
                <c:pt idx="3">
                  <c:v>Казахстан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11.1</c:v>
                </c:pt>
                <c:pt idx="1">
                  <c:v>8.4</c:v>
                </c:pt>
                <c:pt idx="2">
                  <c:v>7.7</c:v>
                </c:pt>
                <c:pt idx="3">
                  <c:v>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C7-4175-B0EE-14BD36B2E7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 (прогноз)</c:v>
                </c:pt>
              </c:strCache>
            </c:strRef>
          </c:tx>
          <c:spPr>
            <a:solidFill>
              <a:srgbClr val="E09F3E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E"/>
                    </a:solidFill>
                    <a:latin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Киргизстан</c:v>
                </c:pt>
                <c:pt idx="1">
                  <c:v>Таджикистан</c:v>
                </c:pt>
                <c:pt idx="2">
                  <c:v>Узбекистан</c:v>
                </c:pt>
                <c:pt idx="3">
                  <c:v>Казахстан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10.199999999999999</c:v>
                </c:pt>
                <c:pt idx="1">
                  <c:v>8.3000000000000007</c:v>
                </c:pt>
                <c:pt idx="2">
                  <c:v>7.9</c:v>
                </c:pt>
                <c:pt idx="3">
                  <c:v>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C7-4175-B0EE-14BD36B2E7B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F2A2E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8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B7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F2A2E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2343B"/>
                </a:solidFill>
                <a:latin typeface="Calibri"/>
              </a:defRPr>
            </a:pPr>
            <a:r>
              <a:rPr sz="1300" b="0" i="0" u="none" strike="noStrike">
                <a:solidFill>
                  <a:srgbClr val="12343B"/>
                </a:solidFill>
                <a:latin typeface="Calibri"/>
              </a:rPr>
              <a:t>ВВП на одну особу, дол. США (2024)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дол.</c:v>
                </c:pt>
              </c:strCache>
            </c:strRef>
          </c:tx>
          <c:spPr>
            <a:solidFill>
              <a:srgbClr val="2D6A6A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32E-4002-8A81-6D859F03E057}"/>
              </c:ext>
            </c:extLst>
          </c:dPt>
          <c:dPt>
            <c:idx val="1"/>
            <c:invertIfNegative val="0"/>
            <c:bubble3D val="0"/>
            <c:spPr>
              <a:solidFill>
                <a:srgbClr val="E09F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B32E-4002-8A81-6D859F03E057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B32E-4002-8A81-6D859F03E057}"/>
              </c:ext>
            </c:extLst>
          </c:dPt>
          <c:dPt>
            <c:idx val="3"/>
            <c:invertIfNegative val="0"/>
            <c:bubble3D val="0"/>
            <c:spPr>
              <a:solidFill>
                <a:srgbClr val="E09F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B32E-4002-8A81-6D859F03E057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B32E-4002-8A81-6D859F03E057}"/>
              </c:ext>
            </c:extLst>
          </c:dPt>
          <c:dPt>
            <c:idx val="5"/>
            <c:invertIfNegative val="0"/>
            <c:bubble3D val="0"/>
            <c:spPr>
              <a:solidFill>
                <a:srgbClr val="E09F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B32E-4002-8A81-6D859F03E057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B32E-4002-8A81-6D859F03E057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E"/>
                    </a:solidFill>
                    <a:latin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Катар</c:v>
                </c:pt>
                <c:pt idx="1">
                  <c:v>Ізраїль</c:v>
                </c:pt>
                <c:pt idx="2">
                  <c:v>ОАЕ</c:v>
                </c:pt>
                <c:pt idx="3">
                  <c:v>Саудівська Аравія</c:v>
                </c:pt>
                <c:pt idx="4">
                  <c:v>Туреччина</c:v>
                </c:pt>
                <c:pt idx="5">
                  <c:v>Ірак</c:v>
                </c:pt>
                <c:pt idx="6">
                  <c:v>Іран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75684</c:v>
                </c:pt>
                <c:pt idx="1">
                  <c:v>54216</c:v>
                </c:pt>
                <c:pt idx="2">
                  <c:v>50273</c:v>
                </c:pt>
                <c:pt idx="3">
                  <c:v>35528</c:v>
                </c:pt>
                <c:pt idx="4">
                  <c:v>15893</c:v>
                </c:pt>
                <c:pt idx="5">
                  <c:v>6074</c:v>
                </c:pt>
                <c:pt idx="6">
                  <c:v>5190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32E-4002-8A81-6D859F03E05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F2A2E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t"/>
        <c:majorGridlines>
          <c:spPr>
            <a:ln w="6350" cap="flat">
              <a:solidFill>
                <a:srgbClr val="E3E8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2343B"/>
                </a:solidFill>
                <a:latin typeface="Calibri"/>
              </a:defRPr>
            </a:pPr>
            <a:r>
              <a:rPr sz="1300" b="0" i="0" u="none" strike="noStrike">
                <a:solidFill>
                  <a:srgbClr val="12343B"/>
                </a:solidFill>
                <a:latin typeface="Calibri"/>
              </a:rPr>
              <a:t>Реальне зростання ВВП, %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2025 (факт)</c:v>
                </c:pt>
              </c:strCache>
            </c:strRef>
          </c:tx>
          <c:spPr>
            <a:solidFill>
              <a:srgbClr val="2D6A6A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E"/>
                    </a:solidFill>
                    <a:latin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В’єтнам</c:v>
                </c:pt>
                <c:pt idx="1">
                  <c:v>Індонезія</c:v>
                </c:pt>
                <c:pt idx="2">
                  <c:v>Китай</c:v>
                </c:pt>
                <c:pt idx="3">
                  <c:v>Малайзія</c:v>
                </c:pt>
                <c:pt idx="4">
                  <c:v>Філіппіни</c:v>
                </c:pt>
                <c:pt idx="5">
                  <c:v>Таїланд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</c:v>
                </c:pt>
                <c:pt idx="1">
                  <c:v>5.0999999999999996</c:v>
                </c:pt>
                <c:pt idx="2">
                  <c:v>5</c:v>
                </c:pt>
                <c:pt idx="3">
                  <c:v>4.9000000000000004</c:v>
                </c:pt>
                <c:pt idx="4">
                  <c:v>4.4000000000000004</c:v>
                </c:pt>
                <c:pt idx="5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81-4050-A9FE-65DA37AB9E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 (прогноз АБР)</c:v>
                </c:pt>
              </c:strCache>
            </c:strRef>
          </c:tx>
          <c:spPr>
            <a:solidFill>
              <a:srgbClr val="E09F3E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E"/>
                    </a:solidFill>
                    <a:latin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В’єтнам</c:v>
                </c:pt>
                <c:pt idx="1">
                  <c:v>Індонезія</c:v>
                </c:pt>
                <c:pt idx="2">
                  <c:v>Китай</c:v>
                </c:pt>
                <c:pt idx="3">
                  <c:v>Малайзія</c:v>
                </c:pt>
                <c:pt idx="4">
                  <c:v>Філіппіни</c:v>
                </c:pt>
                <c:pt idx="5">
                  <c:v>Таїланд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7.2</c:v>
                </c:pt>
                <c:pt idx="1">
                  <c:v>5.2</c:v>
                </c:pt>
                <c:pt idx="2">
                  <c:v>4.5999999999999996</c:v>
                </c:pt>
                <c:pt idx="3">
                  <c:v>4.5999999999999996</c:v>
                </c:pt>
                <c:pt idx="4">
                  <c:v>3.8</c:v>
                </c:pt>
                <c:pt idx="5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81-4050-A9FE-65DA37AB9E3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F2A2E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8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B7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F2A2E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2343B"/>
                </a:solidFill>
                <a:latin typeface="Arial"/>
              </a:defRPr>
            </a:pPr>
            <a:r>
              <a:rPr sz="1200" b="0" i="0" u="none" strike="noStrike">
                <a:solidFill>
                  <a:srgbClr val="12343B"/>
                </a:solidFill>
                <a:latin typeface="Arial"/>
              </a:rPr>
              <a:t>Структура ВВП, 2025</a:t>
            </a:r>
          </a:p>
        </c:rich>
      </c:tx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Структура ВВП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E09F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255A-4B10-B66D-9E32BAB07DEA}"/>
              </c:ext>
            </c:extLst>
          </c:dPt>
          <c:dPt>
            <c:idx val="1"/>
            <c:bubble3D val="0"/>
            <c:spPr>
              <a:solidFill>
                <a:srgbClr val="2D6A6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255A-4B10-B66D-9E32BAB07DEA}"/>
              </c:ext>
            </c:extLst>
          </c:dPt>
          <c:dPt>
            <c:idx val="2"/>
            <c:bubble3D val="0"/>
            <c:spPr>
              <a:solidFill>
                <a:srgbClr val="12343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255A-4B10-B66D-9E32BAB07DEA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uk-UA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55A-4B10-B66D-9E32BAB07DEA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uk-UA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55A-4B10-B66D-9E32BAB07DEA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uk-UA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55A-4B10-B66D-9E32BAB07DEA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uk-UA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Первинний</c:v>
                </c:pt>
                <c:pt idx="1">
                  <c:v>Вторинний</c:v>
                </c:pt>
                <c:pt idx="2">
                  <c:v>Третинний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6.7</c:v>
                </c:pt>
                <c:pt idx="1">
                  <c:v>35.6</c:v>
                </c:pt>
                <c:pt idx="2">
                  <c:v>57.7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5A-4B10-B66D-9E32BAB07D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1874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Вступ: мета лекції — сформувати цілісне уявлення про потенціал країн Південного Кавказу та субрегіонів Азії і вплив геополітичних подій 2020–2026 рр.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Наголосити на субрегіональному підході та на тому, що статистика подається переважно за WDI Світового банку (2024) і національними даними за 2025 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Азія — найбільша частина світу за площею і населенням та головний внесок у приріст світового ВВП. Війна на Близькому Сході 2026 р. знизила прогнози.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Пояснити різницю між термінами «Закавказзя» (імперська традиція) та «Південний Кавказ» (нейтральний міжнародний термін).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Південний Кавказ — найкоротший маршрут між Центральною Азією та ЄС в обхід Росії та Ірану. Вірменія — внутрішньоконтинентальна країна з двома закритими кордонами.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Хронологія: окупація 20% Грузії з 2008 р.; Карабах — 2020, 2023; парафування мирної угоди 8.08.2025; вибори у Вірменії 7.06.2026 — без конституційної більшості.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Грузія лідирує за ВВП на особу; Вірменія — стабільно високі темпи; Азербайджан — найбільша економіка, але зростання 2025 р. лише 1,4 % через падіння нафтогазового сектору.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Порівняти моделі: сервісно-транзитна (Грузія), гірничо-сервісна з геополітичним переорієнтуванням (Вірменія), рентна нафтогазова (Азербайджан).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Звернути увагу на домінування промисловості (переважно видобувної) та на розбіжність динаміки нафтового (-1,6%) і ненафтового (+2,7%) секторів.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Середній коридор: зростання у 8 разів з 2022 р., але обмеження — порти, відсутність єдиного оператора, обміління Каспію.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коректного аналізу субрегіон розглядаємо повністю, включно з Киргизстаном.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Шість спільних рис. Особливо наголосити на водно-енергетичному нексусі та трагедії Аралу.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Казахстан — ≈ 60% ВВП субрегіону; ВВП на особу Казахстану в 10 разів вищий, ніж у Таджикистані.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Коротко охарактеризувати кожну модель; Казахстан — інституційні зміни 2026 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Таджикистан — одна з найбільш залежних від переказів економік світу. Верхні країни прагнуть накопичувати воду взимку для ГЕС, нижні потребують її влітку для зрошення.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Високе зростання частково зумовлене тимчасовими чинниками — реекспортом і капіталом з Росії.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Підкреслити проблему делімітації: вітчизняна традиція vs ООН M49 (Західна Азія) vs MENA/MENAAP.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Ормузька протока — 20% світового споживання рідких вуглеводнів. Близький Схід — ≈48% запасів нафти.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П’ять типів економік. Показник ВВП на особу добре ілюструє рентну модель малих монархій затоки.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Системні чинники: боротьба за регіональне лідерство, сунітсько-шиїтське протистояння, недержавні збройні угруповання, втручання зовнішніх сил.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АБР: найбільший в історії збій пропозиції нафти. Станом на 23.09.2026 — непрямі переговори США та Ірану за посередництва Катару та Оману.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Південна Азія — чверть населення світу на 3,4% суходолу.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Індія — найбільша за населенням країна світу з 2023 р. Демографія диференційована: СКН в Індії ≈2,0, у Пакистані &gt;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FY2025/26: +7,7% (нова серія, база 2022/23). Індія «перестрибнула» етап масової індустріалізації. Вразливість — імпорт нафти.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Пакистан — цикл «підйом – криза платіжного балансу – МВФ». Шрі-Ланка — дефолт 2022 р. і відновлення.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Непал: перекази 26% ВВП; Gen Z-протести 09.2025; вибори 5.03.2026. Бангладеш: вибори 12.02.2026. Обидві країни виходять зі статусу НРК у листопаді 2026 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Склад: Східна Азія — КНР, Японія, Корея, КНДР, Монголія (+ Тайвань як окрема економіка); ПСА — 11 країн АСЕАН, включно з Тимор-Лешті (з 10.2025).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Модель К. Акамацу: послідовне перенесення виробництв. Концепція «держави розвитку» Ч. Джонсона; доповідь СБ «Східноазійське диво» (1993).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В’єтнам — лідер зростання; Таїланд — найнижчі темпи. Прогнози АБР знижено через енергетичний шок.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2025: ВВП 140,19 трлн юанів, +5,0%; населення скорочується 4-й рік; 15-й п’ятирічний план схвалено 12.03.2026.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Японія: Такаїчі — перша жінка-прем’єр (10.2025), ЛДП 316/465 (8.02.2026). Корея: найнижча народжуваність у світі. КНДР — учасник агресії проти України.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В’єтнам — головний бенефіціар «Китай + 1»; Індонезія — нікель; Малайзія — напівпровідники; М’янма — громадянська війна.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Узагальнення відмінностей за шістьма критеріями.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кожного субрегіону — інтереси та ризики для України.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Підсумувати п’ять висновків лекції.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Кейси для семінарського заняття; можна розподілити між чотирма групами.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Повний список джерел (34 позиції) — у тексті лекції.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4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0972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ІНОЗЕМНІ КРАЇНИ ТА ЇХ ПОТЕНЦІАЛ · ЛЕКЦІЯ 3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45920"/>
            <a:ext cx="10058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Країни Закавказзя та Азії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10896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BFD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Південний Кавказ · Центральна Азія · Південно-Західна Азія · Південна Азія · Східна та Південно-Східна Азія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4343400"/>
            <a:ext cx="640080" cy="640080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061" y="450982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274320" y="507492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BFD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Транзит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2286000" y="4343400"/>
            <a:ext cx="640080" cy="640080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2421" y="4509821"/>
            <a:ext cx="307238" cy="30723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2011680" y="507492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BFD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Ресурси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4023360" y="4343400"/>
            <a:ext cx="640080" cy="640080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9781" y="4509821"/>
            <a:ext cx="307238" cy="307238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749040" y="507492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BFD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Конфлікти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5760720" y="4343400"/>
            <a:ext cx="640080" cy="640080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7141" y="4509821"/>
            <a:ext cx="307238" cy="307238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5486400" y="507492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BFD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Населення</a:t>
            </a:r>
            <a:endParaRPr lang="en-US" sz="1200" dirty="0"/>
          </a:p>
        </p:txBody>
      </p:sp>
      <p:sp>
        <p:nvSpPr>
          <p:cNvPr id="17" name="Shape 11"/>
          <p:cNvSpPr/>
          <p:nvPr/>
        </p:nvSpPr>
        <p:spPr>
          <a:xfrm>
            <a:off x="7498080" y="4343400"/>
            <a:ext cx="640080" cy="640080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4501" y="4509821"/>
            <a:ext cx="307238" cy="307238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7223760" y="507492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BFD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Технології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ЛЕКЦІЇ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П’ять питань і мета заняття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508760"/>
            <a:ext cx="566928" cy="566928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1508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325880" y="1508760"/>
            <a:ext cx="576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Грузія, Вірменія, Азербайджан: соціально-економічний розвиток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548640" y="2404872"/>
            <a:ext cx="566928" cy="566928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48640" y="24048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1325880" y="2404872"/>
            <a:ext cx="576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Центральна Азія: спільне і відмінне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548640" y="3300984"/>
            <a:ext cx="566928" cy="566928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48640" y="330098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1325880" y="3300984"/>
            <a:ext cx="576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Південно-Західна Азія: характеристика і нестабільність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548640" y="4197096"/>
            <a:ext cx="566928" cy="566928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48640" y="419709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1325880" y="4197096"/>
            <a:ext cx="576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Індія, Пакистан, Шрі-Ланка, Непал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548640" y="5093208"/>
            <a:ext cx="566928" cy="566928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548640" y="509320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1325880" y="5093208"/>
            <a:ext cx="576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Східна та Південно-Східна Азія: спільне і відмінне</a:t>
            </a:r>
            <a:endParaRPr lang="en-US" sz="1700" dirty="0"/>
          </a:p>
        </p:txBody>
      </p:sp>
      <p:sp>
        <p:nvSpPr>
          <p:cNvPr id="21" name="Shape 18"/>
          <p:cNvSpPr/>
          <p:nvPr/>
        </p:nvSpPr>
        <p:spPr>
          <a:xfrm>
            <a:off x="7498080" y="1508760"/>
            <a:ext cx="4142232" cy="45262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7772400" y="1783080"/>
            <a:ext cx="566928" cy="566928"/>
          </a:xfrm>
          <a:prstGeom prst="ellipse">
            <a:avLst/>
          </a:prstGeom>
          <a:solidFill>
            <a:srgbClr val="12343B"/>
          </a:solidFill>
          <a:ln w="12700">
            <a:solidFill>
              <a:srgbClr val="12343B"/>
            </a:solidFill>
            <a:prstDash val="solid"/>
          </a:ln>
        </p:spPr>
      </p:sp>
      <p:pic>
        <p:nvPicPr>
          <p:cNvPr id="2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801" y="1930481"/>
            <a:ext cx="272125" cy="272125"/>
          </a:xfrm>
          <a:prstGeom prst="rect">
            <a:avLst/>
          </a:prstGeom>
        </p:spPr>
      </p:pic>
      <p:sp>
        <p:nvSpPr>
          <p:cNvPr id="24" name="Text 20"/>
          <p:cNvSpPr txBox="1"/>
          <p:nvPr/>
        </p:nvSpPr>
        <p:spPr>
          <a:xfrm>
            <a:off x="8503920" y="1783080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Мета</a:t>
            </a:r>
            <a:endParaRPr lang="en-US" sz="2000" dirty="0"/>
          </a:p>
        </p:txBody>
      </p:sp>
      <p:sp>
        <p:nvSpPr>
          <p:cNvPr id="25" name="Text 21"/>
          <p:cNvSpPr txBox="1"/>
          <p:nvPr/>
        </p:nvSpPr>
        <p:spPr>
          <a:xfrm>
            <a:off x="7772400" y="2560320"/>
            <a:ext cx="3611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Сформувати цілісне уявлення про природно-ресурсний, демографічний, економічний і транзитний потенціал країн регіону та вплив конфліктів 2020–2026 рр. на їхню економічну динаміку.</a:t>
            </a:r>
            <a:endParaRPr lang="en-US" sz="1400" dirty="0"/>
          </a:p>
        </p:txBody>
      </p:sp>
      <p:sp>
        <p:nvSpPr>
          <p:cNvPr id="26" name="Text 22"/>
          <p:cNvSpPr txBox="1"/>
          <p:nvPr/>
        </p:nvSpPr>
        <p:spPr>
          <a:xfrm>
            <a:off x="7772400" y="4343400"/>
            <a:ext cx="3611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2D6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Ключові поняття: транзитний потенціал, рентна економіка, водно-енергетичний нексус, «летючі гуси», держава розвитку, «Китай + 1».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ВСТУП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Азія у сучасній світовій економіці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600200"/>
            <a:ext cx="2606040" cy="214884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77240" y="169164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59 %</a:t>
            </a:r>
            <a:endParaRPr lang="en-US" sz="40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256032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населення світу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(понад 4,7 млрд осіб)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3346704" y="1600200"/>
            <a:ext cx="2606040" cy="214884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3575304" y="169164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30 %</a:t>
            </a:r>
            <a:endParaRPr lang="en-US" sz="4000" dirty="0"/>
          </a:p>
        </p:txBody>
      </p:sp>
      <p:sp>
        <p:nvSpPr>
          <p:cNvPr id="11" name="Text 8"/>
          <p:cNvSpPr txBox="1"/>
          <p:nvPr/>
        </p:nvSpPr>
        <p:spPr>
          <a:xfrm>
            <a:off x="3575304" y="256032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площі суходолу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(≈ 44,6 млн км²)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144768" y="1600200"/>
            <a:ext cx="2606040" cy="214884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373368" y="169164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5,5 %</a:t>
            </a:r>
            <a:endParaRPr lang="en-US" sz="4000" dirty="0"/>
          </a:p>
        </p:txBody>
      </p:sp>
      <p:sp>
        <p:nvSpPr>
          <p:cNvPr id="14" name="Text 11"/>
          <p:cNvSpPr txBox="1"/>
          <p:nvPr/>
        </p:nvSpPr>
        <p:spPr>
          <a:xfrm>
            <a:off x="6373368" y="256032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зростання «Азії, що розвивається»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2025 р. (АБР)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8942832" y="1600200"/>
            <a:ext cx="2606040" cy="214884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9171432" y="169164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000" b="1" dirty="0">
                <a:solidFill>
                  <a:srgbClr val="9E2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4,9 %</a:t>
            </a:r>
            <a:endParaRPr lang="en-US" sz="4000" dirty="0"/>
          </a:p>
        </p:txBody>
      </p:sp>
      <p:sp>
        <p:nvSpPr>
          <p:cNvPr id="17" name="Text 14"/>
          <p:cNvSpPr txBox="1"/>
          <p:nvPr/>
        </p:nvSpPr>
        <p:spPr>
          <a:xfrm>
            <a:off x="9171432" y="256032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прогноз на 2026 р. — уповільнення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через енергетичний шок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411480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Гетерогенність регіону: </a:t>
            </a:r>
            <a:r>
              <a:rPr lang="en-US" sz="17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постіндустріальні економіки з ВВП на особу &gt; 50 тис. дол. (Сінгапур, Ізраїль, ОАЕ, Катар) співіснують з країнами середнього доходу (Китай, Туреччина, Казахстан) і найменш розвиненими (Непал, М’янма, Афганістан). Звідси — </a:t>
            </a:r>
            <a:r>
              <a:rPr lang="en-US" sz="1700" b="1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субрегіональний підхід</a:t>
            </a:r>
            <a:r>
              <a:rPr lang="en-US" sz="17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до аналізу.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548640" y="6400800"/>
            <a:ext cx="103628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ADB, Asian Development Outlook, July 2026.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34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920240"/>
            <a:ext cx="1371600" cy="1371600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9202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2377440" y="1783080"/>
            <a:ext cx="926561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Грузія, Вірменія, Азербайджан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2377440" y="3566160"/>
            <a:ext cx="926561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BFD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Південний Кавказ (Закавказзя): транзитний міст між Каспієм і Чорним морем, від заморожених конфліктів до мирного процесу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ПІВДЕННИЙ КАВКАЗ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ЕГП: ключова функція — транзит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554480"/>
            <a:ext cx="512064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800" b="1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Термін: </a:t>
            </a:r>
            <a:r>
              <a:rPr lang="en-US" sz="18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«Південний Кавказ» — нейтральний термін документів ЄС, ООН, ОБСЄ; «Закавказзя» — з погляду Москви.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800" b="1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Функція: </a:t>
            </a:r>
            <a:r>
              <a:rPr lang="en-US" sz="18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сухопутно-морський міст Китай — Центральна Азія — Каспій — Чорне море — ЄС.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800" b="1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Рельєф: </a:t>
            </a:r>
            <a:r>
              <a:rPr lang="en-US" sz="18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 2/3 території — гори Великого і Малого Кавказу та Вірменського нагір’я.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800" b="1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Вихід до моря: </a:t>
            </a:r>
            <a:r>
              <a:rPr lang="en-US" sz="18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Грузія — Чорне, Азербайджан — Каспійське; Вірменія — без виходу.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6172200" y="1554480"/>
            <a:ext cx="5468112" cy="128016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355080" y="1892808"/>
            <a:ext cx="603504" cy="603504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1991" y="2049719"/>
            <a:ext cx="289682" cy="28968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178040" y="16916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Грузія</a:t>
            </a:r>
            <a:endParaRPr lang="en-US" sz="1800" dirty="0"/>
          </a:p>
        </p:txBody>
      </p:sp>
      <p:sp>
        <p:nvSpPr>
          <p:cNvPr id="11" name="Text 7"/>
          <p:cNvSpPr txBox="1"/>
          <p:nvPr/>
        </p:nvSpPr>
        <p:spPr>
          <a:xfrm>
            <a:off x="9326880" y="1709928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69,7 тис. км² · Тбілісі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7178040" y="210312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Порти Поті, Батумі, проєкт Анаклія; ГЕС ≈ 3/4 електроенергії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6172200" y="3017520"/>
            <a:ext cx="5468112" cy="128016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355080" y="3355848"/>
            <a:ext cx="603504" cy="603504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1991" y="3512759"/>
            <a:ext cx="289682" cy="28968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7178040" y="3154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Вірменія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9326880" y="3172968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29,7 тис. км² · Єреван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7178040" y="356616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Мідь, молібден, золото; АЕС ≈ 1/3 електроенергії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6172200" y="4480560"/>
            <a:ext cx="5468112" cy="128016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355080" y="4818888"/>
            <a:ext cx="603504" cy="603504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1991" y="4975799"/>
            <a:ext cx="289682" cy="289682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7178040" y="46177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Азербайджан</a:t>
            </a:r>
            <a:endParaRPr lang="en-US" sz="1800" dirty="0"/>
          </a:p>
        </p:txBody>
      </p:sp>
      <p:sp>
        <p:nvSpPr>
          <p:cNvPr id="23" name="Text 17"/>
          <p:cNvSpPr txBox="1"/>
          <p:nvPr/>
        </p:nvSpPr>
        <p:spPr>
          <a:xfrm>
            <a:off x="9326880" y="4636008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86,6 тис. км² · Баку</a:t>
            </a:r>
            <a:endParaRPr lang="en-US" sz="1200" dirty="0"/>
          </a:p>
        </p:txBody>
      </p:sp>
      <p:sp>
        <p:nvSpPr>
          <p:cNvPr id="24" name="Text 18"/>
          <p:cNvSpPr txBox="1"/>
          <p:nvPr/>
        </p:nvSpPr>
        <p:spPr>
          <a:xfrm>
            <a:off x="7178040" y="502920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Нафта і газ Каспію; порт Алят; Південний газовий коридор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ПІВДЕННИЙ КАВКАЗ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Політико-географічні зміни 2008–2026 рр.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2788920"/>
            <a:ext cx="11094415" cy="0"/>
          </a:xfrm>
          <a:prstGeom prst="line">
            <a:avLst/>
          </a:prstGeom>
          <a:noFill/>
          <a:ln w="25400">
            <a:solidFill>
              <a:srgbClr val="2D6A6A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2660904"/>
            <a:ext cx="256032" cy="256032"/>
          </a:xfrm>
          <a:prstGeom prst="ellipse">
            <a:avLst/>
          </a:prstGeom>
          <a:solidFill>
            <a:srgbClr val="2D6A6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1783080"/>
            <a:ext cx="171190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4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2008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3063240"/>
            <a:ext cx="1711909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Російсько-грузинська війна; окупація Абхазії та Цхінвальського регіону (≈ 20 % Грузії)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2443429" y="2660904"/>
            <a:ext cx="256032" cy="256032"/>
          </a:xfrm>
          <a:prstGeom prst="ellipse">
            <a:avLst/>
          </a:prstGeom>
          <a:solidFill>
            <a:srgbClr val="2D6A6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2397709" y="1783080"/>
            <a:ext cx="171190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4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2020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2397709" y="3063240"/>
            <a:ext cx="1711909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44-денна війна в Карабаху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292498" y="2660904"/>
            <a:ext cx="256032" cy="256032"/>
          </a:xfrm>
          <a:prstGeom prst="ellipse">
            <a:avLst/>
          </a:prstGeom>
          <a:solidFill>
            <a:srgbClr val="2D6A6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246778" y="1783080"/>
            <a:ext cx="171190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4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2023</a:t>
            </a:r>
            <a:endParaRPr lang="en-US" sz="2400" dirty="0"/>
          </a:p>
        </p:txBody>
      </p:sp>
      <p:sp>
        <p:nvSpPr>
          <p:cNvPr id="15" name="Text 12"/>
          <p:cNvSpPr txBox="1"/>
          <p:nvPr/>
        </p:nvSpPr>
        <p:spPr>
          <a:xfrm>
            <a:off x="4246778" y="3063240"/>
            <a:ext cx="1711909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Азербайджан відновлює контроль над Карабахом; &gt; 100 тис. вірмен переселилися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6141568" y="2660904"/>
            <a:ext cx="256032" cy="256032"/>
          </a:xfrm>
          <a:prstGeom prst="ellipse">
            <a:avLst/>
          </a:prstGeom>
          <a:solidFill>
            <a:srgbClr val="2D6A6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095848" y="1783080"/>
            <a:ext cx="171190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4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2024</a:t>
            </a:r>
            <a:endParaRPr lang="en-US" sz="2400" dirty="0"/>
          </a:p>
        </p:txBody>
      </p:sp>
      <p:sp>
        <p:nvSpPr>
          <p:cNvPr id="18" name="Text 15"/>
          <p:cNvSpPr txBox="1"/>
          <p:nvPr/>
        </p:nvSpPr>
        <p:spPr>
          <a:xfrm>
            <a:off x="6095848" y="3063240"/>
            <a:ext cx="1711909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Вихід російських миротворців; Вірменія заморожує участь в ОДКБ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7990637" y="2660904"/>
            <a:ext cx="256032" cy="256032"/>
          </a:xfrm>
          <a:prstGeom prst="ellipse">
            <a:avLst/>
          </a:prstGeom>
          <a:solidFill>
            <a:srgbClr val="E09F3E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7944917" y="1783080"/>
            <a:ext cx="171190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000" b="1" dirty="0">
                <a:solidFill>
                  <a:srgbClr val="E09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8.08.2025</a:t>
            </a:r>
            <a:endParaRPr lang="en-US" sz="2000" dirty="0"/>
          </a:p>
        </p:txBody>
      </p:sp>
      <p:sp>
        <p:nvSpPr>
          <p:cNvPr id="21" name="Text 18"/>
          <p:cNvSpPr txBox="1"/>
          <p:nvPr/>
        </p:nvSpPr>
        <p:spPr>
          <a:xfrm>
            <a:off x="7944917" y="3063240"/>
            <a:ext cx="1711909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Вашингтон: парафування мирної угоди, проєкт TRIPP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9839706" y="2660904"/>
            <a:ext cx="256032" cy="256032"/>
          </a:xfrm>
          <a:prstGeom prst="ellipse">
            <a:avLst/>
          </a:prstGeom>
          <a:solidFill>
            <a:srgbClr val="E09F3E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9793986" y="1783080"/>
            <a:ext cx="171190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000" b="1" dirty="0">
                <a:solidFill>
                  <a:srgbClr val="E09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7.06.2026</a:t>
            </a:r>
            <a:endParaRPr lang="en-US" sz="2000" dirty="0"/>
          </a:p>
        </p:txBody>
      </p:sp>
      <p:sp>
        <p:nvSpPr>
          <p:cNvPr id="24" name="Text 21"/>
          <p:cNvSpPr txBox="1"/>
          <p:nvPr/>
        </p:nvSpPr>
        <p:spPr>
          <a:xfrm>
            <a:off x="9793986" y="3063240"/>
            <a:ext cx="1711909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Вибори у Вірменії: 49,9 %, 64 мандати — без 2/3 для зміни Конституції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548640" y="4846320"/>
            <a:ext cx="11094415" cy="1143000"/>
          </a:xfrm>
          <a:prstGeom prst="rect">
            <a:avLst/>
          </a:prstGeom>
          <a:solidFill>
            <a:srgbClr val="F6E7CF"/>
          </a:solidFill>
          <a:ln w="12700">
            <a:solidFill>
              <a:srgbClr val="F6E7CF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77240" y="5120640"/>
            <a:ext cx="566928" cy="566928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pic>
        <p:nvPicPr>
          <p:cNvPr id="2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641" y="5268041"/>
            <a:ext cx="272125" cy="272125"/>
          </a:xfrm>
          <a:prstGeom prst="rect">
            <a:avLst/>
          </a:prstGeom>
        </p:spPr>
      </p:pic>
      <p:sp>
        <p:nvSpPr>
          <p:cNvPr id="28" name="Text 24"/>
          <p:cNvSpPr txBox="1"/>
          <p:nvPr/>
        </p:nvSpPr>
        <p:spPr>
          <a:xfrm>
            <a:off x="1554480" y="4937760"/>
            <a:ext cx="99056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TRIPP </a:t>
            </a: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(Trump Route for International Peace and Prosperity) — коридор ≈ 43 км через Сюнік (Вірменія) між Азербайджаном і Нахчиваном: залізниця, дорога, трубопроводи, оптоволокно; суверенітет — за Вірменією; вартість 250–400 млн дол. Мирну угоду станом на 09.2026 не підписано.</a:t>
            </a:r>
            <a:endParaRPr lang="en-US" sz="1400" dirty="0"/>
          </a:p>
        </p:txBody>
      </p:sp>
      <p:sp>
        <p:nvSpPr>
          <p:cNvPr id="29" name="Text 25"/>
          <p:cNvSpPr txBox="1"/>
          <p:nvPr/>
        </p:nvSpPr>
        <p:spPr>
          <a:xfrm>
            <a:off x="548640" y="6400800"/>
            <a:ext cx="103628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Carnegie Endowment (2026); CACI Analyst (2026); Al Jazeera (08.06.2026).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ПІВДЕННИЙ КАВКАЗ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Макроекономічні показники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9144000" cy="914400"/>
        </p:xfrm>
        <a:graphic>
          <a:graphicData uri="http://schemas.openxmlformats.org/drawingml/2006/table">
            <a:tbl>
              <a:tblPr/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Країна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6A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Населення, млн (2024)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6A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ВВП, млрд дол. (2024)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6A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ВВП на особу, дол.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6A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Урбанізація, 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6A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Грузія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3,81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8 968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61,1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Вірменія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3,03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8 556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65,8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Азербайджан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10,20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74,4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7 295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58,6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 3"/>
          <p:cNvSpPr txBox="1"/>
          <p:nvPr/>
        </p:nvSpPr>
        <p:spPr>
          <a:xfrm>
            <a:off x="548640" y="39319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Висновок: </a:t>
            </a:r>
            <a:r>
              <a:rPr lang="en-US" sz="15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найбільша за масштабом економіка (Азербайджан) має найнижчий дохід на особу та найповільніше зростання — прояв ресурсної залежності.</a:t>
            </a:r>
            <a:endParaRPr lang="en-US" sz="15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6903720" y="1463040"/>
          <a:ext cx="475488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 4"/>
          <p:cNvSpPr txBox="1"/>
          <p:nvPr/>
        </p:nvSpPr>
        <p:spPr>
          <a:xfrm>
            <a:off x="548640" y="6400800"/>
            <a:ext cx="103628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World Bank WDI; World Bank MPO Georgia (04.2026); Armenpress; Держкомстат Азербайджану.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ПІВДЕННИЙ КАВКАЗ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 моделі розвитку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508760"/>
            <a:ext cx="3520440" cy="457200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22960" y="1737360"/>
            <a:ext cx="640080" cy="640080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381" y="1903781"/>
            <a:ext cx="307238" cy="30723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600200" y="173736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Грузія</a:t>
            </a:r>
            <a:endParaRPr lang="en-US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1600200" y="210312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2D6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Сервісно-транзитна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822960" y="2697480"/>
            <a:ext cx="30175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Лібералізація 2004–2012 рр.; DCFTA з ЄС, ЗВТ з Китаєм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Туризм, логістика, ІКТ; перекази — 11,9 % ВВП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Ризик: призупинення вступу до ЄС до 2028 р., загроза безвізу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4297680" y="1508760"/>
            <a:ext cx="3520440" cy="457200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572000" y="1737360"/>
            <a:ext cx="640080" cy="640080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8421" y="1903781"/>
            <a:ext cx="307238" cy="307238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349240" y="173736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Вірменія</a:t>
            </a:r>
            <a:endParaRPr lang="en-US" sz="2000" dirty="0"/>
          </a:p>
        </p:txBody>
      </p:sp>
      <p:sp>
        <p:nvSpPr>
          <p:cNvPr id="16" name="Text 11"/>
          <p:cNvSpPr txBox="1"/>
          <p:nvPr/>
        </p:nvSpPr>
        <p:spPr>
          <a:xfrm>
            <a:off x="5349240" y="210312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2D6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Гірничо-сервісна, переорієнтація</a:t>
            </a:r>
            <a:endParaRPr lang="en-US" sz="1300" dirty="0"/>
          </a:p>
        </p:txBody>
      </p:sp>
      <p:sp>
        <p:nvSpPr>
          <p:cNvPr id="17" name="Text 12"/>
          <p:cNvSpPr txBox="1"/>
          <p:nvPr/>
        </p:nvSpPr>
        <p:spPr>
          <a:xfrm>
            <a:off x="4572000" y="2697480"/>
            <a:ext cx="30175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Зростання 7,2 % (2025), ВВП 29,2 млрд дол.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Мідь, молібден, золото; ІТ; реекспорт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ЄАЕС, але закон про старт вступу до ЄС (2025)</a:t>
            </a:r>
            <a:endParaRPr lang="en-US" sz="1600" dirty="0"/>
          </a:p>
        </p:txBody>
      </p:sp>
      <p:sp>
        <p:nvSpPr>
          <p:cNvPr id="18" name="Shape 13"/>
          <p:cNvSpPr/>
          <p:nvPr/>
        </p:nvSpPr>
        <p:spPr>
          <a:xfrm>
            <a:off x="8046720" y="1508760"/>
            <a:ext cx="3520440" cy="457200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8321040" y="1737360"/>
            <a:ext cx="640080" cy="640080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7461" y="1903781"/>
            <a:ext cx="307238" cy="30723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9098280" y="173736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Азербайджан</a:t>
            </a:r>
            <a:endParaRPr lang="en-US" sz="2000" dirty="0"/>
          </a:p>
        </p:txBody>
      </p:sp>
      <p:sp>
        <p:nvSpPr>
          <p:cNvPr id="22" name="Text 16"/>
          <p:cNvSpPr txBox="1"/>
          <p:nvPr/>
        </p:nvSpPr>
        <p:spPr>
          <a:xfrm>
            <a:off x="9098280" y="2103120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2D6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Рентна нафтогазова</a:t>
            </a:r>
            <a:endParaRPr lang="en-US" sz="1300" dirty="0"/>
          </a:p>
        </p:txBody>
      </p:sp>
      <p:sp>
        <p:nvSpPr>
          <p:cNvPr id="23" name="Text 17"/>
          <p:cNvSpPr txBox="1"/>
          <p:nvPr/>
        </p:nvSpPr>
        <p:spPr>
          <a:xfrm>
            <a:off x="8321040" y="2697480"/>
            <a:ext cx="30175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Промисловість — 33 % ВВП; нафтогаз −1,6 % (2025)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Південний газовий коридор до ЄС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SOFAZ; диверсифікація, COP29 (2024)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ПІВДЕННИЙ КАВКАЗ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Азербайджан: структура ВВП у 2025 р.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548640" y="1463040"/>
          <a:ext cx="6766560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3"/>
          <p:cNvSpPr txBox="1"/>
          <p:nvPr/>
        </p:nvSpPr>
        <p:spPr>
          <a:xfrm>
            <a:off x="7772400" y="15544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129,1 млрд</a:t>
            </a:r>
            <a:endParaRPr lang="en-US" sz="4000" dirty="0"/>
          </a:p>
        </p:txBody>
      </p:sp>
      <p:sp>
        <p:nvSpPr>
          <p:cNvPr id="8" name="Text 4"/>
          <p:cNvSpPr txBox="1"/>
          <p:nvPr/>
        </p:nvSpPr>
        <p:spPr>
          <a:xfrm>
            <a:off x="7772400" y="2423160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манатів — ВВП 2025 р.; зростання +1,4 %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7772400" y="306324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000" b="1" dirty="0">
                <a:solidFill>
                  <a:srgbClr val="9E2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−1,6 %</a:t>
            </a:r>
            <a:endParaRPr lang="en-US" sz="4000" dirty="0"/>
          </a:p>
        </p:txBody>
      </p:sp>
      <p:sp>
        <p:nvSpPr>
          <p:cNvPr id="10" name="Text 6"/>
          <p:cNvSpPr txBox="1"/>
          <p:nvPr/>
        </p:nvSpPr>
        <p:spPr>
          <a:xfrm>
            <a:off x="7772400" y="393192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нафтогазовий сектор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9692640" y="306324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000" b="1" dirty="0">
                <a:solidFill>
                  <a:srgbClr val="2D6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+2,7 %</a:t>
            </a:r>
            <a:endParaRPr lang="en-US" sz="4000" dirty="0"/>
          </a:p>
        </p:txBody>
      </p:sp>
      <p:sp>
        <p:nvSpPr>
          <p:cNvPr id="12" name="Text 8"/>
          <p:cNvSpPr txBox="1"/>
          <p:nvPr/>
        </p:nvSpPr>
        <p:spPr>
          <a:xfrm>
            <a:off x="9692640" y="3931920"/>
            <a:ext cx="1920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ненафтовий сектор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7772400" y="4754880"/>
            <a:ext cx="3840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Виснаження родовищ Азері–Чираг–Гюнешлі → зростання ролі газу (Шах-Деніз). Мета ЄС — 20 млрд м³ азербайджанського газу на рік до 2027 р.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548640" y="6400800"/>
            <a:ext cx="103628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Державний статистичний комітет Азербайджану (2026).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ПІВДЕННИЙ КАВКАЗ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Транзитний потенціал і Середній коридор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41" y="1701881"/>
            <a:ext cx="272125" cy="272125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325880" y="1536192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Баку–Тбілісі–Джейхан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1325880" y="1856232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нафтопровід, 1768 км, 2006 р.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548640" y="2578608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041" y="2726009"/>
            <a:ext cx="272125" cy="272125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325880" y="25603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Південний газовий коридор</a:t>
            </a:r>
            <a:endParaRPr lang="en-US" sz="1600" dirty="0"/>
          </a:p>
        </p:txBody>
      </p:sp>
      <p:sp>
        <p:nvSpPr>
          <p:cNvPr id="13" name="Text 8"/>
          <p:cNvSpPr txBox="1"/>
          <p:nvPr/>
        </p:nvSpPr>
        <p:spPr>
          <a:xfrm>
            <a:off x="1325880" y="288036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SCP–TANAP–TAP, &gt; 3,5 тис. км, 2020 р.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548640" y="3602736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041" y="3750137"/>
            <a:ext cx="272125" cy="272125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325880" y="3584448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Баку–Тбілісі–Карс</a:t>
            </a:r>
            <a:endParaRPr lang="en-US" sz="1600" dirty="0"/>
          </a:p>
        </p:txBody>
      </p:sp>
      <p:sp>
        <p:nvSpPr>
          <p:cNvPr id="17" name="Text 11"/>
          <p:cNvSpPr txBox="1"/>
          <p:nvPr/>
        </p:nvSpPr>
        <p:spPr>
          <a:xfrm>
            <a:off x="1325880" y="3904488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залізниця, 2017 р.</a:t>
            </a:r>
            <a:endParaRPr lang="en-US" sz="1400" dirty="0"/>
          </a:p>
        </p:txBody>
      </p:sp>
      <p:sp>
        <p:nvSpPr>
          <p:cNvPr id="18" name="Shape 12"/>
          <p:cNvSpPr/>
          <p:nvPr/>
        </p:nvSpPr>
        <p:spPr>
          <a:xfrm>
            <a:off x="548640" y="4626864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041" y="4774265"/>
            <a:ext cx="272125" cy="272125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325880" y="4608576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Порти</a:t>
            </a:r>
            <a:endParaRPr lang="en-US" sz="1600" dirty="0"/>
          </a:p>
        </p:txBody>
      </p:sp>
      <p:sp>
        <p:nvSpPr>
          <p:cNvPr id="21" name="Text 14"/>
          <p:cNvSpPr txBox="1"/>
          <p:nvPr/>
        </p:nvSpPr>
        <p:spPr>
          <a:xfrm>
            <a:off x="1325880" y="4928616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Поті, Батумі, Кулеві, Алят; проєкт Анаклія</a:t>
            </a:r>
            <a:endParaRPr lang="en-US" sz="1400" dirty="0"/>
          </a:p>
        </p:txBody>
      </p:sp>
      <p:graphicFrame>
        <p:nvGraphicFramePr>
          <p:cNvPr id="22" name="Chart 0"/>
          <p:cNvGraphicFramePr/>
          <p:nvPr/>
        </p:nvGraphicFramePr>
        <p:xfrm>
          <a:off x="6400800" y="1417320"/>
          <a:ext cx="2743200" cy="329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3" name="Shape 15"/>
          <p:cNvSpPr/>
          <p:nvPr/>
        </p:nvSpPr>
        <p:spPr>
          <a:xfrm>
            <a:off x="9326880" y="1554480"/>
            <a:ext cx="2313432" cy="3108960"/>
          </a:xfrm>
          <a:prstGeom prst="rect">
            <a:avLst/>
          </a:prstGeom>
          <a:solidFill>
            <a:srgbClr val="F6E7CF"/>
          </a:solidFill>
          <a:ln w="12700">
            <a:solidFill>
              <a:srgbClr val="F6E7CF"/>
            </a:solidFill>
            <a:prstDash val="solid"/>
          </a:ln>
        </p:spPr>
      </p:sp>
      <p:sp>
        <p:nvSpPr>
          <p:cNvPr id="24" name="Text 16"/>
          <p:cNvSpPr txBox="1"/>
          <p:nvPr/>
        </p:nvSpPr>
        <p:spPr>
          <a:xfrm>
            <a:off x="9509760" y="1737360"/>
            <a:ext cx="20116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млрд €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задекларовано на Інвестфорумі Global Gateway (01.2024) для транскаспійського сполучення</a:t>
            </a:r>
            <a:endParaRPr lang="en-US" sz="1500" dirty="0"/>
          </a:p>
        </p:txBody>
      </p:sp>
      <p:sp>
        <p:nvSpPr>
          <p:cNvPr id="25" name="Text 17"/>
          <p:cNvSpPr txBox="1"/>
          <p:nvPr/>
        </p:nvSpPr>
        <p:spPr>
          <a:xfrm>
            <a:off x="6400800" y="4892040"/>
            <a:ext cx="523951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9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Обмеження: </a:t>
            </a: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пропускна здатність портів і залізниць, відсутність єдиного тарифу й оператора, обміління Каспію (до 30 см/рік).</a:t>
            </a:r>
            <a:endParaRPr lang="en-US" sz="1400" dirty="0"/>
          </a:p>
        </p:txBody>
      </p:sp>
      <p:sp>
        <p:nvSpPr>
          <p:cNvPr id="26" name="Text 18"/>
          <p:cNvSpPr txBox="1"/>
          <p:nvPr/>
        </p:nvSpPr>
        <p:spPr>
          <a:xfrm>
            <a:off x="548640" y="6400800"/>
            <a:ext cx="103628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Carnegie Endowment (04.2026).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234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920240"/>
            <a:ext cx="1371600" cy="1371600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9202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2377440" y="1783080"/>
            <a:ext cx="926561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Центральна Азія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2377440" y="3566160"/>
            <a:ext cx="926561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BFD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Казахстан · Узбекистан · Туркменістан · Киргизстан · Таджикистан: спільна спадщина, різні траєкторії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ЦЕНТРАЛЬНА АЗІЯ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Спільні риси країн субрегіону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352044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77240" y="1783080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641" y="1930481"/>
            <a:ext cx="272125" cy="272125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508760" y="1783080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виходу до моря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777240" y="246888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Немає виходу до океану; Узбекистан — «подвійно» внутрішньоконтинентальний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4297680" y="1554480"/>
            <a:ext cx="352044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4526280" y="1783080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3681" y="1930481"/>
            <a:ext cx="272125" cy="272125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257800" y="1783080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Радянська спадщина</a:t>
            </a:r>
            <a:endParaRPr lang="en-US" sz="1600" dirty="0"/>
          </a:p>
        </p:txBody>
      </p:sp>
      <p:sp>
        <p:nvSpPr>
          <p:cNvPr id="15" name="Text 10"/>
          <p:cNvSpPr txBox="1"/>
          <p:nvPr/>
        </p:nvSpPr>
        <p:spPr>
          <a:xfrm>
            <a:off x="4526280" y="246888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Сировинна спеціалізація, інфраструктура, орієнтована на Москву</a:t>
            </a:r>
            <a:endParaRPr lang="en-US" sz="1600" dirty="0"/>
          </a:p>
        </p:txBody>
      </p:sp>
      <p:sp>
        <p:nvSpPr>
          <p:cNvPr id="16" name="Shape 11"/>
          <p:cNvSpPr/>
          <p:nvPr/>
        </p:nvSpPr>
        <p:spPr>
          <a:xfrm>
            <a:off x="8046720" y="1554480"/>
            <a:ext cx="352044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8275320" y="1783080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2721" y="1930481"/>
            <a:ext cx="272125" cy="27212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9006840" y="1783080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Водно-енергетичний нексус</a:t>
            </a:r>
            <a:endParaRPr lang="en-US" sz="1600" dirty="0"/>
          </a:p>
        </p:txBody>
      </p:sp>
      <p:sp>
        <p:nvSpPr>
          <p:cNvPr id="20" name="Text 14"/>
          <p:cNvSpPr txBox="1"/>
          <p:nvPr/>
        </p:nvSpPr>
        <p:spPr>
          <a:xfrm>
            <a:off x="8275320" y="246888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Верхні (КР, ТДЖ) — ГЕС; нижні (УЗ, ТКМ, КЗ) — зрошення</a:t>
            </a:r>
            <a:endParaRPr lang="en-US" sz="1600" dirty="0"/>
          </a:p>
        </p:txBody>
      </p:sp>
      <p:sp>
        <p:nvSpPr>
          <p:cNvPr id="21" name="Shape 15"/>
          <p:cNvSpPr/>
          <p:nvPr/>
        </p:nvSpPr>
        <p:spPr>
          <a:xfrm>
            <a:off x="548640" y="3794760"/>
            <a:ext cx="352044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777240" y="4023360"/>
            <a:ext cx="566928" cy="566928"/>
          </a:xfrm>
          <a:prstGeom prst="ellipse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641" y="4170761"/>
            <a:ext cx="272125" cy="272125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1508760" y="4023360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Катастрофа Аралу</a:t>
            </a:r>
            <a:endParaRPr lang="en-US" sz="1600" dirty="0"/>
          </a:p>
        </p:txBody>
      </p:sp>
      <p:sp>
        <p:nvSpPr>
          <p:cNvPr id="25" name="Text 18"/>
          <p:cNvSpPr txBox="1"/>
          <p:nvPr/>
        </p:nvSpPr>
        <p:spPr>
          <a:xfrm>
            <a:off x="777240" y="470916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Втрачено ≈ 90 % площі; новий ризик — канал Кош-Тепа</a:t>
            </a:r>
            <a:endParaRPr lang="en-US" sz="1600" dirty="0"/>
          </a:p>
        </p:txBody>
      </p:sp>
      <p:sp>
        <p:nvSpPr>
          <p:cNvPr id="26" name="Shape 19"/>
          <p:cNvSpPr/>
          <p:nvPr/>
        </p:nvSpPr>
        <p:spPr>
          <a:xfrm>
            <a:off x="4297680" y="3794760"/>
            <a:ext cx="352044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27" name="Shape 20"/>
          <p:cNvSpPr/>
          <p:nvPr/>
        </p:nvSpPr>
        <p:spPr>
          <a:xfrm>
            <a:off x="4526280" y="4023360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3681" y="4170761"/>
            <a:ext cx="272125" cy="272125"/>
          </a:xfrm>
          <a:prstGeom prst="rect">
            <a:avLst/>
          </a:prstGeom>
        </p:spPr>
      </p:pic>
      <p:sp>
        <p:nvSpPr>
          <p:cNvPr id="29" name="Text 21"/>
          <p:cNvSpPr txBox="1"/>
          <p:nvPr/>
        </p:nvSpPr>
        <p:spPr>
          <a:xfrm>
            <a:off x="5257800" y="4023360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Сировинний експорт</a:t>
            </a:r>
            <a:endParaRPr lang="en-US" sz="1600" dirty="0"/>
          </a:p>
        </p:txBody>
      </p:sp>
      <p:sp>
        <p:nvSpPr>
          <p:cNvPr id="30" name="Text 22"/>
          <p:cNvSpPr txBox="1"/>
          <p:nvPr/>
        </p:nvSpPr>
        <p:spPr>
          <a:xfrm>
            <a:off x="4526280" y="470916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Нафта, газ, уран, золото, мідь, бавовна</a:t>
            </a:r>
            <a:endParaRPr lang="en-US" sz="1600" dirty="0"/>
          </a:p>
        </p:txBody>
      </p:sp>
      <p:sp>
        <p:nvSpPr>
          <p:cNvPr id="31" name="Shape 23"/>
          <p:cNvSpPr/>
          <p:nvPr/>
        </p:nvSpPr>
        <p:spPr>
          <a:xfrm>
            <a:off x="8046720" y="3794760"/>
            <a:ext cx="352044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32" name="Shape 24"/>
          <p:cNvSpPr/>
          <p:nvPr/>
        </p:nvSpPr>
        <p:spPr>
          <a:xfrm>
            <a:off x="8275320" y="4023360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2721" y="4170761"/>
            <a:ext cx="272125" cy="272125"/>
          </a:xfrm>
          <a:prstGeom prst="rect">
            <a:avLst/>
          </a:prstGeom>
        </p:spPr>
      </p:pic>
      <p:sp>
        <p:nvSpPr>
          <p:cNvPr id="34" name="Text 25"/>
          <p:cNvSpPr txBox="1"/>
          <p:nvPr/>
        </p:nvSpPr>
        <p:spPr>
          <a:xfrm>
            <a:off x="9006840" y="4023360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Трудова міграція</a:t>
            </a:r>
            <a:endParaRPr lang="en-US" sz="1600" dirty="0"/>
          </a:p>
        </p:txBody>
      </p:sp>
      <p:sp>
        <p:nvSpPr>
          <p:cNvPr id="35" name="Text 26"/>
          <p:cNvSpPr txBox="1"/>
          <p:nvPr/>
        </p:nvSpPr>
        <p:spPr>
          <a:xfrm>
            <a:off x="8275320" y="470916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Надлишок робочої сили, залежність від переказів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ЦЕНТРАЛЬНА АЗІЯ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Порівняльні показники: розрив у 10 разів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9144000" cy="91440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Країна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6A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Населення, млн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6A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ВВП, млрд дол.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6A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Урбанізація, 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6A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Казахстан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20,59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291,5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62,1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Узбекистан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36,36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121,4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51,0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Туркменістан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7,49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44,2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47,1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Киргизстан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7,22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Таджикистан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10,59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 3"/>
          <p:cNvSpPr txBox="1"/>
          <p:nvPr/>
        </p:nvSpPr>
        <p:spPr>
          <a:xfrm>
            <a:off x="548640" y="4617720"/>
            <a:ext cx="5486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60 % </a:t>
            </a:r>
            <a:r>
              <a:rPr lang="en-US" sz="15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сукупного ВВП Центральної Азії припадає на Казахстан</a:t>
            </a:r>
            <a:endParaRPr lang="en-US" sz="1500" dirty="0"/>
          </a:p>
        </p:txBody>
      </p:sp>
      <p:graphicFrame>
        <p:nvGraphicFramePr>
          <p:cNvPr id="8" name="Chart 0"/>
          <p:cNvGraphicFramePr/>
          <p:nvPr/>
        </p:nvGraphicFramePr>
        <p:xfrm>
          <a:off x="6583680" y="1417320"/>
          <a:ext cx="5056632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 4"/>
          <p:cNvSpPr txBox="1"/>
          <p:nvPr/>
        </p:nvSpPr>
        <p:spPr>
          <a:xfrm>
            <a:off x="548640" y="6400800"/>
            <a:ext cx="103628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World Bank WDI (2024); ВВП на особу розраховано.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ЦЕНТРАЛЬНА АЗІЯ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Відмінності: п’ять національних моделей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2103120" cy="4434840"/>
          </a:xfrm>
          <a:prstGeom prst="rect">
            <a:avLst/>
          </a:prstGeom>
          <a:solidFill>
            <a:srgbClr val="F6E7CF"/>
          </a:solidFill>
          <a:ln w="12700">
            <a:solidFill>
              <a:srgbClr val="F6E7C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85800" y="173736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Казахстан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713232" y="219456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2D6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Індустріально-сировинний лідер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713232" y="292608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40 % світового урану; нафта (Тенгіз, Кашаган) через КТК; нова Конституція 2026 р., Курултай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2798064" y="1554480"/>
            <a:ext cx="2103120" cy="443484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2935224" y="173736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Узбекистан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2962656" y="219456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2D6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Реформатор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2962656" y="292608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Реформи з 2017 р.; золото, газ, текстиль; вступ до СОТ — ціль 2026 р.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5047488" y="1554480"/>
            <a:ext cx="2103120" cy="443484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184648" y="173736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Туркменістан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5212080" y="219456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2D6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Закрита газова рента</a:t>
            </a:r>
            <a:endParaRPr lang="en-US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5212080" y="292608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Нейтралітет; Галкиниш; газ — до Китаю; проєкт ТАПІ</a:t>
            </a:r>
            <a:endParaRPr lang="en-US" sz="1550" dirty="0"/>
          </a:p>
        </p:txBody>
      </p:sp>
      <p:sp>
        <p:nvSpPr>
          <p:cNvPr id="18" name="Shape 15"/>
          <p:cNvSpPr/>
          <p:nvPr/>
        </p:nvSpPr>
        <p:spPr>
          <a:xfrm>
            <a:off x="7296912" y="1554480"/>
            <a:ext cx="2103120" cy="443484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7434072" y="173736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Киргизстан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7461504" y="219456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2D6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Найшвидше зростання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7461504" y="292608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+11,1 % (2025); золото (Кумтор), реекспорт; ЄАЕС</a:t>
            </a:r>
            <a:endParaRPr lang="en-US" sz="1550" dirty="0"/>
          </a:p>
        </p:txBody>
      </p:sp>
      <p:sp>
        <p:nvSpPr>
          <p:cNvPr id="22" name="Shape 19"/>
          <p:cNvSpPr/>
          <p:nvPr/>
        </p:nvSpPr>
        <p:spPr>
          <a:xfrm>
            <a:off x="9546336" y="1554480"/>
            <a:ext cx="2103120" cy="443484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9683496" y="1737360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Таджикистан</a:t>
            </a:r>
            <a:endParaRPr lang="en-US" sz="1600" dirty="0"/>
          </a:p>
        </p:txBody>
      </p:sp>
      <p:sp>
        <p:nvSpPr>
          <p:cNvPr id="24" name="Text 21"/>
          <p:cNvSpPr txBox="1"/>
          <p:nvPr/>
        </p:nvSpPr>
        <p:spPr>
          <a:xfrm>
            <a:off x="9710928" y="219456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2D6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Гідроенергетика і перекази</a:t>
            </a:r>
            <a:endParaRPr lang="en-US" sz="1300" dirty="0"/>
          </a:p>
        </p:txBody>
      </p:sp>
      <p:sp>
        <p:nvSpPr>
          <p:cNvPr id="25" name="Text 22"/>
          <p:cNvSpPr txBox="1"/>
          <p:nvPr/>
        </p:nvSpPr>
        <p:spPr>
          <a:xfrm>
            <a:off x="9710928" y="2926080"/>
            <a:ext cx="18288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Перекази — 47 % ВВП; Рогунська ГЕС ≈ 3,8 ГВт; алюміній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ЦЕНТРАЛЬНА АЗІЯ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Грошові перекази і водно-енергетичний нексус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548640" y="1417320"/>
          <a:ext cx="5943600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3"/>
          <p:cNvSpPr/>
          <p:nvPr/>
        </p:nvSpPr>
        <p:spPr>
          <a:xfrm>
            <a:off x="6812280" y="1554480"/>
            <a:ext cx="4828032" cy="434340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7040880" y="1783080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8281" y="1930481"/>
            <a:ext cx="272125" cy="272125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7772400" y="1783080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Вода проти енергії</a:t>
            </a:r>
            <a:endParaRPr lang="en-US" sz="2000" dirty="0"/>
          </a:p>
        </p:txBody>
      </p:sp>
      <p:sp>
        <p:nvSpPr>
          <p:cNvPr id="11" name="Text 6"/>
          <p:cNvSpPr txBox="1"/>
          <p:nvPr/>
        </p:nvSpPr>
        <p:spPr>
          <a:xfrm>
            <a:off x="7040880" y="2560320"/>
            <a:ext cx="44348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400" b="1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Верхні країни </a:t>
            </a: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(Киргизстан, Таджикистан): стік Амудар’ї та Сирдар’ї формується тут; ГЕС — Рогунська, Камбаратинська-1.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400" b="1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Нижні країни </a:t>
            </a: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(Узбекистан, Туркменістан, Казахстан): зрошуване землеробство.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400" b="1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Новий чинник: </a:t>
            </a: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афганський канал Кош-Тепа відбиратиме частину стоку Амудар’ї.</a:t>
            </a:r>
            <a:endParaRPr lang="en-US" sz="1400" dirty="0"/>
          </a:p>
        </p:txBody>
      </p:sp>
      <p:sp>
        <p:nvSpPr>
          <p:cNvPr id="12" name="Text 7"/>
          <p:cNvSpPr txBox="1"/>
          <p:nvPr/>
        </p:nvSpPr>
        <p:spPr>
          <a:xfrm>
            <a:off x="548640" y="6400800"/>
            <a:ext cx="103628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для порівняння. Джерело: World Bank WDI, BX.TRF.PWKR.DT.GD.ZS.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ЦЕНТРАЛЬНА АЗІЯ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Тенденції 2025–2026 рр.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548640" y="1417320"/>
          <a:ext cx="5852160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3"/>
          <p:cNvSpPr/>
          <p:nvPr/>
        </p:nvSpPr>
        <p:spPr>
          <a:xfrm>
            <a:off x="6720840" y="1554480"/>
            <a:ext cx="566928" cy="566928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8241" y="1701881"/>
            <a:ext cx="272125" cy="272125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7452360" y="155448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Казахстан, 15.03.2026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7452360" y="1938528"/>
            <a:ext cx="4206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Нова Конституція (89,9 % «за»): однопалатний Курултай (145 депутатів), віцепрезидент; вибори — 23.08.2026</a:t>
            </a:r>
            <a:endParaRPr lang="en-US" sz="1350" dirty="0"/>
          </a:p>
        </p:txBody>
      </p:sp>
      <p:sp>
        <p:nvSpPr>
          <p:cNvPr id="11" name="Shape 6"/>
          <p:cNvSpPr/>
          <p:nvPr/>
        </p:nvSpPr>
        <p:spPr>
          <a:xfrm>
            <a:off x="6720840" y="3017520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8241" y="3164921"/>
            <a:ext cx="272125" cy="272125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452360" y="301752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Формати «ЦА + 1»</a:t>
            </a:r>
            <a:endParaRPr lang="en-US" sz="1600" dirty="0"/>
          </a:p>
        </p:txBody>
      </p:sp>
      <p:sp>
        <p:nvSpPr>
          <p:cNvPr id="14" name="Text 8"/>
          <p:cNvSpPr txBox="1"/>
          <p:nvPr/>
        </p:nvSpPr>
        <p:spPr>
          <a:xfrm>
            <a:off x="7452360" y="3401568"/>
            <a:ext cx="4206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Китай (Астана, 2025), ЄС (Самарканд, 04.2025, ≈ 12 млрд €), США — критичні мінерали</a:t>
            </a:r>
            <a:endParaRPr lang="en-US" sz="1350" dirty="0"/>
          </a:p>
        </p:txBody>
      </p:sp>
      <p:sp>
        <p:nvSpPr>
          <p:cNvPr id="15" name="Shape 9"/>
          <p:cNvSpPr/>
          <p:nvPr/>
        </p:nvSpPr>
        <p:spPr>
          <a:xfrm>
            <a:off x="6720840" y="4480560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8241" y="4627961"/>
            <a:ext cx="272125" cy="272125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7452360" y="448056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Внутрішня інтеграція</a:t>
            </a:r>
            <a:endParaRPr lang="en-US" sz="1600" dirty="0"/>
          </a:p>
        </p:txBody>
      </p:sp>
      <p:sp>
        <p:nvSpPr>
          <p:cNvPr id="18" name="Text 11"/>
          <p:cNvSpPr txBox="1"/>
          <p:nvPr/>
        </p:nvSpPr>
        <p:spPr>
          <a:xfrm>
            <a:off x="7452360" y="4864608"/>
            <a:ext cx="4206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Договір про кордон Киргизстан — Таджикистан (03.2025); спільні водно-енергетичні проєкти</a:t>
            </a:r>
            <a:endParaRPr lang="en-US" sz="1350" dirty="0"/>
          </a:p>
        </p:txBody>
      </p:sp>
      <p:sp>
        <p:nvSpPr>
          <p:cNvPr id="19" name="Text 12"/>
          <p:cNvSpPr txBox="1"/>
          <p:nvPr/>
        </p:nvSpPr>
        <p:spPr>
          <a:xfrm>
            <a:off x="548640" y="6400800"/>
            <a:ext cx="103628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ЄАБР (15.06.2026); Library of Congress (27.05.2026).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234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920240"/>
            <a:ext cx="1371600" cy="1371600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9202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2377440" y="1783080"/>
            <a:ext cx="926561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Південно-Західна Азія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2377440" y="3566160"/>
            <a:ext cx="926561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BFD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Найбільші запаси вуглеводнів і найвища концентрація конфліктів у світі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ПІВДЕННО-ЗАХІДНА АЗІЯ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Склад регіону, ресурси і стратегічні протоки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554480"/>
            <a:ext cx="53949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500" b="1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Вітчизняна традиція: </a:t>
            </a:r>
            <a:r>
              <a:rPr lang="en-US" sz="15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19–20 країн — від Туреччини та Кавказу до Аравії й Афганістану.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500" b="1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ООН (M49), «Західна Азія»: </a:t>
            </a:r>
            <a:r>
              <a:rPr lang="en-US" sz="15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Ірану та Афганістану (вони — у Південній Азії).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500" b="1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Інші агрегати: </a:t>
            </a:r>
            <a:r>
              <a:rPr lang="en-US" sz="15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Близький Схід, MENA, MENAAP (Світовий банк).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500" b="1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Природа: </a:t>
            </a:r>
            <a:r>
              <a:rPr lang="en-US" sz="15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пустелі, нагір’я, висока сейсмічність, гострий дефіцит води, опріснення.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6492240" y="1463040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48 %</a:t>
            </a:r>
            <a:endParaRPr lang="en-US" sz="4000" dirty="0"/>
          </a:p>
        </p:txBody>
      </p:sp>
      <p:sp>
        <p:nvSpPr>
          <p:cNvPr id="8" name="Text 5"/>
          <p:cNvSpPr txBox="1"/>
          <p:nvPr/>
        </p:nvSpPr>
        <p:spPr>
          <a:xfrm>
            <a:off x="6492240" y="233172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світових доведених запасів нафти (BP, 2020)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9144000" y="1463040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38 %</a:t>
            </a:r>
            <a:endParaRPr lang="en-US" sz="4000" dirty="0"/>
          </a:p>
        </p:txBody>
      </p:sp>
      <p:sp>
        <p:nvSpPr>
          <p:cNvPr id="10" name="Text 7"/>
          <p:cNvSpPr txBox="1"/>
          <p:nvPr/>
        </p:nvSpPr>
        <p:spPr>
          <a:xfrm>
            <a:off x="9144000" y="233172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світових запасів природного газу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492240" y="3429000"/>
            <a:ext cx="5148072" cy="2560320"/>
          </a:xfrm>
          <a:prstGeom prst="rect">
            <a:avLst/>
          </a:prstGeom>
          <a:solidFill>
            <a:srgbClr val="F6E7CF"/>
          </a:solidFill>
          <a:ln w="12700">
            <a:solidFill>
              <a:srgbClr val="F6E7C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720840" y="3657600"/>
            <a:ext cx="566928" cy="566928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8241" y="3805001"/>
            <a:ext cx="272125" cy="27212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7452360" y="3657600"/>
            <a:ext cx="4023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Ключові «вузькі місця»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6720840" y="4389120"/>
            <a:ext cx="4754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Ормузька протока — ≈ 20 % світового споживання нафти і ≈ 1/5 торгівлі ЗПГ; Суецький канал і Баб-ель-Мандеб; Чорноморські протоки.</a:t>
            </a: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548640" y="6400800"/>
            <a:ext cx="103628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BP Statistical Review of World Energy 2020; U.S. EIA (2025).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ПІВДЕННО-ЗАХІДНА АЗІЯ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Типологія економік: від ренти до інновацій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508760"/>
            <a:ext cx="5669280" cy="77724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1581912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Нафтові монархії Затоки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1901952"/>
            <a:ext cx="5303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Рента, суверенні фонди, мігранти; Vision 2030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48640" y="2404872"/>
            <a:ext cx="5669280" cy="77724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31520" y="2478024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Індустріально-диверсифікована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2798064"/>
            <a:ext cx="5303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Туреччина: G20, митний союз з ЄС, авто, текстиль, дрони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548640" y="3300984"/>
            <a:ext cx="5669280" cy="77724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731520" y="3374136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Інноваційна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731520" y="3694176"/>
            <a:ext cx="5303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Ізраїль: НДДКР ≈ 6 % ВВП, хай-тек &gt; 1/2 експорту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4197096"/>
            <a:ext cx="5669280" cy="77724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31520" y="4270248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Нафтова санкційно-конфліктна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731520" y="4590288"/>
            <a:ext cx="5303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Іран, Ірак (нафта &gt; 90 % доходів бюджету)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548640" y="5093208"/>
            <a:ext cx="5669280" cy="777240"/>
          </a:xfrm>
          <a:prstGeom prst="rect">
            <a:avLst/>
          </a:prstGeom>
          <a:solidFill>
            <a:srgbClr val="F6E3E1"/>
          </a:solidFill>
          <a:ln w="12700">
            <a:solidFill>
              <a:srgbClr val="F6E3E1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731520" y="51663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9E2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Гуманітарні кризи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731520" y="5486400"/>
            <a:ext cx="5303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Сирія, Ємен, Ліван, Афганістан, Палестина</a:t>
            </a:r>
            <a:endParaRPr lang="en-US" sz="1300" dirty="0"/>
          </a:p>
        </p:txBody>
      </p:sp>
      <p:graphicFrame>
        <p:nvGraphicFramePr>
          <p:cNvPr id="21" name="Chart 0"/>
          <p:cNvGraphicFramePr/>
          <p:nvPr/>
        </p:nvGraphicFramePr>
        <p:xfrm>
          <a:off x="6492240" y="1417320"/>
          <a:ext cx="5148072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xt 18"/>
          <p:cNvSpPr txBox="1"/>
          <p:nvPr/>
        </p:nvSpPr>
        <p:spPr>
          <a:xfrm>
            <a:off x="548640" y="6400800"/>
            <a:ext cx="103628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World Bank WDI (2024).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ПІВДЕННО-ЗАХІДНА АЗІЯ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Осередки нестабільності (2023–2026 рр.)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352044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77240" y="1783080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641" y="1930481"/>
            <a:ext cx="272125" cy="272125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508760" y="1783080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Газа</a:t>
            </a:r>
            <a:endParaRPr lang="en-US" sz="1700" dirty="0"/>
          </a:p>
        </p:txBody>
      </p:sp>
      <p:sp>
        <p:nvSpPr>
          <p:cNvPr id="10" name="Text 6"/>
          <p:cNvSpPr txBox="1"/>
          <p:nvPr/>
        </p:nvSpPr>
        <p:spPr>
          <a:xfrm>
            <a:off x="777240" y="246888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Війна після 7.10.2023; припинення вогню — 10.2025; відбудова не вирішена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4297680" y="1554480"/>
            <a:ext cx="3520440" cy="2011680"/>
          </a:xfrm>
          <a:prstGeom prst="rect">
            <a:avLst/>
          </a:prstGeom>
          <a:solidFill>
            <a:srgbClr val="F6E3E1"/>
          </a:solidFill>
          <a:ln w="12700">
            <a:solidFill>
              <a:srgbClr val="F6E3E1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4526280" y="1783080"/>
            <a:ext cx="566928" cy="566928"/>
          </a:xfrm>
          <a:prstGeom prst="ellipse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3681" y="1930481"/>
            <a:ext cx="272125" cy="272125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257800" y="1783080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Іран</a:t>
            </a:r>
            <a:endParaRPr lang="en-US" sz="1700" dirty="0"/>
          </a:p>
        </p:txBody>
      </p:sp>
      <p:sp>
        <p:nvSpPr>
          <p:cNvPr id="15" name="Text 10"/>
          <p:cNvSpPr txBox="1"/>
          <p:nvPr/>
        </p:nvSpPr>
        <p:spPr>
          <a:xfrm>
            <a:off x="4526280" y="246888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Війна з 28.02.2026; блокування Ормузької протоки</a:t>
            </a:r>
            <a:endParaRPr lang="en-US" sz="1600" dirty="0"/>
          </a:p>
        </p:txBody>
      </p:sp>
      <p:sp>
        <p:nvSpPr>
          <p:cNvPr id="16" name="Shape 11"/>
          <p:cNvSpPr/>
          <p:nvPr/>
        </p:nvSpPr>
        <p:spPr>
          <a:xfrm>
            <a:off x="8046720" y="1554480"/>
            <a:ext cx="352044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8275320" y="1783080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2721" y="1930481"/>
            <a:ext cx="272125" cy="27212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9006840" y="1783080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Сирія</a:t>
            </a:r>
            <a:endParaRPr lang="en-US" sz="1700" dirty="0"/>
          </a:p>
        </p:txBody>
      </p:sp>
      <p:sp>
        <p:nvSpPr>
          <p:cNvPr id="20" name="Text 14"/>
          <p:cNvSpPr txBox="1"/>
          <p:nvPr/>
        </p:nvSpPr>
        <p:spPr>
          <a:xfrm>
            <a:off x="8275320" y="246888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Падіння Асада (12.2024); відбудова ≈ 216 млрд дол. (СБ)</a:t>
            </a:r>
            <a:endParaRPr lang="en-US" sz="1600" dirty="0"/>
          </a:p>
        </p:txBody>
      </p:sp>
      <p:sp>
        <p:nvSpPr>
          <p:cNvPr id="21" name="Shape 15"/>
          <p:cNvSpPr/>
          <p:nvPr/>
        </p:nvSpPr>
        <p:spPr>
          <a:xfrm>
            <a:off x="548640" y="3794760"/>
            <a:ext cx="352044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777240" y="4023360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641" y="4170761"/>
            <a:ext cx="272125" cy="272125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1508760" y="4023360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Ємен / Червоне море</a:t>
            </a:r>
            <a:endParaRPr lang="en-US" sz="1700" dirty="0"/>
          </a:p>
        </p:txBody>
      </p:sp>
      <p:sp>
        <p:nvSpPr>
          <p:cNvPr id="25" name="Text 18"/>
          <p:cNvSpPr txBox="1"/>
          <p:nvPr/>
        </p:nvSpPr>
        <p:spPr>
          <a:xfrm>
            <a:off x="777240" y="470916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Атаки хуситів: транзит через Суец скоротився ≈ удвічі</a:t>
            </a:r>
            <a:endParaRPr lang="en-US" sz="1600" dirty="0"/>
          </a:p>
        </p:txBody>
      </p:sp>
      <p:sp>
        <p:nvSpPr>
          <p:cNvPr id="26" name="Shape 19"/>
          <p:cNvSpPr/>
          <p:nvPr/>
        </p:nvSpPr>
        <p:spPr>
          <a:xfrm>
            <a:off x="4297680" y="3794760"/>
            <a:ext cx="352044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27" name="Shape 20"/>
          <p:cNvSpPr/>
          <p:nvPr/>
        </p:nvSpPr>
        <p:spPr>
          <a:xfrm>
            <a:off x="4526280" y="4023360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681" y="4170761"/>
            <a:ext cx="272125" cy="272125"/>
          </a:xfrm>
          <a:prstGeom prst="rect">
            <a:avLst/>
          </a:prstGeom>
        </p:spPr>
      </p:pic>
      <p:sp>
        <p:nvSpPr>
          <p:cNvPr id="29" name="Text 21"/>
          <p:cNvSpPr txBox="1"/>
          <p:nvPr/>
        </p:nvSpPr>
        <p:spPr>
          <a:xfrm>
            <a:off x="5257800" y="4023360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Курдське питання</a:t>
            </a:r>
            <a:endParaRPr lang="en-US" sz="1700" dirty="0"/>
          </a:p>
        </p:txBody>
      </p:sp>
      <p:sp>
        <p:nvSpPr>
          <p:cNvPr id="30" name="Text 22"/>
          <p:cNvSpPr txBox="1"/>
          <p:nvPr/>
        </p:nvSpPr>
        <p:spPr>
          <a:xfrm>
            <a:off x="4526280" y="470916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30–40 млн курдів без держави; саморозпуск РПК (05.2025)</a:t>
            </a:r>
            <a:endParaRPr lang="en-US" sz="1600" dirty="0"/>
          </a:p>
        </p:txBody>
      </p:sp>
      <p:sp>
        <p:nvSpPr>
          <p:cNvPr id="31" name="Shape 23"/>
          <p:cNvSpPr/>
          <p:nvPr/>
        </p:nvSpPr>
        <p:spPr>
          <a:xfrm>
            <a:off x="8046720" y="3794760"/>
            <a:ext cx="352044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32" name="Shape 24"/>
          <p:cNvSpPr/>
          <p:nvPr/>
        </p:nvSpPr>
        <p:spPr>
          <a:xfrm>
            <a:off x="8275320" y="4023360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2721" y="4170761"/>
            <a:ext cx="272125" cy="272125"/>
          </a:xfrm>
          <a:prstGeom prst="rect">
            <a:avLst/>
          </a:prstGeom>
        </p:spPr>
      </p:pic>
      <p:sp>
        <p:nvSpPr>
          <p:cNvPr id="34" name="Text 25"/>
          <p:cNvSpPr txBox="1"/>
          <p:nvPr/>
        </p:nvSpPr>
        <p:spPr>
          <a:xfrm>
            <a:off x="9006840" y="4023360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Ліван, Афганістан, Кіпр</a:t>
            </a:r>
            <a:endParaRPr lang="en-US" sz="1700" dirty="0"/>
          </a:p>
        </p:txBody>
      </p:sp>
      <p:sp>
        <p:nvSpPr>
          <p:cNvPr id="35" name="Text 26"/>
          <p:cNvSpPr txBox="1"/>
          <p:nvPr/>
        </p:nvSpPr>
        <p:spPr>
          <a:xfrm>
            <a:off x="8275320" y="470916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Фінансова криза; режим талібів; розділений острів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ПІВДЕННО-ЗАХІДНА АЗІЯ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Війна 2026 р. та «Ормузький шок»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352044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77240" y="16459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000" b="1" dirty="0">
                <a:solidFill>
                  <a:srgbClr val="9E2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118 $</a:t>
            </a:r>
            <a:endParaRPr lang="en-US" sz="40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251460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пік Brent, 31.03.2026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(+55 % до 28.02)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297680" y="1554480"/>
            <a:ext cx="352044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526280" y="16459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000" b="1" dirty="0">
                <a:solidFill>
                  <a:srgbClr val="9E2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−95 %</a:t>
            </a:r>
            <a:endParaRPr lang="en-US" sz="4000" dirty="0"/>
          </a:p>
        </p:txBody>
      </p:sp>
      <p:sp>
        <p:nvSpPr>
          <p:cNvPr id="11" name="Text 8"/>
          <p:cNvSpPr txBox="1"/>
          <p:nvPr/>
        </p:nvSpPr>
        <p:spPr>
          <a:xfrm>
            <a:off x="4526280" y="251460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суден через Ормуз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(2–22.03.2026 р./р.)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8046720" y="1554480"/>
            <a:ext cx="352044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75320" y="16459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1,8 %</a:t>
            </a:r>
            <a:endParaRPr lang="en-US" sz="4000" dirty="0"/>
          </a:p>
        </p:txBody>
      </p:sp>
      <p:sp>
        <p:nvSpPr>
          <p:cNvPr id="14" name="Text 11"/>
          <p:cNvSpPr txBox="1"/>
          <p:nvPr/>
        </p:nvSpPr>
        <p:spPr>
          <a:xfrm>
            <a:off x="8275320" y="251460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прогноз зростання MENAAP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(без Ірану) на 2026 р. (4,0 % у 2025)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393192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E09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28.02</a:t>
            </a:r>
            <a:endParaRPr lang="en-US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4389120"/>
            <a:ext cx="2606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Удар США та Ізраїлю; загибель А. Хаменеї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3364992" y="393192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E09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03.2026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3364992" y="4389120"/>
            <a:ext cx="2606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Блокування Ормузької протоки; удари по країнах Затоки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6181344" y="393192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E09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8.04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6181344" y="4389120"/>
            <a:ext cx="2606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Нестійке припинення вогню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8997696" y="393192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E09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09.2026</a:t>
            </a:r>
            <a:endParaRPr lang="en-US" sz="2000" dirty="0"/>
          </a:p>
        </p:txBody>
      </p:sp>
      <p:sp>
        <p:nvSpPr>
          <p:cNvPr id="22" name="Text 19"/>
          <p:cNvSpPr txBox="1"/>
          <p:nvPr/>
        </p:nvSpPr>
        <p:spPr>
          <a:xfrm>
            <a:off x="8997696" y="4389120"/>
            <a:ext cx="2606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Переговори на полях ГА ООН; судноплавство не відновлене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" y="534924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2D6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Наслідки для Азії: найбільш уразливі імпортери — Китай, Індія, Японія, Республіка Корея; пошук альтернативних маршрутів і джерел енергії.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6400800"/>
            <a:ext cx="103628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World Bank MENAAP Update (04.2026); ADB ADO (07.2026); House of Commons Library; Al Jazeera (23.09.2026).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234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920240"/>
            <a:ext cx="1371600" cy="1371600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9202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2377440" y="1783080"/>
            <a:ext cx="926561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Індія, Пакистан, Шрі-Ланка, Непал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2377440" y="3566160"/>
            <a:ext cx="926561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BFD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Південна Азія: майже 2 млрд осіб, сервісна модель зростання, боргові та політичні кризи</a:t>
            </a:r>
            <a:endParaRPr lang="en-US" sz="17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ПІВДЕННА АЗІЯ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Загальна характеристика регіону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46304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2 млрд</a:t>
            </a:r>
            <a:endParaRPr lang="en-US" sz="4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33172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осіб — ≈ 25 % населення світу на 3,4 % суходолу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10896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1,45 млрд</a:t>
            </a:r>
            <a:endParaRPr lang="en-US" sz="40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397764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населення Індії — № 1 у світі з 2023 р.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846320"/>
            <a:ext cx="2651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Мусонний клімат, Гімалаї (усі 14 «восьмитисячників»), висока вразливість до повеней і циклонів.</a:t>
            </a:r>
            <a:endParaRPr lang="en-US" sz="13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566160" y="1600200"/>
          <a:ext cx="9144000" cy="91440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04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Країна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6A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Населення, млн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6A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ВВП, млрд дол.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6A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ВВП на особу, дол.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6A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Зростання 2024, 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6A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Перекази, % ВВП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6A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Індія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1 450,9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3 760,8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2 592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Пакистан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251,3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371,7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1 479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Бангладеш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173,6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450,1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2 593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Шрі-Ланка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99,6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4 546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Непал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29,7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43,3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1 460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Text 8"/>
          <p:cNvSpPr txBox="1"/>
          <p:nvPr/>
        </p:nvSpPr>
        <p:spPr>
          <a:xfrm>
            <a:off x="548640" y="6400800"/>
            <a:ext cx="103628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World Bank WDI (2024); UN World Population Prospects 2024.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ПІВДЕННА АЗІЯ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Індія: сервісна модель зростання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508760"/>
            <a:ext cx="3291840" cy="4480560"/>
          </a:xfrm>
          <a:prstGeom prst="rect">
            <a:avLst/>
          </a:prstGeom>
          <a:solidFill>
            <a:srgbClr val="12343B"/>
          </a:solidFill>
          <a:ln w="12700">
            <a:solidFill>
              <a:srgbClr val="12343B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1737360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E09F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7,7 %</a:t>
            </a:r>
            <a:endParaRPr lang="en-US" sz="54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78892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зростання реального ВВП у 2025/26 ф. р. (MoSPI, нова база 2022/23)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3977640"/>
            <a:ext cx="27432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BFD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Топ-5 за номінальним ВВП, № 3 за ПКС (МВФ). Прогноз АБР на 2026/27 — 6,0 %.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206240" y="1581912"/>
            <a:ext cx="548640" cy="548640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886" y="1724558"/>
            <a:ext cx="263347" cy="263347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937760" y="1508760"/>
            <a:ext cx="6675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Сервісна спрямованість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4937760" y="187452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Послуги &gt; 1/2 ВДВ; лідер експорту ІТ і бізнес-процесів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206240" y="2487168"/>
            <a:ext cx="548640" cy="548640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8886" y="2629814"/>
            <a:ext cx="263347" cy="263347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937760" y="2414016"/>
            <a:ext cx="6675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in India / PLI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4937760" y="2779776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Електроніка, фарма, напівпровідники; «Китай + 1»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4206240" y="3392424"/>
            <a:ext cx="548640" cy="548640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8886" y="3535070"/>
            <a:ext cx="263347" cy="263347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4937760" y="3319272"/>
            <a:ext cx="6675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Цифрова інфраструктура</a:t>
            </a:r>
            <a:endParaRPr lang="en-US" sz="1600" dirty="0"/>
          </a:p>
        </p:txBody>
      </p:sp>
      <p:sp>
        <p:nvSpPr>
          <p:cNvPr id="21" name="Text 15"/>
          <p:cNvSpPr txBox="1"/>
          <p:nvPr/>
        </p:nvSpPr>
        <p:spPr>
          <a:xfrm>
            <a:off x="4937760" y="3685032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Aadhaar, UPI — фінансова інклюзія</a:t>
            </a:r>
            <a:endParaRPr lang="en-US" sz="1400" dirty="0"/>
          </a:p>
        </p:txBody>
      </p:sp>
      <p:sp>
        <p:nvSpPr>
          <p:cNvPr id="22" name="Shape 16"/>
          <p:cNvSpPr/>
          <p:nvPr/>
        </p:nvSpPr>
        <p:spPr>
          <a:xfrm>
            <a:off x="4206240" y="4297680"/>
            <a:ext cx="548640" cy="548640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8886" y="4440326"/>
            <a:ext cx="263347" cy="263347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4937760" y="4224528"/>
            <a:ext cx="6675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Аграрний сектор</a:t>
            </a:r>
            <a:endParaRPr lang="en-US" sz="1600" dirty="0"/>
          </a:p>
        </p:txBody>
      </p:sp>
      <p:sp>
        <p:nvSpPr>
          <p:cNvPr id="25" name="Text 18"/>
          <p:cNvSpPr txBox="1"/>
          <p:nvPr/>
        </p:nvSpPr>
        <p:spPr>
          <a:xfrm>
            <a:off x="4937760" y="4590288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Рис (№ 1 експортер), молоко, чай; ≈ половина зайнятих</a:t>
            </a:r>
            <a:endParaRPr lang="en-US" sz="1400" dirty="0"/>
          </a:p>
        </p:txBody>
      </p:sp>
      <p:sp>
        <p:nvSpPr>
          <p:cNvPr id="26" name="Shape 19"/>
          <p:cNvSpPr/>
          <p:nvPr/>
        </p:nvSpPr>
        <p:spPr>
          <a:xfrm>
            <a:off x="4206240" y="5202936"/>
            <a:ext cx="548640" cy="548640"/>
          </a:xfrm>
          <a:prstGeom prst="ellipse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8886" y="5345582"/>
            <a:ext cx="263347" cy="263347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4937760" y="5129784"/>
            <a:ext cx="6675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Обмеження</a:t>
            </a:r>
            <a:endParaRPr lang="en-US" sz="1600" dirty="0"/>
          </a:p>
        </p:txBody>
      </p:sp>
      <p:sp>
        <p:nvSpPr>
          <p:cNvPr id="29" name="Text 21"/>
          <p:cNvSpPr txBox="1"/>
          <p:nvPr/>
        </p:nvSpPr>
        <p:spPr>
          <a:xfrm>
            <a:off x="4937760" y="5495544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Неформальність, інфраструктура, імпорт нафти &gt; 85 %</a:t>
            </a:r>
            <a:endParaRPr lang="en-US" sz="1400" dirty="0"/>
          </a:p>
        </p:txBody>
      </p:sp>
      <p:sp>
        <p:nvSpPr>
          <p:cNvPr id="30" name="Text 22"/>
          <p:cNvSpPr txBox="1"/>
          <p:nvPr/>
        </p:nvSpPr>
        <p:spPr>
          <a:xfrm>
            <a:off x="548640" y="6400800"/>
            <a:ext cx="103628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MoSPI (2026); ADB ADO (07.2026).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ПІВДЕННА АЗІЯ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Пакистан і Шрі-Ланка: кризи та програми МВФ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508760"/>
            <a:ext cx="5394960" cy="45262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22960" y="1737360"/>
            <a:ext cx="603504" cy="603504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871" y="1894271"/>
            <a:ext cx="289682" cy="28968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600200" y="1737360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Пакистан</a:t>
            </a:r>
            <a:endParaRPr lang="en-US" sz="2200" dirty="0"/>
          </a:p>
        </p:txBody>
      </p:sp>
      <p:sp>
        <p:nvSpPr>
          <p:cNvPr id="10" name="Text 6"/>
          <p:cNvSpPr txBox="1"/>
          <p:nvPr/>
        </p:nvSpPr>
        <p:spPr>
          <a:xfrm>
            <a:off x="822960" y="251460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2D6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3,7 %</a:t>
            </a:r>
            <a:endParaRPr lang="en-US" sz="2800" dirty="0"/>
          </a:p>
        </p:txBody>
      </p:sp>
      <p:sp>
        <p:nvSpPr>
          <p:cNvPr id="11" name="Text 7"/>
          <p:cNvSpPr txBox="1"/>
          <p:nvPr/>
        </p:nvSpPr>
        <p:spPr>
          <a:xfrm>
            <a:off x="822960" y="30632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зростання 2025/26 ф. р.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3383280" y="251460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2D6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1 901 $</a:t>
            </a:r>
            <a:endParaRPr lang="en-US" sz="2800" dirty="0"/>
          </a:p>
        </p:txBody>
      </p:sp>
      <p:sp>
        <p:nvSpPr>
          <p:cNvPr id="13" name="Text 9"/>
          <p:cNvSpPr txBox="1"/>
          <p:nvPr/>
        </p:nvSpPr>
        <p:spPr>
          <a:xfrm>
            <a:off x="3383280" y="30632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доход на особу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822960" y="3566160"/>
            <a:ext cx="48463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 МВФ 7 млрд дол. (09.2024); 3-й перегляд — 05.2026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Текстиль &gt; 1/2 експорту; CPEC і порт Гвадар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Конфлікт з Індією 7–10.05.2025; призупинення Договору про води Інду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6217920" y="1508760"/>
            <a:ext cx="5394960" cy="45262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6492240" y="1737360"/>
            <a:ext cx="603504" cy="603504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9151" y="1894271"/>
            <a:ext cx="289682" cy="289682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7269480" y="1737360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Шрі-Ланка</a:t>
            </a:r>
            <a:endParaRPr lang="en-US" sz="2200" dirty="0"/>
          </a:p>
        </p:txBody>
      </p:sp>
      <p:sp>
        <p:nvSpPr>
          <p:cNvPr id="19" name="Text 14"/>
          <p:cNvSpPr txBox="1"/>
          <p:nvPr/>
        </p:nvSpPr>
        <p:spPr>
          <a:xfrm>
            <a:off x="6492240" y="251460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2D6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5 %</a:t>
            </a:r>
            <a:endParaRPr lang="en-US" sz="2800" dirty="0"/>
          </a:p>
        </p:txBody>
      </p:sp>
      <p:sp>
        <p:nvSpPr>
          <p:cNvPr id="20" name="Text 15"/>
          <p:cNvSpPr txBox="1"/>
          <p:nvPr/>
        </p:nvSpPr>
        <p:spPr>
          <a:xfrm>
            <a:off x="6492240" y="30632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зростання 2025 р.</a:t>
            </a:r>
            <a:endParaRPr lang="en-US" sz="1200" dirty="0"/>
          </a:p>
        </p:txBody>
      </p:sp>
      <p:sp>
        <p:nvSpPr>
          <p:cNvPr id="21" name="Text 16"/>
          <p:cNvSpPr txBox="1"/>
          <p:nvPr/>
        </p:nvSpPr>
        <p:spPr>
          <a:xfrm>
            <a:off x="9052560" y="251460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2D6A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695 млн $</a:t>
            </a:r>
            <a:endParaRPr lang="en-US" sz="2800" dirty="0"/>
          </a:p>
        </p:txBody>
      </p:sp>
      <p:sp>
        <p:nvSpPr>
          <p:cNvPr id="22" name="Text 17"/>
          <p:cNvSpPr txBox="1"/>
          <p:nvPr/>
        </p:nvSpPr>
        <p:spPr>
          <a:xfrm>
            <a:off x="9052560" y="30632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транш МВФ (05.2026)</a:t>
            </a:r>
            <a:endParaRPr lang="en-US" sz="1200" dirty="0"/>
          </a:p>
        </p:txBody>
      </p:sp>
      <p:sp>
        <p:nvSpPr>
          <p:cNvPr id="23" name="Text 18"/>
          <p:cNvSpPr txBox="1"/>
          <p:nvPr/>
        </p:nvSpPr>
        <p:spPr>
          <a:xfrm>
            <a:off x="6492240" y="3566160"/>
            <a:ext cx="48463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Дефолт 2022 р.; EFF ≈ 3 млрд дол. (03.2023)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Реструктуризація боргу 2024 р.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Чай, одяг, туризм, хаб Коломбо; циклон «Дітва» (11.2025)</a:t>
            </a:r>
            <a:endParaRPr lang="en-US" sz="1600" dirty="0"/>
          </a:p>
        </p:txBody>
      </p:sp>
      <p:sp>
        <p:nvSpPr>
          <p:cNvPr id="24" name="Text 19"/>
          <p:cNvSpPr txBox="1"/>
          <p:nvPr/>
        </p:nvSpPr>
        <p:spPr>
          <a:xfrm>
            <a:off x="548640" y="6400800"/>
            <a:ext cx="103628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Pakistan Economic Survey 2025/26 (Dawn); IMF (05.2026).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ПІВДЕННА АЗІЯ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Непал і Бангладеш: перекази та політичні зміни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508760"/>
            <a:ext cx="6675120" cy="45262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22960" y="1737360"/>
            <a:ext cx="603504" cy="603504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871" y="1894271"/>
            <a:ext cx="289682" cy="28968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600200" y="1737360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Непал</a:t>
            </a:r>
            <a:endParaRPr lang="en-US" sz="2200" dirty="0"/>
          </a:p>
        </p:txBody>
      </p:sp>
      <p:sp>
        <p:nvSpPr>
          <p:cNvPr id="10" name="Text 6"/>
          <p:cNvSpPr txBox="1"/>
          <p:nvPr/>
        </p:nvSpPr>
        <p:spPr>
          <a:xfrm>
            <a:off x="822960" y="2560320"/>
            <a:ext cx="61264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b="1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Перекази — 26 % ВВП </a:t>
            </a: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(Близький Схід, Малайзія, Індія).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b="1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Гідроенергетика: </a:t>
            </a: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економічно доцільний потенціал &gt; 40 ГВт; експорт до Індії та Бангладеш.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b="1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Туризм: </a:t>
            </a: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з 14 «восьмитисячників», Лумбіні.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b="1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Політика: </a:t>
            </a: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протести «Gen Z» (09.2025, ≥ 76 загиблих) → вибори 5.03.2026: RSP — 182 з 275 місць; прем’єр — Бален Шах.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7406640" y="1508760"/>
            <a:ext cx="4233672" cy="4526280"/>
          </a:xfrm>
          <a:prstGeom prst="rect">
            <a:avLst/>
          </a:prstGeom>
          <a:solidFill>
            <a:srgbClr val="F6E7CF"/>
          </a:solidFill>
          <a:ln w="12700">
            <a:solidFill>
              <a:srgbClr val="F6E7CF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7680960" y="1737360"/>
            <a:ext cx="603504" cy="603504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7871" y="1894271"/>
            <a:ext cx="289682" cy="28968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8458200" y="1737360"/>
            <a:ext cx="3017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Бангладеш</a:t>
            </a:r>
            <a:endParaRPr lang="en-US" sz="2200" dirty="0"/>
          </a:p>
        </p:txBody>
      </p:sp>
      <p:sp>
        <p:nvSpPr>
          <p:cNvPr id="15" name="Text 10"/>
          <p:cNvSpPr txBox="1"/>
          <p:nvPr/>
        </p:nvSpPr>
        <p:spPr>
          <a:xfrm>
            <a:off x="7680960" y="2560320"/>
            <a:ext cx="374904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№ 2 у світі експортер одягу (≈ 80 % експорту)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Вибори 12.02.2026: перемога БНП, прем’єр — Тарік Рахман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Вихід зі статусу НРК — листопад 2026 р. (разом з Непалом і Лаосом)</a:t>
            </a:r>
            <a:endParaRPr lang="en-US" sz="1600" dirty="0"/>
          </a:p>
        </p:txBody>
      </p:sp>
      <p:sp>
        <p:nvSpPr>
          <p:cNvPr id="16" name="Text 11"/>
          <p:cNvSpPr txBox="1"/>
          <p:nvPr/>
        </p:nvSpPr>
        <p:spPr>
          <a:xfrm>
            <a:off x="548640" y="6400800"/>
            <a:ext cx="103628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World Bank WDI; CNBC (13.03.2026); Al Jazeera (14.02.2026).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234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920240"/>
            <a:ext cx="1371600" cy="1371600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92024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2377440" y="1783080"/>
            <a:ext cx="926561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Східна та Південно-Східна Азія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2377440" y="3566160"/>
            <a:ext cx="926561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BFD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Ядро світової обробної промисловості: від «летючих гусей» до стратегії «Китай + 1»</a:t>
            </a:r>
            <a:endParaRPr lang="en-US" sz="17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СХІДНА ТА ПІВДЕННО-СХІДНА АЗІЯ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Спільне: модель «летючих гусей»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3017520"/>
            <a:ext cx="2377440" cy="1371600"/>
          </a:xfrm>
          <a:prstGeom prst="rect">
            <a:avLst/>
          </a:prstGeom>
          <a:solidFill>
            <a:srgbClr val="12343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85800" y="3127248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Японія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356616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1950–70-ті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2971800" y="3337560"/>
            <a:ext cx="365760" cy="365760"/>
          </a:xfrm>
          <a:prstGeom prst="rightArrow">
            <a:avLst/>
          </a:prstGeom>
          <a:solidFill>
            <a:srgbClr val="D5DEDD"/>
          </a:solidFill>
          <a:ln w="12700">
            <a:solidFill>
              <a:srgbClr val="D5DEDD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383280" y="2606040"/>
            <a:ext cx="2377440" cy="1371600"/>
          </a:xfrm>
          <a:prstGeom prst="rect">
            <a:avLst/>
          </a:prstGeom>
          <a:solidFill>
            <a:srgbClr val="2D6A6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3520440" y="2715768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НІК 1-ї хвилі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3520440" y="315468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Корея, Тайвань,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Гонконг, Сінгапур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5806440" y="2926080"/>
            <a:ext cx="365760" cy="365760"/>
          </a:xfrm>
          <a:prstGeom prst="rightArrow">
            <a:avLst/>
          </a:prstGeom>
          <a:solidFill>
            <a:srgbClr val="D5DEDD"/>
          </a:solidFill>
          <a:ln w="12700">
            <a:solidFill>
              <a:srgbClr val="D5DEDD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217920" y="2194560"/>
            <a:ext cx="2377440" cy="1371600"/>
          </a:xfrm>
          <a:prstGeom prst="rect">
            <a:avLst/>
          </a:prstGeom>
          <a:solidFill>
            <a:srgbClr val="4F8A8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355080" y="2304288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НІК 2-ї хвилі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6355080" y="274320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Малайзія, Таїланд,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Індонезія, Філіппіни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8641080" y="2514600"/>
            <a:ext cx="365760" cy="365760"/>
          </a:xfrm>
          <a:prstGeom prst="rightArrow">
            <a:avLst/>
          </a:prstGeom>
          <a:solidFill>
            <a:srgbClr val="D5DEDD"/>
          </a:solidFill>
          <a:ln w="12700">
            <a:solidFill>
              <a:srgbClr val="D5DEDD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052560" y="1783080"/>
            <a:ext cx="2377440" cy="1371600"/>
          </a:xfrm>
          <a:prstGeom prst="rect">
            <a:avLst/>
          </a:prstGeom>
          <a:solidFill>
            <a:srgbClr val="E09F3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9189720" y="1892808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Китай, В’єтнам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9189720" y="233172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 1978 / 1986 рр.</a:t>
            </a:r>
            <a:endParaRPr lang="en-US" sz="1250" dirty="0"/>
          </a:p>
        </p:txBody>
      </p:sp>
      <p:sp>
        <p:nvSpPr>
          <p:cNvPr id="21" name="Text 18"/>
          <p:cNvSpPr txBox="1"/>
          <p:nvPr/>
        </p:nvSpPr>
        <p:spPr>
          <a:xfrm>
            <a:off x="548640" y="14630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2D6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Перенесення трудомістких → капіталомістких → технологічних виробництв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548640" y="4526280"/>
            <a:ext cx="11094415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Приморське положення, найбільші порти світу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Експортна орієнтація та активна роль держави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Висока норма заощаджень, інвестиції в освіту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Виробничі мережі: RCEP (≈ 30 % світового ВВП), АСЕАН, CPTPP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Залежність від імпорту енергоносіїв</a:t>
            </a:r>
            <a:endParaRPr lang="en-US" sz="1550" dirty="0"/>
          </a:p>
        </p:txBody>
      </p:sp>
      <p:sp>
        <p:nvSpPr>
          <p:cNvPr id="23" name="Text 20"/>
          <p:cNvSpPr txBox="1"/>
          <p:nvPr/>
        </p:nvSpPr>
        <p:spPr>
          <a:xfrm>
            <a:off x="548640" y="6400800"/>
            <a:ext cx="103628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Akamatsu (1962); Johnson (1982); World Bank (1993).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СХІДНА ТА ПІВДЕННО-СХІДНА АЗІЯ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Динаміка зростання: 2025 р. і прогноз на 2026 р.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548640" y="1417320"/>
          <a:ext cx="758952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3"/>
          <p:cNvSpPr/>
          <p:nvPr/>
        </p:nvSpPr>
        <p:spPr>
          <a:xfrm>
            <a:off x="8366760" y="1554480"/>
            <a:ext cx="3273552" cy="434340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8595360" y="1737360"/>
            <a:ext cx="283464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Сінгапур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95 тис. дол. ВВП на особу — найвищий у регіоні</a:t>
            </a:r>
            <a:endParaRPr lang="en-US" sz="1500" dirty="0"/>
          </a:p>
          <a:p>
            <a:pPr marL="0" indent="0">
              <a:buNone/>
            </a:pPr>
            <a:r>
              <a:rPr lang="en-US" sz="8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marL="0" indent="0">
              <a:buNone/>
            </a:pPr>
            <a:r>
              <a:rPr lang="en-US" sz="18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Японія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4,2 трлн дол. ВВП; державний борг &gt; 230 % ВВП</a:t>
            </a:r>
            <a:endParaRPr lang="en-US" sz="1500" dirty="0"/>
          </a:p>
          <a:p>
            <a:pPr marL="0" indent="0">
              <a:buNone/>
            </a:pPr>
            <a:r>
              <a:rPr lang="en-US" sz="8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marL="0" indent="0">
              <a:buNone/>
            </a:pPr>
            <a:r>
              <a:rPr lang="en-US" sz="18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Республіка Корея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напівпровідники ≈ 1/5 експорту; СКН ≈ 0,75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6400800"/>
            <a:ext cx="103628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національні статистичні служби; ADB ADO (07.2026); World Bank WDI.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СХІДНА ТА ПІВДЕННО-СХІДНА АЗІЯ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Китай: «фабрика світу» на етапі трансформації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508760"/>
            <a:ext cx="2606040" cy="17830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164592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140,2 трлн ¥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246888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ВВП 2025 р., +5,0 %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3346704" y="1508760"/>
            <a:ext cx="2606040" cy="17830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3529584" y="164592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+9,4 %</a:t>
            </a:r>
            <a:endParaRPr 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3529584" y="246888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високотехнологічне виробництво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144768" y="1508760"/>
            <a:ext cx="2606040" cy="17830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327648" y="164592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+25,1 %</a:t>
            </a:r>
            <a:endParaRPr lang="en-US" sz="3000" dirty="0"/>
          </a:p>
        </p:txBody>
      </p:sp>
      <p:sp>
        <p:nvSpPr>
          <p:cNvPr id="14" name="Text 11"/>
          <p:cNvSpPr txBox="1"/>
          <p:nvPr/>
        </p:nvSpPr>
        <p:spPr>
          <a:xfrm>
            <a:off x="6327648" y="246888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випуск електромобілів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8942832" y="1508760"/>
            <a:ext cx="2606040" cy="17830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9125712" y="164592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rgbClr val="9E2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−3,39 млн</a:t>
            </a:r>
            <a:endParaRPr lang="en-US" sz="3000" dirty="0"/>
          </a:p>
        </p:txBody>
      </p:sp>
      <p:sp>
        <p:nvSpPr>
          <p:cNvPr id="17" name="Text 14"/>
          <p:cNvSpPr txBox="1"/>
          <p:nvPr/>
        </p:nvSpPr>
        <p:spPr>
          <a:xfrm>
            <a:off x="9125712" y="246888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скорочення населення за 2025 р.</a:t>
            </a:r>
            <a:endParaRPr lang="en-US" sz="1300" dirty="0"/>
          </a:p>
        </p:txBody>
      </p:sp>
      <p:graphicFrame>
        <p:nvGraphicFramePr>
          <p:cNvPr id="18" name="Chart 0"/>
          <p:cNvGraphicFramePr/>
          <p:nvPr/>
        </p:nvGraphicFramePr>
        <p:xfrm>
          <a:off x="548640" y="3474720"/>
          <a:ext cx="3840480" cy="2651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Shape 15"/>
          <p:cNvSpPr/>
          <p:nvPr/>
        </p:nvSpPr>
        <p:spPr>
          <a:xfrm>
            <a:off x="4663440" y="3520440"/>
            <a:ext cx="6976872" cy="2514600"/>
          </a:xfrm>
          <a:prstGeom prst="rect">
            <a:avLst/>
          </a:prstGeom>
          <a:solidFill>
            <a:srgbClr val="F6E7CF"/>
          </a:solidFill>
          <a:ln w="12700">
            <a:solidFill>
              <a:srgbClr val="F6E7CF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4892040" y="3657600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15-й п’ятирічний план (2026–2030)</a:t>
            </a:r>
            <a:endParaRPr lang="en-US" sz="1800" dirty="0"/>
          </a:p>
        </p:txBody>
      </p:sp>
      <p:sp>
        <p:nvSpPr>
          <p:cNvPr id="21" name="Text 17"/>
          <p:cNvSpPr txBox="1"/>
          <p:nvPr/>
        </p:nvSpPr>
        <p:spPr>
          <a:xfrm>
            <a:off x="4892040" y="4114800"/>
            <a:ext cx="6583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Технологічна самодостатність: чипи, ШІ, біо-, квантові технології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«Нові якісні продуктивні сили», збереження обробної промисловості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Урбанізація 71 % (з 67,9 %); невикопна енергія — 25 % до 2030 р.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Виклики: нерухомість, борг місцевих урядів, дефляція, торгові конфлікти</a:t>
            </a:r>
            <a:endParaRPr lang="en-US" sz="1350" dirty="0"/>
          </a:p>
        </p:txBody>
      </p:sp>
      <p:sp>
        <p:nvSpPr>
          <p:cNvPr id="22" name="Text 18"/>
          <p:cNvSpPr txBox="1"/>
          <p:nvPr/>
        </p:nvSpPr>
        <p:spPr>
          <a:xfrm>
            <a:off x="548640" y="6400800"/>
            <a:ext cx="103628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Національне бюро статистики КНР (19.01.2026).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СХІДНА ТА ПІВДЕННО-СХІДНА АЗІЯ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Японія, Республіка Корея, КНДР, Монголія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508760"/>
            <a:ext cx="3520440" cy="45262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22960" y="1737360"/>
            <a:ext cx="603504" cy="603504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871" y="1894271"/>
            <a:ext cx="289682" cy="28968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600200" y="1737360"/>
            <a:ext cx="23317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Японія</a:t>
            </a:r>
            <a:endParaRPr lang="en-US" sz="1900" dirty="0"/>
          </a:p>
        </p:txBody>
      </p:sp>
      <p:sp>
        <p:nvSpPr>
          <p:cNvPr id="10" name="Text 6"/>
          <p:cNvSpPr txBox="1"/>
          <p:nvPr/>
        </p:nvSpPr>
        <p:spPr>
          <a:xfrm>
            <a:off x="822960" y="2606040"/>
            <a:ext cx="30175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Авто, робототехніка, матеріали для електроніки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65+ ≈ 29 % населення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ЛДП — 316 з 465 місць (8.02.2026)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36,9 млн іноземних туристів (2024)</a:t>
            </a:r>
            <a:endParaRPr lang="en-US" sz="1550" dirty="0"/>
          </a:p>
        </p:txBody>
      </p:sp>
      <p:sp>
        <p:nvSpPr>
          <p:cNvPr id="11" name="Shape 7"/>
          <p:cNvSpPr/>
          <p:nvPr/>
        </p:nvSpPr>
        <p:spPr>
          <a:xfrm>
            <a:off x="4297680" y="1508760"/>
            <a:ext cx="3520440" cy="45262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4572000" y="1737360"/>
            <a:ext cx="603504" cy="603504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8911" y="1894271"/>
            <a:ext cx="289682" cy="28968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349240" y="1737360"/>
            <a:ext cx="23317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Республіка Корея</a:t>
            </a:r>
            <a:endParaRPr lang="en-US" sz="1900" dirty="0"/>
          </a:p>
        </p:txBody>
      </p:sp>
      <p:sp>
        <p:nvSpPr>
          <p:cNvPr id="15" name="Text 10"/>
          <p:cNvSpPr txBox="1"/>
          <p:nvPr/>
        </p:nvSpPr>
        <p:spPr>
          <a:xfrm>
            <a:off x="4572000" y="2606040"/>
            <a:ext cx="30175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Samsung, SK hynix — пам’ять для ШІ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Суднобудування, акумулятори, дисплеї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СКН ≈ 0,75 — найнижчий у світі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Президент Лі Чже Мьон (з 06.2025)</a:t>
            </a:r>
            <a:endParaRPr lang="en-US" sz="1550" dirty="0"/>
          </a:p>
        </p:txBody>
      </p:sp>
      <p:sp>
        <p:nvSpPr>
          <p:cNvPr id="16" name="Shape 11"/>
          <p:cNvSpPr/>
          <p:nvPr/>
        </p:nvSpPr>
        <p:spPr>
          <a:xfrm>
            <a:off x="8046720" y="1508760"/>
            <a:ext cx="3520440" cy="4526280"/>
          </a:xfrm>
          <a:prstGeom prst="rect">
            <a:avLst/>
          </a:prstGeom>
          <a:solidFill>
            <a:srgbClr val="F6E3E1"/>
          </a:solidFill>
          <a:ln w="12700">
            <a:solidFill>
              <a:srgbClr val="F6E3E1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8321040" y="1737360"/>
            <a:ext cx="603504" cy="603504"/>
          </a:xfrm>
          <a:prstGeom prst="ellipse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7951" y="1894271"/>
            <a:ext cx="289682" cy="289682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9098280" y="1737360"/>
            <a:ext cx="23317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КНДР і Монголія</a:t>
            </a:r>
            <a:endParaRPr lang="en-US" sz="1900" dirty="0"/>
          </a:p>
        </p:txBody>
      </p:sp>
      <p:sp>
        <p:nvSpPr>
          <p:cNvPr id="20" name="Text 14"/>
          <p:cNvSpPr txBox="1"/>
          <p:nvPr/>
        </p:nvSpPr>
        <p:spPr>
          <a:xfrm>
            <a:off x="8321040" y="2606040"/>
            <a:ext cx="30175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КНДР: командна економіка під санкціями ООН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Військова співпраця з РФ, війська проти України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Монголія: вугілля, мідь (Оюу-Толгой)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55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Експорт орієнтований на Китай</a:t>
            </a:r>
            <a:endParaRPr lang="en-US" sz="15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СХІДНА ТА ПІВДЕННО-СХІДНА АЗІЯ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Південно-Східна Азія: нові центри зростання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3520440" cy="2011680"/>
          </a:xfrm>
          <a:prstGeom prst="rect">
            <a:avLst/>
          </a:prstGeom>
          <a:solidFill>
            <a:srgbClr val="F6E7CF"/>
          </a:solidFill>
          <a:ln w="12700">
            <a:solidFill>
              <a:srgbClr val="F6E7C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77240" y="17373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В’єтнам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228600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+8,02 % (2025); електроніка, текстиль — бенефіціар «Китай + 1»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297680" y="1554480"/>
            <a:ext cx="352044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526280" y="17373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Індонезія</a:t>
            </a:r>
            <a:endParaRPr lang="en-US" sz="1900" dirty="0"/>
          </a:p>
        </p:txBody>
      </p:sp>
      <p:sp>
        <p:nvSpPr>
          <p:cNvPr id="11" name="Text 8"/>
          <p:cNvSpPr txBox="1"/>
          <p:nvPr/>
        </p:nvSpPr>
        <p:spPr>
          <a:xfrm>
            <a:off x="4526280" y="228600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Найбільша економіка АСЕАН; &gt; 1/2 світового нікелю; «даунстрімінг»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8046720" y="1554480"/>
            <a:ext cx="352044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75320" y="17373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Малайзія</a:t>
            </a:r>
            <a:endParaRPr lang="en-US" sz="1900" dirty="0"/>
          </a:p>
        </p:txBody>
      </p:sp>
      <p:sp>
        <p:nvSpPr>
          <p:cNvPr id="14" name="Text 11"/>
          <p:cNvSpPr txBox="1"/>
          <p:nvPr/>
        </p:nvSpPr>
        <p:spPr>
          <a:xfrm>
            <a:off x="8275320" y="228600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Складання й тестування чипів (Пенанг), пальмова олія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548640" y="3794760"/>
            <a:ext cx="352044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77240" y="397764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Таїланд</a:t>
            </a:r>
            <a:endParaRPr lang="en-US" sz="1900" dirty="0"/>
          </a:p>
        </p:txBody>
      </p:sp>
      <p:sp>
        <p:nvSpPr>
          <p:cNvPr id="17" name="Text 14"/>
          <p:cNvSpPr txBox="1"/>
          <p:nvPr/>
        </p:nvSpPr>
        <p:spPr>
          <a:xfrm>
            <a:off x="777240" y="452628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«Азійський Детройт»; &gt; 35 млн туристів (2024); зростання 2,4 %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4297680" y="3794760"/>
            <a:ext cx="352044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526280" y="397764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Філіппіни</a:t>
            </a:r>
            <a:endParaRPr lang="en-US" sz="1900" dirty="0"/>
          </a:p>
        </p:txBody>
      </p:sp>
      <p:sp>
        <p:nvSpPr>
          <p:cNvPr id="20" name="Text 17"/>
          <p:cNvSpPr txBox="1"/>
          <p:nvPr/>
        </p:nvSpPr>
        <p:spPr>
          <a:xfrm>
            <a:off x="4526280" y="452628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BPO-аутсорсинг, перекази 8,7 % ВВП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8046720" y="3794760"/>
            <a:ext cx="3520440" cy="2011680"/>
          </a:xfrm>
          <a:prstGeom prst="rect">
            <a:avLst/>
          </a:prstGeom>
          <a:solidFill>
            <a:srgbClr val="F6E3E1"/>
          </a:solidFill>
          <a:ln w="12700">
            <a:solidFill>
              <a:srgbClr val="F6E3E1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8275320" y="397764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9E2A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М’янма / Камбоджа</a:t>
            </a:r>
            <a:endParaRPr lang="en-US" sz="19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452628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Громадянська війна; прикордонні зіткнення Таїланд — Камбоджа (2025)</a:t>
            </a:r>
            <a:endParaRPr lang="en-US" sz="160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6400800"/>
            <a:ext cx="103628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NSO Viet Nam (2026); ADB ADO (07.2026); World Bank WDI.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СХІДНА ТА ПІВДЕННО-СХІДНА АЗІЯ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Спільне та відмінне: порівняльна таблиця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100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9144000" cy="91440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3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39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Критерій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6A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Східна Азія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6A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Південно-Східна Азія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6A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b="1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Рівень розвитку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Постіндустріальні (Японія, Корея) та індустріальна (Китай); поляризація з КНДР, Монголією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Переважно середній дохід; Сінгапур — високий; М’янма, Лаос, Камбоджа — низький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b="1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Глобальні ланцюги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Технології, складні компоненти, капітальні товари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Складання, трудомісткі виробництва, сировина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b="1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Демографія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Старіння, депопуляція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Молоде населення, демографічний дивіденд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b="1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Політичні системи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Демократії та однопартійні режими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 демократій до однопартійних і військового режимів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b="1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Інтеграція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Без власного інституту; RCEP, APEC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АСЕАН (11 членів) — «центральність АСЕАН»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b="1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Геополітичні ризики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Тайванська протока, Корейський півострів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1F2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Південнокитайське море, М’янма, прикордонні спори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УЗАГАЛЬНЕННЯ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Значення для України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600200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41" y="1747601"/>
            <a:ext cx="272125" cy="272125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325880" y="1600200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Південний Кавказ</a:t>
            </a:r>
            <a:endParaRPr lang="en-US" sz="1700" dirty="0"/>
          </a:p>
        </p:txBody>
      </p:sp>
      <p:sp>
        <p:nvSpPr>
          <p:cNvPr id="9" name="Text 5"/>
          <p:cNvSpPr txBox="1"/>
          <p:nvPr/>
        </p:nvSpPr>
        <p:spPr>
          <a:xfrm>
            <a:off x="4343400" y="1554480"/>
            <a:ext cx="72969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Середній коридор, газ для ЄС, згортання впливу РФ; ризик — політичний курс Грузії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548640" y="2505456"/>
            <a:ext cx="566928" cy="566928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41" y="2652857"/>
            <a:ext cx="272125" cy="272125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325880" y="2505456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Центральна Азія</a:t>
            </a:r>
            <a:endParaRPr lang="en-US" sz="1700" dirty="0"/>
          </a:p>
        </p:txBody>
      </p:sp>
      <p:sp>
        <p:nvSpPr>
          <p:cNvPr id="13" name="Text 8"/>
          <p:cNvSpPr txBox="1"/>
          <p:nvPr/>
        </p:nvSpPr>
        <p:spPr>
          <a:xfrm>
            <a:off x="4343400" y="2459736"/>
            <a:ext cx="72969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Ринки для агро- та машинобудування; моніторинг реекспорту до РФ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548640" y="3410712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041" y="3558113"/>
            <a:ext cx="272125" cy="272125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325880" y="3410712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Південно-Західна Азія</a:t>
            </a:r>
            <a:endParaRPr lang="en-US" sz="1700" dirty="0"/>
          </a:p>
        </p:txBody>
      </p:sp>
      <p:sp>
        <p:nvSpPr>
          <p:cNvPr id="17" name="Text 11"/>
          <p:cNvSpPr txBox="1"/>
          <p:nvPr/>
        </p:nvSpPr>
        <p:spPr>
          <a:xfrm>
            <a:off x="4343400" y="3364992"/>
            <a:ext cx="72969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Ринки продовольства, посередництво (Туреччина, Саудівська Аравія, ОАЕ); Іран — постачальник дронів РФ</a:t>
            </a:r>
            <a:endParaRPr lang="en-US" sz="1600" dirty="0"/>
          </a:p>
        </p:txBody>
      </p:sp>
      <p:sp>
        <p:nvSpPr>
          <p:cNvPr id="18" name="Shape 12"/>
          <p:cNvSpPr/>
          <p:nvPr/>
        </p:nvSpPr>
        <p:spPr>
          <a:xfrm>
            <a:off x="548640" y="4315968"/>
            <a:ext cx="566928" cy="566928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41" y="4463369"/>
            <a:ext cx="272125" cy="272125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325880" y="4315968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Південна Азія</a:t>
            </a:r>
            <a:endParaRPr lang="en-US" sz="1700" dirty="0"/>
          </a:p>
        </p:txBody>
      </p:sp>
      <p:sp>
        <p:nvSpPr>
          <p:cNvPr id="21" name="Text 14"/>
          <p:cNvSpPr txBox="1"/>
          <p:nvPr/>
        </p:nvSpPr>
        <p:spPr>
          <a:xfrm>
            <a:off x="4343400" y="4270248"/>
            <a:ext cx="72969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Індія — ринок соняшникової олії, фарма, ІТ; покупець російської нафти</a:t>
            </a:r>
            <a:endParaRPr lang="en-US" sz="1600" dirty="0"/>
          </a:p>
        </p:txBody>
      </p:sp>
      <p:sp>
        <p:nvSpPr>
          <p:cNvPr id="22" name="Shape 15"/>
          <p:cNvSpPr/>
          <p:nvPr/>
        </p:nvSpPr>
        <p:spPr>
          <a:xfrm>
            <a:off x="548640" y="5221224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041" y="5368625"/>
            <a:ext cx="272125" cy="272125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325880" y="5221224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Східна та ПСА</a:t>
            </a:r>
            <a:endParaRPr lang="en-US" sz="1700" dirty="0"/>
          </a:p>
        </p:txBody>
      </p:sp>
      <p:sp>
        <p:nvSpPr>
          <p:cNvPr id="25" name="Text 17"/>
          <p:cNvSpPr txBox="1"/>
          <p:nvPr/>
        </p:nvSpPr>
        <p:spPr>
          <a:xfrm>
            <a:off x="4343400" y="5175504"/>
            <a:ext cx="72969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Японія, Корея — донори відбудови; Китай — великий торговельний партнер; КНДР — союзник агресора</a:t>
            </a:r>
            <a:endParaRPr lang="en-US" sz="16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234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ВИСНОВКИ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П’ять субрегіонів — п’ять логік розвитку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64792"/>
            <a:ext cx="548640" cy="548640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7647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25880" y="1764792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Південний Кавказ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4480560" y="1719072"/>
            <a:ext cx="71597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D6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Транзит як спільний ресурс; мирний процес і TRIPP можуть перебудувати логістику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548640" y="2697480"/>
            <a:ext cx="548640" cy="548640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2697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69748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Центральна Азія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4480560" y="2651760"/>
            <a:ext cx="71597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D6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Сировинна спеціалізація, водні суперечності; зростання &gt; 6 % у 2025 р.</a:t>
            </a:r>
            <a:endParaRPr lang="en-US" sz="1650" dirty="0"/>
          </a:p>
        </p:txBody>
      </p:sp>
      <p:sp>
        <p:nvSpPr>
          <p:cNvPr id="12" name="Shape 10"/>
          <p:cNvSpPr/>
          <p:nvPr/>
        </p:nvSpPr>
        <p:spPr>
          <a:xfrm>
            <a:off x="548640" y="3630168"/>
            <a:ext cx="548640" cy="548640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36301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25880" y="363016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Південно-Західна Азія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4480560" y="3584448"/>
            <a:ext cx="71597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D6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Рента вуглеводнів + конфлікти; «Ормузький шок» 2026 р. — глобальний ризик</a:t>
            </a:r>
            <a:endParaRPr lang="en-US" sz="1650" dirty="0"/>
          </a:p>
        </p:txBody>
      </p:sp>
      <p:sp>
        <p:nvSpPr>
          <p:cNvPr id="16" name="Shape 14"/>
          <p:cNvSpPr/>
          <p:nvPr/>
        </p:nvSpPr>
        <p:spPr>
          <a:xfrm>
            <a:off x="548640" y="4562856"/>
            <a:ext cx="548640" cy="548640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48640" y="456285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25880" y="4562856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Південна Азія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4480560" y="4517136"/>
            <a:ext cx="71597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D6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Сервісна модель Індії; бідність, кліматичні, боргові й політичні кризи</a:t>
            </a:r>
            <a:endParaRPr lang="en-US" sz="1650" dirty="0"/>
          </a:p>
        </p:txBody>
      </p:sp>
      <p:sp>
        <p:nvSpPr>
          <p:cNvPr id="20" name="Shape 18"/>
          <p:cNvSpPr/>
          <p:nvPr/>
        </p:nvSpPr>
        <p:spPr>
          <a:xfrm>
            <a:off x="548640" y="5495544"/>
            <a:ext cx="548640" cy="548640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48640" y="549554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325880" y="5495544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Східна та ПСА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4480560" y="5449824"/>
            <a:ext cx="71597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D6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Експортна індустріалізація; «Китай + 1» посилює В’єтнам, Індію, Індонезію</a:t>
            </a:r>
            <a:endParaRPr lang="en-US" sz="16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СЕМІНАР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Кейси для обговорення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48640" y="1554480"/>
            <a:ext cx="539496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77240" y="1783080"/>
            <a:ext cx="566928" cy="566928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641" y="1930481"/>
            <a:ext cx="272125" cy="272125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508760" y="1783080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 1. Середній коридор</a:t>
            </a:r>
            <a:endParaRPr lang="en-US" sz="1800" dirty="0"/>
          </a:p>
        </p:txBody>
      </p:sp>
      <p:sp>
        <p:nvSpPr>
          <p:cNvPr id="10" name="Text 6"/>
          <p:cNvSpPr txBox="1"/>
          <p:nvPr/>
        </p:nvSpPr>
        <p:spPr>
          <a:xfrm>
            <a:off x="777240" y="24688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Вікно можливостей чи глухий кут? Порівняти з Північним і Суецьким маршрутами; інтерес України.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6172200" y="1554480"/>
            <a:ext cx="539496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6400800" y="1783080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201" y="1930481"/>
            <a:ext cx="272125" cy="272125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132320" y="1783080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 2. Ормузький шок 2026 р.</a:t>
            </a:r>
            <a:endParaRPr lang="en-US" sz="1800" dirty="0"/>
          </a:p>
        </p:txBody>
      </p:sp>
      <p:sp>
        <p:nvSpPr>
          <p:cNvPr id="15" name="Text 10"/>
          <p:cNvSpPr txBox="1"/>
          <p:nvPr/>
        </p:nvSpPr>
        <p:spPr>
          <a:xfrm>
            <a:off x="6400800" y="24688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Вплив на країни Затоки, азійських імпортерів та альтернативних постачальників (Азербайджан, Казахстан, Туркменістан).</a:t>
            </a:r>
            <a:endParaRPr lang="en-US" sz="1600" dirty="0"/>
          </a:p>
        </p:txBody>
      </p:sp>
      <p:sp>
        <p:nvSpPr>
          <p:cNvPr id="16" name="Shape 11"/>
          <p:cNvSpPr/>
          <p:nvPr/>
        </p:nvSpPr>
        <p:spPr>
          <a:xfrm>
            <a:off x="548640" y="3794760"/>
            <a:ext cx="539496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777240" y="4023360"/>
            <a:ext cx="566928" cy="566928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641" y="4170761"/>
            <a:ext cx="272125" cy="27212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1508760" y="4023360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 3. Індія чи В’єтнам?</a:t>
            </a:r>
            <a:endParaRPr lang="en-US" sz="1800" dirty="0"/>
          </a:p>
        </p:txBody>
      </p:sp>
      <p:sp>
        <p:nvSpPr>
          <p:cNvPr id="20" name="Text 14"/>
          <p:cNvSpPr txBox="1"/>
          <p:nvPr/>
        </p:nvSpPr>
        <p:spPr>
          <a:xfrm>
            <a:off x="777240" y="470916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Хто стане «наступною фабрикою світу» в межах стратегії «Китай + 1»?</a:t>
            </a:r>
            <a:endParaRPr lang="en-US" sz="1600" dirty="0"/>
          </a:p>
        </p:txBody>
      </p:sp>
      <p:sp>
        <p:nvSpPr>
          <p:cNvPr id="21" name="Shape 15"/>
          <p:cNvSpPr/>
          <p:nvPr/>
        </p:nvSpPr>
        <p:spPr>
          <a:xfrm>
            <a:off x="6172200" y="3794760"/>
            <a:ext cx="5394960" cy="20116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6400800" y="4023360"/>
            <a:ext cx="566928" cy="566928"/>
          </a:xfrm>
          <a:prstGeom prst="ellipse">
            <a:avLst/>
          </a:prstGeom>
          <a:solidFill>
            <a:srgbClr val="E09F3E"/>
          </a:solidFill>
          <a:ln w="12700">
            <a:solidFill>
              <a:srgbClr val="E09F3E"/>
            </a:solidFill>
            <a:prstDash val="solid"/>
          </a:ln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201" y="4170761"/>
            <a:ext cx="272125" cy="272125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7132320" y="4023360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 4. Грошові перекази</a:t>
            </a:r>
            <a:endParaRPr lang="en-US" sz="1800" dirty="0"/>
          </a:p>
        </p:txBody>
      </p:sp>
      <p:sp>
        <p:nvSpPr>
          <p:cNvPr id="25" name="Text 18"/>
          <p:cNvSpPr txBox="1"/>
          <p:nvPr/>
        </p:nvSpPr>
        <p:spPr>
          <a:xfrm>
            <a:off x="6400800" y="470916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Благо чи пастка? Таджикистан, Непал, Киргизстан.</a:t>
            </a:r>
            <a:endParaRPr lang="en-US" sz="16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9F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4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Основні джерела даних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1094415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508760"/>
            <a:ext cx="768096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 Bank. World Development Indicators (2026).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Asian Development Bank. Asian Development Outlook, July 2026.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Eurasian Development Bank. Macroeconomic Outlook (June 2026).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 Bank. Macro Poverty Outlook: Georgia; MENAAP Economic Update (April 2026).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IMF: press releases on Pakistan and Sri Lanka (May 2026).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Національні статистичні служби: Азербайджану, Вірменії, Китаю, В’єтнаму, Індії (MoSPI).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Carnegie Endowment (2026): TRIPP; Middle Corridor.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EIA (2025); BP Statistical Review of World Energy (2020); UN WPP 2024.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Масляк П. О. Країнознавство (2008); Мальська М. П. та ін. Країнознавство (2008).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400" dirty="0">
                <a:solidFill>
                  <a:srgbClr val="1F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Akamatsu K. (1962); Johnson C. (1982); World Bank. The East Asian Miracle (1993).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595360" y="1508760"/>
            <a:ext cx="3044952" cy="4526280"/>
          </a:xfrm>
          <a:prstGeom prst="rect">
            <a:avLst/>
          </a:prstGeom>
          <a:solidFill>
            <a:srgbClr val="EEF4F3"/>
          </a:solidFill>
          <a:ln w="12700">
            <a:solidFill>
              <a:srgbClr val="EEF4F3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823960" y="1737360"/>
            <a:ext cx="603504" cy="603504"/>
          </a:xfrm>
          <a:prstGeom prst="ellipse">
            <a:avLst/>
          </a:prstGeom>
          <a:solidFill>
            <a:srgbClr val="2D6A6A"/>
          </a:solidFill>
          <a:ln w="12700">
            <a:solidFill>
              <a:srgbClr val="2D6A6A"/>
            </a:solidFill>
            <a:prstDash val="solid"/>
          </a:ln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0871" y="1894271"/>
            <a:ext cx="289682" cy="28968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823960" y="2560320"/>
            <a:ext cx="26060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i="1" dirty="0">
                <a:solidFill>
                  <a:srgbClr val="2D6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Статистику подано за WDI Світового банку (2024) для зіставності; дані 2025 р. — національна статистика; прогнози — АБР. Події — станом на кінець вересня 2026 р.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4295</Words>
  <Application>Microsoft Office PowerPoint</Application>
  <PresentationFormat>Широкий екран</PresentationFormat>
  <Paragraphs>642</Paragraphs>
  <Slides>37</Slides>
  <Notes>37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37</vt:i4>
      </vt:variant>
    </vt:vector>
  </HeadingPairs>
  <TitlesOfParts>
    <vt:vector size="41" baseType="lpstr">
      <vt:lpstr>Arial</vt:lpstr>
      <vt:lpstr>Calibri</vt:lpstr>
      <vt:lpstr>Cambria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3. Країни Закавказзя та Азії</dc:title>
  <dc:subject>PptxGenJS Presentation</dc:subject>
  <dc:creator>Pavlo Poplavskyi</dc:creator>
  <cp:lastModifiedBy>Pavlo Poplavskyi</cp:lastModifiedBy>
  <cp:revision>2</cp:revision>
  <dcterms:created xsi:type="dcterms:W3CDTF">2026-09-25T10:44:23Z</dcterms:created>
  <dcterms:modified xsi:type="dcterms:W3CDTF">2026-09-25T10:58:39Z</dcterms:modified>
</cp:coreProperties>
</file>