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69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700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51215" y="-1463040"/>
            <a:ext cx="5486400" cy="5486400"/>
          </a:xfrm>
          <a:prstGeom prst="ellipse">
            <a:avLst/>
          </a:prstGeom>
          <a:solidFill>
            <a:srgbClr val="1F5F73">
              <a:alpha val="45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14255" y="3566160"/>
            <a:ext cx="3291840" cy="3291840"/>
          </a:xfrm>
          <a:prstGeom prst="ellipse">
            <a:avLst/>
          </a:prstGeom>
          <a:solidFill>
            <a:srgbClr val="E9A23B">
              <a:alpha val="20000"/>
            </a:srgbClr>
          </a:solidFill>
          <a:ln w="12700">
            <a:solidFill>
              <a:srgbClr val="E9A23B">
                <a:alpha val="0"/>
              </a:srgbClr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731520"/>
            <a:ext cx="731520" cy="731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7373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400" dirty="0">
                <a:solidFill>
                  <a:srgbClr val="E9A2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240280"/>
            <a:ext cx="8778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uk-UA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Сутність</a:t>
            </a: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передумови, види </a:t>
            </a:r>
            <a:r>
              <a:rPr lang="en-US" sz="4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</a:t>
            </a: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рівні</a:t>
            </a:r>
            <a:r>
              <a:rPr lang="uk-UA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міжнародної інтеграції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8463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«Інтеграційні процеси в міжнародних відносинах»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2578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</a:t>
            </a:r>
            <a:r>
              <a:rPr lang="en-US" sz="1200" dirty="0" err="1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політехніка</a:t>
            </a:r>
            <a:r>
              <a:rPr lang="en-US" sz="12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лекції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31520" y="1500530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150053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325880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Предмет, мета і завдання дисципліни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2333549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1520" y="2508199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31520" y="2508199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463040" y="2333549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Поняття міжнародної інтеграції: основні наукові підходи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3341218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20" y="3515868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31520" y="35158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3341218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Об'єктивні передумови та рушійні сили інтеграційних процесів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548640" y="4348886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31520" y="4523537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4523537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4348886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Класифікація інтеграції: види, рівні, моделі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48640" y="5356555"/>
            <a:ext cx="11094415" cy="861365"/>
          </a:xfrm>
          <a:prstGeom prst="roundRect">
            <a:avLst>
              <a:gd name="adj" fmla="val 849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31520" y="5531206"/>
            <a:ext cx="512064" cy="512064"/>
          </a:xfrm>
          <a:prstGeom prst="ellipse">
            <a:avLst/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731520" y="553120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5356555"/>
            <a:ext cx="9997135" cy="861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Інтеграція, кооперація і регіоналізм. Вимірювання рівня інтеграції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Чому інтеграція – ключова тема сучасних МВ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325880"/>
            <a:ext cx="6949440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7340" indent="-30734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Щільна мережа регіональних торговельних угод: практично кожен член СОТ бере участь щонайменше в одній</a:t>
            </a:r>
            <a:endParaRPr lang="en-US" sz="2200" dirty="0"/>
          </a:p>
          <a:p>
            <a:pPr marL="307340" indent="-30734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– унікальне поєднання економічної, правової та політичної інтеграції 27 держав</a:t>
            </a:r>
            <a:endParaRPr lang="en-US" sz="2200" dirty="0"/>
          </a:p>
          <a:p>
            <a:pPr marL="307340" indent="-30734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 не є лінійною: Brexit (2020), торговельні війни, пандемія COVID-19</a:t>
            </a:r>
            <a:endParaRPr lang="en-US" sz="2200" dirty="0"/>
          </a:p>
          <a:p>
            <a:pPr marL="307340" indent="-30734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Агресія РФ проти України (з 2022 р.) – «секуритизація» економічних зв'язків і нові безпекові союзи</a:t>
            </a:r>
            <a:endParaRPr lang="en-US" sz="2200" dirty="0"/>
          </a:p>
          <a:p>
            <a:pPr marL="307340" indent="-30734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Тарифна політика США 2025–2026 рр. та енергетичні шоки прискорюють переформатування регіоналізму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863840" y="1325880"/>
            <a:ext cx="3779215" cy="4892040"/>
          </a:xfrm>
          <a:prstGeom prst="roundRect">
            <a:avLst>
              <a:gd name="adj" fmla="val 2420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138160" y="1691640"/>
            <a:ext cx="32305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 + 9</a:t>
            </a:r>
            <a:endParaRPr lang="en-US" sz="5400" dirty="0"/>
          </a:p>
        </p:txBody>
      </p:sp>
      <p:sp>
        <p:nvSpPr>
          <p:cNvPr id="8" name="Text 5"/>
          <p:cNvSpPr txBox="1"/>
          <p:nvPr/>
        </p:nvSpPr>
        <p:spPr>
          <a:xfrm>
            <a:off x="8138160" y="3063240"/>
            <a:ext cx="3230575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держав – членів ЄС і 9 держав-кандидатів, серед яких Україна, що у 2026 р. відкрила перші переговорні кластери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Предмет, мета і завдання дисципліни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1673352"/>
            <a:ext cx="265176" cy="26517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Предмет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Закономірності, форми, механізми та наслідки міжнародної інтеграції; діяльність інтеграційних угруповань і міжнародних організацій; участь України</a:t>
            </a:r>
            <a:endParaRPr lang="en-US" sz="2100" dirty="0"/>
          </a:p>
        </p:txBody>
      </p:sp>
      <p:sp>
        <p:nvSpPr>
          <p:cNvPr id="10" name="Shape 6"/>
          <p:cNvSpPr/>
          <p:nvPr/>
        </p:nvSpPr>
        <p:spPr>
          <a:xfrm>
            <a:off x="4338218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566818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690" y="1673352"/>
            <a:ext cx="265176" cy="26517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566818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Мета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4566818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Системне розуміння природи, теорій і механізмів інтеграції; здатність аналізувати інтеграційну політику та її наслідки для національних інтересів України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8127797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356397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269" y="1673352"/>
            <a:ext cx="265176" cy="26517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356397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Завдання</a:t>
            </a:r>
            <a:endParaRPr lang="en-US" sz="2000" dirty="0"/>
          </a:p>
        </p:txBody>
      </p:sp>
      <p:sp>
        <p:nvSpPr>
          <p:cNvPr id="19" name="Text 13"/>
          <p:cNvSpPr txBox="1"/>
          <p:nvPr/>
        </p:nvSpPr>
        <p:spPr>
          <a:xfrm>
            <a:off x="8356397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Понятійний апарат і теорії; регіональні моделі; право та політики ЄС; безпекова інтеграція (ЄС, НАТО); порівняльний аналіз; механізми інтеграції України до ЄС</a:t>
            </a:r>
            <a:endParaRPr lang="en-US" sz="21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1" name="Text 1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Поняття міжнародної інтеграції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підходи до визначення інтеграції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1673352"/>
            <a:ext cx="265176" cy="26517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Економічний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Я. Тінберген (1954):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усунення штучних перешкод і запровадження координації. </a:t>
            </a: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Б. Баласса (1961):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інтеграція як процес і як стан – відсутність дискримінації між економічними суб'єктами різних держав</a:t>
            </a:r>
            <a:endParaRPr lang="en-US" sz="2100" dirty="0"/>
          </a:p>
        </p:txBody>
      </p:sp>
      <p:sp>
        <p:nvSpPr>
          <p:cNvPr id="10" name="Shape 6"/>
          <p:cNvSpPr/>
          <p:nvPr/>
        </p:nvSpPr>
        <p:spPr>
          <a:xfrm>
            <a:off x="4338218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566818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690" y="1673352"/>
            <a:ext cx="265176" cy="26517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566818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Політологічний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4566818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Е. Хаас (1958):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переорієнтація лояльностей, очікувань і політичної діяльності на новий центр. </a:t>
            </a: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 Дойч (1957):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«спільнота безпеки» – надійне очікування мирного розв'язання спорів</a:t>
            </a:r>
            <a:endParaRPr lang="en-US" sz="2100" dirty="0"/>
          </a:p>
        </p:txBody>
      </p:sp>
      <p:sp>
        <p:nvSpPr>
          <p:cNvPr id="15" name="Shape 10"/>
          <p:cNvSpPr/>
          <p:nvPr/>
        </p:nvSpPr>
        <p:spPr>
          <a:xfrm>
            <a:off x="8127797" y="1325880"/>
            <a:ext cx="3515258" cy="4892040"/>
          </a:xfrm>
          <a:prstGeom prst="roundRect">
            <a:avLst>
              <a:gd name="adj" fmla="val 2601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356397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269" y="1673352"/>
            <a:ext cx="265176" cy="26517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356397" y="2212848"/>
            <a:ext cx="3058058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Правовий</a:t>
            </a:r>
            <a:endParaRPr lang="en-US" sz="2000" dirty="0"/>
          </a:p>
        </p:txBody>
      </p:sp>
      <p:sp>
        <p:nvSpPr>
          <p:cNvPr id="19" name="Text 13"/>
          <p:cNvSpPr txBox="1"/>
          <p:nvPr/>
        </p:nvSpPr>
        <p:spPr>
          <a:xfrm>
            <a:off x="8356397" y="2678176"/>
            <a:ext cx="3058058" cy="335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Делегування частини суверенних повноважень міжнародним інституціям, формування автономного правопорядку (право ЄС) та механізмів судового контролю</a:t>
            </a:r>
            <a:endParaRPr lang="en-US" sz="21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1" name="Text 1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Міжнародна інтеграція: робоче визначення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417320"/>
            <a:ext cx="11094415" cy="2743200"/>
          </a:xfrm>
          <a:prstGeom prst="roundRect">
            <a:avLst>
              <a:gd name="adj" fmla="val 333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28016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1645920"/>
            <a:ext cx="98142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D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Багатовимірний процес об'єднання держав в економічній, політичній, правовій, безпековій і соціокультурній сферах, що супроводжується формуванням спільних правил та інституцій, частковим делегуванням їм суверенних повноважень і виникненням нової цілісності – інтеграційного угруповання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389120"/>
            <a:ext cx="1109441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Негативна інтеграція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(Я. Тінберген) – усунення бар'єрів: мит, квот, дискримінаційних обмежень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Позитивна інтеграція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формування спільних правил, політик та інституцій</a:t>
            </a:r>
            <a:endParaRPr lang="en-US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Сутнісні ознаки міжнародної інтеграції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55448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Добровільність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7474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Суверенне волевиявлення, ратифікація договорів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3390824" y="132588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619424" y="155448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Поетапність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3619424" y="217474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Рух від простіших форм до складніших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233008" y="132588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61608" y="155448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Інституційність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6461608" y="217474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Міжурядові або наднаціональні органи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9075191" y="132588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303791" y="155448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Системність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9303791" y="217474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Торгівля, інвестиції, регулювання, валюта, безпека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48640" y="390906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77240" y="413766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Структурні зрушення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777240" y="475792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Спеціалізація, кооперація, перерозподіл ресурсів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3390824" y="390906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3619424" y="413766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Регіональна зосередженість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3619424" y="475792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Більшість угруповань – між сусідніми державами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6233008" y="390906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461608" y="413766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Спільний суверенітет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6461608" y="475792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Pooling of sovereignty – спільне здійснення повноважень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9075191" y="3909060"/>
            <a:ext cx="2567864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303791" y="4137660"/>
            <a:ext cx="2110664" cy="574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Незворотність?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9303791" y="4757928"/>
            <a:ext cx="2110664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Ні: Brexit показує можливість дезінтеграції</a:t>
            </a:r>
            <a:endParaRPr lang="en-US" sz="170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30" name="Text 2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Передумови та рушійні сили інтеграції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Об'єктивні передумови інтеграції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1673352"/>
            <a:ext cx="265176" cy="26517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89888" y="1554480"/>
            <a:ext cx="255513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Економічні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359152"/>
            <a:ext cx="3058058" cy="1092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рівень поділу праці; подібність рівнів розвитку; тісні торговельні зв'язки; ефект масштабу; глобальні ланцюги доданої вартості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38218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566818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690" y="1673352"/>
            <a:ext cx="265176" cy="26517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179466" y="1554480"/>
            <a:ext cx="255513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Географічні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4566818" y="2359152"/>
            <a:ext cx="3058058" cy="1092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Територіальна близькість, спільні кордони, інфраструктура. Гравітаційна модель: торгівля ~ розмір економік / відстань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8127797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356397" y="155448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269" y="1673352"/>
            <a:ext cx="265176" cy="26517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969045" y="1554480"/>
            <a:ext cx="255513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Політико-безпекові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8356397" y="2359152"/>
            <a:ext cx="3058058" cy="1092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Спільні загрози; запобігання конфліктам між учасниками; подібність цінностей і режимів; зростання геополітичної ваги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548640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777240" y="413766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112" y="4256532"/>
            <a:ext cx="265176" cy="265176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389888" y="4137660"/>
            <a:ext cx="255513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Соціокультурні</a:t>
            </a:r>
            <a:endParaRPr lang="en-US" sz="1800" dirty="0"/>
          </a:p>
        </p:txBody>
      </p:sp>
      <p:sp>
        <p:nvSpPr>
          <p:cNvPr id="24" name="Text 17"/>
          <p:cNvSpPr txBox="1"/>
          <p:nvPr/>
        </p:nvSpPr>
        <p:spPr>
          <a:xfrm>
            <a:off x="777240" y="4942332"/>
            <a:ext cx="3058058" cy="1092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Історична та культурна близькість, мобільність, комунікації (К. Дойч: почуття «ми»)</a:t>
            </a:r>
            <a:endParaRPr lang="en-US" sz="1600" dirty="0"/>
          </a:p>
        </p:txBody>
      </p:sp>
      <p:sp>
        <p:nvSpPr>
          <p:cNvPr id="25" name="Shape 18"/>
          <p:cNvSpPr/>
          <p:nvPr/>
        </p:nvSpPr>
        <p:spPr>
          <a:xfrm>
            <a:off x="4338218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4566818" y="413766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5690" y="4256532"/>
            <a:ext cx="265176" cy="265176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179466" y="4137660"/>
            <a:ext cx="255513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Інституційно-правові</a:t>
            </a:r>
            <a:endParaRPr lang="en-US" sz="1800" dirty="0"/>
          </a:p>
        </p:txBody>
      </p:sp>
      <p:sp>
        <p:nvSpPr>
          <p:cNvPr id="29" name="Text 21"/>
          <p:cNvSpPr txBox="1"/>
          <p:nvPr/>
        </p:nvSpPr>
        <p:spPr>
          <a:xfrm>
            <a:off x="4566818" y="4942332"/>
            <a:ext cx="3058058" cy="1092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Спроможні державні інституції, сумісність правових систем, адміністративна здатність імплементувати правила</a:t>
            </a:r>
            <a:endParaRPr lang="en-US" sz="1600" dirty="0"/>
          </a:p>
        </p:txBody>
      </p:sp>
      <p:sp>
        <p:nvSpPr>
          <p:cNvPr id="30" name="Shape 22"/>
          <p:cNvSpPr/>
          <p:nvPr/>
        </p:nvSpPr>
        <p:spPr>
          <a:xfrm>
            <a:off x="8127797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8356397" y="4137660"/>
            <a:ext cx="502920" cy="502920"/>
          </a:xfrm>
          <a:prstGeom prst="ellipse">
            <a:avLst/>
          </a:prstGeom>
          <a:solidFill>
            <a:srgbClr val="1F5F73"/>
          </a:solidFill>
          <a:ln w="12700">
            <a:solidFill>
              <a:srgbClr val="1F5F73"/>
            </a:solidFill>
            <a:prstDash val="solid"/>
          </a:ln>
        </p:spPr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5269" y="4256532"/>
            <a:ext cx="265176" cy="265176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8969045" y="4137660"/>
            <a:ext cx="255513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Суб'єктивний фактор</a:t>
            </a:r>
            <a:endParaRPr lang="en-US" sz="1800" dirty="0"/>
          </a:p>
        </p:txBody>
      </p:sp>
      <p:sp>
        <p:nvSpPr>
          <p:cNvPr id="34" name="Text 25"/>
          <p:cNvSpPr txBox="1"/>
          <p:nvPr/>
        </p:nvSpPr>
        <p:spPr>
          <a:xfrm>
            <a:off x="8356397" y="4942332"/>
            <a:ext cx="3058058" cy="1092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Політична воля і лідерство: держава-«лідер» або «пара лідерів» (В. Маттлі, 1999)</a:t>
            </a:r>
            <a:endParaRPr lang="en-US" sz="1600" dirty="0"/>
          </a:p>
        </p:txBody>
      </p:sp>
      <p:sp>
        <p:nvSpPr>
          <p:cNvPr id="35" name="Text 2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36" name="Text 2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Класифікація інтеграції: види, рівні, моделі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Основні критерії класифікації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3169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4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5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Види інтеграції та приклади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3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Сфера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Економічна (USMCA, Mercosur) · політична (Африканський союз) · безпекова (НАТО, СПБО ЄС) · правова · освітньо-наукова (Болонський процес)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3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Рівень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Мікро (компанії, ланцюги вартості) · мезо (єврорегіони, Interreg) · макро (міждержавні договори)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3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Інституціоналізація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Неформальна, де-факто (виробничі мережі Східної Азії) · формальна, де-юре (ЄС, ASEAN)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5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Характер інституцій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Міжурядова (ASEAN, ШОС, СЗБП ЄС) · наднаціональна (Єврокомісія, Суд ЄС, ЄЦБ)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23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Географія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Субрегіональна (Benelux) · регіональна (ЄС) · міжрегіональна (CPTPP) · континентальна (AfCFTA)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37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Рівні розвитку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Горизонтальна («Північ–Північ») · вертикальна, асиметрична («Північ–Південь»: USMCA)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53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Рівномірність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Однорідна · диференційована (єврозона, Шенген, PESCO, посилена співпраця)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Наднаціональність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417320"/>
            <a:ext cx="11094415" cy="2743200"/>
          </a:xfrm>
          <a:prstGeom prst="roundRect">
            <a:avLst>
              <a:gd name="adj" fmla="val 3333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28016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1645920"/>
            <a:ext cx="98142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D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Властивість інтеграційного об'єднання, за якої його органи ухвалюють рішення, обов'язкові для держав-членів і (в певних випадках) безпосередньо для фізичних та юридичних осіб, у тому числі без згоди окремої держави-члена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389120"/>
            <a:ext cx="1109441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Голосування кваліфікованою більшістю замість одностайності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Пряма дія норм права ЄС та їх пріоритет у сферах компетенції Союзу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Незалежні від урядів органи: Європейська комісія, Суд ЄС, Європейський центральний банк</a:t>
            </a:r>
            <a:endParaRPr lang="en-US" sz="2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Диференційована інтеграція в ЄС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Концепції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Багатошвидкісна Європа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спільна мета, різні терміни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Змінна геометрія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стійкі групи держав з різною глибиною інтеграції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Європа à la carte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вибір політик на власне розсуд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278728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53048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Практика 2026 р.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553048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Зона євро: 21 держава (Болгарія – з 01.01.2026)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Шенгенська зона: включає держави поза ЄС (Норвегія, Ісландія, Швейцарія, Ліхтенштейн)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Посилена співпраця: Європейська прокуратура; кредит Україні €90 млрд (24 держави)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PESCO – постійне структуроване співробітництво в обороні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Моделі інтеграції у світовій практиці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554480"/>
            <a:ext cx="3058058" cy="60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205736"/>
            <a:ext cx="3058058" cy="1246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Наднаціонально-правова: глибока, з автономним правопорядком і потужними інституціями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338218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66818" y="1554480"/>
            <a:ext cx="3058058" cy="60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Північноамериканська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4566818" y="2205736"/>
            <a:ext cx="3058058" cy="1246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Ринково-договірна: детальні правила ЗВТ без наднаціональних органів, асиметрія на користь США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127797" y="132588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356397" y="1554480"/>
            <a:ext cx="3058058" cy="60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Азійська («ASEAN way»)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8356397" y="2205736"/>
            <a:ext cx="3058058" cy="1246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Міжурядова, консенсусна, неформальна; невтручання та поступовість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548640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77240" y="4137660"/>
            <a:ext cx="3058058" cy="60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Латиноамериканська та африканська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777240" y="4788916"/>
            <a:ext cx="3058058" cy="1246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Амбітні декларації при обмеженій імплементації; перекриття членства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4338218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566818" y="4137660"/>
            <a:ext cx="3058058" cy="60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Євразійська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566818" y="4788916"/>
            <a:ext cx="3058058" cy="1246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Гегемоністська: домінування РФ у ЄАЕС, підпорядкування економіки геополітичним цілям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127797" y="3909060"/>
            <a:ext cx="3515258" cy="2308860"/>
          </a:xfrm>
          <a:prstGeom prst="roundRect">
            <a:avLst>
              <a:gd name="adj" fmla="val 3960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356397" y="4137660"/>
            <a:ext cx="3058058" cy="605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Мегарегіональна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8356397" y="4788916"/>
            <a:ext cx="3058058" cy="1246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Трансрегіональні угоди нового покоління: CPTPP, RCEP, ЄС–Mercosur</a:t>
            </a:r>
            <a:endParaRPr lang="en-US" sz="19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474720"/>
            <a:ext cx="4572000" cy="4572000"/>
          </a:xfrm>
          <a:prstGeom prst="ellipse">
            <a:avLst/>
          </a:prstGeom>
          <a:solidFill>
            <a:srgbClr val="1F5F73">
              <a:alpha val="50000"/>
            </a:srgbClr>
          </a:solidFill>
          <a:ln w="12700">
            <a:solidFill>
              <a:srgbClr val="1F5F73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1887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43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Інтеграція, кооперація і регіоналізм. Вимірювання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Кооперація та інтеграція: порівняння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465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4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4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7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Міжнародна кооперація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Міжнародна інтеграція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E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5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Тривалість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Епізодична, проєктна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Довгостроковий стратегічний процес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5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Інституції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Форуми, угоди про співпрацю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Постійні органи, інколи наднаціональні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5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Суверенітет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Повністю зберігається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Часткове делегування / спільне здійснення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7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Глибина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Окремі сфери, узгодження дій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Спільні правила і політики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45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Правова сила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Переважно політичні зобов'язання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Обов'язкові норми, контроль, санкції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7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«Група двадцяти», АТЕС, БРІКС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D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ЄС, Mercosur, ЄАВТ–ЄЕП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Регіоналізм і регіоналізація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Регіоналізм («згори»)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Політичний проєкт держав щодо створення регіональних інституцій і правил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«Старий» (1950–1970-ті):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закриті блоки, імпортозаміщення, біполярність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«Новий» (з кінця 1980-х):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відкриті, багатовимірні угоди: послуги, інвестиції, стандарти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b="1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Мега- та геоекономічний: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CPTPP, RCEP; економічна безпека, friend-shoring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278728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53048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Регіоналізація («знизу»)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553048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Об'єктивний ринковий і соціальний процес зростання взаємозв'язків у регіоні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Торгівля, інвестиції, міграція, комунікації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обов'язково супроводжується інституціями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виробничі мережі Східної Азії до 2000-х рр.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Частка внутрішньорегіональної торгівлі (орієнтовно)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2567864" cy="2468880"/>
          </a:xfrm>
          <a:prstGeom prst="roundRect">
            <a:avLst>
              <a:gd name="adj" fmla="val 3704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55448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≈60 %</a:t>
            </a:r>
            <a:endParaRPr lang="en-US" sz="5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97480"/>
            <a:ext cx="22021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Європейський Союз – торгівля товарами держав-членів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390824" y="1325880"/>
            <a:ext cx="2567864" cy="2468880"/>
          </a:xfrm>
          <a:prstGeom prst="roundRect">
            <a:avLst>
              <a:gd name="adj" fmla="val 3704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573704" y="155448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40–50 %</a:t>
            </a:r>
            <a:endParaRPr lang="en-US" sz="3900" dirty="0"/>
          </a:p>
        </p:txBody>
      </p:sp>
      <p:sp>
        <p:nvSpPr>
          <p:cNvPr id="10" name="Text 7"/>
          <p:cNvSpPr txBox="1"/>
          <p:nvPr/>
        </p:nvSpPr>
        <p:spPr>
          <a:xfrm>
            <a:off x="3573704" y="2697480"/>
            <a:ext cx="22021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USMCA (США, Мексика, Канада)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233008" y="1325880"/>
            <a:ext cx="2567864" cy="2468880"/>
          </a:xfrm>
          <a:prstGeom prst="roundRect">
            <a:avLst>
              <a:gd name="adj" fmla="val 3704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415888" y="155448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20–25 %</a:t>
            </a:r>
            <a:endParaRPr lang="en-US" sz="3900" dirty="0"/>
          </a:p>
        </p:txBody>
      </p:sp>
      <p:sp>
        <p:nvSpPr>
          <p:cNvPr id="13" name="Text 10"/>
          <p:cNvSpPr txBox="1"/>
          <p:nvPr/>
        </p:nvSpPr>
        <p:spPr>
          <a:xfrm>
            <a:off x="6415888" y="2697480"/>
            <a:ext cx="22021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ASEAN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9075191" y="1325880"/>
            <a:ext cx="2567864" cy="2468880"/>
          </a:xfrm>
          <a:prstGeom prst="roundRect">
            <a:avLst>
              <a:gd name="adj" fmla="val 3704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258071" y="1554480"/>
            <a:ext cx="22021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≈15 %</a:t>
            </a:r>
            <a:endParaRPr lang="en-US" sz="5000" dirty="0"/>
          </a:p>
        </p:txBody>
      </p:sp>
      <p:sp>
        <p:nvSpPr>
          <p:cNvPr id="16" name="Text 13"/>
          <p:cNvSpPr txBox="1"/>
          <p:nvPr/>
        </p:nvSpPr>
        <p:spPr>
          <a:xfrm>
            <a:off x="9258071" y="2697480"/>
            <a:ext cx="220210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Африка; Mercosur – близько 10–15 %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4069080"/>
            <a:ext cx="1109441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5430" indent="-265430">
              <a:spcAft>
                <a:spcPts val="400"/>
              </a:spcAft>
              <a:buSzPct val="100000"/>
              <a:buChar char="•"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Інші показники: індекси інтенсивності торгівлі; конвергенція цін і ставок; внутрішньорегіональні ПІІ; мобільність</a:t>
            </a:r>
            <a:endParaRPr lang="en-US" sz="1900" dirty="0"/>
          </a:p>
          <a:p>
            <a:pPr marL="265430" indent="-265430">
              <a:spcAft>
                <a:spcPts val="400"/>
              </a:spcAft>
              <a:buSzPct val="100000"/>
              <a:buChar char="•"/>
            </a:pPr>
            <a:r>
              <a:rPr lang="en-US" sz="19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Композитні індекси: ARCII (Азійський банк розвитку), ARII (АС, АфБР, ЕКА ООН), KOF Globalisation Index; база Deep Trade Agreements (Світовий банк)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589788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ЮНКТАД, Євростат; значення змінюються щороку – перевіряйте актуальні дані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Цілі та ризики інтеграції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F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Цілі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ринків, ефект масштабу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Конкурентоспроможність і технології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Залучення інвестицій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Мир і політична стабільність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Колективна переговорна вага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Спільна відповідь на клімат, міграцію, кіберзагрози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278728" y="1325880"/>
            <a:ext cx="5364328" cy="4892040"/>
          </a:xfrm>
          <a:prstGeom prst="roundRect">
            <a:avLst>
              <a:gd name="adj" fmla="val 1869"/>
            </a:avLst>
          </a:prstGeom>
          <a:solidFill>
            <a:srgbClr val="0F2E3D"/>
          </a:solidFill>
          <a:ln w="12700">
            <a:solidFill>
              <a:srgbClr val="0F2E3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553048" y="1508760"/>
            <a:ext cx="481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9A2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Ризики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553048" y="2148840"/>
            <a:ext cx="4815688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Нерівномірний розподіл вигод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 суверенітету, «демократичний дефіцит»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Складність гармонізації різних моделей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Відхилення торгівлі, дискримінація третіх країн</a:t>
            </a:r>
            <a:endParaRPr lang="en-US" sz="2100" dirty="0"/>
          </a:p>
          <a:p>
            <a:pPr marL="293370" indent="-29337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Зовнішній тиск на держави «лінії розлому» (досвід України)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E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36192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5361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25880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інтеграція – багатовимірний процес, що поєднує економічний, політичний, правовий, безпековий і соціокультурний виміри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2547518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54751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234440" y="2337206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Успіх інтеграції визначають об'єктивні передумови та політична воля і лідерство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558845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558845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348533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Класифікація за сферами, рівнями, інституціями, географією та глибиною дає змогу порівнювати моделі – від наднаціональної європейської до міжурядової азійської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48640" y="4570171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570171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359859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Слід розмежовувати кооперацію й інтеграцію, регіоналізм і регіоналізацію; кількісні показники мають обмеження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" y="5581498"/>
            <a:ext cx="402336" cy="40233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55814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5371186"/>
            <a:ext cx="10362895" cy="846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України закономірності інтеграції – прикладне знання в умовах переговорів про вступ до ЄС і безпекової співпраці з НАТО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325880"/>
            <a:ext cx="5364328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є предметом і метою дисципліни?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Порівняйте підходи Я. Тінбергена, Б. Баласси та Е. Хааса.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позитивна інтеграція відрізняється від негативної?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групи передумов інтеграції ви знаєте?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Охарактеризуйте міжурядову та наднаціональну інтеграцію.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78728" y="1325880"/>
            <a:ext cx="5364328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інституції ЄС мають наднаціональний характер?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Поясніть концепції диференційованої інтеграції.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відрізняються регіоналізм і регіоналізація?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показники вимірюють рівень інтеграції?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F5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</a:t>
            </a:r>
            <a:r>
              <a:rPr lang="en-US" sz="21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ризики супроводжують інтеграційні процеси?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566928" cy="566928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512064"/>
            <a:ext cx="310896" cy="31089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325880" y="274320"/>
            <a:ext cx="103171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2E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Рекомендована література та джерела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325880"/>
            <a:ext cx="11094415" cy="4892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Петренко К. В., Іванова Т. В. Інтеграційні процеси міжнародного розвитку : конспект лекцій. Київ : КПІ ім. Ігоря Сікорського, 2025. 299 с.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500" dirty="0" err="1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Börzel</a:t>
            </a:r>
            <a:r>
              <a:rPr lang="en-US" sz="15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T. A., Risse T. (eds.). The Oxford Handbook of Comparative Regionalism. Oxford : Oxford University Press, 2016.</a:t>
            </a:r>
            <a:endParaRPr lang="en-US" sz="15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500" dirty="0">
                <a:solidFill>
                  <a:srgbClr val="1D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Leuffen D., Rittberger B., Schimmelfennig F. Integration and Differentiation in the European Union. 2nd ed. Cham : Palgrave Macmillan, 2022.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Інтеграційні процеси в міжнародних відносинах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6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1816</Words>
  <Application>Microsoft Office PowerPoint</Application>
  <PresentationFormat>Широкий екран</PresentationFormat>
  <Paragraphs>278</Paragraphs>
  <Slides>23</Slides>
  <Notes>23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1. Міжнародна інтеграція: сутність, передумови, види та рівні</dc:title>
  <dc:subject>PptxGenJS Presentation</dc:subject>
  <dc:creator>Кафедра міжнародних відносин та політичного менеджменту</dc:creator>
  <cp:lastModifiedBy>Pavlo Poplavskyi</cp:lastModifiedBy>
  <cp:revision>3</cp:revision>
  <dcterms:created xsi:type="dcterms:W3CDTF">2026-09-11T13:29:36Z</dcterms:created>
  <dcterms:modified xsi:type="dcterms:W3CDTF">2026-09-11T13:45:23Z</dcterms:modified>
</cp:coreProperties>
</file>