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notesMasterIdLst>
    <p:notesMasterId r:id="rId3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lecture covers three management functions that run in parallel throughout implementation: risk management (Sections 1–2), communication and stakeholder management (Sections 3–4), and quality management (Section 5). Section 6 turns to conflicts within the team and the mechanisms for resolving them. The lecture builds on the logical framework (Lecture 2), the Consortium Agreement (Lecture 4) and consortium governance (Lecture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1 defines project risk and walks through the four sequential stages of the risk management cycle: identification, analysis, assessment and response planning. Emphasise from the outset that risk is not only a threat: an uncertain event can also have a positive effect on the project's objectives.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project risk is an uncertain event or condition that, if it occurs, has a positive or negative effect on at least one of the project's objectives: scope, schedule, cost or quality. Risk management is a cyclical process comprising four sequential stages: identification, analysis (probability and impact), assessment (prioritisation by criticality) and response planning. The cycle is repeated throughout implementation, because the risk register must be reviewed and updated regularly, not only at the planning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Risks are identified systematically through brainstorming, analysis of checklists of typical risks in international projects, analysis of the logframe assumptions (Lecture 2), SWOT analysis and consultations with experts and consortium partners. Every assumption whose likelihood of occurrence is uncertain is a potential source of risk. It is appropriate to classify the risks of international projects by source of origin into the six categories shown; ask students to add one example from a project implemented in Ukraine to each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Qualitative analysis assesses each identified risk against two parameters, the probability of occurrence and the degree of impact on the project's objectives, using a scale such as low, medium and high. Plotting risks in the probability–impact matrix allows them to be prioritised by their level of criticality. The five risks shown are an illustrative example and reappear in the risk register in Section 2. Quantitative analysis, applied chiefly in large infrastructure and investment projects, estimates the expected monetary impact of a risk numerically and uses probabilistic modelling such as the Monte Carlo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negative risks (threats): avoidance eliminates the cause of the risk by changing the project plan; mitigation reduces its probability or impact; transfer shifts its consequences to a third party, for example through insurance or subcontracting; acceptance is a conscious acknowledgement of the risk without active response measures, either passive or active, with a contingency reserve for unforeseen costs. For positive risks (opportunities), mirror strategies apply: exploit, enhance, share and accept. Ask students to match each strategy to one risk from the previous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2 turns from the logic of risk management to its working documents: the risk register, the assumptions log and the contingency plan. It closes with the management of overall uncertainty, which cannot be handled risk by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each identified risk the register records a description and source, the category, probability and impact, priority, the chosen response strategy, specific response measures, the responsible person (risk owner) and the current status: active, materialised or closed. The rows are an illustrative example that matches the probability–impact matrix in Section 1. Stress that the register is a living document: it must be reviewed and updated regularly throughout the entire project life cycle, not only at the planning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assumptions of the logical framework (Lecture 2) are, by their nature, external factors not controlled by the project team. It is therefore advisable to maintain a separate assumptions log that records the status of each assumption: confirmed, at risk or not fulfilled. The log ensures a direct link between the project's design logic and ongoing risk management at the implementation stage, since every assumption whose likelihood of occurrence is uncertain is a potential source of risk. This slide answers self-check question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high-priority risks a contingency plan is developed. It sets out in advance the specific steps to be taken in response to the actual occurrence of a risk, rather than merely preventive measures. It defines the trigger conditions (risk triggers) under which the plan is activated and the contingency reserve of resources for its implementation. Illustrative example for discussion: if an in-person event cannot take place, a pre-agreed online format is activated and funded from the reserve.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identified risks, overall project uncertainty is the cumulative effect of a multitude of small, individually insignificant factors that cannot be exhaustively identified in advance. The contingency reserve is linked to specific identified risks and their contingency plans, or to active acceptance. The management reserve is an additional budgetary and time buffer not tied to any specific risk; it serves as a general reserve of project resilience and is combined with flexible, adaptive management processes in the consortium. This slide answers self-check question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 distinguishes internal from external communication and three related but distinct concepts that donors treat separately: visibility, dissemination and exploitation of results. The communication plan brings all of these together in one document.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 communication ensures effective interaction among consortium participants: the coordinator, the partners, the steering committee and the working groups (see Lecture 5, Section 5). The internal communication plan defines the channels, frequency and formats of information exchange, as well as procedures for escalating problematic issues. External communication encompasses the project's interaction with external stakeholders, target groups, the mass media and the wider public.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Visibility is the set of measures for publicly acknowledging the project's source of funding, including the mandatory placement of the donor's logos and funding disclaimers on all materials, websites and publications; for most donors, including EU programmes, it is a legally binding condition of the grant agreement. Dissemination is the systematic publication of results for scientific, professional and governmental audiences through conferences, publications, the project website and social media, to maximise awareness. Exploitation is the practical application of results after completion: integration into partners' activities, commercialisation where applicable, and institutional uptake into policy or practice (Lecture 8, Section 5). For self-check question 3: the European Commission requires EU-funded projects to display the EU emblem with the funding statement 'Funded by the European Union' or 'Co-funded by the European Union', spelled out in full next to the emblem; if other logos are shown, the EU emblem must be at least as large as the biggest of them (source: European Commission, 'Communicating and raising EU visibility').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communication plan consolidates internal and external communication, visibility, dissemination and exploitation. For each target audience it defines the key message, the channel, the format, the frequency and the person responsible for implementation, as well as indicators of the effectiveness of communication activities such as reach and engagement. The rows are an illustrative example for a capacity-building project; ask students to adapt one row to a project they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4 moves from the stakeholder analysis carried out at the design stage (Lecture 2) to the continuous management of stakeholders during implementation. It then gives the intercultural factors discussed in Lecture 1 an operational dimension.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on the stakeholder analysis carried out at the design stage (Lecture 2, Section 3), stakeholder management during implementation involves continuously monitoring changes in stakeholders' positions, interests and influence, updating the power–interest matrix, and adjusting the engagement strategy in line with actual events. The quadrant labels repeat Lecture 2. The two dots are illustrative: a public authority whose interest grows moves into the key-player quadrant, and a newly emerging stakeholder must be placed on the grid.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factors of intercultural difference discussed in Lecture 1 (Section 6) acquire an operational dimension at the implementation stage. Practical tools include establishing shared ways of working that explicitly align expectations regarding punctuality, decision-making style and feedback; an intercultural briefing at the start of implementation for new team members; appointing cultural mediators within partner organisations; and consciously avoiding ethnocentric assumptions about the 'correct' way of working.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5 follows a deliverable from quality planning through quality assurance and quality control to internal peer review and the final check against the donor's formal and substantive requirements.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quality management starts at the planning stage by defining the quality standards that deliverables must meet, including acceptance criteria for each deliverable, agreed with donor requirements and the expectations of target groups. Quality assurance is preventive and process-oriented: it prevents defects by adhering to established standards and procedures while deliverables are developed. Quality control is reactive: it checks an already-created deliverable against established criteria before its final approval or submission to the donor. This slide answers self-check question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 peer review is a common practice for assuring the quality of substantive deliverables such as reports, analytical materials and learning resources. A deliverable is assessed by an independent member of the consortium who was not involved in its direct development, against predefined criteria, before it is submitted to the donor or published for an external audience. The revision step shows how the authors typically respond to the reviewer's comments before submission.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separate dimension of quality management is the systematic verification that all deliverables comply with the donor's formal and substantive requirements: adherence to reporting templates, the visibility requirements discussed in Section 3, grant agreement terminology, and horizontal requirements such as gender equality, accessibility and environmental sustainability. Horizontal requirements may be subject to separate verification when interim and final reports are assessed (Lecture 8, Section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6 identifies five typical sources of conflict in an international consortium, presents the Thomas–Kilmann model of conflict-handling styles, and closes with the formalised resolution mechanisms anchored in the Consortium Agreement (Lecture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Conflicts within the project team may arise from disagreements over the allocation of resources (budget, roles) among partners; divergent understandings of tasks owing to an insufficiently precise definition of the scope of work, related to scope creep (Lecture 5, Section 2); intercultural misunderstandings arising from differing communication styles and management traditions; personal incompatibility among team members; and conflicting priorities between the organisational interests of an individual partner and the shared objectives of the consortium.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Thomas–Kilmann model identifies five behavioural styles depending on the relative attention given to one's own interests (assertiveness) and to those of the other party (cooperativeness). Avoiding: low attention to both. Accommodating: priority to the other party's interests. Competing: priority to one's own interests. Compromising: partial satisfaction of both parties' interests. Collaborating: a solution that fully satisfies both parties. No style is always best: an effective manager of an international project commands the full range and consciously selects the most appropriate style. For self-check question 5, ask when time pressure or a minor issue makes a quick compromise preferable to a lengthy search for a fully collaborative solution.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Consortium Agreement (Lecture 4, Section 4) sets out dispute resolution procedures, including the possibility of escalation to the steering committee or, as a last resort, to mediation or arbitration. Supporting mechanisms include regular structured meetings that allow tension to be identified early, the involvement of a neutral facilitator for complex inter-partner disputes, and the clear documentation (minuting) of agreements reached. This slide answers self-check question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six takeaways to recap the lecture's three management functions (risk, communication and quality) and the handling of conflict. Each takeaway corresponds to one section of the lecture.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1: slide on the assumptions log. Question 2: slide on contingency and management reserves. Question 3: slide on visibility, dissemination and exploitation. Question 4: slide on quality assurance and quality control. Question 5: Thomas–Kilmann slide. Question 6: slide on formalised mechanisms.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image" Target="../media/image-5-11.png"/><Relationship Id="rId12" Type="http://schemas.openxmlformats.org/officeDocument/2006/relationships/slideLayout" Target="../slideLayouts/slideLayout1.xml"/><Relationship Id="rId1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slideLayout" Target="../slideLayouts/slideLayout1.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slideLayout" Target="../slideLayouts/slideLayout1.xml"/><Relationship Id="rId1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22-8.png"/><Relationship Id="rId9" Type="http://schemas.openxmlformats.org/officeDocument/2006/relationships/image" Target="../media/image-22-9.png"/><Relationship Id="rId10" Type="http://schemas.openxmlformats.org/officeDocument/2006/relationships/image" Target="../media/image-22-10.png"/><Relationship Id="rId11" Type="http://schemas.openxmlformats.org/officeDocument/2006/relationships/slideLayout" Target="../slideLayouts/slideLayout1.xml"/><Relationship Id="rId1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slideLayout" Target="../slideLayouts/slideLayout1.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slideLayout" Target="../slideLayouts/slideLayout1.xml"/><Relationship Id="rId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png"/><Relationship Id="rId7" Type="http://schemas.openxmlformats.org/officeDocument/2006/relationships/image" Target="../media/image-26-7.png"/><Relationship Id="rId8" Type="http://schemas.openxmlformats.org/officeDocument/2006/relationships/image" Target="../media/image-26-8.png"/><Relationship Id="rId9" Type="http://schemas.openxmlformats.org/officeDocument/2006/relationships/image" Target="../media/image-26-9.png"/><Relationship Id="rId10" Type="http://schemas.openxmlformats.org/officeDocument/2006/relationships/image" Target="../media/image-26-10.png"/><Relationship Id="rId11" Type="http://schemas.openxmlformats.org/officeDocument/2006/relationships/image" Target="../media/image-26-11.png"/><Relationship Id="rId12" Type="http://schemas.openxmlformats.org/officeDocument/2006/relationships/slideLayout" Target="../slideLayouts/slideLayout1.xml"/><Relationship Id="rId1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slideLayout" Target="../slideLayouts/slideLayout1.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image" Target="../media/image-28-6.png"/><Relationship Id="rId7" Type="http://schemas.openxmlformats.org/officeDocument/2006/relationships/slideLayout" Target="../slideLayouts/slideLayout1.xml"/><Relationship Id="rId8"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9098280" y="1783080"/>
            <a:ext cx="2103120" cy="210312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9666122" y="2350922"/>
            <a:ext cx="967435" cy="967435"/>
          </a:xfrm>
          <a:prstGeom prst="rect">
            <a:avLst/>
          </a:prstGeom>
        </p:spPr>
      </p:pic>
      <p:sp>
        <p:nvSpPr>
          <p:cNvPr id="7" name="Text 4"/>
          <p:cNvSpPr txBox="1"/>
          <p:nvPr/>
        </p:nvSpPr>
        <p:spPr>
          <a:xfrm>
            <a:off x="548640" y="685800"/>
            <a:ext cx="7772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INTERNATIONAL PROJECT ACTIVITY  ·  MASTER'S PROGRAMME</a:t>
            </a:r>
            <a:endParaRPr lang="en-US" sz="1200" dirty="0"/>
          </a:p>
        </p:txBody>
      </p:sp>
      <p:sp>
        <p:nvSpPr>
          <p:cNvPr id="8" name="Text 5"/>
          <p:cNvSpPr txBox="1"/>
          <p:nvPr/>
        </p:nvSpPr>
        <p:spPr>
          <a:xfrm>
            <a:off x="548640" y="1737360"/>
            <a:ext cx="7315200" cy="548640"/>
          </a:xfrm>
          <a:prstGeom prst="rect">
            <a:avLst/>
          </a:prstGeom>
          <a:noFill/>
          <a:ln/>
        </p:spPr>
        <p:txBody>
          <a:bodyPr wrap="square" lIns="0" tIns="0" rIns="0" bIns="0" rtlCol="0" anchor="t"/>
          <a:lstStyle/>
          <a:p>
            <a:pPr indent="0" marL="0">
              <a:buNone/>
            </a:pPr>
            <a:r>
              <a:rPr lang="en-US" sz="2400" i="1" dirty="0">
                <a:solidFill>
                  <a:srgbClr val="E9D68F"/>
                </a:solidFill>
                <a:latin typeface="Cambria" pitchFamily="34" charset="0"/>
                <a:ea typeface="Cambria" pitchFamily="34" charset="-122"/>
                <a:cs typeface="Cambria" pitchFamily="34" charset="-120"/>
              </a:rPr>
              <a:t>Lecture 7</a:t>
            </a:r>
            <a:endParaRPr lang="en-US" sz="2400" dirty="0"/>
          </a:p>
        </p:txBody>
      </p:sp>
      <p:sp>
        <p:nvSpPr>
          <p:cNvPr id="9" name="Text 6"/>
          <p:cNvSpPr txBox="1"/>
          <p:nvPr/>
        </p:nvSpPr>
        <p:spPr>
          <a:xfrm>
            <a:off x="548640" y="2331720"/>
            <a:ext cx="7863840" cy="210312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Risk, Communication and Quality Management in an International Project</a:t>
            </a:r>
            <a:endParaRPr lang="en-US" sz="3800" dirty="0"/>
          </a:p>
        </p:txBody>
      </p:sp>
      <p:sp>
        <p:nvSpPr>
          <p:cNvPr id="10" name="Text 7"/>
          <p:cNvSpPr txBox="1"/>
          <p:nvPr/>
        </p:nvSpPr>
        <p:spPr>
          <a:xfrm>
            <a:off x="548640" y="4526280"/>
            <a:ext cx="7680960" cy="73152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Risk analysis and response, communication and visibility, stakeholder and intercultural management, quality assurance and conflict resolution in project consortia</a:t>
            </a:r>
            <a:endParaRPr lang="en-US" sz="1600" dirty="0"/>
          </a:p>
        </p:txBody>
      </p:sp>
      <p:sp>
        <p:nvSpPr>
          <p:cNvPr id="11" name="Text 8"/>
          <p:cNvSpPr txBox="1"/>
          <p:nvPr/>
        </p:nvSpPr>
        <p:spPr>
          <a:xfrm>
            <a:off x="548640" y="5806440"/>
            <a:ext cx="8229600" cy="320040"/>
          </a:xfrm>
          <a:prstGeom prst="rect">
            <a:avLst/>
          </a:prstGeom>
          <a:noFill/>
          <a:ln/>
        </p:spPr>
        <p:txBody>
          <a:bodyPr wrap="square" lIns="0" tIns="0" rIns="0" bIns="0" rtlCol="0" anchor="t"/>
          <a:lstStyle/>
          <a:p>
            <a:pPr indent="0" marL="0">
              <a:buNone/>
            </a:pPr>
            <a:r>
              <a:rPr lang="en-US" sz="1200" i="1" dirty="0">
                <a:solidFill>
                  <a:srgbClr val="8E9BB8"/>
                </a:solidFill>
                <a:latin typeface="Calibri" pitchFamily="34" charset="0"/>
                <a:ea typeface="Calibri" pitchFamily="34" charset="-122"/>
                <a:cs typeface="Calibri" pitchFamily="34" charset="-120"/>
              </a:rPr>
              <a:t>Content Module 2  ·  Implementation, Administration and Evaluation of International Projects</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OVERVIEW</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Lecture Plan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48640" y="1737360"/>
            <a:ext cx="5303520" cy="1143000"/>
          </a:xfrm>
          <a:prstGeom prst="roundRect">
            <a:avLst>
              <a:gd name="adj" fmla="val 6400"/>
            </a:avLst>
          </a:prstGeom>
          <a:solidFill>
            <a:srgbClr val="F4F7FC"/>
          </a:solidFill>
          <a:ln/>
        </p:spPr>
      </p:sp>
      <p:sp>
        <p:nvSpPr>
          <p:cNvPr id="8" name="Shape 5"/>
          <p:cNvSpPr/>
          <p:nvPr/>
        </p:nvSpPr>
        <p:spPr>
          <a:xfrm>
            <a:off x="749808" y="2025396"/>
            <a:ext cx="566928" cy="566928"/>
          </a:xfrm>
          <a:prstGeom prst="ellipse">
            <a:avLst/>
          </a:prstGeom>
          <a:solidFill>
            <a:srgbClr val="1B2A4A"/>
          </a:solidFill>
          <a:ln/>
        </p:spPr>
      </p:sp>
      <p:sp>
        <p:nvSpPr>
          <p:cNvPr id="9" name="Text 6"/>
          <p:cNvSpPr txBox="1"/>
          <p:nvPr/>
        </p:nvSpPr>
        <p:spPr>
          <a:xfrm>
            <a:off x="749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01</a:t>
            </a:r>
            <a:endParaRPr lang="en-US" sz="1600" dirty="0"/>
          </a:p>
        </p:txBody>
      </p:sp>
      <p:sp>
        <p:nvSpPr>
          <p:cNvPr id="10" name="Text 7"/>
          <p:cNvSpPr txBox="1"/>
          <p:nvPr/>
        </p:nvSpPr>
        <p:spPr>
          <a:xfrm>
            <a:off x="1508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Identification, analysis, assessment and response planning for the risks of an international project</a:t>
            </a:r>
            <a:endParaRPr lang="en-US" sz="1500" dirty="0"/>
          </a:p>
        </p:txBody>
      </p:sp>
      <p:sp>
        <p:nvSpPr>
          <p:cNvPr id="11" name="Shape 8"/>
          <p:cNvSpPr/>
          <p:nvPr/>
        </p:nvSpPr>
        <p:spPr>
          <a:xfrm>
            <a:off x="548640" y="3063240"/>
            <a:ext cx="5303520" cy="1143000"/>
          </a:xfrm>
          <a:prstGeom prst="roundRect">
            <a:avLst>
              <a:gd name="adj" fmla="val 6400"/>
            </a:avLst>
          </a:prstGeom>
          <a:solidFill>
            <a:srgbClr val="F4F7FC"/>
          </a:solidFill>
          <a:ln/>
        </p:spPr>
      </p:sp>
      <p:sp>
        <p:nvSpPr>
          <p:cNvPr id="12" name="Shape 9"/>
          <p:cNvSpPr/>
          <p:nvPr/>
        </p:nvSpPr>
        <p:spPr>
          <a:xfrm>
            <a:off x="749808" y="3351276"/>
            <a:ext cx="566928" cy="566928"/>
          </a:xfrm>
          <a:prstGeom prst="ellipse">
            <a:avLst/>
          </a:prstGeom>
          <a:solidFill>
            <a:srgbClr val="1B2A4A"/>
          </a:solidFill>
          <a:ln/>
        </p:spPr>
      </p:sp>
      <p:sp>
        <p:nvSpPr>
          <p:cNvPr id="13" name="Text 10"/>
          <p:cNvSpPr txBox="1"/>
          <p:nvPr/>
        </p:nvSpPr>
        <p:spPr>
          <a:xfrm>
            <a:off x="749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02</a:t>
            </a:r>
            <a:endParaRPr lang="en-US" sz="1600" dirty="0"/>
          </a:p>
        </p:txBody>
      </p:sp>
      <p:sp>
        <p:nvSpPr>
          <p:cNvPr id="14" name="Text 11"/>
          <p:cNvSpPr txBox="1"/>
          <p:nvPr/>
        </p:nvSpPr>
        <p:spPr>
          <a:xfrm>
            <a:off x="1508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The risk register, the assumptions log, the contingency plan and the management of uncertainty</a:t>
            </a:r>
            <a:endParaRPr lang="en-US" sz="1500" dirty="0"/>
          </a:p>
        </p:txBody>
      </p:sp>
      <p:sp>
        <p:nvSpPr>
          <p:cNvPr id="15" name="Shape 12"/>
          <p:cNvSpPr/>
          <p:nvPr/>
        </p:nvSpPr>
        <p:spPr>
          <a:xfrm>
            <a:off x="548640" y="4389120"/>
            <a:ext cx="5303520" cy="1143000"/>
          </a:xfrm>
          <a:prstGeom prst="roundRect">
            <a:avLst>
              <a:gd name="adj" fmla="val 6400"/>
            </a:avLst>
          </a:prstGeom>
          <a:solidFill>
            <a:srgbClr val="F4F7FC"/>
          </a:solidFill>
          <a:ln/>
        </p:spPr>
      </p:sp>
      <p:sp>
        <p:nvSpPr>
          <p:cNvPr id="16" name="Shape 13"/>
          <p:cNvSpPr/>
          <p:nvPr/>
        </p:nvSpPr>
        <p:spPr>
          <a:xfrm>
            <a:off x="749808" y="4677156"/>
            <a:ext cx="566928" cy="566928"/>
          </a:xfrm>
          <a:prstGeom prst="ellipse">
            <a:avLst/>
          </a:prstGeom>
          <a:solidFill>
            <a:srgbClr val="1B2A4A"/>
          </a:solidFill>
          <a:ln/>
        </p:spPr>
      </p:sp>
      <p:sp>
        <p:nvSpPr>
          <p:cNvPr id="17" name="Text 14"/>
          <p:cNvSpPr txBox="1"/>
          <p:nvPr/>
        </p:nvSpPr>
        <p:spPr>
          <a:xfrm>
            <a:off x="749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03</a:t>
            </a:r>
            <a:endParaRPr lang="en-US" sz="1600" dirty="0"/>
          </a:p>
        </p:txBody>
      </p:sp>
      <p:sp>
        <p:nvSpPr>
          <p:cNvPr id="18" name="Text 15"/>
          <p:cNvSpPr txBox="1"/>
          <p:nvPr/>
        </p:nvSpPr>
        <p:spPr>
          <a:xfrm>
            <a:off x="1508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Communication strategy: internal and external communication, visibility, dissemination and exploitation of results</a:t>
            </a:r>
            <a:endParaRPr lang="en-US" sz="1500" dirty="0"/>
          </a:p>
        </p:txBody>
      </p:sp>
      <p:sp>
        <p:nvSpPr>
          <p:cNvPr id="19" name="Shape 16"/>
          <p:cNvSpPr/>
          <p:nvPr/>
        </p:nvSpPr>
        <p:spPr>
          <a:xfrm>
            <a:off x="6263640" y="1737360"/>
            <a:ext cx="5303520" cy="1143000"/>
          </a:xfrm>
          <a:prstGeom prst="roundRect">
            <a:avLst>
              <a:gd name="adj" fmla="val 6400"/>
            </a:avLst>
          </a:prstGeom>
          <a:solidFill>
            <a:srgbClr val="F4F7FC"/>
          </a:solidFill>
          <a:ln/>
        </p:spPr>
      </p:sp>
      <p:sp>
        <p:nvSpPr>
          <p:cNvPr id="20" name="Shape 17"/>
          <p:cNvSpPr/>
          <p:nvPr/>
        </p:nvSpPr>
        <p:spPr>
          <a:xfrm>
            <a:off x="6464808" y="2025396"/>
            <a:ext cx="566928" cy="566928"/>
          </a:xfrm>
          <a:prstGeom prst="ellipse">
            <a:avLst/>
          </a:prstGeom>
          <a:solidFill>
            <a:srgbClr val="1B2A4A"/>
          </a:solidFill>
          <a:ln/>
        </p:spPr>
      </p:sp>
      <p:sp>
        <p:nvSpPr>
          <p:cNvPr id="21" name="Text 18"/>
          <p:cNvSpPr txBox="1"/>
          <p:nvPr/>
        </p:nvSpPr>
        <p:spPr>
          <a:xfrm>
            <a:off x="6464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04</a:t>
            </a:r>
            <a:endParaRPr lang="en-US" sz="1600" dirty="0"/>
          </a:p>
        </p:txBody>
      </p:sp>
      <p:sp>
        <p:nvSpPr>
          <p:cNvPr id="22" name="Text 19"/>
          <p:cNvSpPr txBox="1"/>
          <p:nvPr/>
        </p:nvSpPr>
        <p:spPr>
          <a:xfrm>
            <a:off x="7223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Stakeholder management and intercultural interaction within an international consortium</a:t>
            </a:r>
            <a:endParaRPr lang="en-US" sz="1500" dirty="0"/>
          </a:p>
        </p:txBody>
      </p:sp>
      <p:sp>
        <p:nvSpPr>
          <p:cNvPr id="23" name="Shape 20"/>
          <p:cNvSpPr/>
          <p:nvPr/>
        </p:nvSpPr>
        <p:spPr>
          <a:xfrm>
            <a:off x="6263640" y="3063240"/>
            <a:ext cx="5303520" cy="1143000"/>
          </a:xfrm>
          <a:prstGeom prst="roundRect">
            <a:avLst>
              <a:gd name="adj" fmla="val 6400"/>
            </a:avLst>
          </a:prstGeom>
          <a:solidFill>
            <a:srgbClr val="F4F7FC"/>
          </a:solidFill>
          <a:ln/>
        </p:spPr>
      </p:sp>
      <p:sp>
        <p:nvSpPr>
          <p:cNvPr id="24" name="Shape 21"/>
          <p:cNvSpPr/>
          <p:nvPr/>
        </p:nvSpPr>
        <p:spPr>
          <a:xfrm>
            <a:off x="6464808" y="3351276"/>
            <a:ext cx="566928" cy="566928"/>
          </a:xfrm>
          <a:prstGeom prst="ellipse">
            <a:avLst/>
          </a:prstGeom>
          <a:solidFill>
            <a:srgbClr val="1B2A4A"/>
          </a:solidFill>
          <a:ln/>
        </p:spPr>
      </p:sp>
      <p:sp>
        <p:nvSpPr>
          <p:cNvPr id="25" name="Text 22"/>
          <p:cNvSpPr txBox="1"/>
          <p:nvPr/>
        </p:nvSpPr>
        <p:spPr>
          <a:xfrm>
            <a:off x="6464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05</a:t>
            </a:r>
            <a:endParaRPr lang="en-US" sz="1600" dirty="0"/>
          </a:p>
        </p:txBody>
      </p:sp>
      <p:sp>
        <p:nvSpPr>
          <p:cNvPr id="26" name="Text 23"/>
          <p:cNvSpPr txBox="1"/>
          <p:nvPr/>
        </p:nvSpPr>
        <p:spPr>
          <a:xfrm>
            <a:off x="7223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Quality management of results and deliverables, peer review and monitoring of compliance with donor requirements</a:t>
            </a:r>
            <a:endParaRPr lang="en-US" sz="1500" dirty="0"/>
          </a:p>
        </p:txBody>
      </p:sp>
      <p:sp>
        <p:nvSpPr>
          <p:cNvPr id="27" name="Shape 24"/>
          <p:cNvSpPr/>
          <p:nvPr/>
        </p:nvSpPr>
        <p:spPr>
          <a:xfrm>
            <a:off x="6263640" y="4389120"/>
            <a:ext cx="5303520" cy="1143000"/>
          </a:xfrm>
          <a:prstGeom prst="roundRect">
            <a:avLst>
              <a:gd name="adj" fmla="val 6400"/>
            </a:avLst>
          </a:prstGeom>
          <a:solidFill>
            <a:srgbClr val="F4F7FC"/>
          </a:solidFill>
          <a:ln/>
        </p:spPr>
      </p:sp>
      <p:sp>
        <p:nvSpPr>
          <p:cNvPr id="28" name="Shape 25"/>
          <p:cNvSpPr/>
          <p:nvPr/>
        </p:nvSpPr>
        <p:spPr>
          <a:xfrm>
            <a:off x="6464808" y="4677156"/>
            <a:ext cx="566928" cy="566928"/>
          </a:xfrm>
          <a:prstGeom prst="ellipse">
            <a:avLst/>
          </a:prstGeom>
          <a:solidFill>
            <a:srgbClr val="1B2A4A"/>
          </a:solidFill>
          <a:ln/>
        </p:spPr>
      </p:sp>
      <p:sp>
        <p:nvSpPr>
          <p:cNvPr id="29" name="Text 26"/>
          <p:cNvSpPr txBox="1"/>
          <p:nvPr/>
        </p:nvSpPr>
        <p:spPr>
          <a:xfrm>
            <a:off x="6464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06</a:t>
            </a:r>
            <a:endParaRPr lang="en-US" sz="1600" dirty="0"/>
          </a:p>
        </p:txBody>
      </p:sp>
      <p:sp>
        <p:nvSpPr>
          <p:cNvPr id="30" name="Text 27"/>
          <p:cNvSpPr txBox="1"/>
          <p:nvPr/>
        </p:nvSpPr>
        <p:spPr>
          <a:xfrm>
            <a:off x="7223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Conflicts within the project team and mechanisms for their resolution</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01</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1</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Identification, Analysis, Assessment and Response Planning for Project Risks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is a project risk, and can it be positive?</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are risks identified, classified and prioritised?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response strategies apply to threats and to opportunities?</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7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RISK MANAGEMENT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Project Risk and the Risk Management Cycle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04</a:t>
            </a:r>
            <a:endParaRPr lang="en-US" sz="900" dirty="0"/>
          </a:p>
        </p:txBody>
      </p:sp>
      <p:sp>
        <p:nvSpPr>
          <p:cNvPr id="7" name="Shape 4"/>
          <p:cNvSpPr/>
          <p:nvPr/>
        </p:nvSpPr>
        <p:spPr>
          <a:xfrm>
            <a:off x="548640" y="1645920"/>
            <a:ext cx="11091672" cy="914400"/>
          </a:xfrm>
          <a:prstGeom prst="roundRect">
            <a:avLst>
              <a:gd name="adj" fmla="val 8000"/>
            </a:avLst>
          </a:prstGeom>
          <a:solidFill>
            <a:srgbClr val="E8EEF9"/>
          </a:solidFill>
          <a:ln/>
        </p:spPr>
      </p:sp>
      <p:sp>
        <p:nvSpPr>
          <p:cNvPr id="8" name="Shape 5"/>
          <p:cNvSpPr/>
          <p:nvPr/>
        </p:nvSpPr>
        <p:spPr>
          <a:xfrm>
            <a:off x="777240" y="1783080"/>
            <a:ext cx="640080" cy="64008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50062" y="1955902"/>
            <a:ext cx="294437" cy="294437"/>
          </a:xfrm>
          <a:prstGeom prst="rect">
            <a:avLst/>
          </a:prstGeom>
        </p:spPr>
      </p:pic>
      <p:sp>
        <p:nvSpPr>
          <p:cNvPr id="10" name="Text 6"/>
          <p:cNvSpPr txBox="1"/>
          <p:nvPr/>
        </p:nvSpPr>
        <p:spPr>
          <a:xfrm>
            <a:off x="1645920" y="1691640"/>
            <a:ext cx="9784080" cy="822960"/>
          </a:xfrm>
          <a:prstGeom prst="rect">
            <a:avLst/>
          </a:prstGeom>
          <a:noFill/>
          <a:ln/>
        </p:spPr>
        <p:txBody>
          <a:bodyPr wrap="square" lIns="0" tIns="0" rIns="0" bIns="0" rtlCol="0" anchor="ctr"/>
          <a:lstStyle/>
          <a:p>
            <a:pPr indent="0" marL="0">
              <a:buNone/>
            </a:pPr>
            <a:r>
              <a:rPr lang="en-US" sz="1700" b="1" dirty="0">
                <a:solidFill>
                  <a:srgbClr val="1B2A4A"/>
                </a:solidFill>
                <a:latin typeface="Cambria" pitchFamily="34" charset="0"/>
                <a:ea typeface="Cambria" pitchFamily="34" charset="-122"/>
                <a:cs typeface="Cambria" pitchFamily="34" charset="-120"/>
              </a:rPr>
              <a:t>Project risk  </a:t>
            </a:r>
            <a:pPr indent="0" marL="0">
              <a:buNone/>
            </a:pPr>
            <a:r>
              <a:rPr lang="en-US" sz="1600" i="1" dirty="0">
                <a:solidFill>
                  <a:srgbClr val="1B2A4A"/>
                </a:solidFill>
                <a:latin typeface="Cambria" pitchFamily="34" charset="0"/>
                <a:ea typeface="Cambria" pitchFamily="34" charset="-122"/>
                <a:cs typeface="Cambria" pitchFamily="34" charset="-120"/>
              </a:rPr>
              <a:t>is an uncertain event or condition that, if it occurs, has a positive or negative effect on at least one of the project's objectives: scope, schedule, cost, quality.</a:t>
            </a:r>
            <a:endParaRPr lang="en-US" sz="1400" dirty="0"/>
          </a:p>
        </p:txBody>
      </p:sp>
      <p:sp>
        <p:nvSpPr>
          <p:cNvPr id="11" name="Shape 7"/>
          <p:cNvSpPr/>
          <p:nvPr/>
        </p:nvSpPr>
        <p:spPr>
          <a:xfrm>
            <a:off x="4910328" y="3246120"/>
            <a:ext cx="2377440" cy="2377440"/>
          </a:xfrm>
          <a:prstGeom prst="ellipse">
            <a:avLst/>
          </a:prstGeom>
          <a:ln w="25400">
            <a:solidFill>
              <a:srgbClr val="D5DDEB"/>
            </a:solidFill>
            <a:prstDash val="solid"/>
          </a:ln>
        </p:spPr>
      </p:sp>
      <p:sp>
        <p:nvSpPr>
          <p:cNvPr id="12" name="Shape 8"/>
          <p:cNvSpPr/>
          <p:nvPr/>
        </p:nvSpPr>
        <p:spPr>
          <a:xfrm rot="5400000">
            <a:off x="5998464" y="3154680"/>
            <a:ext cx="201168" cy="182880"/>
          </a:xfrm>
          <a:prstGeom prst="triangle">
            <a:avLst/>
          </a:prstGeom>
          <a:solidFill>
            <a:srgbClr val="C9A227"/>
          </a:solidFill>
          <a:ln/>
        </p:spPr>
      </p:sp>
      <p:sp>
        <p:nvSpPr>
          <p:cNvPr id="13" name="Shape 9"/>
          <p:cNvSpPr/>
          <p:nvPr/>
        </p:nvSpPr>
        <p:spPr>
          <a:xfrm rot="10800000">
            <a:off x="7187184" y="4343400"/>
            <a:ext cx="201168" cy="182880"/>
          </a:xfrm>
          <a:prstGeom prst="triangle">
            <a:avLst/>
          </a:prstGeom>
          <a:solidFill>
            <a:srgbClr val="C9A227"/>
          </a:solidFill>
          <a:ln/>
        </p:spPr>
      </p:sp>
      <p:sp>
        <p:nvSpPr>
          <p:cNvPr id="14" name="Shape 10"/>
          <p:cNvSpPr/>
          <p:nvPr/>
        </p:nvSpPr>
        <p:spPr>
          <a:xfrm rot="16200000">
            <a:off x="5998464" y="5532120"/>
            <a:ext cx="201168" cy="182880"/>
          </a:xfrm>
          <a:prstGeom prst="triangle">
            <a:avLst/>
          </a:prstGeom>
          <a:solidFill>
            <a:srgbClr val="C9A227"/>
          </a:solidFill>
          <a:ln/>
        </p:spPr>
      </p:sp>
      <p:sp>
        <p:nvSpPr>
          <p:cNvPr id="15" name="Shape 11"/>
          <p:cNvSpPr/>
          <p:nvPr/>
        </p:nvSpPr>
        <p:spPr>
          <a:xfrm>
            <a:off x="4809744" y="4343400"/>
            <a:ext cx="201168" cy="182880"/>
          </a:xfrm>
          <a:prstGeom prst="triangle">
            <a:avLst/>
          </a:prstGeom>
          <a:solidFill>
            <a:srgbClr val="C9A227"/>
          </a:solidFill>
          <a:ln/>
        </p:spPr>
      </p:sp>
      <p:sp>
        <p:nvSpPr>
          <p:cNvPr id="16" name="Shape 12"/>
          <p:cNvSpPr/>
          <p:nvPr/>
        </p:nvSpPr>
        <p:spPr>
          <a:xfrm>
            <a:off x="5367528" y="3703320"/>
            <a:ext cx="1463040" cy="1463040"/>
          </a:xfrm>
          <a:prstGeom prst="ellipse">
            <a:avLst/>
          </a:prstGeom>
          <a:solidFill>
            <a:srgbClr val="E8EEF9"/>
          </a:solidFill>
          <a:ln/>
        </p:spPr>
      </p:sp>
      <p:sp>
        <p:nvSpPr>
          <p:cNvPr id="17" name="Text 13"/>
          <p:cNvSpPr txBox="1"/>
          <p:nvPr/>
        </p:nvSpPr>
        <p:spPr>
          <a:xfrm>
            <a:off x="5458968" y="3977640"/>
            <a:ext cx="1280160" cy="914400"/>
          </a:xfrm>
          <a:prstGeom prst="rect">
            <a:avLst/>
          </a:prstGeom>
          <a:noFill/>
          <a:ln/>
        </p:spPr>
        <p:txBody>
          <a:bodyPr wrap="square" lIns="0" tIns="0" rIns="0" bIns="0" rtlCol="0" anchor="ctr"/>
          <a:lstStyle/>
          <a:p>
            <a:pPr algn="ctr" indent="0" marL="0">
              <a:buNone/>
            </a:pPr>
            <a:r>
              <a:rPr lang="en-US" sz="1400" b="1" dirty="0">
                <a:solidFill>
                  <a:srgbClr val="1B2A4A"/>
                </a:solidFill>
                <a:latin typeface="Cambria" pitchFamily="34" charset="0"/>
                <a:ea typeface="Cambria" pitchFamily="34" charset="-122"/>
                <a:cs typeface="Cambria" pitchFamily="34" charset="-120"/>
              </a:rPr>
              <a:t>Risk management cycle</a:t>
            </a:r>
            <a:endParaRPr lang="en-US" sz="1400" dirty="0"/>
          </a:p>
        </p:txBody>
      </p:sp>
      <p:sp>
        <p:nvSpPr>
          <p:cNvPr id="18" name="Shape 14"/>
          <p:cNvSpPr/>
          <p:nvPr/>
        </p:nvSpPr>
        <p:spPr>
          <a:xfrm>
            <a:off x="4847016" y="3182808"/>
            <a:ext cx="822960" cy="822960"/>
          </a:xfrm>
          <a:prstGeom prst="ellipse">
            <a:avLst/>
          </a:prstGeom>
          <a:solidFill>
            <a:srgbClr val="1B2A4A"/>
          </a:solidFill>
          <a:ln/>
        </p:spPr>
      </p:sp>
      <p:pic>
        <p:nvPicPr>
          <p:cNvPr id="19" name="Image 1" descr="preencoded.png">    </p:cNvPr>
          <p:cNvPicPr>
            <a:picLocks noChangeAspect="1"/>
          </p:cNvPicPr>
          <p:nvPr/>
        </p:nvPicPr>
        <p:blipFill>
          <a:blip r:embed="rId2"/>
          <a:stretch>
            <a:fillRect/>
          </a:stretch>
        </p:blipFill>
        <p:spPr>
          <a:xfrm>
            <a:off x="5069215" y="3405007"/>
            <a:ext cx="378562" cy="378562"/>
          </a:xfrm>
          <a:prstGeom prst="rect">
            <a:avLst/>
          </a:prstGeom>
        </p:spPr>
      </p:pic>
      <p:sp>
        <p:nvSpPr>
          <p:cNvPr id="20" name="Text 15"/>
          <p:cNvSpPr txBox="1"/>
          <p:nvPr/>
        </p:nvSpPr>
        <p:spPr>
          <a:xfrm>
            <a:off x="548640" y="3091368"/>
            <a:ext cx="4069776" cy="1005840"/>
          </a:xfrm>
          <a:prstGeom prst="rect">
            <a:avLst/>
          </a:prstGeom>
          <a:noFill/>
          <a:ln/>
        </p:spPr>
        <p:txBody>
          <a:bodyPr wrap="square" lIns="0" tIns="0" rIns="0" bIns="0" rtlCol="0" anchor="ctr"/>
          <a:lstStyle/>
          <a:p>
            <a:pPr algn="r" indent="0" marL="0">
              <a:buNone/>
            </a:pPr>
            <a:r>
              <a:rPr lang="en-US" sz="1600" b="1" dirty="0">
                <a:solidFill>
                  <a:srgbClr val="1B2A4A"/>
                </a:solidFill>
                <a:latin typeface="Calibri" pitchFamily="34" charset="0"/>
                <a:ea typeface="Calibri" pitchFamily="34" charset="-122"/>
                <a:cs typeface="Calibri" pitchFamily="34" charset="-120"/>
              </a:rPr>
              <a:t>1  Identification</a:t>
            </a:r>
            <a:endParaRPr lang="en-US" sz="1400" dirty="0"/>
          </a:p>
          <a:p>
            <a:pPr algn="r" indent="0" marL="0">
              <a:buNone/>
            </a:pPr>
            <a:r>
              <a:rPr lang="en-US" sz="1300" dirty="0">
                <a:solidFill>
                  <a:srgbClr val="2B3445"/>
                </a:solidFill>
                <a:latin typeface="Calibri" pitchFamily="34" charset="0"/>
                <a:ea typeface="Calibri" pitchFamily="34" charset="-122"/>
                <a:cs typeface="Calibri" pitchFamily="34" charset="-120"/>
              </a:rPr>
              <a:t>Brainstorming, checklists, logframe assumptions, SWOT analysis, consultations with experts and partners</a:t>
            </a:r>
            <a:endParaRPr lang="en-US" sz="1400" dirty="0"/>
          </a:p>
        </p:txBody>
      </p:sp>
      <p:sp>
        <p:nvSpPr>
          <p:cNvPr id="21" name="Shape 16"/>
          <p:cNvSpPr/>
          <p:nvPr/>
        </p:nvSpPr>
        <p:spPr>
          <a:xfrm>
            <a:off x="6528120" y="3182808"/>
            <a:ext cx="822960" cy="822960"/>
          </a:xfrm>
          <a:prstGeom prst="ellipse">
            <a:avLst/>
          </a:prstGeom>
          <a:solidFill>
            <a:srgbClr val="1B2A4A"/>
          </a:solidFill>
          <a:ln/>
        </p:spPr>
      </p:sp>
      <p:pic>
        <p:nvPicPr>
          <p:cNvPr id="22" name="Image 2" descr="preencoded.png">    </p:cNvPr>
          <p:cNvPicPr>
            <a:picLocks noChangeAspect="1"/>
          </p:cNvPicPr>
          <p:nvPr/>
        </p:nvPicPr>
        <p:blipFill>
          <a:blip r:embed="rId3"/>
          <a:stretch>
            <a:fillRect/>
          </a:stretch>
        </p:blipFill>
        <p:spPr>
          <a:xfrm>
            <a:off x="6750319" y="3405007"/>
            <a:ext cx="378562" cy="378562"/>
          </a:xfrm>
          <a:prstGeom prst="rect">
            <a:avLst/>
          </a:prstGeom>
        </p:spPr>
      </p:pic>
      <p:sp>
        <p:nvSpPr>
          <p:cNvPr id="23" name="Text 17"/>
          <p:cNvSpPr txBox="1"/>
          <p:nvPr/>
        </p:nvSpPr>
        <p:spPr>
          <a:xfrm>
            <a:off x="7579680" y="3091368"/>
            <a:ext cx="4060632" cy="100584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2  Analysis</a:t>
            </a:r>
            <a:endParaRPr lang="en-US" sz="1400" dirty="0"/>
          </a:p>
          <a:p>
            <a:pPr indent="0" marL="0">
              <a:buNone/>
            </a:pPr>
            <a:r>
              <a:rPr lang="en-US" sz="1300" dirty="0">
                <a:solidFill>
                  <a:srgbClr val="2B3445"/>
                </a:solidFill>
                <a:latin typeface="Calibri" pitchFamily="34" charset="0"/>
                <a:ea typeface="Calibri" pitchFamily="34" charset="-122"/>
                <a:cs typeface="Calibri" pitchFamily="34" charset="-120"/>
              </a:rPr>
              <a:t>Probability of occurrence and degree of impact on the objectives; qualitative or quantitative</a:t>
            </a:r>
            <a:endParaRPr lang="en-US" sz="1400" dirty="0"/>
          </a:p>
        </p:txBody>
      </p:sp>
      <p:sp>
        <p:nvSpPr>
          <p:cNvPr id="24" name="Shape 18"/>
          <p:cNvSpPr/>
          <p:nvPr/>
        </p:nvSpPr>
        <p:spPr>
          <a:xfrm>
            <a:off x="6528120" y="4863912"/>
            <a:ext cx="822960" cy="822960"/>
          </a:xfrm>
          <a:prstGeom prst="ellipse">
            <a:avLst/>
          </a:prstGeom>
          <a:solidFill>
            <a:srgbClr val="1B2A4A"/>
          </a:solidFill>
          <a:ln/>
        </p:spPr>
      </p:sp>
      <p:pic>
        <p:nvPicPr>
          <p:cNvPr id="25" name="Image 3" descr="preencoded.png">    </p:cNvPr>
          <p:cNvPicPr>
            <a:picLocks noChangeAspect="1"/>
          </p:cNvPicPr>
          <p:nvPr/>
        </p:nvPicPr>
        <p:blipFill>
          <a:blip r:embed="rId4"/>
          <a:stretch>
            <a:fillRect/>
          </a:stretch>
        </p:blipFill>
        <p:spPr>
          <a:xfrm>
            <a:off x="6750319" y="5086111"/>
            <a:ext cx="378562" cy="378562"/>
          </a:xfrm>
          <a:prstGeom prst="rect">
            <a:avLst/>
          </a:prstGeom>
        </p:spPr>
      </p:pic>
      <p:sp>
        <p:nvSpPr>
          <p:cNvPr id="26" name="Text 19"/>
          <p:cNvSpPr txBox="1"/>
          <p:nvPr/>
        </p:nvSpPr>
        <p:spPr>
          <a:xfrm>
            <a:off x="7579680" y="4772472"/>
            <a:ext cx="4060632" cy="100584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3  Assessment</a:t>
            </a:r>
            <a:endParaRPr lang="en-US" sz="1400" dirty="0"/>
          </a:p>
          <a:p>
            <a:pPr indent="0" marL="0">
              <a:buNone/>
            </a:pPr>
            <a:r>
              <a:rPr lang="en-US" sz="1300" dirty="0">
                <a:solidFill>
                  <a:srgbClr val="2B3445"/>
                </a:solidFill>
                <a:latin typeface="Calibri" pitchFamily="34" charset="0"/>
                <a:ea typeface="Calibri" pitchFamily="34" charset="-122"/>
                <a:cs typeface="Calibri" pitchFamily="34" charset="-120"/>
              </a:rPr>
              <a:t>Prioritisation of risks by level of criticality in the probability–impact matrix</a:t>
            </a:r>
            <a:endParaRPr lang="en-US" sz="1400" dirty="0"/>
          </a:p>
        </p:txBody>
      </p:sp>
      <p:sp>
        <p:nvSpPr>
          <p:cNvPr id="27" name="Shape 20"/>
          <p:cNvSpPr/>
          <p:nvPr/>
        </p:nvSpPr>
        <p:spPr>
          <a:xfrm>
            <a:off x="4847016" y="4863912"/>
            <a:ext cx="822960" cy="822960"/>
          </a:xfrm>
          <a:prstGeom prst="ellipse">
            <a:avLst/>
          </a:prstGeom>
          <a:solidFill>
            <a:srgbClr val="1B2A4A"/>
          </a:solidFill>
          <a:ln/>
        </p:spPr>
      </p:sp>
      <p:pic>
        <p:nvPicPr>
          <p:cNvPr id="28" name="Image 4" descr="preencoded.png">    </p:cNvPr>
          <p:cNvPicPr>
            <a:picLocks noChangeAspect="1"/>
          </p:cNvPicPr>
          <p:nvPr/>
        </p:nvPicPr>
        <p:blipFill>
          <a:blip r:embed="rId5"/>
          <a:stretch>
            <a:fillRect/>
          </a:stretch>
        </p:blipFill>
        <p:spPr>
          <a:xfrm>
            <a:off x="5069215" y="5086111"/>
            <a:ext cx="378562" cy="378562"/>
          </a:xfrm>
          <a:prstGeom prst="rect">
            <a:avLst/>
          </a:prstGeom>
        </p:spPr>
      </p:pic>
      <p:sp>
        <p:nvSpPr>
          <p:cNvPr id="29" name="Text 21"/>
          <p:cNvSpPr txBox="1"/>
          <p:nvPr/>
        </p:nvSpPr>
        <p:spPr>
          <a:xfrm>
            <a:off x="548640" y="4772472"/>
            <a:ext cx="4069776" cy="1005840"/>
          </a:xfrm>
          <a:prstGeom prst="rect">
            <a:avLst/>
          </a:prstGeom>
          <a:noFill/>
          <a:ln/>
        </p:spPr>
        <p:txBody>
          <a:bodyPr wrap="square" lIns="0" tIns="0" rIns="0" bIns="0" rtlCol="0" anchor="ctr"/>
          <a:lstStyle/>
          <a:p>
            <a:pPr algn="r" indent="0" marL="0">
              <a:buNone/>
            </a:pPr>
            <a:r>
              <a:rPr lang="en-US" sz="1600" b="1" dirty="0">
                <a:solidFill>
                  <a:srgbClr val="1B2A4A"/>
                </a:solidFill>
                <a:latin typeface="Calibri" pitchFamily="34" charset="0"/>
                <a:ea typeface="Calibri" pitchFamily="34" charset="-122"/>
                <a:cs typeface="Calibri" pitchFamily="34" charset="-120"/>
              </a:rPr>
              <a:t>4  Response planning</a:t>
            </a:r>
            <a:endParaRPr lang="en-US" sz="1400" dirty="0"/>
          </a:p>
          <a:p>
            <a:pPr algn="r" indent="0" marL="0">
              <a:buNone/>
            </a:pPr>
            <a:r>
              <a:rPr lang="en-US" sz="1300" dirty="0">
                <a:solidFill>
                  <a:srgbClr val="2B3445"/>
                </a:solidFill>
                <a:latin typeface="Calibri" pitchFamily="34" charset="0"/>
                <a:ea typeface="Calibri" pitchFamily="34" charset="-122"/>
                <a:cs typeface="Calibri" pitchFamily="34" charset="-120"/>
              </a:rPr>
              <a:t>Strategies and specific measures for threats and opportunities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1.1–1.2 · IDENTIFICATION AND CLASSIFICATION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Identifying Risks: Techniques and Categories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05</a:t>
            </a:r>
            <a:endParaRPr lang="en-US" sz="900" dirty="0"/>
          </a:p>
        </p:txBody>
      </p:sp>
      <p:sp>
        <p:nvSpPr>
          <p:cNvPr id="7" name="Text 4"/>
          <p:cNvSpPr txBox="1"/>
          <p:nvPr/>
        </p:nvSpPr>
        <p:spPr>
          <a:xfrm>
            <a:off x="548640" y="1691640"/>
            <a:ext cx="4069080"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IDENTIFICATION TECHNIQUES</a:t>
            </a:r>
            <a:endParaRPr lang="en-US" sz="1150" dirty="0"/>
          </a:p>
        </p:txBody>
      </p:sp>
      <p:sp>
        <p:nvSpPr>
          <p:cNvPr id="8" name="Shape 5"/>
          <p:cNvSpPr/>
          <p:nvPr/>
        </p:nvSpPr>
        <p:spPr>
          <a:xfrm>
            <a:off x="548640" y="2217420"/>
            <a:ext cx="502920" cy="50292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684428" y="2353208"/>
            <a:ext cx="231343" cy="231343"/>
          </a:xfrm>
          <a:prstGeom prst="rect">
            <a:avLst/>
          </a:prstGeom>
        </p:spPr>
      </p:pic>
      <p:sp>
        <p:nvSpPr>
          <p:cNvPr id="10" name="Text 6"/>
          <p:cNvSpPr txBox="1"/>
          <p:nvPr/>
        </p:nvSpPr>
        <p:spPr>
          <a:xfrm>
            <a:off x="1325880" y="2103120"/>
            <a:ext cx="3291840" cy="731520"/>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Brainstorming</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Open generation of possible risks by the team</a:t>
            </a:r>
            <a:endParaRPr lang="en-US" sz="1400" dirty="0"/>
          </a:p>
        </p:txBody>
      </p:sp>
      <p:sp>
        <p:nvSpPr>
          <p:cNvPr id="11" name="Shape 7"/>
          <p:cNvSpPr/>
          <p:nvPr/>
        </p:nvSpPr>
        <p:spPr>
          <a:xfrm>
            <a:off x="548640" y="3040380"/>
            <a:ext cx="502920" cy="502920"/>
          </a:xfrm>
          <a:prstGeom prst="ellipse">
            <a:avLst/>
          </a:prstGeom>
          <a:solidFill>
            <a:srgbClr val="1B2A4A"/>
          </a:solidFill>
          <a:ln/>
        </p:spPr>
      </p:sp>
      <p:pic>
        <p:nvPicPr>
          <p:cNvPr id="12" name="Image 1" descr="preencoded.png">    </p:cNvPr>
          <p:cNvPicPr>
            <a:picLocks noChangeAspect="1"/>
          </p:cNvPicPr>
          <p:nvPr/>
        </p:nvPicPr>
        <p:blipFill>
          <a:blip r:embed="rId2"/>
          <a:stretch>
            <a:fillRect/>
          </a:stretch>
        </p:blipFill>
        <p:spPr>
          <a:xfrm>
            <a:off x="684428" y="3176168"/>
            <a:ext cx="231343" cy="231343"/>
          </a:xfrm>
          <a:prstGeom prst="rect">
            <a:avLst/>
          </a:prstGeom>
        </p:spPr>
      </p:pic>
      <p:sp>
        <p:nvSpPr>
          <p:cNvPr id="13" name="Text 8"/>
          <p:cNvSpPr txBox="1"/>
          <p:nvPr/>
        </p:nvSpPr>
        <p:spPr>
          <a:xfrm>
            <a:off x="1325880" y="2926080"/>
            <a:ext cx="3291840" cy="731520"/>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Checklist analysis</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Typical risks of international projects</a:t>
            </a:r>
            <a:endParaRPr lang="en-US" sz="1400" dirty="0"/>
          </a:p>
        </p:txBody>
      </p:sp>
      <p:sp>
        <p:nvSpPr>
          <p:cNvPr id="14" name="Shape 9"/>
          <p:cNvSpPr/>
          <p:nvPr/>
        </p:nvSpPr>
        <p:spPr>
          <a:xfrm>
            <a:off x="548640" y="3863340"/>
            <a:ext cx="502920" cy="502920"/>
          </a:xfrm>
          <a:prstGeom prst="ellipse">
            <a:avLst/>
          </a:prstGeom>
          <a:solidFill>
            <a:srgbClr val="1B2A4A"/>
          </a:solidFill>
          <a:ln/>
        </p:spPr>
      </p:sp>
      <p:pic>
        <p:nvPicPr>
          <p:cNvPr id="15" name="Image 2" descr="preencoded.png">    </p:cNvPr>
          <p:cNvPicPr>
            <a:picLocks noChangeAspect="1"/>
          </p:cNvPicPr>
          <p:nvPr/>
        </p:nvPicPr>
        <p:blipFill>
          <a:blip r:embed="rId3"/>
          <a:stretch>
            <a:fillRect/>
          </a:stretch>
        </p:blipFill>
        <p:spPr>
          <a:xfrm>
            <a:off x="684428" y="3999128"/>
            <a:ext cx="231343" cy="231343"/>
          </a:xfrm>
          <a:prstGeom prst="rect">
            <a:avLst/>
          </a:prstGeom>
        </p:spPr>
      </p:pic>
      <p:sp>
        <p:nvSpPr>
          <p:cNvPr id="16" name="Text 10"/>
          <p:cNvSpPr txBox="1"/>
          <p:nvPr/>
        </p:nvSpPr>
        <p:spPr>
          <a:xfrm>
            <a:off x="1325880" y="3749040"/>
            <a:ext cx="3291840" cy="731520"/>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Logframe assumptions</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Every uncertain assumption is a potential risk</a:t>
            </a:r>
            <a:endParaRPr lang="en-US" sz="1400" dirty="0"/>
          </a:p>
        </p:txBody>
      </p:sp>
      <p:sp>
        <p:nvSpPr>
          <p:cNvPr id="17" name="Shape 11"/>
          <p:cNvSpPr/>
          <p:nvPr/>
        </p:nvSpPr>
        <p:spPr>
          <a:xfrm>
            <a:off x="548640" y="4686300"/>
            <a:ext cx="502920" cy="502920"/>
          </a:xfrm>
          <a:prstGeom prst="ellipse">
            <a:avLst/>
          </a:prstGeom>
          <a:solidFill>
            <a:srgbClr val="1B2A4A"/>
          </a:solidFill>
          <a:ln/>
        </p:spPr>
      </p:sp>
      <p:pic>
        <p:nvPicPr>
          <p:cNvPr id="18" name="Image 3" descr="preencoded.png">    </p:cNvPr>
          <p:cNvPicPr>
            <a:picLocks noChangeAspect="1"/>
          </p:cNvPicPr>
          <p:nvPr/>
        </p:nvPicPr>
        <p:blipFill>
          <a:blip r:embed="rId4"/>
          <a:stretch>
            <a:fillRect/>
          </a:stretch>
        </p:blipFill>
        <p:spPr>
          <a:xfrm>
            <a:off x="684428" y="4822088"/>
            <a:ext cx="231343" cy="231343"/>
          </a:xfrm>
          <a:prstGeom prst="rect">
            <a:avLst/>
          </a:prstGeom>
        </p:spPr>
      </p:pic>
      <p:sp>
        <p:nvSpPr>
          <p:cNvPr id="19" name="Text 12"/>
          <p:cNvSpPr txBox="1"/>
          <p:nvPr/>
        </p:nvSpPr>
        <p:spPr>
          <a:xfrm>
            <a:off x="1325880" y="4572000"/>
            <a:ext cx="3291840" cy="731520"/>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SWOT analysis</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Strengths, weaknesses, opportunities, threats</a:t>
            </a:r>
            <a:endParaRPr lang="en-US" sz="1400" dirty="0"/>
          </a:p>
        </p:txBody>
      </p:sp>
      <p:sp>
        <p:nvSpPr>
          <p:cNvPr id="20" name="Shape 13"/>
          <p:cNvSpPr/>
          <p:nvPr/>
        </p:nvSpPr>
        <p:spPr>
          <a:xfrm>
            <a:off x="548640" y="5509260"/>
            <a:ext cx="502920" cy="502920"/>
          </a:xfrm>
          <a:prstGeom prst="ellipse">
            <a:avLst/>
          </a:prstGeom>
          <a:solidFill>
            <a:srgbClr val="1B2A4A"/>
          </a:solidFill>
          <a:ln/>
        </p:spPr>
      </p:sp>
      <p:pic>
        <p:nvPicPr>
          <p:cNvPr id="21" name="Image 4" descr="preencoded.png">    </p:cNvPr>
          <p:cNvPicPr>
            <a:picLocks noChangeAspect="1"/>
          </p:cNvPicPr>
          <p:nvPr/>
        </p:nvPicPr>
        <p:blipFill>
          <a:blip r:embed="rId5"/>
          <a:stretch>
            <a:fillRect/>
          </a:stretch>
        </p:blipFill>
        <p:spPr>
          <a:xfrm>
            <a:off x="684428" y="5645048"/>
            <a:ext cx="231343" cy="231343"/>
          </a:xfrm>
          <a:prstGeom prst="rect">
            <a:avLst/>
          </a:prstGeom>
        </p:spPr>
      </p:pic>
      <p:sp>
        <p:nvSpPr>
          <p:cNvPr id="22" name="Text 14"/>
          <p:cNvSpPr txBox="1"/>
          <p:nvPr/>
        </p:nvSpPr>
        <p:spPr>
          <a:xfrm>
            <a:off x="1325880" y="5394960"/>
            <a:ext cx="3291840" cy="731520"/>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Consultations</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With experts and consortium partners</a:t>
            </a:r>
            <a:endParaRPr lang="en-US" sz="1400" dirty="0"/>
          </a:p>
        </p:txBody>
      </p:sp>
      <p:sp>
        <p:nvSpPr>
          <p:cNvPr id="23" name="Text 15"/>
          <p:cNvSpPr txBox="1"/>
          <p:nvPr/>
        </p:nvSpPr>
        <p:spPr>
          <a:xfrm>
            <a:off x="4983480" y="1691640"/>
            <a:ext cx="6656832"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SIX CATEGORIES BY SOURCE OF ORIGIN</a:t>
            </a:r>
            <a:endParaRPr lang="en-US" sz="1150" dirty="0"/>
          </a:p>
        </p:txBody>
      </p:sp>
      <p:sp>
        <p:nvSpPr>
          <p:cNvPr id="24" name="Shape 16"/>
          <p:cNvSpPr/>
          <p:nvPr/>
        </p:nvSpPr>
        <p:spPr>
          <a:xfrm>
            <a:off x="4983480" y="2103120"/>
            <a:ext cx="3214116" cy="1219200"/>
          </a:xfrm>
          <a:prstGeom prst="roundRect">
            <a:avLst>
              <a:gd name="adj" fmla="val 6000"/>
            </a:avLst>
          </a:prstGeom>
          <a:solidFill>
            <a:srgbClr val="F4F7FC"/>
          </a:solidFill>
          <a:ln/>
        </p:spPr>
      </p:sp>
      <p:sp>
        <p:nvSpPr>
          <p:cNvPr id="25" name="Shape 17"/>
          <p:cNvSpPr/>
          <p:nvPr/>
        </p:nvSpPr>
        <p:spPr>
          <a:xfrm>
            <a:off x="5166360" y="2461260"/>
            <a:ext cx="502920" cy="502920"/>
          </a:xfrm>
          <a:prstGeom prst="ellipse">
            <a:avLst/>
          </a:prstGeom>
          <a:solidFill>
            <a:srgbClr val="1B2A4A"/>
          </a:solidFill>
          <a:ln/>
        </p:spPr>
      </p:sp>
      <p:pic>
        <p:nvPicPr>
          <p:cNvPr id="26" name="Image 5" descr="preencoded.png">    </p:cNvPr>
          <p:cNvPicPr>
            <a:picLocks noChangeAspect="1"/>
          </p:cNvPicPr>
          <p:nvPr/>
        </p:nvPicPr>
        <p:blipFill>
          <a:blip r:embed="rId6"/>
          <a:stretch>
            <a:fillRect/>
          </a:stretch>
        </p:blipFill>
        <p:spPr>
          <a:xfrm>
            <a:off x="5302148" y="2597048"/>
            <a:ext cx="231343" cy="231343"/>
          </a:xfrm>
          <a:prstGeom prst="rect">
            <a:avLst/>
          </a:prstGeom>
        </p:spPr>
      </p:pic>
      <p:sp>
        <p:nvSpPr>
          <p:cNvPr id="27" name="Text 18"/>
          <p:cNvSpPr txBox="1"/>
          <p:nvPr/>
        </p:nvSpPr>
        <p:spPr>
          <a:xfrm>
            <a:off x="5852160" y="2157984"/>
            <a:ext cx="2208276" cy="1109472"/>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Political and security</a:t>
            </a:r>
            <a:endParaRPr lang="en-US" sz="1400" dirty="0"/>
          </a:p>
          <a:p>
            <a:pPr indent="0" marL="0">
              <a:spcAft>
                <a:spcPts val="200"/>
              </a:spcAft>
              <a:buNone/>
            </a:pPr>
            <a:r>
              <a:rPr lang="en-US" sz="1200" dirty="0">
                <a:solidFill>
                  <a:srgbClr val="2B3445"/>
                </a:solidFill>
                <a:latin typeface="Calibri" pitchFamily="34" charset="0"/>
                <a:ea typeface="Calibri" pitchFamily="34" charset="-122"/>
                <a:cs typeface="Calibri" pitchFamily="34" charset="-120"/>
              </a:rPr>
              <a:t>Changes in legislation, political instability, military action</a:t>
            </a:r>
            <a:endParaRPr lang="en-US" sz="1400" dirty="0"/>
          </a:p>
        </p:txBody>
      </p:sp>
      <p:sp>
        <p:nvSpPr>
          <p:cNvPr id="28" name="Shape 19"/>
          <p:cNvSpPr/>
          <p:nvPr/>
        </p:nvSpPr>
        <p:spPr>
          <a:xfrm>
            <a:off x="8426196" y="2103120"/>
            <a:ext cx="3214116" cy="1219200"/>
          </a:xfrm>
          <a:prstGeom prst="roundRect">
            <a:avLst>
              <a:gd name="adj" fmla="val 6000"/>
            </a:avLst>
          </a:prstGeom>
          <a:solidFill>
            <a:srgbClr val="F4F7FC"/>
          </a:solidFill>
          <a:ln/>
        </p:spPr>
      </p:sp>
      <p:sp>
        <p:nvSpPr>
          <p:cNvPr id="29" name="Shape 20"/>
          <p:cNvSpPr/>
          <p:nvPr/>
        </p:nvSpPr>
        <p:spPr>
          <a:xfrm>
            <a:off x="8609076" y="2461260"/>
            <a:ext cx="502920" cy="502920"/>
          </a:xfrm>
          <a:prstGeom prst="ellipse">
            <a:avLst/>
          </a:prstGeom>
          <a:solidFill>
            <a:srgbClr val="1B2A4A"/>
          </a:solidFill>
          <a:ln/>
        </p:spPr>
      </p:sp>
      <p:pic>
        <p:nvPicPr>
          <p:cNvPr id="30" name="Image 6" descr="preencoded.png">    </p:cNvPr>
          <p:cNvPicPr>
            <a:picLocks noChangeAspect="1"/>
          </p:cNvPicPr>
          <p:nvPr/>
        </p:nvPicPr>
        <p:blipFill>
          <a:blip r:embed="rId7"/>
          <a:stretch>
            <a:fillRect/>
          </a:stretch>
        </p:blipFill>
        <p:spPr>
          <a:xfrm>
            <a:off x="8744864" y="2597048"/>
            <a:ext cx="231343" cy="231343"/>
          </a:xfrm>
          <a:prstGeom prst="rect">
            <a:avLst/>
          </a:prstGeom>
        </p:spPr>
      </p:pic>
      <p:sp>
        <p:nvSpPr>
          <p:cNvPr id="31" name="Text 21"/>
          <p:cNvSpPr txBox="1"/>
          <p:nvPr/>
        </p:nvSpPr>
        <p:spPr>
          <a:xfrm>
            <a:off x="9294876" y="2157984"/>
            <a:ext cx="2208276" cy="1109472"/>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Financial and economic</a:t>
            </a:r>
            <a:endParaRPr lang="en-US" sz="1400" dirty="0"/>
          </a:p>
          <a:p>
            <a:pPr indent="0" marL="0">
              <a:spcAft>
                <a:spcPts val="200"/>
              </a:spcAft>
              <a:buNone/>
            </a:pPr>
            <a:r>
              <a:rPr lang="en-US" sz="1200" dirty="0">
                <a:solidFill>
                  <a:srgbClr val="2B3445"/>
                </a:solidFill>
                <a:latin typeface="Calibri" pitchFamily="34" charset="0"/>
                <a:ea typeface="Calibri" pitchFamily="34" charset="-122"/>
                <a:cs typeface="Calibri" pitchFamily="34" charset="-120"/>
              </a:rPr>
              <a:t>Currency fluctuations, inflation, delayed donor payments</a:t>
            </a:r>
            <a:endParaRPr lang="en-US" sz="1400" dirty="0"/>
          </a:p>
        </p:txBody>
      </p:sp>
      <p:sp>
        <p:nvSpPr>
          <p:cNvPr id="32" name="Shape 22"/>
          <p:cNvSpPr/>
          <p:nvPr/>
        </p:nvSpPr>
        <p:spPr>
          <a:xfrm>
            <a:off x="4983480" y="3505200"/>
            <a:ext cx="3214116" cy="1219200"/>
          </a:xfrm>
          <a:prstGeom prst="roundRect">
            <a:avLst>
              <a:gd name="adj" fmla="val 6000"/>
            </a:avLst>
          </a:prstGeom>
          <a:solidFill>
            <a:srgbClr val="F4F7FC"/>
          </a:solidFill>
          <a:ln/>
        </p:spPr>
      </p:sp>
      <p:sp>
        <p:nvSpPr>
          <p:cNvPr id="33" name="Shape 23"/>
          <p:cNvSpPr/>
          <p:nvPr/>
        </p:nvSpPr>
        <p:spPr>
          <a:xfrm>
            <a:off x="5166360" y="3863340"/>
            <a:ext cx="502920" cy="502920"/>
          </a:xfrm>
          <a:prstGeom prst="ellipse">
            <a:avLst/>
          </a:prstGeom>
          <a:solidFill>
            <a:srgbClr val="1B2A4A"/>
          </a:solidFill>
          <a:ln/>
        </p:spPr>
      </p:sp>
      <p:pic>
        <p:nvPicPr>
          <p:cNvPr id="34" name="Image 7" descr="preencoded.png">    </p:cNvPr>
          <p:cNvPicPr>
            <a:picLocks noChangeAspect="1"/>
          </p:cNvPicPr>
          <p:nvPr/>
        </p:nvPicPr>
        <p:blipFill>
          <a:blip r:embed="rId8"/>
          <a:stretch>
            <a:fillRect/>
          </a:stretch>
        </p:blipFill>
        <p:spPr>
          <a:xfrm>
            <a:off x="5302148" y="3999128"/>
            <a:ext cx="231343" cy="231343"/>
          </a:xfrm>
          <a:prstGeom prst="rect">
            <a:avLst/>
          </a:prstGeom>
        </p:spPr>
      </p:pic>
      <p:sp>
        <p:nvSpPr>
          <p:cNvPr id="35" name="Text 24"/>
          <p:cNvSpPr txBox="1"/>
          <p:nvPr/>
        </p:nvSpPr>
        <p:spPr>
          <a:xfrm>
            <a:off x="5852160" y="3560064"/>
            <a:ext cx="2208276" cy="1109472"/>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Organisational and managerial</a:t>
            </a:r>
            <a:endParaRPr lang="en-US" sz="1400" dirty="0"/>
          </a:p>
          <a:p>
            <a:pPr indent="0" marL="0">
              <a:spcAft>
                <a:spcPts val="200"/>
              </a:spcAft>
              <a:buNone/>
            </a:pPr>
            <a:r>
              <a:rPr lang="en-US" sz="1200" dirty="0">
                <a:solidFill>
                  <a:srgbClr val="2B3445"/>
                </a:solidFill>
                <a:latin typeface="Calibri" pitchFamily="34" charset="0"/>
                <a:ea typeface="Calibri" pitchFamily="34" charset="-122"/>
                <a:cs typeface="Calibri" pitchFamily="34" charset="-120"/>
              </a:rPr>
              <a:t>Staff turnover, insufficient consortium coordination</a:t>
            </a:r>
            <a:endParaRPr lang="en-US" sz="1400" dirty="0"/>
          </a:p>
        </p:txBody>
      </p:sp>
      <p:sp>
        <p:nvSpPr>
          <p:cNvPr id="36" name="Shape 25"/>
          <p:cNvSpPr/>
          <p:nvPr/>
        </p:nvSpPr>
        <p:spPr>
          <a:xfrm>
            <a:off x="8426196" y="3505200"/>
            <a:ext cx="3214116" cy="1219200"/>
          </a:xfrm>
          <a:prstGeom prst="roundRect">
            <a:avLst>
              <a:gd name="adj" fmla="val 6000"/>
            </a:avLst>
          </a:prstGeom>
          <a:solidFill>
            <a:srgbClr val="F4F7FC"/>
          </a:solidFill>
          <a:ln/>
        </p:spPr>
      </p:sp>
      <p:sp>
        <p:nvSpPr>
          <p:cNvPr id="37" name="Shape 26"/>
          <p:cNvSpPr/>
          <p:nvPr/>
        </p:nvSpPr>
        <p:spPr>
          <a:xfrm>
            <a:off x="8609076" y="3863340"/>
            <a:ext cx="502920" cy="502920"/>
          </a:xfrm>
          <a:prstGeom prst="ellipse">
            <a:avLst/>
          </a:prstGeom>
          <a:solidFill>
            <a:srgbClr val="1B2A4A"/>
          </a:solidFill>
          <a:ln/>
        </p:spPr>
      </p:sp>
      <p:pic>
        <p:nvPicPr>
          <p:cNvPr id="38" name="Image 8" descr="preencoded.png">    </p:cNvPr>
          <p:cNvPicPr>
            <a:picLocks noChangeAspect="1"/>
          </p:cNvPicPr>
          <p:nvPr/>
        </p:nvPicPr>
        <p:blipFill>
          <a:blip r:embed="rId9"/>
          <a:stretch>
            <a:fillRect/>
          </a:stretch>
        </p:blipFill>
        <p:spPr>
          <a:xfrm>
            <a:off x="8744864" y="3999128"/>
            <a:ext cx="231343" cy="231343"/>
          </a:xfrm>
          <a:prstGeom prst="rect">
            <a:avLst/>
          </a:prstGeom>
        </p:spPr>
      </p:pic>
      <p:sp>
        <p:nvSpPr>
          <p:cNvPr id="39" name="Text 27"/>
          <p:cNvSpPr txBox="1"/>
          <p:nvPr/>
        </p:nvSpPr>
        <p:spPr>
          <a:xfrm>
            <a:off x="9294876" y="3560064"/>
            <a:ext cx="2208276" cy="1109472"/>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Operational</a:t>
            </a:r>
            <a:endParaRPr lang="en-US" sz="1400" dirty="0"/>
          </a:p>
          <a:p>
            <a:pPr indent="0" marL="0">
              <a:spcAft>
                <a:spcPts val="200"/>
              </a:spcAft>
              <a:buNone/>
            </a:pPr>
            <a:r>
              <a:rPr lang="en-US" sz="1200" dirty="0">
                <a:solidFill>
                  <a:srgbClr val="2B3445"/>
                </a:solidFill>
                <a:latin typeface="Calibri" pitchFamily="34" charset="0"/>
                <a:ea typeface="Calibri" pitchFamily="34" charset="-122"/>
                <a:cs typeface="Calibri" pitchFamily="34" charset="-120"/>
              </a:rPr>
              <a:t>Delayed delivery of equipment, inaccessibility of target groups</a:t>
            </a:r>
            <a:endParaRPr lang="en-US" sz="1400" dirty="0"/>
          </a:p>
        </p:txBody>
      </p:sp>
      <p:sp>
        <p:nvSpPr>
          <p:cNvPr id="40" name="Shape 28"/>
          <p:cNvSpPr/>
          <p:nvPr/>
        </p:nvSpPr>
        <p:spPr>
          <a:xfrm>
            <a:off x="4983480" y="4907280"/>
            <a:ext cx="3214116" cy="1219200"/>
          </a:xfrm>
          <a:prstGeom prst="roundRect">
            <a:avLst>
              <a:gd name="adj" fmla="val 6000"/>
            </a:avLst>
          </a:prstGeom>
          <a:solidFill>
            <a:srgbClr val="F4F7FC"/>
          </a:solidFill>
          <a:ln/>
        </p:spPr>
      </p:sp>
      <p:sp>
        <p:nvSpPr>
          <p:cNvPr id="41" name="Shape 29"/>
          <p:cNvSpPr/>
          <p:nvPr/>
        </p:nvSpPr>
        <p:spPr>
          <a:xfrm>
            <a:off x="5166360" y="5265420"/>
            <a:ext cx="502920" cy="502920"/>
          </a:xfrm>
          <a:prstGeom prst="ellipse">
            <a:avLst/>
          </a:prstGeom>
          <a:solidFill>
            <a:srgbClr val="1B2A4A"/>
          </a:solidFill>
          <a:ln/>
        </p:spPr>
      </p:sp>
      <p:pic>
        <p:nvPicPr>
          <p:cNvPr id="42" name="Image 9" descr="preencoded.png">    </p:cNvPr>
          <p:cNvPicPr>
            <a:picLocks noChangeAspect="1"/>
          </p:cNvPicPr>
          <p:nvPr/>
        </p:nvPicPr>
        <p:blipFill>
          <a:blip r:embed="rId10"/>
          <a:stretch>
            <a:fillRect/>
          </a:stretch>
        </p:blipFill>
        <p:spPr>
          <a:xfrm>
            <a:off x="5302148" y="5401208"/>
            <a:ext cx="231343" cy="231343"/>
          </a:xfrm>
          <a:prstGeom prst="rect">
            <a:avLst/>
          </a:prstGeom>
        </p:spPr>
      </p:pic>
      <p:sp>
        <p:nvSpPr>
          <p:cNvPr id="43" name="Text 30"/>
          <p:cNvSpPr txBox="1"/>
          <p:nvPr/>
        </p:nvSpPr>
        <p:spPr>
          <a:xfrm>
            <a:off x="5852160" y="4962144"/>
            <a:ext cx="2208276" cy="1109472"/>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Reputational</a:t>
            </a:r>
            <a:endParaRPr lang="en-US" sz="1400" dirty="0"/>
          </a:p>
          <a:p>
            <a:pPr indent="0" marL="0">
              <a:spcAft>
                <a:spcPts val="200"/>
              </a:spcAft>
              <a:buNone/>
            </a:pPr>
            <a:r>
              <a:rPr lang="en-US" sz="1200" dirty="0">
                <a:solidFill>
                  <a:srgbClr val="2B3445"/>
                </a:solidFill>
                <a:latin typeface="Calibri" pitchFamily="34" charset="0"/>
                <a:ea typeface="Calibri" pitchFamily="34" charset="-122"/>
                <a:cs typeface="Calibri" pitchFamily="34" charset="-120"/>
              </a:rPr>
              <a:t>Negative media coverage, conflict of interest</a:t>
            </a:r>
            <a:endParaRPr lang="en-US" sz="1400" dirty="0"/>
          </a:p>
        </p:txBody>
      </p:sp>
      <p:sp>
        <p:nvSpPr>
          <p:cNvPr id="44" name="Shape 31"/>
          <p:cNvSpPr/>
          <p:nvPr/>
        </p:nvSpPr>
        <p:spPr>
          <a:xfrm>
            <a:off x="8426196" y="4907280"/>
            <a:ext cx="3214116" cy="1219200"/>
          </a:xfrm>
          <a:prstGeom prst="roundRect">
            <a:avLst>
              <a:gd name="adj" fmla="val 6000"/>
            </a:avLst>
          </a:prstGeom>
          <a:solidFill>
            <a:srgbClr val="F4F7FC"/>
          </a:solidFill>
          <a:ln/>
        </p:spPr>
      </p:sp>
      <p:sp>
        <p:nvSpPr>
          <p:cNvPr id="45" name="Shape 32"/>
          <p:cNvSpPr/>
          <p:nvPr/>
        </p:nvSpPr>
        <p:spPr>
          <a:xfrm>
            <a:off x="8609076" y="5265420"/>
            <a:ext cx="502920" cy="502920"/>
          </a:xfrm>
          <a:prstGeom prst="ellipse">
            <a:avLst/>
          </a:prstGeom>
          <a:solidFill>
            <a:srgbClr val="1B2A4A"/>
          </a:solidFill>
          <a:ln/>
        </p:spPr>
      </p:sp>
      <p:pic>
        <p:nvPicPr>
          <p:cNvPr id="46" name="Image 10" descr="preencoded.png">    </p:cNvPr>
          <p:cNvPicPr>
            <a:picLocks noChangeAspect="1"/>
          </p:cNvPicPr>
          <p:nvPr/>
        </p:nvPicPr>
        <p:blipFill>
          <a:blip r:embed="rId11"/>
          <a:stretch>
            <a:fillRect/>
          </a:stretch>
        </p:blipFill>
        <p:spPr>
          <a:xfrm>
            <a:off x="8744864" y="5401208"/>
            <a:ext cx="231343" cy="231343"/>
          </a:xfrm>
          <a:prstGeom prst="rect">
            <a:avLst/>
          </a:prstGeom>
        </p:spPr>
      </p:pic>
      <p:sp>
        <p:nvSpPr>
          <p:cNvPr id="47" name="Text 33"/>
          <p:cNvSpPr txBox="1"/>
          <p:nvPr/>
        </p:nvSpPr>
        <p:spPr>
          <a:xfrm>
            <a:off x="9294876" y="4962144"/>
            <a:ext cx="2208276" cy="1109472"/>
          </a:xfrm>
          <a:prstGeom prst="rect">
            <a:avLst/>
          </a:prstGeom>
          <a:noFill/>
          <a:ln/>
        </p:spPr>
        <p:txBody>
          <a:bodyPr wrap="square" lIns="0" tIns="0" rIns="0" bIns="0" rtlCol="0" anchor="ctr"/>
          <a:lstStyle/>
          <a:p>
            <a:pPr indent="0" marL="0">
              <a:spcAft>
                <a:spcPts val="200"/>
              </a:spcAft>
              <a:buNone/>
            </a:pPr>
            <a:r>
              <a:rPr lang="en-US" sz="1400" b="1" dirty="0">
                <a:solidFill>
                  <a:srgbClr val="1B2A4A"/>
                </a:solidFill>
                <a:latin typeface="Calibri" pitchFamily="34" charset="0"/>
                <a:ea typeface="Calibri" pitchFamily="34" charset="-122"/>
                <a:cs typeface="Calibri" pitchFamily="34" charset="-120"/>
              </a:rPr>
              <a:t>Compliance</a:t>
            </a:r>
            <a:endParaRPr lang="en-US" sz="1400" dirty="0"/>
          </a:p>
          <a:p>
            <a:pPr indent="0" marL="0">
              <a:spcAft>
                <a:spcPts val="200"/>
              </a:spcAft>
              <a:buNone/>
            </a:pPr>
            <a:r>
              <a:rPr lang="en-US" sz="1200" dirty="0">
                <a:solidFill>
                  <a:srgbClr val="2B3445"/>
                </a:solidFill>
                <a:latin typeface="Calibri" pitchFamily="34" charset="0"/>
                <a:ea typeface="Calibri" pitchFamily="34" charset="-122"/>
                <a:cs typeface="Calibri" pitchFamily="34" charset="-120"/>
              </a:rPr>
              <a:t>Non-compliance with the donor's financial rules, breach of reporting deadlines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1.3 · QUALITATIVE AND QUANTITATIVE ANALYSIS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Qualitative Analysis: The Probability–Impact Matrix</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06</a:t>
            </a:r>
            <a:endParaRPr lang="en-US" sz="900" dirty="0"/>
          </a:p>
        </p:txBody>
      </p:sp>
      <p:sp>
        <p:nvSpPr>
          <p:cNvPr id="7" name="Shape 4"/>
          <p:cNvSpPr/>
          <p:nvPr/>
        </p:nvSpPr>
        <p:spPr>
          <a:xfrm>
            <a:off x="1417320" y="1783080"/>
            <a:ext cx="1325880" cy="1097280"/>
          </a:xfrm>
          <a:prstGeom prst="roundRect">
            <a:avLst>
              <a:gd name="adj" fmla="val 5000"/>
            </a:avLst>
          </a:prstGeom>
          <a:solidFill>
            <a:srgbClr val="E9D68F"/>
          </a:solidFill>
          <a:ln/>
        </p:spPr>
      </p:sp>
      <p:sp>
        <p:nvSpPr>
          <p:cNvPr id="8" name="Shape 5"/>
          <p:cNvSpPr/>
          <p:nvPr/>
        </p:nvSpPr>
        <p:spPr>
          <a:xfrm>
            <a:off x="2798064" y="1783080"/>
            <a:ext cx="1325880" cy="1097280"/>
          </a:xfrm>
          <a:prstGeom prst="roundRect">
            <a:avLst>
              <a:gd name="adj" fmla="val 5000"/>
            </a:avLst>
          </a:prstGeom>
          <a:solidFill>
            <a:srgbClr val="1B2A4A"/>
          </a:solidFill>
          <a:ln/>
        </p:spPr>
      </p:sp>
      <p:sp>
        <p:nvSpPr>
          <p:cNvPr id="9" name="Shape 6"/>
          <p:cNvSpPr/>
          <p:nvPr/>
        </p:nvSpPr>
        <p:spPr>
          <a:xfrm>
            <a:off x="4178808" y="1783080"/>
            <a:ext cx="1325880" cy="1097280"/>
          </a:xfrm>
          <a:prstGeom prst="roundRect">
            <a:avLst>
              <a:gd name="adj" fmla="val 5000"/>
            </a:avLst>
          </a:prstGeom>
          <a:solidFill>
            <a:srgbClr val="1B2A4A"/>
          </a:solidFill>
          <a:ln/>
        </p:spPr>
      </p:sp>
      <p:sp>
        <p:nvSpPr>
          <p:cNvPr id="10" name="Shape 7"/>
          <p:cNvSpPr/>
          <p:nvPr/>
        </p:nvSpPr>
        <p:spPr>
          <a:xfrm>
            <a:off x="1417320" y="2935224"/>
            <a:ext cx="1325880" cy="1097280"/>
          </a:xfrm>
          <a:prstGeom prst="roundRect">
            <a:avLst>
              <a:gd name="adj" fmla="val 5000"/>
            </a:avLst>
          </a:prstGeom>
          <a:solidFill>
            <a:srgbClr val="E8EEF9"/>
          </a:solidFill>
          <a:ln/>
        </p:spPr>
      </p:sp>
      <p:sp>
        <p:nvSpPr>
          <p:cNvPr id="11" name="Shape 8"/>
          <p:cNvSpPr/>
          <p:nvPr/>
        </p:nvSpPr>
        <p:spPr>
          <a:xfrm>
            <a:off x="2798064" y="2935224"/>
            <a:ext cx="1325880" cy="1097280"/>
          </a:xfrm>
          <a:prstGeom prst="roundRect">
            <a:avLst>
              <a:gd name="adj" fmla="val 5000"/>
            </a:avLst>
          </a:prstGeom>
          <a:solidFill>
            <a:srgbClr val="E9D68F"/>
          </a:solidFill>
          <a:ln/>
        </p:spPr>
      </p:sp>
      <p:sp>
        <p:nvSpPr>
          <p:cNvPr id="12" name="Shape 9"/>
          <p:cNvSpPr/>
          <p:nvPr/>
        </p:nvSpPr>
        <p:spPr>
          <a:xfrm>
            <a:off x="4178808" y="2935224"/>
            <a:ext cx="1325880" cy="1097280"/>
          </a:xfrm>
          <a:prstGeom prst="roundRect">
            <a:avLst>
              <a:gd name="adj" fmla="val 5000"/>
            </a:avLst>
          </a:prstGeom>
          <a:solidFill>
            <a:srgbClr val="1B2A4A"/>
          </a:solidFill>
          <a:ln/>
        </p:spPr>
      </p:sp>
      <p:sp>
        <p:nvSpPr>
          <p:cNvPr id="13" name="Shape 10"/>
          <p:cNvSpPr/>
          <p:nvPr/>
        </p:nvSpPr>
        <p:spPr>
          <a:xfrm>
            <a:off x="1417320" y="4087368"/>
            <a:ext cx="1325880" cy="1097280"/>
          </a:xfrm>
          <a:prstGeom prst="roundRect">
            <a:avLst>
              <a:gd name="adj" fmla="val 5000"/>
            </a:avLst>
          </a:prstGeom>
          <a:solidFill>
            <a:srgbClr val="E8EEF9"/>
          </a:solidFill>
          <a:ln/>
        </p:spPr>
      </p:sp>
      <p:sp>
        <p:nvSpPr>
          <p:cNvPr id="14" name="Shape 11"/>
          <p:cNvSpPr/>
          <p:nvPr/>
        </p:nvSpPr>
        <p:spPr>
          <a:xfrm>
            <a:off x="2798064" y="4087368"/>
            <a:ext cx="1325880" cy="1097280"/>
          </a:xfrm>
          <a:prstGeom prst="roundRect">
            <a:avLst>
              <a:gd name="adj" fmla="val 5000"/>
            </a:avLst>
          </a:prstGeom>
          <a:solidFill>
            <a:srgbClr val="E8EEF9"/>
          </a:solidFill>
          <a:ln/>
        </p:spPr>
      </p:sp>
      <p:sp>
        <p:nvSpPr>
          <p:cNvPr id="15" name="Shape 12"/>
          <p:cNvSpPr/>
          <p:nvPr/>
        </p:nvSpPr>
        <p:spPr>
          <a:xfrm>
            <a:off x="4178808" y="4087368"/>
            <a:ext cx="1325880" cy="1097280"/>
          </a:xfrm>
          <a:prstGeom prst="roundRect">
            <a:avLst>
              <a:gd name="adj" fmla="val 5000"/>
            </a:avLst>
          </a:prstGeom>
          <a:solidFill>
            <a:srgbClr val="E9D68F"/>
          </a:solidFill>
          <a:ln/>
        </p:spPr>
      </p:sp>
      <p:sp>
        <p:nvSpPr>
          <p:cNvPr id="16" name="Text 13"/>
          <p:cNvSpPr txBox="1"/>
          <p:nvPr/>
        </p:nvSpPr>
        <p:spPr>
          <a:xfrm>
            <a:off x="868680" y="1783080"/>
            <a:ext cx="502920" cy="1097280"/>
          </a:xfrm>
          <a:prstGeom prst="rect">
            <a:avLst/>
          </a:prstGeom>
          <a:noFill/>
          <a:ln/>
        </p:spPr>
        <p:txBody>
          <a:bodyPr wrap="square" lIns="0" tIns="0" rIns="0" bIns="0" rtlCol="0" anchor="ctr"/>
          <a:lstStyle/>
          <a:p>
            <a:pPr algn="r" indent="0" marL="0">
              <a:buNone/>
            </a:pPr>
            <a:r>
              <a:rPr lang="en-US" sz="1150" dirty="0">
                <a:solidFill>
                  <a:srgbClr val="2B3445"/>
                </a:solidFill>
                <a:latin typeface="Calibri" pitchFamily="34" charset="0"/>
                <a:ea typeface="Calibri" pitchFamily="34" charset="-122"/>
                <a:cs typeface="Calibri" pitchFamily="34" charset="-120"/>
              </a:rPr>
              <a:t>High</a:t>
            </a:r>
            <a:endParaRPr lang="en-US" sz="1150" dirty="0"/>
          </a:p>
        </p:txBody>
      </p:sp>
      <p:sp>
        <p:nvSpPr>
          <p:cNvPr id="17" name="Text 14"/>
          <p:cNvSpPr txBox="1"/>
          <p:nvPr/>
        </p:nvSpPr>
        <p:spPr>
          <a:xfrm>
            <a:off x="868680" y="2935224"/>
            <a:ext cx="502920" cy="1097280"/>
          </a:xfrm>
          <a:prstGeom prst="rect">
            <a:avLst/>
          </a:prstGeom>
          <a:noFill/>
          <a:ln/>
        </p:spPr>
        <p:txBody>
          <a:bodyPr wrap="square" lIns="0" tIns="0" rIns="0" bIns="0" rtlCol="0" anchor="ctr"/>
          <a:lstStyle/>
          <a:p>
            <a:pPr algn="r" indent="0" marL="0">
              <a:buNone/>
            </a:pPr>
            <a:r>
              <a:rPr lang="en-US" sz="1150" dirty="0">
                <a:solidFill>
                  <a:srgbClr val="2B3445"/>
                </a:solidFill>
                <a:latin typeface="Calibri" pitchFamily="34" charset="0"/>
                <a:ea typeface="Calibri" pitchFamily="34" charset="-122"/>
                <a:cs typeface="Calibri" pitchFamily="34" charset="-120"/>
              </a:rPr>
              <a:t>Medium</a:t>
            </a:r>
            <a:endParaRPr lang="en-US" sz="1150" dirty="0"/>
          </a:p>
        </p:txBody>
      </p:sp>
      <p:sp>
        <p:nvSpPr>
          <p:cNvPr id="18" name="Text 15"/>
          <p:cNvSpPr txBox="1"/>
          <p:nvPr/>
        </p:nvSpPr>
        <p:spPr>
          <a:xfrm>
            <a:off x="868680" y="4087368"/>
            <a:ext cx="502920" cy="1097280"/>
          </a:xfrm>
          <a:prstGeom prst="rect">
            <a:avLst/>
          </a:prstGeom>
          <a:noFill/>
          <a:ln/>
        </p:spPr>
        <p:txBody>
          <a:bodyPr wrap="square" lIns="0" tIns="0" rIns="0" bIns="0" rtlCol="0" anchor="ctr"/>
          <a:lstStyle/>
          <a:p>
            <a:pPr algn="r" indent="0" marL="0">
              <a:buNone/>
            </a:pPr>
            <a:r>
              <a:rPr lang="en-US" sz="1150" dirty="0">
                <a:solidFill>
                  <a:srgbClr val="2B3445"/>
                </a:solidFill>
                <a:latin typeface="Calibri" pitchFamily="34" charset="0"/>
                <a:ea typeface="Calibri" pitchFamily="34" charset="-122"/>
                <a:cs typeface="Calibri" pitchFamily="34" charset="-120"/>
              </a:rPr>
              <a:t>Low</a:t>
            </a:r>
            <a:endParaRPr lang="en-US" sz="1150" dirty="0"/>
          </a:p>
        </p:txBody>
      </p:sp>
      <p:sp>
        <p:nvSpPr>
          <p:cNvPr id="19" name="Text 16"/>
          <p:cNvSpPr txBox="1"/>
          <p:nvPr/>
        </p:nvSpPr>
        <p:spPr>
          <a:xfrm>
            <a:off x="1417320" y="5230368"/>
            <a:ext cx="1325880" cy="256032"/>
          </a:xfrm>
          <a:prstGeom prst="rect">
            <a:avLst/>
          </a:prstGeom>
          <a:noFill/>
          <a:ln/>
        </p:spPr>
        <p:txBody>
          <a:bodyPr wrap="square" lIns="0" tIns="0" rIns="0" bIns="0" rtlCol="0" anchor="t"/>
          <a:lstStyle/>
          <a:p>
            <a:pPr algn="ctr" indent="0" marL="0">
              <a:buNone/>
            </a:pPr>
            <a:r>
              <a:rPr lang="en-US" sz="1150" dirty="0">
                <a:solidFill>
                  <a:srgbClr val="2B3445"/>
                </a:solidFill>
                <a:latin typeface="Calibri" pitchFamily="34" charset="0"/>
                <a:ea typeface="Calibri" pitchFamily="34" charset="-122"/>
                <a:cs typeface="Calibri" pitchFamily="34" charset="-120"/>
              </a:rPr>
              <a:t>Low</a:t>
            </a:r>
            <a:endParaRPr lang="en-US" sz="1150" dirty="0"/>
          </a:p>
        </p:txBody>
      </p:sp>
      <p:sp>
        <p:nvSpPr>
          <p:cNvPr id="20" name="Text 17"/>
          <p:cNvSpPr txBox="1"/>
          <p:nvPr/>
        </p:nvSpPr>
        <p:spPr>
          <a:xfrm>
            <a:off x="2798064" y="5230368"/>
            <a:ext cx="1325880" cy="256032"/>
          </a:xfrm>
          <a:prstGeom prst="rect">
            <a:avLst/>
          </a:prstGeom>
          <a:noFill/>
          <a:ln/>
        </p:spPr>
        <p:txBody>
          <a:bodyPr wrap="square" lIns="0" tIns="0" rIns="0" bIns="0" rtlCol="0" anchor="t"/>
          <a:lstStyle/>
          <a:p>
            <a:pPr algn="ctr" indent="0" marL="0">
              <a:buNone/>
            </a:pPr>
            <a:r>
              <a:rPr lang="en-US" sz="1150" dirty="0">
                <a:solidFill>
                  <a:srgbClr val="2B3445"/>
                </a:solidFill>
                <a:latin typeface="Calibri" pitchFamily="34" charset="0"/>
                <a:ea typeface="Calibri" pitchFamily="34" charset="-122"/>
                <a:cs typeface="Calibri" pitchFamily="34" charset="-120"/>
              </a:rPr>
              <a:t>Medium</a:t>
            </a:r>
            <a:endParaRPr lang="en-US" sz="1150" dirty="0"/>
          </a:p>
        </p:txBody>
      </p:sp>
      <p:sp>
        <p:nvSpPr>
          <p:cNvPr id="21" name="Text 18"/>
          <p:cNvSpPr txBox="1"/>
          <p:nvPr/>
        </p:nvSpPr>
        <p:spPr>
          <a:xfrm>
            <a:off x="4178808" y="5230368"/>
            <a:ext cx="1325880" cy="256032"/>
          </a:xfrm>
          <a:prstGeom prst="rect">
            <a:avLst/>
          </a:prstGeom>
          <a:noFill/>
          <a:ln/>
        </p:spPr>
        <p:txBody>
          <a:bodyPr wrap="square" lIns="0" tIns="0" rIns="0" bIns="0" rtlCol="0" anchor="t"/>
          <a:lstStyle/>
          <a:p>
            <a:pPr algn="ctr" indent="0" marL="0">
              <a:buNone/>
            </a:pPr>
            <a:r>
              <a:rPr lang="en-US" sz="1150" dirty="0">
                <a:solidFill>
                  <a:srgbClr val="2B3445"/>
                </a:solidFill>
                <a:latin typeface="Calibri" pitchFamily="34" charset="0"/>
                <a:ea typeface="Calibri" pitchFamily="34" charset="-122"/>
                <a:cs typeface="Calibri" pitchFamily="34" charset="-120"/>
              </a:rPr>
              <a:t>High</a:t>
            </a:r>
            <a:endParaRPr lang="en-US" sz="1150" dirty="0"/>
          </a:p>
        </p:txBody>
      </p:sp>
      <p:sp>
        <p:nvSpPr>
          <p:cNvPr id="22" name="Text 19"/>
          <p:cNvSpPr txBox="1"/>
          <p:nvPr/>
        </p:nvSpPr>
        <p:spPr>
          <a:xfrm rot="16200000">
            <a:off x="-1033272" y="3346704"/>
            <a:ext cx="3383280" cy="274320"/>
          </a:xfrm>
          <a:prstGeom prst="rect">
            <a:avLst/>
          </a:prstGeom>
          <a:noFill/>
          <a:ln/>
        </p:spPr>
        <p:txBody>
          <a:bodyPr wrap="square" lIns="0" tIns="0" rIns="0" bIns="0" rtlCol="0" anchor="ctr"/>
          <a:lstStyle/>
          <a:p>
            <a:pPr algn="ctr" indent="0" marL="0">
              <a:buNone/>
            </a:pPr>
            <a:r>
              <a:rPr lang="en-US" sz="1100" b="1" spc="150" kern="0" dirty="0">
                <a:solidFill>
                  <a:srgbClr val="C9A227"/>
                </a:solidFill>
                <a:latin typeface="Calibri" pitchFamily="34" charset="0"/>
                <a:ea typeface="Calibri" pitchFamily="34" charset="-122"/>
                <a:cs typeface="Calibri" pitchFamily="34" charset="-120"/>
              </a:rPr>
              <a:t>PROBABILITY OF OCCURRENCE</a:t>
            </a:r>
            <a:endParaRPr lang="en-US" sz="1100" dirty="0"/>
          </a:p>
        </p:txBody>
      </p:sp>
      <p:sp>
        <p:nvSpPr>
          <p:cNvPr id="23" name="Text 20"/>
          <p:cNvSpPr txBox="1"/>
          <p:nvPr/>
        </p:nvSpPr>
        <p:spPr>
          <a:xfrm>
            <a:off x="1417320" y="5504688"/>
            <a:ext cx="4087368" cy="256032"/>
          </a:xfrm>
          <a:prstGeom prst="rect">
            <a:avLst/>
          </a:prstGeom>
          <a:noFill/>
          <a:ln/>
        </p:spPr>
        <p:txBody>
          <a:bodyPr wrap="square" lIns="0" tIns="0" rIns="0" bIns="0" rtlCol="0" anchor="t"/>
          <a:lstStyle/>
          <a:p>
            <a:pPr algn="ctr" indent="0" marL="0">
              <a:buNone/>
            </a:pPr>
            <a:r>
              <a:rPr lang="en-US" sz="1100" b="1" spc="150" kern="0" dirty="0">
                <a:solidFill>
                  <a:srgbClr val="C9A227"/>
                </a:solidFill>
                <a:latin typeface="Calibri" pitchFamily="34" charset="0"/>
                <a:ea typeface="Calibri" pitchFamily="34" charset="-122"/>
                <a:cs typeface="Calibri" pitchFamily="34" charset="-120"/>
              </a:rPr>
              <a:t>IMPACT ON OBJECTIVES</a:t>
            </a:r>
            <a:endParaRPr lang="en-US" sz="1100" dirty="0"/>
          </a:p>
        </p:txBody>
      </p:sp>
      <p:sp>
        <p:nvSpPr>
          <p:cNvPr id="24" name="Shape 21"/>
          <p:cNvSpPr/>
          <p:nvPr/>
        </p:nvSpPr>
        <p:spPr>
          <a:xfrm>
            <a:off x="3223260" y="2093976"/>
            <a:ext cx="475488" cy="475488"/>
          </a:xfrm>
          <a:prstGeom prst="ellipse">
            <a:avLst/>
          </a:prstGeom>
          <a:solidFill>
            <a:srgbClr val="FFFFFF"/>
          </a:solidFill>
          <a:ln w="19050">
            <a:solidFill>
              <a:srgbClr val="1B2A4A"/>
            </a:solidFill>
            <a:prstDash val="solid"/>
          </a:ln>
        </p:spPr>
      </p:sp>
      <p:sp>
        <p:nvSpPr>
          <p:cNvPr id="25" name="Text 22"/>
          <p:cNvSpPr txBox="1"/>
          <p:nvPr/>
        </p:nvSpPr>
        <p:spPr>
          <a:xfrm>
            <a:off x="3223260" y="2093976"/>
            <a:ext cx="475488" cy="475488"/>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R1</a:t>
            </a:r>
            <a:endParaRPr lang="en-US" sz="1200" dirty="0"/>
          </a:p>
        </p:txBody>
      </p:sp>
      <p:sp>
        <p:nvSpPr>
          <p:cNvPr id="26" name="Shape 23"/>
          <p:cNvSpPr/>
          <p:nvPr/>
        </p:nvSpPr>
        <p:spPr>
          <a:xfrm>
            <a:off x="4604004" y="2093976"/>
            <a:ext cx="475488" cy="475488"/>
          </a:xfrm>
          <a:prstGeom prst="ellipse">
            <a:avLst/>
          </a:prstGeom>
          <a:solidFill>
            <a:srgbClr val="FFFFFF"/>
          </a:solidFill>
          <a:ln w="19050">
            <a:solidFill>
              <a:srgbClr val="1B2A4A"/>
            </a:solidFill>
            <a:prstDash val="solid"/>
          </a:ln>
        </p:spPr>
      </p:sp>
      <p:sp>
        <p:nvSpPr>
          <p:cNvPr id="27" name="Text 24"/>
          <p:cNvSpPr txBox="1"/>
          <p:nvPr/>
        </p:nvSpPr>
        <p:spPr>
          <a:xfrm>
            <a:off x="4604004" y="2093976"/>
            <a:ext cx="475488" cy="475488"/>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R2</a:t>
            </a:r>
            <a:endParaRPr lang="en-US" sz="1200" dirty="0"/>
          </a:p>
        </p:txBody>
      </p:sp>
      <p:sp>
        <p:nvSpPr>
          <p:cNvPr id="28" name="Shape 25"/>
          <p:cNvSpPr/>
          <p:nvPr/>
        </p:nvSpPr>
        <p:spPr>
          <a:xfrm>
            <a:off x="3223260" y="3246120"/>
            <a:ext cx="475488" cy="475488"/>
          </a:xfrm>
          <a:prstGeom prst="ellipse">
            <a:avLst/>
          </a:prstGeom>
          <a:solidFill>
            <a:srgbClr val="FFFFFF"/>
          </a:solidFill>
          <a:ln w="19050">
            <a:solidFill>
              <a:srgbClr val="1B2A4A"/>
            </a:solidFill>
            <a:prstDash val="solid"/>
          </a:ln>
        </p:spPr>
      </p:sp>
      <p:sp>
        <p:nvSpPr>
          <p:cNvPr id="29" name="Text 26"/>
          <p:cNvSpPr txBox="1"/>
          <p:nvPr/>
        </p:nvSpPr>
        <p:spPr>
          <a:xfrm>
            <a:off x="3223260" y="3246120"/>
            <a:ext cx="475488" cy="475488"/>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R3</a:t>
            </a:r>
            <a:endParaRPr lang="en-US" sz="1200" dirty="0"/>
          </a:p>
        </p:txBody>
      </p:sp>
      <p:sp>
        <p:nvSpPr>
          <p:cNvPr id="30" name="Shape 27"/>
          <p:cNvSpPr/>
          <p:nvPr/>
        </p:nvSpPr>
        <p:spPr>
          <a:xfrm>
            <a:off x="4604004" y="4398264"/>
            <a:ext cx="475488" cy="475488"/>
          </a:xfrm>
          <a:prstGeom prst="ellipse">
            <a:avLst/>
          </a:prstGeom>
          <a:solidFill>
            <a:srgbClr val="FFFFFF"/>
          </a:solidFill>
          <a:ln w="19050">
            <a:solidFill>
              <a:srgbClr val="1B2A4A"/>
            </a:solidFill>
            <a:prstDash val="solid"/>
          </a:ln>
        </p:spPr>
      </p:sp>
      <p:sp>
        <p:nvSpPr>
          <p:cNvPr id="31" name="Text 28"/>
          <p:cNvSpPr txBox="1"/>
          <p:nvPr/>
        </p:nvSpPr>
        <p:spPr>
          <a:xfrm>
            <a:off x="4604004" y="4398264"/>
            <a:ext cx="475488" cy="475488"/>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R4</a:t>
            </a:r>
            <a:endParaRPr lang="en-US" sz="1200" dirty="0"/>
          </a:p>
        </p:txBody>
      </p:sp>
      <p:sp>
        <p:nvSpPr>
          <p:cNvPr id="32" name="Shape 29"/>
          <p:cNvSpPr/>
          <p:nvPr/>
        </p:nvSpPr>
        <p:spPr>
          <a:xfrm>
            <a:off x="3223260" y="4398264"/>
            <a:ext cx="475488" cy="475488"/>
          </a:xfrm>
          <a:prstGeom prst="ellipse">
            <a:avLst/>
          </a:prstGeom>
          <a:solidFill>
            <a:srgbClr val="FFFFFF"/>
          </a:solidFill>
          <a:ln w="19050">
            <a:solidFill>
              <a:srgbClr val="1B2A4A"/>
            </a:solidFill>
            <a:prstDash val="solid"/>
          </a:ln>
        </p:spPr>
      </p:sp>
      <p:sp>
        <p:nvSpPr>
          <p:cNvPr id="33" name="Text 30"/>
          <p:cNvSpPr txBox="1"/>
          <p:nvPr/>
        </p:nvSpPr>
        <p:spPr>
          <a:xfrm>
            <a:off x="3223260" y="4398264"/>
            <a:ext cx="475488" cy="475488"/>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R5</a:t>
            </a:r>
            <a:endParaRPr lang="en-US" sz="1200" dirty="0"/>
          </a:p>
        </p:txBody>
      </p:sp>
      <p:sp>
        <p:nvSpPr>
          <p:cNvPr id="34" name="Shape 31"/>
          <p:cNvSpPr/>
          <p:nvPr/>
        </p:nvSpPr>
        <p:spPr>
          <a:xfrm>
            <a:off x="1417320" y="5870448"/>
            <a:ext cx="219456" cy="219456"/>
          </a:xfrm>
          <a:prstGeom prst="roundRect">
            <a:avLst>
              <a:gd name="adj" fmla="val 16667"/>
            </a:avLst>
          </a:prstGeom>
          <a:solidFill>
            <a:srgbClr val="E8EEF9"/>
          </a:solidFill>
          <a:ln w="9525">
            <a:solidFill>
              <a:srgbClr val="D5DDEB"/>
            </a:solidFill>
            <a:prstDash val="solid"/>
          </a:ln>
        </p:spPr>
      </p:sp>
      <p:sp>
        <p:nvSpPr>
          <p:cNvPr id="35" name="Text 32"/>
          <p:cNvSpPr txBox="1"/>
          <p:nvPr/>
        </p:nvSpPr>
        <p:spPr>
          <a:xfrm>
            <a:off x="1709928" y="5852160"/>
            <a:ext cx="914400" cy="256032"/>
          </a:xfrm>
          <a:prstGeom prst="rect">
            <a:avLst/>
          </a:prstGeom>
          <a:noFill/>
          <a:ln/>
        </p:spPr>
        <p:txBody>
          <a:bodyPr wrap="square" lIns="0" tIns="0" rIns="0" bIns="0" rtlCol="0" anchor="ctr"/>
          <a:lstStyle/>
          <a:p>
            <a:pPr indent="0" marL="0">
              <a:buNone/>
            </a:pPr>
            <a:r>
              <a:rPr lang="en-US" sz="1050" dirty="0">
                <a:solidFill>
                  <a:srgbClr val="2B3445"/>
                </a:solidFill>
                <a:latin typeface="Calibri" pitchFamily="34" charset="0"/>
                <a:ea typeface="Calibri" pitchFamily="34" charset="-122"/>
                <a:cs typeface="Calibri" pitchFamily="34" charset="-120"/>
              </a:rPr>
              <a:t>Low</a:t>
            </a:r>
            <a:endParaRPr lang="en-US" sz="1050" dirty="0"/>
          </a:p>
        </p:txBody>
      </p:sp>
      <p:sp>
        <p:nvSpPr>
          <p:cNvPr id="36" name="Shape 33"/>
          <p:cNvSpPr/>
          <p:nvPr/>
        </p:nvSpPr>
        <p:spPr>
          <a:xfrm>
            <a:off x="2377440" y="5870448"/>
            <a:ext cx="219456" cy="219456"/>
          </a:xfrm>
          <a:prstGeom prst="roundRect">
            <a:avLst>
              <a:gd name="adj" fmla="val 16667"/>
            </a:avLst>
          </a:prstGeom>
          <a:solidFill>
            <a:srgbClr val="E9D68F"/>
          </a:solidFill>
          <a:ln w="9525">
            <a:solidFill>
              <a:srgbClr val="D5DDEB"/>
            </a:solidFill>
            <a:prstDash val="solid"/>
          </a:ln>
        </p:spPr>
      </p:sp>
      <p:sp>
        <p:nvSpPr>
          <p:cNvPr id="37" name="Text 34"/>
          <p:cNvSpPr txBox="1"/>
          <p:nvPr/>
        </p:nvSpPr>
        <p:spPr>
          <a:xfrm>
            <a:off x="2670048" y="5852160"/>
            <a:ext cx="914400" cy="256032"/>
          </a:xfrm>
          <a:prstGeom prst="rect">
            <a:avLst/>
          </a:prstGeom>
          <a:noFill/>
          <a:ln/>
        </p:spPr>
        <p:txBody>
          <a:bodyPr wrap="square" lIns="0" tIns="0" rIns="0" bIns="0" rtlCol="0" anchor="ctr"/>
          <a:lstStyle/>
          <a:p>
            <a:pPr indent="0" marL="0">
              <a:buNone/>
            </a:pPr>
            <a:r>
              <a:rPr lang="en-US" sz="1050" dirty="0">
                <a:solidFill>
                  <a:srgbClr val="2B3445"/>
                </a:solidFill>
                <a:latin typeface="Calibri" pitchFamily="34" charset="0"/>
                <a:ea typeface="Calibri" pitchFamily="34" charset="-122"/>
                <a:cs typeface="Calibri" pitchFamily="34" charset="-120"/>
              </a:rPr>
              <a:t>Medium</a:t>
            </a:r>
            <a:endParaRPr lang="en-US" sz="1050" dirty="0"/>
          </a:p>
        </p:txBody>
      </p:sp>
      <p:sp>
        <p:nvSpPr>
          <p:cNvPr id="38" name="Shape 35"/>
          <p:cNvSpPr/>
          <p:nvPr/>
        </p:nvSpPr>
        <p:spPr>
          <a:xfrm>
            <a:off x="3337560" y="5870448"/>
            <a:ext cx="219456" cy="219456"/>
          </a:xfrm>
          <a:prstGeom prst="roundRect">
            <a:avLst>
              <a:gd name="adj" fmla="val 16667"/>
            </a:avLst>
          </a:prstGeom>
          <a:solidFill>
            <a:srgbClr val="1B2A4A"/>
          </a:solidFill>
          <a:ln w="9525">
            <a:solidFill>
              <a:srgbClr val="D5DDEB"/>
            </a:solidFill>
            <a:prstDash val="solid"/>
          </a:ln>
        </p:spPr>
      </p:sp>
      <p:sp>
        <p:nvSpPr>
          <p:cNvPr id="39" name="Text 36"/>
          <p:cNvSpPr txBox="1"/>
          <p:nvPr/>
        </p:nvSpPr>
        <p:spPr>
          <a:xfrm>
            <a:off x="3630168" y="5852160"/>
            <a:ext cx="914400" cy="256032"/>
          </a:xfrm>
          <a:prstGeom prst="rect">
            <a:avLst/>
          </a:prstGeom>
          <a:noFill/>
          <a:ln/>
        </p:spPr>
        <p:txBody>
          <a:bodyPr wrap="square" lIns="0" tIns="0" rIns="0" bIns="0" rtlCol="0" anchor="ctr"/>
          <a:lstStyle/>
          <a:p>
            <a:pPr indent="0" marL="0">
              <a:buNone/>
            </a:pPr>
            <a:r>
              <a:rPr lang="en-US" sz="1050" dirty="0">
                <a:solidFill>
                  <a:srgbClr val="2B3445"/>
                </a:solidFill>
                <a:latin typeface="Calibri" pitchFamily="34" charset="0"/>
                <a:ea typeface="Calibri" pitchFamily="34" charset="-122"/>
                <a:cs typeface="Calibri" pitchFamily="34" charset="-120"/>
              </a:rPr>
              <a:t>High priority</a:t>
            </a:r>
            <a:endParaRPr lang="en-US" sz="1050" dirty="0"/>
          </a:p>
        </p:txBody>
      </p:sp>
      <p:sp>
        <p:nvSpPr>
          <p:cNvPr id="40" name="Text 37"/>
          <p:cNvSpPr txBox="1"/>
          <p:nvPr/>
        </p:nvSpPr>
        <p:spPr>
          <a:xfrm>
            <a:off x="4480560" y="5852160"/>
            <a:ext cx="1463040" cy="256032"/>
          </a:xfrm>
          <a:prstGeom prst="rect">
            <a:avLst/>
          </a:prstGeom>
          <a:noFill/>
          <a:ln/>
        </p:spPr>
        <p:txBody>
          <a:bodyPr wrap="square" lIns="0" tIns="0" rIns="0" bIns="0" rtlCol="0" anchor="ctr"/>
          <a:lstStyle/>
          <a:p>
            <a:pPr indent="0" marL="0">
              <a:buNone/>
            </a:pPr>
            <a:r>
              <a:rPr lang="en-US" sz="1050" i="1" dirty="0">
                <a:solidFill>
                  <a:srgbClr val="64708C"/>
                </a:solidFill>
                <a:latin typeface="Calibri" pitchFamily="34" charset="0"/>
                <a:ea typeface="Calibri" pitchFamily="34" charset="-122"/>
                <a:cs typeface="Calibri" pitchFamily="34" charset="-120"/>
              </a:rPr>
              <a:t>Illustrative example</a:t>
            </a:r>
            <a:endParaRPr lang="en-US" sz="1050" dirty="0"/>
          </a:p>
        </p:txBody>
      </p:sp>
      <p:sp>
        <p:nvSpPr>
          <p:cNvPr id="41" name="Shape 38"/>
          <p:cNvSpPr/>
          <p:nvPr/>
        </p:nvSpPr>
        <p:spPr>
          <a:xfrm>
            <a:off x="6263640" y="1737360"/>
            <a:ext cx="2560320" cy="2423160"/>
          </a:xfrm>
          <a:prstGeom prst="roundRect">
            <a:avLst>
              <a:gd name="adj" fmla="val 3019"/>
            </a:avLst>
          </a:prstGeom>
          <a:solidFill>
            <a:srgbClr val="F4F7FC"/>
          </a:solidFill>
          <a:ln/>
        </p:spPr>
      </p:sp>
      <p:sp>
        <p:nvSpPr>
          <p:cNvPr id="42" name="Shape 39"/>
          <p:cNvSpPr/>
          <p:nvPr/>
        </p:nvSpPr>
        <p:spPr>
          <a:xfrm>
            <a:off x="6492240" y="1965960"/>
            <a:ext cx="457200" cy="457200"/>
          </a:xfrm>
          <a:prstGeom prst="ellipse">
            <a:avLst/>
          </a:prstGeom>
          <a:solidFill>
            <a:srgbClr val="1B2A4A"/>
          </a:solidFill>
          <a:ln/>
        </p:spPr>
      </p:sp>
      <p:pic>
        <p:nvPicPr>
          <p:cNvPr id="43" name="Image 0" descr="preencoded.png">    </p:cNvPr>
          <p:cNvPicPr>
            <a:picLocks noChangeAspect="1"/>
          </p:cNvPicPr>
          <p:nvPr/>
        </p:nvPicPr>
        <p:blipFill>
          <a:blip r:embed="rId1"/>
          <a:stretch>
            <a:fillRect/>
          </a:stretch>
        </p:blipFill>
        <p:spPr>
          <a:xfrm>
            <a:off x="6615684" y="2089404"/>
            <a:ext cx="210312" cy="210312"/>
          </a:xfrm>
          <a:prstGeom prst="rect">
            <a:avLst/>
          </a:prstGeom>
        </p:spPr>
      </p:pic>
      <p:sp>
        <p:nvSpPr>
          <p:cNvPr id="44" name="Text 40"/>
          <p:cNvSpPr txBox="1"/>
          <p:nvPr/>
        </p:nvSpPr>
        <p:spPr>
          <a:xfrm>
            <a:off x="7132320" y="1965960"/>
            <a:ext cx="1463040"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Qualitative</a:t>
            </a:r>
            <a:endParaRPr lang="en-US" sz="1500" dirty="0"/>
          </a:p>
        </p:txBody>
      </p:sp>
      <p:sp>
        <p:nvSpPr>
          <p:cNvPr id="45" name="Text 41"/>
          <p:cNvSpPr txBox="1"/>
          <p:nvPr/>
        </p:nvSpPr>
        <p:spPr>
          <a:xfrm>
            <a:off x="6492240" y="2587752"/>
            <a:ext cx="2103120" cy="1408176"/>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Probability and impact are rated on a scale (e.g. low / medium / high); risks are prioritised by criticality in the matrix.</a:t>
            </a:r>
            <a:endParaRPr lang="en-US" sz="1250" dirty="0"/>
          </a:p>
        </p:txBody>
      </p:sp>
      <p:sp>
        <p:nvSpPr>
          <p:cNvPr id="46" name="Shape 42"/>
          <p:cNvSpPr/>
          <p:nvPr/>
        </p:nvSpPr>
        <p:spPr>
          <a:xfrm>
            <a:off x="9079992" y="1737360"/>
            <a:ext cx="2560320" cy="2423160"/>
          </a:xfrm>
          <a:prstGeom prst="roundRect">
            <a:avLst>
              <a:gd name="adj" fmla="val 3019"/>
            </a:avLst>
          </a:prstGeom>
          <a:solidFill>
            <a:srgbClr val="1B2A4A"/>
          </a:solidFill>
          <a:ln/>
        </p:spPr>
      </p:sp>
      <p:sp>
        <p:nvSpPr>
          <p:cNvPr id="47" name="Shape 43"/>
          <p:cNvSpPr/>
          <p:nvPr/>
        </p:nvSpPr>
        <p:spPr>
          <a:xfrm>
            <a:off x="9308592" y="1965960"/>
            <a:ext cx="457200" cy="457200"/>
          </a:xfrm>
          <a:prstGeom prst="ellipse">
            <a:avLst/>
          </a:prstGeom>
          <a:solidFill>
            <a:srgbClr val="31487A"/>
          </a:solidFill>
          <a:ln/>
        </p:spPr>
      </p:sp>
      <p:pic>
        <p:nvPicPr>
          <p:cNvPr id="48" name="Image 1" descr="preencoded.png">    </p:cNvPr>
          <p:cNvPicPr>
            <a:picLocks noChangeAspect="1"/>
          </p:cNvPicPr>
          <p:nvPr/>
        </p:nvPicPr>
        <p:blipFill>
          <a:blip r:embed="rId2"/>
          <a:stretch>
            <a:fillRect/>
          </a:stretch>
        </p:blipFill>
        <p:spPr>
          <a:xfrm>
            <a:off x="9432036" y="2089404"/>
            <a:ext cx="210312" cy="210312"/>
          </a:xfrm>
          <a:prstGeom prst="rect">
            <a:avLst/>
          </a:prstGeom>
        </p:spPr>
      </p:pic>
      <p:sp>
        <p:nvSpPr>
          <p:cNvPr id="49" name="Text 44"/>
          <p:cNvSpPr txBox="1"/>
          <p:nvPr/>
        </p:nvSpPr>
        <p:spPr>
          <a:xfrm>
            <a:off x="9948672" y="1965960"/>
            <a:ext cx="1463040" cy="45720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Quantitative</a:t>
            </a:r>
            <a:endParaRPr lang="en-US" sz="1500" dirty="0"/>
          </a:p>
        </p:txBody>
      </p:sp>
      <p:sp>
        <p:nvSpPr>
          <p:cNvPr id="50" name="Text 45"/>
          <p:cNvSpPr txBox="1"/>
          <p:nvPr/>
        </p:nvSpPr>
        <p:spPr>
          <a:xfrm>
            <a:off x="9308592" y="2587752"/>
            <a:ext cx="2103120" cy="1408176"/>
          </a:xfrm>
          <a:prstGeom prst="rect">
            <a:avLst/>
          </a:prstGeom>
          <a:noFill/>
          <a:ln/>
        </p:spPr>
        <p:txBody>
          <a:bodyPr wrap="square" lIns="0" tIns="0" rIns="0" bIns="0" rtlCol="0" anchor="t"/>
          <a:lstStyle/>
          <a:p>
            <a:pPr indent="0" marL="0">
              <a:buNone/>
            </a:pPr>
            <a:r>
              <a:rPr lang="en-US" sz="1250" dirty="0">
                <a:solidFill>
                  <a:srgbClr val="D6DEEE"/>
                </a:solidFill>
                <a:latin typeface="Calibri" pitchFamily="34" charset="0"/>
                <a:ea typeface="Calibri" pitchFamily="34" charset="-122"/>
                <a:cs typeface="Calibri" pitchFamily="34" charset="-120"/>
              </a:rPr>
              <a:t>Numerical estimate of expected monetary impact; probabilistic modelling (e.g. Monte Carlo). Chiefly for large infrastructure and investment projects.</a:t>
            </a:r>
            <a:endParaRPr lang="en-US" sz="1250" dirty="0"/>
          </a:p>
        </p:txBody>
      </p:sp>
      <p:sp>
        <p:nvSpPr>
          <p:cNvPr id="51" name="Text 46"/>
          <p:cNvSpPr txBox="1"/>
          <p:nvPr/>
        </p:nvSpPr>
        <p:spPr>
          <a:xfrm>
            <a:off x="6263640" y="4389120"/>
            <a:ext cx="5376672"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EXAMPLE RISKS ON THE MATRIX</a:t>
            </a:r>
            <a:endParaRPr lang="en-US" sz="1150" dirty="0"/>
          </a:p>
        </p:txBody>
      </p:sp>
      <p:sp>
        <p:nvSpPr>
          <p:cNvPr id="52" name="Shape 47"/>
          <p:cNvSpPr/>
          <p:nvPr/>
        </p:nvSpPr>
        <p:spPr>
          <a:xfrm>
            <a:off x="6277356" y="4732020"/>
            <a:ext cx="246888" cy="246888"/>
          </a:xfrm>
          <a:prstGeom prst="ellipse">
            <a:avLst/>
          </a:prstGeom>
          <a:solidFill>
            <a:srgbClr val="FFFFFF"/>
          </a:solidFill>
          <a:ln w="19050">
            <a:solidFill>
              <a:srgbClr val="1B2A4A"/>
            </a:solidFill>
            <a:prstDash val="solid"/>
          </a:ln>
        </p:spPr>
      </p:sp>
      <p:sp>
        <p:nvSpPr>
          <p:cNvPr id="53" name="Text 48"/>
          <p:cNvSpPr txBox="1"/>
          <p:nvPr/>
        </p:nvSpPr>
        <p:spPr>
          <a:xfrm>
            <a:off x="6277356" y="4732020"/>
            <a:ext cx="246888" cy="246888"/>
          </a:xfrm>
          <a:prstGeom prst="rect">
            <a:avLst/>
          </a:prstGeom>
          <a:noFill/>
          <a:ln/>
        </p:spPr>
        <p:txBody>
          <a:bodyPr wrap="square" lIns="0" tIns="0" rIns="0" bIns="0" rtlCol="0" anchor="ctr"/>
          <a:lstStyle/>
          <a:p>
            <a:pPr algn="ctr" indent="0" marL="0">
              <a:buNone/>
            </a:pPr>
            <a:r>
              <a:rPr lang="en-US" sz="800" b="1" dirty="0">
                <a:solidFill>
                  <a:srgbClr val="1B2A4A"/>
                </a:solidFill>
                <a:latin typeface="Calibri" pitchFamily="34" charset="0"/>
                <a:ea typeface="Calibri" pitchFamily="34" charset="-122"/>
                <a:cs typeface="Calibri" pitchFamily="34" charset="-120"/>
              </a:rPr>
              <a:t>R1</a:t>
            </a:r>
            <a:endParaRPr lang="en-US" sz="800" dirty="0"/>
          </a:p>
        </p:txBody>
      </p:sp>
      <p:sp>
        <p:nvSpPr>
          <p:cNvPr id="54" name="Text 49"/>
          <p:cNvSpPr txBox="1"/>
          <p:nvPr/>
        </p:nvSpPr>
        <p:spPr>
          <a:xfrm>
            <a:off x="6675120" y="4727448"/>
            <a:ext cx="4965192" cy="256032"/>
          </a:xfrm>
          <a:prstGeom prst="rect">
            <a:avLst/>
          </a:prstGeom>
          <a:noFill/>
          <a:ln/>
        </p:spPr>
        <p:txBody>
          <a:bodyPr wrap="square" lIns="0" tIns="0" rIns="0" bIns="0" rtlCol="0" anchor="ctr"/>
          <a:lstStyle/>
          <a:p>
            <a:pPr indent="0" marL="0">
              <a:buNone/>
            </a:pPr>
            <a:r>
              <a:rPr lang="en-US" sz="1200" dirty="0">
                <a:solidFill>
                  <a:srgbClr val="2B3445"/>
                </a:solidFill>
                <a:latin typeface="Calibri" pitchFamily="34" charset="0"/>
                <a:ea typeface="Calibri" pitchFamily="34" charset="-122"/>
                <a:cs typeface="Calibri" pitchFamily="34" charset="-120"/>
              </a:rPr>
              <a:t>Exchange-rate fluctuations</a:t>
            </a:r>
            <a:pPr indent="0" marL="0">
              <a:buNone/>
            </a:pPr>
            <a:r>
              <a:rPr lang="en-US" sz="1200" i="1" dirty="0">
                <a:solidFill>
                  <a:srgbClr val="64708C"/>
                </a:solidFill>
                <a:latin typeface="Calibri" pitchFamily="34" charset="0"/>
                <a:ea typeface="Calibri" pitchFamily="34" charset="-122"/>
                <a:cs typeface="Calibri" pitchFamily="34" charset="-120"/>
              </a:rPr>
              <a:t>  ·  financial</a:t>
            </a:r>
            <a:endParaRPr lang="en-US" sz="1200" dirty="0"/>
          </a:p>
        </p:txBody>
      </p:sp>
      <p:sp>
        <p:nvSpPr>
          <p:cNvPr id="55" name="Shape 50"/>
          <p:cNvSpPr/>
          <p:nvPr/>
        </p:nvSpPr>
        <p:spPr>
          <a:xfrm>
            <a:off x="6277356" y="5015484"/>
            <a:ext cx="246888" cy="246888"/>
          </a:xfrm>
          <a:prstGeom prst="ellipse">
            <a:avLst/>
          </a:prstGeom>
          <a:solidFill>
            <a:srgbClr val="FFFFFF"/>
          </a:solidFill>
          <a:ln w="19050">
            <a:solidFill>
              <a:srgbClr val="1B2A4A"/>
            </a:solidFill>
            <a:prstDash val="solid"/>
          </a:ln>
        </p:spPr>
      </p:sp>
      <p:sp>
        <p:nvSpPr>
          <p:cNvPr id="56" name="Text 51"/>
          <p:cNvSpPr txBox="1"/>
          <p:nvPr/>
        </p:nvSpPr>
        <p:spPr>
          <a:xfrm>
            <a:off x="6277356" y="5015484"/>
            <a:ext cx="246888" cy="246888"/>
          </a:xfrm>
          <a:prstGeom prst="rect">
            <a:avLst/>
          </a:prstGeom>
          <a:noFill/>
          <a:ln/>
        </p:spPr>
        <p:txBody>
          <a:bodyPr wrap="square" lIns="0" tIns="0" rIns="0" bIns="0" rtlCol="0" anchor="ctr"/>
          <a:lstStyle/>
          <a:p>
            <a:pPr algn="ctr" indent="0" marL="0">
              <a:buNone/>
            </a:pPr>
            <a:r>
              <a:rPr lang="en-US" sz="800" b="1" dirty="0">
                <a:solidFill>
                  <a:srgbClr val="1B2A4A"/>
                </a:solidFill>
                <a:latin typeface="Calibri" pitchFamily="34" charset="0"/>
                <a:ea typeface="Calibri" pitchFamily="34" charset="-122"/>
                <a:cs typeface="Calibri" pitchFamily="34" charset="-120"/>
              </a:rPr>
              <a:t>R2</a:t>
            </a:r>
            <a:endParaRPr lang="en-US" sz="800" dirty="0"/>
          </a:p>
        </p:txBody>
      </p:sp>
      <p:sp>
        <p:nvSpPr>
          <p:cNvPr id="57" name="Text 52"/>
          <p:cNvSpPr txBox="1"/>
          <p:nvPr/>
        </p:nvSpPr>
        <p:spPr>
          <a:xfrm>
            <a:off x="6675120" y="5010912"/>
            <a:ext cx="4965192" cy="256032"/>
          </a:xfrm>
          <a:prstGeom prst="rect">
            <a:avLst/>
          </a:prstGeom>
          <a:noFill/>
          <a:ln/>
        </p:spPr>
        <p:txBody>
          <a:bodyPr wrap="square" lIns="0" tIns="0" rIns="0" bIns="0" rtlCol="0" anchor="ctr"/>
          <a:lstStyle/>
          <a:p>
            <a:pPr indent="0" marL="0">
              <a:buNone/>
            </a:pPr>
            <a:r>
              <a:rPr lang="en-US" sz="1200" dirty="0">
                <a:solidFill>
                  <a:srgbClr val="2B3445"/>
                </a:solidFill>
                <a:latin typeface="Calibri" pitchFamily="34" charset="0"/>
                <a:ea typeface="Calibri" pitchFamily="34" charset="-122"/>
                <a:cs typeface="Calibri" pitchFamily="34" charset="-120"/>
              </a:rPr>
              <a:t>Security situation prevents an in-person event</a:t>
            </a:r>
            <a:pPr indent="0" marL="0">
              <a:buNone/>
            </a:pPr>
            <a:r>
              <a:rPr lang="en-US" sz="1200" i="1" dirty="0">
                <a:solidFill>
                  <a:srgbClr val="64708C"/>
                </a:solidFill>
                <a:latin typeface="Calibri" pitchFamily="34" charset="0"/>
                <a:ea typeface="Calibri" pitchFamily="34" charset="-122"/>
                <a:cs typeface="Calibri" pitchFamily="34" charset="-120"/>
              </a:rPr>
              <a:t>  ·  political</a:t>
            </a:r>
            <a:endParaRPr lang="en-US" sz="1200" dirty="0"/>
          </a:p>
        </p:txBody>
      </p:sp>
      <p:sp>
        <p:nvSpPr>
          <p:cNvPr id="58" name="Shape 53"/>
          <p:cNvSpPr/>
          <p:nvPr/>
        </p:nvSpPr>
        <p:spPr>
          <a:xfrm>
            <a:off x="6277356" y="5298948"/>
            <a:ext cx="246888" cy="246888"/>
          </a:xfrm>
          <a:prstGeom prst="ellipse">
            <a:avLst/>
          </a:prstGeom>
          <a:solidFill>
            <a:srgbClr val="FFFFFF"/>
          </a:solidFill>
          <a:ln w="19050">
            <a:solidFill>
              <a:srgbClr val="1B2A4A"/>
            </a:solidFill>
            <a:prstDash val="solid"/>
          </a:ln>
        </p:spPr>
      </p:sp>
      <p:sp>
        <p:nvSpPr>
          <p:cNvPr id="59" name="Text 54"/>
          <p:cNvSpPr txBox="1"/>
          <p:nvPr/>
        </p:nvSpPr>
        <p:spPr>
          <a:xfrm>
            <a:off x="6277356" y="5298948"/>
            <a:ext cx="246888" cy="246888"/>
          </a:xfrm>
          <a:prstGeom prst="rect">
            <a:avLst/>
          </a:prstGeom>
          <a:noFill/>
          <a:ln/>
        </p:spPr>
        <p:txBody>
          <a:bodyPr wrap="square" lIns="0" tIns="0" rIns="0" bIns="0" rtlCol="0" anchor="ctr"/>
          <a:lstStyle/>
          <a:p>
            <a:pPr algn="ctr" indent="0" marL="0">
              <a:buNone/>
            </a:pPr>
            <a:r>
              <a:rPr lang="en-US" sz="800" b="1" dirty="0">
                <a:solidFill>
                  <a:srgbClr val="1B2A4A"/>
                </a:solidFill>
                <a:latin typeface="Calibri" pitchFamily="34" charset="0"/>
                <a:ea typeface="Calibri" pitchFamily="34" charset="-122"/>
                <a:cs typeface="Calibri" pitchFamily="34" charset="-120"/>
              </a:rPr>
              <a:t>R3</a:t>
            </a:r>
            <a:endParaRPr lang="en-US" sz="800" dirty="0"/>
          </a:p>
        </p:txBody>
      </p:sp>
      <p:sp>
        <p:nvSpPr>
          <p:cNvPr id="60" name="Text 55"/>
          <p:cNvSpPr txBox="1"/>
          <p:nvPr/>
        </p:nvSpPr>
        <p:spPr>
          <a:xfrm>
            <a:off x="6675120" y="5294376"/>
            <a:ext cx="4965192" cy="256032"/>
          </a:xfrm>
          <a:prstGeom prst="rect">
            <a:avLst/>
          </a:prstGeom>
          <a:noFill/>
          <a:ln/>
        </p:spPr>
        <p:txBody>
          <a:bodyPr wrap="square" lIns="0" tIns="0" rIns="0" bIns="0" rtlCol="0" anchor="ctr"/>
          <a:lstStyle/>
          <a:p>
            <a:pPr indent="0" marL="0">
              <a:buNone/>
            </a:pPr>
            <a:r>
              <a:rPr lang="en-US" sz="1200" dirty="0">
                <a:solidFill>
                  <a:srgbClr val="2B3445"/>
                </a:solidFill>
                <a:latin typeface="Calibri" pitchFamily="34" charset="0"/>
                <a:ea typeface="Calibri" pitchFamily="34" charset="-122"/>
                <a:cs typeface="Calibri" pitchFamily="34" charset="-120"/>
              </a:rPr>
              <a:t>Turnover of key staff at a partner</a:t>
            </a:r>
            <a:pPr indent="0" marL="0">
              <a:buNone/>
            </a:pPr>
            <a:r>
              <a:rPr lang="en-US" sz="1200" i="1" dirty="0">
                <a:solidFill>
                  <a:srgbClr val="64708C"/>
                </a:solidFill>
                <a:latin typeface="Calibri" pitchFamily="34" charset="0"/>
                <a:ea typeface="Calibri" pitchFamily="34" charset="-122"/>
                <a:cs typeface="Calibri" pitchFamily="34" charset="-120"/>
              </a:rPr>
              <a:t>  ·  organisational</a:t>
            </a:r>
            <a:endParaRPr lang="en-US" sz="1200" dirty="0"/>
          </a:p>
        </p:txBody>
      </p:sp>
      <p:sp>
        <p:nvSpPr>
          <p:cNvPr id="61" name="Shape 56"/>
          <p:cNvSpPr/>
          <p:nvPr/>
        </p:nvSpPr>
        <p:spPr>
          <a:xfrm>
            <a:off x="6277356" y="5582412"/>
            <a:ext cx="246888" cy="246888"/>
          </a:xfrm>
          <a:prstGeom prst="ellipse">
            <a:avLst/>
          </a:prstGeom>
          <a:solidFill>
            <a:srgbClr val="FFFFFF"/>
          </a:solidFill>
          <a:ln w="19050">
            <a:solidFill>
              <a:srgbClr val="1B2A4A"/>
            </a:solidFill>
            <a:prstDash val="solid"/>
          </a:ln>
        </p:spPr>
      </p:sp>
      <p:sp>
        <p:nvSpPr>
          <p:cNvPr id="62" name="Text 57"/>
          <p:cNvSpPr txBox="1"/>
          <p:nvPr/>
        </p:nvSpPr>
        <p:spPr>
          <a:xfrm>
            <a:off x="6277356" y="5582412"/>
            <a:ext cx="246888" cy="246888"/>
          </a:xfrm>
          <a:prstGeom prst="rect">
            <a:avLst/>
          </a:prstGeom>
          <a:noFill/>
          <a:ln/>
        </p:spPr>
        <p:txBody>
          <a:bodyPr wrap="square" lIns="0" tIns="0" rIns="0" bIns="0" rtlCol="0" anchor="ctr"/>
          <a:lstStyle/>
          <a:p>
            <a:pPr algn="ctr" indent="0" marL="0">
              <a:buNone/>
            </a:pPr>
            <a:r>
              <a:rPr lang="en-US" sz="800" b="1" dirty="0">
                <a:solidFill>
                  <a:srgbClr val="1B2A4A"/>
                </a:solidFill>
                <a:latin typeface="Calibri" pitchFamily="34" charset="0"/>
                <a:ea typeface="Calibri" pitchFamily="34" charset="-122"/>
                <a:cs typeface="Calibri" pitchFamily="34" charset="-120"/>
              </a:rPr>
              <a:t>R4</a:t>
            </a:r>
            <a:endParaRPr lang="en-US" sz="800" dirty="0"/>
          </a:p>
        </p:txBody>
      </p:sp>
      <p:sp>
        <p:nvSpPr>
          <p:cNvPr id="63" name="Text 58"/>
          <p:cNvSpPr txBox="1"/>
          <p:nvPr/>
        </p:nvSpPr>
        <p:spPr>
          <a:xfrm>
            <a:off x="6675120" y="5577840"/>
            <a:ext cx="4965192" cy="256032"/>
          </a:xfrm>
          <a:prstGeom prst="rect">
            <a:avLst/>
          </a:prstGeom>
          <a:noFill/>
          <a:ln/>
        </p:spPr>
        <p:txBody>
          <a:bodyPr wrap="square" lIns="0" tIns="0" rIns="0" bIns="0" rtlCol="0" anchor="ctr"/>
          <a:lstStyle/>
          <a:p>
            <a:pPr indent="0" marL="0">
              <a:buNone/>
            </a:pPr>
            <a:r>
              <a:rPr lang="en-US" sz="1200" dirty="0">
                <a:solidFill>
                  <a:srgbClr val="2B3445"/>
                </a:solidFill>
                <a:latin typeface="Calibri" pitchFamily="34" charset="0"/>
                <a:ea typeface="Calibri" pitchFamily="34" charset="-122"/>
                <a:cs typeface="Calibri" pitchFamily="34" charset="-120"/>
              </a:rPr>
              <a:t>Damage to equipment during delivery</a:t>
            </a:r>
            <a:pPr indent="0" marL="0">
              <a:buNone/>
            </a:pPr>
            <a:r>
              <a:rPr lang="en-US" sz="1200" i="1" dirty="0">
                <a:solidFill>
                  <a:srgbClr val="64708C"/>
                </a:solidFill>
                <a:latin typeface="Calibri" pitchFamily="34" charset="0"/>
                <a:ea typeface="Calibri" pitchFamily="34" charset="-122"/>
                <a:cs typeface="Calibri" pitchFamily="34" charset="-120"/>
              </a:rPr>
              <a:t>  ·  operational</a:t>
            </a:r>
            <a:endParaRPr lang="en-US" sz="1200" dirty="0"/>
          </a:p>
        </p:txBody>
      </p:sp>
      <p:sp>
        <p:nvSpPr>
          <p:cNvPr id="64" name="Shape 59"/>
          <p:cNvSpPr/>
          <p:nvPr/>
        </p:nvSpPr>
        <p:spPr>
          <a:xfrm>
            <a:off x="6277356" y="5865876"/>
            <a:ext cx="246888" cy="246888"/>
          </a:xfrm>
          <a:prstGeom prst="ellipse">
            <a:avLst/>
          </a:prstGeom>
          <a:solidFill>
            <a:srgbClr val="FFFFFF"/>
          </a:solidFill>
          <a:ln w="19050">
            <a:solidFill>
              <a:srgbClr val="1B2A4A"/>
            </a:solidFill>
            <a:prstDash val="solid"/>
          </a:ln>
        </p:spPr>
      </p:sp>
      <p:sp>
        <p:nvSpPr>
          <p:cNvPr id="65" name="Text 60"/>
          <p:cNvSpPr txBox="1"/>
          <p:nvPr/>
        </p:nvSpPr>
        <p:spPr>
          <a:xfrm>
            <a:off x="6277356" y="5865876"/>
            <a:ext cx="246888" cy="246888"/>
          </a:xfrm>
          <a:prstGeom prst="rect">
            <a:avLst/>
          </a:prstGeom>
          <a:noFill/>
          <a:ln/>
        </p:spPr>
        <p:txBody>
          <a:bodyPr wrap="square" lIns="0" tIns="0" rIns="0" bIns="0" rtlCol="0" anchor="ctr"/>
          <a:lstStyle/>
          <a:p>
            <a:pPr algn="ctr" indent="0" marL="0">
              <a:buNone/>
            </a:pPr>
            <a:r>
              <a:rPr lang="en-US" sz="800" b="1" dirty="0">
                <a:solidFill>
                  <a:srgbClr val="1B2A4A"/>
                </a:solidFill>
                <a:latin typeface="Calibri" pitchFamily="34" charset="0"/>
                <a:ea typeface="Calibri" pitchFamily="34" charset="-122"/>
                <a:cs typeface="Calibri" pitchFamily="34" charset="-120"/>
              </a:rPr>
              <a:t>R5</a:t>
            </a:r>
            <a:endParaRPr lang="en-US" sz="800" dirty="0"/>
          </a:p>
        </p:txBody>
      </p:sp>
      <p:sp>
        <p:nvSpPr>
          <p:cNvPr id="66" name="Text 61"/>
          <p:cNvSpPr txBox="1"/>
          <p:nvPr/>
        </p:nvSpPr>
        <p:spPr>
          <a:xfrm>
            <a:off x="6675120" y="5861304"/>
            <a:ext cx="4965192" cy="256032"/>
          </a:xfrm>
          <a:prstGeom prst="rect">
            <a:avLst/>
          </a:prstGeom>
          <a:noFill/>
          <a:ln/>
        </p:spPr>
        <p:txBody>
          <a:bodyPr wrap="square" lIns="0" tIns="0" rIns="0" bIns="0" rtlCol="0" anchor="ctr"/>
          <a:lstStyle/>
          <a:p>
            <a:pPr indent="0" marL="0">
              <a:buNone/>
            </a:pPr>
            <a:r>
              <a:rPr lang="en-US" sz="1200" dirty="0">
                <a:solidFill>
                  <a:srgbClr val="2B3445"/>
                </a:solidFill>
                <a:latin typeface="Calibri" pitchFamily="34" charset="0"/>
                <a:ea typeface="Calibri" pitchFamily="34" charset="-122"/>
                <a:cs typeface="Calibri" pitchFamily="34" charset="-120"/>
              </a:rPr>
              <a:t>Late submission of an interim report</a:t>
            </a:r>
            <a:pPr indent="0" marL="0">
              <a:buNone/>
            </a:pPr>
            <a:r>
              <a:rPr lang="en-US" sz="1200" i="1" dirty="0">
                <a:solidFill>
                  <a:srgbClr val="64708C"/>
                </a:solidFill>
                <a:latin typeface="Calibri" pitchFamily="34" charset="0"/>
                <a:ea typeface="Calibri" pitchFamily="34" charset="-122"/>
                <a:cs typeface="Calibri" pitchFamily="34" charset="-120"/>
              </a:rPr>
              <a:t>  ·  compliance</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1.4 · RISK RESPONSE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Response Strategies for Threats and Opportunities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07</a:t>
            </a:r>
            <a:endParaRPr lang="en-US" sz="900" dirty="0"/>
          </a:p>
        </p:txBody>
      </p:sp>
      <p:sp>
        <p:nvSpPr>
          <p:cNvPr id="7" name="Text 4"/>
          <p:cNvSpPr txBox="1"/>
          <p:nvPr/>
        </p:nvSpPr>
        <p:spPr>
          <a:xfrm>
            <a:off x="548640" y="1691640"/>
            <a:ext cx="4846320"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THREATS  ·  NEGATIVE RISKS</a:t>
            </a:r>
            <a:endParaRPr lang="en-US" sz="1150" dirty="0"/>
          </a:p>
        </p:txBody>
      </p:sp>
      <p:sp>
        <p:nvSpPr>
          <p:cNvPr id="8" name="Text 5"/>
          <p:cNvSpPr txBox="1"/>
          <p:nvPr/>
        </p:nvSpPr>
        <p:spPr>
          <a:xfrm>
            <a:off x="5394960" y="1691640"/>
            <a:ext cx="1399032" cy="274320"/>
          </a:xfrm>
          <a:prstGeom prst="rect">
            <a:avLst/>
          </a:prstGeom>
          <a:noFill/>
          <a:ln/>
        </p:spPr>
        <p:txBody>
          <a:bodyPr wrap="square" lIns="0" tIns="0" rIns="0" bIns="0" rtlCol="0" anchor="t"/>
          <a:lstStyle/>
          <a:p>
            <a:pPr algn="ctr" indent="0" marL="0">
              <a:buNone/>
            </a:pPr>
            <a:r>
              <a:rPr lang="en-US" sz="1150" b="1" spc="200" kern="0" dirty="0">
                <a:solidFill>
                  <a:srgbClr val="64708C"/>
                </a:solidFill>
                <a:latin typeface="Calibri" pitchFamily="34" charset="0"/>
                <a:ea typeface="Calibri" pitchFamily="34" charset="-122"/>
                <a:cs typeface="Calibri" pitchFamily="34" charset="-120"/>
              </a:rPr>
              <a:t>MIRROR</a:t>
            </a:r>
            <a:endParaRPr lang="en-US" sz="1150" dirty="0"/>
          </a:p>
        </p:txBody>
      </p:sp>
      <p:sp>
        <p:nvSpPr>
          <p:cNvPr id="9" name="Text 6"/>
          <p:cNvSpPr txBox="1"/>
          <p:nvPr/>
        </p:nvSpPr>
        <p:spPr>
          <a:xfrm>
            <a:off x="6793992" y="1691640"/>
            <a:ext cx="4846320"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OPPORTUNITIES  ·  POSITIVE RISKS</a:t>
            </a:r>
            <a:endParaRPr lang="en-US" sz="1150" dirty="0"/>
          </a:p>
        </p:txBody>
      </p:sp>
      <p:sp>
        <p:nvSpPr>
          <p:cNvPr id="10" name="Shape 7"/>
          <p:cNvSpPr/>
          <p:nvPr/>
        </p:nvSpPr>
        <p:spPr>
          <a:xfrm>
            <a:off x="548640" y="2103120"/>
            <a:ext cx="4846320" cy="896112"/>
          </a:xfrm>
          <a:prstGeom prst="roundRect">
            <a:avLst>
              <a:gd name="adj" fmla="val 8163"/>
            </a:avLst>
          </a:prstGeom>
          <a:solidFill>
            <a:srgbClr val="1B2A4A"/>
          </a:solidFill>
          <a:ln/>
        </p:spPr>
      </p:sp>
      <p:sp>
        <p:nvSpPr>
          <p:cNvPr id="11" name="Shape 8"/>
          <p:cNvSpPr/>
          <p:nvPr/>
        </p:nvSpPr>
        <p:spPr>
          <a:xfrm>
            <a:off x="731520" y="2299716"/>
            <a:ext cx="502920" cy="502920"/>
          </a:xfrm>
          <a:prstGeom prst="ellipse">
            <a:avLst/>
          </a:prstGeom>
          <a:solidFill>
            <a:srgbClr val="31487A"/>
          </a:solidFill>
          <a:ln/>
        </p:spPr>
      </p:sp>
      <p:pic>
        <p:nvPicPr>
          <p:cNvPr id="12" name="Image 0" descr="preencoded.png">    </p:cNvPr>
          <p:cNvPicPr>
            <a:picLocks noChangeAspect="1"/>
          </p:cNvPicPr>
          <p:nvPr/>
        </p:nvPicPr>
        <p:blipFill>
          <a:blip r:embed="rId1"/>
          <a:stretch>
            <a:fillRect/>
          </a:stretch>
        </p:blipFill>
        <p:spPr>
          <a:xfrm>
            <a:off x="867308" y="2435504"/>
            <a:ext cx="231343" cy="231343"/>
          </a:xfrm>
          <a:prstGeom prst="rect">
            <a:avLst/>
          </a:prstGeom>
        </p:spPr>
      </p:pic>
      <p:sp>
        <p:nvSpPr>
          <p:cNvPr id="13" name="Text 9"/>
          <p:cNvSpPr txBox="1"/>
          <p:nvPr/>
        </p:nvSpPr>
        <p:spPr>
          <a:xfrm>
            <a:off x="1417320" y="2157984"/>
            <a:ext cx="3840480" cy="786384"/>
          </a:xfrm>
          <a:prstGeom prst="rect">
            <a:avLst/>
          </a:prstGeom>
          <a:noFill/>
          <a:ln/>
        </p:spPr>
        <p:txBody>
          <a:bodyPr wrap="square" lIns="0" tIns="0" rIns="0" bIns="0" rtlCol="0" anchor="ctr"/>
          <a:lstStyle/>
          <a:p>
            <a:pPr indent="0" marL="0">
              <a:spcAft>
                <a:spcPts val="200"/>
              </a:spcAft>
              <a:buNone/>
            </a:pPr>
            <a:r>
              <a:rPr lang="en-US" sz="1500" b="1" dirty="0">
                <a:solidFill>
                  <a:srgbClr val="FFFFFF"/>
                </a:solidFill>
                <a:latin typeface="Calibri" pitchFamily="34" charset="0"/>
                <a:ea typeface="Calibri" pitchFamily="34" charset="-122"/>
                <a:cs typeface="Calibri" pitchFamily="34" charset="-120"/>
              </a:rPr>
              <a:t>Avoid</a:t>
            </a:r>
            <a:endParaRPr lang="en-US" sz="1400" dirty="0"/>
          </a:p>
          <a:p>
            <a:pPr indent="0" marL="0">
              <a:spcAft>
                <a:spcPts val="200"/>
              </a:spcAft>
              <a:buNone/>
            </a:pPr>
            <a:r>
              <a:rPr lang="en-US" sz="1250" dirty="0">
                <a:solidFill>
                  <a:srgbClr val="D6DEEE"/>
                </a:solidFill>
                <a:latin typeface="Calibri" pitchFamily="34" charset="0"/>
                <a:ea typeface="Calibri" pitchFamily="34" charset="-122"/>
                <a:cs typeface="Calibri" pitchFamily="34" charset="-120"/>
              </a:rPr>
              <a:t>Eliminate the cause of the risk by changing the project plan</a:t>
            </a:r>
            <a:endParaRPr lang="en-US" sz="1400" dirty="0"/>
          </a:p>
        </p:txBody>
      </p:sp>
      <p:sp>
        <p:nvSpPr>
          <p:cNvPr id="14" name="Shape 10"/>
          <p:cNvSpPr/>
          <p:nvPr/>
        </p:nvSpPr>
        <p:spPr>
          <a:xfrm>
            <a:off x="6793992" y="2103120"/>
            <a:ext cx="4846320" cy="896112"/>
          </a:xfrm>
          <a:prstGeom prst="roundRect">
            <a:avLst>
              <a:gd name="adj" fmla="val 8163"/>
            </a:avLst>
          </a:prstGeom>
          <a:solidFill>
            <a:srgbClr val="F4F7FC"/>
          </a:solidFill>
          <a:ln/>
        </p:spPr>
      </p:sp>
      <p:sp>
        <p:nvSpPr>
          <p:cNvPr id="15" name="Shape 11"/>
          <p:cNvSpPr/>
          <p:nvPr/>
        </p:nvSpPr>
        <p:spPr>
          <a:xfrm>
            <a:off x="6976872" y="2299716"/>
            <a:ext cx="502920" cy="502920"/>
          </a:xfrm>
          <a:prstGeom prst="ellipse">
            <a:avLst/>
          </a:prstGeom>
          <a:solidFill>
            <a:srgbClr val="1B2A4A"/>
          </a:solidFill>
          <a:ln/>
        </p:spPr>
      </p:sp>
      <p:pic>
        <p:nvPicPr>
          <p:cNvPr id="16" name="Image 1" descr="preencoded.png">    </p:cNvPr>
          <p:cNvPicPr>
            <a:picLocks noChangeAspect="1"/>
          </p:cNvPicPr>
          <p:nvPr/>
        </p:nvPicPr>
        <p:blipFill>
          <a:blip r:embed="rId2"/>
          <a:stretch>
            <a:fillRect/>
          </a:stretch>
        </p:blipFill>
        <p:spPr>
          <a:xfrm>
            <a:off x="7112660" y="2435504"/>
            <a:ext cx="231343" cy="231343"/>
          </a:xfrm>
          <a:prstGeom prst="rect">
            <a:avLst/>
          </a:prstGeom>
        </p:spPr>
      </p:pic>
      <p:sp>
        <p:nvSpPr>
          <p:cNvPr id="17" name="Text 12"/>
          <p:cNvSpPr txBox="1"/>
          <p:nvPr/>
        </p:nvSpPr>
        <p:spPr>
          <a:xfrm>
            <a:off x="7662672" y="2157984"/>
            <a:ext cx="3840480" cy="786384"/>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Exploit</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Make sure that the opportunity is realised</a:t>
            </a:r>
            <a:endParaRPr lang="en-US" sz="1400" dirty="0"/>
          </a:p>
        </p:txBody>
      </p:sp>
      <p:sp>
        <p:nvSpPr>
          <p:cNvPr id="18" name="Shape 13"/>
          <p:cNvSpPr/>
          <p:nvPr/>
        </p:nvSpPr>
        <p:spPr>
          <a:xfrm>
            <a:off x="5504688" y="2551176"/>
            <a:ext cx="1179576" cy="0"/>
          </a:xfrm>
          <a:prstGeom prst="line">
            <a:avLst/>
          </a:prstGeom>
          <a:noFill/>
          <a:ln w="25400">
            <a:solidFill>
              <a:srgbClr val="C9A227"/>
            </a:solidFill>
            <a:prstDash val="solid"/>
            <a:headEnd type="triangle"/>
            <a:tailEnd type="triangle"/>
          </a:ln>
        </p:spPr>
      </p:sp>
      <p:sp>
        <p:nvSpPr>
          <p:cNvPr id="19" name="Shape 14"/>
          <p:cNvSpPr/>
          <p:nvPr/>
        </p:nvSpPr>
        <p:spPr>
          <a:xfrm>
            <a:off x="548640" y="3145536"/>
            <a:ext cx="4846320" cy="896112"/>
          </a:xfrm>
          <a:prstGeom prst="roundRect">
            <a:avLst>
              <a:gd name="adj" fmla="val 8163"/>
            </a:avLst>
          </a:prstGeom>
          <a:solidFill>
            <a:srgbClr val="1B2A4A"/>
          </a:solidFill>
          <a:ln/>
        </p:spPr>
      </p:sp>
      <p:sp>
        <p:nvSpPr>
          <p:cNvPr id="20" name="Shape 15"/>
          <p:cNvSpPr/>
          <p:nvPr/>
        </p:nvSpPr>
        <p:spPr>
          <a:xfrm>
            <a:off x="731520" y="3342132"/>
            <a:ext cx="502920" cy="502920"/>
          </a:xfrm>
          <a:prstGeom prst="ellipse">
            <a:avLst/>
          </a:prstGeom>
          <a:solidFill>
            <a:srgbClr val="31487A"/>
          </a:solidFill>
          <a:ln/>
        </p:spPr>
      </p:sp>
      <p:pic>
        <p:nvPicPr>
          <p:cNvPr id="21" name="Image 2" descr="preencoded.png">    </p:cNvPr>
          <p:cNvPicPr>
            <a:picLocks noChangeAspect="1"/>
          </p:cNvPicPr>
          <p:nvPr/>
        </p:nvPicPr>
        <p:blipFill>
          <a:blip r:embed="rId3"/>
          <a:stretch>
            <a:fillRect/>
          </a:stretch>
        </p:blipFill>
        <p:spPr>
          <a:xfrm>
            <a:off x="867308" y="3477920"/>
            <a:ext cx="231343" cy="231343"/>
          </a:xfrm>
          <a:prstGeom prst="rect">
            <a:avLst/>
          </a:prstGeom>
        </p:spPr>
      </p:pic>
      <p:sp>
        <p:nvSpPr>
          <p:cNvPr id="22" name="Text 16"/>
          <p:cNvSpPr txBox="1"/>
          <p:nvPr/>
        </p:nvSpPr>
        <p:spPr>
          <a:xfrm>
            <a:off x="1417320" y="3200400"/>
            <a:ext cx="3840480" cy="786384"/>
          </a:xfrm>
          <a:prstGeom prst="rect">
            <a:avLst/>
          </a:prstGeom>
          <a:noFill/>
          <a:ln/>
        </p:spPr>
        <p:txBody>
          <a:bodyPr wrap="square" lIns="0" tIns="0" rIns="0" bIns="0" rtlCol="0" anchor="ctr"/>
          <a:lstStyle/>
          <a:p>
            <a:pPr indent="0" marL="0">
              <a:spcAft>
                <a:spcPts val="200"/>
              </a:spcAft>
              <a:buNone/>
            </a:pPr>
            <a:r>
              <a:rPr lang="en-US" sz="1500" b="1" dirty="0">
                <a:solidFill>
                  <a:srgbClr val="FFFFFF"/>
                </a:solidFill>
                <a:latin typeface="Calibri" pitchFamily="34" charset="0"/>
                <a:ea typeface="Calibri" pitchFamily="34" charset="-122"/>
                <a:cs typeface="Calibri" pitchFamily="34" charset="-120"/>
              </a:rPr>
              <a:t>Mitigate</a:t>
            </a:r>
            <a:endParaRPr lang="en-US" sz="1400" dirty="0"/>
          </a:p>
          <a:p>
            <a:pPr indent="0" marL="0">
              <a:spcAft>
                <a:spcPts val="200"/>
              </a:spcAft>
              <a:buNone/>
            </a:pPr>
            <a:r>
              <a:rPr lang="en-US" sz="1250" dirty="0">
                <a:solidFill>
                  <a:srgbClr val="D6DEEE"/>
                </a:solidFill>
                <a:latin typeface="Calibri" pitchFamily="34" charset="0"/>
                <a:ea typeface="Calibri" pitchFamily="34" charset="-122"/>
                <a:cs typeface="Calibri" pitchFamily="34" charset="-120"/>
              </a:rPr>
              <a:t>Reduce the probability or the impact of the risk</a:t>
            </a:r>
            <a:endParaRPr lang="en-US" sz="1400" dirty="0"/>
          </a:p>
        </p:txBody>
      </p:sp>
      <p:sp>
        <p:nvSpPr>
          <p:cNvPr id="23" name="Shape 17"/>
          <p:cNvSpPr/>
          <p:nvPr/>
        </p:nvSpPr>
        <p:spPr>
          <a:xfrm>
            <a:off x="6793992" y="3145536"/>
            <a:ext cx="4846320" cy="896112"/>
          </a:xfrm>
          <a:prstGeom prst="roundRect">
            <a:avLst>
              <a:gd name="adj" fmla="val 8163"/>
            </a:avLst>
          </a:prstGeom>
          <a:solidFill>
            <a:srgbClr val="F4F7FC"/>
          </a:solidFill>
          <a:ln/>
        </p:spPr>
      </p:sp>
      <p:sp>
        <p:nvSpPr>
          <p:cNvPr id="24" name="Shape 18"/>
          <p:cNvSpPr/>
          <p:nvPr/>
        </p:nvSpPr>
        <p:spPr>
          <a:xfrm>
            <a:off x="6976872" y="3342132"/>
            <a:ext cx="502920" cy="502920"/>
          </a:xfrm>
          <a:prstGeom prst="ellipse">
            <a:avLst/>
          </a:prstGeom>
          <a:solidFill>
            <a:srgbClr val="1B2A4A"/>
          </a:solidFill>
          <a:ln/>
        </p:spPr>
      </p:sp>
      <p:pic>
        <p:nvPicPr>
          <p:cNvPr id="25" name="Image 3" descr="preencoded.png">    </p:cNvPr>
          <p:cNvPicPr>
            <a:picLocks noChangeAspect="1"/>
          </p:cNvPicPr>
          <p:nvPr/>
        </p:nvPicPr>
        <p:blipFill>
          <a:blip r:embed="rId4"/>
          <a:stretch>
            <a:fillRect/>
          </a:stretch>
        </p:blipFill>
        <p:spPr>
          <a:xfrm>
            <a:off x="7112660" y="3477920"/>
            <a:ext cx="231343" cy="231343"/>
          </a:xfrm>
          <a:prstGeom prst="rect">
            <a:avLst/>
          </a:prstGeom>
        </p:spPr>
      </p:pic>
      <p:sp>
        <p:nvSpPr>
          <p:cNvPr id="26" name="Text 19"/>
          <p:cNvSpPr txBox="1"/>
          <p:nvPr/>
        </p:nvSpPr>
        <p:spPr>
          <a:xfrm>
            <a:off x="7662672" y="3200400"/>
            <a:ext cx="3840480" cy="786384"/>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Enhance</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Increase its probability or its positive impact</a:t>
            </a:r>
            <a:endParaRPr lang="en-US" sz="1400" dirty="0"/>
          </a:p>
        </p:txBody>
      </p:sp>
      <p:sp>
        <p:nvSpPr>
          <p:cNvPr id="27" name="Shape 20"/>
          <p:cNvSpPr/>
          <p:nvPr/>
        </p:nvSpPr>
        <p:spPr>
          <a:xfrm>
            <a:off x="5504688" y="3593592"/>
            <a:ext cx="1179576" cy="0"/>
          </a:xfrm>
          <a:prstGeom prst="line">
            <a:avLst/>
          </a:prstGeom>
          <a:noFill/>
          <a:ln w="25400">
            <a:solidFill>
              <a:srgbClr val="C9A227"/>
            </a:solidFill>
            <a:prstDash val="solid"/>
            <a:headEnd type="triangle"/>
            <a:tailEnd type="triangle"/>
          </a:ln>
        </p:spPr>
      </p:sp>
      <p:sp>
        <p:nvSpPr>
          <p:cNvPr id="28" name="Shape 21"/>
          <p:cNvSpPr/>
          <p:nvPr/>
        </p:nvSpPr>
        <p:spPr>
          <a:xfrm>
            <a:off x="548640" y="4187952"/>
            <a:ext cx="4846320" cy="896112"/>
          </a:xfrm>
          <a:prstGeom prst="roundRect">
            <a:avLst>
              <a:gd name="adj" fmla="val 8163"/>
            </a:avLst>
          </a:prstGeom>
          <a:solidFill>
            <a:srgbClr val="1B2A4A"/>
          </a:solidFill>
          <a:ln/>
        </p:spPr>
      </p:sp>
      <p:sp>
        <p:nvSpPr>
          <p:cNvPr id="29" name="Shape 22"/>
          <p:cNvSpPr/>
          <p:nvPr/>
        </p:nvSpPr>
        <p:spPr>
          <a:xfrm>
            <a:off x="731520" y="4384548"/>
            <a:ext cx="502920" cy="502920"/>
          </a:xfrm>
          <a:prstGeom prst="ellipse">
            <a:avLst/>
          </a:prstGeom>
          <a:solidFill>
            <a:srgbClr val="31487A"/>
          </a:solidFill>
          <a:ln/>
        </p:spPr>
      </p:sp>
      <p:pic>
        <p:nvPicPr>
          <p:cNvPr id="30" name="Image 4" descr="preencoded.png">    </p:cNvPr>
          <p:cNvPicPr>
            <a:picLocks noChangeAspect="1"/>
          </p:cNvPicPr>
          <p:nvPr/>
        </p:nvPicPr>
        <p:blipFill>
          <a:blip r:embed="rId5"/>
          <a:stretch>
            <a:fillRect/>
          </a:stretch>
        </p:blipFill>
        <p:spPr>
          <a:xfrm>
            <a:off x="867308" y="4520336"/>
            <a:ext cx="231343" cy="231343"/>
          </a:xfrm>
          <a:prstGeom prst="rect">
            <a:avLst/>
          </a:prstGeom>
        </p:spPr>
      </p:pic>
      <p:sp>
        <p:nvSpPr>
          <p:cNvPr id="31" name="Text 23"/>
          <p:cNvSpPr txBox="1"/>
          <p:nvPr/>
        </p:nvSpPr>
        <p:spPr>
          <a:xfrm>
            <a:off x="1417320" y="4242816"/>
            <a:ext cx="3840480" cy="786384"/>
          </a:xfrm>
          <a:prstGeom prst="rect">
            <a:avLst/>
          </a:prstGeom>
          <a:noFill/>
          <a:ln/>
        </p:spPr>
        <p:txBody>
          <a:bodyPr wrap="square" lIns="0" tIns="0" rIns="0" bIns="0" rtlCol="0" anchor="ctr"/>
          <a:lstStyle/>
          <a:p>
            <a:pPr indent="0" marL="0">
              <a:spcAft>
                <a:spcPts val="200"/>
              </a:spcAft>
              <a:buNone/>
            </a:pPr>
            <a:r>
              <a:rPr lang="en-US" sz="1500" b="1" dirty="0">
                <a:solidFill>
                  <a:srgbClr val="FFFFFF"/>
                </a:solidFill>
                <a:latin typeface="Calibri" pitchFamily="34" charset="0"/>
                <a:ea typeface="Calibri" pitchFamily="34" charset="-122"/>
                <a:cs typeface="Calibri" pitchFamily="34" charset="-120"/>
              </a:rPr>
              <a:t>Transfer</a:t>
            </a:r>
            <a:endParaRPr lang="en-US" sz="1400" dirty="0"/>
          </a:p>
          <a:p>
            <a:pPr indent="0" marL="0">
              <a:spcAft>
                <a:spcPts val="200"/>
              </a:spcAft>
              <a:buNone/>
            </a:pPr>
            <a:r>
              <a:rPr lang="en-US" sz="1250" dirty="0">
                <a:solidFill>
                  <a:srgbClr val="D6DEEE"/>
                </a:solidFill>
                <a:latin typeface="Calibri" pitchFamily="34" charset="0"/>
                <a:ea typeface="Calibri" pitchFamily="34" charset="-122"/>
                <a:cs typeface="Calibri" pitchFamily="34" charset="-120"/>
              </a:rPr>
              <a:t>Shift the consequences to a third party: insurance, subcontracting</a:t>
            </a:r>
            <a:endParaRPr lang="en-US" sz="1400" dirty="0"/>
          </a:p>
        </p:txBody>
      </p:sp>
      <p:sp>
        <p:nvSpPr>
          <p:cNvPr id="32" name="Shape 24"/>
          <p:cNvSpPr/>
          <p:nvPr/>
        </p:nvSpPr>
        <p:spPr>
          <a:xfrm>
            <a:off x="6793992" y="4187952"/>
            <a:ext cx="4846320" cy="896112"/>
          </a:xfrm>
          <a:prstGeom prst="roundRect">
            <a:avLst>
              <a:gd name="adj" fmla="val 8163"/>
            </a:avLst>
          </a:prstGeom>
          <a:solidFill>
            <a:srgbClr val="F4F7FC"/>
          </a:solidFill>
          <a:ln/>
        </p:spPr>
      </p:sp>
      <p:sp>
        <p:nvSpPr>
          <p:cNvPr id="33" name="Shape 25"/>
          <p:cNvSpPr/>
          <p:nvPr/>
        </p:nvSpPr>
        <p:spPr>
          <a:xfrm>
            <a:off x="6976872" y="4384548"/>
            <a:ext cx="502920" cy="502920"/>
          </a:xfrm>
          <a:prstGeom prst="ellipse">
            <a:avLst/>
          </a:prstGeom>
          <a:solidFill>
            <a:srgbClr val="1B2A4A"/>
          </a:solidFill>
          <a:ln/>
        </p:spPr>
      </p:sp>
      <p:pic>
        <p:nvPicPr>
          <p:cNvPr id="34" name="Image 5" descr="preencoded.png">    </p:cNvPr>
          <p:cNvPicPr>
            <a:picLocks noChangeAspect="1"/>
          </p:cNvPicPr>
          <p:nvPr/>
        </p:nvPicPr>
        <p:blipFill>
          <a:blip r:embed="rId6"/>
          <a:stretch>
            <a:fillRect/>
          </a:stretch>
        </p:blipFill>
        <p:spPr>
          <a:xfrm>
            <a:off x="7112660" y="4520336"/>
            <a:ext cx="231343" cy="231343"/>
          </a:xfrm>
          <a:prstGeom prst="rect">
            <a:avLst/>
          </a:prstGeom>
        </p:spPr>
      </p:pic>
      <p:sp>
        <p:nvSpPr>
          <p:cNvPr id="35" name="Text 26"/>
          <p:cNvSpPr txBox="1"/>
          <p:nvPr/>
        </p:nvSpPr>
        <p:spPr>
          <a:xfrm>
            <a:off x="7662672" y="4242816"/>
            <a:ext cx="3840480" cy="786384"/>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Share</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Involve a third party better able to capture it</a:t>
            </a:r>
            <a:endParaRPr lang="en-US" sz="1400" dirty="0"/>
          </a:p>
        </p:txBody>
      </p:sp>
      <p:sp>
        <p:nvSpPr>
          <p:cNvPr id="36" name="Shape 27"/>
          <p:cNvSpPr/>
          <p:nvPr/>
        </p:nvSpPr>
        <p:spPr>
          <a:xfrm>
            <a:off x="5504688" y="4636008"/>
            <a:ext cx="1179576" cy="0"/>
          </a:xfrm>
          <a:prstGeom prst="line">
            <a:avLst/>
          </a:prstGeom>
          <a:noFill/>
          <a:ln w="25400">
            <a:solidFill>
              <a:srgbClr val="C9A227"/>
            </a:solidFill>
            <a:prstDash val="solid"/>
            <a:headEnd type="triangle"/>
            <a:tailEnd type="triangle"/>
          </a:ln>
        </p:spPr>
      </p:sp>
      <p:sp>
        <p:nvSpPr>
          <p:cNvPr id="37" name="Shape 28"/>
          <p:cNvSpPr/>
          <p:nvPr/>
        </p:nvSpPr>
        <p:spPr>
          <a:xfrm>
            <a:off x="548640" y="5230368"/>
            <a:ext cx="4846320" cy="896112"/>
          </a:xfrm>
          <a:prstGeom prst="roundRect">
            <a:avLst>
              <a:gd name="adj" fmla="val 8163"/>
            </a:avLst>
          </a:prstGeom>
          <a:solidFill>
            <a:srgbClr val="1B2A4A"/>
          </a:solidFill>
          <a:ln/>
        </p:spPr>
      </p:sp>
      <p:sp>
        <p:nvSpPr>
          <p:cNvPr id="38" name="Shape 29"/>
          <p:cNvSpPr/>
          <p:nvPr/>
        </p:nvSpPr>
        <p:spPr>
          <a:xfrm>
            <a:off x="731520" y="5426964"/>
            <a:ext cx="502920" cy="502920"/>
          </a:xfrm>
          <a:prstGeom prst="ellipse">
            <a:avLst/>
          </a:prstGeom>
          <a:solidFill>
            <a:srgbClr val="31487A"/>
          </a:solidFill>
          <a:ln/>
        </p:spPr>
      </p:sp>
      <p:pic>
        <p:nvPicPr>
          <p:cNvPr id="39" name="Image 6" descr="preencoded.png">    </p:cNvPr>
          <p:cNvPicPr>
            <a:picLocks noChangeAspect="1"/>
          </p:cNvPicPr>
          <p:nvPr/>
        </p:nvPicPr>
        <p:blipFill>
          <a:blip r:embed="rId7"/>
          <a:stretch>
            <a:fillRect/>
          </a:stretch>
        </p:blipFill>
        <p:spPr>
          <a:xfrm>
            <a:off x="867308" y="5562752"/>
            <a:ext cx="231343" cy="231343"/>
          </a:xfrm>
          <a:prstGeom prst="rect">
            <a:avLst/>
          </a:prstGeom>
        </p:spPr>
      </p:pic>
      <p:sp>
        <p:nvSpPr>
          <p:cNvPr id="40" name="Text 30"/>
          <p:cNvSpPr txBox="1"/>
          <p:nvPr/>
        </p:nvSpPr>
        <p:spPr>
          <a:xfrm>
            <a:off x="1417320" y="5285232"/>
            <a:ext cx="3840480" cy="786384"/>
          </a:xfrm>
          <a:prstGeom prst="rect">
            <a:avLst/>
          </a:prstGeom>
          <a:noFill/>
          <a:ln/>
        </p:spPr>
        <p:txBody>
          <a:bodyPr wrap="square" lIns="0" tIns="0" rIns="0" bIns="0" rtlCol="0" anchor="ctr"/>
          <a:lstStyle/>
          <a:p>
            <a:pPr indent="0" marL="0">
              <a:spcAft>
                <a:spcPts val="200"/>
              </a:spcAft>
              <a:buNone/>
            </a:pPr>
            <a:r>
              <a:rPr lang="en-US" sz="1500" b="1" dirty="0">
                <a:solidFill>
                  <a:srgbClr val="FFFFFF"/>
                </a:solidFill>
                <a:latin typeface="Calibri" pitchFamily="34" charset="0"/>
                <a:ea typeface="Calibri" pitchFamily="34" charset="-122"/>
                <a:cs typeface="Calibri" pitchFamily="34" charset="-120"/>
              </a:rPr>
              <a:t>Accept</a:t>
            </a:r>
            <a:endParaRPr lang="en-US" sz="1400" dirty="0"/>
          </a:p>
          <a:p>
            <a:pPr indent="0" marL="0">
              <a:spcAft>
                <a:spcPts val="200"/>
              </a:spcAft>
              <a:buNone/>
            </a:pPr>
            <a:r>
              <a:rPr lang="en-US" sz="1250" dirty="0">
                <a:solidFill>
                  <a:srgbClr val="D6DEEE"/>
                </a:solidFill>
                <a:latin typeface="Calibri" pitchFamily="34" charset="0"/>
                <a:ea typeface="Calibri" pitchFamily="34" charset="-122"/>
                <a:cs typeface="Calibri" pitchFamily="34" charset="-120"/>
              </a:rPr>
              <a:t>Acknowledge the risk consciously: passively, or actively with a contingency reserve</a:t>
            </a:r>
            <a:endParaRPr lang="en-US" sz="1400" dirty="0"/>
          </a:p>
        </p:txBody>
      </p:sp>
      <p:sp>
        <p:nvSpPr>
          <p:cNvPr id="41" name="Shape 31"/>
          <p:cNvSpPr/>
          <p:nvPr/>
        </p:nvSpPr>
        <p:spPr>
          <a:xfrm>
            <a:off x="6793992" y="5230368"/>
            <a:ext cx="4846320" cy="896112"/>
          </a:xfrm>
          <a:prstGeom prst="roundRect">
            <a:avLst>
              <a:gd name="adj" fmla="val 8163"/>
            </a:avLst>
          </a:prstGeom>
          <a:solidFill>
            <a:srgbClr val="F4F7FC"/>
          </a:solidFill>
          <a:ln/>
        </p:spPr>
      </p:sp>
      <p:sp>
        <p:nvSpPr>
          <p:cNvPr id="42" name="Shape 32"/>
          <p:cNvSpPr/>
          <p:nvPr/>
        </p:nvSpPr>
        <p:spPr>
          <a:xfrm>
            <a:off x="6976872" y="5426964"/>
            <a:ext cx="502920" cy="502920"/>
          </a:xfrm>
          <a:prstGeom prst="ellipse">
            <a:avLst/>
          </a:prstGeom>
          <a:solidFill>
            <a:srgbClr val="1B2A4A"/>
          </a:solidFill>
          <a:ln/>
        </p:spPr>
      </p:sp>
      <p:pic>
        <p:nvPicPr>
          <p:cNvPr id="43" name="Image 7" descr="preencoded.png">    </p:cNvPr>
          <p:cNvPicPr>
            <a:picLocks noChangeAspect="1"/>
          </p:cNvPicPr>
          <p:nvPr/>
        </p:nvPicPr>
        <p:blipFill>
          <a:blip r:embed="rId8"/>
          <a:stretch>
            <a:fillRect/>
          </a:stretch>
        </p:blipFill>
        <p:spPr>
          <a:xfrm>
            <a:off x="7112660" y="5562752"/>
            <a:ext cx="231343" cy="231343"/>
          </a:xfrm>
          <a:prstGeom prst="rect">
            <a:avLst/>
          </a:prstGeom>
        </p:spPr>
      </p:pic>
      <p:sp>
        <p:nvSpPr>
          <p:cNvPr id="44" name="Text 33"/>
          <p:cNvSpPr txBox="1"/>
          <p:nvPr/>
        </p:nvSpPr>
        <p:spPr>
          <a:xfrm>
            <a:off x="7662672" y="5285232"/>
            <a:ext cx="3840480" cy="786384"/>
          </a:xfrm>
          <a:prstGeom prst="rect">
            <a:avLst/>
          </a:prstGeom>
          <a:noFill/>
          <a:ln/>
        </p:spPr>
        <p:txBody>
          <a:bodyPr wrap="square" lIns="0" tIns="0" rIns="0" bIns="0" rtlCol="0" anchor="ctr"/>
          <a:lstStyle/>
          <a:p>
            <a:pPr indent="0" marL="0">
              <a:spcAft>
                <a:spcPts val="200"/>
              </a:spcAft>
              <a:buNone/>
            </a:pPr>
            <a:r>
              <a:rPr lang="en-US" sz="1500" b="1" dirty="0">
                <a:solidFill>
                  <a:srgbClr val="1B2A4A"/>
                </a:solidFill>
                <a:latin typeface="Calibri" pitchFamily="34" charset="0"/>
                <a:ea typeface="Calibri" pitchFamily="34" charset="-122"/>
                <a:cs typeface="Calibri" pitchFamily="34" charset="-120"/>
              </a:rPr>
              <a:t>Accept</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Take the benefit if it arises, without active pursuit</a:t>
            </a:r>
            <a:endParaRPr lang="en-US" sz="1400" dirty="0"/>
          </a:p>
        </p:txBody>
      </p:sp>
      <p:sp>
        <p:nvSpPr>
          <p:cNvPr id="45" name="Shape 34"/>
          <p:cNvSpPr/>
          <p:nvPr/>
        </p:nvSpPr>
        <p:spPr>
          <a:xfrm>
            <a:off x="5504688" y="5678424"/>
            <a:ext cx="1179576" cy="0"/>
          </a:xfrm>
          <a:prstGeom prst="line">
            <a:avLst/>
          </a:prstGeom>
          <a:noFill/>
          <a:ln w="25400">
            <a:solidFill>
              <a:srgbClr val="C9A227"/>
            </a:solidFill>
            <a:prstDash val="solid"/>
            <a:headEnd type="triangle"/>
            <a:tailEnd type="triangle"/>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02</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2</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The Risk Register, the Assumptions Log, the Contingency Plan and the Management of Uncertainty</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does the risk register record, and why is it a living document?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are logframe assumptions tracked during implementation?</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the management reserve differ from the contingency reserve?</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7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2.1 · RISK REGISTER</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Risk Register: The Central Risk-Management Document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09</a:t>
            </a:r>
            <a:endParaRPr lang="en-US" sz="9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1672" cy="914400"/>
        </p:xfrm>
        <a:graphic>
          <a:graphicData uri="http://schemas.openxmlformats.org/drawingml/2006/table">
            <a:tbl>
              <a:tblPr/>
              <a:tblGrid>
                <a:gridCol w="411480"/>
                <a:gridCol w="2103120"/>
                <a:gridCol w="1280160"/>
                <a:gridCol w="1188720"/>
                <a:gridCol w="822960"/>
                <a:gridCol w="960120"/>
                <a:gridCol w="2103120"/>
                <a:gridCol w="1234440"/>
                <a:gridCol w="987552"/>
              </a:tblGrid>
              <a:tr h="502920">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ID</a:t>
                      </a:r>
                      <a:endParaRPr lang="en-US" sz="11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Risk and source</a:t>
                      </a:r>
                      <a:endParaRPr lang="en-US" sz="11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Category</a:t>
                      </a:r>
                      <a:endParaRPr lang="en-US" sz="11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Probability / impact</a:t>
                      </a:r>
                      <a:endParaRPr lang="en-US" sz="11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Priority</a:t>
                      </a:r>
                      <a:endParaRPr lang="en-US" sz="11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Strategy</a:t>
                      </a:r>
                      <a:endParaRPr lang="en-US" sz="11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Response measures</a:t>
                      </a:r>
                      <a:endParaRPr lang="en-US" sz="11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Owner</a:t>
                      </a:r>
                      <a:endParaRPr lang="en-US" sz="11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Status</a:t>
                      </a:r>
                      <a:endParaRPr lang="en-US" sz="11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566928">
                <a:tc>
                  <a:txBody>
                    <a:bodyPr/>
                    <a:lstStyle/>
                    <a:p>
                      <a:pPr indent="0" marL="0">
                        <a:buNone/>
                      </a:pPr>
                      <a:r>
                        <a:rPr lang="en-US" sz="1100" b="1" dirty="0">
                          <a:solidFill>
                            <a:srgbClr val="1B2A4A"/>
                          </a:solidFill>
                          <a:latin typeface="Calibri" pitchFamily="34" charset="0"/>
                          <a:ea typeface="Calibri" pitchFamily="34" charset="-122"/>
                          <a:cs typeface="Calibri" pitchFamily="34" charset="-120"/>
                        </a:rPr>
                        <a:t>R1</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Exchange-rate fluctuations reduce the value of the grant</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Financial and economic</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High / Medium</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High</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Accept (active)</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Contingency reserve for exchange-rate losses</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Financial manager</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Materialised</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566928">
                <a:tc>
                  <a:txBody>
                    <a:bodyPr/>
                    <a:lstStyle/>
                    <a:p>
                      <a:pPr indent="0" marL="0">
                        <a:buNone/>
                      </a:pPr>
                      <a:r>
                        <a:rPr lang="en-US" sz="1100" b="1" dirty="0">
                          <a:solidFill>
                            <a:srgbClr val="1B2A4A"/>
                          </a:solidFill>
                          <a:latin typeface="Calibri" pitchFamily="34" charset="0"/>
                          <a:ea typeface="Calibri" pitchFamily="34" charset="-122"/>
                          <a:cs typeface="Calibri" pitchFamily="34" charset="-120"/>
                        </a:rPr>
                        <a:t>R2</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Security situation prevents an in-person training event</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Political and security</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High / High</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High</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Avoid</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Deliver the event online instead</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Host partner</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Closed</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566928">
                <a:tc>
                  <a:txBody>
                    <a:bodyPr/>
                    <a:lstStyle/>
                    <a:p>
                      <a:pPr indent="0" marL="0">
                        <a:buNone/>
                      </a:pPr>
                      <a:r>
                        <a:rPr lang="en-US" sz="1100" b="1" dirty="0">
                          <a:solidFill>
                            <a:srgbClr val="1B2A4A"/>
                          </a:solidFill>
                          <a:latin typeface="Calibri" pitchFamily="34" charset="0"/>
                          <a:ea typeface="Calibri" pitchFamily="34" charset="-122"/>
                          <a:cs typeface="Calibri" pitchFamily="34" charset="-120"/>
                        </a:rPr>
                        <a:t>R3</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Turnover of key staff at a partner organisation</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Organisational and managerial</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Medium / Medium</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Medium</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Mitigate</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Deputies for key roles; documented procedures</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Partner lead</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Active</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566928">
                <a:tc>
                  <a:txBody>
                    <a:bodyPr/>
                    <a:lstStyle/>
                    <a:p>
                      <a:pPr indent="0" marL="0">
                        <a:buNone/>
                      </a:pPr>
                      <a:r>
                        <a:rPr lang="en-US" sz="1100" b="1" dirty="0">
                          <a:solidFill>
                            <a:srgbClr val="1B2A4A"/>
                          </a:solidFill>
                          <a:latin typeface="Calibri" pitchFamily="34" charset="0"/>
                          <a:ea typeface="Calibri" pitchFamily="34" charset="-122"/>
                          <a:cs typeface="Calibri" pitchFamily="34" charset="-120"/>
                        </a:rPr>
                        <a:t>R4</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Damage to equipment during delivery</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Operational</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Low / High</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Medium</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Transfer</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Insurance of the shipment</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Procurement officer</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Active</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566928">
                <a:tc>
                  <a:txBody>
                    <a:bodyPr/>
                    <a:lstStyle/>
                    <a:p>
                      <a:pPr indent="0" marL="0">
                        <a:buNone/>
                      </a:pPr>
                      <a:r>
                        <a:rPr lang="en-US" sz="1100" b="1" dirty="0">
                          <a:solidFill>
                            <a:srgbClr val="1B2A4A"/>
                          </a:solidFill>
                          <a:latin typeface="Calibri" pitchFamily="34" charset="0"/>
                          <a:ea typeface="Calibri" pitchFamily="34" charset="-122"/>
                          <a:cs typeface="Calibri" pitchFamily="34" charset="-120"/>
                        </a:rPr>
                        <a:t>R5</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Late submission of an interim report</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Compliance</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Low / Medium</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Low</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Mitigate</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Internal deadlines set ahead of the donor's deadline</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Coordinator</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00" dirty="0">
                          <a:solidFill>
                            <a:srgbClr val="2B3445"/>
                          </a:solidFill>
                          <a:latin typeface="Calibri" pitchFamily="34" charset="0"/>
                          <a:ea typeface="Calibri" pitchFamily="34" charset="-122"/>
                          <a:cs typeface="Calibri" pitchFamily="34" charset="-120"/>
                        </a:rPr>
                        <a:t>Active</a:t>
                      </a:r>
                      <a:endParaRPr lang="en-US" sz="11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bl>
          </a:graphicData>
        </a:graphic>
      </p:graphicFrame>
      <p:sp>
        <p:nvSpPr>
          <p:cNvPr id="8" name="Text 4"/>
          <p:cNvSpPr txBox="1"/>
          <p:nvPr/>
        </p:nvSpPr>
        <p:spPr>
          <a:xfrm>
            <a:off x="548640" y="5120640"/>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Illustrative example. Status options: active, materialised, closed.</a:t>
            </a:r>
            <a:endParaRPr lang="en-US" sz="1050" dirty="0"/>
          </a:p>
        </p:txBody>
      </p:sp>
      <p:sp>
        <p:nvSpPr>
          <p:cNvPr id="9" name="Shape 5"/>
          <p:cNvSpPr/>
          <p:nvPr/>
        </p:nvSpPr>
        <p:spPr>
          <a:xfrm>
            <a:off x="548640" y="5440680"/>
            <a:ext cx="11091672" cy="685800"/>
          </a:xfrm>
          <a:prstGeom prst="roundRect">
            <a:avLst>
              <a:gd name="adj" fmla="val 10667"/>
            </a:avLst>
          </a:prstGeom>
          <a:solidFill>
            <a:srgbClr val="1B2A4A"/>
          </a:solidFill>
          <a:ln/>
        </p:spPr>
      </p:sp>
      <p:sp>
        <p:nvSpPr>
          <p:cNvPr id="10" name="Shape 6"/>
          <p:cNvSpPr/>
          <p:nvPr/>
        </p:nvSpPr>
        <p:spPr>
          <a:xfrm>
            <a:off x="777240" y="5577840"/>
            <a:ext cx="411480" cy="411480"/>
          </a:xfrm>
          <a:prstGeom prst="ellipse">
            <a:avLst/>
          </a:prstGeom>
          <a:solidFill>
            <a:srgbClr val="31487A"/>
          </a:solidFill>
          <a:ln/>
        </p:spPr>
      </p:sp>
      <p:pic>
        <p:nvPicPr>
          <p:cNvPr id="11" name="Image 0" descr="preencoded.png">    </p:cNvPr>
          <p:cNvPicPr>
            <a:picLocks noChangeAspect="1"/>
          </p:cNvPicPr>
          <p:nvPr/>
        </p:nvPicPr>
        <p:blipFill>
          <a:blip r:embed="rId1"/>
          <a:stretch>
            <a:fillRect/>
          </a:stretch>
        </p:blipFill>
        <p:spPr>
          <a:xfrm>
            <a:off x="888340" y="5688940"/>
            <a:ext cx="189281" cy="189281"/>
          </a:xfrm>
          <a:prstGeom prst="rect">
            <a:avLst/>
          </a:prstGeom>
        </p:spPr>
      </p:pic>
      <p:sp>
        <p:nvSpPr>
          <p:cNvPr id="12" name="Text 7"/>
          <p:cNvSpPr txBox="1"/>
          <p:nvPr/>
        </p:nvSpPr>
        <p:spPr>
          <a:xfrm>
            <a:off x="1417320" y="5532120"/>
            <a:ext cx="9994392" cy="50292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A “living” document: the register is reviewed and updated regularly throughout the entire project life cycle, not only at the planning stage.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2.2 · ASSUMPTIONS LOG</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Assumptions Log: Linking Design Logic and Risk Management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548640" y="1737360"/>
            <a:ext cx="3291840" cy="3337560"/>
          </a:xfrm>
          <a:prstGeom prst="roundRect">
            <a:avLst>
              <a:gd name="adj" fmla="val 2222"/>
            </a:avLst>
          </a:prstGeom>
          <a:solidFill>
            <a:srgbClr val="F4F7FC"/>
          </a:solidFill>
          <a:ln/>
        </p:spPr>
      </p:sp>
      <p:sp>
        <p:nvSpPr>
          <p:cNvPr id="8" name="Shape 5"/>
          <p:cNvSpPr/>
          <p:nvPr/>
        </p:nvSpPr>
        <p:spPr>
          <a:xfrm>
            <a:off x="777240" y="1938528"/>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25373" y="2086661"/>
            <a:ext cx="252374" cy="252374"/>
          </a:xfrm>
          <a:prstGeom prst="rect">
            <a:avLst/>
          </a:prstGeom>
        </p:spPr>
      </p:pic>
      <p:sp>
        <p:nvSpPr>
          <p:cNvPr id="10" name="Text 6"/>
          <p:cNvSpPr txBox="1"/>
          <p:nvPr/>
        </p:nvSpPr>
        <p:spPr>
          <a:xfrm>
            <a:off x="1463040" y="1920240"/>
            <a:ext cx="2240280" cy="347472"/>
          </a:xfrm>
          <a:prstGeom prst="rect">
            <a:avLst/>
          </a:prstGeom>
          <a:noFill/>
          <a:ln/>
        </p:spPr>
        <p:txBody>
          <a:bodyPr wrap="square" lIns="0" tIns="0" rIns="0" bIns="0" rtlCol="0" anchor="ctr"/>
          <a:lstStyle/>
          <a:p>
            <a:pPr indent="0" marL="0">
              <a:buNone/>
            </a:pPr>
            <a:r>
              <a:rPr lang="en-US" sz="1700" b="1" dirty="0">
                <a:solidFill>
                  <a:srgbClr val="1B2A4A"/>
                </a:solidFill>
                <a:latin typeface="Cambria" pitchFamily="34" charset="0"/>
                <a:ea typeface="Cambria" pitchFamily="34" charset="-122"/>
                <a:cs typeface="Cambria" pitchFamily="34" charset="-120"/>
              </a:rPr>
              <a:t>Logical framework</a:t>
            </a:r>
            <a:endParaRPr lang="en-US" sz="1700" dirty="0"/>
          </a:p>
        </p:txBody>
      </p:sp>
      <p:sp>
        <p:nvSpPr>
          <p:cNvPr id="11" name="Text 7"/>
          <p:cNvSpPr txBox="1"/>
          <p:nvPr/>
        </p:nvSpPr>
        <p:spPr>
          <a:xfrm>
            <a:off x="1463040" y="2258568"/>
            <a:ext cx="2240280" cy="256032"/>
          </a:xfrm>
          <a:prstGeom prst="rect">
            <a:avLst/>
          </a:prstGeom>
          <a:noFill/>
          <a:ln/>
        </p:spPr>
        <p:txBody>
          <a:bodyPr wrap="square" lIns="0" tIns="0" rIns="0" bIns="0" rtlCol="0" anchor="t"/>
          <a:lstStyle/>
          <a:p>
            <a:pPr indent="0" marL="0">
              <a:buNone/>
            </a:pPr>
            <a:r>
              <a:rPr lang="en-US" sz="1050" b="1" spc="150" kern="0" dirty="0">
                <a:solidFill>
                  <a:srgbClr val="C9A227"/>
                </a:solidFill>
                <a:latin typeface="Calibri" pitchFamily="34" charset="0"/>
                <a:ea typeface="Calibri" pitchFamily="34" charset="-122"/>
                <a:cs typeface="Calibri" pitchFamily="34" charset="-120"/>
              </a:rPr>
              <a:t>DESIGN STAGE</a:t>
            </a:r>
            <a:endParaRPr lang="en-US" sz="1050" dirty="0"/>
          </a:p>
        </p:txBody>
      </p:sp>
      <p:sp>
        <p:nvSpPr>
          <p:cNvPr id="12" name="Shape 8"/>
          <p:cNvSpPr/>
          <p:nvPr/>
        </p:nvSpPr>
        <p:spPr>
          <a:xfrm>
            <a:off x="777240" y="2743200"/>
            <a:ext cx="1600200" cy="365760"/>
          </a:xfrm>
          <a:prstGeom prst="rect">
            <a:avLst/>
          </a:prstGeom>
          <a:solidFill>
            <a:srgbClr val="1B2A4A"/>
          </a:solidFill>
          <a:ln w="9525">
            <a:solidFill>
              <a:srgbClr val="D5DDEB"/>
            </a:solidFill>
            <a:prstDash val="solid"/>
          </a:ln>
        </p:spPr>
      </p:sp>
      <p:sp>
        <p:nvSpPr>
          <p:cNvPr id="13" name="Text 9"/>
          <p:cNvSpPr txBox="1"/>
          <p:nvPr/>
        </p:nvSpPr>
        <p:spPr>
          <a:xfrm>
            <a:off x="850392" y="2743200"/>
            <a:ext cx="1453896" cy="365760"/>
          </a:xfrm>
          <a:prstGeom prst="rect">
            <a:avLst/>
          </a:prstGeom>
          <a:noFill/>
          <a:ln/>
        </p:spPr>
        <p:txBody>
          <a:bodyPr wrap="square" lIns="0" tIns="0" rIns="0" bIns="0" rtlCol="0" anchor="ctr"/>
          <a:lstStyle/>
          <a:p>
            <a:pPr indent="0" marL="0">
              <a:buNone/>
            </a:pPr>
            <a:r>
              <a:rPr lang="en-US" sz="1050" b="1" dirty="0">
                <a:solidFill>
                  <a:srgbClr val="FFFFFF"/>
                </a:solidFill>
                <a:latin typeface="Calibri" pitchFamily="34" charset="0"/>
                <a:ea typeface="Calibri" pitchFamily="34" charset="-122"/>
                <a:cs typeface="Calibri" pitchFamily="34" charset="-120"/>
              </a:rPr>
              <a:t>Intervention logic</a:t>
            </a:r>
            <a:endParaRPr lang="en-US" sz="1050" dirty="0"/>
          </a:p>
        </p:txBody>
      </p:sp>
      <p:sp>
        <p:nvSpPr>
          <p:cNvPr id="14" name="Shape 10"/>
          <p:cNvSpPr/>
          <p:nvPr/>
        </p:nvSpPr>
        <p:spPr>
          <a:xfrm>
            <a:off x="2377440" y="2743200"/>
            <a:ext cx="1234440" cy="365760"/>
          </a:xfrm>
          <a:prstGeom prst="rect">
            <a:avLst/>
          </a:prstGeom>
          <a:solidFill>
            <a:srgbClr val="C9A227"/>
          </a:solidFill>
          <a:ln w="9525">
            <a:solidFill>
              <a:srgbClr val="D5DDEB"/>
            </a:solidFill>
            <a:prstDash val="solid"/>
          </a:ln>
        </p:spPr>
      </p:sp>
      <p:sp>
        <p:nvSpPr>
          <p:cNvPr id="15" name="Text 11"/>
          <p:cNvSpPr txBox="1"/>
          <p:nvPr/>
        </p:nvSpPr>
        <p:spPr>
          <a:xfrm>
            <a:off x="2450592" y="2743200"/>
            <a:ext cx="1088136" cy="365760"/>
          </a:xfrm>
          <a:prstGeom prst="rect">
            <a:avLst/>
          </a:prstGeom>
          <a:noFill/>
          <a:ln/>
        </p:spPr>
        <p:txBody>
          <a:bodyPr wrap="square" lIns="0" tIns="0" rIns="0" bIns="0" rtlCol="0" anchor="ctr"/>
          <a:lstStyle/>
          <a:p>
            <a:pPr indent="0" marL="0">
              <a:buNone/>
            </a:pPr>
            <a:r>
              <a:rPr lang="en-US" sz="1050" b="1" dirty="0">
                <a:solidFill>
                  <a:srgbClr val="1B2A4A"/>
                </a:solidFill>
                <a:latin typeface="Calibri" pitchFamily="34" charset="0"/>
                <a:ea typeface="Calibri" pitchFamily="34" charset="-122"/>
                <a:cs typeface="Calibri" pitchFamily="34" charset="-120"/>
              </a:rPr>
              <a:t>Assumptions</a:t>
            </a:r>
            <a:endParaRPr lang="en-US" sz="1050" dirty="0"/>
          </a:p>
        </p:txBody>
      </p:sp>
      <p:sp>
        <p:nvSpPr>
          <p:cNvPr id="16" name="Shape 12"/>
          <p:cNvSpPr/>
          <p:nvPr/>
        </p:nvSpPr>
        <p:spPr>
          <a:xfrm>
            <a:off x="777240" y="3108960"/>
            <a:ext cx="1600200" cy="365760"/>
          </a:xfrm>
          <a:prstGeom prst="rect">
            <a:avLst/>
          </a:prstGeom>
          <a:solidFill>
            <a:srgbClr val="FFFFFF"/>
          </a:solidFill>
          <a:ln w="9525">
            <a:solidFill>
              <a:srgbClr val="D5DDEB"/>
            </a:solidFill>
            <a:prstDash val="solid"/>
          </a:ln>
        </p:spPr>
      </p:sp>
      <p:sp>
        <p:nvSpPr>
          <p:cNvPr id="17" name="Text 13"/>
          <p:cNvSpPr txBox="1"/>
          <p:nvPr/>
        </p:nvSpPr>
        <p:spPr>
          <a:xfrm>
            <a:off x="850392" y="3108960"/>
            <a:ext cx="1453896" cy="365760"/>
          </a:xfrm>
          <a:prstGeom prst="rect">
            <a:avLst/>
          </a:prstGeom>
          <a:noFill/>
          <a:ln/>
        </p:spPr>
        <p:txBody>
          <a:bodyPr wrap="square" lIns="0" tIns="0" rIns="0" bIns="0" rtlCol="0" anchor="ctr"/>
          <a:lstStyle/>
          <a:p>
            <a:pPr indent="0" marL="0">
              <a:buNone/>
            </a:pPr>
            <a:r>
              <a:rPr lang="en-US" sz="1050" dirty="0">
                <a:solidFill>
                  <a:srgbClr val="1B2A4A"/>
                </a:solidFill>
                <a:latin typeface="Calibri" pitchFamily="34" charset="0"/>
                <a:ea typeface="Calibri" pitchFamily="34" charset="-122"/>
                <a:cs typeface="Calibri" pitchFamily="34" charset="-120"/>
              </a:rPr>
              <a:t>Overall objective</a:t>
            </a:r>
            <a:endParaRPr lang="en-US" sz="1050" dirty="0"/>
          </a:p>
        </p:txBody>
      </p:sp>
      <p:sp>
        <p:nvSpPr>
          <p:cNvPr id="18" name="Shape 14"/>
          <p:cNvSpPr/>
          <p:nvPr/>
        </p:nvSpPr>
        <p:spPr>
          <a:xfrm>
            <a:off x="2377440" y="3108960"/>
            <a:ext cx="1234440" cy="365760"/>
          </a:xfrm>
          <a:prstGeom prst="rect">
            <a:avLst/>
          </a:prstGeom>
          <a:solidFill>
            <a:srgbClr val="E9D68F"/>
          </a:solidFill>
          <a:ln w="9525">
            <a:solidFill>
              <a:srgbClr val="D5DDEB"/>
            </a:solidFill>
            <a:prstDash val="solid"/>
          </a:ln>
        </p:spPr>
      </p:sp>
      <p:sp>
        <p:nvSpPr>
          <p:cNvPr id="19" name="Text 15"/>
          <p:cNvSpPr txBox="1"/>
          <p:nvPr/>
        </p:nvSpPr>
        <p:spPr>
          <a:xfrm>
            <a:off x="2450592" y="3108960"/>
            <a:ext cx="1088136" cy="365760"/>
          </a:xfrm>
          <a:prstGeom prst="rect">
            <a:avLst/>
          </a:prstGeom>
          <a:noFill/>
          <a:ln/>
        </p:spPr>
        <p:txBody>
          <a:bodyPr wrap="square" lIns="0" tIns="0" rIns="0" bIns="0" rtlCol="0" anchor="ctr"/>
          <a:lstStyle/>
          <a:p>
            <a:pPr indent="0" marL="0">
              <a:buNone/>
            </a:pPr>
            <a:r>
              <a:rPr lang="en-US" sz="1050" i="1" dirty="0">
                <a:solidFill>
                  <a:srgbClr val="1B2A4A"/>
                </a:solidFill>
                <a:latin typeface="Calibri" pitchFamily="34" charset="0"/>
                <a:ea typeface="Calibri" pitchFamily="34" charset="-122"/>
                <a:cs typeface="Calibri" pitchFamily="34" charset="-120"/>
              </a:rPr>
              <a:t>External factor</a:t>
            </a:r>
            <a:endParaRPr lang="en-US" sz="1050" dirty="0"/>
          </a:p>
        </p:txBody>
      </p:sp>
      <p:sp>
        <p:nvSpPr>
          <p:cNvPr id="20" name="Shape 16"/>
          <p:cNvSpPr/>
          <p:nvPr/>
        </p:nvSpPr>
        <p:spPr>
          <a:xfrm>
            <a:off x="777240" y="3474720"/>
            <a:ext cx="1600200" cy="365760"/>
          </a:xfrm>
          <a:prstGeom prst="rect">
            <a:avLst/>
          </a:prstGeom>
          <a:solidFill>
            <a:srgbClr val="FFFFFF"/>
          </a:solidFill>
          <a:ln w="9525">
            <a:solidFill>
              <a:srgbClr val="D5DDEB"/>
            </a:solidFill>
            <a:prstDash val="solid"/>
          </a:ln>
        </p:spPr>
      </p:sp>
      <p:sp>
        <p:nvSpPr>
          <p:cNvPr id="21" name="Text 17"/>
          <p:cNvSpPr txBox="1"/>
          <p:nvPr/>
        </p:nvSpPr>
        <p:spPr>
          <a:xfrm>
            <a:off x="850392" y="3474720"/>
            <a:ext cx="1453896" cy="365760"/>
          </a:xfrm>
          <a:prstGeom prst="rect">
            <a:avLst/>
          </a:prstGeom>
          <a:noFill/>
          <a:ln/>
        </p:spPr>
        <p:txBody>
          <a:bodyPr wrap="square" lIns="0" tIns="0" rIns="0" bIns="0" rtlCol="0" anchor="ctr"/>
          <a:lstStyle/>
          <a:p>
            <a:pPr indent="0" marL="0">
              <a:buNone/>
            </a:pPr>
            <a:r>
              <a:rPr lang="en-US" sz="1050" dirty="0">
                <a:solidFill>
                  <a:srgbClr val="1B2A4A"/>
                </a:solidFill>
                <a:latin typeface="Calibri" pitchFamily="34" charset="0"/>
                <a:ea typeface="Calibri" pitchFamily="34" charset="-122"/>
                <a:cs typeface="Calibri" pitchFamily="34" charset="-120"/>
              </a:rPr>
              <a:t>Specific objective</a:t>
            </a:r>
            <a:endParaRPr lang="en-US" sz="1050" dirty="0"/>
          </a:p>
        </p:txBody>
      </p:sp>
      <p:sp>
        <p:nvSpPr>
          <p:cNvPr id="22" name="Shape 18"/>
          <p:cNvSpPr/>
          <p:nvPr/>
        </p:nvSpPr>
        <p:spPr>
          <a:xfrm>
            <a:off x="2377440" y="3474720"/>
            <a:ext cx="1234440" cy="365760"/>
          </a:xfrm>
          <a:prstGeom prst="rect">
            <a:avLst/>
          </a:prstGeom>
          <a:solidFill>
            <a:srgbClr val="E9D68F"/>
          </a:solidFill>
          <a:ln w="9525">
            <a:solidFill>
              <a:srgbClr val="D5DDEB"/>
            </a:solidFill>
            <a:prstDash val="solid"/>
          </a:ln>
        </p:spPr>
      </p:sp>
      <p:sp>
        <p:nvSpPr>
          <p:cNvPr id="23" name="Text 19"/>
          <p:cNvSpPr txBox="1"/>
          <p:nvPr/>
        </p:nvSpPr>
        <p:spPr>
          <a:xfrm>
            <a:off x="2450592" y="3474720"/>
            <a:ext cx="1088136" cy="365760"/>
          </a:xfrm>
          <a:prstGeom prst="rect">
            <a:avLst/>
          </a:prstGeom>
          <a:noFill/>
          <a:ln/>
        </p:spPr>
        <p:txBody>
          <a:bodyPr wrap="square" lIns="0" tIns="0" rIns="0" bIns="0" rtlCol="0" anchor="ctr"/>
          <a:lstStyle/>
          <a:p>
            <a:pPr indent="0" marL="0">
              <a:buNone/>
            </a:pPr>
            <a:r>
              <a:rPr lang="en-US" sz="1050" i="1" dirty="0">
                <a:solidFill>
                  <a:srgbClr val="1B2A4A"/>
                </a:solidFill>
                <a:latin typeface="Calibri" pitchFamily="34" charset="0"/>
                <a:ea typeface="Calibri" pitchFamily="34" charset="-122"/>
                <a:cs typeface="Calibri" pitchFamily="34" charset="-120"/>
              </a:rPr>
              <a:t>External factor</a:t>
            </a:r>
            <a:endParaRPr lang="en-US" sz="1050" dirty="0"/>
          </a:p>
        </p:txBody>
      </p:sp>
      <p:sp>
        <p:nvSpPr>
          <p:cNvPr id="24" name="Shape 20"/>
          <p:cNvSpPr/>
          <p:nvPr/>
        </p:nvSpPr>
        <p:spPr>
          <a:xfrm>
            <a:off x="777240" y="3840480"/>
            <a:ext cx="1600200" cy="365760"/>
          </a:xfrm>
          <a:prstGeom prst="rect">
            <a:avLst/>
          </a:prstGeom>
          <a:solidFill>
            <a:srgbClr val="FFFFFF"/>
          </a:solidFill>
          <a:ln w="9525">
            <a:solidFill>
              <a:srgbClr val="D5DDEB"/>
            </a:solidFill>
            <a:prstDash val="solid"/>
          </a:ln>
        </p:spPr>
      </p:sp>
      <p:sp>
        <p:nvSpPr>
          <p:cNvPr id="25" name="Text 21"/>
          <p:cNvSpPr txBox="1"/>
          <p:nvPr/>
        </p:nvSpPr>
        <p:spPr>
          <a:xfrm>
            <a:off x="850392" y="3840480"/>
            <a:ext cx="1453896" cy="365760"/>
          </a:xfrm>
          <a:prstGeom prst="rect">
            <a:avLst/>
          </a:prstGeom>
          <a:noFill/>
          <a:ln/>
        </p:spPr>
        <p:txBody>
          <a:bodyPr wrap="square" lIns="0" tIns="0" rIns="0" bIns="0" rtlCol="0" anchor="ctr"/>
          <a:lstStyle/>
          <a:p>
            <a:pPr indent="0" marL="0">
              <a:buNone/>
            </a:pPr>
            <a:r>
              <a:rPr lang="en-US" sz="1050" dirty="0">
                <a:solidFill>
                  <a:srgbClr val="1B2A4A"/>
                </a:solidFill>
                <a:latin typeface="Calibri" pitchFamily="34" charset="0"/>
                <a:ea typeface="Calibri" pitchFamily="34" charset="-122"/>
                <a:cs typeface="Calibri" pitchFamily="34" charset="-120"/>
              </a:rPr>
              <a:t>Results</a:t>
            </a:r>
            <a:endParaRPr lang="en-US" sz="1050" dirty="0"/>
          </a:p>
        </p:txBody>
      </p:sp>
      <p:sp>
        <p:nvSpPr>
          <p:cNvPr id="26" name="Shape 22"/>
          <p:cNvSpPr/>
          <p:nvPr/>
        </p:nvSpPr>
        <p:spPr>
          <a:xfrm>
            <a:off x="2377440" y="3840480"/>
            <a:ext cx="1234440" cy="365760"/>
          </a:xfrm>
          <a:prstGeom prst="rect">
            <a:avLst/>
          </a:prstGeom>
          <a:solidFill>
            <a:srgbClr val="E9D68F"/>
          </a:solidFill>
          <a:ln w="9525">
            <a:solidFill>
              <a:srgbClr val="D5DDEB"/>
            </a:solidFill>
            <a:prstDash val="solid"/>
          </a:ln>
        </p:spPr>
      </p:sp>
      <p:sp>
        <p:nvSpPr>
          <p:cNvPr id="27" name="Text 23"/>
          <p:cNvSpPr txBox="1"/>
          <p:nvPr/>
        </p:nvSpPr>
        <p:spPr>
          <a:xfrm>
            <a:off x="2450592" y="3840480"/>
            <a:ext cx="1088136" cy="365760"/>
          </a:xfrm>
          <a:prstGeom prst="rect">
            <a:avLst/>
          </a:prstGeom>
          <a:noFill/>
          <a:ln/>
        </p:spPr>
        <p:txBody>
          <a:bodyPr wrap="square" lIns="0" tIns="0" rIns="0" bIns="0" rtlCol="0" anchor="ctr"/>
          <a:lstStyle/>
          <a:p>
            <a:pPr indent="0" marL="0">
              <a:buNone/>
            </a:pPr>
            <a:r>
              <a:rPr lang="en-US" sz="1050" i="1" dirty="0">
                <a:solidFill>
                  <a:srgbClr val="1B2A4A"/>
                </a:solidFill>
                <a:latin typeface="Calibri" pitchFamily="34" charset="0"/>
                <a:ea typeface="Calibri" pitchFamily="34" charset="-122"/>
                <a:cs typeface="Calibri" pitchFamily="34" charset="-120"/>
              </a:rPr>
              <a:t>External factor</a:t>
            </a:r>
            <a:endParaRPr lang="en-US" sz="1050" dirty="0"/>
          </a:p>
        </p:txBody>
      </p:sp>
      <p:sp>
        <p:nvSpPr>
          <p:cNvPr id="28" name="Shape 24"/>
          <p:cNvSpPr/>
          <p:nvPr/>
        </p:nvSpPr>
        <p:spPr>
          <a:xfrm>
            <a:off x="777240" y="4206240"/>
            <a:ext cx="1600200" cy="365760"/>
          </a:xfrm>
          <a:prstGeom prst="rect">
            <a:avLst/>
          </a:prstGeom>
          <a:solidFill>
            <a:srgbClr val="FFFFFF"/>
          </a:solidFill>
          <a:ln w="9525">
            <a:solidFill>
              <a:srgbClr val="D5DDEB"/>
            </a:solidFill>
            <a:prstDash val="solid"/>
          </a:ln>
        </p:spPr>
      </p:sp>
      <p:sp>
        <p:nvSpPr>
          <p:cNvPr id="29" name="Text 25"/>
          <p:cNvSpPr txBox="1"/>
          <p:nvPr/>
        </p:nvSpPr>
        <p:spPr>
          <a:xfrm>
            <a:off x="850392" y="4206240"/>
            <a:ext cx="1453896" cy="365760"/>
          </a:xfrm>
          <a:prstGeom prst="rect">
            <a:avLst/>
          </a:prstGeom>
          <a:noFill/>
          <a:ln/>
        </p:spPr>
        <p:txBody>
          <a:bodyPr wrap="square" lIns="0" tIns="0" rIns="0" bIns="0" rtlCol="0" anchor="ctr"/>
          <a:lstStyle/>
          <a:p>
            <a:pPr indent="0" marL="0">
              <a:buNone/>
            </a:pPr>
            <a:r>
              <a:rPr lang="en-US" sz="1050" dirty="0">
                <a:solidFill>
                  <a:srgbClr val="1B2A4A"/>
                </a:solidFill>
                <a:latin typeface="Calibri" pitchFamily="34" charset="0"/>
                <a:ea typeface="Calibri" pitchFamily="34" charset="-122"/>
                <a:cs typeface="Calibri" pitchFamily="34" charset="-120"/>
              </a:rPr>
              <a:t>Activities</a:t>
            </a:r>
            <a:endParaRPr lang="en-US" sz="1050" dirty="0"/>
          </a:p>
        </p:txBody>
      </p:sp>
      <p:sp>
        <p:nvSpPr>
          <p:cNvPr id="30" name="Shape 26"/>
          <p:cNvSpPr/>
          <p:nvPr/>
        </p:nvSpPr>
        <p:spPr>
          <a:xfrm>
            <a:off x="2377440" y="4206240"/>
            <a:ext cx="1234440" cy="365760"/>
          </a:xfrm>
          <a:prstGeom prst="rect">
            <a:avLst/>
          </a:prstGeom>
          <a:solidFill>
            <a:srgbClr val="E9D68F"/>
          </a:solidFill>
          <a:ln w="9525">
            <a:solidFill>
              <a:srgbClr val="D5DDEB"/>
            </a:solidFill>
            <a:prstDash val="solid"/>
          </a:ln>
        </p:spPr>
      </p:sp>
      <p:sp>
        <p:nvSpPr>
          <p:cNvPr id="31" name="Text 27"/>
          <p:cNvSpPr txBox="1"/>
          <p:nvPr/>
        </p:nvSpPr>
        <p:spPr>
          <a:xfrm>
            <a:off x="2450592" y="4206240"/>
            <a:ext cx="1088136" cy="365760"/>
          </a:xfrm>
          <a:prstGeom prst="rect">
            <a:avLst/>
          </a:prstGeom>
          <a:noFill/>
          <a:ln/>
        </p:spPr>
        <p:txBody>
          <a:bodyPr wrap="square" lIns="0" tIns="0" rIns="0" bIns="0" rtlCol="0" anchor="ctr"/>
          <a:lstStyle/>
          <a:p>
            <a:pPr indent="0" marL="0">
              <a:buNone/>
            </a:pPr>
            <a:r>
              <a:rPr lang="en-US" sz="1050" i="1" dirty="0">
                <a:solidFill>
                  <a:srgbClr val="1B2A4A"/>
                </a:solidFill>
                <a:latin typeface="Calibri" pitchFamily="34" charset="0"/>
                <a:ea typeface="Calibri" pitchFamily="34" charset="-122"/>
                <a:cs typeface="Calibri" pitchFamily="34" charset="-120"/>
              </a:rPr>
              <a:t>External factor</a:t>
            </a:r>
            <a:endParaRPr lang="en-US" sz="1050" dirty="0"/>
          </a:p>
        </p:txBody>
      </p:sp>
      <p:sp>
        <p:nvSpPr>
          <p:cNvPr id="32" name="Shape 28"/>
          <p:cNvSpPr/>
          <p:nvPr/>
        </p:nvSpPr>
        <p:spPr>
          <a:xfrm>
            <a:off x="4434840" y="1737360"/>
            <a:ext cx="3291840" cy="3337560"/>
          </a:xfrm>
          <a:prstGeom prst="roundRect">
            <a:avLst>
              <a:gd name="adj" fmla="val 2222"/>
            </a:avLst>
          </a:prstGeom>
          <a:solidFill>
            <a:srgbClr val="1B2A4A"/>
          </a:solidFill>
          <a:ln/>
        </p:spPr>
      </p:sp>
      <p:sp>
        <p:nvSpPr>
          <p:cNvPr id="33" name="Shape 29"/>
          <p:cNvSpPr/>
          <p:nvPr/>
        </p:nvSpPr>
        <p:spPr>
          <a:xfrm>
            <a:off x="4663440" y="1938528"/>
            <a:ext cx="548640" cy="548640"/>
          </a:xfrm>
          <a:prstGeom prst="ellipse">
            <a:avLst/>
          </a:prstGeom>
          <a:solidFill>
            <a:srgbClr val="31487A"/>
          </a:solidFill>
          <a:ln/>
        </p:spPr>
      </p:sp>
      <p:pic>
        <p:nvPicPr>
          <p:cNvPr id="34" name="Image 1" descr="preencoded.png">    </p:cNvPr>
          <p:cNvPicPr>
            <a:picLocks noChangeAspect="1"/>
          </p:cNvPicPr>
          <p:nvPr/>
        </p:nvPicPr>
        <p:blipFill>
          <a:blip r:embed="rId2"/>
          <a:stretch>
            <a:fillRect/>
          </a:stretch>
        </p:blipFill>
        <p:spPr>
          <a:xfrm>
            <a:off x="4811573" y="2086661"/>
            <a:ext cx="252374" cy="252374"/>
          </a:xfrm>
          <a:prstGeom prst="rect">
            <a:avLst/>
          </a:prstGeom>
        </p:spPr>
      </p:pic>
      <p:sp>
        <p:nvSpPr>
          <p:cNvPr id="35" name="Text 30"/>
          <p:cNvSpPr txBox="1"/>
          <p:nvPr/>
        </p:nvSpPr>
        <p:spPr>
          <a:xfrm>
            <a:off x="5349240" y="1920240"/>
            <a:ext cx="2240280" cy="347472"/>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Assumptions log</a:t>
            </a:r>
            <a:endParaRPr lang="en-US" sz="1700" dirty="0"/>
          </a:p>
        </p:txBody>
      </p:sp>
      <p:sp>
        <p:nvSpPr>
          <p:cNvPr id="36" name="Text 31"/>
          <p:cNvSpPr txBox="1"/>
          <p:nvPr/>
        </p:nvSpPr>
        <p:spPr>
          <a:xfrm>
            <a:off x="5349240" y="2258568"/>
            <a:ext cx="2240280" cy="256032"/>
          </a:xfrm>
          <a:prstGeom prst="rect">
            <a:avLst/>
          </a:prstGeom>
          <a:noFill/>
          <a:ln/>
        </p:spPr>
        <p:txBody>
          <a:bodyPr wrap="square" lIns="0" tIns="0" rIns="0" bIns="0" rtlCol="0" anchor="t"/>
          <a:lstStyle/>
          <a:p>
            <a:pPr indent="0" marL="0">
              <a:buNone/>
            </a:pPr>
            <a:r>
              <a:rPr lang="en-US" sz="1050" b="1" spc="150" kern="0" dirty="0">
                <a:solidFill>
                  <a:srgbClr val="E9D68F"/>
                </a:solidFill>
                <a:latin typeface="Calibri" pitchFamily="34" charset="0"/>
                <a:ea typeface="Calibri" pitchFamily="34" charset="-122"/>
                <a:cs typeface="Calibri" pitchFamily="34" charset="-120"/>
              </a:rPr>
              <a:t>IMPLEMENTATION STAGE</a:t>
            </a:r>
            <a:endParaRPr lang="en-US" sz="1050" dirty="0"/>
          </a:p>
        </p:txBody>
      </p:sp>
      <p:sp>
        <p:nvSpPr>
          <p:cNvPr id="37" name="Text 32"/>
          <p:cNvSpPr txBox="1"/>
          <p:nvPr/>
        </p:nvSpPr>
        <p:spPr>
          <a:xfrm>
            <a:off x="4663440" y="2743200"/>
            <a:ext cx="2834640" cy="320040"/>
          </a:xfrm>
          <a:prstGeom prst="rect">
            <a:avLst/>
          </a:prstGeom>
          <a:noFill/>
          <a:ln/>
        </p:spPr>
        <p:txBody>
          <a:bodyPr wrap="square" lIns="0" tIns="0" rIns="0" bIns="0" rtlCol="0" anchor="t"/>
          <a:lstStyle/>
          <a:p>
            <a:pPr indent="0" marL="0">
              <a:buNone/>
            </a:pPr>
            <a:r>
              <a:rPr lang="en-US" sz="1300" dirty="0">
                <a:solidFill>
                  <a:srgbClr val="D6DEEE"/>
                </a:solidFill>
                <a:latin typeface="Calibri" pitchFamily="34" charset="0"/>
                <a:ea typeface="Calibri" pitchFamily="34" charset="-122"/>
                <a:cs typeface="Calibri" pitchFamily="34" charset="-120"/>
              </a:rPr>
              <a:t>Records the status of each assumption:</a:t>
            </a:r>
            <a:endParaRPr lang="en-US" sz="1300" dirty="0"/>
          </a:p>
        </p:txBody>
      </p:sp>
      <p:sp>
        <p:nvSpPr>
          <p:cNvPr id="38" name="Shape 33"/>
          <p:cNvSpPr/>
          <p:nvPr/>
        </p:nvSpPr>
        <p:spPr>
          <a:xfrm>
            <a:off x="4663440" y="3200400"/>
            <a:ext cx="2834640" cy="457200"/>
          </a:xfrm>
          <a:prstGeom prst="roundRect">
            <a:avLst>
              <a:gd name="adj" fmla="val 16000"/>
            </a:avLst>
          </a:prstGeom>
          <a:solidFill>
            <a:srgbClr val="31487A"/>
          </a:solidFill>
          <a:ln/>
        </p:spPr>
      </p:sp>
      <p:pic>
        <p:nvPicPr>
          <p:cNvPr id="39" name="Image 2" descr="preencoded.png">    </p:cNvPr>
          <p:cNvPicPr>
            <a:picLocks noChangeAspect="1"/>
          </p:cNvPicPr>
          <p:nvPr/>
        </p:nvPicPr>
        <p:blipFill>
          <a:blip r:embed="rId3"/>
          <a:stretch>
            <a:fillRect/>
          </a:stretch>
        </p:blipFill>
        <p:spPr>
          <a:xfrm>
            <a:off x="4818888" y="3291840"/>
            <a:ext cx="274320" cy="274320"/>
          </a:xfrm>
          <a:prstGeom prst="rect">
            <a:avLst/>
          </a:prstGeom>
        </p:spPr>
      </p:pic>
      <p:sp>
        <p:nvSpPr>
          <p:cNvPr id="40" name="Text 34"/>
          <p:cNvSpPr txBox="1"/>
          <p:nvPr/>
        </p:nvSpPr>
        <p:spPr>
          <a:xfrm>
            <a:off x="5257800" y="3200400"/>
            <a:ext cx="2194560" cy="45720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Confirmed</a:t>
            </a:r>
            <a:endParaRPr lang="en-US" sz="1400" dirty="0"/>
          </a:p>
        </p:txBody>
      </p:sp>
      <p:sp>
        <p:nvSpPr>
          <p:cNvPr id="41" name="Shape 35"/>
          <p:cNvSpPr/>
          <p:nvPr/>
        </p:nvSpPr>
        <p:spPr>
          <a:xfrm>
            <a:off x="4663440" y="3776472"/>
            <a:ext cx="2834640" cy="457200"/>
          </a:xfrm>
          <a:prstGeom prst="roundRect">
            <a:avLst>
              <a:gd name="adj" fmla="val 16000"/>
            </a:avLst>
          </a:prstGeom>
          <a:solidFill>
            <a:srgbClr val="31487A"/>
          </a:solidFill>
          <a:ln/>
        </p:spPr>
      </p:sp>
      <p:pic>
        <p:nvPicPr>
          <p:cNvPr id="42" name="Image 3" descr="preencoded.png">    </p:cNvPr>
          <p:cNvPicPr>
            <a:picLocks noChangeAspect="1"/>
          </p:cNvPicPr>
          <p:nvPr/>
        </p:nvPicPr>
        <p:blipFill>
          <a:blip r:embed="rId4"/>
          <a:stretch>
            <a:fillRect/>
          </a:stretch>
        </p:blipFill>
        <p:spPr>
          <a:xfrm>
            <a:off x="4818888" y="3867912"/>
            <a:ext cx="274320" cy="274320"/>
          </a:xfrm>
          <a:prstGeom prst="rect">
            <a:avLst/>
          </a:prstGeom>
        </p:spPr>
      </p:pic>
      <p:sp>
        <p:nvSpPr>
          <p:cNvPr id="43" name="Text 36"/>
          <p:cNvSpPr txBox="1"/>
          <p:nvPr/>
        </p:nvSpPr>
        <p:spPr>
          <a:xfrm>
            <a:off x="5257800" y="3776472"/>
            <a:ext cx="2194560" cy="45720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At risk</a:t>
            </a:r>
            <a:endParaRPr lang="en-US" sz="1400" dirty="0"/>
          </a:p>
        </p:txBody>
      </p:sp>
      <p:sp>
        <p:nvSpPr>
          <p:cNvPr id="44" name="Shape 37"/>
          <p:cNvSpPr/>
          <p:nvPr/>
        </p:nvSpPr>
        <p:spPr>
          <a:xfrm>
            <a:off x="4663440" y="4352544"/>
            <a:ext cx="2834640" cy="457200"/>
          </a:xfrm>
          <a:prstGeom prst="roundRect">
            <a:avLst>
              <a:gd name="adj" fmla="val 16000"/>
            </a:avLst>
          </a:prstGeom>
          <a:solidFill>
            <a:srgbClr val="31487A"/>
          </a:solidFill>
          <a:ln/>
        </p:spPr>
      </p:sp>
      <p:pic>
        <p:nvPicPr>
          <p:cNvPr id="45" name="Image 4" descr="preencoded.png">    </p:cNvPr>
          <p:cNvPicPr>
            <a:picLocks noChangeAspect="1"/>
          </p:cNvPicPr>
          <p:nvPr/>
        </p:nvPicPr>
        <p:blipFill>
          <a:blip r:embed="rId5"/>
          <a:stretch>
            <a:fillRect/>
          </a:stretch>
        </p:blipFill>
        <p:spPr>
          <a:xfrm>
            <a:off x="4818888" y="4443984"/>
            <a:ext cx="274320" cy="274320"/>
          </a:xfrm>
          <a:prstGeom prst="rect">
            <a:avLst/>
          </a:prstGeom>
        </p:spPr>
      </p:pic>
      <p:sp>
        <p:nvSpPr>
          <p:cNvPr id="46" name="Text 38"/>
          <p:cNvSpPr txBox="1"/>
          <p:nvPr/>
        </p:nvSpPr>
        <p:spPr>
          <a:xfrm>
            <a:off x="5257800" y="4352544"/>
            <a:ext cx="2194560" cy="45720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Not fulfilled</a:t>
            </a:r>
            <a:endParaRPr lang="en-US" sz="1400" dirty="0"/>
          </a:p>
        </p:txBody>
      </p:sp>
      <p:sp>
        <p:nvSpPr>
          <p:cNvPr id="47" name="Shape 39"/>
          <p:cNvSpPr/>
          <p:nvPr/>
        </p:nvSpPr>
        <p:spPr>
          <a:xfrm>
            <a:off x="8321040" y="1737360"/>
            <a:ext cx="3291840" cy="3337560"/>
          </a:xfrm>
          <a:prstGeom prst="roundRect">
            <a:avLst>
              <a:gd name="adj" fmla="val 2222"/>
            </a:avLst>
          </a:prstGeom>
          <a:solidFill>
            <a:srgbClr val="F4F7FC"/>
          </a:solidFill>
          <a:ln/>
        </p:spPr>
      </p:sp>
      <p:sp>
        <p:nvSpPr>
          <p:cNvPr id="48" name="Shape 40"/>
          <p:cNvSpPr/>
          <p:nvPr/>
        </p:nvSpPr>
        <p:spPr>
          <a:xfrm>
            <a:off x="8549640" y="1938528"/>
            <a:ext cx="548640" cy="548640"/>
          </a:xfrm>
          <a:prstGeom prst="ellipse">
            <a:avLst/>
          </a:prstGeom>
          <a:solidFill>
            <a:srgbClr val="1B2A4A"/>
          </a:solidFill>
          <a:ln/>
        </p:spPr>
      </p:sp>
      <p:pic>
        <p:nvPicPr>
          <p:cNvPr id="49" name="Image 5" descr="preencoded.png">    </p:cNvPr>
          <p:cNvPicPr>
            <a:picLocks noChangeAspect="1"/>
          </p:cNvPicPr>
          <p:nvPr/>
        </p:nvPicPr>
        <p:blipFill>
          <a:blip r:embed="rId6"/>
          <a:stretch>
            <a:fillRect/>
          </a:stretch>
        </p:blipFill>
        <p:spPr>
          <a:xfrm>
            <a:off x="8697773" y="2086661"/>
            <a:ext cx="252374" cy="252374"/>
          </a:xfrm>
          <a:prstGeom prst="rect">
            <a:avLst/>
          </a:prstGeom>
        </p:spPr>
      </p:pic>
      <p:sp>
        <p:nvSpPr>
          <p:cNvPr id="50" name="Text 41"/>
          <p:cNvSpPr txBox="1"/>
          <p:nvPr/>
        </p:nvSpPr>
        <p:spPr>
          <a:xfrm>
            <a:off x="9235440" y="1920240"/>
            <a:ext cx="2240280" cy="347472"/>
          </a:xfrm>
          <a:prstGeom prst="rect">
            <a:avLst/>
          </a:prstGeom>
          <a:noFill/>
          <a:ln/>
        </p:spPr>
        <p:txBody>
          <a:bodyPr wrap="square" lIns="0" tIns="0" rIns="0" bIns="0" rtlCol="0" anchor="ctr"/>
          <a:lstStyle/>
          <a:p>
            <a:pPr indent="0" marL="0">
              <a:buNone/>
            </a:pPr>
            <a:r>
              <a:rPr lang="en-US" sz="1700" b="1" dirty="0">
                <a:solidFill>
                  <a:srgbClr val="1B2A4A"/>
                </a:solidFill>
                <a:latin typeface="Cambria" pitchFamily="34" charset="0"/>
                <a:ea typeface="Cambria" pitchFamily="34" charset="-122"/>
                <a:cs typeface="Cambria" pitchFamily="34" charset="-120"/>
              </a:rPr>
              <a:t>Risk register</a:t>
            </a:r>
            <a:endParaRPr lang="en-US" sz="1700" dirty="0"/>
          </a:p>
        </p:txBody>
      </p:sp>
      <p:sp>
        <p:nvSpPr>
          <p:cNvPr id="51" name="Text 42"/>
          <p:cNvSpPr txBox="1"/>
          <p:nvPr/>
        </p:nvSpPr>
        <p:spPr>
          <a:xfrm>
            <a:off x="9235440" y="2258568"/>
            <a:ext cx="2240280" cy="256032"/>
          </a:xfrm>
          <a:prstGeom prst="rect">
            <a:avLst/>
          </a:prstGeom>
          <a:noFill/>
          <a:ln/>
        </p:spPr>
        <p:txBody>
          <a:bodyPr wrap="square" lIns="0" tIns="0" rIns="0" bIns="0" rtlCol="0" anchor="t"/>
          <a:lstStyle/>
          <a:p>
            <a:pPr indent="0" marL="0">
              <a:buNone/>
            </a:pPr>
            <a:r>
              <a:rPr lang="en-US" sz="1050" b="1" spc="150" kern="0" dirty="0">
                <a:solidFill>
                  <a:srgbClr val="C9A227"/>
                </a:solidFill>
                <a:latin typeface="Calibri" pitchFamily="34" charset="0"/>
                <a:ea typeface="Calibri" pitchFamily="34" charset="-122"/>
                <a:cs typeface="Calibri" pitchFamily="34" charset="-120"/>
              </a:rPr>
              <a:t>ONGOING RISK MANAGEMENT</a:t>
            </a:r>
            <a:endParaRPr lang="en-US" sz="1050" dirty="0"/>
          </a:p>
        </p:txBody>
      </p:sp>
      <p:sp>
        <p:nvSpPr>
          <p:cNvPr id="52" name="Text 43"/>
          <p:cNvSpPr txBox="1"/>
          <p:nvPr/>
        </p:nvSpPr>
        <p:spPr>
          <a:xfrm>
            <a:off x="8549640" y="2743200"/>
            <a:ext cx="2834640" cy="96012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Every assumption whose likelihood of occurrence is uncertain is a potential source of risk to be managed in the register.</a:t>
            </a:r>
            <a:endParaRPr lang="en-US" sz="1300" dirty="0"/>
          </a:p>
        </p:txBody>
      </p:sp>
      <p:sp>
        <p:nvSpPr>
          <p:cNvPr id="53" name="Shape 44"/>
          <p:cNvSpPr/>
          <p:nvPr/>
        </p:nvSpPr>
        <p:spPr>
          <a:xfrm>
            <a:off x="8549640" y="3794760"/>
            <a:ext cx="2834640" cy="329184"/>
          </a:xfrm>
          <a:prstGeom prst="roundRect">
            <a:avLst>
              <a:gd name="adj" fmla="val 16667"/>
            </a:avLst>
          </a:prstGeom>
          <a:solidFill>
            <a:srgbClr val="FFFFFF"/>
          </a:solidFill>
          <a:ln w="9525">
            <a:solidFill>
              <a:srgbClr val="D5DDEB"/>
            </a:solidFill>
            <a:prstDash val="solid"/>
          </a:ln>
        </p:spPr>
      </p:sp>
      <p:sp>
        <p:nvSpPr>
          <p:cNvPr id="54" name="Text 45"/>
          <p:cNvSpPr txBox="1"/>
          <p:nvPr/>
        </p:nvSpPr>
        <p:spPr>
          <a:xfrm>
            <a:off x="8686800" y="3794760"/>
            <a:ext cx="2560320" cy="329184"/>
          </a:xfrm>
          <a:prstGeom prst="rect">
            <a:avLst/>
          </a:prstGeom>
          <a:noFill/>
          <a:ln/>
        </p:spPr>
        <p:txBody>
          <a:bodyPr wrap="square" lIns="0" tIns="0" rIns="0" bIns="0" rtlCol="0" anchor="ctr"/>
          <a:lstStyle/>
          <a:p>
            <a:pPr indent="0" marL="0">
              <a:buNone/>
            </a:pPr>
            <a:r>
              <a:rPr lang="en-US" sz="1250" b="1" dirty="0">
                <a:solidFill>
                  <a:srgbClr val="C9A227"/>
                </a:solidFill>
                <a:latin typeface="Calibri" pitchFamily="34" charset="0"/>
                <a:ea typeface="Calibri" pitchFamily="34" charset="-122"/>
                <a:cs typeface="Calibri" pitchFamily="34" charset="-120"/>
              </a:rPr>
              <a:t>1   </a:t>
            </a:r>
            <a:pPr indent="0" marL="0">
              <a:buNone/>
            </a:pPr>
            <a:r>
              <a:rPr lang="en-US" sz="1250" b="1" dirty="0">
                <a:solidFill>
                  <a:srgbClr val="1B2A4A"/>
                </a:solidFill>
                <a:latin typeface="Calibri" pitchFamily="34" charset="0"/>
                <a:ea typeface="Calibri" pitchFamily="34" charset="-122"/>
                <a:cs typeface="Calibri" pitchFamily="34" charset="-120"/>
              </a:rPr>
              <a:t>Identify</a:t>
            </a:r>
            <a:endParaRPr lang="en-US" sz="1250" dirty="0"/>
          </a:p>
        </p:txBody>
      </p:sp>
      <p:sp>
        <p:nvSpPr>
          <p:cNvPr id="55" name="Shape 46"/>
          <p:cNvSpPr/>
          <p:nvPr/>
        </p:nvSpPr>
        <p:spPr>
          <a:xfrm>
            <a:off x="8549640" y="4197096"/>
            <a:ext cx="2834640" cy="329184"/>
          </a:xfrm>
          <a:prstGeom prst="roundRect">
            <a:avLst>
              <a:gd name="adj" fmla="val 16667"/>
            </a:avLst>
          </a:prstGeom>
          <a:solidFill>
            <a:srgbClr val="FFFFFF"/>
          </a:solidFill>
          <a:ln w="9525">
            <a:solidFill>
              <a:srgbClr val="D5DDEB"/>
            </a:solidFill>
            <a:prstDash val="solid"/>
          </a:ln>
        </p:spPr>
      </p:sp>
      <p:sp>
        <p:nvSpPr>
          <p:cNvPr id="56" name="Text 47"/>
          <p:cNvSpPr txBox="1"/>
          <p:nvPr/>
        </p:nvSpPr>
        <p:spPr>
          <a:xfrm>
            <a:off x="8686800" y="4197096"/>
            <a:ext cx="2560320" cy="329184"/>
          </a:xfrm>
          <a:prstGeom prst="rect">
            <a:avLst/>
          </a:prstGeom>
          <a:noFill/>
          <a:ln/>
        </p:spPr>
        <p:txBody>
          <a:bodyPr wrap="square" lIns="0" tIns="0" rIns="0" bIns="0" rtlCol="0" anchor="ctr"/>
          <a:lstStyle/>
          <a:p>
            <a:pPr indent="0" marL="0">
              <a:buNone/>
            </a:pPr>
            <a:r>
              <a:rPr lang="en-US" sz="1250" b="1" dirty="0">
                <a:solidFill>
                  <a:srgbClr val="C9A227"/>
                </a:solidFill>
                <a:latin typeface="Calibri" pitchFamily="34" charset="0"/>
                <a:ea typeface="Calibri" pitchFamily="34" charset="-122"/>
                <a:cs typeface="Calibri" pitchFamily="34" charset="-120"/>
              </a:rPr>
              <a:t>2   </a:t>
            </a:r>
            <a:pPr indent="0" marL="0">
              <a:buNone/>
            </a:pPr>
            <a:r>
              <a:rPr lang="en-US" sz="1250" b="1" dirty="0">
                <a:solidFill>
                  <a:srgbClr val="1B2A4A"/>
                </a:solidFill>
                <a:latin typeface="Calibri" pitchFamily="34" charset="0"/>
                <a:ea typeface="Calibri" pitchFamily="34" charset="-122"/>
                <a:cs typeface="Calibri" pitchFamily="34" charset="-120"/>
              </a:rPr>
              <a:t>Assess</a:t>
            </a:r>
            <a:endParaRPr lang="en-US" sz="1250" dirty="0"/>
          </a:p>
        </p:txBody>
      </p:sp>
      <p:sp>
        <p:nvSpPr>
          <p:cNvPr id="57" name="Shape 48"/>
          <p:cNvSpPr/>
          <p:nvPr/>
        </p:nvSpPr>
        <p:spPr>
          <a:xfrm>
            <a:off x="8549640" y="4599432"/>
            <a:ext cx="2834640" cy="329184"/>
          </a:xfrm>
          <a:prstGeom prst="roundRect">
            <a:avLst>
              <a:gd name="adj" fmla="val 16667"/>
            </a:avLst>
          </a:prstGeom>
          <a:solidFill>
            <a:srgbClr val="FFFFFF"/>
          </a:solidFill>
          <a:ln w="9525">
            <a:solidFill>
              <a:srgbClr val="D5DDEB"/>
            </a:solidFill>
            <a:prstDash val="solid"/>
          </a:ln>
        </p:spPr>
      </p:sp>
      <p:sp>
        <p:nvSpPr>
          <p:cNvPr id="58" name="Text 49"/>
          <p:cNvSpPr txBox="1"/>
          <p:nvPr/>
        </p:nvSpPr>
        <p:spPr>
          <a:xfrm>
            <a:off x="8686800" y="4599432"/>
            <a:ext cx="2560320" cy="329184"/>
          </a:xfrm>
          <a:prstGeom prst="rect">
            <a:avLst/>
          </a:prstGeom>
          <a:noFill/>
          <a:ln/>
        </p:spPr>
        <p:txBody>
          <a:bodyPr wrap="square" lIns="0" tIns="0" rIns="0" bIns="0" rtlCol="0" anchor="ctr"/>
          <a:lstStyle/>
          <a:p>
            <a:pPr indent="0" marL="0">
              <a:buNone/>
            </a:pPr>
            <a:r>
              <a:rPr lang="en-US" sz="1250" b="1" dirty="0">
                <a:solidFill>
                  <a:srgbClr val="C9A227"/>
                </a:solidFill>
                <a:latin typeface="Calibri" pitchFamily="34" charset="0"/>
                <a:ea typeface="Calibri" pitchFamily="34" charset="-122"/>
                <a:cs typeface="Calibri" pitchFamily="34" charset="-120"/>
              </a:rPr>
              <a:t>3   </a:t>
            </a:r>
            <a:pPr indent="0" marL="0">
              <a:buNone/>
            </a:pPr>
            <a:r>
              <a:rPr lang="en-US" sz="1250" b="1" dirty="0">
                <a:solidFill>
                  <a:srgbClr val="1B2A4A"/>
                </a:solidFill>
                <a:latin typeface="Calibri" pitchFamily="34" charset="0"/>
                <a:ea typeface="Calibri" pitchFamily="34" charset="-122"/>
                <a:cs typeface="Calibri" pitchFamily="34" charset="-120"/>
              </a:rPr>
              <a:t>Plan the response</a:t>
            </a:r>
            <a:endParaRPr lang="en-US" sz="1250" dirty="0"/>
          </a:p>
        </p:txBody>
      </p:sp>
      <p:sp>
        <p:nvSpPr>
          <p:cNvPr id="59" name="Shape 50"/>
          <p:cNvSpPr/>
          <p:nvPr/>
        </p:nvSpPr>
        <p:spPr>
          <a:xfrm>
            <a:off x="3913632" y="3406140"/>
            <a:ext cx="448056" cy="0"/>
          </a:xfrm>
          <a:prstGeom prst="line">
            <a:avLst/>
          </a:prstGeom>
          <a:noFill/>
          <a:ln w="31750">
            <a:solidFill>
              <a:srgbClr val="C9A227"/>
            </a:solidFill>
            <a:prstDash val="solid"/>
            <a:tailEnd type="triangle"/>
          </a:ln>
        </p:spPr>
      </p:sp>
      <p:sp>
        <p:nvSpPr>
          <p:cNvPr id="60" name="Shape 51"/>
          <p:cNvSpPr/>
          <p:nvPr/>
        </p:nvSpPr>
        <p:spPr>
          <a:xfrm>
            <a:off x="7799832" y="3406140"/>
            <a:ext cx="448056" cy="0"/>
          </a:xfrm>
          <a:prstGeom prst="line">
            <a:avLst/>
          </a:prstGeom>
          <a:noFill/>
          <a:ln w="31750">
            <a:solidFill>
              <a:srgbClr val="C9A227"/>
            </a:solidFill>
            <a:prstDash val="solid"/>
            <a:tailEnd type="triangle"/>
          </a:ln>
        </p:spPr>
      </p:sp>
      <p:sp>
        <p:nvSpPr>
          <p:cNvPr id="61" name="Shape 52"/>
          <p:cNvSpPr/>
          <p:nvPr/>
        </p:nvSpPr>
        <p:spPr>
          <a:xfrm>
            <a:off x="548640" y="5349240"/>
            <a:ext cx="11091672" cy="777240"/>
          </a:xfrm>
          <a:prstGeom prst="roundRect">
            <a:avLst>
              <a:gd name="adj" fmla="val 9412"/>
            </a:avLst>
          </a:prstGeom>
          <a:solidFill>
            <a:srgbClr val="1B2A4A"/>
          </a:solidFill>
          <a:ln/>
        </p:spPr>
      </p:sp>
      <p:sp>
        <p:nvSpPr>
          <p:cNvPr id="62" name="Shape 53"/>
          <p:cNvSpPr/>
          <p:nvPr/>
        </p:nvSpPr>
        <p:spPr>
          <a:xfrm>
            <a:off x="777240" y="5486400"/>
            <a:ext cx="502920" cy="502920"/>
          </a:xfrm>
          <a:prstGeom prst="ellipse">
            <a:avLst/>
          </a:prstGeom>
          <a:solidFill>
            <a:srgbClr val="31487A"/>
          </a:solidFill>
          <a:ln/>
        </p:spPr>
      </p:sp>
      <p:pic>
        <p:nvPicPr>
          <p:cNvPr id="63" name="Image 6" descr="preencoded.png">    </p:cNvPr>
          <p:cNvPicPr>
            <a:picLocks noChangeAspect="1"/>
          </p:cNvPicPr>
          <p:nvPr/>
        </p:nvPicPr>
        <p:blipFill>
          <a:blip r:embed="rId7"/>
          <a:stretch>
            <a:fillRect/>
          </a:stretch>
        </p:blipFill>
        <p:spPr>
          <a:xfrm>
            <a:off x="913028" y="5622188"/>
            <a:ext cx="231343" cy="231343"/>
          </a:xfrm>
          <a:prstGeom prst="rect">
            <a:avLst/>
          </a:prstGeom>
        </p:spPr>
      </p:pic>
      <p:sp>
        <p:nvSpPr>
          <p:cNvPr id="64" name="Text 54"/>
          <p:cNvSpPr txBox="1"/>
          <p:nvPr/>
        </p:nvSpPr>
        <p:spPr>
          <a:xfrm>
            <a:off x="1508760" y="5440680"/>
            <a:ext cx="9902952" cy="5943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Assumptions are external factors that the project team does not control: the log keeps the design logic of the logframe connected to risk management throughout implementation.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2.3 · CONTINGENCY PLAN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Contingency Plan: Acting When a Risk Materialises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11</a:t>
            </a:r>
            <a:endParaRPr lang="en-US" sz="900" dirty="0"/>
          </a:p>
        </p:txBody>
      </p:sp>
      <p:sp>
        <p:nvSpPr>
          <p:cNvPr id="7" name="Shape 4"/>
          <p:cNvSpPr/>
          <p:nvPr/>
        </p:nvSpPr>
        <p:spPr>
          <a:xfrm>
            <a:off x="1935099" y="2125980"/>
            <a:ext cx="8318754" cy="0"/>
          </a:xfrm>
          <a:prstGeom prst="line">
            <a:avLst/>
          </a:prstGeom>
          <a:noFill/>
          <a:ln w="25400">
            <a:solidFill>
              <a:srgbClr val="D5DDEB"/>
            </a:solidFill>
            <a:prstDash val="solid"/>
          </a:ln>
        </p:spPr>
      </p:sp>
      <p:sp>
        <p:nvSpPr>
          <p:cNvPr id="8" name="Shape 5"/>
          <p:cNvSpPr/>
          <p:nvPr/>
        </p:nvSpPr>
        <p:spPr>
          <a:xfrm>
            <a:off x="1546479" y="1737360"/>
            <a:ext cx="777240" cy="7772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1756334" y="1947215"/>
            <a:ext cx="357530" cy="357530"/>
          </a:xfrm>
          <a:prstGeom prst="rect">
            <a:avLst/>
          </a:prstGeom>
        </p:spPr>
      </p:pic>
      <p:sp>
        <p:nvSpPr>
          <p:cNvPr id="10" name="Text 6"/>
          <p:cNvSpPr txBox="1"/>
          <p:nvPr/>
        </p:nvSpPr>
        <p:spPr>
          <a:xfrm>
            <a:off x="621792" y="2697480"/>
            <a:ext cx="2626614"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High-priority risk</a:t>
            </a:r>
            <a:endParaRPr lang="en-US" sz="1500" dirty="0"/>
          </a:p>
        </p:txBody>
      </p:sp>
      <p:sp>
        <p:nvSpPr>
          <p:cNvPr id="11" name="Text 7"/>
          <p:cNvSpPr txBox="1"/>
          <p:nvPr/>
        </p:nvSpPr>
        <p:spPr>
          <a:xfrm>
            <a:off x="640080" y="3246120"/>
            <a:ext cx="2590038" cy="77724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A plan is prepared in advance for each high-priority risk</a:t>
            </a:r>
            <a:endParaRPr lang="en-US" sz="1300" dirty="0"/>
          </a:p>
        </p:txBody>
      </p:sp>
      <p:sp>
        <p:nvSpPr>
          <p:cNvPr id="12" name="Shape 8"/>
          <p:cNvSpPr/>
          <p:nvPr/>
        </p:nvSpPr>
        <p:spPr>
          <a:xfrm>
            <a:off x="4319397" y="1737360"/>
            <a:ext cx="777240" cy="777240"/>
          </a:xfrm>
          <a:prstGeom prst="ellipse">
            <a:avLst/>
          </a:prstGeom>
          <a:solidFill>
            <a:srgbClr val="C9A227"/>
          </a:solidFill>
          <a:ln/>
        </p:spPr>
      </p:sp>
      <p:pic>
        <p:nvPicPr>
          <p:cNvPr id="13" name="Image 1" descr="preencoded.png">    </p:cNvPr>
          <p:cNvPicPr>
            <a:picLocks noChangeAspect="1"/>
          </p:cNvPicPr>
          <p:nvPr/>
        </p:nvPicPr>
        <p:blipFill>
          <a:blip r:embed="rId2"/>
          <a:stretch>
            <a:fillRect/>
          </a:stretch>
        </p:blipFill>
        <p:spPr>
          <a:xfrm>
            <a:off x="4529252" y="1947215"/>
            <a:ext cx="357530" cy="357530"/>
          </a:xfrm>
          <a:prstGeom prst="rect">
            <a:avLst/>
          </a:prstGeom>
        </p:spPr>
      </p:pic>
      <p:sp>
        <p:nvSpPr>
          <p:cNvPr id="14" name="Text 9"/>
          <p:cNvSpPr txBox="1"/>
          <p:nvPr/>
        </p:nvSpPr>
        <p:spPr>
          <a:xfrm>
            <a:off x="3394710" y="2697480"/>
            <a:ext cx="2626614"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Risk trigger</a:t>
            </a:r>
            <a:endParaRPr lang="en-US" sz="1500" dirty="0"/>
          </a:p>
        </p:txBody>
      </p:sp>
      <p:sp>
        <p:nvSpPr>
          <p:cNvPr id="15" name="Text 10"/>
          <p:cNvSpPr txBox="1"/>
          <p:nvPr/>
        </p:nvSpPr>
        <p:spPr>
          <a:xfrm>
            <a:off x="3412998" y="3246120"/>
            <a:ext cx="2590038" cy="77724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Predefined conditions show that the risk is actually occurring</a:t>
            </a:r>
            <a:endParaRPr lang="en-US" sz="1300" dirty="0"/>
          </a:p>
        </p:txBody>
      </p:sp>
      <p:sp>
        <p:nvSpPr>
          <p:cNvPr id="16" name="Shape 11"/>
          <p:cNvSpPr/>
          <p:nvPr/>
        </p:nvSpPr>
        <p:spPr>
          <a:xfrm>
            <a:off x="7092315" y="1737360"/>
            <a:ext cx="777240" cy="777240"/>
          </a:xfrm>
          <a:prstGeom prst="ellipse">
            <a:avLst/>
          </a:prstGeom>
          <a:solidFill>
            <a:srgbClr val="1B2A4A"/>
          </a:solidFill>
          <a:ln/>
        </p:spPr>
      </p:sp>
      <p:pic>
        <p:nvPicPr>
          <p:cNvPr id="17" name="Image 2" descr="preencoded.png">    </p:cNvPr>
          <p:cNvPicPr>
            <a:picLocks noChangeAspect="1"/>
          </p:cNvPicPr>
          <p:nvPr/>
        </p:nvPicPr>
        <p:blipFill>
          <a:blip r:embed="rId3"/>
          <a:stretch>
            <a:fillRect/>
          </a:stretch>
        </p:blipFill>
        <p:spPr>
          <a:xfrm>
            <a:off x="7302170" y="1947215"/>
            <a:ext cx="357530" cy="357530"/>
          </a:xfrm>
          <a:prstGeom prst="rect">
            <a:avLst/>
          </a:prstGeom>
        </p:spPr>
      </p:pic>
      <p:sp>
        <p:nvSpPr>
          <p:cNvPr id="18" name="Text 12"/>
          <p:cNvSpPr txBox="1"/>
          <p:nvPr/>
        </p:nvSpPr>
        <p:spPr>
          <a:xfrm>
            <a:off x="6167628" y="2697480"/>
            <a:ext cx="2626614"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Plan activated</a:t>
            </a:r>
            <a:endParaRPr lang="en-US" sz="1500" dirty="0"/>
          </a:p>
        </p:txBody>
      </p:sp>
      <p:sp>
        <p:nvSpPr>
          <p:cNvPr id="19" name="Text 13"/>
          <p:cNvSpPr txBox="1"/>
          <p:nvPr/>
        </p:nvSpPr>
        <p:spPr>
          <a:xfrm>
            <a:off x="6185916" y="3246120"/>
            <a:ext cx="2590038" cy="77724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The specific, pre-agreed response steps are carried out</a:t>
            </a:r>
            <a:endParaRPr lang="en-US" sz="1300" dirty="0"/>
          </a:p>
        </p:txBody>
      </p:sp>
      <p:sp>
        <p:nvSpPr>
          <p:cNvPr id="20" name="Shape 14"/>
          <p:cNvSpPr/>
          <p:nvPr/>
        </p:nvSpPr>
        <p:spPr>
          <a:xfrm>
            <a:off x="9865233" y="1737360"/>
            <a:ext cx="777240" cy="777240"/>
          </a:xfrm>
          <a:prstGeom prst="ellipse">
            <a:avLst/>
          </a:prstGeom>
          <a:solidFill>
            <a:srgbClr val="1B2A4A"/>
          </a:solidFill>
          <a:ln/>
        </p:spPr>
      </p:sp>
      <p:pic>
        <p:nvPicPr>
          <p:cNvPr id="21" name="Image 3" descr="preencoded.png">    </p:cNvPr>
          <p:cNvPicPr>
            <a:picLocks noChangeAspect="1"/>
          </p:cNvPicPr>
          <p:nvPr/>
        </p:nvPicPr>
        <p:blipFill>
          <a:blip r:embed="rId4"/>
          <a:stretch>
            <a:fillRect/>
          </a:stretch>
        </p:blipFill>
        <p:spPr>
          <a:xfrm>
            <a:off x="10075088" y="1947215"/>
            <a:ext cx="357530" cy="357530"/>
          </a:xfrm>
          <a:prstGeom prst="rect">
            <a:avLst/>
          </a:prstGeom>
        </p:spPr>
      </p:pic>
      <p:sp>
        <p:nvSpPr>
          <p:cNvPr id="22" name="Text 15"/>
          <p:cNvSpPr txBox="1"/>
          <p:nvPr/>
        </p:nvSpPr>
        <p:spPr>
          <a:xfrm>
            <a:off x="8940546" y="2697480"/>
            <a:ext cx="2626614" cy="548640"/>
          </a:xfrm>
          <a:prstGeom prst="rect">
            <a:avLst/>
          </a:prstGeom>
          <a:noFill/>
          <a:ln/>
        </p:spPr>
        <p:txBody>
          <a:bodyPr wrap="square" lIns="0" tIns="0" rIns="0" bIns="0" rtlCol="0" anchor="t"/>
          <a:lstStyle/>
          <a:p>
            <a:pPr algn="ctr" indent="0" marL="0">
              <a:buNone/>
            </a:pPr>
            <a:r>
              <a:rPr lang="en-US" sz="1500" b="1" dirty="0">
                <a:solidFill>
                  <a:srgbClr val="1B2A4A"/>
                </a:solidFill>
                <a:latin typeface="Calibri" pitchFamily="34" charset="0"/>
                <a:ea typeface="Calibri" pitchFamily="34" charset="-122"/>
                <a:cs typeface="Calibri" pitchFamily="34" charset="-120"/>
              </a:rPr>
              <a:t>Contingency reserve</a:t>
            </a:r>
            <a:endParaRPr lang="en-US" sz="1500" dirty="0"/>
          </a:p>
        </p:txBody>
      </p:sp>
      <p:sp>
        <p:nvSpPr>
          <p:cNvPr id="23" name="Text 16"/>
          <p:cNvSpPr txBox="1"/>
          <p:nvPr/>
        </p:nvSpPr>
        <p:spPr>
          <a:xfrm>
            <a:off x="8958834" y="3246120"/>
            <a:ext cx="2590038" cy="777240"/>
          </a:xfrm>
          <a:prstGeom prst="rect">
            <a:avLst/>
          </a:prstGeom>
          <a:noFill/>
          <a:ln/>
        </p:spPr>
        <p:txBody>
          <a:bodyPr wrap="square" lIns="0" tIns="0" rIns="0" bIns="0" rtlCol="0" anchor="t"/>
          <a:lstStyle/>
          <a:p>
            <a:pPr algn="ctr" indent="0" marL="0">
              <a:buNone/>
            </a:pPr>
            <a:r>
              <a:rPr lang="en-US" sz="1300" dirty="0">
                <a:solidFill>
                  <a:srgbClr val="2B3445"/>
                </a:solidFill>
                <a:latin typeface="Calibri" pitchFamily="34" charset="0"/>
                <a:ea typeface="Calibri" pitchFamily="34" charset="-122"/>
                <a:cs typeface="Calibri" pitchFamily="34" charset="-120"/>
              </a:rPr>
              <a:t>Reserved resources fund the implementation of the plan</a:t>
            </a:r>
            <a:endParaRPr lang="en-US" sz="1300" dirty="0"/>
          </a:p>
        </p:txBody>
      </p:sp>
      <p:sp>
        <p:nvSpPr>
          <p:cNvPr id="24" name="Text 17"/>
          <p:cNvSpPr txBox="1"/>
          <p:nvPr/>
        </p:nvSpPr>
        <p:spPr>
          <a:xfrm>
            <a:off x="548640" y="4206240"/>
            <a:ext cx="7315200"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PREVENTION VERSUS RESPONSE</a:t>
            </a:r>
            <a:endParaRPr lang="en-US" sz="1150" dirty="0"/>
          </a:p>
        </p:txBody>
      </p:sp>
      <p:sp>
        <p:nvSpPr>
          <p:cNvPr id="25" name="Shape 18"/>
          <p:cNvSpPr/>
          <p:nvPr/>
        </p:nvSpPr>
        <p:spPr>
          <a:xfrm>
            <a:off x="548640" y="4572000"/>
            <a:ext cx="5408676" cy="1554480"/>
          </a:xfrm>
          <a:prstGeom prst="roundRect">
            <a:avLst>
              <a:gd name="adj" fmla="val 4706"/>
            </a:avLst>
          </a:prstGeom>
          <a:solidFill>
            <a:srgbClr val="F4F7FC"/>
          </a:solidFill>
          <a:ln/>
        </p:spPr>
      </p:sp>
      <p:sp>
        <p:nvSpPr>
          <p:cNvPr id="26" name="Shape 19"/>
          <p:cNvSpPr/>
          <p:nvPr/>
        </p:nvSpPr>
        <p:spPr>
          <a:xfrm>
            <a:off x="777240" y="4800600"/>
            <a:ext cx="502920" cy="502920"/>
          </a:xfrm>
          <a:prstGeom prst="ellipse">
            <a:avLst/>
          </a:prstGeom>
          <a:solidFill>
            <a:srgbClr val="1B2A4A"/>
          </a:solidFill>
          <a:ln/>
        </p:spPr>
      </p:sp>
      <p:pic>
        <p:nvPicPr>
          <p:cNvPr id="27" name="Image 4" descr="preencoded.png">    </p:cNvPr>
          <p:cNvPicPr>
            <a:picLocks noChangeAspect="1"/>
          </p:cNvPicPr>
          <p:nvPr/>
        </p:nvPicPr>
        <p:blipFill>
          <a:blip r:embed="rId5"/>
          <a:stretch>
            <a:fillRect/>
          </a:stretch>
        </p:blipFill>
        <p:spPr>
          <a:xfrm>
            <a:off x="913028" y="4936388"/>
            <a:ext cx="231343" cy="231343"/>
          </a:xfrm>
          <a:prstGeom prst="rect">
            <a:avLst/>
          </a:prstGeom>
        </p:spPr>
      </p:pic>
      <p:sp>
        <p:nvSpPr>
          <p:cNvPr id="28" name="Text 20"/>
          <p:cNvSpPr txBox="1"/>
          <p:nvPr/>
        </p:nvSpPr>
        <p:spPr>
          <a:xfrm>
            <a:off x="1463040" y="4800600"/>
            <a:ext cx="4265676" cy="50292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Preventive measures</a:t>
            </a:r>
            <a:endParaRPr lang="en-US" sz="1600" dirty="0"/>
          </a:p>
        </p:txBody>
      </p:sp>
      <p:sp>
        <p:nvSpPr>
          <p:cNvPr id="29" name="Text 21"/>
          <p:cNvSpPr txBox="1"/>
          <p:nvPr/>
        </p:nvSpPr>
        <p:spPr>
          <a:xfrm>
            <a:off x="777240" y="5468112"/>
            <a:ext cx="4951476" cy="493776"/>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Part of the response strategy: taken before a risk occurs to reduce its probability or impact.</a:t>
            </a:r>
            <a:endParaRPr lang="en-US" sz="1350" dirty="0"/>
          </a:p>
        </p:txBody>
      </p:sp>
      <p:sp>
        <p:nvSpPr>
          <p:cNvPr id="30" name="Shape 22"/>
          <p:cNvSpPr/>
          <p:nvPr/>
        </p:nvSpPr>
        <p:spPr>
          <a:xfrm>
            <a:off x="6231636" y="4572000"/>
            <a:ext cx="5408676" cy="1554480"/>
          </a:xfrm>
          <a:prstGeom prst="roundRect">
            <a:avLst>
              <a:gd name="adj" fmla="val 4706"/>
            </a:avLst>
          </a:prstGeom>
          <a:solidFill>
            <a:srgbClr val="1B2A4A"/>
          </a:solidFill>
          <a:ln/>
        </p:spPr>
      </p:sp>
      <p:sp>
        <p:nvSpPr>
          <p:cNvPr id="31" name="Shape 23"/>
          <p:cNvSpPr/>
          <p:nvPr/>
        </p:nvSpPr>
        <p:spPr>
          <a:xfrm>
            <a:off x="6460236" y="4800600"/>
            <a:ext cx="502920" cy="502920"/>
          </a:xfrm>
          <a:prstGeom prst="ellipse">
            <a:avLst/>
          </a:prstGeom>
          <a:solidFill>
            <a:srgbClr val="31487A"/>
          </a:solidFill>
          <a:ln/>
        </p:spPr>
      </p:sp>
      <p:pic>
        <p:nvPicPr>
          <p:cNvPr id="32" name="Image 5" descr="preencoded.png">    </p:cNvPr>
          <p:cNvPicPr>
            <a:picLocks noChangeAspect="1"/>
          </p:cNvPicPr>
          <p:nvPr/>
        </p:nvPicPr>
        <p:blipFill>
          <a:blip r:embed="rId6"/>
          <a:stretch>
            <a:fillRect/>
          </a:stretch>
        </p:blipFill>
        <p:spPr>
          <a:xfrm>
            <a:off x="6596024" y="4936388"/>
            <a:ext cx="231343" cy="231343"/>
          </a:xfrm>
          <a:prstGeom prst="rect">
            <a:avLst/>
          </a:prstGeom>
        </p:spPr>
      </p:pic>
      <p:sp>
        <p:nvSpPr>
          <p:cNvPr id="33" name="Text 24"/>
          <p:cNvSpPr txBox="1"/>
          <p:nvPr/>
        </p:nvSpPr>
        <p:spPr>
          <a:xfrm>
            <a:off x="7146036" y="4800600"/>
            <a:ext cx="4265676" cy="50292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Contingency plan</a:t>
            </a:r>
            <a:endParaRPr lang="en-US" sz="1600" dirty="0"/>
          </a:p>
        </p:txBody>
      </p:sp>
      <p:sp>
        <p:nvSpPr>
          <p:cNvPr id="34" name="Text 25"/>
          <p:cNvSpPr txBox="1"/>
          <p:nvPr/>
        </p:nvSpPr>
        <p:spPr>
          <a:xfrm>
            <a:off x="6460236" y="5468112"/>
            <a:ext cx="4951476" cy="493776"/>
          </a:xfrm>
          <a:prstGeom prst="rect">
            <a:avLst/>
          </a:prstGeom>
          <a:noFill/>
          <a:ln/>
        </p:spPr>
        <p:txBody>
          <a:bodyPr wrap="square" lIns="0" tIns="0" rIns="0" bIns="0" rtlCol="0" anchor="t"/>
          <a:lstStyle/>
          <a:p>
            <a:pPr indent="0" marL="0">
              <a:buNone/>
            </a:pPr>
            <a:r>
              <a:rPr lang="en-US" sz="1350" dirty="0">
                <a:solidFill>
                  <a:srgbClr val="D6DEEE"/>
                </a:solidFill>
                <a:latin typeface="Calibri" pitchFamily="34" charset="0"/>
                <a:ea typeface="Calibri" pitchFamily="34" charset="-122"/>
                <a:cs typeface="Calibri" pitchFamily="34" charset="-120"/>
              </a:rPr>
              <a:t>Specifies in advance what is done when the risk actually occurs, when the plan is activated and which resources are used.</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2.4 · MANAGEMENT OF UNCERTAINTY</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Contingency Reserve versus Management Reserve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12</a:t>
            </a:r>
            <a:endParaRPr lang="en-US" sz="900" dirty="0"/>
          </a:p>
        </p:txBody>
      </p:sp>
      <p:sp>
        <p:nvSpPr>
          <p:cNvPr id="7" name="Text 4"/>
          <p:cNvSpPr txBox="1"/>
          <p:nvPr/>
        </p:nvSpPr>
        <p:spPr>
          <a:xfrm>
            <a:off x="548640" y="1737360"/>
            <a:ext cx="4023360"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PROJECT RESOURCES  ·  SCHEMATIC</a:t>
            </a:r>
            <a:endParaRPr lang="en-US" sz="1150" dirty="0"/>
          </a:p>
        </p:txBody>
      </p:sp>
      <p:sp>
        <p:nvSpPr>
          <p:cNvPr id="8" name="Shape 5"/>
          <p:cNvSpPr/>
          <p:nvPr/>
        </p:nvSpPr>
        <p:spPr>
          <a:xfrm>
            <a:off x="548640" y="2103120"/>
            <a:ext cx="3931920" cy="822960"/>
          </a:xfrm>
          <a:prstGeom prst="roundRect">
            <a:avLst>
              <a:gd name="adj" fmla="val 6667"/>
            </a:avLst>
          </a:prstGeom>
          <a:solidFill>
            <a:srgbClr val="C9A227"/>
          </a:solidFill>
          <a:ln/>
        </p:spPr>
      </p:sp>
      <p:sp>
        <p:nvSpPr>
          <p:cNvPr id="9" name="Text 6"/>
          <p:cNvSpPr txBox="1"/>
          <p:nvPr/>
        </p:nvSpPr>
        <p:spPr>
          <a:xfrm>
            <a:off x="822960" y="2103120"/>
            <a:ext cx="3383280" cy="82296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Management reserve</a:t>
            </a:r>
            <a:endParaRPr lang="en-US" sz="1400" dirty="0"/>
          </a:p>
          <a:p>
            <a:pPr indent="0" marL="0">
              <a:buNone/>
            </a:pPr>
            <a:r>
              <a:rPr lang="en-US" sz="1250" i="1" dirty="0">
                <a:solidFill>
                  <a:srgbClr val="1B2A4A"/>
                </a:solidFill>
                <a:latin typeface="Calibri" pitchFamily="34" charset="0"/>
                <a:ea typeface="Calibri" pitchFamily="34" charset="-122"/>
                <a:cs typeface="Calibri" pitchFamily="34" charset="-120"/>
              </a:rPr>
              <a:t>overall uncertainty</a:t>
            </a:r>
            <a:endParaRPr lang="en-US" sz="1400" dirty="0"/>
          </a:p>
        </p:txBody>
      </p:sp>
      <p:sp>
        <p:nvSpPr>
          <p:cNvPr id="10" name="Shape 7"/>
          <p:cNvSpPr/>
          <p:nvPr/>
        </p:nvSpPr>
        <p:spPr>
          <a:xfrm>
            <a:off x="548640" y="3017520"/>
            <a:ext cx="3931920" cy="914400"/>
          </a:xfrm>
          <a:prstGeom prst="roundRect">
            <a:avLst>
              <a:gd name="adj" fmla="val 6000"/>
            </a:avLst>
          </a:prstGeom>
          <a:solidFill>
            <a:srgbClr val="31487A"/>
          </a:solidFill>
          <a:ln/>
        </p:spPr>
      </p:sp>
      <p:sp>
        <p:nvSpPr>
          <p:cNvPr id="11" name="Text 8"/>
          <p:cNvSpPr txBox="1"/>
          <p:nvPr/>
        </p:nvSpPr>
        <p:spPr>
          <a:xfrm>
            <a:off x="822960" y="3017520"/>
            <a:ext cx="3383280" cy="91440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Contingency reserve</a:t>
            </a:r>
            <a:endParaRPr lang="en-US" sz="1400" dirty="0"/>
          </a:p>
          <a:p>
            <a:pPr indent="0" marL="0">
              <a:buNone/>
            </a:pPr>
            <a:r>
              <a:rPr lang="en-US" sz="1250" i="1" dirty="0">
                <a:solidFill>
                  <a:srgbClr val="D6DEEE"/>
                </a:solidFill>
                <a:latin typeface="Calibri" pitchFamily="34" charset="0"/>
                <a:ea typeface="Calibri" pitchFamily="34" charset="-122"/>
                <a:cs typeface="Calibri" pitchFamily="34" charset="-120"/>
              </a:rPr>
              <a:t>identified risks</a:t>
            </a:r>
            <a:endParaRPr lang="en-US" sz="1400" dirty="0"/>
          </a:p>
        </p:txBody>
      </p:sp>
      <p:sp>
        <p:nvSpPr>
          <p:cNvPr id="12" name="Shape 9"/>
          <p:cNvSpPr/>
          <p:nvPr/>
        </p:nvSpPr>
        <p:spPr>
          <a:xfrm>
            <a:off x="548640" y="4023360"/>
            <a:ext cx="3931920" cy="1965960"/>
          </a:xfrm>
          <a:prstGeom prst="roundRect">
            <a:avLst>
              <a:gd name="adj" fmla="val 2791"/>
            </a:avLst>
          </a:prstGeom>
          <a:solidFill>
            <a:srgbClr val="1B2A4A"/>
          </a:solidFill>
          <a:ln/>
        </p:spPr>
      </p:sp>
      <p:sp>
        <p:nvSpPr>
          <p:cNvPr id="13" name="Text 10"/>
          <p:cNvSpPr txBox="1"/>
          <p:nvPr/>
        </p:nvSpPr>
        <p:spPr>
          <a:xfrm>
            <a:off x="822960" y="4023360"/>
            <a:ext cx="3383280" cy="196596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Planned budget and schedule</a:t>
            </a:r>
            <a:endParaRPr lang="en-US" sz="1400" dirty="0"/>
          </a:p>
          <a:p>
            <a:pPr indent="0" marL="0">
              <a:buNone/>
            </a:pPr>
            <a:r>
              <a:rPr lang="en-US" sz="1250" i="1" dirty="0">
                <a:solidFill>
                  <a:srgbClr val="C9D3E6"/>
                </a:solidFill>
                <a:latin typeface="Calibri" pitchFamily="34" charset="0"/>
                <a:ea typeface="Calibri" pitchFamily="34" charset="-122"/>
                <a:cs typeface="Calibri" pitchFamily="34" charset="-120"/>
              </a:rPr>
              <a:t>resources for planned activities</a:t>
            </a:r>
            <a:endParaRPr lang="en-US" sz="14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846320" y="1737360"/>
          <a:ext cx="6793992" cy="914400"/>
        </p:xfrm>
        <a:graphic>
          <a:graphicData uri="http://schemas.openxmlformats.org/drawingml/2006/table">
            <a:tbl>
              <a:tblPr/>
              <a:tblGrid>
                <a:gridCol w="1371600"/>
                <a:gridCol w="2651760"/>
                <a:gridCol w="2770632"/>
              </a:tblGrid>
              <a:tr h="457200">
                <a:tc>
                  <a:txBody>
                    <a:bodyPr/>
                    <a:lstStyle/>
                    <a:p>
                      <a:pPr indent="0" marL="0">
                        <a:buNone/>
                      </a:pP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Contingency reserve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Management reserve</a:t>
                      </a:r>
                      <a:endParaRPr lang="en-US" sz="13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868680">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Responds to</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Identified risks recorded in the risk register</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Overall uncertainty: the cumulative effect of many small factors that cannot be identified in advance</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868680">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Link to risks</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Tied to specific high-priority risks and their contingency plans (or active acceptance)</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Not tied to any specific risk: a general reserve of project resilience</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868680">
                <a:tc>
                  <a:txBody>
                    <a:bodyPr/>
                    <a:lstStyle/>
                    <a:p>
                      <a:pPr indent="0" marL="0">
                        <a:buNone/>
                      </a:pPr>
                      <a:r>
                        <a:rPr lang="en-US" sz="1250" b="1" dirty="0">
                          <a:solidFill>
                            <a:srgbClr val="1B2A4A"/>
                          </a:solidFill>
                          <a:latin typeface="Calibri" pitchFamily="34" charset="0"/>
                          <a:ea typeface="Calibri" pitchFamily="34" charset="-122"/>
                          <a:cs typeface="Calibri" pitchFamily="34" charset="-120"/>
                        </a:rPr>
                        <a:t>Form</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Resources set aside to implement the contingency plan</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50" dirty="0">
                          <a:solidFill>
                            <a:srgbClr val="2B3445"/>
                          </a:solidFill>
                          <a:latin typeface="Calibri" pitchFamily="34" charset="0"/>
                          <a:ea typeface="Calibri" pitchFamily="34" charset="-122"/>
                          <a:cs typeface="Calibri" pitchFamily="34" charset="-120"/>
                        </a:rPr>
                        <a:t>Additional budgetary and time buffer, plus flexible and adaptive management</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bl>
          </a:graphicData>
        </a:graphic>
      </p:graphicFrame>
      <p:sp>
        <p:nvSpPr>
          <p:cNvPr id="15" name="Shape 11"/>
          <p:cNvSpPr/>
          <p:nvPr/>
        </p:nvSpPr>
        <p:spPr>
          <a:xfrm>
            <a:off x="4846320" y="5120640"/>
            <a:ext cx="6793992" cy="868680"/>
          </a:xfrm>
          <a:prstGeom prst="roundRect">
            <a:avLst>
              <a:gd name="adj" fmla="val 8421"/>
            </a:avLst>
          </a:prstGeom>
          <a:solidFill>
            <a:srgbClr val="1B2A4A"/>
          </a:solidFill>
          <a:ln/>
        </p:spPr>
      </p:sp>
      <p:sp>
        <p:nvSpPr>
          <p:cNvPr id="16" name="Shape 12"/>
          <p:cNvSpPr/>
          <p:nvPr/>
        </p:nvSpPr>
        <p:spPr>
          <a:xfrm>
            <a:off x="5074920" y="5280660"/>
            <a:ext cx="548640" cy="548640"/>
          </a:xfrm>
          <a:prstGeom prst="ellipse">
            <a:avLst/>
          </a:prstGeom>
          <a:solidFill>
            <a:srgbClr val="31487A"/>
          </a:solidFill>
          <a:ln/>
        </p:spPr>
      </p:sp>
      <p:pic>
        <p:nvPicPr>
          <p:cNvPr id="17" name="Image 0" descr="preencoded.png">    </p:cNvPr>
          <p:cNvPicPr>
            <a:picLocks noChangeAspect="1"/>
          </p:cNvPicPr>
          <p:nvPr/>
        </p:nvPicPr>
        <p:blipFill>
          <a:blip r:embed="rId1"/>
          <a:stretch>
            <a:fillRect/>
          </a:stretch>
        </p:blipFill>
        <p:spPr>
          <a:xfrm>
            <a:off x="5223053" y="5428793"/>
            <a:ext cx="252374" cy="252374"/>
          </a:xfrm>
          <a:prstGeom prst="rect">
            <a:avLst/>
          </a:prstGeom>
        </p:spPr>
      </p:pic>
      <p:sp>
        <p:nvSpPr>
          <p:cNvPr id="18" name="Text 13"/>
          <p:cNvSpPr txBox="1"/>
          <p:nvPr/>
        </p:nvSpPr>
        <p:spPr>
          <a:xfrm>
            <a:off x="5852160" y="5212080"/>
            <a:ext cx="5559552" cy="68580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Contingency reserves answer the risks that can be named; the management reserve answers those that cannot.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03</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3</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Project Communication: Internal and External Communication, Visibility, Dissemination and Exploitation</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Who communicates with whom inside and outside the consortium?</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 visibility, dissemination and exploitation differ?</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does a communication plan define?</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7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3.1–3.2 · INTERNAL AND EXTERNAL COMMUNICATION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Internal and External Communication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14</a:t>
            </a:r>
            <a:endParaRPr lang="en-US" sz="900" dirty="0"/>
          </a:p>
        </p:txBody>
      </p:sp>
      <p:sp>
        <p:nvSpPr>
          <p:cNvPr id="7" name="Shape 4"/>
          <p:cNvSpPr/>
          <p:nvPr/>
        </p:nvSpPr>
        <p:spPr>
          <a:xfrm>
            <a:off x="548640" y="1691640"/>
            <a:ext cx="5394960" cy="4434840"/>
          </a:xfrm>
          <a:prstGeom prst="roundRect">
            <a:avLst>
              <a:gd name="adj" fmla="val 1649"/>
            </a:avLst>
          </a:prstGeom>
          <a:solidFill>
            <a:srgbClr val="F4F7FC"/>
          </a:solidFill>
          <a:ln/>
        </p:spPr>
      </p:sp>
      <p:sp>
        <p:nvSpPr>
          <p:cNvPr id="8" name="Shape 5"/>
          <p:cNvSpPr/>
          <p:nvPr/>
        </p:nvSpPr>
        <p:spPr>
          <a:xfrm>
            <a:off x="822960" y="1920240"/>
            <a:ext cx="594360" cy="59436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83437" y="2080717"/>
            <a:ext cx="273406" cy="273406"/>
          </a:xfrm>
          <a:prstGeom prst="rect">
            <a:avLst/>
          </a:prstGeom>
        </p:spPr>
      </p:pic>
      <p:sp>
        <p:nvSpPr>
          <p:cNvPr id="10" name="Text 6"/>
          <p:cNvSpPr txBox="1"/>
          <p:nvPr/>
        </p:nvSpPr>
        <p:spPr>
          <a:xfrm>
            <a:off x="1600200" y="1901952"/>
            <a:ext cx="4114800" cy="365760"/>
          </a:xfrm>
          <a:prstGeom prst="rect">
            <a:avLst/>
          </a:prstGeom>
          <a:noFill/>
          <a:ln/>
        </p:spPr>
        <p:txBody>
          <a:bodyPr wrap="square" lIns="0" tIns="0" rIns="0" bIns="0" rtlCol="0" anchor="ctr"/>
          <a:lstStyle/>
          <a:p>
            <a:pPr indent="0" marL="0">
              <a:buNone/>
            </a:pPr>
            <a:r>
              <a:rPr lang="en-US" sz="1900" b="1" dirty="0">
                <a:solidFill>
                  <a:srgbClr val="1B2A4A"/>
                </a:solidFill>
                <a:latin typeface="Cambria" pitchFamily="34" charset="0"/>
                <a:ea typeface="Cambria" pitchFamily="34" charset="-122"/>
                <a:cs typeface="Cambria" pitchFamily="34" charset="-120"/>
              </a:rPr>
              <a:t>Internal communication</a:t>
            </a:r>
            <a:endParaRPr lang="en-US" sz="1900" dirty="0"/>
          </a:p>
        </p:txBody>
      </p:sp>
      <p:sp>
        <p:nvSpPr>
          <p:cNvPr id="11" name="Text 7"/>
          <p:cNvSpPr txBox="1"/>
          <p:nvPr/>
        </p:nvSpPr>
        <p:spPr>
          <a:xfrm>
            <a:off x="1600200" y="2258568"/>
            <a:ext cx="4114800" cy="274320"/>
          </a:xfrm>
          <a:prstGeom prst="rect">
            <a:avLst/>
          </a:prstGeom>
          <a:noFill/>
          <a:ln/>
        </p:spPr>
        <p:txBody>
          <a:bodyPr wrap="square" lIns="0" tIns="0" rIns="0" bIns="0" rtlCol="0" anchor="t"/>
          <a:lstStyle/>
          <a:p>
            <a:pPr indent="0" marL="0">
              <a:buNone/>
            </a:pPr>
            <a:r>
              <a:rPr lang="en-US" sz="1250" dirty="0">
                <a:solidFill>
                  <a:srgbClr val="64708C"/>
                </a:solidFill>
                <a:latin typeface="Calibri" pitchFamily="34" charset="0"/>
                <a:ea typeface="Calibri" pitchFamily="34" charset="-122"/>
                <a:cs typeface="Calibri" pitchFamily="34" charset="-120"/>
              </a:rPr>
              <a:t>Interaction among consortium participants</a:t>
            </a:r>
            <a:endParaRPr lang="en-US" sz="1250" dirty="0"/>
          </a:p>
        </p:txBody>
      </p:sp>
      <p:sp>
        <p:nvSpPr>
          <p:cNvPr id="12" name="Shape 8"/>
          <p:cNvSpPr/>
          <p:nvPr/>
        </p:nvSpPr>
        <p:spPr>
          <a:xfrm>
            <a:off x="822960" y="2834640"/>
            <a:ext cx="2377440" cy="548640"/>
          </a:xfrm>
          <a:prstGeom prst="roundRect">
            <a:avLst>
              <a:gd name="adj" fmla="val 13333"/>
            </a:avLst>
          </a:prstGeom>
          <a:solidFill>
            <a:srgbClr val="FFFFFF"/>
          </a:solidFill>
          <a:ln/>
        </p:spPr>
      </p:sp>
      <p:sp>
        <p:nvSpPr>
          <p:cNvPr id="13" name="Shape 9"/>
          <p:cNvSpPr/>
          <p:nvPr/>
        </p:nvSpPr>
        <p:spPr>
          <a:xfrm>
            <a:off x="914400" y="2926080"/>
            <a:ext cx="365760" cy="36576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1013155" y="3024835"/>
            <a:ext cx="168250" cy="168250"/>
          </a:xfrm>
          <a:prstGeom prst="rect">
            <a:avLst/>
          </a:prstGeom>
        </p:spPr>
      </p:pic>
      <p:sp>
        <p:nvSpPr>
          <p:cNvPr id="15" name="Text 10"/>
          <p:cNvSpPr txBox="1"/>
          <p:nvPr/>
        </p:nvSpPr>
        <p:spPr>
          <a:xfrm>
            <a:off x="1371600" y="2834640"/>
            <a:ext cx="1783080" cy="54864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Coordinator</a:t>
            </a:r>
            <a:endParaRPr lang="en-US" sz="1300" dirty="0"/>
          </a:p>
        </p:txBody>
      </p:sp>
      <p:sp>
        <p:nvSpPr>
          <p:cNvPr id="16" name="Shape 11"/>
          <p:cNvSpPr/>
          <p:nvPr/>
        </p:nvSpPr>
        <p:spPr>
          <a:xfrm>
            <a:off x="3291840" y="2834640"/>
            <a:ext cx="2377440" cy="548640"/>
          </a:xfrm>
          <a:prstGeom prst="roundRect">
            <a:avLst>
              <a:gd name="adj" fmla="val 13333"/>
            </a:avLst>
          </a:prstGeom>
          <a:solidFill>
            <a:srgbClr val="FFFFFF"/>
          </a:solidFill>
          <a:ln/>
        </p:spPr>
      </p:sp>
      <p:sp>
        <p:nvSpPr>
          <p:cNvPr id="17" name="Shape 12"/>
          <p:cNvSpPr/>
          <p:nvPr/>
        </p:nvSpPr>
        <p:spPr>
          <a:xfrm>
            <a:off x="3383280" y="2926080"/>
            <a:ext cx="365760" cy="365760"/>
          </a:xfrm>
          <a:prstGeom prst="ellipse">
            <a:avLst/>
          </a:prstGeom>
          <a:solidFill>
            <a:srgbClr val="1B2A4A"/>
          </a:solidFill>
          <a:ln/>
        </p:spPr>
      </p:sp>
      <p:pic>
        <p:nvPicPr>
          <p:cNvPr id="18" name="Image 2" descr="preencoded.png">    </p:cNvPr>
          <p:cNvPicPr>
            <a:picLocks noChangeAspect="1"/>
          </p:cNvPicPr>
          <p:nvPr/>
        </p:nvPicPr>
        <p:blipFill>
          <a:blip r:embed="rId3"/>
          <a:stretch>
            <a:fillRect/>
          </a:stretch>
        </p:blipFill>
        <p:spPr>
          <a:xfrm>
            <a:off x="3482035" y="3024835"/>
            <a:ext cx="168250" cy="168250"/>
          </a:xfrm>
          <a:prstGeom prst="rect">
            <a:avLst/>
          </a:prstGeom>
        </p:spPr>
      </p:pic>
      <p:sp>
        <p:nvSpPr>
          <p:cNvPr id="19" name="Text 13"/>
          <p:cNvSpPr txBox="1"/>
          <p:nvPr/>
        </p:nvSpPr>
        <p:spPr>
          <a:xfrm>
            <a:off x="3840480" y="2834640"/>
            <a:ext cx="1783080" cy="54864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Partners</a:t>
            </a:r>
            <a:endParaRPr lang="en-US" sz="1300" dirty="0"/>
          </a:p>
        </p:txBody>
      </p:sp>
      <p:sp>
        <p:nvSpPr>
          <p:cNvPr id="20" name="Shape 14"/>
          <p:cNvSpPr/>
          <p:nvPr/>
        </p:nvSpPr>
        <p:spPr>
          <a:xfrm>
            <a:off x="822960" y="3493008"/>
            <a:ext cx="2377440" cy="548640"/>
          </a:xfrm>
          <a:prstGeom prst="roundRect">
            <a:avLst>
              <a:gd name="adj" fmla="val 13333"/>
            </a:avLst>
          </a:prstGeom>
          <a:solidFill>
            <a:srgbClr val="FFFFFF"/>
          </a:solidFill>
          <a:ln/>
        </p:spPr>
      </p:sp>
      <p:sp>
        <p:nvSpPr>
          <p:cNvPr id="21" name="Shape 15"/>
          <p:cNvSpPr/>
          <p:nvPr/>
        </p:nvSpPr>
        <p:spPr>
          <a:xfrm>
            <a:off x="914400" y="3584448"/>
            <a:ext cx="365760" cy="365760"/>
          </a:xfrm>
          <a:prstGeom prst="ellipse">
            <a:avLst/>
          </a:prstGeom>
          <a:solidFill>
            <a:srgbClr val="1B2A4A"/>
          </a:solidFill>
          <a:ln/>
        </p:spPr>
      </p:sp>
      <p:pic>
        <p:nvPicPr>
          <p:cNvPr id="22" name="Image 3" descr="preencoded.png">    </p:cNvPr>
          <p:cNvPicPr>
            <a:picLocks noChangeAspect="1"/>
          </p:cNvPicPr>
          <p:nvPr/>
        </p:nvPicPr>
        <p:blipFill>
          <a:blip r:embed="rId4"/>
          <a:stretch>
            <a:fillRect/>
          </a:stretch>
        </p:blipFill>
        <p:spPr>
          <a:xfrm>
            <a:off x="1013155" y="3683203"/>
            <a:ext cx="168250" cy="168250"/>
          </a:xfrm>
          <a:prstGeom prst="rect">
            <a:avLst/>
          </a:prstGeom>
        </p:spPr>
      </p:pic>
      <p:sp>
        <p:nvSpPr>
          <p:cNvPr id="23" name="Text 16"/>
          <p:cNvSpPr txBox="1"/>
          <p:nvPr/>
        </p:nvSpPr>
        <p:spPr>
          <a:xfrm>
            <a:off x="1371600" y="3493008"/>
            <a:ext cx="1783080" cy="54864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Steering committee</a:t>
            </a:r>
            <a:endParaRPr lang="en-US" sz="1300" dirty="0"/>
          </a:p>
        </p:txBody>
      </p:sp>
      <p:sp>
        <p:nvSpPr>
          <p:cNvPr id="24" name="Shape 17"/>
          <p:cNvSpPr/>
          <p:nvPr/>
        </p:nvSpPr>
        <p:spPr>
          <a:xfrm>
            <a:off x="3291840" y="3493008"/>
            <a:ext cx="2377440" cy="548640"/>
          </a:xfrm>
          <a:prstGeom prst="roundRect">
            <a:avLst>
              <a:gd name="adj" fmla="val 13333"/>
            </a:avLst>
          </a:prstGeom>
          <a:solidFill>
            <a:srgbClr val="FFFFFF"/>
          </a:solidFill>
          <a:ln/>
        </p:spPr>
      </p:sp>
      <p:sp>
        <p:nvSpPr>
          <p:cNvPr id="25" name="Shape 18"/>
          <p:cNvSpPr/>
          <p:nvPr/>
        </p:nvSpPr>
        <p:spPr>
          <a:xfrm>
            <a:off x="3383280" y="3584448"/>
            <a:ext cx="365760" cy="365760"/>
          </a:xfrm>
          <a:prstGeom prst="ellipse">
            <a:avLst/>
          </a:prstGeom>
          <a:solidFill>
            <a:srgbClr val="1B2A4A"/>
          </a:solidFill>
          <a:ln/>
        </p:spPr>
      </p:sp>
      <p:pic>
        <p:nvPicPr>
          <p:cNvPr id="26" name="Image 4" descr="preencoded.png">    </p:cNvPr>
          <p:cNvPicPr>
            <a:picLocks noChangeAspect="1"/>
          </p:cNvPicPr>
          <p:nvPr/>
        </p:nvPicPr>
        <p:blipFill>
          <a:blip r:embed="rId5"/>
          <a:stretch>
            <a:fillRect/>
          </a:stretch>
        </p:blipFill>
        <p:spPr>
          <a:xfrm>
            <a:off x="3482035" y="3683203"/>
            <a:ext cx="168250" cy="168250"/>
          </a:xfrm>
          <a:prstGeom prst="rect">
            <a:avLst/>
          </a:prstGeom>
        </p:spPr>
      </p:pic>
      <p:sp>
        <p:nvSpPr>
          <p:cNvPr id="27" name="Text 19"/>
          <p:cNvSpPr txBox="1"/>
          <p:nvPr/>
        </p:nvSpPr>
        <p:spPr>
          <a:xfrm>
            <a:off x="3840480" y="3493008"/>
            <a:ext cx="1783080" cy="54864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Working groups</a:t>
            </a:r>
            <a:endParaRPr lang="en-US" sz="1300" dirty="0"/>
          </a:p>
        </p:txBody>
      </p:sp>
      <p:sp>
        <p:nvSpPr>
          <p:cNvPr id="28" name="Text 20"/>
          <p:cNvSpPr txBox="1"/>
          <p:nvPr/>
        </p:nvSpPr>
        <p:spPr>
          <a:xfrm>
            <a:off x="822960" y="4297680"/>
            <a:ext cx="4846320"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THE INTERNAL COMMUNICATION PLAN DEFINES</a:t>
            </a:r>
            <a:endParaRPr lang="en-US" sz="1150" dirty="0"/>
          </a:p>
        </p:txBody>
      </p:sp>
      <p:sp>
        <p:nvSpPr>
          <p:cNvPr id="29" name="Shape 21"/>
          <p:cNvSpPr/>
          <p:nvPr/>
        </p:nvSpPr>
        <p:spPr>
          <a:xfrm>
            <a:off x="822960" y="4663440"/>
            <a:ext cx="2377440" cy="457200"/>
          </a:xfrm>
          <a:prstGeom prst="roundRect">
            <a:avLst>
              <a:gd name="adj" fmla="val 16000"/>
            </a:avLst>
          </a:prstGeom>
          <a:solidFill>
            <a:srgbClr val="1B2A4A"/>
          </a:solidFill>
          <a:ln/>
        </p:spPr>
      </p:sp>
      <p:sp>
        <p:nvSpPr>
          <p:cNvPr id="30" name="Text 22"/>
          <p:cNvSpPr txBox="1"/>
          <p:nvPr/>
        </p:nvSpPr>
        <p:spPr>
          <a:xfrm>
            <a:off x="822960" y="4663440"/>
            <a:ext cx="237744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Channels</a:t>
            </a:r>
            <a:endParaRPr lang="en-US" sz="1300" dirty="0"/>
          </a:p>
        </p:txBody>
      </p:sp>
      <p:sp>
        <p:nvSpPr>
          <p:cNvPr id="31" name="Shape 23"/>
          <p:cNvSpPr/>
          <p:nvPr/>
        </p:nvSpPr>
        <p:spPr>
          <a:xfrm>
            <a:off x="3291840" y="4663440"/>
            <a:ext cx="2377440" cy="457200"/>
          </a:xfrm>
          <a:prstGeom prst="roundRect">
            <a:avLst>
              <a:gd name="adj" fmla="val 16000"/>
            </a:avLst>
          </a:prstGeom>
          <a:solidFill>
            <a:srgbClr val="1B2A4A"/>
          </a:solidFill>
          <a:ln/>
        </p:spPr>
      </p:sp>
      <p:sp>
        <p:nvSpPr>
          <p:cNvPr id="32" name="Text 24"/>
          <p:cNvSpPr txBox="1"/>
          <p:nvPr/>
        </p:nvSpPr>
        <p:spPr>
          <a:xfrm>
            <a:off x="3291840" y="4663440"/>
            <a:ext cx="237744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Frequency</a:t>
            </a:r>
            <a:endParaRPr lang="en-US" sz="1300" dirty="0"/>
          </a:p>
        </p:txBody>
      </p:sp>
      <p:sp>
        <p:nvSpPr>
          <p:cNvPr id="33" name="Shape 25"/>
          <p:cNvSpPr/>
          <p:nvPr/>
        </p:nvSpPr>
        <p:spPr>
          <a:xfrm>
            <a:off x="822960" y="5230368"/>
            <a:ext cx="2377440" cy="457200"/>
          </a:xfrm>
          <a:prstGeom prst="roundRect">
            <a:avLst>
              <a:gd name="adj" fmla="val 16000"/>
            </a:avLst>
          </a:prstGeom>
          <a:solidFill>
            <a:srgbClr val="1B2A4A"/>
          </a:solidFill>
          <a:ln/>
        </p:spPr>
      </p:sp>
      <p:sp>
        <p:nvSpPr>
          <p:cNvPr id="34" name="Text 26"/>
          <p:cNvSpPr txBox="1"/>
          <p:nvPr/>
        </p:nvSpPr>
        <p:spPr>
          <a:xfrm>
            <a:off x="822960" y="5230368"/>
            <a:ext cx="237744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Formats</a:t>
            </a:r>
            <a:endParaRPr lang="en-US" sz="1300" dirty="0"/>
          </a:p>
        </p:txBody>
      </p:sp>
      <p:sp>
        <p:nvSpPr>
          <p:cNvPr id="35" name="Shape 27"/>
          <p:cNvSpPr/>
          <p:nvPr/>
        </p:nvSpPr>
        <p:spPr>
          <a:xfrm>
            <a:off x="3291840" y="5230368"/>
            <a:ext cx="2377440" cy="457200"/>
          </a:xfrm>
          <a:prstGeom prst="roundRect">
            <a:avLst>
              <a:gd name="adj" fmla="val 16000"/>
            </a:avLst>
          </a:prstGeom>
          <a:solidFill>
            <a:srgbClr val="1B2A4A"/>
          </a:solidFill>
          <a:ln/>
        </p:spPr>
      </p:sp>
      <p:sp>
        <p:nvSpPr>
          <p:cNvPr id="36" name="Text 28"/>
          <p:cNvSpPr txBox="1"/>
          <p:nvPr/>
        </p:nvSpPr>
        <p:spPr>
          <a:xfrm>
            <a:off x="3291840" y="5230368"/>
            <a:ext cx="237744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Escalation procedures</a:t>
            </a:r>
            <a:endParaRPr lang="en-US" sz="1300" dirty="0"/>
          </a:p>
        </p:txBody>
      </p:sp>
      <p:sp>
        <p:nvSpPr>
          <p:cNvPr id="37" name="Shape 29"/>
          <p:cNvSpPr/>
          <p:nvPr/>
        </p:nvSpPr>
        <p:spPr>
          <a:xfrm>
            <a:off x="6245352" y="1691640"/>
            <a:ext cx="5394960" cy="4434840"/>
          </a:xfrm>
          <a:prstGeom prst="roundRect">
            <a:avLst>
              <a:gd name="adj" fmla="val 1649"/>
            </a:avLst>
          </a:prstGeom>
          <a:solidFill>
            <a:srgbClr val="1B2A4A"/>
          </a:solidFill>
          <a:ln/>
        </p:spPr>
      </p:sp>
      <p:sp>
        <p:nvSpPr>
          <p:cNvPr id="38" name="Shape 30"/>
          <p:cNvSpPr/>
          <p:nvPr/>
        </p:nvSpPr>
        <p:spPr>
          <a:xfrm>
            <a:off x="6519672" y="1920240"/>
            <a:ext cx="594360" cy="594360"/>
          </a:xfrm>
          <a:prstGeom prst="ellipse">
            <a:avLst/>
          </a:prstGeom>
          <a:solidFill>
            <a:srgbClr val="31487A"/>
          </a:solidFill>
          <a:ln/>
        </p:spPr>
      </p:sp>
      <p:pic>
        <p:nvPicPr>
          <p:cNvPr id="39" name="Image 5" descr="preencoded.png">    </p:cNvPr>
          <p:cNvPicPr>
            <a:picLocks noChangeAspect="1"/>
          </p:cNvPicPr>
          <p:nvPr/>
        </p:nvPicPr>
        <p:blipFill>
          <a:blip r:embed="rId6"/>
          <a:stretch>
            <a:fillRect/>
          </a:stretch>
        </p:blipFill>
        <p:spPr>
          <a:xfrm>
            <a:off x="6680149" y="2080717"/>
            <a:ext cx="273406" cy="273406"/>
          </a:xfrm>
          <a:prstGeom prst="rect">
            <a:avLst/>
          </a:prstGeom>
        </p:spPr>
      </p:pic>
      <p:sp>
        <p:nvSpPr>
          <p:cNvPr id="40" name="Text 31"/>
          <p:cNvSpPr txBox="1"/>
          <p:nvPr/>
        </p:nvSpPr>
        <p:spPr>
          <a:xfrm>
            <a:off x="7296912" y="1901952"/>
            <a:ext cx="4114800" cy="36576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External communication</a:t>
            </a:r>
            <a:endParaRPr lang="en-US" sz="1900" dirty="0"/>
          </a:p>
        </p:txBody>
      </p:sp>
      <p:sp>
        <p:nvSpPr>
          <p:cNvPr id="41" name="Text 32"/>
          <p:cNvSpPr txBox="1"/>
          <p:nvPr/>
        </p:nvSpPr>
        <p:spPr>
          <a:xfrm>
            <a:off x="7296912" y="2258568"/>
            <a:ext cx="4114800" cy="274320"/>
          </a:xfrm>
          <a:prstGeom prst="rect">
            <a:avLst/>
          </a:prstGeom>
          <a:noFill/>
          <a:ln/>
        </p:spPr>
        <p:txBody>
          <a:bodyPr wrap="square" lIns="0" tIns="0" rIns="0" bIns="0" rtlCol="0" anchor="t"/>
          <a:lstStyle/>
          <a:p>
            <a:pPr indent="0" marL="0">
              <a:buNone/>
            </a:pPr>
            <a:r>
              <a:rPr lang="en-US" sz="1250" dirty="0">
                <a:solidFill>
                  <a:srgbClr val="C9D3E6"/>
                </a:solidFill>
                <a:latin typeface="Calibri" pitchFamily="34" charset="0"/>
                <a:ea typeface="Calibri" pitchFamily="34" charset="-122"/>
                <a:cs typeface="Calibri" pitchFamily="34" charset="-120"/>
              </a:rPr>
              <a:t>Interaction with those outside the consortium</a:t>
            </a:r>
            <a:endParaRPr lang="en-US" sz="1250" dirty="0"/>
          </a:p>
        </p:txBody>
      </p:sp>
      <p:sp>
        <p:nvSpPr>
          <p:cNvPr id="42" name="Shape 33"/>
          <p:cNvSpPr/>
          <p:nvPr/>
        </p:nvSpPr>
        <p:spPr>
          <a:xfrm>
            <a:off x="6519672" y="2834640"/>
            <a:ext cx="2377440" cy="548640"/>
          </a:xfrm>
          <a:prstGeom prst="roundRect">
            <a:avLst>
              <a:gd name="adj" fmla="val 13333"/>
            </a:avLst>
          </a:prstGeom>
          <a:solidFill>
            <a:srgbClr val="31487A"/>
          </a:solidFill>
          <a:ln/>
        </p:spPr>
      </p:sp>
      <p:sp>
        <p:nvSpPr>
          <p:cNvPr id="43" name="Shape 34"/>
          <p:cNvSpPr/>
          <p:nvPr/>
        </p:nvSpPr>
        <p:spPr>
          <a:xfrm>
            <a:off x="6611112" y="2926080"/>
            <a:ext cx="365760" cy="365760"/>
          </a:xfrm>
          <a:prstGeom prst="ellipse">
            <a:avLst/>
          </a:prstGeom>
          <a:solidFill>
            <a:srgbClr val="1B2A4A"/>
          </a:solidFill>
          <a:ln/>
        </p:spPr>
      </p:sp>
      <p:pic>
        <p:nvPicPr>
          <p:cNvPr id="44" name="Image 6" descr="preencoded.png">    </p:cNvPr>
          <p:cNvPicPr>
            <a:picLocks noChangeAspect="1"/>
          </p:cNvPicPr>
          <p:nvPr/>
        </p:nvPicPr>
        <p:blipFill>
          <a:blip r:embed="rId7"/>
          <a:stretch>
            <a:fillRect/>
          </a:stretch>
        </p:blipFill>
        <p:spPr>
          <a:xfrm>
            <a:off x="6709867" y="3024835"/>
            <a:ext cx="168250" cy="168250"/>
          </a:xfrm>
          <a:prstGeom prst="rect">
            <a:avLst/>
          </a:prstGeom>
        </p:spPr>
      </p:pic>
      <p:sp>
        <p:nvSpPr>
          <p:cNvPr id="45" name="Text 35"/>
          <p:cNvSpPr txBox="1"/>
          <p:nvPr/>
        </p:nvSpPr>
        <p:spPr>
          <a:xfrm>
            <a:off x="7068312" y="2834640"/>
            <a:ext cx="1783080" cy="54864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External stakeholders</a:t>
            </a:r>
            <a:endParaRPr lang="en-US" sz="1300" dirty="0"/>
          </a:p>
        </p:txBody>
      </p:sp>
      <p:sp>
        <p:nvSpPr>
          <p:cNvPr id="46" name="Shape 36"/>
          <p:cNvSpPr/>
          <p:nvPr/>
        </p:nvSpPr>
        <p:spPr>
          <a:xfrm>
            <a:off x="8988552" y="2834640"/>
            <a:ext cx="2377440" cy="548640"/>
          </a:xfrm>
          <a:prstGeom prst="roundRect">
            <a:avLst>
              <a:gd name="adj" fmla="val 13333"/>
            </a:avLst>
          </a:prstGeom>
          <a:solidFill>
            <a:srgbClr val="31487A"/>
          </a:solidFill>
          <a:ln/>
        </p:spPr>
      </p:sp>
      <p:sp>
        <p:nvSpPr>
          <p:cNvPr id="47" name="Shape 37"/>
          <p:cNvSpPr/>
          <p:nvPr/>
        </p:nvSpPr>
        <p:spPr>
          <a:xfrm>
            <a:off x="9079992" y="2926080"/>
            <a:ext cx="365760" cy="365760"/>
          </a:xfrm>
          <a:prstGeom prst="ellipse">
            <a:avLst/>
          </a:prstGeom>
          <a:solidFill>
            <a:srgbClr val="1B2A4A"/>
          </a:solidFill>
          <a:ln/>
        </p:spPr>
      </p:sp>
      <p:pic>
        <p:nvPicPr>
          <p:cNvPr id="48" name="Image 7" descr="preencoded.png">    </p:cNvPr>
          <p:cNvPicPr>
            <a:picLocks noChangeAspect="1"/>
          </p:cNvPicPr>
          <p:nvPr/>
        </p:nvPicPr>
        <p:blipFill>
          <a:blip r:embed="rId8"/>
          <a:stretch>
            <a:fillRect/>
          </a:stretch>
        </p:blipFill>
        <p:spPr>
          <a:xfrm>
            <a:off x="9178747" y="3024835"/>
            <a:ext cx="168250" cy="168250"/>
          </a:xfrm>
          <a:prstGeom prst="rect">
            <a:avLst/>
          </a:prstGeom>
        </p:spPr>
      </p:pic>
      <p:sp>
        <p:nvSpPr>
          <p:cNvPr id="49" name="Text 38"/>
          <p:cNvSpPr txBox="1"/>
          <p:nvPr/>
        </p:nvSpPr>
        <p:spPr>
          <a:xfrm>
            <a:off x="9537192" y="2834640"/>
            <a:ext cx="1783080" cy="54864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Target groups</a:t>
            </a:r>
            <a:endParaRPr lang="en-US" sz="1300" dirty="0"/>
          </a:p>
        </p:txBody>
      </p:sp>
      <p:sp>
        <p:nvSpPr>
          <p:cNvPr id="50" name="Shape 39"/>
          <p:cNvSpPr/>
          <p:nvPr/>
        </p:nvSpPr>
        <p:spPr>
          <a:xfrm>
            <a:off x="6519672" y="3493008"/>
            <a:ext cx="2377440" cy="548640"/>
          </a:xfrm>
          <a:prstGeom prst="roundRect">
            <a:avLst>
              <a:gd name="adj" fmla="val 13333"/>
            </a:avLst>
          </a:prstGeom>
          <a:solidFill>
            <a:srgbClr val="31487A"/>
          </a:solidFill>
          <a:ln/>
        </p:spPr>
      </p:sp>
      <p:sp>
        <p:nvSpPr>
          <p:cNvPr id="51" name="Shape 40"/>
          <p:cNvSpPr/>
          <p:nvPr/>
        </p:nvSpPr>
        <p:spPr>
          <a:xfrm>
            <a:off x="6611112" y="3584448"/>
            <a:ext cx="365760" cy="365760"/>
          </a:xfrm>
          <a:prstGeom prst="ellipse">
            <a:avLst/>
          </a:prstGeom>
          <a:solidFill>
            <a:srgbClr val="1B2A4A"/>
          </a:solidFill>
          <a:ln/>
        </p:spPr>
      </p:sp>
      <p:pic>
        <p:nvPicPr>
          <p:cNvPr id="52" name="Image 8" descr="preencoded.png">    </p:cNvPr>
          <p:cNvPicPr>
            <a:picLocks noChangeAspect="1"/>
          </p:cNvPicPr>
          <p:nvPr/>
        </p:nvPicPr>
        <p:blipFill>
          <a:blip r:embed="rId9"/>
          <a:stretch>
            <a:fillRect/>
          </a:stretch>
        </p:blipFill>
        <p:spPr>
          <a:xfrm>
            <a:off x="6709867" y="3683203"/>
            <a:ext cx="168250" cy="168250"/>
          </a:xfrm>
          <a:prstGeom prst="rect">
            <a:avLst/>
          </a:prstGeom>
        </p:spPr>
      </p:pic>
      <p:sp>
        <p:nvSpPr>
          <p:cNvPr id="53" name="Text 41"/>
          <p:cNvSpPr txBox="1"/>
          <p:nvPr/>
        </p:nvSpPr>
        <p:spPr>
          <a:xfrm>
            <a:off x="7068312" y="3493008"/>
            <a:ext cx="1783080" cy="54864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Mass media</a:t>
            </a:r>
            <a:endParaRPr lang="en-US" sz="1300" dirty="0"/>
          </a:p>
        </p:txBody>
      </p:sp>
      <p:sp>
        <p:nvSpPr>
          <p:cNvPr id="54" name="Shape 42"/>
          <p:cNvSpPr/>
          <p:nvPr/>
        </p:nvSpPr>
        <p:spPr>
          <a:xfrm>
            <a:off x="8988552" y="3493008"/>
            <a:ext cx="2377440" cy="548640"/>
          </a:xfrm>
          <a:prstGeom prst="roundRect">
            <a:avLst>
              <a:gd name="adj" fmla="val 13333"/>
            </a:avLst>
          </a:prstGeom>
          <a:solidFill>
            <a:srgbClr val="31487A"/>
          </a:solidFill>
          <a:ln/>
        </p:spPr>
      </p:sp>
      <p:sp>
        <p:nvSpPr>
          <p:cNvPr id="55" name="Shape 43"/>
          <p:cNvSpPr/>
          <p:nvPr/>
        </p:nvSpPr>
        <p:spPr>
          <a:xfrm>
            <a:off x="9079992" y="3584448"/>
            <a:ext cx="365760" cy="365760"/>
          </a:xfrm>
          <a:prstGeom prst="ellipse">
            <a:avLst/>
          </a:prstGeom>
          <a:solidFill>
            <a:srgbClr val="1B2A4A"/>
          </a:solidFill>
          <a:ln/>
        </p:spPr>
      </p:sp>
      <p:pic>
        <p:nvPicPr>
          <p:cNvPr id="56" name="Image 9" descr="preencoded.png">    </p:cNvPr>
          <p:cNvPicPr>
            <a:picLocks noChangeAspect="1"/>
          </p:cNvPicPr>
          <p:nvPr/>
        </p:nvPicPr>
        <p:blipFill>
          <a:blip r:embed="rId10"/>
          <a:stretch>
            <a:fillRect/>
          </a:stretch>
        </p:blipFill>
        <p:spPr>
          <a:xfrm>
            <a:off x="9178747" y="3683203"/>
            <a:ext cx="168250" cy="168250"/>
          </a:xfrm>
          <a:prstGeom prst="rect">
            <a:avLst/>
          </a:prstGeom>
        </p:spPr>
      </p:pic>
      <p:sp>
        <p:nvSpPr>
          <p:cNvPr id="57" name="Text 44"/>
          <p:cNvSpPr txBox="1"/>
          <p:nvPr/>
        </p:nvSpPr>
        <p:spPr>
          <a:xfrm>
            <a:off x="9537192" y="3493008"/>
            <a:ext cx="1783080" cy="54864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Wider public</a:t>
            </a:r>
            <a:endParaRPr lang="en-US" sz="1300" dirty="0"/>
          </a:p>
        </p:txBody>
      </p:sp>
      <p:sp>
        <p:nvSpPr>
          <p:cNvPr id="58" name="Text 45"/>
          <p:cNvSpPr txBox="1"/>
          <p:nvPr/>
        </p:nvSpPr>
        <p:spPr>
          <a:xfrm>
            <a:off x="6519672" y="4297680"/>
            <a:ext cx="4846320" cy="274320"/>
          </a:xfrm>
          <a:prstGeom prst="rect">
            <a:avLst/>
          </a:prstGeom>
          <a:noFill/>
          <a:ln/>
        </p:spPr>
        <p:txBody>
          <a:bodyPr wrap="square" lIns="0" tIns="0" rIns="0" bIns="0" rtlCol="0" anchor="t"/>
          <a:lstStyle/>
          <a:p>
            <a:pPr indent="0" marL="0">
              <a:buNone/>
            </a:pPr>
            <a:r>
              <a:rPr lang="en-US" sz="1150" b="1" spc="200" kern="0" dirty="0">
                <a:solidFill>
                  <a:srgbClr val="E9D68F"/>
                </a:solidFill>
                <a:latin typeface="Calibri" pitchFamily="34" charset="0"/>
                <a:ea typeface="Calibri" pitchFamily="34" charset="-122"/>
                <a:cs typeface="Calibri" pitchFamily="34" charset="-120"/>
              </a:rPr>
              <a:t>RELATED ACTIVITIES</a:t>
            </a:r>
            <a:endParaRPr lang="en-US" sz="1150" dirty="0"/>
          </a:p>
        </p:txBody>
      </p:sp>
      <p:sp>
        <p:nvSpPr>
          <p:cNvPr id="59" name="Shape 46"/>
          <p:cNvSpPr/>
          <p:nvPr/>
        </p:nvSpPr>
        <p:spPr>
          <a:xfrm>
            <a:off x="6519672" y="4663440"/>
            <a:ext cx="2377440" cy="457200"/>
          </a:xfrm>
          <a:prstGeom prst="roundRect">
            <a:avLst>
              <a:gd name="adj" fmla="val 16000"/>
            </a:avLst>
          </a:prstGeom>
          <a:solidFill>
            <a:srgbClr val="C9A227"/>
          </a:solidFill>
          <a:ln/>
        </p:spPr>
      </p:sp>
      <p:sp>
        <p:nvSpPr>
          <p:cNvPr id="60" name="Text 47"/>
          <p:cNvSpPr txBox="1"/>
          <p:nvPr/>
        </p:nvSpPr>
        <p:spPr>
          <a:xfrm>
            <a:off x="6519672" y="4663440"/>
            <a:ext cx="2377440" cy="45720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Visibility</a:t>
            </a:r>
            <a:endParaRPr lang="en-US" sz="1300" dirty="0"/>
          </a:p>
        </p:txBody>
      </p:sp>
      <p:sp>
        <p:nvSpPr>
          <p:cNvPr id="61" name="Shape 48"/>
          <p:cNvSpPr/>
          <p:nvPr/>
        </p:nvSpPr>
        <p:spPr>
          <a:xfrm>
            <a:off x="8988552" y="4663440"/>
            <a:ext cx="2377440" cy="457200"/>
          </a:xfrm>
          <a:prstGeom prst="roundRect">
            <a:avLst>
              <a:gd name="adj" fmla="val 16000"/>
            </a:avLst>
          </a:prstGeom>
          <a:solidFill>
            <a:srgbClr val="C9A227"/>
          </a:solidFill>
          <a:ln/>
        </p:spPr>
      </p:sp>
      <p:sp>
        <p:nvSpPr>
          <p:cNvPr id="62" name="Text 49"/>
          <p:cNvSpPr txBox="1"/>
          <p:nvPr/>
        </p:nvSpPr>
        <p:spPr>
          <a:xfrm>
            <a:off x="8988552" y="4663440"/>
            <a:ext cx="2377440" cy="45720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Dissemination</a:t>
            </a:r>
            <a:endParaRPr lang="en-US" sz="1300" dirty="0"/>
          </a:p>
        </p:txBody>
      </p:sp>
      <p:sp>
        <p:nvSpPr>
          <p:cNvPr id="63" name="Shape 50"/>
          <p:cNvSpPr/>
          <p:nvPr/>
        </p:nvSpPr>
        <p:spPr>
          <a:xfrm>
            <a:off x="6519672" y="5230368"/>
            <a:ext cx="2377440" cy="457200"/>
          </a:xfrm>
          <a:prstGeom prst="roundRect">
            <a:avLst>
              <a:gd name="adj" fmla="val 16000"/>
            </a:avLst>
          </a:prstGeom>
          <a:solidFill>
            <a:srgbClr val="C9A227"/>
          </a:solidFill>
          <a:ln/>
        </p:spPr>
      </p:sp>
      <p:sp>
        <p:nvSpPr>
          <p:cNvPr id="64" name="Text 51"/>
          <p:cNvSpPr txBox="1"/>
          <p:nvPr/>
        </p:nvSpPr>
        <p:spPr>
          <a:xfrm>
            <a:off x="6519672" y="5230368"/>
            <a:ext cx="2377440" cy="45720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Exploitation</a:t>
            </a:r>
            <a:endParaRPr lang="en-US" sz="1300" dirty="0"/>
          </a:p>
        </p:txBody>
      </p:sp>
      <p:sp>
        <p:nvSpPr>
          <p:cNvPr id="65" name="Shape 52"/>
          <p:cNvSpPr/>
          <p:nvPr/>
        </p:nvSpPr>
        <p:spPr>
          <a:xfrm>
            <a:off x="8988552" y="5230368"/>
            <a:ext cx="2377440" cy="457200"/>
          </a:xfrm>
          <a:prstGeom prst="roundRect">
            <a:avLst>
              <a:gd name="adj" fmla="val 16000"/>
            </a:avLst>
          </a:prstGeom>
          <a:solidFill>
            <a:srgbClr val="C9A227"/>
          </a:solidFill>
          <a:ln/>
        </p:spPr>
      </p:sp>
      <p:sp>
        <p:nvSpPr>
          <p:cNvPr id="66" name="Text 53"/>
          <p:cNvSpPr txBox="1"/>
          <p:nvPr/>
        </p:nvSpPr>
        <p:spPr>
          <a:xfrm>
            <a:off x="8988552" y="5230368"/>
            <a:ext cx="2377440" cy="45720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Communication plan</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3.2 · THREE RELATED CONCEPTS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Visibility, Dissemination and Exploitation of Results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15</a:t>
            </a:r>
            <a:endParaRPr lang="en-US" sz="900" dirty="0"/>
          </a:p>
        </p:txBody>
      </p:sp>
      <p:sp>
        <p:nvSpPr>
          <p:cNvPr id="7" name="Shape 4"/>
          <p:cNvSpPr/>
          <p:nvPr/>
        </p:nvSpPr>
        <p:spPr>
          <a:xfrm>
            <a:off x="548640" y="1691640"/>
            <a:ext cx="3749040" cy="731520"/>
          </a:xfrm>
          <a:prstGeom prst="homePlate">
            <a:avLst/>
          </a:prstGeom>
          <a:solidFill>
            <a:srgbClr val="31487A"/>
          </a:solidFill>
          <a:ln/>
        </p:spPr>
      </p:sp>
      <p:pic>
        <p:nvPicPr>
          <p:cNvPr id="8" name="Image 0" descr="preencoded.png">    </p:cNvPr>
          <p:cNvPicPr>
            <a:picLocks noChangeAspect="1"/>
          </p:cNvPicPr>
          <p:nvPr/>
        </p:nvPicPr>
        <p:blipFill>
          <a:blip r:embed="rId1"/>
          <a:stretch>
            <a:fillRect/>
          </a:stretch>
        </p:blipFill>
        <p:spPr>
          <a:xfrm>
            <a:off x="822960" y="1865376"/>
            <a:ext cx="384048" cy="384048"/>
          </a:xfrm>
          <a:prstGeom prst="rect">
            <a:avLst/>
          </a:prstGeom>
        </p:spPr>
      </p:pic>
      <p:sp>
        <p:nvSpPr>
          <p:cNvPr id="9" name="Text 5"/>
          <p:cNvSpPr txBox="1"/>
          <p:nvPr/>
        </p:nvSpPr>
        <p:spPr>
          <a:xfrm>
            <a:off x="1371600" y="1691640"/>
            <a:ext cx="2377440" cy="73152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Visibility</a:t>
            </a:r>
            <a:endParaRPr lang="en-US" sz="1800" dirty="0"/>
          </a:p>
        </p:txBody>
      </p:sp>
      <p:sp>
        <p:nvSpPr>
          <p:cNvPr id="10" name="Text 6"/>
          <p:cNvSpPr txBox="1"/>
          <p:nvPr/>
        </p:nvSpPr>
        <p:spPr>
          <a:xfrm>
            <a:off x="548640" y="2514600"/>
            <a:ext cx="3429000" cy="292608"/>
          </a:xfrm>
          <a:prstGeom prst="rect">
            <a:avLst/>
          </a:prstGeom>
          <a:noFill/>
          <a:ln/>
        </p:spPr>
        <p:txBody>
          <a:bodyPr wrap="square" lIns="0" tIns="0" rIns="0" bIns="0" rtlCol="0" anchor="t"/>
          <a:lstStyle/>
          <a:p>
            <a:pPr indent="0" marL="0">
              <a:buNone/>
            </a:pPr>
            <a:r>
              <a:rPr lang="en-US" sz="1350" b="1" i="1" dirty="0">
                <a:solidFill>
                  <a:srgbClr val="C9A227"/>
                </a:solidFill>
                <a:latin typeface="Calibri" pitchFamily="34" charset="0"/>
                <a:ea typeface="Calibri" pitchFamily="34" charset="-122"/>
                <a:cs typeface="Calibri" pitchFamily="34" charset="-120"/>
              </a:rPr>
              <a:t>Acknowledge the funding</a:t>
            </a:r>
            <a:endParaRPr lang="en-US" sz="1350" dirty="0"/>
          </a:p>
        </p:txBody>
      </p:sp>
      <p:sp>
        <p:nvSpPr>
          <p:cNvPr id="11" name="Shape 7"/>
          <p:cNvSpPr/>
          <p:nvPr/>
        </p:nvSpPr>
        <p:spPr>
          <a:xfrm>
            <a:off x="548640" y="2852928"/>
            <a:ext cx="3429000" cy="2148840"/>
          </a:xfrm>
          <a:prstGeom prst="roundRect">
            <a:avLst>
              <a:gd name="adj" fmla="val 3404"/>
            </a:avLst>
          </a:prstGeom>
          <a:solidFill>
            <a:srgbClr val="F4F7FC"/>
          </a:solidFill>
          <a:ln/>
        </p:spPr>
      </p:sp>
      <p:sp>
        <p:nvSpPr>
          <p:cNvPr id="12" name="Text 8"/>
          <p:cNvSpPr txBox="1"/>
          <p:nvPr/>
        </p:nvSpPr>
        <p:spPr>
          <a:xfrm>
            <a:off x="731520" y="2944368"/>
            <a:ext cx="3063240" cy="196596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Essence: </a:t>
            </a:r>
            <a:pPr indent="0" marL="0">
              <a:spcAft>
                <a:spcPts val="600"/>
              </a:spcAft>
              <a:buNone/>
            </a:pPr>
            <a:r>
              <a:rPr lang="en-US" sz="1250" dirty="0">
                <a:solidFill>
                  <a:srgbClr val="2B3445"/>
                </a:solidFill>
                <a:latin typeface="Calibri" pitchFamily="34" charset="0"/>
                <a:ea typeface="Calibri" pitchFamily="34" charset="-122"/>
                <a:cs typeface="Calibri" pitchFamily="34" charset="-120"/>
              </a:rPr>
              <a:t>Public acknowledgement of the project's source of funding</a:t>
            </a:r>
            <a:endParaRPr lang="en-US" sz="1250" dirty="0"/>
          </a:p>
          <a:p>
            <a:pPr indent="0" marL="0">
              <a:buNone/>
            </a:pPr>
            <a:r>
              <a:rPr lang="en-US" sz="1250" b="1" dirty="0">
                <a:solidFill>
                  <a:srgbClr val="1B2A4A"/>
                </a:solidFill>
                <a:latin typeface="Calibri" pitchFamily="34" charset="0"/>
                <a:ea typeface="Calibri" pitchFamily="34" charset="-122"/>
                <a:cs typeface="Calibri" pitchFamily="34" charset="-120"/>
              </a:rPr>
              <a:t>Means: </a:t>
            </a:r>
            <a:pPr indent="0" marL="0">
              <a:spcAft>
                <a:spcPts val="600"/>
              </a:spcAft>
              <a:buNone/>
            </a:pPr>
            <a:r>
              <a:rPr lang="en-US" sz="1250" dirty="0">
                <a:solidFill>
                  <a:srgbClr val="2B3445"/>
                </a:solidFill>
                <a:latin typeface="Calibri" pitchFamily="34" charset="0"/>
                <a:ea typeface="Calibri" pitchFamily="34" charset="-122"/>
                <a:cs typeface="Calibri" pitchFamily="34" charset="-120"/>
              </a:rPr>
              <a:t>Donor logos and funding disclaimers on all materials, websites and publications</a:t>
            </a:r>
            <a:endParaRPr lang="en-US" sz="1250" dirty="0"/>
          </a:p>
          <a:p>
            <a:pPr indent="0" marL="0">
              <a:buNone/>
            </a:pPr>
            <a:r>
              <a:rPr lang="en-US" sz="1250" b="1" dirty="0">
                <a:solidFill>
                  <a:srgbClr val="1B2A4A"/>
                </a:solidFill>
                <a:latin typeface="Calibri" pitchFamily="34" charset="0"/>
                <a:ea typeface="Calibri" pitchFamily="34" charset="-122"/>
                <a:cs typeface="Calibri" pitchFamily="34" charset="-120"/>
              </a:rPr>
              <a:t>Status: </a:t>
            </a:r>
            <a:pPr indent="0" marL="0">
              <a:spcAft>
                <a:spcPts val="600"/>
              </a:spcAft>
              <a:buNone/>
            </a:pPr>
            <a:r>
              <a:rPr lang="en-US" sz="1250" dirty="0">
                <a:solidFill>
                  <a:srgbClr val="2B3445"/>
                </a:solidFill>
                <a:latin typeface="Calibri" pitchFamily="34" charset="0"/>
                <a:ea typeface="Calibri" pitchFamily="34" charset="-122"/>
                <a:cs typeface="Calibri" pitchFamily="34" charset="-120"/>
              </a:rPr>
              <a:t>Legally binding under most grant agreements, including EU programmes</a:t>
            </a:r>
            <a:endParaRPr lang="en-US" sz="1250" dirty="0"/>
          </a:p>
        </p:txBody>
      </p:sp>
      <p:sp>
        <p:nvSpPr>
          <p:cNvPr id="13" name="Shape 9"/>
          <p:cNvSpPr/>
          <p:nvPr/>
        </p:nvSpPr>
        <p:spPr>
          <a:xfrm>
            <a:off x="4206240" y="1691640"/>
            <a:ext cx="3749040" cy="731520"/>
          </a:xfrm>
          <a:prstGeom prst="chevron">
            <a:avLst/>
          </a:prstGeom>
          <a:solidFill>
            <a:srgbClr val="24365F"/>
          </a:solidFill>
          <a:ln/>
        </p:spPr>
      </p:sp>
      <p:pic>
        <p:nvPicPr>
          <p:cNvPr id="14" name="Image 1" descr="preencoded.png">    </p:cNvPr>
          <p:cNvPicPr>
            <a:picLocks noChangeAspect="1"/>
          </p:cNvPicPr>
          <p:nvPr/>
        </p:nvPicPr>
        <p:blipFill>
          <a:blip r:embed="rId2"/>
          <a:stretch>
            <a:fillRect/>
          </a:stretch>
        </p:blipFill>
        <p:spPr>
          <a:xfrm>
            <a:off x="4754880" y="1865376"/>
            <a:ext cx="384048" cy="384048"/>
          </a:xfrm>
          <a:prstGeom prst="rect">
            <a:avLst/>
          </a:prstGeom>
        </p:spPr>
      </p:pic>
      <p:sp>
        <p:nvSpPr>
          <p:cNvPr id="15" name="Text 10"/>
          <p:cNvSpPr txBox="1"/>
          <p:nvPr/>
        </p:nvSpPr>
        <p:spPr>
          <a:xfrm>
            <a:off x="5303520" y="1691640"/>
            <a:ext cx="2377440" cy="73152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Dissemination</a:t>
            </a:r>
            <a:endParaRPr lang="en-US" sz="1800" dirty="0"/>
          </a:p>
        </p:txBody>
      </p:sp>
      <p:sp>
        <p:nvSpPr>
          <p:cNvPr id="16" name="Text 11"/>
          <p:cNvSpPr txBox="1"/>
          <p:nvPr/>
        </p:nvSpPr>
        <p:spPr>
          <a:xfrm>
            <a:off x="4389120" y="2514600"/>
            <a:ext cx="3383280" cy="292608"/>
          </a:xfrm>
          <a:prstGeom prst="rect">
            <a:avLst/>
          </a:prstGeom>
          <a:noFill/>
          <a:ln/>
        </p:spPr>
        <p:txBody>
          <a:bodyPr wrap="square" lIns="0" tIns="0" rIns="0" bIns="0" rtlCol="0" anchor="t"/>
          <a:lstStyle/>
          <a:p>
            <a:pPr indent="0" marL="0">
              <a:buNone/>
            </a:pPr>
            <a:r>
              <a:rPr lang="en-US" sz="1350" b="1" i="1" dirty="0">
                <a:solidFill>
                  <a:srgbClr val="C9A227"/>
                </a:solidFill>
                <a:latin typeface="Calibri" pitchFamily="34" charset="0"/>
                <a:ea typeface="Calibri" pitchFamily="34" charset="-122"/>
                <a:cs typeface="Calibri" pitchFamily="34" charset="-120"/>
              </a:rPr>
              <a:t>Make the results known</a:t>
            </a:r>
            <a:endParaRPr lang="en-US" sz="1350" dirty="0"/>
          </a:p>
        </p:txBody>
      </p:sp>
      <p:sp>
        <p:nvSpPr>
          <p:cNvPr id="17" name="Shape 12"/>
          <p:cNvSpPr/>
          <p:nvPr/>
        </p:nvSpPr>
        <p:spPr>
          <a:xfrm>
            <a:off x="4389120" y="2852928"/>
            <a:ext cx="3383280" cy="2148840"/>
          </a:xfrm>
          <a:prstGeom prst="roundRect">
            <a:avLst>
              <a:gd name="adj" fmla="val 3404"/>
            </a:avLst>
          </a:prstGeom>
          <a:solidFill>
            <a:srgbClr val="F4F7FC"/>
          </a:solidFill>
          <a:ln/>
        </p:spPr>
      </p:sp>
      <p:sp>
        <p:nvSpPr>
          <p:cNvPr id="18" name="Text 13"/>
          <p:cNvSpPr txBox="1"/>
          <p:nvPr/>
        </p:nvSpPr>
        <p:spPr>
          <a:xfrm>
            <a:off x="4572000" y="2944368"/>
            <a:ext cx="3017520" cy="196596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Essence: </a:t>
            </a:r>
            <a:pPr indent="0" marL="0">
              <a:spcAft>
                <a:spcPts val="600"/>
              </a:spcAft>
              <a:buNone/>
            </a:pPr>
            <a:r>
              <a:rPr lang="en-US" sz="1250" dirty="0">
                <a:solidFill>
                  <a:srgbClr val="2B3445"/>
                </a:solidFill>
                <a:latin typeface="Calibri" pitchFamily="34" charset="0"/>
                <a:ea typeface="Calibri" pitchFamily="34" charset="-122"/>
                <a:cs typeface="Calibri" pitchFamily="34" charset="-120"/>
              </a:rPr>
              <a:t>Systematic publication of results for scientific, professional and governmental audiences</a:t>
            </a:r>
            <a:endParaRPr lang="en-US" sz="1250" dirty="0"/>
          </a:p>
          <a:p>
            <a:pPr indent="0" marL="0">
              <a:buNone/>
            </a:pPr>
            <a:r>
              <a:rPr lang="en-US" sz="1250" b="1" dirty="0">
                <a:solidFill>
                  <a:srgbClr val="1B2A4A"/>
                </a:solidFill>
                <a:latin typeface="Calibri" pitchFamily="34" charset="0"/>
                <a:ea typeface="Calibri" pitchFamily="34" charset="-122"/>
                <a:cs typeface="Calibri" pitchFamily="34" charset="-120"/>
              </a:rPr>
              <a:t>Means: </a:t>
            </a:r>
            <a:pPr indent="0" marL="0">
              <a:spcAft>
                <a:spcPts val="600"/>
              </a:spcAft>
              <a:buNone/>
            </a:pPr>
            <a:r>
              <a:rPr lang="en-US" sz="1250" dirty="0">
                <a:solidFill>
                  <a:srgbClr val="2B3445"/>
                </a:solidFill>
                <a:latin typeface="Calibri" pitchFamily="34" charset="0"/>
                <a:ea typeface="Calibri" pitchFamily="34" charset="-122"/>
                <a:cs typeface="Calibri" pitchFamily="34" charset="-120"/>
              </a:rPr>
              <a:t>Conferences, publications, the project website, social media</a:t>
            </a:r>
            <a:endParaRPr lang="en-US" sz="1250" dirty="0"/>
          </a:p>
          <a:p>
            <a:pPr indent="0" marL="0">
              <a:buNone/>
            </a:pPr>
            <a:r>
              <a:rPr lang="en-US" sz="1250" b="1" dirty="0">
                <a:solidFill>
                  <a:srgbClr val="1B2A4A"/>
                </a:solidFill>
                <a:latin typeface="Calibri" pitchFamily="34" charset="0"/>
                <a:ea typeface="Calibri" pitchFamily="34" charset="-122"/>
                <a:cs typeface="Calibri" pitchFamily="34" charset="-120"/>
              </a:rPr>
              <a:t>Aim: </a:t>
            </a:r>
            <a:pPr indent="0" marL="0">
              <a:spcAft>
                <a:spcPts val="600"/>
              </a:spcAft>
              <a:buNone/>
            </a:pPr>
            <a:r>
              <a:rPr lang="en-US" sz="1250" dirty="0">
                <a:solidFill>
                  <a:srgbClr val="2B3445"/>
                </a:solidFill>
                <a:latin typeface="Calibri" pitchFamily="34" charset="0"/>
                <a:ea typeface="Calibri" pitchFamily="34" charset="-122"/>
                <a:cs typeface="Calibri" pitchFamily="34" charset="-120"/>
              </a:rPr>
              <a:t>Maximum awareness of the project and its achievements</a:t>
            </a:r>
            <a:endParaRPr lang="en-US" sz="1250" dirty="0"/>
          </a:p>
        </p:txBody>
      </p:sp>
      <p:sp>
        <p:nvSpPr>
          <p:cNvPr id="19" name="Shape 14"/>
          <p:cNvSpPr/>
          <p:nvPr/>
        </p:nvSpPr>
        <p:spPr>
          <a:xfrm>
            <a:off x="7863840" y="1691640"/>
            <a:ext cx="3749040" cy="731520"/>
          </a:xfrm>
          <a:prstGeom prst="chevron">
            <a:avLst/>
          </a:prstGeom>
          <a:solidFill>
            <a:srgbClr val="1B2A4A"/>
          </a:solidFill>
          <a:ln/>
        </p:spPr>
      </p:sp>
      <p:pic>
        <p:nvPicPr>
          <p:cNvPr id="20" name="Image 2" descr="preencoded.png">    </p:cNvPr>
          <p:cNvPicPr>
            <a:picLocks noChangeAspect="1"/>
          </p:cNvPicPr>
          <p:nvPr/>
        </p:nvPicPr>
        <p:blipFill>
          <a:blip r:embed="rId3"/>
          <a:stretch>
            <a:fillRect/>
          </a:stretch>
        </p:blipFill>
        <p:spPr>
          <a:xfrm>
            <a:off x="8412480" y="1865376"/>
            <a:ext cx="384048" cy="384048"/>
          </a:xfrm>
          <a:prstGeom prst="rect">
            <a:avLst/>
          </a:prstGeom>
        </p:spPr>
      </p:pic>
      <p:sp>
        <p:nvSpPr>
          <p:cNvPr id="21" name="Text 15"/>
          <p:cNvSpPr txBox="1"/>
          <p:nvPr/>
        </p:nvSpPr>
        <p:spPr>
          <a:xfrm>
            <a:off x="8961120" y="1691640"/>
            <a:ext cx="2377440" cy="73152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Exploitation</a:t>
            </a:r>
            <a:endParaRPr lang="en-US" sz="1800" dirty="0"/>
          </a:p>
        </p:txBody>
      </p:sp>
      <p:sp>
        <p:nvSpPr>
          <p:cNvPr id="22" name="Text 16"/>
          <p:cNvSpPr txBox="1"/>
          <p:nvPr/>
        </p:nvSpPr>
        <p:spPr>
          <a:xfrm>
            <a:off x="8046720" y="2514600"/>
            <a:ext cx="3383280" cy="292608"/>
          </a:xfrm>
          <a:prstGeom prst="rect">
            <a:avLst/>
          </a:prstGeom>
          <a:noFill/>
          <a:ln/>
        </p:spPr>
        <p:txBody>
          <a:bodyPr wrap="square" lIns="0" tIns="0" rIns="0" bIns="0" rtlCol="0" anchor="t"/>
          <a:lstStyle/>
          <a:p>
            <a:pPr indent="0" marL="0">
              <a:buNone/>
            </a:pPr>
            <a:r>
              <a:rPr lang="en-US" sz="1350" b="1" i="1" dirty="0">
                <a:solidFill>
                  <a:srgbClr val="C9A227"/>
                </a:solidFill>
                <a:latin typeface="Calibri" pitchFamily="34" charset="0"/>
                <a:ea typeface="Calibri" pitchFamily="34" charset="-122"/>
                <a:cs typeface="Calibri" pitchFamily="34" charset="-120"/>
              </a:rPr>
              <a:t>Put the results to use</a:t>
            </a:r>
            <a:endParaRPr lang="en-US" sz="1350" dirty="0"/>
          </a:p>
        </p:txBody>
      </p:sp>
      <p:sp>
        <p:nvSpPr>
          <p:cNvPr id="23" name="Shape 17"/>
          <p:cNvSpPr/>
          <p:nvPr/>
        </p:nvSpPr>
        <p:spPr>
          <a:xfrm>
            <a:off x="8046720" y="2852928"/>
            <a:ext cx="3383280" cy="2148840"/>
          </a:xfrm>
          <a:prstGeom prst="roundRect">
            <a:avLst>
              <a:gd name="adj" fmla="val 3404"/>
            </a:avLst>
          </a:prstGeom>
          <a:solidFill>
            <a:srgbClr val="F4F7FC"/>
          </a:solidFill>
          <a:ln/>
        </p:spPr>
      </p:sp>
      <p:sp>
        <p:nvSpPr>
          <p:cNvPr id="24" name="Text 18"/>
          <p:cNvSpPr txBox="1"/>
          <p:nvPr/>
        </p:nvSpPr>
        <p:spPr>
          <a:xfrm>
            <a:off x="8229600" y="2944368"/>
            <a:ext cx="3017520" cy="1965960"/>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Essence: </a:t>
            </a:r>
            <a:pPr indent="0" marL="0">
              <a:spcAft>
                <a:spcPts val="600"/>
              </a:spcAft>
              <a:buNone/>
            </a:pPr>
            <a:r>
              <a:rPr lang="en-US" sz="1250" dirty="0">
                <a:solidFill>
                  <a:srgbClr val="2B3445"/>
                </a:solidFill>
                <a:latin typeface="Calibri" pitchFamily="34" charset="0"/>
                <a:ea typeface="Calibri" pitchFamily="34" charset="-122"/>
                <a:cs typeface="Calibri" pitchFamily="34" charset="-120"/>
              </a:rPr>
              <a:t>Practical application of results after the project ends</a:t>
            </a:r>
            <a:endParaRPr lang="en-US" sz="1250" dirty="0"/>
          </a:p>
          <a:p>
            <a:pPr indent="0" marL="0">
              <a:buNone/>
            </a:pPr>
            <a:r>
              <a:rPr lang="en-US" sz="1250" b="1" dirty="0">
                <a:solidFill>
                  <a:srgbClr val="1B2A4A"/>
                </a:solidFill>
                <a:latin typeface="Calibri" pitchFamily="34" charset="0"/>
                <a:ea typeface="Calibri" pitchFamily="34" charset="-122"/>
                <a:cs typeface="Calibri" pitchFamily="34" charset="-120"/>
              </a:rPr>
              <a:t>Forms: </a:t>
            </a:r>
            <a:pPr indent="0" marL="0">
              <a:spcAft>
                <a:spcPts val="600"/>
              </a:spcAft>
              <a:buNone/>
            </a:pPr>
            <a:r>
              <a:rPr lang="en-US" sz="1250" dirty="0">
                <a:solidFill>
                  <a:srgbClr val="2B3445"/>
                </a:solidFill>
                <a:latin typeface="Calibri" pitchFamily="34" charset="0"/>
                <a:ea typeface="Calibri" pitchFamily="34" charset="-122"/>
                <a:cs typeface="Calibri" pitchFamily="34" charset="-120"/>
              </a:rPr>
              <a:t>Integration into partners' work; commercialisation where applicable; uptake into policy or practice</a:t>
            </a:r>
            <a:endParaRPr lang="en-US" sz="1250" dirty="0"/>
          </a:p>
          <a:p>
            <a:pPr indent="0" marL="0">
              <a:buNone/>
            </a:pPr>
            <a:r>
              <a:rPr lang="en-US" sz="1250" b="1" dirty="0">
                <a:solidFill>
                  <a:srgbClr val="1B2A4A"/>
                </a:solidFill>
                <a:latin typeface="Calibri" pitchFamily="34" charset="0"/>
                <a:ea typeface="Calibri" pitchFamily="34" charset="-122"/>
                <a:cs typeface="Calibri" pitchFamily="34" charset="-120"/>
              </a:rPr>
              <a:t>Link: </a:t>
            </a:r>
            <a:pPr indent="0" marL="0">
              <a:spcAft>
                <a:spcPts val="600"/>
              </a:spcAft>
              <a:buNone/>
            </a:pPr>
            <a:r>
              <a:rPr lang="en-US" sz="1250" dirty="0">
                <a:solidFill>
                  <a:srgbClr val="2B3445"/>
                </a:solidFill>
                <a:latin typeface="Calibri" pitchFamily="34" charset="0"/>
                <a:ea typeface="Calibri" pitchFamily="34" charset="-122"/>
                <a:cs typeface="Calibri" pitchFamily="34" charset="-120"/>
              </a:rPr>
              <a:t>Project sustainability (Lecture 8)</a:t>
            </a:r>
            <a:endParaRPr lang="en-US" sz="1250" dirty="0"/>
          </a:p>
        </p:txBody>
      </p:sp>
      <p:sp>
        <p:nvSpPr>
          <p:cNvPr id="25" name="Shape 19"/>
          <p:cNvSpPr/>
          <p:nvPr/>
        </p:nvSpPr>
        <p:spPr>
          <a:xfrm>
            <a:off x="548640" y="5138928"/>
            <a:ext cx="11091672" cy="658368"/>
          </a:xfrm>
          <a:prstGeom prst="roundRect">
            <a:avLst>
              <a:gd name="adj" fmla="val 11111"/>
            </a:avLst>
          </a:prstGeom>
          <a:solidFill>
            <a:srgbClr val="1B2A4A"/>
          </a:solidFill>
          <a:ln/>
        </p:spPr>
      </p:sp>
      <p:sp>
        <p:nvSpPr>
          <p:cNvPr id="26" name="Shape 20"/>
          <p:cNvSpPr/>
          <p:nvPr/>
        </p:nvSpPr>
        <p:spPr>
          <a:xfrm>
            <a:off x="777240" y="5276088"/>
            <a:ext cx="384048" cy="384048"/>
          </a:xfrm>
          <a:prstGeom prst="ellipse">
            <a:avLst/>
          </a:prstGeom>
          <a:solidFill>
            <a:srgbClr val="31487A"/>
          </a:solidFill>
          <a:ln/>
        </p:spPr>
      </p:sp>
      <p:pic>
        <p:nvPicPr>
          <p:cNvPr id="27" name="Image 3" descr="preencoded.png">    </p:cNvPr>
          <p:cNvPicPr>
            <a:picLocks noChangeAspect="1"/>
          </p:cNvPicPr>
          <p:nvPr/>
        </p:nvPicPr>
        <p:blipFill>
          <a:blip r:embed="rId4"/>
          <a:stretch>
            <a:fillRect/>
          </a:stretch>
        </p:blipFill>
        <p:spPr>
          <a:xfrm>
            <a:off x="880933" y="5379781"/>
            <a:ext cx="176662" cy="176662"/>
          </a:xfrm>
          <a:prstGeom prst="rect">
            <a:avLst/>
          </a:prstGeom>
        </p:spPr>
      </p:pic>
      <p:sp>
        <p:nvSpPr>
          <p:cNvPr id="28" name="Text 21"/>
          <p:cNvSpPr txBox="1"/>
          <p:nvPr/>
        </p:nvSpPr>
        <p:spPr>
          <a:xfrm>
            <a:off x="1389888" y="5230368"/>
            <a:ext cx="10021824" cy="475488"/>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EU example: the EU emblem with the funding statement “Funded by the European Union” or “Co-funded by the European Union”, spelled out in full next to the emblem, and at least as large as the biggest other logo.</a:t>
            </a:r>
            <a:endParaRPr lang="en-US" sz="1300" dirty="0"/>
          </a:p>
        </p:txBody>
      </p:sp>
      <p:sp>
        <p:nvSpPr>
          <p:cNvPr id="29" name="Text 22"/>
          <p:cNvSpPr txBox="1"/>
          <p:nvPr/>
        </p:nvSpPr>
        <p:spPr>
          <a:xfrm>
            <a:off x="548640" y="5870448"/>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Source: European Commission, “Communicating and raising EU visibility”, commission.europa.eu (accessed September 2026).</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3.3 · COMMUNICATION PLAN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Communication Plan: Audience, Message, Channel, Frequency</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16</a:t>
            </a:r>
            <a:endParaRPr lang="en-US" sz="9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1672" cy="914400"/>
        </p:xfrm>
        <a:graphic>
          <a:graphicData uri="http://schemas.openxmlformats.org/drawingml/2006/table">
            <a:tbl>
              <a:tblPr/>
              <a:tblGrid>
                <a:gridCol w="2011680"/>
                <a:gridCol w="2240280"/>
                <a:gridCol w="2148840"/>
                <a:gridCol w="1234440"/>
                <a:gridCol w="1463040"/>
                <a:gridCol w="1993392"/>
              </a:tblGrid>
              <a:tr h="457200">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Target audience</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Key message</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Channel and format</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Frequency</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Responsible</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Effectiveness indicator</a:t>
                      </a:r>
                      <a:endParaRPr lang="en-US" sz="125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566928">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Consortium partners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Progress, deadlines, decisions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Online meetings; shared workspace</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Monthly</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Coordinator</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Attendance; actions completed</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566928">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Target groups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Availability and benefits of new training resources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Workshops; e-newsletter</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Quarterly</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Training partner</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Participants; downloads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566928">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Public authorities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Evidence and policy recommendations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Policy brief; round table</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At key milestones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Coordinator</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Meetings held; follow-up requests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566928">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Academic and professional community</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Research findings and methods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Conference papers; journal articles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Annually</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Research partners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Publications presented</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566928">
                <a:tc>
                  <a:txBody>
                    <a:bodyPr/>
                    <a:lstStyle/>
                    <a:p>
                      <a:pPr indent="0" marL="0">
                        <a:buNone/>
                      </a:pPr>
                      <a:r>
                        <a:rPr lang="en-US" sz="1200" b="1" dirty="0">
                          <a:solidFill>
                            <a:srgbClr val="1B2A4A"/>
                          </a:solidFill>
                          <a:latin typeface="Calibri" pitchFamily="34" charset="0"/>
                          <a:ea typeface="Calibri" pitchFamily="34" charset="-122"/>
                          <a:cs typeface="Calibri" pitchFamily="34" charset="-120"/>
                        </a:rPr>
                        <a:t>Mass media and wider public</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Project aims, results and donor support</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Website; social media; press releases</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Monthly</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Communication officer</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200" dirty="0">
                          <a:solidFill>
                            <a:srgbClr val="2B3445"/>
                          </a:solidFill>
                          <a:latin typeface="Calibri" pitchFamily="34" charset="0"/>
                          <a:ea typeface="Calibri" pitchFamily="34" charset="-122"/>
                          <a:cs typeface="Calibri" pitchFamily="34" charset="-120"/>
                        </a:rPr>
                        <a:t>Reach; engagement</a:t>
                      </a:r>
                      <a:endParaRPr lang="en-US" sz="1200" dirty="0">
                        <a:latin typeface="Calibri" charset="0"/>
                        <a:ea typeface="Calibri" charset="0"/>
                        <a:cs typeface="Calibri" charset="0"/>
                      </a:endParaRPr>
                    </a:p>
                  </a:txBody>
                  <a:tcPr marL="91440" marR="91440"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bl>
          </a:graphicData>
        </a:graphic>
      </p:graphicFrame>
      <p:sp>
        <p:nvSpPr>
          <p:cNvPr id="8" name="Text 4"/>
          <p:cNvSpPr txBox="1"/>
          <p:nvPr/>
        </p:nvSpPr>
        <p:spPr>
          <a:xfrm>
            <a:off x="548640" y="5047488"/>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Illustrative example.</a:t>
            </a:r>
            <a:endParaRPr lang="en-US" sz="1050" dirty="0"/>
          </a:p>
        </p:txBody>
      </p:sp>
      <p:sp>
        <p:nvSpPr>
          <p:cNvPr id="9" name="Shape 5"/>
          <p:cNvSpPr/>
          <p:nvPr/>
        </p:nvSpPr>
        <p:spPr>
          <a:xfrm>
            <a:off x="548640" y="5394960"/>
            <a:ext cx="11091672" cy="731520"/>
          </a:xfrm>
          <a:prstGeom prst="roundRect">
            <a:avLst>
              <a:gd name="adj" fmla="val 10000"/>
            </a:avLst>
          </a:prstGeom>
          <a:solidFill>
            <a:srgbClr val="1B2A4A"/>
          </a:solidFill>
          <a:ln/>
        </p:spPr>
      </p:sp>
      <p:sp>
        <p:nvSpPr>
          <p:cNvPr id="10" name="Shape 6"/>
          <p:cNvSpPr/>
          <p:nvPr/>
        </p:nvSpPr>
        <p:spPr>
          <a:xfrm>
            <a:off x="777240" y="5532120"/>
            <a:ext cx="457200" cy="457200"/>
          </a:xfrm>
          <a:prstGeom prst="ellipse">
            <a:avLst/>
          </a:prstGeom>
          <a:solidFill>
            <a:srgbClr val="31487A"/>
          </a:solidFill>
          <a:ln/>
        </p:spPr>
      </p:sp>
      <p:pic>
        <p:nvPicPr>
          <p:cNvPr id="11" name="Image 0" descr="preencoded.png">    </p:cNvPr>
          <p:cNvPicPr>
            <a:picLocks noChangeAspect="1"/>
          </p:cNvPicPr>
          <p:nvPr/>
        </p:nvPicPr>
        <p:blipFill>
          <a:blip r:embed="rId1"/>
          <a:stretch>
            <a:fillRect/>
          </a:stretch>
        </p:blipFill>
        <p:spPr>
          <a:xfrm>
            <a:off x="900684" y="5655564"/>
            <a:ext cx="210312" cy="210312"/>
          </a:xfrm>
          <a:prstGeom prst="rect">
            <a:avLst/>
          </a:prstGeom>
        </p:spPr>
      </p:pic>
      <p:sp>
        <p:nvSpPr>
          <p:cNvPr id="12" name="Text 7"/>
          <p:cNvSpPr txBox="1"/>
          <p:nvPr/>
        </p:nvSpPr>
        <p:spPr>
          <a:xfrm>
            <a:off x="1463040" y="5486400"/>
            <a:ext cx="9948672"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One document for all communication: every audience has a message, a channel, a frequency, a responsible person and measurable indicators such as reach and engagement.</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04</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4</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Stakeholder Management and Intercultural Interaction in an International Consortium</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 stakeholders' positions change during implementation?</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When should the power–interest matrix be updated?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practical tools support intercultural cooperation?</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7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4.1 · STAKEHOLDER MANAGEMENT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Stakeholder Management at the Implementation Stage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18</a:t>
            </a:r>
            <a:endParaRPr lang="en-US" sz="900" dirty="0"/>
          </a:p>
        </p:txBody>
      </p:sp>
      <p:sp>
        <p:nvSpPr>
          <p:cNvPr id="7" name="Shape 4"/>
          <p:cNvSpPr/>
          <p:nvPr/>
        </p:nvSpPr>
        <p:spPr>
          <a:xfrm>
            <a:off x="1234440" y="1783080"/>
            <a:ext cx="2514600" cy="1828800"/>
          </a:xfrm>
          <a:prstGeom prst="roundRect">
            <a:avLst>
              <a:gd name="adj" fmla="val 3000"/>
            </a:avLst>
          </a:prstGeom>
          <a:solidFill>
            <a:srgbClr val="E8EEF9"/>
          </a:solidFill>
          <a:ln/>
        </p:spPr>
      </p:sp>
      <p:sp>
        <p:nvSpPr>
          <p:cNvPr id="8" name="Text 5"/>
          <p:cNvSpPr txBox="1"/>
          <p:nvPr/>
        </p:nvSpPr>
        <p:spPr>
          <a:xfrm>
            <a:off x="1417320" y="1920240"/>
            <a:ext cx="2148840" cy="320040"/>
          </a:xfrm>
          <a:prstGeom prst="rect">
            <a:avLst/>
          </a:prstGeom>
          <a:noFill/>
          <a:ln/>
        </p:spPr>
        <p:txBody>
          <a:bodyPr wrap="square" lIns="0" tIns="0" rIns="0" bIns="0" rtlCol="0" anchor="t"/>
          <a:lstStyle/>
          <a:p>
            <a:pPr indent="0" marL="0">
              <a:buNone/>
            </a:pPr>
            <a:r>
              <a:rPr lang="en-US" sz="1500" b="1" dirty="0">
                <a:solidFill>
                  <a:srgbClr val="1B2A4A"/>
                </a:solidFill>
                <a:latin typeface="Calibri" pitchFamily="34" charset="0"/>
                <a:ea typeface="Calibri" pitchFamily="34" charset="-122"/>
                <a:cs typeface="Calibri" pitchFamily="34" charset="-120"/>
              </a:rPr>
              <a:t>Keep satisfied</a:t>
            </a:r>
            <a:endParaRPr lang="en-US" sz="1500" dirty="0"/>
          </a:p>
        </p:txBody>
      </p:sp>
      <p:sp>
        <p:nvSpPr>
          <p:cNvPr id="9" name="Text 6"/>
          <p:cNvSpPr txBox="1"/>
          <p:nvPr/>
        </p:nvSpPr>
        <p:spPr>
          <a:xfrm>
            <a:off x="1417320" y="2240280"/>
            <a:ext cx="2148840" cy="274320"/>
          </a:xfrm>
          <a:prstGeom prst="rect">
            <a:avLst/>
          </a:prstGeom>
          <a:noFill/>
          <a:ln/>
        </p:spPr>
        <p:txBody>
          <a:bodyPr wrap="square" lIns="0" tIns="0" rIns="0" bIns="0" rtlCol="0" anchor="t"/>
          <a:lstStyle/>
          <a:p>
            <a:pPr indent="0" marL="0">
              <a:buNone/>
            </a:pPr>
            <a:r>
              <a:rPr lang="en-US" sz="1200" i="1" dirty="0">
                <a:solidFill>
                  <a:srgbClr val="64708C"/>
                </a:solidFill>
                <a:latin typeface="Calibri" pitchFamily="34" charset="0"/>
                <a:ea typeface="Calibri" pitchFamily="34" charset="-122"/>
                <a:cs typeface="Calibri" pitchFamily="34" charset="-120"/>
              </a:rPr>
              <a:t>informed of key decisions</a:t>
            </a:r>
            <a:endParaRPr lang="en-US" sz="1200" dirty="0"/>
          </a:p>
        </p:txBody>
      </p:sp>
      <p:sp>
        <p:nvSpPr>
          <p:cNvPr id="10" name="Shape 7"/>
          <p:cNvSpPr/>
          <p:nvPr/>
        </p:nvSpPr>
        <p:spPr>
          <a:xfrm>
            <a:off x="3822192" y="1783080"/>
            <a:ext cx="2514600" cy="1828800"/>
          </a:xfrm>
          <a:prstGeom prst="roundRect">
            <a:avLst>
              <a:gd name="adj" fmla="val 3000"/>
            </a:avLst>
          </a:prstGeom>
          <a:solidFill>
            <a:srgbClr val="1B2A4A"/>
          </a:solidFill>
          <a:ln/>
        </p:spPr>
      </p:sp>
      <p:sp>
        <p:nvSpPr>
          <p:cNvPr id="11" name="Text 8"/>
          <p:cNvSpPr txBox="1"/>
          <p:nvPr/>
        </p:nvSpPr>
        <p:spPr>
          <a:xfrm>
            <a:off x="4005072" y="1920240"/>
            <a:ext cx="2148840" cy="320040"/>
          </a:xfrm>
          <a:prstGeom prst="rect">
            <a:avLst/>
          </a:prstGeom>
          <a:noFill/>
          <a:ln/>
        </p:spPr>
        <p:txBody>
          <a:bodyPr wrap="square" lIns="0" tIns="0" rIns="0" bIns="0" rtlCol="0" anchor="t"/>
          <a:lstStyle/>
          <a:p>
            <a:pPr indent="0" marL="0">
              <a:buNone/>
            </a:pPr>
            <a:r>
              <a:rPr lang="en-US" sz="1500" b="1" dirty="0">
                <a:solidFill>
                  <a:srgbClr val="C9A227"/>
                </a:solidFill>
                <a:latin typeface="Calibri" pitchFamily="34" charset="0"/>
                <a:ea typeface="Calibri" pitchFamily="34" charset="-122"/>
                <a:cs typeface="Calibri" pitchFamily="34" charset="-120"/>
              </a:rPr>
              <a:t>Key players</a:t>
            </a:r>
            <a:endParaRPr lang="en-US" sz="1500" dirty="0"/>
          </a:p>
        </p:txBody>
      </p:sp>
      <p:sp>
        <p:nvSpPr>
          <p:cNvPr id="12" name="Text 9"/>
          <p:cNvSpPr txBox="1"/>
          <p:nvPr/>
        </p:nvSpPr>
        <p:spPr>
          <a:xfrm>
            <a:off x="4005072" y="2240280"/>
            <a:ext cx="2148840" cy="274320"/>
          </a:xfrm>
          <a:prstGeom prst="rect">
            <a:avLst/>
          </a:prstGeom>
          <a:noFill/>
          <a:ln/>
        </p:spPr>
        <p:txBody>
          <a:bodyPr wrap="square" lIns="0" tIns="0" rIns="0" bIns="0" rtlCol="0" anchor="t"/>
          <a:lstStyle/>
          <a:p>
            <a:pPr indent="0" marL="0">
              <a:buNone/>
            </a:pPr>
            <a:r>
              <a:rPr lang="en-US" sz="1200" i="1" dirty="0">
                <a:solidFill>
                  <a:srgbClr val="D6DEEE"/>
                </a:solidFill>
                <a:latin typeface="Calibri" pitchFamily="34" charset="0"/>
                <a:ea typeface="Calibri" pitchFamily="34" charset="-122"/>
                <a:cs typeface="Calibri" pitchFamily="34" charset="-120"/>
              </a:rPr>
              <a:t>active, continuous engagement</a:t>
            </a:r>
            <a:endParaRPr lang="en-US" sz="1200" dirty="0"/>
          </a:p>
        </p:txBody>
      </p:sp>
      <p:sp>
        <p:nvSpPr>
          <p:cNvPr id="13" name="Shape 10"/>
          <p:cNvSpPr/>
          <p:nvPr/>
        </p:nvSpPr>
        <p:spPr>
          <a:xfrm>
            <a:off x="1234440" y="3685032"/>
            <a:ext cx="2514600" cy="1828800"/>
          </a:xfrm>
          <a:prstGeom prst="roundRect">
            <a:avLst>
              <a:gd name="adj" fmla="val 3000"/>
            </a:avLst>
          </a:prstGeom>
          <a:solidFill>
            <a:srgbClr val="F4F7FC"/>
          </a:solidFill>
          <a:ln/>
        </p:spPr>
      </p:sp>
      <p:sp>
        <p:nvSpPr>
          <p:cNvPr id="14" name="Text 11"/>
          <p:cNvSpPr txBox="1"/>
          <p:nvPr/>
        </p:nvSpPr>
        <p:spPr>
          <a:xfrm>
            <a:off x="1417320" y="3822192"/>
            <a:ext cx="2148840" cy="320040"/>
          </a:xfrm>
          <a:prstGeom prst="rect">
            <a:avLst/>
          </a:prstGeom>
          <a:noFill/>
          <a:ln/>
        </p:spPr>
        <p:txBody>
          <a:bodyPr wrap="square" lIns="0" tIns="0" rIns="0" bIns="0" rtlCol="0" anchor="t"/>
          <a:lstStyle/>
          <a:p>
            <a:pPr indent="0" marL="0">
              <a:buNone/>
            </a:pPr>
            <a:r>
              <a:rPr lang="en-US" sz="1500" b="1" dirty="0">
                <a:solidFill>
                  <a:srgbClr val="1B2A4A"/>
                </a:solidFill>
                <a:latin typeface="Calibri" pitchFamily="34" charset="0"/>
                <a:ea typeface="Calibri" pitchFamily="34" charset="-122"/>
                <a:cs typeface="Calibri" pitchFamily="34" charset="-120"/>
              </a:rPr>
              <a:t>Minimal monitoring</a:t>
            </a:r>
            <a:endParaRPr lang="en-US" sz="1500" dirty="0"/>
          </a:p>
        </p:txBody>
      </p:sp>
      <p:sp>
        <p:nvSpPr>
          <p:cNvPr id="15" name="Text 12"/>
          <p:cNvSpPr txBox="1"/>
          <p:nvPr/>
        </p:nvSpPr>
        <p:spPr>
          <a:xfrm>
            <a:off x="1417320" y="4142232"/>
            <a:ext cx="2148840" cy="274320"/>
          </a:xfrm>
          <a:prstGeom prst="rect">
            <a:avLst/>
          </a:prstGeom>
          <a:noFill/>
          <a:ln/>
        </p:spPr>
        <p:txBody>
          <a:bodyPr wrap="square" lIns="0" tIns="0" rIns="0" bIns="0" rtlCol="0" anchor="t"/>
          <a:lstStyle/>
          <a:p>
            <a:pPr indent="0" marL="0">
              <a:buNone/>
            </a:pPr>
            <a:r>
              <a:rPr lang="en-US" sz="1200" i="1" dirty="0">
                <a:solidFill>
                  <a:srgbClr val="64708C"/>
                </a:solidFill>
                <a:latin typeface="Calibri" pitchFamily="34" charset="0"/>
                <a:ea typeface="Calibri" pitchFamily="34" charset="-122"/>
                <a:cs typeface="Calibri" pitchFamily="34" charset="-120"/>
              </a:rPr>
              <a:t>monitoring only</a:t>
            </a:r>
            <a:endParaRPr lang="en-US" sz="1200" dirty="0"/>
          </a:p>
        </p:txBody>
      </p:sp>
      <p:sp>
        <p:nvSpPr>
          <p:cNvPr id="16" name="Shape 13"/>
          <p:cNvSpPr/>
          <p:nvPr/>
        </p:nvSpPr>
        <p:spPr>
          <a:xfrm>
            <a:off x="3822192" y="3685032"/>
            <a:ext cx="2514600" cy="1828800"/>
          </a:xfrm>
          <a:prstGeom prst="roundRect">
            <a:avLst>
              <a:gd name="adj" fmla="val 3000"/>
            </a:avLst>
          </a:prstGeom>
          <a:solidFill>
            <a:srgbClr val="E8EEF9"/>
          </a:solidFill>
          <a:ln/>
        </p:spPr>
      </p:sp>
      <p:sp>
        <p:nvSpPr>
          <p:cNvPr id="17" name="Text 14"/>
          <p:cNvSpPr txBox="1"/>
          <p:nvPr/>
        </p:nvSpPr>
        <p:spPr>
          <a:xfrm>
            <a:off x="4005072" y="3822192"/>
            <a:ext cx="2148840" cy="320040"/>
          </a:xfrm>
          <a:prstGeom prst="rect">
            <a:avLst/>
          </a:prstGeom>
          <a:noFill/>
          <a:ln/>
        </p:spPr>
        <p:txBody>
          <a:bodyPr wrap="square" lIns="0" tIns="0" rIns="0" bIns="0" rtlCol="0" anchor="t"/>
          <a:lstStyle/>
          <a:p>
            <a:pPr indent="0" marL="0">
              <a:buNone/>
            </a:pPr>
            <a:r>
              <a:rPr lang="en-US" sz="1500" b="1" dirty="0">
                <a:solidFill>
                  <a:srgbClr val="1B2A4A"/>
                </a:solidFill>
                <a:latin typeface="Calibri" pitchFamily="34" charset="0"/>
                <a:ea typeface="Calibri" pitchFamily="34" charset="-122"/>
                <a:cs typeface="Calibri" pitchFamily="34" charset="-120"/>
              </a:rPr>
              <a:t>Keep informed</a:t>
            </a:r>
            <a:endParaRPr lang="en-US" sz="1500" dirty="0"/>
          </a:p>
        </p:txBody>
      </p:sp>
      <p:sp>
        <p:nvSpPr>
          <p:cNvPr id="18" name="Text 15"/>
          <p:cNvSpPr txBox="1"/>
          <p:nvPr/>
        </p:nvSpPr>
        <p:spPr>
          <a:xfrm>
            <a:off x="4005072" y="4142232"/>
            <a:ext cx="2148840" cy="274320"/>
          </a:xfrm>
          <a:prstGeom prst="rect">
            <a:avLst/>
          </a:prstGeom>
          <a:noFill/>
          <a:ln/>
        </p:spPr>
        <p:txBody>
          <a:bodyPr wrap="square" lIns="0" tIns="0" rIns="0" bIns="0" rtlCol="0" anchor="t"/>
          <a:lstStyle/>
          <a:p>
            <a:pPr indent="0" marL="0">
              <a:buNone/>
            </a:pPr>
            <a:r>
              <a:rPr lang="en-US" sz="1200" i="1" dirty="0">
                <a:solidFill>
                  <a:srgbClr val="64708C"/>
                </a:solidFill>
                <a:latin typeface="Calibri" pitchFamily="34" charset="0"/>
                <a:ea typeface="Calibri" pitchFamily="34" charset="-122"/>
                <a:cs typeface="Calibri" pitchFamily="34" charset="-120"/>
              </a:rPr>
              <a:t>regular information</a:t>
            </a:r>
            <a:endParaRPr lang="en-US" sz="1200" dirty="0"/>
          </a:p>
        </p:txBody>
      </p:sp>
      <p:sp>
        <p:nvSpPr>
          <p:cNvPr id="19" name="Shape 16"/>
          <p:cNvSpPr/>
          <p:nvPr/>
        </p:nvSpPr>
        <p:spPr>
          <a:xfrm flipV="1">
            <a:off x="1097280" y="1783080"/>
            <a:ext cx="0" cy="3730752"/>
          </a:xfrm>
          <a:prstGeom prst="line">
            <a:avLst/>
          </a:prstGeom>
          <a:noFill/>
          <a:ln w="19050">
            <a:solidFill>
              <a:srgbClr val="1B2A4A"/>
            </a:solidFill>
            <a:prstDash val="solid"/>
            <a:tailEnd type="triangle"/>
          </a:ln>
        </p:spPr>
      </p:sp>
      <p:sp>
        <p:nvSpPr>
          <p:cNvPr id="20" name="Shape 17"/>
          <p:cNvSpPr/>
          <p:nvPr/>
        </p:nvSpPr>
        <p:spPr>
          <a:xfrm>
            <a:off x="1234440" y="5623560"/>
            <a:ext cx="5102352" cy="0"/>
          </a:xfrm>
          <a:prstGeom prst="line">
            <a:avLst/>
          </a:prstGeom>
          <a:noFill/>
          <a:ln w="19050">
            <a:solidFill>
              <a:srgbClr val="1B2A4A"/>
            </a:solidFill>
            <a:prstDash val="solid"/>
            <a:tailEnd type="triangle"/>
          </a:ln>
        </p:spPr>
      </p:sp>
      <p:sp>
        <p:nvSpPr>
          <p:cNvPr id="21" name="Text 18"/>
          <p:cNvSpPr txBox="1"/>
          <p:nvPr/>
        </p:nvSpPr>
        <p:spPr>
          <a:xfrm rot="16200000">
            <a:off x="-566928" y="3511296"/>
            <a:ext cx="2743200" cy="274320"/>
          </a:xfrm>
          <a:prstGeom prst="rect">
            <a:avLst/>
          </a:prstGeom>
          <a:noFill/>
          <a:ln/>
        </p:spPr>
        <p:txBody>
          <a:bodyPr wrap="square" lIns="0" tIns="0" rIns="0" bIns="0" rtlCol="0" anchor="ctr"/>
          <a:lstStyle/>
          <a:p>
            <a:pPr algn="ctr" indent="0" marL="0">
              <a:buNone/>
            </a:pPr>
            <a:r>
              <a:rPr lang="en-US" sz="1100" b="1" spc="150" kern="0" dirty="0">
                <a:solidFill>
                  <a:srgbClr val="C9A227"/>
                </a:solidFill>
                <a:latin typeface="Calibri" pitchFamily="34" charset="0"/>
                <a:ea typeface="Calibri" pitchFamily="34" charset="-122"/>
                <a:cs typeface="Calibri" pitchFamily="34" charset="-120"/>
              </a:rPr>
              <a:t>POWER / INFLUENCE</a:t>
            </a:r>
            <a:endParaRPr lang="en-US" sz="1100" dirty="0"/>
          </a:p>
        </p:txBody>
      </p:sp>
      <p:sp>
        <p:nvSpPr>
          <p:cNvPr id="22" name="Text 19"/>
          <p:cNvSpPr txBox="1"/>
          <p:nvPr/>
        </p:nvSpPr>
        <p:spPr>
          <a:xfrm>
            <a:off x="1234440" y="5687568"/>
            <a:ext cx="5102352" cy="237744"/>
          </a:xfrm>
          <a:prstGeom prst="rect">
            <a:avLst/>
          </a:prstGeom>
          <a:noFill/>
          <a:ln/>
        </p:spPr>
        <p:txBody>
          <a:bodyPr wrap="square" lIns="0" tIns="0" rIns="0" bIns="0" rtlCol="0" anchor="t"/>
          <a:lstStyle/>
          <a:p>
            <a:pPr algn="ctr" indent="0" marL="0">
              <a:buNone/>
            </a:pPr>
            <a:r>
              <a:rPr lang="en-US" sz="1100" b="1" spc="150" kern="0" dirty="0">
                <a:solidFill>
                  <a:srgbClr val="C9A227"/>
                </a:solidFill>
                <a:latin typeface="Calibri" pitchFamily="34" charset="0"/>
                <a:ea typeface="Calibri" pitchFamily="34" charset="-122"/>
                <a:cs typeface="Calibri" pitchFamily="34" charset="-120"/>
              </a:rPr>
              <a:t>INTEREST</a:t>
            </a:r>
            <a:endParaRPr lang="en-US" sz="1100" dirty="0"/>
          </a:p>
        </p:txBody>
      </p:sp>
      <p:sp>
        <p:nvSpPr>
          <p:cNvPr id="23" name="Shape 20"/>
          <p:cNvSpPr/>
          <p:nvPr/>
        </p:nvSpPr>
        <p:spPr>
          <a:xfrm>
            <a:off x="2926080" y="3017520"/>
            <a:ext cx="274320" cy="274320"/>
          </a:xfrm>
          <a:prstGeom prst="ellipse">
            <a:avLst/>
          </a:prstGeom>
          <a:solidFill>
            <a:srgbClr val="FFFFFF"/>
          </a:solidFill>
          <a:ln w="25400">
            <a:solidFill>
              <a:srgbClr val="C9A227"/>
            </a:solidFill>
            <a:prstDash val="solid"/>
          </a:ln>
        </p:spPr>
      </p:sp>
      <p:sp>
        <p:nvSpPr>
          <p:cNvPr id="24" name="Shape 21"/>
          <p:cNvSpPr/>
          <p:nvPr/>
        </p:nvSpPr>
        <p:spPr>
          <a:xfrm>
            <a:off x="3246120" y="3154680"/>
            <a:ext cx="1371600" cy="0"/>
          </a:xfrm>
          <a:prstGeom prst="line">
            <a:avLst/>
          </a:prstGeom>
          <a:noFill/>
          <a:ln w="25400">
            <a:solidFill>
              <a:srgbClr val="C9A227"/>
            </a:solidFill>
            <a:prstDash val="dash"/>
            <a:tailEnd type="triangle"/>
          </a:ln>
        </p:spPr>
      </p:sp>
      <p:sp>
        <p:nvSpPr>
          <p:cNvPr id="25" name="Shape 22"/>
          <p:cNvSpPr/>
          <p:nvPr/>
        </p:nvSpPr>
        <p:spPr>
          <a:xfrm>
            <a:off x="4681728" y="3017520"/>
            <a:ext cx="274320" cy="274320"/>
          </a:xfrm>
          <a:prstGeom prst="ellipse">
            <a:avLst/>
          </a:prstGeom>
          <a:solidFill>
            <a:srgbClr val="C9A227"/>
          </a:solidFill>
          <a:ln/>
        </p:spPr>
      </p:sp>
      <p:sp>
        <p:nvSpPr>
          <p:cNvPr id="26" name="Text 23"/>
          <p:cNvSpPr txBox="1"/>
          <p:nvPr/>
        </p:nvSpPr>
        <p:spPr>
          <a:xfrm>
            <a:off x="1417320" y="3026664"/>
            <a:ext cx="1417320" cy="256032"/>
          </a:xfrm>
          <a:prstGeom prst="rect">
            <a:avLst/>
          </a:prstGeom>
          <a:noFill/>
          <a:ln/>
        </p:spPr>
        <p:txBody>
          <a:bodyPr wrap="square" lIns="0" tIns="0" rIns="0" bIns="0" rtlCol="0" anchor="ctr"/>
          <a:lstStyle/>
          <a:p>
            <a:pPr algn="r" indent="0" marL="0">
              <a:buNone/>
            </a:pPr>
            <a:r>
              <a:rPr lang="en-US" sz="1150" b="1" i="1" dirty="0">
                <a:solidFill>
                  <a:srgbClr val="1B2A4A"/>
                </a:solidFill>
                <a:latin typeface="Calibri" pitchFamily="34" charset="0"/>
                <a:ea typeface="Calibri" pitchFamily="34" charset="-122"/>
                <a:cs typeface="Calibri" pitchFamily="34" charset="-120"/>
              </a:rPr>
              <a:t>Public authority</a:t>
            </a:r>
            <a:endParaRPr lang="en-US" sz="1150" dirty="0"/>
          </a:p>
        </p:txBody>
      </p:sp>
      <p:sp>
        <p:nvSpPr>
          <p:cNvPr id="27" name="Shape 24"/>
          <p:cNvSpPr/>
          <p:nvPr/>
        </p:nvSpPr>
        <p:spPr>
          <a:xfrm>
            <a:off x="5349240" y="4892040"/>
            <a:ext cx="274320" cy="274320"/>
          </a:xfrm>
          <a:prstGeom prst="ellipse">
            <a:avLst/>
          </a:prstGeom>
          <a:solidFill>
            <a:srgbClr val="C9A227"/>
          </a:solidFill>
          <a:ln w="19050">
            <a:solidFill>
              <a:srgbClr val="1B2A4A"/>
            </a:solidFill>
            <a:prstDash val="solid"/>
          </a:ln>
        </p:spPr>
      </p:sp>
      <p:sp>
        <p:nvSpPr>
          <p:cNvPr id="28" name="Text 25"/>
          <p:cNvSpPr txBox="1"/>
          <p:nvPr/>
        </p:nvSpPr>
        <p:spPr>
          <a:xfrm>
            <a:off x="3886200" y="4901184"/>
            <a:ext cx="1371600" cy="256032"/>
          </a:xfrm>
          <a:prstGeom prst="rect">
            <a:avLst/>
          </a:prstGeom>
          <a:noFill/>
          <a:ln/>
        </p:spPr>
        <p:txBody>
          <a:bodyPr wrap="square" lIns="0" tIns="0" rIns="0" bIns="0" rtlCol="0" anchor="ctr"/>
          <a:lstStyle/>
          <a:p>
            <a:pPr algn="r" indent="0" marL="0">
              <a:buNone/>
            </a:pPr>
            <a:r>
              <a:rPr lang="en-US" sz="1150" b="1" i="1" dirty="0">
                <a:solidFill>
                  <a:srgbClr val="1B2A4A"/>
                </a:solidFill>
                <a:latin typeface="Calibri" pitchFamily="34" charset="0"/>
                <a:ea typeface="Calibri" pitchFamily="34" charset="-122"/>
                <a:cs typeface="Calibri" pitchFamily="34" charset="-120"/>
              </a:rPr>
              <a:t>New stakeholder</a:t>
            </a:r>
            <a:endParaRPr lang="en-US" sz="1150" dirty="0"/>
          </a:p>
        </p:txBody>
      </p:sp>
      <p:sp>
        <p:nvSpPr>
          <p:cNvPr id="29" name="Text 26"/>
          <p:cNvSpPr txBox="1"/>
          <p:nvPr/>
        </p:nvSpPr>
        <p:spPr>
          <a:xfrm>
            <a:off x="1234440" y="5943600"/>
            <a:ext cx="5120640"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Quadrants as in Lecture 2; gold dots show illustrative shifts.</a:t>
            </a:r>
            <a:endParaRPr lang="en-US" sz="1050" dirty="0"/>
          </a:p>
        </p:txBody>
      </p:sp>
      <p:sp>
        <p:nvSpPr>
          <p:cNvPr id="30" name="Text 27"/>
          <p:cNvSpPr txBox="1"/>
          <p:nvPr/>
        </p:nvSpPr>
        <p:spPr>
          <a:xfrm>
            <a:off x="6812280" y="1783080"/>
            <a:ext cx="4828032"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A CONTINUOUS CYCLE DURING IMPLEMENTATION</a:t>
            </a:r>
            <a:endParaRPr lang="en-US" sz="1150" dirty="0"/>
          </a:p>
        </p:txBody>
      </p:sp>
      <p:sp>
        <p:nvSpPr>
          <p:cNvPr id="31" name="Shape 28"/>
          <p:cNvSpPr/>
          <p:nvPr/>
        </p:nvSpPr>
        <p:spPr>
          <a:xfrm>
            <a:off x="6812280" y="2148840"/>
            <a:ext cx="4828032" cy="807720"/>
          </a:xfrm>
          <a:prstGeom prst="roundRect">
            <a:avLst>
              <a:gd name="adj" fmla="val 9057"/>
            </a:avLst>
          </a:prstGeom>
          <a:solidFill>
            <a:srgbClr val="F4F7FC"/>
          </a:solidFill>
          <a:ln/>
        </p:spPr>
      </p:sp>
      <p:sp>
        <p:nvSpPr>
          <p:cNvPr id="32" name="Shape 29"/>
          <p:cNvSpPr/>
          <p:nvPr/>
        </p:nvSpPr>
        <p:spPr>
          <a:xfrm>
            <a:off x="6976872" y="2301240"/>
            <a:ext cx="502920" cy="502920"/>
          </a:xfrm>
          <a:prstGeom prst="ellipse">
            <a:avLst/>
          </a:prstGeom>
          <a:solidFill>
            <a:srgbClr val="1B2A4A"/>
          </a:solidFill>
          <a:ln/>
        </p:spPr>
      </p:sp>
      <p:sp>
        <p:nvSpPr>
          <p:cNvPr id="33" name="Text 30"/>
          <p:cNvSpPr txBox="1"/>
          <p:nvPr/>
        </p:nvSpPr>
        <p:spPr>
          <a:xfrm>
            <a:off x="6976872" y="230124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34" name="Text 31"/>
          <p:cNvSpPr txBox="1"/>
          <p:nvPr/>
        </p:nvSpPr>
        <p:spPr>
          <a:xfrm>
            <a:off x="7680960" y="2148840"/>
            <a:ext cx="3776472" cy="80772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Monitor  </a:t>
            </a:r>
            <a:pPr indent="0" marL="0">
              <a:buNone/>
            </a:pPr>
            <a:r>
              <a:rPr lang="en-US" sz="1350" dirty="0">
                <a:solidFill>
                  <a:srgbClr val="2B3445"/>
                </a:solidFill>
                <a:latin typeface="Calibri" pitchFamily="34" charset="0"/>
                <a:ea typeface="Calibri" pitchFamily="34" charset="-122"/>
                <a:cs typeface="Calibri" pitchFamily="34" charset="-120"/>
              </a:rPr>
              <a:t>changes in stakeholders' positions, interests and influence</a:t>
            </a:r>
            <a:endParaRPr lang="en-US" sz="1350" dirty="0"/>
          </a:p>
        </p:txBody>
      </p:sp>
      <p:sp>
        <p:nvSpPr>
          <p:cNvPr id="35" name="Shape 32"/>
          <p:cNvSpPr/>
          <p:nvPr/>
        </p:nvSpPr>
        <p:spPr>
          <a:xfrm>
            <a:off x="6812280" y="3093720"/>
            <a:ext cx="4828032" cy="807720"/>
          </a:xfrm>
          <a:prstGeom prst="roundRect">
            <a:avLst>
              <a:gd name="adj" fmla="val 9057"/>
            </a:avLst>
          </a:prstGeom>
          <a:solidFill>
            <a:srgbClr val="FFFFFF"/>
          </a:solidFill>
          <a:ln/>
        </p:spPr>
      </p:sp>
      <p:sp>
        <p:nvSpPr>
          <p:cNvPr id="36" name="Shape 33"/>
          <p:cNvSpPr/>
          <p:nvPr/>
        </p:nvSpPr>
        <p:spPr>
          <a:xfrm>
            <a:off x="6976872" y="3246120"/>
            <a:ext cx="502920" cy="502920"/>
          </a:xfrm>
          <a:prstGeom prst="ellipse">
            <a:avLst/>
          </a:prstGeom>
          <a:solidFill>
            <a:srgbClr val="1B2A4A"/>
          </a:solidFill>
          <a:ln/>
        </p:spPr>
      </p:sp>
      <p:sp>
        <p:nvSpPr>
          <p:cNvPr id="37" name="Text 34"/>
          <p:cNvSpPr txBox="1"/>
          <p:nvPr/>
        </p:nvSpPr>
        <p:spPr>
          <a:xfrm>
            <a:off x="6976872" y="324612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38" name="Text 35"/>
          <p:cNvSpPr txBox="1"/>
          <p:nvPr/>
        </p:nvSpPr>
        <p:spPr>
          <a:xfrm>
            <a:off x="7680960" y="3093720"/>
            <a:ext cx="3776472" cy="80772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Update  </a:t>
            </a:r>
            <a:pPr indent="0" marL="0">
              <a:buNone/>
            </a:pPr>
            <a:r>
              <a:rPr lang="en-US" sz="1350" dirty="0">
                <a:solidFill>
                  <a:srgbClr val="2B3445"/>
                </a:solidFill>
                <a:latin typeface="Calibri" pitchFamily="34" charset="0"/>
                <a:ea typeface="Calibri" pitchFamily="34" charset="-122"/>
                <a:cs typeface="Calibri" pitchFamily="34" charset="-120"/>
              </a:rPr>
              <a:t>the power–interest matrix built at the design stage (Lecture 2)</a:t>
            </a:r>
            <a:endParaRPr lang="en-US" sz="1350" dirty="0"/>
          </a:p>
        </p:txBody>
      </p:sp>
      <p:sp>
        <p:nvSpPr>
          <p:cNvPr id="39" name="Shape 36"/>
          <p:cNvSpPr/>
          <p:nvPr/>
        </p:nvSpPr>
        <p:spPr>
          <a:xfrm>
            <a:off x="6812280" y="4038600"/>
            <a:ext cx="4828032" cy="807720"/>
          </a:xfrm>
          <a:prstGeom prst="roundRect">
            <a:avLst>
              <a:gd name="adj" fmla="val 9057"/>
            </a:avLst>
          </a:prstGeom>
          <a:solidFill>
            <a:srgbClr val="F4F7FC"/>
          </a:solidFill>
          <a:ln/>
        </p:spPr>
      </p:sp>
      <p:sp>
        <p:nvSpPr>
          <p:cNvPr id="40" name="Shape 37"/>
          <p:cNvSpPr/>
          <p:nvPr/>
        </p:nvSpPr>
        <p:spPr>
          <a:xfrm>
            <a:off x="6976872" y="4191000"/>
            <a:ext cx="502920" cy="502920"/>
          </a:xfrm>
          <a:prstGeom prst="ellipse">
            <a:avLst/>
          </a:prstGeom>
          <a:solidFill>
            <a:srgbClr val="1B2A4A"/>
          </a:solidFill>
          <a:ln/>
        </p:spPr>
      </p:sp>
      <p:sp>
        <p:nvSpPr>
          <p:cNvPr id="41" name="Text 38"/>
          <p:cNvSpPr txBox="1"/>
          <p:nvPr/>
        </p:nvSpPr>
        <p:spPr>
          <a:xfrm>
            <a:off x="6976872" y="419100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42" name="Text 39"/>
          <p:cNvSpPr txBox="1"/>
          <p:nvPr/>
        </p:nvSpPr>
        <p:spPr>
          <a:xfrm>
            <a:off x="7680960" y="4038600"/>
            <a:ext cx="3776472" cy="80772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Adjust  </a:t>
            </a:r>
            <a:pPr indent="0" marL="0">
              <a:buNone/>
            </a:pPr>
            <a:r>
              <a:rPr lang="en-US" sz="1350" dirty="0">
                <a:solidFill>
                  <a:srgbClr val="2B3445"/>
                </a:solidFill>
                <a:latin typeface="Calibri" pitchFamily="34" charset="0"/>
                <a:ea typeface="Calibri" pitchFamily="34" charset="-122"/>
                <a:cs typeface="Calibri" pitchFamily="34" charset="-120"/>
              </a:rPr>
              <a:t>the engagement strategy in line with actual events</a:t>
            </a:r>
            <a:endParaRPr lang="en-US" sz="1350" dirty="0"/>
          </a:p>
        </p:txBody>
      </p:sp>
      <p:sp>
        <p:nvSpPr>
          <p:cNvPr id="43" name="Shape 40"/>
          <p:cNvSpPr/>
          <p:nvPr/>
        </p:nvSpPr>
        <p:spPr>
          <a:xfrm>
            <a:off x="6812280" y="5074920"/>
            <a:ext cx="4828032" cy="1051560"/>
          </a:xfrm>
          <a:prstGeom prst="roundRect">
            <a:avLst>
              <a:gd name="adj" fmla="val 6957"/>
            </a:avLst>
          </a:prstGeom>
          <a:solidFill>
            <a:srgbClr val="1B2A4A"/>
          </a:solidFill>
          <a:ln/>
        </p:spPr>
      </p:sp>
      <p:sp>
        <p:nvSpPr>
          <p:cNvPr id="44" name="Shape 41"/>
          <p:cNvSpPr/>
          <p:nvPr/>
        </p:nvSpPr>
        <p:spPr>
          <a:xfrm>
            <a:off x="7040880" y="5326380"/>
            <a:ext cx="548640" cy="548640"/>
          </a:xfrm>
          <a:prstGeom prst="ellipse">
            <a:avLst/>
          </a:prstGeom>
          <a:solidFill>
            <a:srgbClr val="31487A"/>
          </a:solidFill>
          <a:ln/>
        </p:spPr>
      </p:sp>
      <p:pic>
        <p:nvPicPr>
          <p:cNvPr id="45" name="Image 0" descr="preencoded.png">    </p:cNvPr>
          <p:cNvPicPr>
            <a:picLocks noChangeAspect="1"/>
          </p:cNvPicPr>
          <p:nvPr/>
        </p:nvPicPr>
        <p:blipFill>
          <a:blip r:embed="rId1"/>
          <a:stretch>
            <a:fillRect/>
          </a:stretch>
        </p:blipFill>
        <p:spPr>
          <a:xfrm>
            <a:off x="7189013" y="5474513"/>
            <a:ext cx="252374" cy="252374"/>
          </a:xfrm>
          <a:prstGeom prst="rect">
            <a:avLst/>
          </a:prstGeom>
        </p:spPr>
      </p:pic>
      <p:sp>
        <p:nvSpPr>
          <p:cNvPr id="46" name="Text 42"/>
          <p:cNvSpPr txBox="1"/>
          <p:nvPr/>
        </p:nvSpPr>
        <p:spPr>
          <a:xfrm>
            <a:off x="7818120" y="5166360"/>
            <a:ext cx="3593592" cy="86868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Typical triggers: new stakeholders emerge, or public authorities change their position.</a:t>
            </a:r>
            <a:endParaRPr lang="en-US" sz="13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4.2 · INTERCULTURAL INTERACTION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Managing Intercultural Interaction in the Consortium</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19</a:t>
            </a:r>
            <a:endParaRPr lang="en-US" sz="900" dirty="0"/>
          </a:p>
        </p:txBody>
      </p:sp>
      <p:sp>
        <p:nvSpPr>
          <p:cNvPr id="7" name="Text 4"/>
          <p:cNvSpPr txBox="1"/>
          <p:nvPr/>
        </p:nvSpPr>
        <p:spPr>
          <a:xfrm>
            <a:off x="548640" y="1691640"/>
            <a:ext cx="11091672" cy="365760"/>
          </a:xfrm>
          <a:prstGeom prst="rect">
            <a:avLst/>
          </a:prstGeom>
          <a:noFill/>
          <a:ln/>
        </p:spPr>
        <p:txBody>
          <a:bodyPr wrap="square" lIns="0" tIns="0" rIns="0" bIns="0" rtlCol="0" anchor="t"/>
          <a:lstStyle/>
          <a:p>
            <a:pPr indent="0" marL="0">
              <a:buNone/>
            </a:pPr>
            <a:r>
              <a:rPr lang="en-US" sz="1600" i="1" dirty="0">
                <a:solidFill>
                  <a:srgbClr val="64708C"/>
                </a:solidFill>
                <a:latin typeface="Calibri" pitchFamily="34" charset="0"/>
                <a:ea typeface="Calibri" pitchFamily="34" charset="-122"/>
                <a:cs typeface="Calibri" pitchFamily="34" charset="-120"/>
              </a:rPr>
              <a:t>Cultural differences (Lecture 1, Section 6) acquire an operational dimension at the implementation stage.</a:t>
            </a:r>
            <a:endParaRPr lang="en-US" sz="1600" dirty="0"/>
          </a:p>
        </p:txBody>
      </p:sp>
      <p:sp>
        <p:nvSpPr>
          <p:cNvPr id="8" name="Shape 5"/>
          <p:cNvSpPr/>
          <p:nvPr/>
        </p:nvSpPr>
        <p:spPr>
          <a:xfrm>
            <a:off x="548640" y="2240280"/>
            <a:ext cx="2567178" cy="2834640"/>
          </a:xfrm>
          <a:prstGeom prst="roundRect">
            <a:avLst>
              <a:gd name="adj" fmla="val 2850"/>
            </a:avLst>
          </a:prstGeom>
          <a:solidFill>
            <a:srgbClr val="F4F7FC"/>
          </a:solidFill>
          <a:ln/>
        </p:spPr>
      </p:sp>
      <p:sp>
        <p:nvSpPr>
          <p:cNvPr id="9" name="Shape 6"/>
          <p:cNvSpPr/>
          <p:nvPr/>
        </p:nvSpPr>
        <p:spPr>
          <a:xfrm>
            <a:off x="777240" y="2468880"/>
            <a:ext cx="685800" cy="685800"/>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962406" y="2654046"/>
            <a:ext cx="315468" cy="315468"/>
          </a:xfrm>
          <a:prstGeom prst="rect">
            <a:avLst/>
          </a:prstGeom>
        </p:spPr>
      </p:pic>
      <p:sp>
        <p:nvSpPr>
          <p:cNvPr id="11" name="Text 7"/>
          <p:cNvSpPr txBox="1"/>
          <p:nvPr/>
        </p:nvSpPr>
        <p:spPr>
          <a:xfrm>
            <a:off x="777240" y="3291840"/>
            <a:ext cx="2109978" cy="411480"/>
          </a:xfrm>
          <a:prstGeom prst="rect">
            <a:avLst/>
          </a:prstGeom>
          <a:noFill/>
          <a:ln/>
        </p:spPr>
        <p:txBody>
          <a:bodyPr wrap="square" lIns="0" tIns="0" rIns="0" bIns="0" rtlCol="0" anchor="ctr">
            <a:normAutofit/>
          </a:bodyPr>
          <a:lstStyle/>
          <a:p>
            <a:pPr indent="0" marL="0">
              <a:buNone/>
            </a:pPr>
            <a:r>
              <a:rPr lang="en-US" sz="1500" b="1" dirty="0">
                <a:solidFill>
                  <a:srgbClr val="1B2A4A"/>
                </a:solidFill>
                <a:latin typeface="Calibri" pitchFamily="34" charset="0"/>
                <a:ea typeface="Calibri" pitchFamily="34" charset="-122"/>
                <a:cs typeface="Calibri" pitchFamily="34" charset="-120"/>
              </a:rPr>
              <a:t>Shared ways of working</a:t>
            </a:r>
            <a:endParaRPr lang="en-US" sz="1500" dirty="0"/>
          </a:p>
        </p:txBody>
      </p:sp>
      <p:sp>
        <p:nvSpPr>
          <p:cNvPr id="12" name="Text 8"/>
          <p:cNvSpPr txBox="1"/>
          <p:nvPr/>
        </p:nvSpPr>
        <p:spPr>
          <a:xfrm>
            <a:off x="777240" y="3749040"/>
            <a:ext cx="2109978" cy="114300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Explicitly align expectations on punctuality, decision-making style and feedback.</a:t>
            </a:r>
            <a:endParaRPr lang="en-US" sz="1350" dirty="0"/>
          </a:p>
        </p:txBody>
      </p:sp>
      <p:sp>
        <p:nvSpPr>
          <p:cNvPr id="13" name="Shape 9"/>
          <p:cNvSpPr/>
          <p:nvPr/>
        </p:nvSpPr>
        <p:spPr>
          <a:xfrm>
            <a:off x="3390138" y="2240280"/>
            <a:ext cx="2567178" cy="2834640"/>
          </a:xfrm>
          <a:prstGeom prst="roundRect">
            <a:avLst>
              <a:gd name="adj" fmla="val 2850"/>
            </a:avLst>
          </a:prstGeom>
          <a:solidFill>
            <a:srgbClr val="F4F7FC"/>
          </a:solidFill>
          <a:ln/>
        </p:spPr>
      </p:sp>
      <p:sp>
        <p:nvSpPr>
          <p:cNvPr id="14" name="Shape 10"/>
          <p:cNvSpPr/>
          <p:nvPr/>
        </p:nvSpPr>
        <p:spPr>
          <a:xfrm>
            <a:off x="3618738" y="2468880"/>
            <a:ext cx="685800" cy="685800"/>
          </a:xfrm>
          <a:prstGeom prst="ellipse">
            <a:avLst/>
          </a:prstGeom>
          <a:solidFill>
            <a:srgbClr val="1B2A4A"/>
          </a:solidFill>
          <a:ln/>
        </p:spPr>
      </p:sp>
      <p:pic>
        <p:nvPicPr>
          <p:cNvPr id="15" name="Image 1" descr="preencoded.png">    </p:cNvPr>
          <p:cNvPicPr>
            <a:picLocks noChangeAspect="1"/>
          </p:cNvPicPr>
          <p:nvPr/>
        </p:nvPicPr>
        <p:blipFill>
          <a:blip r:embed="rId2"/>
          <a:stretch>
            <a:fillRect/>
          </a:stretch>
        </p:blipFill>
        <p:spPr>
          <a:xfrm>
            <a:off x="3803904" y="2654046"/>
            <a:ext cx="315468" cy="315468"/>
          </a:xfrm>
          <a:prstGeom prst="rect">
            <a:avLst/>
          </a:prstGeom>
        </p:spPr>
      </p:pic>
      <p:sp>
        <p:nvSpPr>
          <p:cNvPr id="16" name="Text 11"/>
          <p:cNvSpPr txBox="1"/>
          <p:nvPr/>
        </p:nvSpPr>
        <p:spPr>
          <a:xfrm>
            <a:off x="3618738" y="3291840"/>
            <a:ext cx="2109978" cy="411480"/>
          </a:xfrm>
          <a:prstGeom prst="rect">
            <a:avLst/>
          </a:prstGeom>
          <a:noFill/>
          <a:ln/>
        </p:spPr>
        <p:txBody>
          <a:bodyPr wrap="square" lIns="0" tIns="0" rIns="0" bIns="0" rtlCol="0" anchor="ctr">
            <a:normAutofit/>
          </a:bodyPr>
          <a:lstStyle/>
          <a:p>
            <a:pPr indent="0" marL="0">
              <a:buNone/>
            </a:pPr>
            <a:r>
              <a:rPr lang="en-US" sz="1500" b="1" dirty="0">
                <a:solidFill>
                  <a:srgbClr val="1B2A4A"/>
                </a:solidFill>
                <a:latin typeface="Calibri" pitchFamily="34" charset="0"/>
                <a:ea typeface="Calibri" pitchFamily="34" charset="-122"/>
                <a:cs typeface="Calibri" pitchFamily="34" charset="-120"/>
              </a:rPr>
              <a:t>Intercultural briefing</a:t>
            </a:r>
            <a:endParaRPr lang="en-US" sz="1500" dirty="0"/>
          </a:p>
        </p:txBody>
      </p:sp>
      <p:sp>
        <p:nvSpPr>
          <p:cNvPr id="17" name="Text 12"/>
          <p:cNvSpPr txBox="1"/>
          <p:nvPr/>
        </p:nvSpPr>
        <p:spPr>
          <a:xfrm>
            <a:off x="3618738" y="3749040"/>
            <a:ext cx="2109978" cy="114300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Held at the start of implementation for new team members.</a:t>
            </a:r>
            <a:endParaRPr lang="en-US" sz="1350" dirty="0"/>
          </a:p>
        </p:txBody>
      </p:sp>
      <p:sp>
        <p:nvSpPr>
          <p:cNvPr id="18" name="Shape 13"/>
          <p:cNvSpPr/>
          <p:nvPr/>
        </p:nvSpPr>
        <p:spPr>
          <a:xfrm>
            <a:off x="6231636" y="2240280"/>
            <a:ext cx="2567178" cy="2834640"/>
          </a:xfrm>
          <a:prstGeom prst="roundRect">
            <a:avLst>
              <a:gd name="adj" fmla="val 2850"/>
            </a:avLst>
          </a:prstGeom>
          <a:solidFill>
            <a:srgbClr val="F4F7FC"/>
          </a:solidFill>
          <a:ln/>
        </p:spPr>
      </p:sp>
      <p:sp>
        <p:nvSpPr>
          <p:cNvPr id="19" name="Shape 14"/>
          <p:cNvSpPr/>
          <p:nvPr/>
        </p:nvSpPr>
        <p:spPr>
          <a:xfrm>
            <a:off x="6460236" y="2468880"/>
            <a:ext cx="685800" cy="685800"/>
          </a:xfrm>
          <a:prstGeom prst="ellipse">
            <a:avLst/>
          </a:prstGeom>
          <a:solidFill>
            <a:srgbClr val="1B2A4A"/>
          </a:solidFill>
          <a:ln/>
        </p:spPr>
      </p:sp>
      <p:pic>
        <p:nvPicPr>
          <p:cNvPr id="20" name="Image 2" descr="preencoded.png">    </p:cNvPr>
          <p:cNvPicPr>
            <a:picLocks noChangeAspect="1"/>
          </p:cNvPicPr>
          <p:nvPr/>
        </p:nvPicPr>
        <p:blipFill>
          <a:blip r:embed="rId3"/>
          <a:stretch>
            <a:fillRect/>
          </a:stretch>
        </p:blipFill>
        <p:spPr>
          <a:xfrm>
            <a:off x="6645402" y="2654046"/>
            <a:ext cx="315468" cy="315468"/>
          </a:xfrm>
          <a:prstGeom prst="rect">
            <a:avLst/>
          </a:prstGeom>
        </p:spPr>
      </p:pic>
      <p:sp>
        <p:nvSpPr>
          <p:cNvPr id="21" name="Text 15"/>
          <p:cNvSpPr txBox="1"/>
          <p:nvPr/>
        </p:nvSpPr>
        <p:spPr>
          <a:xfrm>
            <a:off x="6460236" y="3291840"/>
            <a:ext cx="2109978" cy="411480"/>
          </a:xfrm>
          <a:prstGeom prst="rect">
            <a:avLst/>
          </a:prstGeom>
          <a:noFill/>
          <a:ln/>
        </p:spPr>
        <p:txBody>
          <a:bodyPr wrap="square" lIns="0" tIns="0" rIns="0" bIns="0" rtlCol="0" anchor="ctr">
            <a:normAutofit/>
          </a:bodyPr>
          <a:lstStyle/>
          <a:p>
            <a:pPr indent="0" marL="0">
              <a:buNone/>
            </a:pPr>
            <a:r>
              <a:rPr lang="en-US" sz="1500" b="1" dirty="0">
                <a:solidFill>
                  <a:srgbClr val="1B2A4A"/>
                </a:solidFill>
                <a:latin typeface="Calibri" pitchFamily="34" charset="0"/>
                <a:ea typeface="Calibri" pitchFamily="34" charset="-122"/>
                <a:cs typeface="Calibri" pitchFamily="34" charset="-120"/>
              </a:rPr>
              <a:t>Cultural mediators</a:t>
            </a:r>
            <a:endParaRPr lang="en-US" sz="1500" dirty="0"/>
          </a:p>
        </p:txBody>
      </p:sp>
      <p:sp>
        <p:nvSpPr>
          <p:cNvPr id="22" name="Text 16"/>
          <p:cNvSpPr txBox="1"/>
          <p:nvPr/>
        </p:nvSpPr>
        <p:spPr>
          <a:xfrm>
            <a:off x="6460236" y="3749040"/>
            <a:ext cx="2109978" cy="114300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Appointed within partner organisations to bridge cultural differences.</a:t>
            </a:r>
            <a:endParaRPr lang="en-US" sz="1350" dirty="0"/>
          </a:p>
        </p:txBody>
      </p:sp>
      <p:sp>
        <p:nvSpPr>
          <p:cNvPr id="23" name="Shape 17"/>
          <p:cNvSpPr/>
          <p:nvPr/>
        </p:nvSpPr>
        <p:spPr>
          <a:xfrm>
            <a:off x="9073134" y="2240280"/>
            <a:ext cx="2567178" cy="2834640"/>
          </a:xfrm>
          <a:prstGeom prst="roundRect">
            <a:avLst>
              <a:gd name="adj" fmla="val 2850"/>
            </a:avLst>
          </a:prstGeom>
          <a:solidFill>
            <a:srgbClr val="F4F7FC"/>
          </a:solidFill>
          <a:ln/>
        </p:spPr>
      </p:sp>
      <p:sp>
        <p:nvSpPr>
          <p:cNvPr id="24" name="Shape 18"/>
          <p:cNvSpPr/>
          <p:nvPr/>
        </p:nvSpPr>
        <p:spPr>
          <a:xfrm>
            <a:off x="9301734" y="2468880"/>
            <a:ext cx="685800" cy="685800"/>
          </a:xfrm>
          <a:prstGeom prst="ellipse">
            <a:avLst/>
          </a:prstGeom>
          <a:solidFill>
            <a:srgbClr val="1B2A4A"/>
          </a:solidFill>
          <a:ln/>
        </p:spPr>
      </p:sp>
      <p:pic>
        <p:nvPicPr>
          <p:cNvPr id="25" name="Image 3" descr="preencoded.png">    </p:cNvPr>
          <p:cNvPicPr>
            <a:picLocks noChangeAspect="1"/>
          </p:cNvPicPr>
          <p:nvPr/>
        </p:nvPicPr>
        <p:blipFill>
          <a:blip r:embed="rId4"/>
          <a:stretch>
            <a:fillRect/>
          </a:stretch>
        </p:blipFill>
        <p:spPr>
          <a:xfrm>
            <a:off x="9486900" y="2654046"/>
            <a:ext cx="315468" cy="315468"/>
          </a:xfrm>
          <a:prstGeom prst="rect">
            <a:avLst/>
          </a:prstGeom>
        </p:spPr>
      </p:pic>
      <p:sp>
        <p:nvSpPr>
          <p:cNvPr id="26" name="Text 19"/>
          <p:cNvSpPr txBox="1"/>
          <p:nvPr/>
        </p:nvSpPr>
        <p:spPr>
          <a:xfrm>
            <a:off x="9301734" y="3291840"/>
            <a:ext cx="2109978" cy="411480"/>
          </a:xfrm>
          <a:prstGeom prst="rect">
            <a:avLst/>
          </a:prstGeom>
          <a:noFill/>
          <a:ln/>
        </p:spPr>
        <p:txBody>
          <a:bodyPr wrap="square" lIns="0" tIns="0" rIns="0" bIns="0" rtlCol="0" anchor="ctr">
            <a:normAutofit/>
          </a:bodyPr>
          <a:lstStyle/>
          <a:p>
            <a:pPr indent="0" marL="0">
              <a:buNone/>
            </a:pPr>
            <a:r>
              <a:rPr lang="en-US" sz="1500" b="1" dirty="0">
                <a:solidFill>
                  <a:srgbClr val="1B2A4A"/>
                </a:solidFill>
                <a:latin typeface="Calibri" pitchFamily="34" charset="0"/>
                <a:ea typeface="Calibri" pitchFamily="34" charset="-122"/>
                <a:cs typeface="Calibri" pitchFamily="34" charset="-120"/>
              </a:rPr>
              <a:t>Avoiding ethnocentrism</a:t>
            </a:r>
            <a:endParaRPr lang="en-US" sz="1500" dirty="0"/>
          </a:p>
        </p:txBody>
      </p:sp>
      <p:sp>
        <p:nvSpPr>
          <p:cNvPr id="27" name="Text 20"/>
          <p:cNvSpPr txBox="1"/>
          <p:nvPr/>
        </p:nvSpPr>
        <p:spPr>
          <a:xfrm>
            <a:off x="9301734" y="3749040"/>
            <a:ext cx="2109978" cy="114300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Consciously avoiding assumptions about the “correct” way of working.</a:t>
            </a:r>
            <a:endParaRPr lang="en-US" sz="1350" dirty="0"/>
          </a:p>
        </p:txBody>
      </p:sp>
      <p:sp>
        <p:nvSpPr>
          <p:cNvPr id="28" name="Shape 21"/>
          <p:cNvSpPr/>
          <p:nvPr/>
        </p:nvSpPr>
        <p:spPr>
          <a:xfrm>
            <a:off x="548640" y="5303520"/>
            <a:ext cx="11091672" cy="822960"/>
          </a:xfrm>
          <a:prstGeom prst="roundRect">
            <a:avLst>
              <a:gd name="adj" fmla="val 8889"/>
            </a:avLst>
          </a:prstGeom>
          <a:solidFill>
            <a:srgbClr val="1B2A4A"/>
          </a:solidFill>
          <a:ln/>
        </p:spPr>
      </p:sp>
      <p:sp>
        <p:nvSpPr>
          <p:cNvPr id="29" name="Shape 22"/>
          <p:cNvSpPr/>
          <p:nvPr/>
        </p:nvSpPr>
        <p:spPr>
          <a:xfrm>
            <a:off x="777240" y="5440680"/>
            <a:ext cx="548640" cy="548640"/>
          </a:xfrm>
          <a:prstGeom prst="ellipse">
            <a:avLst/>
          </a:prstGeom>
          <a:solidFill>
            <a:srgbClr val="31487A"/>
          </a:solidFill>
          <a:ln/>
        </p:spPr>
      </p:sp>
      <p:pic>
        <p:nvPicPr>
          <p:cNvPr id="30" name="Image 4" descr="preencoded.png">    </p:cNvPr>
          <p:cNvPicPr>
            <a:picLocks noChangeAspect="1"/>
          </p:cNvPicPr>
          <p:nvPr/>
        </p:nvPicPr>
        <p:blipFill>
          <a:blip r:embed="rId5"/>
          <a:stretch>
            <a:fillRect/>
          </a:stretch>
        </p:blipFill>
        <p:spPr>
          <a:xfrm>
            <a:off x="925373" y="5588813"/>
            <a:ext cx="252374" cy="252374"/>
          </a:xfrm>
          <a:prstGeom prst="rect">
            <a:avLst/>
          </a:prstGeom>
        </p:spPr>
      </p:pic>
      <p:sp>
        <p:nvSpPr>
          <p:cNvPr id="31" name="Text 23"/>
          <p:cNvSpPr txBox="1"/>
          <p:nvPr/>
        </p:nvSpPr>
        <p:spPr>
          <a:xfrm>
            <a:off x="1554480" y="5394960"/>
            <a:ext cx="9857232" cy="64008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Recall Lecture 1: power distance (Hofstede) and time orientation (Hall) shape expectations about hierarchy, decision-making and deadlines.</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05</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5</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Quality Management of Deliverables, Peer Review and Compliance with Donor Requirements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are quality standards and acceptance criteria set?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quality assurance differ from quality control?</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do peer review and donor-compliance checks matter?</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7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5.1–5.2 · QUALITY MANAGEMENT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Quality Planning, Quality Assurance and Quality Control</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21</a:t>
            </a:r>
            <a:endParaRPr lang="en-US" sz="900" dirty="0"/>
          </a:p>
        </p:txBody>
      </p:sp>
      <p:sp>
        <p:nvSpPr>
          <p:cNvPr id="7" name="Shape 4"/>
          <p:cNvSpPr/>
          <p:nvPr/>
        </p:nvSpPr>
        <p:spPr>
          <a:xfrm>
            <a:off x="1933956" y="2103120"/>
            <a:ext cx="8321040" cy="0"/>
          </a:xfrm>
          <a:prstGeom prst="line">
            <a:avLst/>
          </a:prstGeom>
          <a:noFill/>
          <a:ln w="25400">
            <a:solidFill>
              <a:srgbClr val="D5DDEB"/>
            </a:solidFill>
            <a:prstDash val="solid"/>
          </a:ln>
        </p:spPr>
      </p:sp>
      <p:sp>
        <p:nvSpPr>
          <p:cNvPr id="8" name="Shape 5"/>
          <p:cNvSpPr/>
          <p:nvPr/>
        </p:nvSpPr>
        <p:spPr>
          <a:xfrm>
            <a:off x="1568196" y="1737360"/>
            <a:ext cx="731520" cy="73152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1765706" y="1934870"/>
            <a:ext cx="336499" cy="336499"/>
          </a:xfrm>
          <a:prstGeom prst="rect">
            <a:avLst/>
          </a:prstGeom>
        </p:spPr>
      </p:pic>
      <p:sp>
        <p:nvSpPr>
          <p:cNvPr id="10" name="Text 6"/>
          <p:cNvSpPr txBox="1"/>
          <p:nvPr/>
        </p:nvSpPr>
        <p:spPr>
          <a:xfrm>
            <a:off x="640080" y="2560320"/>
            <a:ext cx="2587752" cy="365760"/>
          </a:xfrm>
          <a:prstGeom prst="rect">
            <a:avLst/>
          </a:prstGeom>
          <a:noFill/>
          <a:ln/>
        </p:spPr>
        <p:txBody>
          <a:bodyPr wrap="square" lIns="0" tIns="0" rIns="0" bIns="0" rtlCol="0" anchor="ctr"/>
          <a:lstStyle/>
          <a:p>
            <a:pPr algn="ctr" indent="0" marL="0">
              <a:buNone/>
            </a:pPr>
            <a:r>
              <a:rPr lang="en-US" sz="1500" b="1" dirty="0">
                <a:solidFill>
                  <a:srgbClr val="1B2A4A"/>
                </a:solidFill>
                <a:latin typeface="Calibri" pitchFamily="34" charset="0"/>
                <a:ea typeface="Calibri" pitchFamily="34" charset="-122"/>
                <a:cs typeface="Calibri" pitchFamily="34" charset="-120"/>
              </a:rPr>
              <a:t>Planning stage</a:t>
            </a:r>
            <a:endParaRPr lang="en-US" sz="1500" dirty="0"/>
          </a:p>
        </p:txBody>
      </p:sp>
      <p:sp>
        <p:nvSpPr>
          <p:cNvPr id="11" name="Shape 7"/>
          <p:cNvSpPr/>
          <p:nvPr/>
        </p:nvSpPr>
        <p:spPr>
          <a:xfrm>
            <a:off x="640080" y="3108960"/>
            <a:ext cx="2587752" cy="3017520"/>
          </a:xfrm>
          <a:prstGeom prst="roundRect">
            <a:avLst>
              <a:gd name="adj" fmla="val 2827"/>
            </a:avLst>
          </a:prstGeom>
          <a:solidFill>
            <a:srgbClr val="F4F7FC"/>
          </a:solidFill>
          <a:ln/>
        </p:spPr>
      </p:sp>
      <p:sp>
        <p:nvSpPr>
          <p:cNvPr id="12" name="Text 8"/>
          <p:cNvSpPr txBox="1"/>
          <p:nvPr/>
        </p:nvSpPr>
        <p:spPr>
          <a:xfrm>
            <a:off x="841248" y="3291840"/>
            <a:ext cx="2185416" cy="256032"/>
          </a:xfrm>
          <a:prstGeom prst="rect">
            <a:avLst/>
          </a:prstGeom>
          <a:noFill/>
          <a:ln/>
        </p:spPr>
        <p:txBody>
          <a:bodyPr wrap="square" lIns="0" tIns="0" rIns="0" bIns="0" rtlCol="0" anchor="t"/>
          <a:lstStyle/>
          <a:p>
            <a:pPr indent="0" marL="0">
              <a:buNone/>
            </a:pPr>
            <a:r>
              <a:rPr lang="en-US" sz="1100" b="1" spc="150" kern="0" dirty="0">
                <a:solidFill>
                  <a:srgbClr val="C9A227"/>
                </a:solidFill>
                <a:latin typeface="Calibri" pitchFamily="34" charset="0"/>
                <a:ea typeface="Calibri" pitchFamily="34" charset="-122"/>
                <a:cs typeface="Calibri" pitchFamily="34" charset="-120"/>
              </a:rPr>
              <a:t>QUALITY PLANNING</a:t>
            </a:r>
            <a:endParaRPr lang="en-US" sz="1100" dirty="0"/>
          </a:p>
        </p:txBody>
      </p:sp>
      <p:sp>
        <p:nvSpPr>
          <p:cNvPr id="13" name="Text 9"/>
          <p:cNvSpPr txBox="1"/>
          <p:nvPr/>
        </p:nvSpPr>
        <p:spPr>
          <a:xfrm>
            <a:off x="841248" y="3611880"/>
            <a:ext cx="2185416" cy="685800"/>
          </a:xfrm>
          <a:prstGeom prst="rect">
            <a:avLst/>
          </a:prstGeom>
          <a:noFill/>
          <a:ln/>
        </p:spPr>
        <p:txBody>
          <a:bodyPr wrap="square" lIns="0" tIns="0" rIns="0" bIns="0" rtlCol="0" anchor="t"/>
          <a:lstStyle/>
          <a:p>
            <a:pPr indent="0" marL="0">
              <a:buNone/>
            </a:pPr>
            <a:r>
              <a:rPr lang="en-US" sz="1600" b="1" dirty="0">
                <a:solidFill>
                  <a:srgbClr val="1B2A4A"/>
                </a:solidFill>
                <a:latin typeface="Cambria" pitchFamily="34" charset="0"/>
                <a:ea typeface="Cambria" pitchFamily="34" charset="-122"/>
                <a:cs typeface="Cambria" pitchFamily="34" charset="-120"/>
              </a:rPr>
              <a:t>Standards and acceptance criteria</a:t>
            </a:r>
            <a:endParaRPr lang="en-US" sz="1600" dirty="0"/>
          </a:p>
        </p:txBody>
      </p:sp>
      <p:sp>
        <p:nvSpPr>
          <p:cNvPr id="14" name="Text 10"/>
          <p:cNvSpPr txBox="1"/>
          <p:nvPr/>
        </p:nvSpPr>
        <p:spPr>
          <a:xfrm>
            <a:off x="841248" y="4389120"/>
            <a:ext cx="2185416" cy="15544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Defined for each deliverable and agreed with donor requirements and target-group expectations.</a:t>
            </a:r>
            <a:endParaRPr lang="en-US" sz="1300" dirty="0"/>
          </a:p>
        </p:txBody>
      </p:sp>
      <p:sp>
        <p:nvSpPr>
          <p:cNvPr id="15" name="Shape 11"/>
          <p:cNvSpPr/>
          <p:nvPr/>
        </p:nvSpPr>
        <p:spPr>
          <a:xfrm>
            <a:off x="4338828" y="1737360"/>
            <a:ext cx="731520" cy="731520"/>
          </a:xfrm>
          <a:prstGeom prst="ellipse">
            <a:avLst/>
          </a:prstGeom>
          <a:solidFill>
            <a:srgbClr val="C9A227"/>
          </a:solidFill>
          <a:ln/>
        </p:spPr>
      </p:sp>
      <p:pic>
        <p:nvPicPr>
          <p:cNvPr id="16" name="Image 1" descr="preencoded.png">    </p:cNvPr>
          <p:cNvPicPr>
            <a:picLocks noChangeAspect="1"/>
          </p:cNvPicPr>
          <p:nvPr/>
        </p:nvPicPr>
        <p:blipFill>
          <a:blip r:embed="rId2"/>
          <a:stretch>
            <a:fillRect/>
          </a:stretch>
        </p:blipFill>
        <p:spPr>
          <a:xfrm>
            <a:off x="4536338" y="1934870"/>
            <a:ext cx="336499" cy="336499"/>
          </a:xfrm>
          <a:prstGeom prst="rect">
            <a:avLst/>
          </a:prstGeom>
        </p:spPr>
      </p:pic>
      <p:sp>
        <p:nvSpPr>
          <p:cNvPr id="17" name="Text 12"/>
          <p:cNvSpPr txBox="1"/>
          <p:nvPr/>
        </p:nvSpPr>
        <p:spPr>
          <a:xfrm>
            <a:off x="3410712" y="2560320"/>
            <a:ext cx="2587752" cy="365760"/>
          </a:xfrm>
          <a:prstGeom prst="rect">
            <a:avLst/>
          </a:prstGeom>
          <a:noFill/>
          <a:ln/>
        </p:spPr>
        <p:txBody>
          <a:bodyPr wrap="square" lIns="0" tIns="0" rIns="0" bIns="0" rtlCol="0" anchor="ctr"/>
          <a:lstStyle/>
          <a:p>
            <a:pPr algn="ctr" indent="0" marL="0">
              <a:buNone/>
            </a:pPr>
            <a:r>
              <a:rPr lang="en-US" sz="1500" b="1" dirty="0">
                <a:solidFill>
                  <a:srgbClr val="1B2A4A"/>
                </a:solidFill>
                <a:latin typeface="Calibri" pitchFamily="34" charset="0"/>
                <a:ea typeface="Calibri" pitchFamily="34" charset="-122"/>
                <a:cs typeface="Calibri" pitchFamily="34" charset="-120"/>
              </a:rPr>
              <a:t>Development</a:t>
            </a:r>
            <a:endParaRPr lang="en-US" sz="1500" dirty="0"/>
          </a:p>
        </p:txBody>
      </p:sp>
      <p:sp>
        <p:nvSpPr>
          <p:cNvPr id="18" name="Shape 13"/>
          <p:cNvSpPr/>
          <p:nvPr/>
        </p:nvSpPr>
        <p:spPr>
          <a:xfrm>
            <a:off x="3410712" y="3108960"/>
            <a:ext cx="2587752" cy="3017520"/>
          </a:xfrm>
          <a:prstGeom prst="roundRect">
            <a:avLst>
              <a:gd name="adj" fmla="val 2827"/>
            </a:avLst>
          </a:prstGeom>
          <a:solidFill>
            <a:srgbClr val="1B2A4A"/>
          </a:solidFill>
          <a:ln/>
        </p:spPr>
      </p:sp>
      <p:sp>
        <p:nvSpPr>
          <p:cNvPr id="19" name="Text 14"/>
          <p:cNvSpPr txBox="1"/>
          <p:nvPr/>
        </p:nvSpPr>
        <p:spPr>
          <a:xfrm>
            <a:off x="3611880" y="3291840"/>
            <a:ext cx="2185416" cy="256032"/>
          </a:xfrm>
          <a:prstGeom prst="rect">
            <a:avLst/>
          </a:prstGeom>
          <a:noFill/>
          <a:ln/>
        </p:spPr>
        <p:txBody>
          <a:bodyPr wrap="square" lIns="0" tIns="0" rIns="0" bIns="0" rtlCol="0" anchor="t"/>
          <a:lstStyle/>
          <a:p>
            <a:pPr indent="0" marL="0">
              <a:buNone/>
            </a:pPr>
            <a:r>
              <a:rPr lang="en-US" sz="1100" b="1" spc="150" kern="0" dirty="0">
                <a:solidFill>
                  <a:srgbClr val="C9A227"/>
                </a:solidFill>
                <a:latin typeface="Calibri" pitchFamily="34" charset="0"/>
                <a:ea typeface="Calibri" pitchFamily="34" charset="-122"/>
                <a:cs typeface="Calibri" pitchFamily="34" charset="-120"/>
              </a:rPr>
              <a:t>QUALITY ASSURANCE</a:t>
            </a:r>
            <a:endParaRPr lang="en-US" sz="1100" dirty="0"/>
          </a:p>
        </p:txBody>
      </p:sp>
      <p:sp>
        <p:nvSpPr>
          <p:cNvPr id="20" name="Text 15"/>
          <p:cNvSpPr txBox="1"/>
          <p:nvPr/>
        </p:nvSpPr>
        <p:spPr>
          <a:xfrm>
            <a:off x="3611880" y="3611880"/>
            <a:ext cx="2185416" cy="685800"/>
          </a:xfrm>
          <a:prstGeom prst="rect">
            <a:avLst/>
          </a:prstGeom>
          <a:noFill/>
          <a:ln/>
        </p:spPr>
        <p:txBody>
          <a:bodyPr wrap="square" lIns="0" tIns="0" rIns="0" bIns="0" rtlCol="0" anchor="t"/>
          <a:lstStyle/>
          <a:p>
            <a:pPr indent="0" marL="0">
              <a:buNone/>
            </a:pPr>
            <a:r>
              <a:rPr lang="en-US" sz="1600" b="1" dirty="0">
                <a:solidFill>
                  <a:srgbClr val="FFFFFF"/>
                </a:solidFill>
                <a:latin typeface="Cambria" pitchFamily="34" charset="0"/>
                <a:ea typeface="Cambria" pitchFamily="34" charset="-122"/>
                <a:cs typeface="Cambria" pitchFamily="34" charset="-120"/>
              </a:rPr>
              <a:t>Preventive · process-oriented</a:t>
            </a:r>
            <a:endParaRPr lang="en-US" sz="1600" dirty="0"/>
          </a:p>
        </p:txBody>
      </p:sp>
      <p:sp>
        <p:nvSpPr>
          <p:cNvPr id="21" name="Text 16"/>
          <p:cNvSpPr txBox="1"/>
          <p:nvPr/>
        </p:nvSpPr>
        <p:spPr>
          <a:xfrm>
            <a:off x="3611880" y="4389120"/>
            <a:ext cx="2185416" cy="1554480"/>
          </a:xfrm>
          <a:prstGeom prst="rect">
            <a:avLst/>
          </a:prstGeom>
          <a:noFill/>
          <a:ln/>
        </p:spPr>
        <p:txBody>
          <a:bodyPr wrap="square" lIns="0" tIns="0" rIns="0" bIns="0" rtlCol="0" anchor="t"/>
          <a:lstStyle/>
          <a:p>
            <a:pPr indent="0" marL="0">
              <a:buNone/>
            </a:pPr>
            <a:r>
              <a:rPr lang="en-US" sz="1300" dirty="0">
                <a:solidFill>
                  <a:srgbClr val="D6DEEE"/>
                </a:solidFill>
                <a:latin typeface="Calibri" pitchFamily="34" charset="0"/>
                <a:ea typeface="Calibri" pitchFamily="34" charset="-122"/>
                <a:cs typeface="Calibri" pitchFamily="34" charset="-120"/>
              </a:rPr>
              <a:t>Prevents defects by adhering to established standards and procedures for developing deliverables.</a:t>
            </a:r>
            <a:endParaRPr lang="en-US" sz="1300" dirty="0"/>
          </a:p>
        </p:txBody>
      </p:sp>
      <p:sp>
        <p:nvSpPr>
          <p:cNvPr id="22" name="Shape 17"/>
          <p:cNvSpPr/>
          <p:nvPr/>
        </p:nvSpPr>
        <p:spPr>
          <a:xfrm>
            <a:off x="7118604" y="1737360"/>
            <a:ext cx="731520" cy="731520"/>
          </a:xfrm>
          <a:prstGeom prst="ellipse">
            <a:avLst/>
          </a:prstGeom>
          <a:solidFill>
            <a:srgbClr val="C9A227"/>
          </a:solidFill>
          <a:ln/>
        </p:spPr>
      </p:sp>
      <p:pic>
        <p:nvPicPr>
          <p:cNvPr id="23" name="Image 2" descr="preencoded.png">    </p:cNvPr>
          <p:cNvPicPr>
            <a:picLocks noChangeAspect="1"/>
          </p:cNvPicPr>
          <p:nvPr/>
        </p:nvPicPr>
        <p:blipFill>
          <a:blip r:embed="rId3"/>
          <a:stretch>
            <a:fillRect/>
          </a:stretch>
        </p:blipFill>
        <p:spPr>
          <a:xfrm>
            <a:off x="7316114" y="1934870"/>
            <a:ext cx="336499" cy="336499"/>
          </a:xfrm>
          <a:prstGeom prst="rect">
            <a:avLst/>
          </a:prstGeom>
        </p:spPr>
      </p:pic>
      <p:sp>
        <p:nvSpPr>
          <p:cNvPr id="24" name="Text 18"/>
          <p:cNvSpPr txBox="1"/>
          <p:nvPr/>
        </p:nvSpPr>
        <p:spPr>
          <a:xfrm>
            <a:off x="6190488" y="2560320"/>
            <a:ext cx="2587752" cy="365760"/>
          </a:xfrm>
          <a:prstGeom prst="rect">
            <a:avLst/>
          </a:prstGeom>
          <a:noFill/>
          <a:ln/>
        </p:spPr>
        <p:txBody>
          <a:bodyPr wrap="square" lIns="0" tIns="0" rIns="0" bIns="0" rtlCol="0" anchor="ctr"/>
          <a:lstStyle/>
          <a:p>
            <a:pPr algn="ctr" indent="0" marL="0">
              <a:buNone/>
            </a:pPr>
            <a:r>
              <a:rPr lang="en-US" sz="1500" b="1" dirty="0">
                <a:solidFill>
                  <a:srgbClr val="1B2A4A"/>
                </a:solidFill>
                <a:latin typeface="Calibri" pitchFamily="34" charset="0"/>
                <a:ea typeface="Calibri" pitchFamily="34" charset="-122"/>
                <a:cs typeface="Calibri" pitchFamily="34" charset="-120"/>
              </a:rPr>
              <a:t>Deliverable completed</a:t>
            </a:r>
            <a:endParaRPr lang="en-US" sz="1500" dirty="0"/>
          </a:p>
        </p:txBody>
      </p:sp>
      <p:sp>
        <p:nvSpPr>
          <p:cNvPr id="25" name="Shape 19"/>
          <p:cNvSpPr/>
          <p:nvPr/>
        </p:nvSpPr>
        <p:spPr>
          <a:xfrm>
            <a:off x="6190488" y="3108960"/>
            <a:ext cx="2587752" cy="3017520"/>
          </a:xfrm>
          <a:prstGeom prst="roundRect">
            <a:avLst>
              <a:gd name="adj" fmla="val 2827"/>
            </a:avLst>
          </a:prstGeom>
          <a:solidFill>
            <a:srgbClr val="E8EEF9"/>
          </a:solidFill>
          <a:ln/>
        </p:spPr>
      </p:sp>
      <p:sp>
        <p:nvSpPr>
          <p:cNvPr id="26" name="Text 20"/>
          <p:cNvSpPr txBox="1"/>
          <p:nvPr/>
        </p:nvSpPr>
        <p:spPr>
          <a:xfrm>
            <a:off x="6391656" y="3291840"/>
            <a:ext cx="2185416" cy="256032"/>
          </a:xfrm>
          <a:prstGeom prst="rect">
            <a:avLst/>
          </a:prstGeom>
          <a:noFill/>
          <a:ln/>
        </p:spPr>
        <p:txBody>
          <a:bodyPr wrap="square" lIns="0" tIns="0" rIns="0" bIns="0" rtlCol="0" anchor="t"/>
          <a:lstStyle/>
          <a:p>
            <a:pPr indent="0" marL="0">
              <a:buNone/>
            </a:pPr>
            <a:r>
              <a:rPr lang="en-US" sz="1100" b="1" spc="150" kern="0" dirty="0">
                <a:solidFill>
                  <a:srgbClr val="C9A227"/>
                </a:solidFill>
                <a:latin typeface="Calibri" pitchFamily="34" charset="0"/>
                <a:ea typeface="Calibri" pitchFamily="34" charset="-122"/>
                <a:cs typeface="Calibri" pitchFamily="34" charset="-120"/>
              </a:rPr>
              <a:t>QUALITY CONTROL</a:t>
            </a:r>
            <a:endParaRPr lang="en-US" sz="1100" dirty="0"/>
          </a:p>
        </p:txBody>
      </p:sp>
      <p:sp>
        <p:nvSpPr>
          <p:cNvPr id="27" name="Text 21"/>
          <p:cNvSpPr txBox="1"/>
          <p:nvPr/>
        </p:nvSpPr>
        <p:spPr>
          <a:xfrm>
            <a:off x="6391656" y="3611880"/>
            <a:ext cx="2185416" cy="685800"/>
          </a:xfrm>
          <a:prstGeom prst="rect">
            <a:avLst/>
          </a:prstGeom>
          <a:noFill/>
          <a:ln/>
        </p:spPr>
        <p:txBody>
          <a:bodyPr wrap="square" lIns="0" tIns="0" rIns="0" bIns="0" rtlCol="0" anchor="t"/>
          <a:lstStyle/>
          <a:p>
            <a:pPr indent="0" marL="0">
              <a:buNone/>
            </a:pPr>
            <a:r>
              <a:rPr lang="en-US" sz="1600" b="1" dirty="0">
                <a:solidFill>
                  <a:srgbClr val="1B2A4A"/>
                </a:solidFill>
                <a:latin typeface="Cambria" pitchFamily="34" charset="0"/>
                <a:ea typeface="Cambria" pitchFamily="34" charset="-122"/>
                <a:cs typeface="Cambria" pitchFamily="34" charset="-120"/>
              </a:rPr>
              <a:t>Reactive · checks the result</a:t>
            </a:r>
            <a:endParaRPr lang="en-US" sz="1600" dirty="0"/>
          </a:p>
        </p:txBody>
      </p:sp>
      <p:sp>
        <p:nvSpPr>
          <p:cNvPr id="28" name="Text 22"/>
          <p:cNvSpPr txBox="1"/>
          <p:nvPr/>
        </p:nvSpPr>
        <p:spPr>
          <a:xfrm>
            <a:off x="6391656" y="4389120"/>
            <a:ext cx="2185416" cy="15544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Checks the already-created deliverable against the established criteria.</a:t>
            </a:r>
            <a:endParaRPr lang="en-US" sz="1300" dirty="0"/>
          </a:p>
        </p:txBody>
      </p:sp>
      <p:sp>
        <p:nvSpPr>
          <p:cNvPr id="29" name="Shape 23"/>
          <p:cNvSpPr/>
          <p:nvPr/>
        </p:nvSpPr>
        <p:spPr>
          <a:xfrm>
            <a:off x="9889236" y="1737360"/>
            <a:ext cx="731520" cy="731520"/>
          </a:xfrm>
          <a:prstGeom prst="ellipse">
            <a:avLst/>
          </a:prstGeom>
          <a:solidFill>
            <a:srgbClr val="1B2A4A"/>
          </a:solidFill>
          <a:ln/>
        </p:spPr>
      </p:sp>
      <p:pic>
        <p:nvPicPr>
          <p:cNvPr id="30" name="Image 3" descr="preencoded.png">    </p:cNvPr>
          <p:cNvPicPr>
            <a:picLocks noChangeAspect="1"/>
          </p:cNvPicPr>
          <p:nvPr/>
        </p:nvPicPr>
        <p:blipFill>
          <a:blip r:embed="rId4"/>
          <a:stretch>
            <a:fillRect/>
          </a:stretch>
        </p:blipFill>
        <p:spPr>
          <a:xfrm>
            <a:off x="10086746" y="1934870"/>
            <a:ext cx="336499" cy="336499"/>
          </a:xfrm>
          <a:prstGeom prst="rect">
            <a:avLst/>
          </a:prstGeom>
        </p:spPr>
      </p:pic>
      <p:sp>
        <p:nvSpPr>
          <p:cNvPr id="31" name="Text 24"/>
          <p:cNvSpPr txBox="1"/>
          <p:nvPr/>
        </p:nvSpPr>
        <p:spPr>
          <a:xfrm>
            <a:off x="8961120" y="2560320"/>
            <a:ext cx="2587752" cy="365760"/>
          </a:xfrm>
          <a:prstGeom prst="rect">
            <a:avLst/>
          </a:prstGeom>
          <a:noFill/>
          <a:ln/>
        </p:spPr>
        <p:txBody>
          <a:bodyPr wrap="square" lIns="0" tIns="0" rIns="0" bIns="0" rtlCol="0" anchor="ctr"/>
          <a:lstStyle/>
          <a:p>
            <a:pPr algn="ctr" indent="0" marL="0">
              <a:buNone/>
            </a:pPr>
            <a:r>
              <a:rPr lang="en-US" sz="1500" b="1" dirty="0">
                <a:solidFill>
                  <a:srgbClr val="1B2A4A"/>
                </a:solidFill>
                <a:latin typeface="Calibri" pitchFamily="34" charset="0"/>
                <a:ea typeface="Calibri" pitchFamily="34" charset="-122"/>
                <a:cs typeface="Calibri" pitchFamily="34" charset="-120"/>
              </a:rPr>
              <a:t>Approval or submission</a:t>
            </a:r>
            <a:endParaRPr lang="en-US" sz="1500" dirty="0"/>
          </a:p>
        </p:txBody>
      </p:sp>
      <p:sp>
        <p:nvSpPr>
          <p:cNvPr id="32" name="Shape 25"/>
          <p:cNvSpPr/>
          <p:nvPr/>
        </p:nvSpPr>
        <p:spPr>
          <a:xfrm>
            <a:off x="8961120" y="3108960"/>
            <a:ext cx="2587752" cy="3017520"/>
          </a:xfrm>
          <a:prstGeom prst="roundRect">
            <a:avLst>
              <a:gd name="adj" fmla="val 2827"/>
            </a:avLst>
          </a:prstGeom>
          <a:solidFill>
            <a:srgbClr val="F4F7FC"/>
          </a:solidFill>
          <a:ln/>
        </p:spPr>
      </p:sp>
      <p:sp>
        <p:nvSpPr>
          <p:cNvPr id="33" name="Text 26"/>
          <p:cNvSpPr txBox="1"/>
          <p:nvPr/>
        </p:nvSpPr>
        <p:spPr>
          <a:xfrm>
            <a:off x="9162288" y="3291840"/>
            <a:ext cx="2185416" cy="256032"/>
          </a:xfrm>
          <a:prstGeom prst="rect">
            <a:avLst/>
          </a:prstGeom>
          <a:noFill/>
          <a:ln/>
        </p:spPr>
        <p:txBody>
          <a:bodyPr wrap="square" lIns="0" tIns="0" rIns="0" bIns="0" rtlCol="0" anchor="t"/>
          <a:lstStyle/>
          <a:p>
            <a:pPr indent="0" marL="0">
              <a:buNone/>
            </a:pPr>
            <a:r>
              <a:rPr lang="en-US" sz="1100" b="1" spc="150" kern="0" dirty="0">
                <a:solidFill>
                  <a:srgbClr val="C9A227"/>
                </a:solidFill>
                <a:latin typeface="Calibri" pitchFamily="34" charset="0"/>
                <a:ea typeface="Calibri" pitchFamily="34" charset="-122"/>
                <a:cs typeface="Calibri" pitchFamily="34" charset="-120"/>
              </a:rPr>
              <a:t>OUTCOME</a:t>
            </a:r>
            <a:endParaRPr lang="en-US" sz="1100" dirty="0"/>
          </a:p>
        </p:txBody>
      </p:sp>
      <p:sp>
        <p:nvSpPr>
          <p:cNvPr id="34" name="Text 27"/>
          <p:cNvSpPr txBox="1"/>
          <p:nvPr/>
        </p:nvSpPr>
        <p:spPr>
          <a:xfrm>
            <a:off x="9162288" y="3611880"/>
            <a:ext cx="2185416" cy="685800"/>
          </a:xfrm>
          <a:prstGeom prst="rect">
            <a:avLst/>
          </a:prstGeom>
          <a:noFill/>
          <a:ln/>
        </p:spPr>
        <p:txBody>
          <a:bodyPr wrap="square" lIns="0" tIns="0" rIns="0" bIns="0" rtlCol="0" anchor="t"/>
          <a:lstStyle/>
          <a:p>
            <a:pPr indent="0" marL="0">
              <a:buNone/>
            </a:pPr>
            <a:r>
              <a:rPr lang="en-US" sz="1600" b="1" dirty="0">
                <a:solidFill>
                  <a:srgbClr val="1B2A4A"/>
                </a:solidFill>
                <a:latin typeface="Cambria" pitchFamily="34" charset="0"/>
                <a:ea typeface="Cambria" pitchFamily="34" charset="-122"/>
                <a:cs typeface="Cambria" pitchFamily="34" charset="-120"/>
              </a:rPr>
              <a:t>Final approval or submission</a:t>
            </a:r>
            <a:endParaRPr lang="en-US" sz="1600" dirty="0"/>
          </a:p>
        </p:txBody>
      </p:sp>
      <p:sp>
        <p:nvSpPr>
          <p:cNvPr id="35" name="Text 28"/>
          <p:cNvSpPr txBox="1"/>
          <p:nvPr/>
        </p:nvSpPr>
        <p:spPr>
          <a:xfrm>
            <a:off x="9162288" y="4389120"/>
            <a:ext cx="2185416" cy="15544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Quality control takes place before the deliverable is finally approved or submitted to the donor.</a:t>
            </a:r>
            <a:endParaRPr lang="en-US" sz="1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5.3 · PEER REVIEW</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Internal Peer Review of Deliverables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22</a:t>
            </a:r>
            <a:endParaRPr lang="en-US" sz="900" dirty="0"/>
          </a:p>
        </p:txBody>
      </p:sp>
      <p:sp>
        <p:nvSpPr>
          <p:cNvPr id="7" name="Shape 4"/>
          <p:cNvSpPr/>
          <p:nvPr/>
        </p:nvSpPr>
        <p:spPr>
          <a:xfrm>
            <a:off x="548640" y="1737360"/>
            <a:ext cx="2395728" cy="2240280"/>
          </a:xfrm>
          <a:prstGeom prst="roundRect">
            <a:avLst>
              <a:gd name="adj" fmla="val 3265"/>
            </a:avLst>
          </a:prstGeom>
          <a:solidFill>
            <a:srgbClr val="F4F7FC"/>
          </a:solidFill>
          <a:ln/>
        </p:spPr>
      </p:sp>
      <p:sp>
        <p:nvSpPr>
          <p:cNvPr id="8" name="Shape 5"/>
          <p:cNvSpPr/>
          <p:nvPr/>
        </p:nvSpPr>
        <p:spPr>
          <a:xfrm>
            <a:off x="777240" y="1965960"/>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25373" y="2114093"/>
            <a:ext cx="252374" cy="252374"/>
          </a:xfrm>
          <a:prstGeom prst="rect">
            <a:avLst/>
          </a:prstGeom>
        </p:spPr>
      </p:pic>
      <p:sp>
        <p:nvSpPr>
          <p:cNvPr id="10" name="Text 6"/>
          <p:cNvSpPr txBox="1"/>
          <p:nvPr/>
        </p:nvSpPr>
        <p:spPr>
          <a:xfrm>
            <a:off x="1463040" y="1984248"/>
            <a:ext cx="1389888" cy="228600"/>
          </a:xfrm>
          <a:prstGeom prst="rect">
            <a:avLst/>
          </a:prstGeom>
          <a:noFill/>
          <a:ln/>
        </p:spPr>
        <p:txBody>
          <a:bodyPr wrap="square" lIns="0" tIns="0" rIns="0" bIns="0" rtlCol="0" anchor="t"/>
          <a:lstStyle/>
          <a:p>
            <a:pPr indent="0" marL="0">
              <a:buNone/>
            </a:pPr>
            <a:r>
              <a:rPr lang="en-US" sz="1050" b="1" spc="150" kern="0" dirty="0">
                <a:solidFill>
                  <a:srgbClr val="C9A227"/>
                </a:solidFill>
                <a:latin typeface="Calibri" pitchFamily="34" charset="0"/>
                <a:ea typeface="Calibri" pitchFamily="34" charset="-122"/>
                <a:cs typeface="Calibri" pitchFamily="34" charset="-120"/>
              </a:rPr>
              <a:t>STEP 1</a:t>
            </a:r>
            <a:endParaRPr lang="en-US" sz="1050" dirty="0"/>
          </a:p>
        </p:txBody>
      </p:sp>
      <p:sp>
        <p:nvSpPr>
          <p:cNvPr id="11" name="Text 7"/>
          <p:cNvSpPr txBox="1"/>
          <p:nvPr/>
        </p:nvSpPr>
        <p:spPr>
          <a:xfrm>
            <a:off x="1463040" y="2194560"/>
            <a:ext cx="1389888" cy="36576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Draft</a:t>
            </a:r>
            <a:endParaRPr lang="en-US" sz="1500" dirty="0"/>
          </a:p>
        </p:txBody>
      </p:sp>
      <p:sp>
        <p:nvSpPr>
          <p:cNvPr id="12" name="Text 8"/>
          <p:cNvSpPr txBox="1"/>
          <p:nvPr/>
        </p:nvSpPr>
        <p:spPr>
          <a:xfrm>
            <a:off x="777240" y="2697480"/>
            <a:ext cx="1938528" cy="11430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The responsible partner develops the deliverable</a:t>
            </a:r>
            <a:endParaRPr lang="en-US" sz="1300" dirty="0"/>
          </a:p>
        </p:txBody>
      </p:sp>
      <p:sp>
        <p:nvSpPr>
          <p:cNvPr id="13" name="Shape 9"/>
          <p:cNvSpPr/>
          <p:nvPr/>
        </p:nvSpPr>
        <p:spPr>
          <a:xfrm>
            <a:off x="3008376" y="2857500"/>
            <a:ext cx="374904" cy="0"/>
          </a:xfrm>
          <a:prstGeom prst="line">
            <a:avLst/>
          </a:prstGeom>
          <a:noFill/>
          <a:ln w="31750">
            <a:solidFill>
              <a:srgbClr val="C9A227"/>
            </a:solidFill>
            <a:prstDash val="solid"/>
            <a:tailEnd type="triangle"/>
          </a:ln>
        </p:spPr>
      </p:sp>
      <p:sp>
        <p:nvSpPr>
          <p:cNvPr id="14" name="Shape 10"/>
          <p:cNvSpPr/>
          <p:nvPr/>
        </p:nvSpPr>
        <p:spPr>
          <a:xfrm>
            <a:off x="3447288" y="1737360"/>
            <a:ext cx="2395728" cy="2240280"/>
          </a:xfrm>
          <a:prstGeom prst="roundRect">
            <a:avLst>
              <a:gd name="adj" fmla="val 3265"/>
            </a:avLst>
          </a:prstGeom>
          <a:solidFill>
            <a:srgbClr val="1B2A4A"/>
          </a:solidFill>
          <a:ln/>
        </p:spPr>
      </p:sp>
      <p:sp>
        <p:nvSpPr>
          <p:cNvPr id="15" name="Shape 11"/>
          <p:cNvSpPr/>
          <p:nvPr/>
        </p:nvSpPr>
        <p:spPr>
          <a:xfrm>
            <a:off x="3675888" y="1965960"/>
            <a:ext cx="548640" cy="548640"/>
          </a:xfrm>
          <a:prstGeom prst="ellipse">
            <a:avLst/>
          </a:prstGeom>
          <a:solidFill>
            <a:srgbClr val="C9A227"/>
          </a:solidFill>
          <a:ln/>
        </p:spPr>
      </p:sp>
      <p:pic>
        <p:nvPicPr>
          <p:cNvPr id="16" name="Image 1" descr="preencoded.png">    </p:cNvPr>
          <p:cNvPicPr>
            <a:picLocks noChangeAspect="1"/>
          </p:cNvPicPr>
          <p:nvPr/>
        </p:nvPicPr>
        <p:blipFill>
          <a:blip r:embed="rId2"/>
          <a:stretch>
            <a:fillRect/>
          </a:stretch>
        </p:blipFill>
        <p:spPr>
          <a:xfrm>
            <a:off x="3824021" y="2114093"/>
            <a:ext cx="252374" cy="252374"/>
          </a:xfrm>
          <a:prstGeom prst="rect">
            <a:avLst/>
          </a:prstGeom>
        </p:spPr>
      </p:pic>
      <p:sp>
        <p:nvSpPr>
          <p:cNvPr id="17" name="Text 12"/>
          <p:cNvSpPr txBox="1"/>
          <p:nvPr/>
        </p:nvSpPr>
        <p:spPr>
          <a:xfrm>
            <a:off x="4361688" y="1984248"/>
            <a:ext cx="1389888" cy="228600"/>
          </a:xfrm>
          <a:prstGeom prst="rect">
            <a:avLst/>
          </a:prstGeom>
          <a:noFill/>
          <a:ln/>
        </p:spPr>
        <p:txBody>
          <a:bodyPr wrap="square" lIns="0" tIns="0" rIns="0" bIns="0" rtlCol="0" anchor="t"/>
          <a:lstStyle/>
          <a:p>
            <a:pPr indent="0" marL="0">
              <a:buNone/>
            </a:pPr>
            <a:r>
              <a:rPr lang="en-US" sz="1050" b="1" spc="150" kern="0" dirty="0">
                <a:solidFill>
                  <a:srgbClr val="C9A227"/>
                </a:solidFill>
                <a:latin typeface="Calibri" pitchFamily="34" charset="0"/>
                <a:ea typeface="Calibri" pitchFamily="34" charset="-122"/>
                <a:cs typeface="Calibri" pitchFamily="34" charset="-120"/>
              </a:rPr>
              <a:t>STEP 2</a:t>
            </a:r>
            <a:endParaRPr lang="en-US" sz="1050" dirty="0"/>
          </a:p>
        </p:txBody>
      </p:sp>
      <p:sp>
        <p:nvSpPr>
          <p:cNvPr id="18" name="Text 13"/>
          <p:cNvSpPr txBox="1"/>
          <p:nvPr/>
        </p:nvSpPr>
        <p:spPr>
          <a:xfrm>
            <a:off x="4361688" y="2194560"/>
            <a:ext cx="1389888" cy="36576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Independent review</a:t>
            </a:r>
            <a:endParaRPr lang="en-US" sz="1500" dirty="0"/>
          </a:p>
        </p:txBody>
      </p:sp>
      <p:sp>
        <p:nvSpPr>
          <p:cNvPr id="19" name="Text 14"/>
          <p:cNvSpPr txBox="1"/>
          <p:nvPr/>
        </p:nvSpPr>
        <p:spPr>
          <a:xfrm>
            <a:off x="3675888" y="2697480"/>
            <a:ext cx="1938528" cy="1143000"/>
          </a:xfrm>
          <a:prstGeom prst="rect">
            <a:avLst/>
          </a:prstGeom>
          <a:noFill/>
          <a:ln/>
        </p:spPr>
        <p:txBody>
          <a:bodyPr wrap="square" lIns="0" tIns="0" rIns="0" bIns="0" rtlCol="0" anchor="t"/>
          <a:lstStyle/>
          <a:p>
            <a:pPr indent="0" marL="0">
              <a:buNone/>
            </a:pPr>
            <a:r>
              <a:rPr lang="en-US" sz="1300" dirty="0">
                <a:solidFill>
                  <a:srgbClr val="D6DEEE"/>
                </a:solidFill>
                <a:latin typeface="Calibri" pitchFamily="34" charset="0"/>
                <a:ea typeface="Calibri" pitchFamily="34" charset="-122"/>
                <a:cs typeface="Calibri" pitchFamily="34" charset="-120"/>
              </a:rPr>
              <a:t>A consortium member not involved in its development assesses it against predefined criteria</a:t>
            </a:r>
            <a:endParaRPr lang="en-US" sz="1300" dirty="0"/>
          </a:p>
        </p:txBody>
      </p:sp>
      <p:sp>
        <p:nvSpPr>
          <p:cNvPr id="20" name="Shape 15"/>
          <p:cNvSpPr/>
          <p:nvPr/>
        </p:nvSpPr>
        <p:spPr>
          <a:xfrm>
            <a:off x="5907024" y="2857500"/>
            <a:ext cx="374904" cy="0"/>
          </a:xfrm>
          <a:prstGeom prst="line">
            <a:avLst/>
          </a:prstGeom>
          <a:noFill/>
          <a:ln w="31750">
            <a:solidFill>
              <a:srgbClr val="C9A227"/>
            </a:solidFill>
            <a:prstDash val="solid"/>
            <a:tailEnd type="triangle"/>
          </a:ln>
        </p:spPr>
      </p:sp>
      <p:sp>
        <p:nvSpPr>
          <p:cNvPr id="21" name="Shape 16"/>
          <p:cNvSpPr/>
          <p:nvPr/>
        </p:nvSpPr>
        <p:spPr>
          <a:xfrm>
            <a:off x="6345936" y="1737360"/>
            <a:ext cx="2395728" cy="2240280"/>
          </a:xfrm>
          <a:prstGeom prst="roundRect">
            <a:avLst>
              <a:gd name="adj" fmla="val 3265"/>
            </a:avLst>
          </a:prstGeom>
          <a:solidFill>
            <a:srgbClr val="F4F7FC"/>
          </a:solidFill>
          <a:ln/>
        </p:spPr>
      </p:sp>
      <p:sp>
        <p:nvSpPr>
          <p:cNvPr id="22" name="Shape 17"/>
          <p:cNvSpPr/>
          <p:nvPr/>
        </p:nvSpPr>
        <p:spPr>
          <a:xfrm>
            <a:off x="6574536" y="1965960"/>
            <a:ext cx="548640" cy="548640"/>
          </a:xfrm>
          <a:prstGeom prst="ellipse">
            <a:avLst/>
          </a:prstGeom>
          <a:solidFill>
            <a:srgbClr val="1B2A4A"/>
          </a:solidFill>
          <a:ln/>
        </p:spPr>
      </p:sp>
      <p:pic>
        <p:nvPicPr>
          <p:cNvPr id="23" name="Image 2" descr="preencoded.png">    </p:cNvPr>
          <p:cNvPicPr>
            <a:picLocks noChangeAspect="1"/>
          </p:cNvPicPr>
          <p:nvPr/>
        </p:nvPicPr>
        <p:blipFill>
          <a:blip r:embed="rId3"/>
          <a:stretch>
            <a:fillRect/>
          </a:stretch>
        </p:blipFill>
        <p:spPr>
          <a:xfrm>
            <a:off x="6722669" y="2114093"/>
            <a:ext cx="252374" cy="252374"/>
          </a:xfrm>
          <a:prstGeom prst="rect">
            <a:avLst/>
          </a:prstGeom>
        </p:spPr>
      </p:pic>
      <p:sp>
        <p:nvSpPr>
          <p:cNvPr id="24" name="Text 18"/>
          <p:cNvSpPr txBox="1"/>
          <p:nvPr/>
        </p:nvSpPr>
        <p:spPr>
          <a:xfrm>
            <a:off x="7260336" y="1984248"/>
            <a:ext cx="1389888" cy="228600"/>
          </a:xfrm>
          <a:prstGeom prst="rect">
            <a:avLst/>
          </a:prstGeom>
          <a:noFill/>
          <a:ln/>
        </p:spPr>
        <p:txBody>
          <a:bodyPr wrap="square" lIns="0" tIns="0" rIns="0" bIns="0" rtlCol="0" anchor="t"/>
          <a:lstStyle/>
          <a:p>
            <a:pPr indent="0" marL="0">
              <a:buNone/>
            </a:pPr>
            <a:r>
              <a:rPr lang="en-US" sz="1050" b="1" spc="150" kern="0" dirty="0">
                <a:solidFill>
                  <a:srgbClr val="C9A227"/>
                </a:solidFill>
                <a:latin typeface="Calibri" pitchFamily="34" charset="0"/>
                <a:ea typeface="Calibri" pitchFamily="34" charset="-122"/>
                <a:cs typeface="Calibri" pitchFamily="34" charset="-120"/>
              </a:rPr>
              <a:t>STEP 3</a:t>
            </a:r>
            <a:endParaRPr lang="en-US" sz="1050" dirty="0"/>
          </a:p>
        </p:txBody>
      </p:sp>
      <p:sp>
        <p:nvSpPr>
          <p:cNvPr id="25" name="Text 19"/>
          <p:cNvSpPr txBox="1"/>
          <p:nvPr/>
        </p:nvSpPr>
        <p:spPr>
          <a:xfrm>
            <a:off x="7260336" y="2194560"/>
            <a:ext cx="1389888" cy="36576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Revision</a:t>
            </a:r>
            <a:endParaRPr lang="en-US" sz="1500" dirty="0"/>
          </a:p>
        </p:txBody>
      </p:sp>
      <p:sp>
        <p:nvSpPr>
          <p:cNvPr id="26" name="Text 20"/>
          <p:cNvSpPr txBox="1"/>
          <p:nvPr/>
        </p:nvSpPr>
        <p:spPr>
          <a:xfrm>
            <a:off x="6574536" y="2697480"/>
            <a:ext cx="1938528" cy="11430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The authors address the reviewer's comments</a:t>
            </a:r>
            <a:endParaRPr lang="en-US" sz="1300" dirty="0"/>
          </a:p>
        </p:txBody>
      </p:sp>
      <p:sp>
        <p:nvSpPr>
          <p:cNvPr id="27" name="Shape 21"/>
          <p:cNvSpPr/>
          <p:nvPr/>
        </p:nvSpPr>
        <p:spPr>
          <a:xfrm>
            <a:off x="8805672" y="2857500"/>
            <a:ext cx="374904" cy="0"/>
          </a:xfrm>
          <a:prstGeom prst="line">
            <a:avLst/>
          </a:prstGeom>
          <a:noFill/>
          <a:ln w="31750">
            <a:solidFill>
              <a:srgbClr val="C9A227"/>
            </a:solidFill>
            <a:prstDash val="solid"/>
            <a:tailEnd type="triangle"/>
          </a:ln>
        </p:spPr>
      </p:sp>
      <p:sp>
        <p:nvSpPr>
          <p:cNvPr id="28" name="Shape 22"/>
          <p:cNvSpPr/>
          <p:nvPr/>
        </p:nvSpPr>
        <p:spPr>
          <a:xfrm>
            <a:off x="9244584" y="1737360"/>
            <a:ext cx="2395728" cy="2240280"/>
          </a:xfrm>
          <a:prstGeom prst="roundRect">
            <a:avLst>
              <a:gd name="adj" fmla="val 3265"/>
            </a:avLst>
          </a:prstGeom>
          <a:solidFill>
            <a:srgbClr val="F4F7FC"/>
          </a:solidFill>
          <a:ln/>
        </p:spPr>
      </p:sp>
      <p:sp>
        <p:nvSpPr>
          <p:cNvPr id="29" name="Shape 23"/>
          <p:cNvSpPr/>
          <p:nvPr/>
        </p:nvSpPr>
        <p:spPr>
          <a:xfrm>
            <a:off x="9473184" y="1965960"/>
            <a:ext cx="548640" cy="548640"/>
          </a:xfrm>
          <a:prstGeom prst="ellipse">
            <a:avLst/>
          </a:prstGeom>
          <a:solidFill>
            <a:srgbClr val="1B2A4A"/>
          </a:solidFill>
          <a:ln/>
        </p:spPr>
      </p:sp>
      <p:pic>
        <p:nvPicPr>
          <p:cNvPr id="30" name="Image 3" descr="preencoded.png">    </p:cNvPr>
          <p:cNvPicPr>
            <a:picLocks noChangeAspect="1"/>
          </p:cNvPicPr>
          <p:nvPr/>
        </p:nvPicPr>
        <p:blipFill>
          <a:blip r:embed="rId4"/>
          <a:stretch>
            <a:fillRect/>
          </a:stretch>
        </p:blipFill>
        <p:spPr>
          <a:xfrm>
            <a:off x="9621317" y="2114093"/>
            <a:ext cx="252374" cy="252374"/>
          </a:xfrm>
          <a:prstGeom prst="rect">
            <a:avLst/>
          </a:prstGeom>
        </p:spPr>
      </p:pic>
      <p:sp>
        <p:nvSpPr>
          <p:cNvPr id="31" name="Text 24"/>
          <p:cNvSpPr txBox="1"/>
          <p:nvPr/>
        </p:nvSpPr>
        <p:spPr>
          <a:xfrm>
            <a:off x="10158984" y="1984248"/>
            <a:ext cx="1389888" cy="228600"/>
          </a:xfrm>
          <a:prstGeom prst="rect">
            <a:avLst/>
          </a:prstGeom>
          <a:noFill/>
          <a:ln/>
        </p:spPr>
        <p:txBody>
          <a:bodyPr wrap="square" lIns="0" tIns="0" rIns="0" bIns="0" rtlCol="0" anchor="t"/>
          <a:lstStyle/>
          <a:p>
            <a:pPr indent="0" marL="0">
              <a:buNone/>
            </a:pPr>
            <a:r>
              <a:rPr lang="en-US" sz="1050" b="1" spc="150" kern="0" dirty="0">
                <a:solidFill>
                  <a:srgbClr val="C9A227"/>
                </a:solidFill>
                <a:latin typeface="Calibri" pitchFamily="34" charset="0"/>
                <a:ea typeface="Calibri" pitchFamily="34" charset="-122"/>
                <a:cs typeface="Calibri" pitchFamily="34" charset="-120"/>
              </a:rPr>
              <a:t>STEP 4</a:t>
            </a:r>
            <a:endParaRPr lang="en-US" sz="1050" dirty="0"/>
          </a:p>
        </p:txBody>
      </p:sp>
      <p:sp>
        <p:nvSpPr>
          <p:cNvPr id="32" name="Text 25"/>
          <p:cNvSpPr txBox="1"/>
          <p:nvPr/>
        </p:nvSpPr>
        <p:spPr>
          <a:xfrm>
            <a:off x="10158984" y="2194560"/>
            <a:ext cx="1389888" cy="36576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Submission</a:t>
            </a:r>
            <a:endParaRPr lang="en-US" sz="1500" dirty="0"/>
          </a:p>
        </p:txBody>
      </p:sp>
      <p:sp>
        <p:nvSpPr>
          <p:cNvPr id="33" name="Text 26"/>
          <p:cNvSpPr txBox="1"/>
          <p:nvPr/>
        </p:nvSpPr>
        <p:spPr>
          <a:xfrm>
            <a:off x="9473184" y="2697480"/>
            <a:ext cx="1938528" cy="114300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The deliverable goes to the donor or is published for an external audience</a:t>
            </a:r>
            <a:endParaRPr lang="en-US" sz="1300" dirty="0"/>
          </a:p>
        </p:txBody>
      </p:sp>
      <p:sp>
        <p:nvSpPr>
          <p:cNvPr id="34" name="Shape 27"/>
          <p:cNvSpPr/>
          <p:nvPr/>
        </p:nvSpPr>
        <p:spPr>
          <a:xfrm>
            <a:off x="548640" y="4251960"/>
            <a:ext cx="5394960" cy="1874520"/>
          </a:xfrm>
          <a:prstGeom prst="roundRect">
            <a:avLst>
              <a:gd name="adj" fmla="val 3902"/>
            </a:avLst>
          </a:prstGeom>
          <a:solidFill>
            <a:srgbClr val="F4F7FC"/>
          </a:solidFill>
          <a:ln/>
        </p:spPr>
      </p:sp>
      <p:sp>
        <p:nvSpPr>
          <p:cNvPr id="35" name="Text 28"/>
          <p:cNvSpPr txBox="1"/>
          <p:nvPr/>
        </p:nvSpPr>
        <p:spPr>
          <a:xfrm>
            <a:off x="822960" y="4434840"/>
            <a:ext cx="4846320"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DELIVERABLES TYPICALLY PEER-REVIEWED</a:t>
            </a:r>
            <a:endParaRPr lang="en-US" sz="1150" dirty="0"/>
          </a:p>
        </p:txBody>
      </p:sp>
      <p:sp>
        <p:nvSpPr>
          <p:cNvPr id="36" name="Shape 29"/>
          <p:cNvSpPr/>
          <p:nvPr/>
        </p:nvSpPr>
        <p:spPr>
          <a:xfrm>
            <a:off x="1161288" y="4846320"/>
            <a:ext cx="603504" cy="603504"/>
          </a:xfrm>
          <a:prstGeom prst="ellipse">
            <a:avLst/>
          </a:prstGeom>
          <a:solidFill>
            <a:srgbClr val="1B2A4A"/>
          </a:solidFill>
          <a:ln/>
        </p:spPr>
      </p:sp>
      <p:pic>
        <p:nvPicPr>
          <p:cNvPr id="37" name="Image 4" descr="preencoded.png">    </p:cNvPr>
          <p:cNvPicPr>
            <a:picLocks noChangeAspect="1"/>
          </p:cNvPicPr>
          <p:nvPr/>
        </p:nvPicPr>
        <p:blipFill>
          <a:blip r:embed="rId5"/>
          <a:stretch>
            <a:fillRect/>
          </a:stretch>
        </p:blipFill>
        <p:spPr>
          <a:xfrm>
            <a:off x="1324234" y="5009266"/>
            <a:ext cx="277612" cy="277612"/>
          </a:xfrm>
          <a:prstGeom prst="rect">
            <a:avLst/>
          </a:prstGeom>
        </p:spPr>
      </p:pic>
      <p:sp>
        <p:nvSpPr>
          <p:cNvPr id="38" name="Text 30"/>
          <p:cNvSpPr txBox="1"/>
          <p:nvPr/>
        </p:nvSpPr>
        <p:spPr>
          <a:xfrm>
            <a:off x="594360" y="5532120"/>
            <a:ext cx="1737360" cy="457200"/>
          </a:xfrm>
          <a:prstGeom prst="rect">
            <a:avLst/>
          </a:prstGeom>
          <a:noFill/>
          <a:ln/>
        </p:spPr>
        <p:txBody>
          <a:bodyPr wrap="square" lIns="0" tIns="0" rIns="0" bIns="0" rtlCol="0" anchor="t"/>
          <a:lstStyle/>
          <a:p>
            <a:pPr algn="ctr" indent="0" marL="0">
              <a:buNone/>
            </a:pPr>
            <a:r>
              <a:rPr lang="en-US" sz="1300" b="1" dirty="0">
                <a:solidFill>
                  <a:srgbClr val="1B2A4A"/>
                </a:solidFill>
                <a:latin typeface="Calibri" pitchFamily="34" charset="0"/>
                <a:ea typeface="Calibri" pitchFamily="34" charset="-122"/>
                <a:cs typeface="Calibri" pitchFamily="34" charset="-120"/>
              </a:rPr>
              <a:t>Reports</a:t>
            </a:r>
            <a:endParaRPr lang="en-US" sz="1300" dirty="0"/>
          </a:p>
        </p:txBody>
      </p:sp>
      <p:sp>
        <p:nvSpPr>
          <p:cNvPr id="39" name="Shape 31"/>
          <p:cNvSpPr/>
          <p:nvPr/>
        </p:nvSpPr>
        <p:spPr>
          <a:xfrm>
            <a:off x="2944368" y="4846320"/>
            <a:ext cx="603504" cy="603504"/>
          </a:xfrm>
          <a:prstGeom prst="ellipse">
            <a:avLst/>
          </a:prstGeom>
          <a:solidFill>
            <a:srgbClr val="1B2A4A"/>
          </a:solidFill>
          <a:ln/>
        </p:spPr>
      </p:sp>
      <p:pic>
        <p:nvPicPr>
          <p:cNvPr id="40" name="Image 5" descr="preencoded.png">    </p:cNvPr>
          <p:cNvPicPr>
            <a:picLocks noChangeAspect="1"/>
          </p:cNvPicPr>
          <p:nvPr/>
        </p:nvPicPr>
        <p:blipFill>
          <a:blip r:embed="rId6"/>
          <a:stretch>
            <a:fillRect/>
          </a:stretch>
        </p:blipFill>
        <p:spPr>
          <a:xfrm>
            <a:off x="3107314" y="5009266"/>
            <a:ext cx="277612" cy="277612"/>
          </a:xfrm>
          <a:prstGeom prst="rect">
            <a:avLst/>
          </a:prstGeom>
        </p:spPr>
      </p:pic>
      <p:sp>
        <p:nvSpPr>
          <p:cNvPr id="41" name="Text 32"/>
          <p:cNvSpPr txBox="1"/>
          <p:nvPr/>
        </p:nvSpPr>
        <p:spPr>
          <a:xfrm>
            <a:off x="2377440" y="5532120"/>
            <a:ext cx="1737360" cy="457200"/>
          </a:xfrm>
          <a:prstGeom prst="rect">
            <a:avLst/>
          </a:prstGeom>
          <a:noFill/>
          <a:ln/>
        </p:spPr>
        <p:txBody>
          <a:bodyPr wrap="square" lIns="0" tIns="0" rIns="0" bIns="0" rtlCol="0" anchor="t"/>
          <a:lstStyle/>
          <a:p>
            <a:pPr algn="ctr" indent="0" marL="0">
              <a:buNone/>
            </a:pPr>
            <a:r>
              <a:rPr lang="en-US" sz="1300" b="1" dirty="0">
                <a:solidFill>
                  <a:srgbClr val="1B2A4A"/>
                </a:solidFill>
                <a:latin typeface="Calibri" pitchFamily="34" charset="0"/>
                <a:ea typeface="Calibri" pitchFamily="34" charset="-122"/>
                <a:cs typeface="Calibri" pitchFamily="34" charset="-120"/>
              </a:rPr>
              <a:t>Analytical materials</a:t>
            </a:r>
            <a:endParaRPr lang="en-US" sz="1300" dirty="0"/>
          </a:p>
        </p:txBody>
      </p:sp>
      <p:sp>
        <p:nvSpPr>
          <p:cNvPr id="42" name="Shape 33"/>
          <p:cNvSpPr/>
          <p:nvPr/>
        </p:nvSpPr>
        <p:spPr>
          <a:xfrm>
            <a:off x="4727448" y="4846320"/>
            <a:ext cx="603504" cy="603504"/>
          </a:xfrm>
          <a:prstGeom prst="ellipse">
            <a:avLst/>
          </a:prstGeom>
          <a:solidFill>
            <a:srgbClr val="1B2A4A"/>
          </a:solidFill>
          <a:ln/>
        </p:spPr>
      </p:sp>
      <p:pic>
        <p:nvPicPr>
          <p:cNvPr id="43" name="Image 6" descr="preencoded.png">    </p:cNvPr>
          <p:cNvPicPr>
            <a:picLocks noChangeAspect="1"/>
          </p:cNvPicPr>
          <p:nvPr/>
        </p:nvPicPr>
        <p:blipFill>
          <a:blip r:embed="rId7"/>
          <a:stretch>
            <a:fillRect/>
          </a:stretch>
        </p:blipFill>
        <p:spPr>
          <a:xfrm>
            <a:off x="4890394" y="5009266"/>
            <a:ext cx="277612" cy="277612"/>
          </a:xfrm>
          <a:prstGeom prst="rect">
            <a:avLst/>
          </a:prstGeom>
        </p:spPr>
      </p:pic>
      <p:sp>
        <p:nvSpPr>
          <p:cNvPr id="44" name="Text 34"/>
          <p:cNvSpPr txBox="1"/>
          <p:nvPr/>
        </p:nvSpPr>
        <p:spPr>
          <a:xfrm>
            <a:off x="4160520" y="5532120"/>
            <a:ext cx="1737360" cy="457200"/>
          </a:xfrm>
          <a:prstGeom prst="rect">
            <a:avLst/>
          </a:prstGeom>
          <a:noFill/>
          <a:ln/>
        </p:spPr>
        <p:txBody>
          <a:bodyPr wrap="square" lIns="0" tIns="0" rIns="0" bIns="0" rtlCol="0" anchor="t"/>
          <a:lstStyle/>
          <a:p>
            <a:pPr algn="ctr" indent="0" marL="0">
              <a:buNone/>
            </a:pPr>
            <a:r>
              <a:rPr lang="en-US" sz="1300" b="1" dirty="0">
                <a:solidFill>
                  <a:srgbClr val="1B2A4A"/>
                </a:solidFill>
                <a:latin typeface="Calibri" pitchFamily="34" charset="0"/>
                <a:ea typeface="Calibri" pitchFamily="34" charset="-122"/>
                <a:cs typeface="Calibri" pitchFamily="34" charset="-120"/>
              </a:rPr>
              <a:t>Learning resources</a:t>
            </a:r>
            <a:endParaRPr lang="en-US" sz="1300" dirty="0"/>
          </a:p>
        </p:txBody>
      </p:sp>
      <p:sp>
        <p:nvSpPr>
          <p:cNvPr id="45" name="Shape 35"/>
          <p:cNvSpPr/>
          <p:nvPr/>
        </p:nvSpPr>
        <p:spPr>
          <a:xfrm>
            <a:off x="6245352" y="4251960"/>
            <a:ext cx="5394960" cy="1874520"/>
          </a:xfrm>
          <a:prstGeom prst="roundRect">
            <a:avLst>
              <a:gd name="adj" fmla="val 3902"/>
            </a:avLst>
          </a:prstGeom>
          <a:solidFill>
            <a:srgbClr val="1B2A4A"/>
          </a:solidFill>
          <a:ln/>
        </p:spPr>
      </p:sp>
      <p:sp>
        <p:nvSpPr>
          <p:cNvPr id="46" name="Text 36"/>
          <p:cNvSpPr txBox="1"/>
          <p:nvPr/>
        </p:nvSpPr>
        <p:spPr>
          <a:xfrm>
            <a:off x="6519672" y="4389120"/>
            <a:ext cx="4846320" cy="36576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Three defining features</a:t>
            </a:r>
            <a:endParaRPr lang="en-US" sz="1700" dirty="0"/>
          </a:p>
        </p:txBody>
      </p:sp>
      <p:sp>
        <p:nvSpPr>
          <p:cNvPr id="47" name="Shape 37"/>
          <p:cNvSpPr/>
          <p:nvPr/>
        </p:nvSpPr>
        <p:spPr>
          <a:xfrm>
            <a:off x="6519672" y="4901184"/>
            <a:ext cx="274320" cy="274320"/>
          </a:xfrm>
          <a:prstGeom prst="ellipse">
            <a:avLst/>
          </a:prstGeom>
          <a:solidFill>
            <a:srgbClr val="C9A227"/>
          </a:solidFill>
          <a:ln/>
        </p:spPr>
      </p:sp>
      <p:pic>
        <p:nvPicPr>
          <p:cNvPr id="48" name="Image 7" descr="preencoded.png">    </p:cNvPr>
          <p:cNvPicPr>
            <a:picLocks noChangeAspect="1"/>
          </p:cNvPicPr>
          <p:nvPr/>
        </p:nvPicPr>
        <p:blipFill>
          <a:blip r:embed="rId8"/>
          <a:stretch>
            <a:fillRect/>
          </a:stretch>
        </p:blipFill>
        <p:spPr>
          <a:xfrm>
            <a:off x="6593738" y="4975250"/>
            <a:ext cx="126187" cy="126187"/>
          </a:xfrm>
          <a:prstGeom prst="rect">
            <a:avLst/>
          </a:prstGeom>
        </p:spPr>
      </p:pic>
      <p:sp>
        <p:nvSpPr>
          <p:cNvPr id="49" name="Text 38"/>
          <p:cNvSpPr txBox="1"/>
          <p:nvPr/>
        </p:nvSpPr>
        <p:spPr>
          <a:xfrm>
            <a:off x="6931152" y="4864608"/>
            <a:ext cx="4526280" cy="347472"/>
          </a:xfrm>
          <a:prstGeom prst="rect">
            <a:avLst/>
          </a:prstGeom>
          <a:noFill/>
          <a:ln/>
        </p:spPr>
        <p:txBody>
          <a:bodyPr wrap="square" lIns="0" tIns="0" rIns="0" bIns="0" rtlCol="0" anchor="ctr"/>
          <a:lstStyle/>
          <a:p>
            <a:pPr indent="0" marL="0">
              <a:buNone/>
            </a:pPr>
            <a:r>
              <a:rPr lang="en-US" sz="1300" b="1" dirty="0">
                <a:solidFill>
                  <a:srgbClr val="E9D68F"/>
                </a:solidFill>
                <a:latin typeface="Calibri" pitchFamily="34" charset="0"/>
                <a:ea typeface="Calibri" pitchFamily="34" charset="-122"/>
                <a:cs typeface="Calibri" pitchFamily="34" charset="-120"/>
              </a:rPr>
              <a:t>Independence: </a:t>
            </a:r>
            <a:pPr indent="0" marL="0">
              <a:buNone/>
            </a:pPr>
            <a:r>
              <a:rPr lang="en-US" sz="1300" dirty="0">
                <a:solidFill>
                  <a:srgbClr val="FFFFFF"/>
                </a:solidFill>
                <a:latin typeface="Calibri" pitchFamily="34" charset="0"/>
                <a:ea typeface="Calibri" pitchFamily="34" charset="-122"/>
                <a:cs typeface="Calibri" pitchFamily="34" charset="-120"/>
              </a:rPr>
              <a:t>the reviewer did not develop the deliverable</a:t>
            </a:r>
            <a:endParaRPr lang="en-US" sz="1300" dirty="0"/>
          </a:p>
        </p:txBody>
      </p:sp>
      <p:sp>
        <p:nvSpPr>
          <p:cNvPr id="50" name="Shape 39"/>
          <p:cNvSpPr/>
          <p:nvPr/>
        </p:nvSpPr>
        <p:spPr>
          <a:xfrm>
            <a:off x="6519672" y="5303520"/>
            <a:ext cx="274320" cy="274320"/>
          </a:xfrm>
          <a:prstGeom prst="ellipse">
            <a:avLst/>
          </a:prstGeom>
          <a:solidFill>
            <a:srgbClr val="C9A227"/>
          </a:solidFill>
          <a:ln/>
        </p:spPr>
      </p:sp>
      <p:pic>
        <p:nvPicPr>
          <p:cNvPr id="51" name="Image 8" descr="preencoded.png">    </p:cNvPr>
          <p:cNvPicPr>
            <a:picLocks noChangeAspect="1"/>
          </p:cNvPicPr>
          <p:nvPr/>
        </p:nvPicPr>
        <p:blipFill>
          <a:blip r:embed="rId9"/>
          <a:stretch>
            <a:fillRect/>
          </a:stretch>
        </p:blipFill>
        <p:spPr>
          <a:xfrm>
            <a:off x="6593738" y="5377586"/>
            <a:ext cx="126187" cy="126187"/>
          </a:xfrm>
          <a:prstGeom prst="rect">
            <a:avLst/>
          </a:prstGeom>
        </p:spPr>
      </p:pic>
      <p:sp>
        <p:nvSpPr>
          <p:cNvPr id="52" name="Text 40"/>
          <p:cNvSpPr txBox="1"/>
          <p:nvPr/>
        </p:nvSpPr>
        <p:spPr>
          <a:xfrm>
            <a:off x="6931152" y="5266944"/>
            <a:ext cx="4526280" cy="347472"/>
          </a:xfrm>
          <a:prstGeom prst="rect">
            <a:avLst/>
          </a:prstGeom>
          <a:noFill/>
          <a:ln/>
        </p:spPr>
        <p:txBody>
          <a:bodyPr wrap="square" lIns="0" tIns="0" rIns="0" bIns="0" rtlCol="0" anchor="ctr"/>
          <a:lstStyle/>
          <a:p>
            <a:pPr indent="0" marL="0">
              <a:buNone/>
            </a:pPr>
            <a:r>
              <a:rPr lang="en-US" sz="1300" b="1" dirty="0">
                <a:solidFill>
                  <a:srgbClr val="E9D68F"/>
                </a:solidFill>
                <a:latin typeface="Calibri" pitchFamily="34" charset="0"/>
                <a:ea typeface="Calibri" pitchFamily="34" charset="-122"/>
                <a:cs typeface="Calibri" pitchFamily="34" charset="-120"/>
              </a:rPr>
              <a:t>Predefined criteria: </a:t>
            </a:r>
            <a:pPr indent="0" marL="0">
              <a:buNone/>
            </a:pPr>
            <a:r>
              <a:rPr lang="en-US" sz="1300" dirty="0">
                <a:solidFill>
                  <a:srgbClr val="FFFFFF"/>
                </a:solidFill>
                <a:latin typeface="Calibri" pitchFamily="34" charset="0"/>
                <a:ea typeface="Calibri" pitchFamily="34" charset="-122"/>
                <a:cs typeface="Calibri" pitchFamily="34" charset="-120"/>
              </a:rPr>
              <a:t>agreed before the review starts</a:t>
            </a:r>
            <a:endParaRPr lang="en-US" sz="1300" dirty="0"/>
          </a:p>
        </p:txBody>
      </p:sp>
      <p:sp>
        <p:nvSpPr>
          <p:cNvPr id="53" name="Shape 41"/>
          <p:cNvSpPr/>
          <p:nvPr/>
        </p:nvSpPr>
        <p:spPr>
          <a:xfrm>
            <a:off x="6519672" y="5705856"/>
            <a:ext cx="274320" cy="274320"/>
          </a:xfrm>
          <a:prstGeom prst="ellipse">
            <a:avLst/>
          </a:prstGeom>
          <a:solidFill>
            <a:srgbClr val="C9A227"/>
          </a:solidFill>
          <a:ln/>
        </p:spPr>
      </p:sp>
      <p:pic>
        <p:nvPicPr>
          <p:cNvPr id="54" name="Image 9" descr="preencoded.png">    </p:cNvPr>
          <p:cNvPicPr>
            <a:picLocks noChangeAspect="1"/>
          </p:cNvPicPr>
          <p:nvPr/>
        </p:nvPicPr>
        <p:blipFill>
          <a:blip r:embed="rId10"/>
          <a:stretch>
            <a:fillRect/>
          </a:stretch>
        </p:blipFill>
        <p:spPr>
          <a:xfrm>
            <a:off x="6593738" y="5779922"/>
            <a:ext cx="126187" cy="126187"/>
          </a:xfrm>
          <a:prstGeom prst="rect">
            <a:avLst/>
          </a:prstGeom>
        </p:spPr>
      </p:pic>
      <p:sp>
        <p:nvSpPr>
          <p:cNvPr id="55" name="Text 42"/>
          <p:cNvSpPr txBox="1"/>
          <p:nvPr/>
        </p:nvSpPr>
        <p:spPr>
          <a:xfrm>
            <a:off x="6931152" y="5669280"/>
            <a:ext cx="4526280" cy="347472"/>
          </a:xfrm>
          <a:prstGeom prst="rect">
            <a:avLst/>
          </a:prstGeom>
          <a:noFill/>
          <a:ln/>
        </p:spPr>
        <p:txBody>
          <a:bodyPr wrap="square" lIns="0" tIns="0" rIns="0" bIns="0" rtlCol="0" anchor="ctr"/>
          <a:lstStyle/>
          <a:p>
            <a:pPr indent="0" marL="0">
              <a:buNone/>
            </a:pPr>
            <a:r>
              <a:rPr lang="en-US" sz="1300" b="1" dirty="0">
                <a:solidFill>
                  <a:srgbClr val="E9D68F"/>
                </a:solidFill>
                <a:latin typeface="Calibri" pitchFamily="34" charset="0"/>
                <a:ea typeface="Calibri" pitchFamily="34" charset="-122"/>
                <a:cs typeface="Calibri" pitchFamily="34" charset="-120"/>
              </a:rPr>
              <a:t>Timing: </a:t>
            </a:r>
            <a:pPr indent="0" marL="0">
              <a:buNone/>
            </a:pPr>
            <a:r>
              <a:rPr lang="en-US" sz="1300" dirty="0">
                <a:solidFill>
                  <a:srgbClr val="FFFFFF"/>
                </a:solidFill>
                <a:latin typeface="Calibri" pitchFamily="34" charset="0"/>
                <a:ea typeface="Calibri" pitchFamily="34" charset="-122"/>
                <a:cs typeface="Calibri" pitchFamily="34" charset="-120"/>
              </a:rPr>
              <a:t>before submission to the donor or publication</a:t>
            </a:r>
            <a:endParaRPr lang="en-US" sz="13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5.4 · DONOR COMPLIANCE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Monitoring Compliance with Donor Requirements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23</a:t>
            </a:r>
            <a:endParaRPr lang="en-US" sz="900" dirty="0"/>
          </a:p>
        </p:txBody>
      </p:sp>
      <p:sp>
        <p:nvSpPr>
          <p:cNvPr id="7" name="Text 4"/>
          <p:cNvSpPr txBox="1"/>
          <p:nvPr/>
        </p:nvSpPr>
        <p:spPr>
          <a:xfrm>
            <a:off x="548640" y="1691640"/>
            <a:ext cx="11091672" cy="365760"/>
          </a:xfrm>
          <a:prstGeom prst="rect">
            <a:avLst/>
          </a:prstGeom>
          <a:noFill/>
          <a:ln/>
        </p:spPr>
        <p:txBody>
          <a:bodyPr wrap="square" lIns="0" tIns="0" rIns="0" bIns="0" rtlCol="0" anchor="t"/>
          <a:lstStyle/>
          <a:p>
            <a:pPr indent="0" marL="0">
              <a:buNone/>
            </a:pPr>
            <a:r>
              <a:rPr lang="en-US" sz="1600" i="1" dirty="0">
                <a:solidFill>
                  <a:srgbClr val="64708C"/>
                </a:solidFill>
                <a:latin typeface="Calibri" pitchFamily="34" charset="0"/>
                <a:ea typeface="Calibri" pitchFamily="34" charset="-122"/>
                <a:cs typeface="Calibri" pitchFamily="34" charset="-120"/>
              </a:rPr>
              <a:t>Systematic verification that every deliverable complies with the donor's formal and substantive requirements:</a:t>
            </a:r>
            <a:endParaRPr lang="en-US" sz="1600" dirty="0"/>
          </a:p>
        </p:txBody>
      </p:sp>
      <p:sp>
        <p:nvSpPr>
          <p:cNvPr id="8" name="Shape 5"/>
          <p:cNvSpPr/>
          <p:nvPr/>
        </p:nvSpPr>
        <p:spPr>
          <a:xfrm>
            <a:off x="548640" y="2240280"/>
            <a:ext cx="3514344" cy="1783080"/>
          </a:xfrm>
          <a:prstGeom prst="roundRect">
            <a:avLst>
              <a:gd name="adj" fmla="val 4103"/>
            </a:avLst>
          </a:prstGeom>
          <a:solidFill>
            <a:srgbClr val="F4F7FC"/>
          </a:solidFill>
          <a:ln/>
        </p:spPr>
      </p:sp>
      <p:sp>
        <p:nvSpPr>
          <p:cNvPr id="9" name="Shape 6"/>
          <p:cNvSpPr/>
          <p:nvPr/>
        </p:nvSpPr>
        <p:spPr>
          <a:xfrm>
            <a:off x="777240" y="2468880"/>
            <a:ext cx="502920" cy="502920"/>
          </a:xfrm>
          <a:prstGeom prst="ellipse">
            <a:avLst/>
          </a:prstGeom>
          <a:solidFill>
            <a:srgbClr val="1B2A4A"/>
          </a:solidFill>
          <a:ln/>
        </p:spPr>
      </p:sp>
      <p:pic>
        <p:nvPicPr>
          <p:cNvPr id="10" name="Image 0" descr="preencoded.png">    </p:cNvPr>
          <p:cNvPicPr>
            <a:picLocks noChangeAspect="1"/>
          </p:cNvPicPr>
          <p:nvPr/>
        </p:nvPicPr>
        <p:blipFill>
          <a:blip r:embed="rId1"/>
          <a:stretch>
            <a:fillRect/>
          </a:stretch>
        </p:blipFill>
        <p:spPr>
          <a:xfrm>
            <a:off x="913028" y="2604668"/>
            <a:ext cx="231343" cy="231343"/>
          </a:xfrm>
          <a:prstGeom prst="rect">
            <a:avLst/>
          </a:prstGeom>
        </p:spPr>
      </p:pic>
      <p:sp>
        <p:nvSpPr>
          <p:cNvPr id="11" name="Text 7"/>
          <p:cNvSpPr txBox="1"/>
          <p:nvPr/>
        </p:nvSpPr>
        <p:spPr>
          <a:xfrm>
            <a:off x="1463040" y="2468880"/>
            <a:ext cx="2462784"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Reporting templates</a:t>
            </a:r>
            <a:endParaRPr lang="en-US" sz="1500" dirty="0"/>
          </a:p>
        </p:txBody>
      </p:sp>
      <p:sp>
        <p:nvSpPr>
          <p:cNvPr id="12" name="Text 8"/>
          <p:cNvSpPr txBox="1"/>
          <p:nvPr/>
        </p:nvSpPr>
        <p:spPr>
          <a:xfrm>
            <a:off x="777240" y="3108960"/>
            <a:ext cx="3057144" cy="73152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Adherence to the donor's prescribed reporting templates.</a:t>
            </a:r>
            <a:endParaRPr lang="en-US" sz="1350" dirty="0"/>
          </a:p>
        </p:txBody>
      </p:sp>
      <p:sp>
        <p:nvSpPr>
          <p:cNvPr id="13" name="Shape 9"/>
          <p:cNvSpPr/>
          <p:nvPr/>
        </p:nvSpPr>
        <p:spPr>
          <a:xfrm>
            <a:off x="4337304" y="2240280"/>
            <a:ext cx="3514344" cy="1783080"/>
          </a:xfrm>
          <a:prstGeom prst="roundRect">
            <a:avLst>
              <a:gd name="adj" fmla="val 4103"/>
            </a:avLst>
          </a:prstGeom>
          <a:solidFill>
            <a:srgbClr val="F4F7FC"/>
          </a:solidFill>
          <a:ln/>
        </p:spPr>
      </p:sp>
      <p:sp>
        <p:nvSpPr>
          <p:cNvPr id="14" name="Shape 10"/>
          <p:cNvSpPr/>
          <p:nvPr/>
        </p:nvSpPr>
        <p:spPr>
          <a:xfrm>
            <a:off x="4565904" y="2468880"/>
            <a:ext cx="502920" cy="502920"/>
          </a:xfrm>
          <a:prstGeom prst="ellipse">
            <a:avLst/>
          </a:prstGeom>
          <a:solidFill>
            <a:srgbClr val="1B2A4A"/>
          </a:solidFill>
          <a:ln/>
        </p:spPr>
      </p:sp>
      <p:pic>
        <p:nvPicPr>
          <p:cNvPr id="15" name="Image 1" descr="preencoded.png">    </p:cNvPr>
          <p:cNvPicPr>
            <a:picLocks noChangeAspect="1"/>
          </p:cNvPicPr>
          <p:nvPr/>
        </p:nvPicPr>
        <p:blipFill>
          <a:blip r:embed="rId2"/>
          <a:stretch>
            <a:fillRect/>
          </a:stretch>
        </p:blipFill>
        <p:spPr>
          <a:xfrm>
            <a:off x="4701692" y="2604668"/>
            <a:ext cx="231343" cy="231343"/>
          </a:xfrm>
          <a:prstGeom prst="rect">
            <a:avLst/>
          </a:prstGeom>
        </p:spPr>
      </p:pic>
      <p:sp>
        <p:nvSpPr>
          <p:cNvPr id="16" name="Text 11"/>
          <p:cNvSpPr txBox="1"/>
          <p:nvPr/>
        </p:nvSpPr>
        <p:spPr>
          <a:xfrm>
            <a:off x="5251704" y="2468880"/>
            <a:ext cx="2462784"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Visibility requirements</a:t>
            </a:r>
            <a:endParaRPr lang="en-US" sz="1500" dirty="0"/>
          </a:p>
        </p:txBody>
      </p:sp>
      <p:sp>
        <p:nvSpPr>
          <p:cNvPr id="17" name="Text 12"/>
          <p:cNvSpPr txBox="1"/>
          <p:nvPr/>
        </p:nvSpPr>
        <p:spPr>
          <a:xfrm>
            <a:off x="4565904" y="3108960"/>
            <a:ext cx="3057144" cy="73152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Logos, funding statements and disclaimers, as set out in Section 3.</a:t>
            </a:r>
            <a:endParaRPr lang="en-US" sz="1350" dirty="0"/>
          </a:p>
        </p:txBody>
      </p:sp>
      <p:sp>
        <p:nvSpPr>
          <p:cNvPr id="18" name="Shape 13"/>
          <p:cNvSpPr/>
          <p:nvPr/>
        </p:nvSpPr>
        <p:spPr>
          <a:xfrm>
            <a:off x="8125968" y="2240280"/>
            <a:ext cx="3514344" cy="1783080"/>
          </a:xfrm>
          <a:prstGeom prst="roundRect">
            <a:avLst>
              <a:gd name="adj" fmla="val 4103"/>
            </a:avLst>
          </a:prstGeom>
          <a:solidFill>
            <a:srgbClr val="F4F7FC"/>
          </a:solidFill>
          <a:ln/>
        </p:spPr>
      </p:sp>
      <p:sp>
        <p:nvSpPr>
          <p:cNvPr id="19" name="Shape 14"/>
          <p:cNvSpPr/>
          <p:nvPr/>
        </p:nvSpPr>
        <p:spPr>
          <a:xfrm>
            <a:off x="8354568" y="2468880"/>
            <a:ext cx="502920" cy="502920"/>
          </a:xfrm>
          <a:prstGeom prst="ellipse">
            <a:avLst/>
          </a:prstGeom>
          <a:solidFill>
            <a:srgbClr val="1B2A4A"/>
          </a:solidFill>
          <a:ln/>
        </p:spPr>
      </p:sp>
      <p:pic>
        <p:nvPicPr>
          <p:cNvPr id="20" name="Image 2" descr="preencoded.png">    </p:cNvPr>
          <p:cNvPicPr>
            <a:picLocks noChangeAspect="1"/>
          </p:cNvPicPr>
          <p:nvPr/>
        </p:nvPicPr>
        <p:blipFill>
          <a:blip r:embed="rId3"/>
          <a:stretch>
            <a:fillRect/>
          </a:stretch>
        </p:blipFill>
        <p:spPr>
          <a:xfrm>
            <a:off x="8490356" y="2604668"/>
            <a:ext cx="231343" cy="231343"/>
          </a:xfrm>
          <a:prstGeom prst="rect">
            <a:avLst/>
          </a:prstGeom>
        </p:spPr>
      </p:pic>
      <p:sp>
        <p:nvSpPr>
          <p:cNvPr id="21" name="Text 15"/>
          <p:cNvSpPr txBox="1"/>
          <p:nvPr/>
        </p:nvSpPr>
        <p:spPr>
          <a:xfrm>
            <a:off x="9040368" y="2468880"/>
            <a:ext cx="2462784" cy="5029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Grant agreement terminology</a:t>
            </a:r>
            <a:endParaRPr lang="en-US" sz="1500" dirty="0"/>
          </a:p>
        </p:txBody>
      </p:sp>
      <p:sp>
        <p:nvSpPr>
          <p:cNvPr id="22" name="Text 16"/>
          <p:cNvSpPr txBox="1"/>
          <p:nvPr/>
        </p:nvSpPr>
        <p:spPr>
          <a:xfrm>
            <a:off x="8354568" y="3108960"/>
            <a:ext cx="3057144" cy="73152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Consistent use of the terms of the grant agreement across deliverables.</a:t>
            </a:r>
            <a:endParaRPr lang="en-US" sz="1350" dirty="0"/>
          </a:p>
        </p:txBody>
      </p:sp>
      <p:sp>
        <p:nvSpPr>
          <p:cNvPr id="23" name="Shape 17"/>
          <p:cNvSpPr/>
          <p:nvPr/>
        </p:nvSpPr>
        <p:spPr>
          <a:xfrm>
            <a:off x="548640" y="4251960"/>
            <a:ext cx="11091672" cy="1874520"/>
          </a:xfrm>
          <a:prstGeom prst="roundRect">
            <a:avLst>
              <a:gd name="adj" fmla="val 3902"/>
            </a:avLst>
          </a:prstGeom>
          <a:solidFill>
            <a:srgbClr val="1B2A4A"/>
          </a:solidFill>
          <a:ln/>
        </p:spPr>
      </p:sp>
      <p:sp>
        <p:nvSpPr>
          <p:cNvPr id="24" name="Shape 18"/>
          <p:cNvSpPr/>
          <p:nvPr/>
        </p:nvSpPr>
        <p:spPr>
          <a:xfrm>
            <a:off x="822960" y="4480560"/>
            <a:ext cx="548640" cy="548640"/>
          </a:xfrm>
          <a:prstGeom prst="ellipse">
            <a:avLst/>
          </a:prstGeom>
          <a:solidFill>
            <a:srgbClr val="31487A"/>
          </a:solidFill>
          <a:ln/>
        </p:spPr>
      </p:sp>
      <p:pic>
        <p:nvPicPr>
          <p:cNvPr id="25" name="Image 3" descr="preencoded.png">    </p:cNvPr>
          <p:cNvPicPr>
            <a:picLocks noChangeAspect="1"/>
          </p:cNvPicPr>
          <p:nvPr/>
        </p:nvPicPr>
        <p:blipFill>
          <a:blip r:embed="rId4"/>
          <a:stretch>
            <a:fillRect/>
          </a:stretch>
        </p:blipFill>
        <p:spPr>
          <a:xfrm>
            <a:off x="971093" y="4628693"/>
            <a:ext cx="252374" cy="252374"/>
          </a:xfrm>
          <a:prstGeom prst="rect">
            <a:avLst/>
          </a:prstGeom>
        </p:spPr>
      </p:pic>
      <p:sp>
        <p:nvSpPr>
          <p:cNvPr id="26" name="Text 19"/>
          <p:cNvSpPr txBox="1"/>
          <p:nvPr/>
        </p:nvSpPr>
        <p:spPr>
          <a:xfrm>
            <a:off x="1554480" y="4480560"/>
            <a:ext cx="3108960" cy="54864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Horizontal requirements</a:t>
            </a:r>
            <a:endParaRPr lang="en-US" sz="1800" dirty="0"/>
          </a:p>
        </p:txBody>
      </p:sp>
      <p:sp>
        <p:nvSpPr>
          <p:cNvPr id="27" name="Text 20"/>
          <p:cNvSpPr txBox="1"/>
          <p:nvPr/>
        </p:nvSpPr>
        <p:spPr>
          <a:xfrm>
            <a:off x="822960" y="5166360"/>
            <a:ext cx="3840480" cy="822960"/>
          </a:xfrm>
          <a:prstGeom prst="rect">
            <a:avLst/>
          </a:prstGeom>
          <a:noFill/>
          <a:ln/>
        </p:spPr>
        <p:txBody>
          <a:bodyPr wrap="square" lIns="0" tIns="0" rIns="0" bIns="0" rtlCol="0" anchor="t"/>
          <a:lstStyle/>
          <a:p>
            <a:pPr indent="0" marL="0">
              <a:buNone/>
            </a:pPr>
            <a:r>
              <a:rPr lang="en-US" sz="1300" dirty="0">
                <a:solidFill>
                  <a:srgbClr val="D6DEEE"/>
                </a:solidFill>
                <a:latin typeface="Calibri" pitchFamily="34" charset="0"/>
                <a:ea typeface="Calibri" pitchFamily="34" charset="-122"/>
                <a:cs typeface="Calibri" pitchFamily="34" charset="-120"/>
              </a:rPr>
              <a:t>May be verified separately when interim and final reports are assessed (Lecture 8).</a:t>
            </a:r>
            <a:endParaRPr lang="en-US" sz="1300" dirty="0"/>
          </a:p>
        </p:txBody>
      </p:sp>
      <p:sp>
        <p:nvSpPr>
          <p:cNvPr id="28" name="Shape 21"/>
          <p:cNvSpPr/>
          <p:nvPr/>
        </p:nvSpPr>
        <p:spPr>
          <a:xfrm>
            <a:off x="4983480" y="4480560"/>
            <a:ext cx="2057400" cy="1417320"/>
          </a:xfrm>
          <a:prstGeom prst="roundRect">
            <a:avLst>
              <a:gd name="adj" fmla="val 5161"/>
            </a:avLst>
          </a:prstGeom>
          <a:solidFill>
            <a:srgbClr val="31487A"/>
          </a:solidFill>
          <a:ln/>
        </p:spPr>
      </p:sp>
      <p:pic>
        <p:nvPicPr>
          <p:cNvPr id="29" name="Image 4" descr="preencoded.png">    </p:cNvPr>
          <p:cNvPicPr>
            <a:picLocks noChangeAspect="1"/>
          </p:cNvPicPr>
          <p:nvPr/>
        </p:nvPicPr>
        <p:blipFill>
          <a:blip r:embed="rId5"/>
          <a:stretch>
            <a:fillRect/>
          </a:stretch>
        </p:blipFill>
        <p:spPr>
          <a:xfrm>
            <a:off x="5788152" y="4636008"/>
            <a:ext cx="457200" cy="457200"/>
          </a:xfrm>
          <a:prstGeom prst="rect">
            <a:avLst/>
          </a:prstGeom>
        </p:spPr>
      </p:pic>
      <p:sp>
        <p:nvSpPr>
          <p:cNvPr id="30" name="Text 22"/>
          <p:cNvSpPr txBox="1"/>
          <p:nvPr/>
        </p:nvSpPr>
        <p:spPr>
          <a:xfrm>
            <a:off x="5074920" y="5193792"/>
            <a:ext cx="1874520" cy="5943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Gender equality</a:t>
            </a:r>
            <a:endParaRPr lang="en-US" sz="1300" dirty="0"/>
          </a:p>
        </p:txBody>
      </p:sp>
      <p:sp>
        <p:nvSpPr>
          <p:cNvPr id="31" name="Shape 23"/>
          <p:cNvSpPr/>
          <p:nvPr/>
        </p:nvSpPr>
        <p:spPr>
          <a:xfrm>
            <a:off x="7205472" y="4480560"/>
            <a:ext cx="2057400" cy="1417320"/>
          </a:xfrm>
          <a:prstGeom prst="roundRect">
            <a:avLst>
              <a:gd name="adj" fmla="val 5161"/>
            </a:avLst>
          </a:prstGeom>
          <a:solidFill>
            <a:srgbClr val="31487A"/>
          </a:solidFill>
          <a:ln/>
        </p:spPr>
      </p:sp>
      <p:pic>
        <p:nvPicPr>
          <p:cNvPr id="32" name="Image 5" descr="preencoded.png">    </p:cNvPr>
          <p:cNvPicPr>
            <a:picLocks noChangeAspect="1"/>
          </p:cNvPicPr>
          <p:nvPr/>
        </p:nvPicPr>
        <p:blipFill>
          <a:blip r:embed="rId6"/>
          <a:stretch>
            <a:fillRect/>
          </a:stretch>
        </p:blipFill>
        <p:spPr>
          <a:xfrm>
            <a:off x="8010144" y="4636008"/>
            <a:ext cx="457200" cy="457200"/>
          </a:xfrm>
          <a:prstGeom prst="rect">
            <a:avLst/>
          </a:prstGeom>
        </p:spPr>
      </p:pic>
      <p:sp>
        <p:nvSpPr>
          <p:cNvPr id="33" name="Text 24"/>
          <p:cNvSpPr txBox="1"/>
          <p:nvPr/>
        </p:nvSpPr>
        <p:spPr>
          <a:xfrm>
            <a:off x="7296912" y="5193792"/>
            <a:ext cx="1874520" cy="5943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Accessibility</a:t>
            </a:r>
            <a:endParaRPr lang="en-US" sz="1300" dirty="0"/>
          </a:p>
        </p:txBody>
      </p:sp>
      <p:sp>
        <p:nvSpPr>
          <p:cNvPr id="34" name="Shape 25"/>
          <p:cNvSpPr/>
          <p:nvPr/>
        </p:nvSpPr>
        <p:spPr>
          <a:xfrm>
            <a:off x="9427464" y="4480560"/>
            <a:ext cx="2057400" cy="1417320"/>
          </a:xfrm>
          <a:prstGeom prst="roundRect">
            <a:avLst>
              <a:gd name="adj" fmla="val 5161"/>
            </a:avLst>
          </a:prstGeom>
          <a:solidFill>
            <a:srgbClr val="31487A"/>
          </a:solidFill>
          <a:ln/>
        </p:spPr>
      </p:sp>
      <p:pic>
        <p:nvPicPr>
          <p:cNvPr id="35" name="Image 6" descr="preencoded.png">    </p:cNvPr>
          <p:cNvPicPr>
            <a:picLocks noChangeAspect="1"/>
          </p:cNvPicPr>
          <p:nvPr/>
        </p:nvPicPr>
        <p:blipFill>
          <a:blip r:embed="rId7"/>
          <a:stretch>
            <a:fillRect/>
          </a:stretch>
        </p:blipFill>
        <p:spPr>
          <a:xfrm>
            <a:off x="10232136" y="4636008"/>
            <a:ext cx="457200" cy="457200"/>
          </a:xfrm>
          <a:prstGeom prst="rect">
            <a:avLst/>
          </a:prstGeom>
        </p:spPr>
      </p:pic>
      <p:sp>
        <p:nvSpPr>
          <p:cNvPr id="36" name="Text 26"/>
          <p:cNvSpPr txBox="1"/>
          <p:nvPr/>
        </p:nvSpPr>
        <p:spPr>
          <a:xfrm>
            <a:off x="9518904" y="5193792"/>
            <a:ext cx="1874520" cy="5943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Environmental sustainability</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06</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6</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Conflicts within the Project Team and Mechanisms for Their Resolution</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Where do conflicts in an international consortium come from?</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behavioural style suits which conflict?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formal mechanisms does a consortium rely on?</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7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6.1 · SOURCES OF CONFLICT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Five Sources of Conflict in an International Consortium</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25</a:t>
            </a:r>
            <a:endParaRPr lang="en-US" sz="900" dirty="0"/>
          </a:p>
        </p:txBody>
      </p:sp>
      <p:sp>
        <p:nvSpPr>
          <p:cNvPr id="7" name="Shape 4"/>
          <p:cNvSpPr/>
          <p:nvPr/>
        </p:nvSpPr>
        <p:spPr>
          <a:xfrm flipV="1">
            <a:off x="1920240" y="2148840"/>
            <a:ext cx="2286000" cy="1783080"/>
          </a:xfrm>
          <a:prstGeom prst="line">
            <a:avLst/>
          </a:prstGeom>
          <a:noFill/>
          <a:ln w="19050">
            <a:solidFill>
              <a:srgbClr val="D5DDEB"/>
            </a:solidFill>
            <a:prstDash val="solid"/>
          </a:ln>
        </p:spPr>
      </p:sp>
      <p:sp>
        <p:nvSpPr>
          <p:cNvPr id="8" name="Shape 5"/>
          <p:cNvSpPr/>
          <p:nvPr/>
        </p:nvSpPr>
        <p:spPr>
          <a:xfrm flipV="1">
            <a:off x="1920240" y="3017520"/>
            <a:ext cx="2286000" cy="914400"/>
          </a:xfrm>
          <a:prstGeom prst="line">
            <a:avLst/>
          </a:prstGeom>
          <a:noFill/>
          <a:ln w="19050">
            <a:solidFill>
              <a:srgbClr val="D5DDEB"/>
            </a:solidFill>
            <a:prstDash val="solid"/>
          </a:ln>
        </p:spPr>
      </p:sp>
      <p:sp>
        <p:nvSpPr>
          <p:cNvPr id="9" name="Shape 6"/>
          <p:cNvSpPr/>
          <p:nvPr/>
        </p:nvSpPr>
        <p:spPr>
          <a:xfrm flipV="1">
            <a:off x="1920240" y="3886200"/>
            <a:ext cx="2286000" cy="45720"/>
          </a:xfrm>
          <a:prstGeom prst="line">
            <a:avLst/>
          </a:prstGeom>
          <a:noFill/>
          <a:ln w="19050">
            <a:solidFill>
              <a:srgbClr val="D5DDEB"/>
            </a:solidFill>
            <a:prstDash val="solid"/>
          </a:ln>
        </p:spPr>
      </p:sp>
      <p:sp>
        <p:nvSpPr>
          <p:cNvPr id="10" name="Shape 7"/>
          <p:cNvSpPr/>
          <p:nvPr/>
        </p:nvSpPr>
        <p:spPr>
          <a:xfrm>
            <a:off x="1920240" y="3931920"/>
            <a:ext cx="2286000" cy="822960"/>
          </a:xfrm>
          <a:prstGeom prst="line">
            <a:avLst/>
          </a:prstGeom>
          <a:noFill/>
          <a:ln w="19050">
            <a:solidFill>
              <a:srgbClr val="D5DDEB"/>
            </a:solidFill>
            <a:prstDash val="solid"/>
          </a:ln>
        </p:spPr>
      </p:sp>
      <p:sp>
        <p:nvSpPr>
          <p:cNvPr id="11" name="Shape 8"/>
          <p:cNvSpPr/>
          <p:nvPr/>
        </p:nvSpPr>
        <p:spPr>
          <a:xfrm>
            <a:off x="1920240" y="3931920"/>
            <a:ext cx="2286000" cy="1691640"/>
          </a:xfrm>
          <a:prstGeom prst="line">
            <a:avLst/>
          </a:prstGeom>
          <a:noFill/>
          <a:ln w="19050">
            <a:solidFill>
              <a:srgbClr val="D5DDEB"/>
            </a:solidFill>
            <a:prstDash val="solid"/>
          </a:ln>
        </p:spPr>
      </p:sp>
      <p:sp>
        <p:nvSpPr>
          <p:cNvPr id="12" name="Shape 9"/>
          <p:cNvSpPr/>
          <p:nvPr/>
        </p:nvSpPr>
        <p:spPr>
          <a:xfrm>
            <a:off x="731520" y="2743200"/>
            <a:ext cx="2377440" cy="2377440"/>
          </a:xfrm>
          <a:prstGeom prst="ellipse">
            <a:avLst/>
          </a:prstGeom>
          <a:solidFill>
            <a:srgbClr val="1B2A4A"/>
          </a:solidFill>
          <a:ln w="19050">
            <a:solidFill>
              <a:srgbClr val="C9A227"/>
            </a:solidFill>
            <a:prstDash val="solid"/>
          </a:ln>
        </p:spPr>
      </p:sp>
      <p:sp>
        <p:nvSpPr>
          <p:cNvPr id="13" name="Text 10"/>
          <p:cNvSpPr txBox="1"/>
          <p:nvPr/>
        </p:nvSpPr>
        <p:spPr>
          <a:xfrm>
            <a:off x="960120" y="3291840"/>
            <a:ext cx="1920240" cy="128016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Sources of conflict</a:t>
            </a:r>
            <a:endParaRPr lang="en-US" sz="1400" dirty="0"/>
          </a:p>
          <a:p>
            <a:pPr algn="ctr" indent="0" marL="0">
              <a:buNone/>
            </a:pPr>
            <a:r>
              <a:rPr lang="en-US" sz="1200" dirty="0">
                <a:solidFill>
                  <a:srgbClr val="C9D3E6"/>
                </a:solidFill>
                <a:latin typeface="Calibri" pitchFamily="34" charset="0"/>
                <a:ea typeface="Calibri" pitchFamily="34" charset="-122"/>
                <a:cs typeface="Calibri" pitchFamily="34" charset="-120"/>
              </a:rPr>
              <a:t>in an international consortium</a:t>
            </a:r>
            <a:endParaRPr lang="en-US" sz="1400" dirty="0"/>
          </a:p>
        </p:txBody>
      </p:sp>
      <p:sp>
        <p:nvSpPr>
          <p:cNvPr id="14" name="Shape 11"/>
          <p:cNvSpPr/>
          <p:nvPr/>
        </p:nvSpPr>
        <p:spPr>
          <a:xfrm>
            <a:off x="4206240" y="1783080"/>
            <a:ext cx="7434072" cy="731520"/>
          </a:xfrm>
          <a:prstGeom prst="roundRect">
            <a:avLst>
              <a:gd name="adj" fmla="val 10000"/>
            </a:avLst>
          </a:prstGeom>
          <a:solidFill>
            <a:srgbClr val="F4F7FC"/>
          </a:solidFill>
          <a:ln/>
        </p:spPr>
      </p:sp>
      <p:sp>
        <p:nvSpPr>
          <p:cNvPr id="15" name="Shape 12"/>
          <p:cNvSpPr/>
          <p:nvPr/>
        </p:nvSpPr>
        <p:spPr>
          <a:xfrm>
            <a:off x="4370832" y="1911096"/>
            <a:ext cx="475488" cy="475488"/>
          </a:xfrm>
          <a:prstGeom prst="ellipse">
            <a:avLst/>
          </a:prstGeom>
          <a:solidFill>
            <a:srgbClr val="1B2A4A"/>
          </a:solidFill>
          <a:ln/>
        </p:spPr>
      </p:sp>
      <p:pic>
        <p:nvPicPr>
          <p:cNvPr id="16" name="Image 0" descr="preencoded.png">    </p:cNvPr>
          <p:cNvPicPr>
            <a:picLocks noChangeAspect="1"/>
          </p:cNvPicPr>
          <p:nvPr/>
        </p:nvPicPr>
        <p:blipFill>
          <a:blip r:embed="rId1"/>
          <a:stretch>
            <a:fillRect/>
          </a:stretch>
        </p:blipFill>
        <p:spPr>
          <a:xfrm>
            <a:off x="4499214" y="2039478"/>
            <a:ext cx="218724" cy="218724"/>
          </a:xfrm>
          <a:prstGeom prst="rect">
            <a:avLst/>
          </a:prstGeom>
        </p:spPr>
      </p:pic>
      <p:sp>
        <p:nvSpPr>
          <p:cNvPr id="17" name="Text 13"/>
          <p:cNvSpPr txBox="1"/>
          <p:nvPr/>
        </p:nvSpPr>
        <p:spPr>
          <a:xfrm>
            <a:off x="5029200" y="1783080"/>
            <a:ext cx="6473952" cy="7315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Allocation of resources</a:t>
            </a:r>
            <a:endParaRPr lang="en-US" sz="1400" dirty="0"/>
          </a:p>
          <a:p>
            <a:pPr indent="0" marL="0">
              <a:buNone/>
            </a:pPr>
            <a:r>
              <a:rPr lang="en-US" sz="1250" dirty="0">
                <a:solidFill>
                  <a:srgbClr val="2B3445"/>
                </a:solidFill>
                <a:latin typeface="Calibri" pitchFamily="34" charset="0"/>
                <a:ea typeface="Calibri" pitchFamily="34" charset="-122"/>
                <a:cs typeface="Calibri" pitchFamily="34" charset="-120"/>
              </a:rPr>
              <a:t>Disagreements over the budget and roles among partners</a:t>
            </a:r>
            <a:endParaRPr lang="en-US" sz="1400" dirty="0"/>
          </a:p>
        </p:txBody>
      </p:sp>
      <p:sp>
        <p:nvSpPr>
          <p:cNvPr id="18" name="Shape 14"/>
          <p:cNvSpPr/>
          <p:nvPr/>
        </p:nvSpPr>
        <p:spPr>
          <a:xfrm>
            <a:off x="4206240" y="2651760"/>
            <a:ext cx="7434072" cy="731520"/>
          </a:xfrm>
          <a:prstGeom prst="roundRect">
            <a:avLst>
              <a:gd name="adj" fmla="val 10000"/>
            </a:avLst>
          </a:prstGeom>
          <a:solidFill>
            <a:srgbClr val="E8EEF9"/>
          </a:solidFill>
          <a:ln/>
        </p:spPr>
      </p:sp>
      <p:sp>
        <p:nvSpPr>
          <p:cNvPr id="19" name="Shape 15"/>
          <p:cNvSpPr/>
          <p:nvPr/>
        </p:nvSpPr>
        <p:spPr>
          <a:xfrm>
            <a:off x="4370832" y="2779776"/>
            <a:ext cx="475488" cy="475488"/>
          </a:xfrm>
          <a:prstGeom prst="ellipse">
            <a:avLst/>
          </a:prstGeom>
          <a:solidFill>
            <a:srgbClr val="1B2A4A"/>
          </a:solidFill>
          <a:ln/>
        </p:spPr>
      </p:sp>
      <p:pic>
        <p:nvPicPr>
          <p:cNvPr id="20" name="Image 1" descr="preencoded.png">    </p:cNvPr>
          <p:cNvPicPr>
            <a:picLocks noChangeAspect="1"/>
          </p:cNvPicPr>
          <p:nvPr/>
        </p:nvPicPr>
        <p:blipFill>
          <a:blip r:embed="rId2"/>
          <a:stretch>
            <a:fillRect/>
          </a:stretch>
        </p:blipFill>
        <p:spPr>
          <a:xfrm>
            <a:off x="4499214" y="2908158"/>
            <a:ext cx="218724" cy="218724"/>
          </a:xfrm>
          <a:prstGeom prst="rect">
            <a:avLst/>
          </a:prstGeom>
        </p:spPr>
      </p:pic>
      <p:sp>
        <p:nvSpPr>
          <p:cNvPr id="21" name="Text 16"/>
          <p:cNvSpPr txBox="1"/>
          <p:nvPr/>
        </p:nvSpPr>
        <p:spPr>
          <a:xfrm>
            <a:off x="5029200" y="2651760"/>
            <a:ext cx="6473952" cy="7315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Divergent understanding of tasks</a:t>
            </a:r>
            <a:endParaRPr lang="en-US" sz="1400" dirty="0"/>
          </a:p>
          <a:p>
            <a:pPr indent="0" marL="0">
              <a:buNone/>
            </a:pPr>
            <a:r>
              <a:rPr lang="en-US" sz="1250" dirty="0">
                <a:solidFill>
                  <a:srgbClr val="2B3445"/>
                </a:solidFill>
                <a:latin typeface="Calibri" pitchFamily="34" charset="0"/>
                <a:ea typeface="Calibri" pitchFamily="34" charset="-122"/>
                <a:cs typeface="Calibri" pitchFamily="34" charset="-120"/>
              </a:rPr>
              <a:t>Imprecise definition of the scope of work; related to scope creep (Lecture 5)</a:t>
            </a:r>
            <a:endParaRPr lang="en-US" sz="1400" dirty="0"/>
          </a:p>
        </p:txBody>
      </p:sp>
      <p:sp>
        <p:nvSpPr>
          <p:cNvPr id="22" name="Shape 17"/>
          <p:cNvSpPr/>
          <p:nvPr/>
        </p:nvSpPr>
        <p:spPr>
          <a:xfrm>
            <a:off x="4206240" y="3520440"/>
            <a:ext cx="7434072" cy="731520"/>
          </a:xfrm>
          <a:prstGeom prst="roundRect">
            <a:avLst>
              <a:gd name="adj" fmla="val 10000"/>
            </a:avLst>
          </a:prstGeom>
          <a:solidFill>
            <a:srgbClr val="F4F7FC"/>
          </a:solidFill>
          <a:ln/>
        </p:spPr>
      </p:sp>
      <p:sp>
        <p:nvSpPr>
          <p:cNvPr id="23" name="Shape 18"/>
          <p:cNvSpPr/>
          <p:nvPr/>
        </p:nvSpPr>
        <p:spPr>
          <a:xfrm>
            <a:off x="4370832" y="3648456"/>
            <a:ext cx="475488" cy="475488"/>
          </a:xfrm>
          <a:prstGeom prst="ellipse">
            <a:avLst/>
          </a:prstGeom>
          <a:solidFill>
            <a:srgbClr val="1B2A4A"/>
          </a:solidFill>
          <a:ln/>
        </p:spPr>
      </p:sp>
      <p:pic>
        <p:nvPicPr>
          <p:cNvPr id="24" name="Image 2" descr="preencoded.png">    </p:cNvPr>
          <p:cNvPicPr>
            <a:picLocks noChangeAspect="1"/>
          </p:cNvPicPr>
          <p:nvPr/>
        </p:nvPicPr>
        <p:blipFill>
          <a:blip r:embed="rId3"/>
          <a:stretch>
            <a:fillRect/>
          </a:stretch>
        </p:blipFill>
        <p:spPr>
          <a:xfrm>
            <a:off x="4499214" y="3776838"/>
            <a:ext cx="218724" cy="218724"/>
          </a:xfrm>
          <a:prstGeom prst="rect">
            <a:avLst/>
          </a:prstGeom>
        </p:spPr>
      </p:pic>
      <p:sp>
        <p:nvSpPr>
          <p:cNvPr id="25" name="Text 19"/>
          <p:cNvSpPr txBox="1"/>
          <p:nvPr/>
        </p:nvSpPr>
        <p:spPr>
          <a:xfrm>
            <a:off x="5029200" y="3520440"/>
            <a:ext cx="6473952" cy="7315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Intercultural misunderstandings</a:t>
            </a:r>
            <a:endParaRPr lang="en-US" sz="1400" dirty="0"/>
          </a:p>
          <a:p>
            <a:pPr indent="0" marL="0">
              <a:buNone/>
            </a:pPr>
            <a:r>
              <a:rPr lang="en-US" sz="1250" dirty="0">
                <a:solidFill>
                  <a:srgbClr val="2B3445"/>
                </a:solidFill>
                <a:latin typeface="Calibri" pitchFamily="34" charset="0"/>
                <a:ea typeface="Calibri" pitchFamily="34" charset="-122"/>
                <a:cs typeface="Calibri" pitchFamily="34" charset="-120"/>
              </a:rPr>
              <a:t>Differing communication styles and management traditions</a:t>
            </a:r>
            <a:endParaRPr lang="en-US" sz="1400" dirty="0"/>
          </a:p>
        </p:txBody>
      </p:sp>
      <p:sp>
        <p:nvSpPr>
          <p:cNvPr id="26" name="Shape 20"/>
          <p:cNvSpPr/>
          <p:nvPr/>
        </p:nvSpPr>
        <p:spPr>
          <a:xfrm>
            <a:off x="4206240" y="4389120"/>
            <a:ext cx="7434072" cy="731520"/>
          </a:xfrm>
          <a:prstGeom prst="roundRect">
            <a:avLst>
              <a:gd name="adj" fmla="val 10000"/>
            </a:avLst>
          </a:prstGeom>
          <a:solidFill>
            <a:srgbClr val="E8EEF9"/>
          </a:solidFill>
          <a:ln/>
        </p:spPr>
      </p:sp>
      <p:sp>
        <p:nvSpPr>
          <p:cNvPr id="27" name="Shape 21"/>
          <p:cNvSpPr/>
          <p:nvPr/>
        </p:nvSpPr>
        <p:spPr>
          <a:xfrm>
            <a:off x="4370832" y="4517136"/>
            <a:ext cx="475488" cy="475488"/>
          </a:xfrm>
          <a:prstGeom prst="ellipse">
            <a:avLst/>
          </a:prstGeom>
          <a:solidFill>
            <a:srgbClr val="1B2A4A"/>
          </a:solidFill>
          <a:ln/>
        </p:spPr>
      </p:sp>
      <p:pic>
        <p:nvPicPr>
          <p:cNvPr id="28" name="Image 3" descr="preencoded.png">    </p:cNvPr>
          <p:cNvPicPr>
            <a:picLocks noChangeAspect="1"/>
          </p:cNvPicPr>
          <p:nvPr/>
        </p:nvPicPr>
        <p:blipFill>
          <a:blip r:embed="rId4"/>
          <a:stretch>
            <a:fillRect/>
          </a:stretch>
        </p:blipFill>
        <p:spPr>
          <a:xfrm>
            <a:off x="4499214" y="4645518"/>
            <a:ext cx="218724" cy="218724"/>
          </a:xfrm>
          <a:prstGeom prst="rect">
            <a:avLst/>
          </a:prstGeom>
        </p:spPr>
      </p:pic>
      <p:sp>
        <p:nvSpPr>
          <p:cNvPr id="29" name="Text 22"/>
          <p:cNvSpPr txBox="1"/>
          <p:nvPr/>
        </p:nvSpPr>
        <p:spPr>
          <a:xfrm>
            <a:off x="5029200" y="4389120"/>
            <a:ext cx="6473952" cy="7315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Personal incompatibility</a:t>
            </a:r>
            <a:endParaRPr lang="en-US" sz="1400" dirty="0"/>
          </a:p>
          <a:p>
            <a:pPr indent="0" marL="0">
              <a:buNone/>
            </a:pPr>
            <a:r>
              <a:rPr lang="en-US" sz="1250" dirty="0">
                <a:solidFill>
                  <a:srgbClr val="2B3445"/>
                </a:solidFill>
                <a:latin typeface="Calibri" pitchFamily="34" charset="0"/>
                <a:ea typeface="Calibri" pitchFamily="34" charset="-122"/>
                <a:cs typeface="Calibri" pitchFamily="34" charset="-120"/>
              </a:rPr>
              <a:t>Between individual members of the project team</a:t>
            </a:r>
            <a:endParaRPr lang="en-US" sz="1400" dirty="0"/>
          </a:p>
        </p:txBody>
      </p:sp>
      <p:sp>
        <p:nvSpPr>
          <p:cNvPr id="30" name="Shape 23"/>
          <p:cNvSpPr/>
          <p:nvPr/>
        </p:nvSpPr>
        <p:spPr>
          <a:xfrm>
            <a:off x="4206240" y="5257800"/>
            <a:ext cx="7434072" cy="731520"/>
          </a:xfrm>
          <a:prstGeom prst="roundRect">
            <a:avLst>
              <a:gd name="adj" fmla="val 10000"/>
            </a:avLst>
          </a:prstGeom>
          <a:solidFill>
            <a:srgbClr val="F4F7FC"/>
          </a:solidFill>
          <a:ln/>
        </p:spPr>
      </p:sp>
      <p:sp>
        <p:nvSpPr>
          <p:cNvPr id="31" name="Shape 24"/>
          <p:cNvSpPr/>
          <p:nvPr/>
        </p:nvSpPr>
        <p:spPr>
          <a:xfrm>
            <a:off x="4370832" y="5385816"/>
            <a:ext cx="475488" cy="475488"/>
          </a:xfrm>
          <a:prstGeom prst="ellipse">
            <a:avLst/>
          </a:prstGeom>
          <a:solidFill>
            <a:srgbClr val="1B2A4A"/>
          </a:solidFill>
          <a:ln/>
        </p:spPr>
      </p:sp>
      <p:pic>
        <p:nvPicPr>
          <p:cNvPr id="32" name="Image 4" descr="preencoded.png">    </p:cNvPr>
          <p:cNvPicPr>
            <a:picLocks noChangeAspect="1"/>
          </p:cNvPicPr>
          <p:nvPr/>
        </p:nvPicPr>
        <p:blipFill>
          <a:blip r:embed="rId5"/>
          <a:stretch>
            <a:fillRect/>
          </a:stretch>
        </p:blipFill>
        <p:spPr>
          <a:xfrm>
            <a:off x="4499214" y="5514198"/>
            <a:ext cx="218724" cy="218724"/>
          </a:xfrm>
          <a:prstGeom prst="rect">
            <a:avLst/>
          </a:prstGeom>
        </p:spPr>
      </p:pic>
      <p:sp>
        <p:nvSpPr>
          <p:cNvPr id="33" name="Text 25"/>
          <p:cNvSpPr txBox="1"/>
          <p:nvPr/>
        </p:nvSpPr>
        <p:spPr>
          <a:xfrm>
            <a:off x="5029200" y="5257800"/>
            <a:ext cx="6473952" cy="73152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Conflicting priorities</a:t>
            </a:r>
            <a:endParaRPr lang="en-US" sz="1400" dirty="0"/>
          </a:p>
          <a:p>
            <a:pPr indent="0" marL="0">
              <a:buNone/>
            </a:pPr>
            <a:r>
              <a:rPr lang="en-US" sz="1250" dirty="0">
                <a:solidFill>
                  <a:srgbClr val="2B3445"/>
                </a:solidFill>
                <a:latin typeface="Calibri" pitchFamily="34" charset="0"/>
                <a:ea typeface="Calibri" pitchFamily="34" charset="-122"/>
                <a:cs typeface="Calibri" pitchFamily="34" charset="-120"/>
              </a:rPr>
              <a:t>A partner's organisational interests versus the consortium's shared objectives</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6.2 · CONFLICT RESOLUTION STYLES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Thomas–Kilmann Model: Five Conflict Styles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26</a:t>
            </a:r>
            <a:endParaRPr lang="en-US" sz="900" dirty="0"/>
          </a:p>
        </p:txBody>
      </p:sp>
      <p:sp>
        <p:nvSpPr>
          <p:cNvPr id="7" name="Shape 4"/>
          <p:cNvSpPr/>
          <p:nvPr/>
        </p:nvSpPr>
        <p:spPr>
          <a:xfrm>
            <a:off x="1234440" y="1783080"/>
            <a:ext cx="4800600" cy="3474720"/>
          </a:xfrm>
          <a:prstGeom prst="roundRect">
            <a:avLst>
              <a:gd name="adj" fmla="val 1579"/>
            </a:avLst>
          </a:prstGeom>
          <a:solidFill>
            <a:srgbClr val="F4F7FC"/>
          </a:solidFill>
          <a:ln/>
        </p:spPr>
      </p:sp>
      <p:sp>
        <p:nvSpPr>
          <p:cNvPr id="8" name="Shape 5"/>
          <p:cNvSpPr/>
          <p:nvPr/>
        </p:nvSpPr>
        <p:spPr>
          <a:xfrm>
            <a:off x="3634740" y="1874520"/>
            <a:ext cx="0" cy="3291840"/>
          </a:xfrm>
          <a:prstGeom prst="line">
            <a:avLst/>
          </a:prstGeom>
          <a:noFill/>
          <a:ln w="15875">
            <a:solidFill>
              <a:srgbClr val="D5DDEB"/>
            </a:solidFill>
            <a:prstDash val="dash"/>
          </a:ln>
        </p:spPr>
      </p:sp>
      <p:sp>
        <p:nvSpPr>
          <p:cNvPr id="9" name="Shape 6"/>
          <p:cNvSpPr/>
          <p:nvPr/>
        </p:nvSpPr>
        <p:spPr>
          <a:xfrm>
            <a:off x="1325880" y="3520440"/>
            <a:ext cx="4617720" cy="0"/>
          </a:xfrm>
          <a:prstGeom prst="line">
            <a:avLst/>
          </a:prstGeom>
          <a:noFill/>
          <a:ln w="15875">
            <a:solidFill>
              <a:srgbClr val="D5DDEB"/>
            </a:solidFill>
            <a:prstDash val="dash"/>
          </a:ln>
        </p:spPr>
      </p:sp>
      <p:sp>
        <p:nvSpPr>
          <p:cNvPr id="10" name="Shape 7"/>
          <p:cNvSpPr/>
          <p:nvPr/>
        </p:nvSpPr>
        <p:spPr>
          <a:xfrm flipV="1">
            <a:off x="1234440" y="1737360"/>
            <a:ext cx="0" cy="3520440"/>
          </a:xfrm>
          <a:prstGeom prst="line">
            <a:avLst/>
          </a:prstGeom>
          <a:noFill/>
          <a:ln w="19050">
            <a:solidFill>
              <a:srgbClr val="1B2A4A"/>
            </a:solidFill>
            <a:prstDash val="solid"/>
            <a:tailEnd type="triangle"/>
          </a:ln>
        </p:spPr>
      </p:sp>
      <p:sp>
        <p:nvSpPr>
          <p:cNvPr id="11" name="Shape 8"/>
          <p:cNvSpPr/>
          <p:nvPr/>
        </p:nvSpPr>
        <p:spPr>
          <a:xfrm>
            <a:off x="1234440" y="5257800"/>
            <a:ext cx="4892040" cy="0"/>
          </a:xfrm>
          <a:prstGeom prst="line">
            <a:avLst/>
          </a:prstGeom>
          <a:noFill/>
          <a:ln w="19050">
            <a:solidFill>
              <a:srgbClr val="1B2A4A"/>
            </a:solidFill>
            <a:prstDash val="solid"/>
            <a:tailEnd type="triangle"/>
          </a:ln>
        </p:spPr>
      </p:sp>
      <p:sp>
        <p:nvSpPr>
          <p:cNvPr id="12" name="Text 9"/>
          <p:cNvSpPr txBox="1"/>
          <p:nvPr/>
        </p:nvSpPr>
        <p:spPr>
          <a:xfrm rot="16200000">
            <a:off x="-713232" y="3383280"/>
            <a:ext cx="3291840" cy="274320"/>
          </a:xfrm>
          <a:prstGeom prst="rect">
            <a:avLst/>
          </a:prstGeom>
          <a:noFill/>
          <a:ln/>
        </p:spPr>
        <p:txBody>
          <a:bodyPr wrap="square" lIns="0" tIns="0" rIns="0" bIns="0" rtlCol="0" anchor="ctr"/>
          <a:lstStyle/>
          <a:p>
            <a:pPr algn="ctr" indent="0" marL="0">
              <a:buNone/>
            </a:pPr>
            <a:r>
              <a:rPr lang="en-US" sz="1050" b="1" spc="100" kern="0" dirty="0">
                <a:solidFill>
                  <a:srgbClr val="C9A227"/>
                </a:solidFill>
                <a:latin typeface="Calibri" pitchFamily="34" charset="0"/>
                <a:ea typeface="Calibri" pitchFamily="34" charset="-122"/>
                <a:cs typeface="Calibri" pitchFamily="34" charset="-120"/>
              </a:rPr>
              <a:t>ASSERTIVENESS: attention to own interests</a:t>
            </a:r>
            <a:endParaRPr lang="en-US" sz="1050" dirty="0"/>
          </a:p>
        </p:txBody>
      </p:sp>
      <p:sp>
        <p:nvSpPr>
          <p:cNvPr id="13" name="Text 10"/>
          <p:cNvSpPr txBox="1"/>
          <p:nvPr/>
        </p:nvSpPr>
        <p:spPr>
          <a:xfrm>
            <a:off x="1234440" y="5577840"/>
            <a:ext cx="4800600" cy="256032"/>
          </a:xfrm>
          <a:prstGeom prst="rect">
            <a:avLst/>
          </a:prstGeom>
          <a:noFill/>
          <a:ln/>
        </p:spPr>
        <p:txBody>
          <a:bodyPr wrap="square" lIns="0" tIns="0" rIns="0" bIns="0" rtlCol="0" anchor="t"/>
          <a:lstStyle/>
          <a:p>
            <a:pPr algn="ctr" indent="0" marL="0">
              <a:buNone/>
            </a:pPr>
            <a:r>
              <a:rPr lang="en-US" sz="1050" b="1" spc="100" kern="0" dirty="0">
                <a:solidFill>
                  <a:srgbClr val="C9A227"/>
                </a:solidFill>
                <a:latin typeface="Calibri" pitchFamily="34" charset="0"/>
                <a:ea typeface="Calibri" pitchFamily="34" charset="-122"/>
                <a:cs typeface="Calibri" pitchFamily="34" charset="-120"/>
              </a:rPr>
              <a:t>COOPERATIVENESS: attention to the other party's interests</a:t>
            </a:r>
            <a:endParaRPr lang="en-US" sz="1050" dirty="0"/>
          </a:p>
        </p:txBody>
      </p:sp>
      <p:sp>
        <p:nvSpPr>
          <p:cNvPr id="14" name="Text 11"/>
          <p:cNvSpPr txBox="1"/>
          <p:nvPr/>
        </p:nvSpPr>
        <p:spPr>
          <a:xfrm>
            <a:off x="1234440" y="5303520"/>
            <a:ext cx="548640" cy="228600"/>
          </a:xfrm>
          <a:prstGeom prst="rect">
            <a:avLst/>
          </a:prstGeom>
          <a:noFill/>
          <a:ln/>
        </p:spPr>
        <p:txBody>
          <a:bodyPr wrap="square" lIns="0" tIns="0" rIns="0" bIns="0" rtlCol="0" anchor="t"/>
          <a:lstStyle/>
          <a:p>
            <a:pPr indent="0" marL="0">
              <a:buNone/>
            </a:pPr>
            <a:r>
              <a:rPr lang="en-US" sz="1050" dirty="0">
                <a:solidFill>
                  <a:srgbClr val="64708C"/>
                </a:solidFill>
                <a:latin typeface="Calibri" pitchFamily="34" charset="0"/>
                <a:ea typeface="Calibri" pitchFamily="34" charset="-122"/>
                <a:cs typeface="Calibri" pitchFamily="34" charset="-120"/>
              </a:rPr>
              <a:t>Low</a:t>
            </a:r>
            <a:endParaRPr lang="en-US" sz="1050" dirty="0"/>
          </a:p>
        </p:txBody>
      </p:sp>
      <p:sp>
        <p:nvSpPr>
          <p:cNvPr id="15" name="Text 12"/>
          <p:cNvSpPr txBox="1"/>
          <p:nvPr/>
        </p:nvSpPr>
        <p:spPr>
          <a:xfrm>
            <a:off x="5486400" y="5303520"/>
            <a:ext cx="548640" cy="228600"/>
          </a:xfrm>
          <a:prstGeom prst="rect">
            <a:avLst/>
          </a:prstGeom>
          <a:noFill/>
          <a:ln/>
        </p:spPr>
        <p:txBody>
          <a:bodyPr wrap="square" lIns="0" tIns="0" rIns="0" bIns="0" rtlCol="0" anchor="t"/>
          <a:lstStyle/>
          <a:p>
            <a:pPr algn="r" indent="0" marL="0">
              <a:buNone/>
            </a:pPr>
            <a:r>
              <a:rPr lang="en-US" sz="1050" dirty="0">
                <a:solidFill>
                  <a:srgbClr val="64708C"/>
                </a:solidFill>
                <a:latin typeface="Calibri" pitchFamily="34" charset="0"/>
                <a:ea typeface="Calibri" pitchFamily="34" charset="-122"/>
                <a:cs typeface="Calibri" pitchFamily="34" charset="-120"/>
              </a:rPr>
              <a:t>High</a:t>
            </a:r>
            <a:endParaRPr lang="en-US" sz="1050" dirty="0"/>
          </a:p>
        </p:txBody>
      </p:sp>
      <p:sp>
        <p:nvSpPr>
          <p:cNvPr id="16" name="Shape 13"/>
          <p:cNvSpPr/>
          <p:nvPr/>
        </p:nvSpPr>
        <p:spPr>
          <a:xfrm>
            <a:off x="1682496" y="2048256"/>
            <a:ext cx="658368" cy="658368"/>
          </a:xfrm>
          <a:prstGeom prst="ellipse">
            <a:avLst/>
          </a:prstGeom>
          <a:solidFill>
            <a:srgbClr val="1B2A4A"/>
          </a:solidFill>
          <a:ln w="19050">
            <a:solidFill>
              <a:srgbClr val="C9A227"/>
            </a:solidFill>
            <a:prstDash val="solid"/>
          </a:ln>
        </p:spPr>
      </p:sp>
      <p:pic>
        <p:nvPicPr>
          <p:cNvPr id="17" name="Image 0" descr="preencoded.png">    </p:cNvPr>
          <p:cNvPicPr>
            <a:picLocks noChangeAspect="1"/>
          </p:cNvPicPr>
          <p:nvPr/>
        </p:nvPicPr>
        <p:blipFill>
          <a:blip r:embed="rId1"/>
          <a:stretch>
            <a:fillRect/>
          </a:stretch>
        </p:blipFill>
        <p:spPr>
          <a:xfrm>
            <a:off x="1860255" y="2226015"/>
            <a:ext cx="302849" cy="302849"/>
          </a:xfrm>
          <a:prstGeom prst="rect">
            <a:avLst/>
          </a:prstGeom>
        </p:spPr>
      </p:pic>
      <p:sp>
        <p:nvSpPr>
          <p:cNvPr id="18" name="Text 14"/>
          <p:cNvSpPr txBox="1"/>
          <p:nvPr/>
        </p:nvSpPr>
        <p:spPr>
          <a:xfrm>
            <a:off x="2450592" y="2194560"/>
            <a:ext cx="1554480" cy="36576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Competing</a:t>
            </a:r>
            <a:endParaRPr lang="en-US" sz="1450" dirty="0"/>
          </a:p>
        </p:txBody>
      </p:sp>
      <p:sp>
        <p:nvSpPr>
          <p:cNvPr id="19" name="Shape 15"/>
          <p:cNvSpPr/>
          <p:nvPr/>
        </p:nvSpPr>
        <p:spPr>
          <a:xfrm>
            <a:off x="4928616" y="2048256"/>
            <a:ext cx="658368" cy="658368"/>
          </a:xfrm>
          <a:prstGeom prst="ellipse">
            <a:avLst/>
          </a:prstGeom>
          <a:solidFill>
            <a:srgbClr val="1B2A4A"/>
          </a:solidFill>
          <a:ln w="19050">
            <a:solidFill>
              <a:srgbClr val="C9A227"/>
            </a:solidFill>
            <a:prstDash val="solid"/>
          </a:ln>
        </p:spPr>
      </p:sp>
      <p:pic>
        <p:nvPicPr>
          <p:cNvPr id="20" name="Image 1" descr="preencoded.png">    </p:cNvPr>
          <p:cNvPicPr>
            <a:picLocks noChangeAspect="1"/>
          </p:cNvPicPr>
          <p:nvPr/>
        </p:nvPicPr>
        <p:blipFill>
          <a:blip r:embed="rId2"/>
          <a:stretch>
            <a:fillRect/>
          </a:stretch>
        </p:blipFill>
        <p:spPr>
          <a:xfrm>
            <a:off x="5106375" y="2226015"/>
            <a:ext cx="302849" cy="302849"/>
          </a:xfrm>
          <a:prstGeom prst="rect">
            <a:avLst/>
          </a:prstGeom>
        </p:spPr>
      </p:pic>
      <p:sp>
        <p:nvSpPr>
          <p:cNvPr id="21" name="Text 16"/>
          <p:cNvSpPr txBox="1"/>
          <p:nvPr/>
        </p:nvSpPr>
        <p:spPr>
          <a:xfrm>
            <a:off x="3264408" y="2194560"/>
            <a:ext cx="1554480" cy="365760"/>
          </a:xfrm>
          <a:prstGeom prst="rect">
            <a:avLst/>
          </a:prstGeom>
          <a:noFill/>
          <a:ln/>
        </p:spPr>
        <p:txBody>
          <a:bodyPr wrap="square" lIns="0" tIns="0" rIns="0" bIns="0" rtlCol="0" anchor="ctr"/>
          <a:lstStyle/>
          <a:p>
            <a:pPr algn="r" indent="0" marL="0">
              <a:buNone/>
            </a:pPr>
            <a:r>
              <a:rPr lang="en-US" sz="1450" b="1" dirty="0">
                <a:solidFill>
                  <a:srgbClr val="1B2A4A"/>
                </a:solidFill>
                <a:latin typeface="Calibri" pitchFamily="34" charset="0"/>
                <a:ea typeface="Calibri" pitchFamily="34" charset="-122"/>
                <a:cs typeface="Calibri" pitchFamily="34" charset="-120"/>
              </a:rPr>
              <a:t>Collaborating</a:t>
            </a:r>
            <a:endParaRPr lang="en-US" sz="1450" dirty="0"/>
          </a:p>
        </p:txBody>
      </p:sp>
      <p:sp>
        <p:nvSpPr>
          <p:cNvPr id="22" name="Shape 17"/>
          <p:cNvSpPr/>
          <p:nvPr/>
        </p:nvSpPr>
        <p:spPr>
          <a:xfrm>
            <a:off x="3305556" y="3191256"/>
            <a:ext cx="658368" cy="658368"/>
          </a:xfrm>
          <a:prstGeom prst="ellipse">
            <a:avLst/>
          </a:prstGeom>
          <a:solidFill>
            <a:srgbClr val="1B2A4A"/>
          </a:solidFill>
          <a:ln w="19050">
            <a:solidFill>
              <a:srgbClr val="C9A227"/>
            </a:solidFill>
            <a:prstDash val="solid"/>
          </a:ln>
        </p:spPr>
      </p:sp>
      <p:pic>
        <p:nvPicPr>
          <p:cNvPr id="23" name="Image 2" descr="preencoded.png">    </p:cNvPr>
          <p:cNvPicPr>
            <a:picLocks noChangeAspect="1"/>
          </p:cNvPicPr>
          <p:nvPr/>
        </p:nvPicPr>
        <p:blipFill>
          <a:blip r:embed="rId3"/>
          <a:stretch>
            <a:fillRect/>
          </a:stretch>
        </p:blipFill>
        <p:spPr>
          <a:xfrm>
            <a:off x="3483315" y="3369015"/>
            <a:ext cx="302849" cy="302849"/>
          </a:xfrm>
          <a:prstGeom prst="rect">
            <a:avLst/>
          </a:prstGeom>
        </p:spPr>
      </p:pic>
      <p:sp>
        <p:nvSpPr>
          <p:cNvPr id="24" name="Text 18"/>
          <p:cNvSpPr txBox="1"/>
          <p:nvPr/>
        </p:nvSpPr>
        <p:spPr>
          <a:xfrm>
            <a:off x="2720340" y="3895344"/>
            <a:ext cx="1828800" cy="320040"/>
          </a:xfrm>
          <a:prstGeom prst="rect">
            <a:avLst/>
          </a:prstGeom>
          <a:noFill/>
          <a:ln/>
        </p:spPr>
        <p:txBody>
          <a:bodyPr wrap="square" lIns="0" tIns="0" rIns="0" bIns="0" rtlCol="0" anchor="ctr"/>
          <a:lstStyle/>
          <a:p>
            <a:pPr algn="ctr" indent="0" marL="0">
              <a:buNone/>
            </a:pPr>
            <a:r>
              <a:rPr lang="en-US" sz="1450" b="1" dirty="0">
                <a:solidFill>
                  <a:srgbClr val="1B2A4A"/>
                </a:solidFill>
                <a:latin typeface="Calibri" pitchFamily="34" charset="0"/>
                <a:ea typeface="Calibri" pitchFamily="34" charset="-122"/>
                <a:cs typeface="Calibri" pitchFamily="34" charset="-120"/>
              </a:rPr>
              <a:t>Compromising</a:t>
            </a:r>
            <a:endParaRPr lang="en-US" sz="1450" dirty="0"/>
          </a:p>
        </p:txBody>
      </p:sp>
      <p:sp>
        <p:nvSpPr>
          <p:cNvPr id="25" name="Shape 19"/>
          <p:cNvSpPr/>
          <p:nvPr/>
        </p:nvSpPr>
        <p:spPr>
          <a:xfrm>
            <a:off x="1682496" y="4334256"/>
            <a:ext cx="658368" cy="658368"/>
          </a:xfrm>
          <a:prstGeom prst="ellipse">
            <a:avLst/>
          </a:prstGeom>
          <a:solidFill>
            <a:srgbClr val="1B2A4A"/>
          </a:solidFill>
          <a:ln w="19050">
            <a:solidFill>
              <a:srgbClr val="C9A227"/>
            </a:solidFill>
            <a:prstDash val="solid"/>
          </a:ln>
        </p:spPr>
      </p:sp>
      <p:pic>
        <p:nvPicPr>
          <p:cNvPr id="26" name="Image 3" descr="preencoded.png">    </p:cNvPr>
          <p:cNvPicPr>
            <a:picLocks noChangeAspect="1"/>
          </p:cNvPicPr>
          <p:nvPr/>
        </p:nvPicPr>
        <p:blipFill>
          <a:blip r:embed="rId4"/>
          <a:stretch>
            <a:fillRect/>
          </a:stretch>
        </p:blipFill>
        <p:spPr>
          <a:xfrm>
            <a:off x="1860255" y="4512015"/>
            <a:ext cx="302849" cy="302849"/>
          </a:xfrm>
          <a:prstGeom prst="rect">
            <a:avLst/>
          </a:prstGeom>
        </p:spPr>
      </p:pic>
      <p:sp>
        <p:nvSpPr>
          <p:cNvPr id="27" name="Text 20"/>
          <p:cNvSpPr txBox="1"/>
          <p:nvPr/>
        </p:nvSpPr>
        <p:spPr>
          <a:xfrm>
            <a:off x="2450592" y="4480560"/>
            <a:ext cx="1554480" cy="36576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Avoiding</a:t>
            </a:r>
            <a:endParaRPr lang="en-US" sz="1450" dirty="0"/>
          </a:p>
        </p:txBody>
      </p:sp>
      <p:sp>
        <p:nvSpPr>
          <p:cNvPr id="28" name="Shape 21"/>
          <p:cNvSpPr/>
          <p:nvPr/>
        </p:nvSpPr>
        <p:spPr>
          <a:xfrm>
            <a:off x="4928616" y="4334256"/>
            <a:ext cx="658368" cy="658368"/>
          </a:xfrm>
          <a:prstGeom prst="ellipse">
            <a:avLst/>
          </a:prstGeom>
          <a:solidFill>
            <a:srgbClr val="1B2A4A"/>
          </a:solidFill>
          <a:ln w="19050">
            <a:solidFill>
              <a:srgbClr val="C9A227"/>
            </a:solidFill>
            <a:prstDash val="solid"/>
          </a:ln>
        </p:spPr>
      </p:sp>
      <p:pic>
        <p:nvPicPr>
          <p:cNvPr id="29" name="Image 4" descr="preencoded.png">    </p:cNvPr>
          <p:cNvPicPr>
            <a:picLocks noChangeAspect="1"/>
          </p:cNvPicPr>
          <p:nvPr/>
        </p:nvPicPr>
        <p:blipFill>
          <a:blip r:embed="rId5"/>
          <a:stretch>
            <a:fillRect/>
          </a:stretch>
        </p:blipFill>
        <p:spPr>
          <a:xfrm>
            <a:off x="5106375" y="4512015"/>
            <a:ext cx="302849" cy="302849"/>
          </a:xfrm>
          <a:prstGeom prst="rect">
            <a:avLst/>
          </a:prstGeom>
        </p:spPr>
      </p:pic>
      <p:sp>
        <p:nvSpPr>
          <p:cNvPr id="30" name="Text 22"/>
          <p:cNvSpPr txBox="1"/>
          <p:nvPr/>
        </p:nvSpPr>
        <p:spPr>
          <a:xfrm>
            <a:off x="3264408" y="4480560"/>
            <a:ext cx="1554480" cy="365760"/>
          </a:xfrm>
          <a:prstGeom prst="rect">
            <a:avLst/>
          </a:prstGeom>
          <a:noFill/>
          <a:ln/>
        </p:spPr>
        <p:txBody>
          <a:bodyPr wrap="square" lIns="0" tIns="0" rIns="0" bIns="0" rtlCol="0" anchor="ctr"/>
          <a:lstStyle/>
          <a:p>
            <a:pPr algn="r" indent="0" marL="0">
              <a:buNone/>
            </a:pPr>
            <a:r>
              <a:rPr lang="en-US" sz="1450" b="1" dirty="0">
                <a:solidFill>
                  <a:srgbClr val="1B2A4A"/>
                </a:solidFill>
                <a:latin typeface="Calibri" pitchFamily="34" charset="0"/>
                <a:ea typeface="Calibri" pitchFamily="34" charset="-122"/>
                <a:cs typeface="Calibri" pitchFamily="34" charset="-120"/>
              </a:rPr>
              <a:t>Accommodating</a:t>
            </a:r>
            <a:endParaRPr lang="en-US" sz="1450" dirty="0"/>
          </a:p>
        </p:txBody>
      </p:sp>
      <p:sp>
        <p:nvSpPr>
          <p:cNvPr id="31" name="Shape 23"/>
          <p:cNvSpPr/>
          <p:nvPr/>
        </p:nvSpPr>
        <p:spPr>
          <a:xfrm>
            <a:off x="6583680" y="1851660"/>
            <a:ext cx="457200" cy="457200"/>
          </a:xfrm>
          <a:prstGeom prst="ellipse">
            <a:avLst/>
          </a:prstGeom>
          <a:solidFill>
            <a:srgbClr val="1B2A4A"/>
          </a:solidFill>
          <a:ln/>
        </p:spPr>
      </p:sp>
      <p:pic>
        <p:nvPicPr>
          <p:cNvPr id="32" name="Image 5" descr="preencoded.png">    </p:cNvPr>
          <p:cNvPicPr>
            <a:picLocks noChangeAspect="1"/>
          </p:cNvPicPr>
          <p:nvPr/>
        </p:nvPicPr>
        <p:blipFill>
          <a:blip r:embed="rId6"/>
          <a:stretch>
            <a:fillRect/>
          </a:stretch>
        </p:blipFill>
        <p:spPr>
          <a:xfrm>
            <a:off x="6707124" y="1975104"/>
            <a:ext cx="210312" cy="210312"/>
          </a:xfrm>
          <a:prstGeom prst="rect">
            <a:avLst/>
          </a:prstGeom>
        </p:spPr>
      </p:pic>
      <p:sp>
        <p:nvSpPr>
          <p:cNvPr id="33" name="Text 24"/>
          <p:cNvSpPr txBox="1"/>
          <p:nvPr/>
        </p:nvSpPr>
        <p:spPr>
          <a:xfrm>
            <a:off x="7315200" y="1783080"/>
            <a:ext cx="4325112" cy="594360"/>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Avoiding</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Low attention to both parties' interests</a:t>
            </a:r>
            <a:endParaRPr lang="en-US" sz="1400" dirty="0"/>
          </a:p>
        </p:txBody>
      </p:sp>
      <p:sp>
        <p:nvSpPr>
          <p:cNvPr id="34" name="Shape 25"/>
          <p:cNvSpPr/>
          <p:nvPr/>
        </p:nvSpPr>
        <p:spPr>
          <a:xfrm>
            <a:off x="6583680" y="2537460"/>
            <a:ext cx="457200" cy="457200"/>
          </a:xfrm>
          <a:prstGeom prst="ellipse">
            <a:avLst/>
          </a:prstGeom>
          <a:solidFill>
            <a:srgbClr val="1B2A4A"/>
          </a:solidFill>
          <a:ln/>
        </p:spPr>
      </p:sp>
      <p:pic>
        <p:nvPicPr>
          <p:cNvPr id="35" name="Image 6" descr="preencoded.png">    </p:cNvPr>
          <p:cNvPicPr>
            <a:picLocks noChangeAspect="1"/>
          </p:cNvPicPr>
          <p:nvPr/>
        </p:nvPicPr>
        <p:blipFill>
          <a:blip r:embed="rId7"/>
          <a:stretch>
            <a:fillRect/>
          </a:stretch>
        </p:blipFill>
        <p:spPr>
          <a:xfrm>
            <a:off x="6707124" y="2660904"/>
            <a:ext cx="210312" cy="210312"/>
          </a:xfrm>
          <a:prstGeom prst="rect">
            <a:avLst/>
          </a:prstGeom>
        </p:spPr>
      </p:pic>
      <p:sp>
        <p:nvSpPr>
          <p:cNvPr id="36" name="Text 26"/>
          <p:cNvSpPr txBox="1"/>
          <p:nvPr/>
        </p:nvSpPr>
        <p:spPr>
          <a:xfrm>
            <a:off x="7315200" y="2468880"/>
            <a:ext cx="4325112" cy="594360"/>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Accommodating</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Priority given to the other party's interests</a:t>
            </a:r>
            <a:endParaRPr lang="en-US" sz="1400" dirty="0"/>
          </a:p>
        </p:txBody>
      </p:sp>
      <p:sp>
        <p:nvSpPr>
          <p:cNvPr id="37" name="Shape 27"/>
          <p:cNvSpPr/>
          <p:nvPr/>
        </p:nvSpPr>
        <p:spPr>
          <a:xfrm>
            <a:off x="6583680" y="3223260"/>
            <a:ext cx="457200" cy="457200"/>
          </a:xfrm>
          <a:prstGeom prst="ellipse">
            <a:avLst/>
          </a:prstGeom>
          <a:solidFill>
            <a:srgbClr val="1B2A4A"/>
          </a:solidFill>
          <a:ln/>
        </p:spPr>
      </p:sp>
      <p:pic>
        <p:nvPicPr>
          <p:cNvPr id="38" name="Image 7" descr="preencoded.png">    </p:cNvPr>
          <p:cNvPicPr>
            <a:picLocks noChangeAspect="1"/>
          </p:cNvPicPr>
          <p:nvPr/>
        </p:nvPicPr>
        <p:blipFill>
          <a:blip r:embed="rId8"/>
          <a:stretch>
            <a:fillRect/>
          </a:stretch>
        </p:blipFill>
        <p:spPr>
          <a:xfrm>
            <a:off x="6707124" y="3346704"/>
            <a:ext cx="210312" cy="210312"/>
          </a:xfrm>
          <a:prstGeom prst="rect">
            <a:avLst/>
          </a:prstGeom>
        </p:spPr>
      </p:pic>
      <p:sp>
        <p:nvSpPr>
          <p:cNvPr id="39" name="Text 28"/>
          <p:cNvSpPr txBox="1"/>
          <p:nvPr/>
        </p:nvSpPr>
        <p:spPr>
          <a:xfrm>
            <a:off x="7315200" y="3154680"/>
            <a:ext cx="4325112" cy="594360"/>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Competing</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Priority given to one's own interests</a:t>
            </a:r>
            <a:endParaRPr lang="en-US" sz="1400" dirty="0"/>
          </a:p>
        </p:txBody>
      </p:sp>
      <p:sp>
        <p:nvSpPr>
          <p:cNvPr id="40" name="Shape 29"/>
          <p:cNvSpPr/>
          <p:nvPr/>
        </p:nvSpPr>
        <p:spPr>
          <a:xfrm>
            <a:off x="6583680" y="3909060"/>
            <a:ext cx="457200" cy="457200"/>
          </a:xfrm>
          <a:prstGeom prst="ellipse">
            <a:avLst/>
          </a:prstGeom>
          <a:solidFill>
            <a:srgbClr val="1B2A4A"/>
          </a:solidFill>
          <a:ln/>
        </p:spPr>
      </p:sp>
      <p:pic>
        <p:nvPicPr>
          <p:cNvPr id="41" name="Image 8" descr="preencoded.png">    </p:cNvPr>
          <p:cNvPicPr>
            <a:picLocks noChangeAspect="1"/>
          </p:cNvPicPr>
          <p:nvPr/>
        </p:nvPicPr>
        <p:blipFill>
          <a:blip r:embed="rId9"/>
          <a:stretch>
            <a:fillRect/>
          </a:stretch>
        </p:blipFill>
        <p:spPr>
          <a:xfrm>
            <a:off x="6707124" y="4032504"/>
            <a:ext cx="210312" cy="210312"/>
          </a:xfrm>
          <a:prstGeom prst="rect">
            <a:avLst/>
          </a:prstGeom>
        </p:spPr>
      </p:pic>
      <p:sp>
        <p:nvSpPr>
          <p:cNvPr id="42" name="Text 30"/>
          <p:cNvSpPr txBox="1"/>
          <p:nvPr/>
        </p:nvSpPr>
        <p:spPr>
          <a:xfrm>
            <a:off x="7315200" y="3840480"/>
            <a:ext cx="4325112" cy="594360"/>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Compromising</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Partial satisfaction of both parties' interests</a:t>
            </a:r>
            <a:endParaRPr lang="en-US" sz="1400" dirty="0"/>
          </a:p>
        </p:txBody>
      </p:sp>
      <p:sp>
        <p:nvSpPr>
          <p:cNvPr id="43" name="Shape 31"/>
          <p:cNvSpPr/>
          <p:nvPr/>
        </p:nvSpPr>
        <p:spPr>
          <a:xfrm>
            <a:off x="6583680" y="4594860"/>
            <a:ext cx="457200" cy="457200"/>
          </a:xfrm>
          <a:prstGeom prst="ellipse">
            <a:avLst/>
          </a:prstGeom>
          <a:solidFill>
            <a:srgbClr val="1B2A4A"/>
          </a:solidFill>
          <a:ln/>
        </p:spPr>
      </p:sp>
      <p:pic>
        <p:nvPicPr>
          <p:cNvPr id="44" name="Image 9" descr="preencoded.png">    </p:cNvPr>
          <p:cNvPicPr>
            <a:picLocks noChangeAspect="1"/>
          </p:cNvPicPr>
          <p:nvPr/>
        </p:nvPicPr>
        <p:blipFill>
          <a:blip r:embed="rId10"/>
          <a:stretch>
            <a:fillRect/>
          </a:stretch>
        </p:blipFill>
        <p:spPr>
          <a:xfrm>
            <a:off x="6707124" y="4718304"/>
            <a:ext cx="210312" cy="210312"/>
          </a:xfrm>
          <a:prstGeom prst="rect">
            <a:avLst/>
          </a:prstGeom>
        </p:spPr>
      </p:pic>
      <p:sp>
        <p:nvSpPr>
          <p:cNvPr id="45" name="Text 32"/>
          <p:cNvSpPr txBox="1"/>
          <p:nvPr/>
        </p:nvSpPr>
        <p:spPr>
          <a:xfrm>
            <a:off x="7315200" y="4526280"/>
            <a:ext cx="4325112" cy="594360"/>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Collaborating</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A solution that fully satisfies both parties</a:t>
            </a:r>
            <a:endParaRPr lang="en-US" sz="1400" dirty="0"/>
          </a:p>
        </p:txBody>
      </p:sp>
      <p:sp>
        <p:nvSpPr>
          <p:cNvPr id="46" name="Shape 33"/>
          <p:cNvSpPr/>
          <p:nvPr/>
        </p:nvSpPr>
        <p:spPr>
          <a:xfrm>
            <a:off x="6583680" y="5303520"/>
            <a:ext cx="5056632" cy="822960"/>
          </a:xfrm>
          <a:prstGeom prst="roundRect">
            <a:avLst>
              <a:gd name="adj" fmla="val 8889"/>
            </a:avLst>
          </a:prstGeom>
          <a:solidFill>
            <a:srgbClr val="1B2A4A"/>
          </a:solidFill>
          <a:ln/>
        </p:spPr>
      </p:sp>
      <p:sp>
        <p:nvSpPr>
          <p:cNvPr id="47" name="Shape 34"/>
          <p:cNvSpPr/>
          <p:nvPr/>
        </p:nvSpPr>
        <p:spPr>
          <a:xfrm>
            <a:off x="6812280" y="5440680"/>
            <a:ext cx="548640" cy="548640"/>
          </a:xfrm>
          <a:prstGeom prst="ellipse">
            <a:avLst/>
          </a:prstGeom>
          <a:solidFill>
            <a:srgbClr val="31487A"/>
          </a:solidFill>
          <a:ln/>
        </p:spPr>
      </p:sp>
      <p:pic>
        <p:nvPicPr>
          <p:cNvPr id="48" name="Image 10" descr="preencoded.png">    </p:cNvPr>
          <p:cNvPicPr>
            <a:picLocks noChangeAspect="1"/>
          </p:cNvPicPr>
          <p:nvPr/>
        </p:nvPicPr>
        <p:blipFill>
          <a:blip r:embed="rId11"/>
          <a:stretch>
            <a:fillRect/>
          </a:stretch>
        </p:blipFill>
        <p:spPr>
          <a:xfrm>
            <a:off x="6960413" y="5588813"/>
            <a:ext cx="252374" cy="252374"/>
          </a:xfrm>
          <a:prstGeom prst="rect">
            <a:avLst/>
          </a:prstGeom>
        </p:spPr>
      </p:pic>
      <p:sp>
        <p:nvSpPr>
          <p:cNvPr id="49" name="Text 35"/>
          <p:cNvSpPr txBox="1"/>
          <p:nvPr/>
        </p:nvSpPr>
        <p:spPr>
          <a:xfrm>
            <a:off x="7589520" y="5394960"/>
            <a:ext cx="3822192" cy="640080"/>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An effective manager commands the full range of styles and consciously selects the one suited to the nature of the conflict and its potential impact on the project.</a:t>
            </a:r>
            <a:endParaRPr lang="en-US" sz="12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6.3 · FORMALISED MECHANISMS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Formalised Mechanisms for Resolving Disputes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27</a:t>
            </a:r>
            <a:endParaRPr lang="en-US" sz="900" dirty="0"/>
          </a:p>
        </p:txBody>
      </p:sp>
      <p:sp>
        <p:nvSpPr>
          <p:cNvPr id="7" name="Text 4"/>
          <p:cNvSpPr txBox="1"/>
          <p:nvPr/>
        </p:nvSpPr>
        <p:spPr>
          <a:xfrm>
            <a:off x="548640" y="1737360"/>
            <a:ext cx="5303520"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CONSORTIUM AGREEMENT  ·  DISPUTE RESOLUTION</a:t>
            </a:r>
            <a:endParaRPr lang="en-US" sz="1150" dirty="0"/>
          </a:p>
        </p:txBody>
      </p:sp>
      <p:sp>
        <p:nvSpPr>
          <p:cNvPr id="8" name="Shape 5"/>
          <p:cNvSpPr/>
          <p:nvPr/>
        </p:nvSpPr>
        <p:spPr>
          <a:xfrm>
            <a:off x="548640" y="3657600"/>
            <a:ext cx="1691640" cy="1965960"/>
          </a:xfrm>
          <a:prstGeom prst="roundRect">
            <a:avLst>
              <a:gd name="adj" fmla="val 3243"/>
            </a:avLst>
          </a:prstGeom>
          <a:solidFill>
            <a:srgbClr val="E8EEF9"/>
          </a:solidFill>
          <a:ln/>
        </p:spPr>
      </p:sp>
      <p:sp>
        <p:nvSpPr>
          <p:cNvPr id="9" name="Text 6"/>
          <p:cNvSpPr txBox="1"/>
          <p:nvPr/>
        </p:nvSpPr>
        <p:spPr>
          <a:xfrm>
            <a:off x="713232" y="3767328"/>
            <a:ext cx="1280160" cy="457200"/>
          </a:xfrm>
          <a:prstGeom prst="rect">
            <a:avLst/>
          </a:prstGeom>
          <a:noFill/>
          <a:ln/>
        </p:spPr>
        <p:txBody>
          <a:bodyPr wrap="square" lIns="0" tIns="0" rIns="0" bIns="0" rtlCol="0" anchor="t"/>
          <a:lstStyle/>
          <a:p>
            <a:pPr indent="0" marL="0">
              <a:buNone/>
            </a:pPr>
            <a:r>
              <a:rPr lang="en-US" sz="2400" b="1" dirty="0">
                <a:solidFill>
                  <a:srgbClr val="C9A227"/>
                </a:solidFill>
                <a:latin typeface="Cambria" pitchFamily="34" charset="0"/>
                <a:ea typeface="Cambria" pitchFamily="34" charset="-122"/>
                <a:cs typeface="Cambria" pitchFamily="34" charset="-120"/>
              </a:rPr>
              <a:t>1</a:t>
            </a:r>
            <a:endParaRPr lang="en-US" sz="2400" dirty="0"/>
          </a:p>
        </p:txBody>
      </p:sp>
      <p:sp>
        <p:nvSpPr>
          <p:cNvPr id="10" name="Text 7"/>
          <p:cNvSpPr txBox="1"/>
          <p:nvPr/>
        </p:nvSpPr>
        <p:spPr>
          <a:xfrm>
            <a:off x="694944" y="4224528"/>
            <a:ext cx="1444752" cy="1307592"/>
          </a:xfrm>
          <a:prstGeom prst="rect">
            <a:avLst/>
          </a:prstGeom>
          <a:noFill/>
          <a:ln/>
        </p:spPr>
        <p:txBody>
          <a:bodyPr wrap="square" lIns="0" tIns="0" rIns="0" bIns="0" rtlCol="0" anchor="t"/>
          <a:lstStyle/>
          <a:p>
            <a:pPr indent="0" marL="0">
              <a:spcAft>
                <a:spcPts val="400"/>
              </a:spcAft>
              <a:buNone/>
            </a:pPr>
            <a:r>
              <a:rPr lang="en-US" sz="1400" b="1" dirty="0">
                <a:solidFill>
                  <a:srgbClr val="1B2A4A"/>
                </a:solidFill>
                <a:latin typeface="Calibri" pitchFamily="34" charset="0"/>
                <a:ea typeface="Calibri" pitchFamily="34" charset="-122"/>
                <a:cs typeface="Calibri" pitchFamily="34" charset="-120"/>
              </a:rPr>
              <a:t>Inter-partner dispute</a:t>
            </a:r>
            <a:endParaRPr lang="en-US" sz="1400" dirty="0"/>
          </a:p>
          <a:p>
            <a:pPr indent="0" marL="0">
              <a:spcAft>
                <a:spcPts val="400"/>
              </a:spcAft>
              <a:buNone/>
            </a:pPr>
            <a:r>
              <a:rPr lang="en-US" sz="1150" dirty="0">
                <a:solidFill>
                  <a:srgbClr val="2B3445"/>
                </a:solidFill>
                <a:latin typeface="Calibri" pitchFamily="34" charset="0"/>
                <a:ea typeface="Calibri" pitchFamily="34" charset="-122"/>
                <a:cs typeface="Calibri" pitchFamily="34" charset="-120"/>
              </a:rPr>
              <a:t>Settled by the procedure set out in the Consortium Agreement</a:t>
            </a:r>
            <a:endParaRPr lang="en-US" sz="1400" dirty="0"/>
          </a:p>
        </p:txBody>
      </p:sp>
      <p:sp>
        <p:nvSpPr>
          <p:cNvPr id="11" name="Shape 8"/>
          <p:cNvSpPr/>
          <p:nvPr/>
        </p:nvSpPr>
        <p:spPr>
          <a:xfrm>
            <a:off x="2331720" y="2834640"/>
            <a:ext cx="1691640" cy="2788920"/>
          </a:xfrm>
          <a:prstGeom prst="roundRect">
            <a:avLst>
              <a:gd name="adj" fmla="val 3243"/>
            </a:avLst>
          </a:prstGeom>
          <a:solidFill>
            <a:srgbClr val="31487A"/>
          </a:solidFill>
          <a:ln/>
        </p:spPr>
      </p:sp>
      <p:sp>
        <p:nvSpPr>
          <p:cNvPr id="12" name="Text 9"/>
          <p:cNvSpPr txBox="1"/>
          <p:nvPr/>
        </p:nvSpPr>
        <p:spPr>
          <a:xfrm>
            <a:off x="2496312" y="2944368"/>
            <a:ext cx="1280160" cy="457200"/>
          </a:xfrm>
          <a:prstGeom prst="rect">
            <a:avLst/>
          </a:prstGeom>
          <a:noFill/>
          <a:ln/>
        </p:spPr>
        <p:txBody>
          <a:bodyPr wrap="square" lIns="0" tIns="0" rIns="0" bIns="0" rtlCol="0" anchor="t"/>
          <a:lstStyle/>
          <a:p>
            <a:pPr indent="0" marL="0">
              <a:buNone/>
            </a:pPr>
            <a:r>
              <a:rPr lang="en-US" sz="2400" b="1" dirty="0">
                <a:solidFill>
                  <a:srgbClr val="E9D68F"/>
                </a:solidFill>
                <a:latin typeface="Cambria" pitchFamily="34" charset="0"/>
                <a:ea typeface="Cambria" pitchFamily="34" charset="-122"/>
                <a:cs typeface="Cambria" pitchFamily="34" charset="-120"/>
              </a:rPr>
              <a:t>2</a:t>
            </a:r>
            <a:endParaRPr lang="en-US" sz="2400" dirty="0"/>
          </a:p>
        </p:txBody>
      </p:sp>
      <p:sp>
        <p:nvSpPr>
          <p:cNvPr id="13" name="Text 10"/>
          <p:cNvSpPr txBox="1"/>
          <p:nvPr/>
        </p:nvSpPr>
        <p:spPr>
          <a:xfrm>
            <a:off x="2478024" y="3401568"/>
            <a:ext cx="1444752" cy="2130552"/>
          </a:xfrm>
          <a:prstGeom prst="rect">
            <a:avLst/>
          </a:prstGeom>
          <a:noFill/>
          <a:ln/>
        </p:spPr>
        <p:txBody>
          <a:bodyPr wrap="square" lIns="0" tIns="0" rIns="0" bIns="0" rtlCol="0" anchor="t"/>
          <a:lstStyle/>
          <a:p>
            <a:pPr indent="0" marL="0">
              <a:spcAft>
                <a:spcPts val="400"/>
              </a:spcAft>
              <a:buNone/>
            </a:pPr>
            <a:r>
              <a:rPr lang="en-US" sz="1400" b="1" dirty="0">
                <a:solidFill>
                  <a:srgbClr val="FFFFFF"/>
                </a:solidFill>
                <a:latin typeface="Calibri" pitchFamily="34" charset="0"/>
                <a:ea typeface="Calibri" pitchFamily="34" charset="-122"/>
                <a:cs typeface="Calibri" pitchFamily="34" charset="-120"/>
              </a:rPr>
              <a:t>Steering committee</a:t>
            </a:r>
            <a:endParaRPr lang="en-US" sz="1400" dirty="0"/>
          </a:p>
          <a:p>
            <a:pPr indent="0" marL="0">
              <a:spcAft>
                <a:spcPts val="400"/>
              </a:spcAft>
              <a:buNone/>
            </a:pPr>
            <a:r>
              <a:rPr lang="en-US" sz="1150" dirty="0">
                <a:solidFill>
                  <a:srgbClr val="D6DEEE"/>
                </a:solidFill>
                <a:latin typeface="Calibri" pitchFamily="34" charset="0"/>
                <a:ea typeface="Calibri" pitchFamily="34" charset="-122"/>
                <a:cs typeface="Calibri" pitchFamily="34" charset="-120"/>
              </a:rPr>
              <a:t>Escalation to the steering committee, as the agreement provides</a:t>
            </a:r>
            <a:endParaRPr lang="en-US" sz="1400" dirty="0"/>
          </a:p>
        </p:txBody>
      </p:sp>
      <p:sp>
        <p:nvSpPr>
          <p:cNvPr id="14" name="Shape 11"/>
          <p:cNvSpPr/>
          <p:nvPr/>
        </p:nvSpPr>
        <p:spPr>
          <a:xfrm>
            <a:off x="4114800" y="2103120"/>
            <a:ext cx="1691640" cy="3520440"/>
          </a:xfrm>
          <a:prstGeom prst="roundRect">
            <a:avLst>
              <a:gd name="adj" fmla="val 3243"/>
            </a:avLst>
          </a:prstGeom>
          <a:solidFill>
            <a:srgbClr val="1B2A4A"/>
          </a:solidFill>
          <a:ln/>
        </p:spPr>
      </p:sp>
      <p:sp>
        <p:nvSpPr>
          <p:cNvPr id="15" name="Text 12"/>
          <p:cNvSpPr txBox="1"/>
          <p:nvPr/>
        </p:nvSpPr>
        <p:spPr>
          <a:xfrm>
            <a:off x="4279392" y="2212848"/>
            <a:ext cx="1280160" cy="457200"/>
          </a:xfrm>
          <a:prstGeom prst="rect">
            <a:avLst/>
          </a:prstGeom>
          <a:noFill/>
          <a:ln/>
        </p:spPr>
        <p:txBody>
          <a:bodyPr wrap="square" lIns="0" tIns="0" rIns="0" bIns="0" rtlCol="0" anchor="t"/>
          <a:lstStyle/>
          <a:p>
            <a:pPr indent="0" marL="0">
              <a:buNone/>
            </a:pPr>
            <a:r>
              <a:rPr lang="en-US" sz="2400" b="1" dirty="0">
                <a:solidFill>
                  <a:srgbClr val="E9D68F"/>
                </a:solidFill>
                <a:latin typeface="Cambria" pitchFamily="34" charset="0"/>
                <a:ea typeface="Cambria" pitchFamily="34" charset="-122"/>
                <a:cs typeface="Cambria" pitchFamily="34" charset="-120"/>
              </a:rPr>
              <a:t>3</a:t>
            </a:r>
            <a:endParaRPr lang="en-US" sz="2400" dirty="0"/>
          </a:p>
        </p:txBody>
      </p:sp>
      <p:sp>
        <p:nvSpPr>
          <p:cNvPr id="16" name="Text 13"/>
          <p:cNvSpPr txBox="1"/>
          <p:nvPr/>
        </p:nvSpPr>
        <p:spPr>
          <a:xfrm>
            <a:off x="4261104" y="2670048"/>
            <a:ext cx="1444752" cy="2862072"/>
          </a:xfrm>
          <a:prstGeom prst="rect">
            <a:avLst/>
          </a:prstGeom>
          <a:noFill/>
          <a:ln/>
        </p:spPr>
        <p:txBody>
          <a:bodyPr wrap="square" lIns="0" tIns="0" rIns="0" bIns="0" rtlCol="0" anchor="t"/>
          <a:lstStyle/>
          <a:p>
            <a:pPr indent="0" marL="0">
              <a:spcAft>
                <a:spcPts val="400"/>
              </a:spcAft>
              <a:buNone/>
            </a:pPr>
            <a:r>
              <a:rPr lang="en-US" sz="1400" b="1" dirty="0">
                <a:solidFill>
                  <a:srgbClr val="C9A227"/>
                </a:solidFill>
                <a:latin typeface="Calibri" pitchFamily="34" charset="0"/>
                <a:ea typeface="Calibri" pitchFamily="34" charset="-122"/>
                <a:cs typeface="Calibri" pitchFamily="34" charset="-120"/>
              </a:rPr>
              <a:t>Mediation or arbitration</a:t>
            </a:r>
            <a:endParaRPr lang="en-US" sz="1400" dirty="0"/>
          </a:p>
          <a:p>
            <a:pPr indent="0" marL="0">
              <a:spcAft>
                <a:spcPts val="400"/>
              </a:spcAft>
              <a:buNone/>
            </a:pPr>
            <a:r>
              <a:rPr lang="en-US" sz="1150" dirty="0">
                <a:solidFill>
                  <a:srgbClr val="D6DEEE"/>
                </a:solidFill>
                <a:latin typeface="Calibri" pitchFamily="34" charset="0"/>
                <a:ea typeface="Calibri" pitchFamily="34" charset="-122"/>
                <a:cs typeface="Calibri" pitchFamily="34" charset="-120"/>
              </a:rPr>
              <a:t>The last resort</a:t>
            </a:r>
            <a:endParaRPr lang="en-US" sz="1400" dirty="0"/>
          </a:p>
        </p:txBody>
      </p:sp>
      <p:sp>
        <p:nvSpPr>
          <p:cNvPr id="17" name="Text 14"/>
          <p:cNvSpPr txBox="1"/>
          <p:nvPr/>
        </p:nvSpPr>
        <p:spPr>
          <a:xfrm>
            <a:off x="548640" y="5760720"/>
            <a:ext cx="1371600" cy="256032"/>
          </a:xfrm>
          <a:prstGeom prst="rect">
            <a:avLst/>
          </a:prstGeom>
          <a:noFill/>
          <a:ln/>
        </p:spPr>
        <p:txBody>
          <a:bodyPr wrap="square" lIns="0" tIns="0" rIns="0" bIns="0" rtlCol="0" anchor="ctr"/>
          <a:lstStyle/>
          <a:p>
            <a:pPr indent="0" marL="0">
              <a:buNone/>
            </a:pPr>
            <a:r>
              <a:rPr lang="en-US" sz="1100" b="1" spc="200" kern="0" dirty="0">
                <a:solidFill>
                  <a:srgbClr val="C9A227"/>
                </a:solidFill>
                <a:latin typeface="Calibri" pitchFamily="34" charset="0"/>
                <a:ea typeface="Calibri" pitchFamily="34" charset="-122"/>
                <a:cs typeface="Calibri" pitchFamily="34" charset="-120"/>
              </a:rPr>
              <a:t>ESCALATION</a:t>
            </a:r>
            <a:endParaRPr lang="en-US" sz="1100" dirty="0"/>
          </a:p>
        </p:txBody>
      </p:sp>
      <p:sp>
        <p:nvSpPr>
          <p:cNvPr id="18" name="Shape 15"/>
          <p:cNvSpPr/>
          <p:nvPr/>
        </p:nvSpPr>
        <p:spPr>
          <a:xfrm>
            <a:off x="1920240" y="5888736"/>
            <a:ext cx="3749040" cy="0"/>
          </a:xfrm>
          <a:prstGeom prst="line">
            <a:avLst/>
          </a:prstGeom>
          <a:noFill/>
          <a:ln w="25400">
            <a:solidFill>
              <a:srgbClr val="C9A227"/>
            </a:solidFill>
            <a:prstDash val="solid"/>
            <a:tailEnd type="triangle"/>
          </a:ln>
        </p:spPr>
      </p:sp>
      <p:sp>
        <p:nvSpPr>
          <p:cNvPr id="19" name="Text 16"/>
          <p:cNvSpPr txBox="1"/>
          <p:nvPr/>
        </p:nvSpPr>
        <p:spPr>
          <a:xfrm>
            <a:off x="6263640" y="1737360"/>
            <a:ext cx="5376672" cy="274320"/>
          </a:xfrm>
          <a:prstGeom prst="rect">
            <a:avLst/>
          </a:prstGeom>
          <a:noFill/>
          <a:ln/>
        </p:spPr>
        <p:txBody>
          <a:bodyPr wrap="square" lIns="0" tIns="0" rIns="0" bIns="0" rtlCol="0" anchor="t"/>
          <a:lstStyle/>
          <a:p>
            <a:pPr indent="0" marL="0">
              <a:buNone/>
            </a:pPr>
            <a:r>
              <a:rPr lang="en-US" sz="1150" b="1" spc="200" kern="0" dirty="0">
                <a:solidFill>
                  <a:srgbClr val="C9A227"/>
                </a:solidFill>
                <a:latin typeface="Calibri" pitchFamily="34" charset="0"/>
                <a:ea typeface="Calibri" pitchFamily="34" charset="-122"/>
                <a:cs typeface="Calibri" pitchFamily="34" charset="-120"/>
              </a:rPr>
              <a:t>SUPPORTING MECHANISMS</a:t>
            </a:r>
            <a:endParaRPr lang="en-US" sz="1150" dirty="0"/>
          </a:p>
        </p:txBody>
      </p:sp>
      <p:sp>
        <p:nvSpPr>
          <p:cNvPr id="20" name="Shape 17"/>
          <p:cNvSpPr/>
          <p:nvPr/>
        </p:nvSpPr>
        <p:spPr>
          <a:xfrm>
            <a:off x="6263640" y="2103120"/>
            <a:ext cx="5376672" cy="1188720"/>
          </a:xfrm>
          <a:prstGeom prst="roundRect">
            <a:avLst>
              <a:gd name="adj" fmla="val 6154"/>
            </a:avLst>
          </a:prstGeom>
          <a:solidFill>
            <a:srgbClr val="F4F7FC"/>
          </a:solidFill>
          <a:ln/>
        </p:spPr>
      </p:sp>
      <p:sp>
        <p:nvSpPr>
          <p:cNvPr id="21" name="Shape 18"/>
          <p:cNvSpPr/>
          <p:nvPr/>
        </p:nvSpPr>
        <p:spPr>
          <a:xfrm>
            <a:off x="6446520" y="2414016"/>
            <a:ext cx="566928" cy="566928"/>
          </a:xfrm>
          <a:prstGeom prst="ellipse">
            <a:avLst/>
          </a:prstGeom>
          <a:solidFill>
            <a:srgbClr val="1B2A4A"/>
          </a:solidFill>
          <a:ln/>
        </p:spPr>
      </p:sp>
      <p:pic>
        <p:nvPicPr>
          <p:cNvPr id="22" name="Image 0" descr="preencoded.png">    </p:cNvPr>
          <p:cNvPicPr>
            <a:picLocks noChangeAspect="1"/>
          </p:cNvPicPr>
          <p:nvPr/>
        </p:nvPicPr>
        <p:blipFill>
          <a:blip r:embed="rId1"/>
          <a:stretch>
            <a:fillRect/>
          </a:stretch>
        </p:blipFill>
        <p:spPr>
          <a:xfrm>
            <a:off x="6599591" y="2567087"/>
            <a:ext cx="260787" cy="260787"/>
          </a:xfrm>
          <a:prstGeom prst="rect">
            <a:avLst/>
          </a:prstGeom>
        </p:spPr>
      </p:pic>
      <p:sp>
        <p:nvSpPr>
          <p:cNvPr id="23" name="Text 19"/>
          <p:cNvSpPr txBox="1"/>
          <p:nvPr/>
        </p:nvSpPr>
        <p:spPr>
          <a:xfrm>
            <a:off x="7196328" y="2157984"/>
            <a:ext cx="4306824" cy="1078992"/>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Regular structured meetings</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Allow tension to be identified at an early stage</a:t>
            </a:r>
            <a:endParaRPr lang="en-US" sz="1400" dirty="0"/>
          </a:p>
        </p:txBody>
      </p:sp>
      <p:sp>
        <p:nvSpPr>
          <p:cNvPr id="24" name="Shape 20"/>
          <p:cNvSpPr/>
          <p:nvPr/>
        </p:nvSpPr>
        <p:spPr>
          <a:xfrm>
            <a:off x="6263640" y="3456432"/>
            <a:ext cx="5376672" cy="1188720"/>
          </a:xfrm>
          <a:prstGeom prst="roundRect">
            <a:avLst>
              <a:gd name="adj" fmla="val 6154"/>
            </a:avLst>
          </a:prstGeom>
          <a:solidFill>
            <a:srgbClr val="E8EEF9"/>
          </a:solidFill>
          <a:ln/>
        </p:spPr>
      </p:sp>
      <p:sp>
        <p:nvSpPr>
          <p:cNvPr id="25" name="Shape 21"/>
          <p:cNvSpPr/>
          <p:nvPr/>
        </p:nvSpPr>
        <p:spPr>
          <a:xfrm>
            <a:off x="6446520" y="3767328"/>
            <a:ext cx="566928" cy="566928"/>
          </a:xfrm>
          <a:prstGeom prst="ellipse">
            <a:avLst/>
          </a:prstGeom>
          <a:solidFill>
            <a:srgbClr val="1B2A4A"/>
          </a:solidFill>
          <a:ln/>
        </p:spPr>
      </p:sp>
      <p:pic>
        <p:nvPicPr>
          <p:cNvPr id="26" name="Image 1" descr="preencoded.png">    </p:cNvPr>
          <p:cNvPicPr>
            <a:picLocks noChangeAspect="1"/>
          </p:cNvPicPr>
          <p:nvPr/>
        </p:nvPicPr>
        <p:blipFill>
          <a:blip r:embed="rId2"/>
          <a:stretch>
            <a:fillRect/>
          </a:stretch>
        </p:blipFill>
        <p:spPr>
          <a:xfrm>
            <a:off x="6599591" y="3920399"/>
            <a:ext cx="260787" cy="260787"/>
          </a:xfrm>
          <a:prstGeom prst="rect">
            <a:avLst/>
          </a:prstGeom>
        </p:spPr>
      </p:pic>
      <p:sp>
        <p:nvSpPr>
          <p:cNvPr id="27" name="Text 22"/>
          <p:cNvSpPr txBox="1"/>
          <p:nvPr/>
        </p:nvSpPr>
        <p:spPr>
          <a:xfrm>
            <a:off x="7196328" y="3511296"/>
            <a:ext cx="4306824" cy="1078992"/>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Neutral facilitator</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Involved in complex disputes between partners</a:t>
            </a:r>
            <a:endParaRPr lang="en-US" sz="1400" dirty="0"/>
          </a:p>
        </p:txBody>
      </p:sp>
      <p:sp>
        <p:nvSpPr>
          <p:cNvPr id="28" name="Shape 23"/>
          <p:cNvSpPr/>
          <p:nvPr/>
        </p:nvSpPr>
        <p:spPr>
          <a:xfrm>
            <a:off x="6263640" y="4809744"/>
            <a:ext cx="5376672" cy="1188720"/>
          </a:xfrm>
          <a:prstGeom prst="roundRect">
            <a:avLst>
              <a:gd name="adj" fmla="val 6154"/>
            </a:avLst>
          </a:prstGeom>
          <a:solidFill>
            <a:srgbClr val="F4F7FC"/>
          </a:solidFill>
          <a:ln/>
        </p:spPr>
      </p:sp>
      <p:sp>
        <p:nvSpPr>
          <p:cNvPr id="29" name="Shape 24"/>
          <p:cNvSpPr/>
          <p:nvPr/>
        </p:nvSpPr>
        <p:spPr>
          <a:xfrm>
            <a:off x="6446520" y="5120640"/>
            <a:ext cx="566928" cy="566928"/>
          </a:xfrm>
          <a:prstGeom prst="ellipse">
            <a:avLst/>
          </a:prstGeom>
          <a:solidFill>
            <a:srgbClr val="1B2A4A"/>
          </a:solidFill>
          <a:ln/>
        </p:spPr>
      </p:sp>
      <p:pic>
        <p:nvPicPr>
          <p:cNvPr id="30" name="Image 2" descr="preencoded.png">    </p:cNvPr>
          <p:cNvPicPr>
            <a:picLocks noChangeAspect="1"/>
          </p:cNvPicPr>
          <p:nvPr/>
        </p:nvPicPr>
        <p:blipFill>
          <a:blip r:embed="rId3"/>
          <a:stretch>
            <a:fillRect/>
          </a:stretch>
        </p:blipFill>
        <p:spPr>
          <a:xfrm>
            <a:off x="6599591" y="5273711"/>
            <a:ext cx="260787" cy="260787"/>
          </a:xfrm>
          <a:prstGeom prst="rect">
            <a:avLst/>
          </a:prstGeom>
        </p:spPr>
      </p:pic>
      <p:sp>
        <p:nvSpPr>
          <p:cNvPr id="31" name="Text 25"/>
          <p:cNvSpPr txBox="1"/>
          <p:nvPr/>
        </p:nvSpPr>
        <p:spPr>
          <a:xfrm>
            <a:off x="7196328" y="4864608"/>
            <a:ext cx="4306824" cy="1078992"/>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Documentation (minuting)</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Agreements reached are clearly recorded in the minutes</a:t>
            </a:r>
            <a:endParaRPr lang="en-US" sz="1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411480"/>
            <a:ext cx="54864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SUMMARY</a:t>
            </a:r>
            <a:endParaRPr lang="en-US" sz="1100" dirty="0"/>
          </a:p>
        </p:txBody>
      </p:sp>
      <p:sp>
        <p:nvSpPr>
          <p:cNvPr id="6" name="Text 4"/>
          <p:cNvSpPr txBox="1"/>
          <p:nvPr/>
        </p:nvSpPr>
        <p:spPr>
          <a:xfrm>
            <a:off x="548640" y="685800"/>
            <a:ext cx="10058400" cy="7772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Key Takeaways</a:t>
            </a:r>
            <a:endParaRPr lang="en-US" sz="3000" dirty="0"/>
          </a:p>
        </p:txBody>
      </p:sp>
      <p:sp>
        <p:nvSpPr>
          <p:cNvPr id="7" name="Shape 5"/>
          <p:cNvSpPr/>
          <p:nvPr/>
        </p:nvSpPr>
        <p:spPr>
          <a:xfrm>
            <a:off x="548640" y="1737360"/>
            <a:ext cx="457200" cy="457200"/>
          </a:xfrm>
          <a:prstGeom prst="ellipse">
            <a:avLst/>
          </a:prstGeom>
          <a:solidFill>
            <a:srgbClr val="C9A227"/>
          </a:solidFill>
          <a:ln/>
        </p:spPr>
      </p:sp>
      <p:pic>
        <p:nvPicPr>
          <p:cNvPr id="8" name="Image 0" descr="preencoded.png">    </p:cNvPr>
          <p:cNvPicPr>
            <a:picLocks noChangeAspect="1"/>
          </p:cNvPicPr>
          <p:nvPr/>
        </p:nvPicPr>
        <p:blipFill>
          <a:blip r:embed="rId1"/>
          <a:stretch>
            <a:fillRect/>
          </a:stretch>
        </p:blipFill>
        <p:spPr>
          <a:xfrm>
            <a:off x="672084" y="1860804"/>
            <a:ext cx="210312" cy="210312"/>
          </a:xfrm>
          <a:prstGeom prst="rect">
            <a:avLst/>
          </a:prstGeom>
        </p:spPr>
      </p:pic>
      <p:sp>
        <p:nvSpPr>
          <p:cNvPr id="9" name="Text 6"/>
          <p:cNvSpPr txBox="1"/>
          <p:nvPr/>
        </p:nvSpPr>
        <p:spPr>
          <a:xfrm>
            <a:off x="118872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Risk management is a four-stage cycle of identification, analysis, assessment and response planning, applied to threats and to opportunities.</a:t>
            </a:r>
            <a:endParaRPr lang="en-US" sz="1500" dirty="0"/>
          </a:p>
        </p:txBody>
      </p:sp>
      <p:sp>
        <p:nvSpPr>
          <p:cNvPr id="10" name="Shape 7"/>
          <p:cNvSpPr/>
          <p:nvPr/>
        </p:nvSpPr>
        <p:spPr>
          <a:xfrm>
            <a:off x="548640" y="3154680"/>
            <a:ext cx="457200" cy="457200"/>
          </a:xfrm>
          <a:prstGeom prst="ellipse">
            <a:avLst/>
          </a:prstGeom>
          <a:solidFill>
            <a:srgbClr val="C9A227"/>
          </a:solidFill>
          <a:ln/>
        </p:spPr>
      </p:sp>
      <p:pic>
        <p:nvPicPr>
          <p:cNvPr id="11" name="Image 1" descr="preencoded.png">    </p:cNvPr>
          <p:cNvPicPr>
            <a:picLocks noChangeAspect="1"/>
          </p:cNvPicPr>
          <p:nvPr/>
        </p:nvPicPr>
        <p:blipFill>
          <a:blip r:embed="rId2"/>
          <a:stretch>
            <a:fillRect/>
          </a:stretch>
        </p:blipFill>
        <p:spPr>
          <a:xfrm>
            <a:off x="672084" y="3278124"/>
            <a:ext cx="210312" cy="210312"/>
          </a:xfrm>
          <a:prstGeom prst="rect">
            <a:avLst/>
          </a:prstGeom>
        </p:spPr>
      </p:pic>
      <p:sp>
        <p:nvSpPr>
          <p:cNvPr id="12" name="Text 8"/>
          <p:cNvSpPr txBox="1"/>
          <p:nvPr/>
        </p:nvSpPr>
        <p:spPr>
          <a:xfrm>
            <a:off x="118872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The risk register is a living document; the assumptions log links the logframe's assumptions to risk management during implementation.</a:t>
            </a:r>
            <a:endParaRPr lang="en-US" sz="1500" dirty="0"/>
          </a:p>
        </p:txBody>
      </p:sp>
      <p:sp>
        <p:nvSpPr>
          <p:cNvPr id="13" name="Shape 9"/>
          <p:cNvSpPr/>
          <p:nvPr/>
        </p:nvSpPr>
        <p:spPr>
          <a:xfrm>
            <a:off x="548640" y="4572000"/>
            <a:ext cx="457200" cy="457200"/>
          </a:xfrm>
          <a:prstGeom prst="ellipse">
            <a:avLst/>
          </a:prstGeom>
          <a:solidFill>
            <a:srgbClr val="C9A227"/>
          </a:solidFill>
          <a:ln/>
        </p:spPr>
      </p:sp>
      <p:pic>
        <p:nvPicPr>
          <p:cNvPr id="14" name="Image 2" descr="preencoded.png">    </p:cNvPr>
          <p:cNvPicPr>
            <a:picLocks noChangeAspect="1"/>
          </p:cNvPicPr>
          <p:nvPr/>
        </p:nvPicPr>
        <p:blipFill>
          <a:blip r:embed="rId3"/>
          <a:stretch>
            <a:fillRect/>
          </a:stretch>
        </p:blipFill>
        <p:spPr>
          <a:xfrm>
            <a:off x="672084" y="4695444"/>
            <a:ext cx="210312" cy="210312"/>
          </a:xfrm>
          <a:prstGeom prst="rect">
            <a:avLst/>
          </a:prstGeom>
        </p:spPr>
      </p:pic>
      <p:sp>
        <p:nvSpPr>
          <p:cNvPr id="15" name="Text 10"/>
          <p:cNvSpPr txBox="1"/>
          <p:nvPr/>
        </p:nvSpPr>
        <p:spPr>
          <a:xfrm>
            <a:off x="118872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Contingency plans and reserves address identified risks; the management reserve and flexible management address overall uncertainty.</a:t>
            </a:r>
            <a:endParaRPr lang="en-US" sz="1500" dirty="0"/>
          </a:p>
        </p:txBody>
      </p:sp>
      <p:sp>
        <p:nvSpPr>
          <p:cNvPr id="16" name="Shape 11"/>
          <p:cNvSpPr/>
          <p:nvPr/>
        </p:nvSpPr>
        <p:spPr>
          <a:xfrm>
            <a:off x="6309360" y="1737360"/>
            <a:ext cx="457200" cy="457200"/>
          </a:xfrm>
          <a:prstGeom prst="ellipse">
            <a:avLst/>
          </a:prstGeom>
          <a:solidFill>
            <a:srgbClr val="C9A227"/>
          </a:solidFill>
          <a:ln/>
        </p:spPr>
      </p:sp>
      <p:pic>
        <p:nvPicPr>
          <p:cNvPr id="17" name="Image 3" descr="preencoded.png">    </p:cNvPr>
          <p:cNvPicPr>
            <a:picLocks noChangeAspect="1"/>
          </p:cNvPicPr>
          <p:nvPr/>
        </p:nvPicPr>
        <p:blipFill>
          <a:blip r:embed="rId4"/>
          <a:stretch>
            <a:fillRect/>
          </a:stretch>
        </p:blipFill>
        <p:spPr>
          <a:xfrm>
            <a:off x="6432804" y="1860804"/>
            <a:ext cx="210312" cy="210312"/>
          </a:xfrm>
          <a:prstGeom prst="rect">
            <a:avLst/>
          </a:prstGeom>
        </p:spPr>
      </p:pic>
      <p:sp>
        <p:nvSpPr>
          <p:cNvPr id="18" name="Text 12"/>
          <p:cNvSpPr txBox="1"/>
          <p:nvPr/>
        </p:nvSpPr>
        <p:spPr>
          <a:xfrm>
            <a:off x="694944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Visibility acknowledges the donor, dissemination makes results known and exploitation puts them to use; stakeholder engagement is adjusted continuously.</a:t>
            </a:r>
            <a:endParaRPr lang="en-US" sz="1500" dirty="0"/>
          </a:p>
        </p:txBody>
      </p:sp>
      <p:sp>
        <p:nvSpPr>
          <p:cNvPr id="19" name="Shape 13"/>
          <p:cNvSpPr/>
          <p:nvPr/>
        </p:nvSpPr>
        <p:spPr>
          <a:xfrm>
            <a:off x="6309360" y="3154680"/>
            <a:ext cx="457200" cy="457200"/>
          </a:xfrm>
          <a:prstGeom prst="ellipse">
            <a:avLst/>
          </a:prstGeom>
          <a:solidFill>
            <a:srgbClr val="C9A227"/>
          </a:solidFill>
          <a:ln/>
        </p:spPr>
      </p:sp>
      <p:pic>
        <p:nvPicPr>
          <p:cNvPr id="20" name="Image 4" descr="preencoded.png">    </p:cNvPr>
          <p:cNvPicPr>
            <a:picLocks noChangeAspect="1"/>
          </p:cNvPicPr>
          <p:nvPr/>
        </p:nvPicPr>
        <p:blipFill>
          <a:blip r:embed="rId5"/>
          <a:stretch>
            <a:fillRect/>
          </a:stretch>
        </p:blipFill>
        <p:spPr>
          <a:xfrm>
            <a:off x="6432804" y="3278124"/>
            <a:ext cx="210312" cy="210312"/>
          </a:xfrm>
          <a:prstGeom prst="rect">
            <a:avLst/>
          </a:prstGeom>
        </p:spPr>
      </p:pic>
      <p:sp>
        <p:nvSpPr>
          <p:cNvPr id="21" name="Text 14"/>
          <p:cNvSpPr txBox="1"/>
          <p:nvPr/>
        </p:nvSpPr>
        <p:spPr>
          <a:xfrm>
            <a:off x="694944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Quality assurance prevents defects, quality control checks finished deliverables; peer review and compliance checks come before submission.</a:t>
            </a:r>
            <a:endParaRPr lang="en-US" sz="1500" dirty="0"/>
          </a:p>
        </p:txBody>
      </p:sp>
      <p:sp>
        <p:nvSpPr>
          <p:cNvPr id="22" name="Shape 15"/>
          <p:cNvSpPr/>
          <p:nvPr/>
        </p:nvSpPr>
        <p:spPr>
          <a:xfrm>
            <a:off x="6309360" y="4572000"/>
            <a:ext cx="457200" cy="457200"/>
          </a:xfrm>
          <a:prstGeom prst="ellipse">
            <a:avLst/>
          </a:prstGeom>
          <a:solidFill>
            <a:srgbClr val="C9A227"/>
          </a:solidFill>
          <a:ln/>
        </p:spPr>
      </p:sp>
      <p:pic>
        <p:nvPicPr>
          <p:cNvPr id="23" name="Image 5" descr="preencoded.png">    </p:cNvPr>
          <p:cNvPicPr>
            <a:picLocks noChangeAspect="1"/>
          </p:cNvPicPr>
          <p:nvPr/>
        </p:nvPicPr>
        <p:blipFill>
          <a:blip r:embed="rId6"/>
          <a:stretch>
            <a:fillRect/>
          </a:stretch>
        </p:blipFill>
        <p:spPr>
          <a:xfrm>
            <a:off x="6432804" y="4695444"/>
            <a:ext cx="210312" cy="210312"/>
          </a:xfrm>
          <a:prstGeom prst="rect">
            <a:avLst/>
          </a:prstGeom>
        </p:spPr>
      </p:pic>
      <p:sp>
        <p:nvSpPr>
          <p:cNvPr id="24" name="Text 16"/>
          <p:cNvSpPr txBox="1"/>
          <p:nvPr/>
        </p:nvSpPr>
        <p:spPr>
          <a:xfrm>
            <a:off x="694944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Conflicts arise from resources, scope, culture, personalities and priorities; managers choose a style consciously and rely on the Consortium Agreement.</a:t>
            </a:r>
            <a:endParaRPr lang="en-US" sz="1500" dirty="0"/>
          </a:p>
        </p:txBody>
      </p:sp>
      <p:sp>
        <p:nvSpPr>
          <p:cNvPr id="25" name="Text 17"/>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7  ·  INTERNATIONAL PROJECT ACTIVITY</a:t>
            </a:r>
            <a:endParaRPr lang="en-US" sz="900" dirty="0"/>
          </a:p>
        </p:txBody>
      </p:sp>
      <p:sp>
        <p:nvSpPr>
          <p:cNvPr id="26" name="Text 18"/>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28</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SELF-CHECK</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Questions for Self-Assessment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29</a:t>
            </a:r>
            <a:endParaRPr lang="en-US" sz="900" dirty="0"/>
          </a:p>
        </p:txBody>
      </p:sp>
      <p:sp>
        <p:nvSpPr>
          <p:cNvPr id="7" name="Shape 4"/>
          <p:cNvSpPr/>
          <p:nvPr/>
        </p:nvSpPr>
        <p:spPr>
          <a:xfrm>
            <a:off x="548640" y="1691640"/>
            <a:ext cx="5394960" cy="1298448"/>
          </a:xfrm>
          <a:prstGeom prst="roundRect">
            <a:avLst>
              <a:gd name="adj" fmla="val 5634"/>
            </a:avLst>
          </a:prstGeom>
          <a:solidFill>
            <a:srgbClr val="F4F7FC"/>
          </a:solidFill>
          <a:ln/>
        </p:spPr>
      </p:sp>
      <p:sp>
        <p:nvSpPr>
          <p:cNvPr id="8" name="Shape 5"/>
          <p:cNvSpPr/>
          <p:nvPr/>
        </p:nvSpPr>
        <p:spPr>
          <a:xfrm>
            <a:off x="731520" y="2112264"/>
            <a:ext cx="457200" cy="457200"/>
          </a:xfrm>
          <a:prstGeom prst="ellipse">
            <a:avLst/>
          </a:prstGeom>
          <a:solidFill>
            <a:srgbClr val="1B2A4A"/>
          </a:solidFill>
          <a:ln/>
        </p:spPr>
      </p:sp>
      <p:sp>
        <p:nvSpPr>
          <p:cNvPr id="9" name="Text 6"/>
          <p:cNvSpPr txBox="1"/>
          <p:nvPr/>
        </p:nvSpPr>
        <p:spPr>
          <a:xfrm>
            <a:off x="73152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10" name="Text 7"/>
          <p:cNvSpPr txBox="1"/>
          <p:nvPr/>
        </p:nvSpPr>
        <p:spPr>
          <a:xfrm>
            <a:off x="137160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Explain the connection between the assumptions of the logical framework (Topic 2) and the project's risk register.</a:t>
            </a:r>
            <a:endParaRPr lang="en-US" sz="1350" dirty="0"/>
          </a:p>
        </p:txBody>
      </p:sp>
      <p:sp>
        <p:nvSpPr>
          <p:cNvPr id="11" name="Shape 8"/>
          <p:cNvSpPr/>
          <p:nvPr/>
        </p:nvSpPr>
        <p:spPr>
          <a:xfrm>
            <a:off x="548640" y="3154680"/>
            <a:ext cx="5394960" cy="1298448"/>
          </a:xfrm>
          <a:prstGeom prst="roundRect">
            <a:avLst>
              <a:gd name="adj" fmla="val 5634"/>
            </a:avLst>
          </a:prstGeom>
          <a:solidFill>
            <a:srgbClr val="F4F7FC"/>
          </a:solidFill>
          <a:ln/>
        </p:spPr>
      </p:sp>
      <p:sp>
        <p:nvSpPr>
          <p:cNvPr id="12" name="Shape 9"/>
          <p:cNvSpPr/>
          <p:nvPr/>
        </p:nvSpPr>
        <p:spPr>
          <a:xfrm>
            <a:off x="731520" y="3575304"/>
            <a:ext cx="457200" cy="457200"/>
          </a:xfrm>
          <a:prstGeom prst="ellipse">
            <a:avLst/>
          </a:prstGeom>
          <a:solidFill>
            <a:srgbClr val="1B2A4A"/>
          </a:solidFill>
          <a:ln/>
        </p:spPr>
      </p:sp>
      <p:sp>
        <p:nvSpPr>
          <p:cNvPr id="13" name="Text 10"/>
          <p:cNvSpPr txBox="1"/>
          <p:nvPr/>
        </p:nvSpPr>
        <p:spPr>
          <a:xfrm>
            <a:off x="73152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14" name="Text 11"/>
          <p:cNvSpPr txBox="1"/>
          <p:nvPr/>
        </p:nvSpPr>
        <p:spPr>
          <a:xfrm>
            <a:off x="137160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How does the management reserve differ from the contingency reserve?</a:t>
            </a:r>
            <a:endParaRPr lang="en-US" sz="1350" dirty="0"/>
          </a:p>
        </p:txBody>
      </p:sp>
      <p:sp>
        <p:nvSpPr>
          <p:cNvPr id="15" name="Shape 12"/>
          <p:cNvSpPr/>
          <p:nvPr/>
        </p:nvSpPr>
        <p:spPr>
          <a:xfrm>
            <a:off x="548640" y="4617720"/>
            <a:ext cx="5394960" cy="1298448"/>
          </a:xfrm>
          <a:prstGeom prst="roundRect">
            <a:avLst>
              <a:gd name="adj" fmla="val 5634"/>
            </a:avLst>
          </a:prstGeom>
          <a:solidFill>
            <a:srgbClr val="F4F7FC"/>
          </a:solidFill>
          <a:ln/>
        </p:spPr>
      </p:sp>
      <p:sp>
        <p:nvSpPr>
          <p:cNvPr id="16" name="Shape 13"/>
          <p:cNvSpPr/>
          <p:nvPr/>
        </p:nvSpPr>
        <p:spPr>
          <a:xfrm>
            <a:off x="731520" y="5038344"/>
            <a:ext cx="457200" cy="457200"/>
          </a:xfrm>
          <a:prstGeom prst="ellipse">
            <a:avLst/>
          </a:prstGeom>
          <a:solidFill>
            <a:srgbClr val="1B2A4A"/>
          </a:solidFill>
          <a:ln/>
        </p:spPr>
      </p:sp>
      <p:sp>
        <p:nvSpPr>
          <p:cNvPr id="17" name="Text 14"/>
          <p:cNvSpPr txBox="1"/>
          <p:nvPr/>
        </p:nvSpPr>
        <p:spPr>
          <a:xfrm>
            <a:off x="73152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18" name="Text 15"/>
          <p:cNvSpPr txBox="1"/>
          <p:nvPr/>
        </p:nvSpPr>
        <p:spPr>
          <a:xfrm>
            <a:off x="137160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Give an example of a visibility requirement for a project funded under an EU programme.</a:t>
            </a:r>
            <a:endParaRPr lang="en-US" sz="1350" dirty="0"/>
          </a:p>
        </p:txBody>
      </p:sp>
      <p:sp>
        <p:nvSpPr>
          <p:cNvPr id="19" name="Shape 16"/>
          <p:cNvSpPr/>
          <p:nvPr/>
        </p:nvSpPr>
        <p:spPr>
          <a:xfrm>
            <a:off x="6217920" y="1691640"/>
            <a:ext cx="5394960" cy="1298448"/>
          </a:xfrm>
          <a:prstGeom prst="roundRect">
            <a:avLst>
              <a:gd name="adj" fmla="val 5634"/>
            </a:avLst>
          </a:prstGeom>
          <a:solidFill>
            <a:srgbClr val="F4F7FC"/>
          </a:solidFill>
          <a:ln/>
        </p:spPr>
      </p:sp>
      <p:sp>
        <p:nvSpPr>
          <p:cNvPr id="20" name="Shape 17"/>
          <p:cNvSpPr/>
          <p:nvPr/>
        </p:nvSpPr>
        <p:spPr>
          <a:xfrm>
            <a:off x="6400800" y="2112264"/>
            <a:ext cx="457200" cy="457200"/>
          </a:xfrm>
          <a:prstGeom prst="ellipse">
            <a:avLst/>
          </a:prstGeom>
          <a:solidFill>
            <a:srgbClr val="1B2A4A"/>
          </a:solidFill>
          <a:ln/>
        </p:spPr>
      </p:sp>
      <p:sp>
        <p:nvSpPr>
          <p:cNvPr id="21" name="Text 18"/>
          <p:cNvSpPr txBox="1"/>
          <p:nvPr/>
        </p:nvSpPr>
        <p:spPr>
          <a:xfrm>
            <a:off x="640080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4</a:t>
            </a:r>
            <a:endParaRPr lang="en-US" sz="1400" dirty="0"/>
          </a:p>
        </p:txBody>
      </p:sp>
      <p:sp>
        <p:nvSpPr>
          <p:cNvPr id="22" name="Text 19"/>
          <p:cNvSpPr txBox="1"/>
          <p:nvPr/>
        </p:nvSpPr>
        <p:spPr>
          <a:xfrm>
            <a:off x="704088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How does quality assurance differ from quality control?</a:t>
            </a:r>
            <a:endParaRPr lang="en-US" sz="1350" dirty="0"/>
          </a:p>
        </p:txBody>
      </p:sp>
      <p:sp>
        <p:nvSpPr>
          <p:cNvPr id="23" name="Shape 20"/>
          <p:cNvSpPr/>
          <p:nvPr/>
        </p:nvSpPr>
        <p:spPr>
          <a:xfrm>
            <a:off x="6217920" y="3154680"/>
            <a:ext cx="5394960" cy="1298448"/>
          </a:xfrm>
          <a:prstGeom prst="roundRect">
            <a:avLst>
              <a:gd name="adj" fmla="val 5634"/>
            </a:avLst>
          </a:prstGeom>
          <a:solidFill>
            <a:srgbClr val="F4F7FC"/>
          </a:solidFill>
          <a:ln/>
        </p:spPr>
      </p:sp>
      <p:sp>
        <p:nvSpPr>
          <p:cNvPr id="24" name="Shape 21"/>
          <p:cNvSpPr/>
          <p:nvPr/>
        </p:nvSpPr>
        <p:spPr>
          <a:xfrm>
            <a:off x="6400800" y="3575304"/>
            <a:ext cx="457200" cy="457200"/>
          </a:xfrm>
          <a:prstGeom prst="ellipse">
            <a:avLst/>
          </a:prstGeom>
          <a:solidFill>
            <a:srgbClr val="1B2A4A"/>
          </a:solidFill>
          <a:ln/>
        </p:spPr>
      </p:sp>
      <p:sp>
        <p:nvSpPr>
          <p:cNvPr id="25" name="Text 22"/>
          <p:cNvSpPr txBox="1"/>
          <p:nvPr/>
        </p:nvSpPr>
        <p:spPr>
          <a:xfrm>
            <a:off x="640080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5</a:t>
            </a:r>
            <a:endParaRPr lang="en-US" sz="1400" dirty="0"/>
          </a:p>
        </p:txBody>
      </p:sp>
      <p:sp>
        <p:nvSpPr>
          <p:cNvPr id="26" name="Text 23"/>
          <p:cNvSpPr txBox="1"/>
          <p:nvPr/>
        </p:nvSpPr>
        <p:spPr>
          <a:xfrm>
            <a:off x="704088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Describe a situation in which the “compromising” style would be more appropriate than the “collaborating” style when resolving a conflict within a consortium.</a:t>
            </a:r>
            <a:endParaRPr lang="en-US" sz="1350" dirty="0"/>
          </a:p>
        </p:txBody>
      </p:sp>
      <p:sp>
        <p:nvSpPr>
          <p:cNvPr id="27" name="Shape 24"/>
          <p:cNvSpPr/>
          <p:nvPr/>
        </p:nvSpPr>
        <p:spPr>
          <a:xfrm>
            <a:off x="6217920" y="4617720"/>
            <a:ext cx="5394960" cy="1298448"/>
          </a:xfrm>
          <a:prstGeom prst="roundRect">
            <a:avLst>
              <a:gd name="adj" fmla="val 5634"/>
            </a:avLst>
          </a:prstGeom>
          <a:solidFill>
            <a:srgbClr val="F4F7FC"/>
          </a:solidFill>
          <a:ln/>
        </p:spPr>
      </p:sp>
      <p:sp>
        <p:nvSpPr>
          <p:cNvPr id="28" name="Shape 25"/>
          <p:cNvSpPr/>
          <p:nvPr/>
        </p:nvSpPr>
        <p:spPr>
          <a:xfrm>
            <a:off x="6400800" y="5038344"/>
            <a:ext cx="457200" cy="457200"/>
          </a:xfrm>
          <a:prstGeom prst="ellipse">
            <a:avLst/>
          </a:prstGeom>
          <a:solidFill>
            <a:srgbClr val="1B2A4A"/>
          </a:solidFill>
          <a:ln/>
        </p:spPr>
      </p:sp>
      <p:sp>
        <p:nvSpPr>
          <p:cNvPr id="29" name="Text 26"/>
          <p:cNvSpPr txBox="1"/>
          <p:nvPr/>
        </p:nvSpPr>
        <p:spPr>
          <a:xfrm>
            <a:off x="640080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6</a:t>
            </a:r>
            <a:endParaRPr lang="en-US" sz="1400" dirty="0"/>
          </a:p>
        </p:txBody>
      </p:sp>
      <p:sp>
        <p:nvSpPr>
          <p:cNvPr id="30" name="Text 27"/>
          <p:cNvSpPr txBox="1"/>
          <p:nvPr/>
        </p:nvSpPr>
        <p:spPr>
          <a:xfrm>
            <a:off x="704088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role does the Consortium Agreement play in resolving inter-partner disputes?</a:t>
            </a:r>
            <a:endParaRPr lang="en-US" sz="13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SOURCES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Recommended Reading</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7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30</a:t>
            </a:r>
            <a:endParaRPr lang="en-US" sz="900" dirty="0"/>
          </a:p>
        </p:txBody>
      </p:sp>
      <p:sp>
        <p:nvSpPr>
          <p:cNvPr id="6" name="Shape 4"/>
          <p:cNvSpPr/>
          <p:nvPr/>
        </p:nvSpPr>
        <p:spPr>
          <a:xfrm>
            <a:off x="548640" y="1783080"/>
            <a:ext cx="1188720" cy="1188720"/>
          </a:xfrm>
          <a:prstGeom prst="ellipse">
            <a:avLst/>
          </a:prstGeom>
          <a:solidFill>
            <a:srgbClr val="1B2A4A"/>
          </a:solidFill>
          <a:ln/>
        </p:spPr>
      </p:sp>
      <p:pic>
        <p:nvPicPr>
          <p:cNvPr id="7" name="Image 0" descr="preencoded.png">    </p:cNvPr>
          <p:cNvPicPr>
            <a:picLocks noChangeAspect="1"/>
          </p:cNvPicPr>
          <p:nvPr/>
        </p:nvPicPr>
        <p:blipFill>
          <a:blip r:embed="rId1"/>
          <a:stretch>
            <a:fillRect/>
          </a:stretch>
        </p:blipFill>
        <p:spPr>
          <a:xfrm>
            <a:off x="869594" y="2104034"/>
            <a:ext cx="546811" cy="546811"/>
          </a:xfrm>
          <a:prstGeom prst="rect">
            <a:avLst/>
          </a:prstGeom>
        </p:spPr>
      </p:pic>
      <p:sp>
        <p:nvSpPr>
          <p:cNvPr id="8" name="Text 5"/>
          <p:cNvSpPr txBox="1"/>
          <p:nvPr/>
        </p:nvSpPr>
        <p:spPr>
          <a:xfrm>
            <a:off x="2194560" y="1737360"/>
            <a:ext cx="9418320" cy="438912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A Guide to the Project Management Body of Knowledge (PMBOK Guide). 7th edition. Project Management Institute, 2021.</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Communication and Visibility Manual for European Union External Actions. European Commission.</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Thomas K. W., Kilmann R. H. Thomas-Kilmann Conflict Mode Instrument.</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Practice Standard for Project Risk Management. Project Management Institute.</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Hofstede G., Hofstede G. J., Minkov M. Cultures and Organizations: Software of the Mind. McGraw-Hill.</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548640" y="1463040"/>
            <a:ext cx="1005840" cy="100584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820217" y="1734617"/>
            <a:ext cx="462686" cy="462686"/>
          </a:xfrm>
          <a:prstGeom prst="rect">
            <a:avLst/>
          </a:prstGeom>
        </p:spPr>
      </p:pic>
      <p:sp>
        <p:nvSpPr>
          <p:cNvPr id="7" name="Text 4"/>
          <p:cNvSpPr txBox="1"/>
          <p:nvPr/>
        </p:nvSpPr>
        <p:spPr>
          <a:xfrm>
            <a:off x="548640" y="2743200"/>
            <a:ext cx="8229600" cy="914400"/>
          </a:xfrm>
          <a:prstGeom prst="rect">
            <a:avLst/>
          </a:prstGeom>
          <a:noFill/>
          <a:ln/>
        </p:spPr>
        <p:txBody>
          <a:bodyPr wrap="square" lIns="0" tIns="0" rIns="0" bIns="0" rtlCol="0" anchor="t"/>
          <a:lstStyle/>
          <a:p>
            <a:pPr indent="0" marL="0">
              <a:buNone/>
            </a:pPr>
            <a:r>
              <a:rPr lang="en-US" sz="3600" b="1" dirty="0">
                <a:solidFill>
                  <a:srgbClr val="FFFFFF"/>
                </a:solidFill>
                <a:latin typeface="Cambria" pitchFamily="34" charset="0"/>
                <a:ea typeface="Cambria" pitchFamily="34" charset="-122"/>
                <a:cs typeface="Cambria" pitchFamily="34" charset="-120"/>
              </a:rPr>
              <a:t>Thank you for your attention</a:t>
            </a:r>
            <a:endParaRPr lang="en-US" sz="3600" dirty="0"/>
          </a:p>
        </p:txBody>
      </p:sp>
      <p:sp>
        <p:nvSpPr>
          <p:cNvPr id="8" name="Text 5"/>
          <p:cNvSpPr txBox="1"/>
          <p:nvPr/>
        </p:nvSpPr>
        <p:spPr>
          <a:xfrm>
            <a:off x="548640" y="3703320"/>
            <a:ext cx="8229600" cy="54864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Questions and discussion</a:t>
            </a:r>
            <a:endParaRPr lang="en-US" sz="1600" dirty="0"/>
          </a:p>
        </p:txBody>
      </p:sp>
      <p:sp>
        <p:nvSpPr>
          <p:cNvPr id="9" name="Text 6"/>
          <p:cNvSpPr txBox="1"/>
          <p:nvPr/>
        </p:nvSpPr>
        <p:spPr>
          <a:xfrm>
            <a:off x="548640" y="4754880"/>
            <a:ext cx="2743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NEXT</a:t>
            </a:r>
            <a:endParaRPr lang="en-US" sz="1100" dirty="0"/>
          </a:p>
        </p:txBody>
      </p:sp>
      <p:sp>
        <p:nvSpPr>
          <p:cNvPr id="10" name="Text 7"/>
          <p:cNvSpPr txBox="1"/>
          <p:nvPr/>
        </p:nvSpPr>
        <p:spPr>
          <a:xfrm>
            <a:off x="548640" y="5029200"/>
            <a:ext cx="8229600" cy="73152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Lecture 8. Monitoring, Evaluation, Reporting and Sustainability of International Project Results</a:t>
            </a:r>
            <a:endParaRPr lang="en-US" sz="1500" dirty="0"/>
          </a:p>
        </p:txBody>
      </p:sp>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7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31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7. Risk, Communication and Quality Management</dc:title>
  <dc:subject>PptxGenJS Presentation</dc:subject>
  <dc:creator>International Project Activity</dc:creator>
  <cp:lastModifiedBy>International Project Activity</cp:lastModifiedBy>
  <cp:revision>1</cp:revision>
  <dcterms:created xsi:type="dcterms:W3CDTF">2026-09-29T14:00:36Z</dcterms:created>
  <dcterms:modified xsi:type="dcterms:W3CDTF">2026-09-29T14:00:36Z</dcterms:modified>
</cp:coreProperties>
</file>