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2"/>
  </p:notesMasterIdLst>
  <p:sldIdLst>
    <p:sldId id="256" r:id="rId2"/>
    <p:sldId id="257" r:id="rId3"/>
    <p:sldId id="285" r:id="rId4"/>
    <p:sldId id="264" r:id="rId5"/>
    <p:sldId id="265" r:id="rId6"/>
    <p:sldId id="266" r:id="rId7"/>
    <p:sldId id="267" r:id="rId8"/>
    <p:sldId id="269" r:id="rId9"/>
    <p:sldId id="317" r:id="rId10"/>
    <p:sldId id="270" r:id="rId11"/>
    <p:sldId id="318" r:id="rId12"/>
    <p:sldId id="258" r:id="rId13"/>
    <p:sldId id="263" r:id="rId14"/>
    <p:sldId id="261" r:id="rId15"/>
    <p:sldId id="315" r:id="rId16"/>
    <p:sldId id="271" r:id="rId17"/>
    <p:sldId id="272" r:id="rId18"/>
    <p:sldId id="319" r:id="rId19"/>
    <p:sldId id="320" r:id="rId20"/>
    <p:sldId id="321" r:id="rId21"/>
    <p:sldId id="322" r:id="rId22"/>
    <p:sldId id="323" r:id="rId23"/>
    <p:sldId id="324" r:id="rId24"/>
    <p:sldId id="276" r:id="rId25"/>
    <p:sldId id="275" r:id="rId26"/>
    <p:sldId id="278" r:id="rId27"/>
    <p:sldId id="279" r:id="rId28"/>
    <p:sldId id="325" r:id="rId29"/>
    <p:sldId id="326" r:id="rId30"/>
    <p:sldId id="327" r:id="rId31"/>
    <p:sldId id="328" r:id="rId32"/>
    <p:sldId id="329" r:id="rId33"/>
    <p:sldId id="330" r:id="rId34"/>
    <p:sldId id="331" r:id="rId35"/>
    <p:sldId id="332" r:id="rId36"/>
    <p:sldId id="333" r:id="rId37"/>
    <p:sldId id="334" r:id="rId38"/>
    <p:sldId id="335" r:id="rId39"/>
    <p:sldId id="336" r:id="rId40"/>
    <p:sldId id="337" r:id="rId41"/>
    <p:sldId id="338" r:id="rId42"/>
    <p:sldId id="339" r:id="rId43"/>
    <p:sldId id="340" r:id="rId44"/>
    <p:sldId id="341" r:id="rId45"/>
    <p:sldId id="342" r:id="rId46"/>
    <p:sldId id="343" r:id="rId47"/>
    <p:sldId id="344" r:id="rId48"/>
    <p:sldId id="346" r:id="rId49"/>
    <p:sldId id="347" r:id="rId50"/>
    <p:sldId id="316" r:id="rId51"/>
    <p:sldId id="348" r:id="rId52"/>
    <p:sldId id="349" r:id="rId53"/>
    <p:sldId id="350" r:id="rId54"/>
    <p:sldId id="351" r:id="rId55"/>
    <p:sldId id="352" r:id="rId56"/>
    <p:sldId id="353" r:id="rId57"/>
    <p:sldId id="354" r:id="rId58"/>
    <p:sldId id="355" r:id="rId59"/>
    <p:sldId id="356" r:id="rId60"/>
    <p:sldId id="357" r:id="rId61"/>
    <p:sldId id="358" r:id="rId62"/>
    <p:sldId id="359" r:id="rId63"/>
    <p:sldId id="360" r:id="rId64"/>
    <p:sldId id="361" r:id="rId65"/>
    <p:sldId id="362" r:id="rId66"/>
    <p:sldId id="363" r:id="rId67"/>
    <p:sldId id="364" r:id="rId68"/>
    <p:sldId id="365" r:id="rId69"/>
    <p:sldId id="366" r:id="rId70"/>
    <p:sldId id="367" r:id="rId71"/>
    <p:sldId id="368" r:id="rId72"/>
    <p:sldId id="369" r:id="rId73"/>
    <p:sldId id="370" r:id="rId74"/>
    <p:sldId id="371" r:id="rId75"/>
    <p:sldId id="372" r:id="rId76"/>
    <p:sldId id="373" r:id="rId77"/>
    <p:sldId id="374" r:id="rId78"/>
    <p:sldId id="375" r:id="rId79"/>
    <p:sldId id="376" r:id="rId80"/>
    <p:sldId id="377" r:id="rId81"/>
    <p:sldId id="378" r:id="rId82"/>
    <p:sldId id="379" r:id="rId83"/>
    <p:sldId id="380" r:id="rId84"/>
    <p:sldId id="381" r:id="rId85"/>
    <p:sldId id="382" r:id="rId86"/>
    <p:sldId id="383" r:id="rId87"/>
    <p:sldId id="384" r:id="rId88"/>
    <p:sldId id="385" r:id="rId89"/>
    <p:sldId id="386" r:id="rId90"/>
    <p:sldId id="387" r:id="rId91"/>
    <p:sldId id="388" r:id="rId92"/>
    <p:sldId id="389" r:id="rId93"/>
    <p:sldId id="390" r:id="rId94"/>
    <p:sldId id="391" r:id="rId95"/>
    <p:sldId id="392" r:id="rId96"/>
    <p:sldId id="393" r:id="rId97"/>
    <p:sldId id="394" r:id="rId98"/>
    <p:sldId id="395" r:id="rId99"/>
    <p:sldId id="396" r:id="rId100"/>
    <p:sldId id="397" r:id="rId101"/>
    <p:sldId id="398" r:id="rId102"/>
    <p:sldId id="399" r:id="rId103"/>
    <p:sldId id="400" r:id="rId104"/>
    <p:sldId id="401" r:id="rId105"/>
    <p:sldId id="402" r:id="rId106"/>
    <p:sldId id="403" r:id="rId107"/>
    <p:sldId id="404" r:id="rId108"/>
    <p:sldId id="405" r:id="rId109"/>
    <p:sldId id="406" r:id="rId110"/>
    <p:sldId id="407" r:id="rId111"/>
    <p:sldId id="408" r:id="rId112"/>
    <p:sldId id="409" r:id="rId113"/>
    <p:sldId id="410" r:id="rId114"/>
    <p:sldId id="411" r:id="rId115"/>
    <p:sldId id="412" r:id="rId116"/>
    <p:sldId id="413" r:id="rId117"/>
    <p:sldId id="414" r:id="rId118"/>
    <p:sldId id="415" r:id="rId119"/>
    <p:sldId id="416" r:id="rId120"/>
    <p:sldId id="417" r:id="rId121"/>
    <p:sldId id="418" r:id="rId122"/>
    <p:sldId id="419" r:id="rId123"/>
    <p:sldId id="420" r:id="rId124"/>
    <p:sldId id="421" r:id="rId125"/>
    <p:sldId id="422" r:id="rId126"/>
    <p:sldId id="423" r:id="rId127"/>
    <p:sldId id="424" r:id="rId128"/>
    <p:sldId id="425" r:id="rId129"/>
    <p:sldId id="345" r:id="rId130"/>
    <p:sldId id="426" r:id="rId131"/>
    <p:sldId id="427" r:id="rId132"/>
    <p:sldId id="428" r:id="rId133"/>
    <p:sldId id="429" r:id="rId134"/>
    <p:sldId id="430" r:id="rId135"/>
    <p:sldId id="431" r:id="rId136"/>
    <p:sldId id="432" r:id="rId137"/>
    <p:sldId id="433" r:id="rId138"/>
    <p:sldId id="434" r:id="rId139"/>
    <p:sldId id="435" r:id="rId140"/>
    <p:sldId id="314" r:id="rId14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2D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Помір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Без стилю та сі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34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04CD47-767D-4E53-A1DC-F683C0928671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7FDDAE-6B10-4E95-A1E6-8F9C3C5728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9928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7FDDAE-6B10-4E95-A1E6-8F9C3C572827}" type="slidenum">
              <a:rPr lang="ru-RU" smtClean="0"/>
              <a:t>105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88597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B0B6A-BA96-4644-98E1-3917F92EBE96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CF3D-41FB-4D90-8FD0-E63126F57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4300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B0B6A-BA96-4644-98E1-3917F92EBE96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CF3D-41FB-4D90-8FD0-E63126F57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2341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B0B6A-BA96-4644-98E1-3917F92EBE96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CF3D-41FB-4D90-8FD0-E63126F57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1500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B0B6A-BA96-4644-98E1-3917F92EBE96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CF3D-41FB-4D90-8FD0-E63126F57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8057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B0B6A-BA96-4644-98E1-3917F92EBE96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CF3D-41FB-4D90-8FD0-E63126F57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9901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B0B6A-BA96-4644-98E1-3917F92EBE96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CF3D-41FB-4D90-8FD0-E63126F57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159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B0B6A-BA96-4644-98E1-3917F92EBE96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CF3D-41FB-4D90-8FD0-E63126F57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937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B0B6A-BA96-4644-98E1-3917F92EBE96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CF3D-41FB-4D90-8FD0-E63126F57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8785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B0B6A-BA96-4644-98E1-3917F92EBE96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CF3D-41FB-4D90-8FD0-E63126F57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7802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B0B6A-BA96-4644-98E1-3917F92EBE96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CF3D-41FB-4D90-8FD0-E63126F57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42108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B0B6A-BA96-4644-98E1-3917F92EBE96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CF3D-41FB-4D90-8FD0-E63126F57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7043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7B0B6A-BA96-4644-98E1-3917F92EBE96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08CF3D-41FB-4D90-8FD0-E63126F57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5068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survey.stackoverflow.co/2025/technology" TargetMode="External"/><Relationship Id="rId2" Type="http://schemas.openxmlformats.org/officeDocument/2006/relationships/hyperlink" Target="https://www.tiobe.com/tiobe-index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dou.ua/lenta/articles/salary-report-devs-summer-2026/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etbrains.com/pycharm/" TargetMode="External"/><Relationship Id="rId7" Type="http://schemas.openxmlformats.org/officeDocument/2006/relationships/image" Target="../media/image26.png"/><Relationship Id="rId2" Type="http://schemas.openxmlformats.org/officeDocument/2006/relationships/hyperlink" Target="https://www.python.org/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code.visualstudio.com/" TargetMode="Externa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Relationship Id="rId9" Type="http://schemas.openxmlformats.org/officeDocument/2006/relationships/image" Target="../media/image78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80.png"/><Relationship Id="rId7" Type="http://schemas.openxmlformats.org/officeDocument/2006/relationships/image" Target="../media/image84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7" Type="http://schemas.openxmlformats.org/officeDocument/2006/relationships/image" Target="../media/image102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1.png"/><Relationship Id="rId4" Type="http://schemas.openxmlformats.org/officeDocument/2006/relationships/image" Target="../media/image110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3" Type="http://schemas.openxmlformats.org/officeDocument/2006/relationships/image" Target="../media/image113.png"/><Relationship Id="rId7" Type="http://schemas.openxmlformats.org/officeDocument/2006/relationships/image" Target="../media/image117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6.png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8.png"/><Relationship Id="rId4" Type="http://schemas.openxmlformats.org/officeDocument/2006/relationships/image" Target="../media/image12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image" Target="../media/image135.png"/><Relationship Id="rId7" Type="http://schemas.openxmlformats.org/officeDocument/2006/relationships/image" Target="../media/image139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8.png"/><Relationship Id="rId5" Type="http://schemas.openxmlformats.org/officeDocument/2006/relationships/image" Target="../media/image137.png"/><Relationship Id="rId4" Type="http://schemas.openxmlformats.org/officeDocument/2006/relationships/image" Target="../media/image13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0.png"/><Relationship Id="rId4" Type="http://schemas.openxmlformats.org/officeDocument/2006/relationships/image" Target="../media/image14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7" Type="http://schemas.openxmlformats.org/officeDocument/2006/relationships/image" Target="../media/image160.png"/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9.png"/><Relationship Id="rId5" Type="http://schemas.openxmlformats.org/officeDocument/2006/relationships/image" Target="../media/image158.png"/><Relationship Id="rId4" Type="http://schemas.openxmlformats.org/officeDocument/2006/relationships/image" Target="../media/image15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7" Type="http://schemas.openxmlformats.org/officeDocument/2006/relationships/image" Target="../media/image169.png"/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8.png"/><Relationship Id="rId5" Type="http://schemas.openxmlformats.org/officeDocument/2006/relationships/image" Target="../media/image167.png"/><Relationship Id="rId4" Type="http://schemas.openxmlformats.org/officeDocument/2006/relationships/image" Target="../media/image166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png"/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6.png"/><Relationship Id="rId4" Type="http://schemas.openxmlformats.org/officeDocument/2006/relationships/image" Target="../media/image17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png"/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0.png"/><Relationship Id="rId4" Type="http://schemas.openxmlformats.org/officeDocument/2006/relationships/image" Target="../media/image17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png"/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png"/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6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png"/><Relationship Id="rId2" Type="http://schemas.openxmlformats.org/officeDocument/2006/relationships/image" Target="../media/image18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0.png"/><Relationship Id="rId4" Type="http://schemas.openxmlformats.org/officeDocument/2006/relationships/image" Target="../media/image189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png"/><Relationship Id="rId2" Type="http://schemas.openxmlformats.org/officeDocument/2006/relationships/image" Target="../media/image191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png"/><Relationship Id="rId2" Type="http://schemas.openxmlformats.org/officeDocument/2006/relationships/image" Target="../media/image19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7.png"/><Relationship Id="rId5" Type="http://schemas.openxmlformats.org/officeDocument/2006/relationships/image" Target="../media/image196.png"/><Relationship Id="rId4" Type="http://schemas.openxmlformats.org/officeDocument/2006/relationships/image" Target="../media/image195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png"/><Relationship Id="rId2" Type="http://schemas.openxmlformats.org/officeDocument/2006/relationships/image" Target="../media/image19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1.png"/><Relationship Id="rId4" Type="http://schemas.openxmlformats.org/officeDocument/2006/relationships/image" Target="../media/image200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png"/><Relationship Id="rId2" Type="http://schemas.openxmlformats.org/officeDocument/2006/relationships/image" Target="../media/image20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4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png"/><Relationship Id="rId2" Type="http://schemas.openxmlformats.org/officeDocument/2006/relationships/image" Target="../media/image20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7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9.png"/><Relationship Id="rId2" Type="http://schemas.openxmlformats.org/officeDocument/2006/relationships/image" Target="../media/image20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0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png"/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3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5.png"/><Relationship Id="rId2" Type="http://schemas.openxmlformats.org/officeDocument/2006/relationships/image" Target="../media/image2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7.png"/><Relationship Id="rId4" Type="http://schemas.openxmlformats.org/officeDocument/2006/relationships/image" Target="../media/image216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png"/><Relationship Id="rId2" Type="http://schemas.openxmlformats.org/officeDocument/2006/relationships/image" Target="../media/image2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0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2.png"/><Relationship Id="rId2" Type="http://schemas.openxmlformats.org/officeDocument/2006/relationships/image" Target="../media/image221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3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4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5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7.png"/><Relationship Id="rId2" Type="http://schemas.openxmlformats.org/officeDocument/2006/relationships/image" Target="../media/image226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9.png"/><Relationship Id="rId7" Type="http://schemas.openxmlformats.org/officeDocument/2006/relationships/image" Target="../media/image233.png"/><Relationship Id="rId2" Type="http://schemas.openxmlformats.org/officeDocument/2006/relationships/image" Target="../media/image2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2.png"/><Relationship Id="rId5" Type="http://schemas.openxmlformats.org/officeDocument/2006/relationships/image" Target="../media/image231.png"/><Relationship Id="rId4" Type="http://schemas.openxmlformats.org/officeDocument/2006/relationships/image" Target="../media/image230.pn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4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6.png"/><Relationship Id="rId2" Type="http://schemas.openxmlformats.org/officeDocument/2006/relationships/image" Target="../media/image235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8.png"/><Relationship Id="rId2" Type="http://schemas.openxmlformats.org/officeDocument/2006/relationships/image" Target="../media/image237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png"/><Relationship Id="rId2" Type="http://schemas.openxmlformats.org/officeDocument/2006/relationships/image" Target="../media/image2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2.png"/><Relationship Id="rId4" Type="http://schemas.openxmlformats.org/officeDocument/2006/relationships/image" Target="../media/image241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4.png"/><Relationship Id="rId2" Type="http://schemas.openxmlformats.org/officeDocument/2006/relationships/image" Target="../media/image2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6.png"/><Relationship Id="rId4" Type="http://schemas.openxmlformats.org/officeDocument/2006/relationships/image" Target="../media/image245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8.png"/><Relationship Id="rId2" Type="http://schemas.openxmlformats.org/officeDocument/2006/relationships/image" Target="../media/image2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0.png"/><Relationship Id="rId4" Type="http://schemas.openxmlformats.org/officeDocument/2006/relationships/image" Target="../media/image249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2.png"/><Relationship Id="rId2" Type="http://schemas.openxmlformats.org/officeDocument/2006/relationships/image" Target="../media/image251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4.png"/><Relationship Id="rId2" Type="http://schemas.openxmlformats.org/officeDocument/2006/relationships/image" Target="../media/image253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5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7.png"/><Relationship Id="rId2" Type="http://schemas.openxmlformats.org/officeDocument/2006/relationships/image" Target="../media/image256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9.png"/><Relationship Id="rId2" Type="http://schemas.openxmlformats.org/officeDocument/2006/relationships/image" Target="../media/image25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1.png"/><Relationship Id="rId4" Type="http://schemas.openxmlformats.org/officeDocument/2006/relationships/image" Target="../media/image260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3.png"/><Relationship Id="rId2" Type="http://schemas.openxmlformats.org/officeDocument/2006/relationships/image" Target="../media/image26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5.png"/><Relationship Id="rId4" Type="http://schemas.openxmlformats.org/officeDocument/2006/relationships/image" Target="../media/image264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7.png"/><Relationship Id="rId2" Type="http://schemas.openxmlformats.org/officeDocument/2006/relationships/image" Target="../media/image266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9.png"/><Relationship Id="rId7" Type="http://schemas.openxmlformats.org/officeDocument/2006/relationships/image" Target="../media/image273.png"/><Relationship Id="rId2" Type="http://schemas.openxmlformats.org/officeDocument/2006/relationships/image" Target="../media/image2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2.png"/><Relationship Id="rId5" Type="http://schemas.openxmlformats.org/officeDocument/2006/relationships/image" Target="../media/image271.png"/><Relationship Id="rId4" Type="http://schemas.openxmlformats.org/officeDocument/2006/relationships/image" Target="../media/image270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5.png"/><Relationship Id="rId2" Type="http://schemas.openxmlformats.org/officeDocument/2006/relationships/image" Target="../media/image27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6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8.png"/><Relationship Id="rId2" Type="http://schemas.openxmlformats.org/officeDocument/2006/relationships/image" Target="../media/image27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0.png"/><Relationship Id="rId4" Type="http://schemas.openxmlformats.org/officeDocument/2006/relationships/image" Target="../media/image279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2.png"/><Relationship Id="rId2" Type="http://schemas.openxmlformats.org/officeDocument/2006/relationships/image" Target="../media/image281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4.png"/><Relationship Id="rId2" Type="http://schemas.openxmlformats.org/officeDocument/2006/relationships/image" Target="../media/image283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6.png"/><Relationship Id="rId2" Type="http://schemas.openxmlformats.org/officeDocument/2006/relationships/image" Target="../media/image285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8.png"/><Relationship Id="rId2" Type="http://schemas.openxmlformats.org/officeDocument/2006/relationships/image" Target="../media/image287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png"/><Relationship Id="rId2" Type="http://schemas.openxmlformats.org/officeDocument/2006/relationships/image" Target="../media/image28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2.png"/><Relationship Id="rId4" Type="http://schemas.openxmlformats.org/officeDocument/2006/relationships/image" Target="../media/image291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4.png"/><Relationship Id="rId2" Type="http://schemas.openxmlformats.org/officeDocument/2006/relationships/image" Target="../media/image293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6.png"/><Relationship Id="rId2" Type="http://schemas.openxmlformats.org/officeDocument/2006/relationships/image" Target="../media/image29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8.png"/><Relationship Id="rId4" Type="http://schemas.openxmlformats.org/officeDocument/2006/relationships/image" Target="../media/image297.png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1.png"/><Relationship Id="rId4" Type="http://schemas.openxmlformats.org/officeDocument/2006/relationships/image" Target="../media/image300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3.png"/><Relationship Id="rId2" Type="http://schemas.openxmlformats.org/officeDocument/2006/relationships/image" Target="../media/image30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5.png"/><Relationship Id="rId4" Type="http://schemas.openxmlformats.org/officeDocument/2006/relationships/image" Target="../media/image304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7.png"/><Relationship Id="rId2" Type="http://schemas.openxmlformats.org/officeDocument/2006/relationships/image" Target="../media/image30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9.png"/><Relationship Id="rId4" Type="http://schemas.openxmlformats.org/officeDocument/2006/relationships/image" Target="../media/image308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1.png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2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4.png"/><Relationship Id="rId2" Type="http://schemas.openxmlformats.org/officeDocument/2006/relationships/image" Target="../media/image3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5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7.png"/><Relationship Id="rId2" Type="http://schemas.openxmlformats.org/officeDocument/2006/relationships/image" Target="../media/image316.pn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8.pn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9.pn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1.png"/><Relationship Id="rId2" Type="http://schemas.openxmlformats.org/officeDocument/2006/relationships/image" Target="../media/image3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2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4.png"/><Relationship Id="rId2" Type="http://schemas.openxmlformats.org/officeDocument/2006/relationships/image" Target="../media/image3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6.png"/><Relationship Id="rId4" Type="http://schemas.openxmlformats.org/officeDocument/2006/relationships/image" Target="../media/image325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8.png"/><Relationship Id="rId2" Type="http://schemas.openxmlformats.org/officeDocument/2006/relationships/image" Target="../media/image3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9.pn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1.png"/><Relationship Id="rId2" Type="http://schemas.openxmlformats.org/officeDocument/2006/relationships/image" Target="../media/image3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3.png"/><Relationship Id="rId4" Type="http://schemas.openxmlformats.org/officeDocument/2006/relationships/image" Target="../media/image332.pn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5.png"/><Relationship Id="rId2" Type="http://schemas.openxmlformats.org/officeDocument/2006/relationships/image" Target="../media/image3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6.pn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8.png"/><Relationship Id="rId2" Type="http://schemas.openxmlformats.org/officeDocument/2006/relationships/image" Target="../media/image337.pn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0.png"/><Relationship Id="rId2" Type="http://schemas.openxmlformats.org/officeDocument/2006/relationships/image" Target="../media/image3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1.pn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3.png"/><Relationship Id="rId2" Type="http://schemas.openxmlformats.org/officeDocument/2006/relationships/image" Target="../media/image342.pn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5.png"/><Relationship Id="rId2" Type="http://schemas.openxmlformats.org/officeDocument/2006/relationships/image" Target="../media/image344.png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7.png"/><Relationship Id="rId2" Type="http://schemas.openxmlformats.org/officeDocument/2006/relationships/image" Target="../media/image3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8.png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9.pn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1.png"/><Relationship Id="rId2" Type="http://schemas.openxmlformats.org/officeDocument/2006/relationships/image" Target="../media/image3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2.pn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4.png"/><Relationship Id="rId2" Type="http://schemas.openxmlformats.org/officeDocument/2006/relationships/image" Target="../media/image35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6.png"/><Relationship Id="rId4" Type="http://schemas.openxmlformats.org/officeDocument/2006/relationships/image" Target="../media/image355.pn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8.png"/><Relationship Id="rId2" Type="http://schemas.openxmlformats.org/officeDocument/2006/relationships/image" Target="../media/image35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0.png"/><Relationship Id="rId4" Type="http://schemas.openxmlformats.org/officeDocument/2006/relationships/image" Target="../media/image359.png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7.png"/><Relationship Id="rId3" Type="http://schemas.openxmlformats.org/officeDocument/2006/relationships/image" Target="../media/image362.png"/><Relationship Id="rId7" Type="http://schemas.openxmlformats.org/officeDocument/2006/relationships/image" Target="../media/image366.png"/><Relationship Id="rId2" Type="http://schemas.openxmlformats.org/officeDocument/2006/relationships/image" Target="../media/image3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5.png"/><Relationship Id="rId5" Type="http://schemas.openxmlformats.org/officeDocument/2006/relationships/image" Target="../media/image364.png"/><Relationship Id="rId10" Type="http://schemas.openxmlformats.org/officeDocument/2006/relationships/image" Target="../media/image369.png"/><Relationship Id="rId4" Type="http://schemas.openxmlformats.org/officeDocument/2006/relationships/image" Target="../media/image363.png"/><Relationship Id="rId9" Type="http://schemas.openxmlformats.org/officeDocument/2006/relationships/image" Target="../media/image368.png"/></Relationships>
</file>

<file path=ppt/slides/_rels/slide1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6.png"/><Relationship Id="rId13" Type="http://schemas.openxmlformats.org/officeDocument/2006/relationships/image" Target="../media/image381.png"/><Relationship Id="rId3" Type="http://schemas.openxmlformats.org/officeDocument/2006/relationships/image" Target="../media/image371.png"/><Relationship Id="rId7" Type="http://schemas.openxmlformats.org/officeDocument/2006/relationships/image" Target="../media/image375.png"/><Relationship Id="rId12" Type="http://schemas.openxmlformats.org/officeDocument/2006/relationships/image" Target="../media/image380.png"/><Relationship Id="rId2" Type="http://schemas.openxmlformats.org/officeDocument/2006/relationships/image" Target="../media/image370.png"/><Relationship Id="rId16" Type="http://schemas.openxmlformats.org/officeDocument/2006/relationships/image" Target="../media/image3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4.png"/><Relationship Id="rId11" Type="http://schemas.openxmlformats.org/officeDocument/2006/relationships/image" Target="../media/image379.png"/><Relationship Id="rId5" Type="http://schemas.openxmlformats.org/officeDocument/2006/relationships/image" Target="../media/image373.png"/><Relationship Id="rId15" Type="http://schemas.openxmlformats.org/officeDocument/2006/relationships/image" Target="../media/image383.png"/><Relationship Id="rId10" Type="http://schemas.openxmlformats.org/officeDocument/2006/relationships/image" Target="../media/image378.png"/><Relationship Id="rId4" Type="http://schemas.openxmlformats.org/officeDocument/2006/relationships/image" Target="../media/image372.png"/><Relationship Id="rId9" Type="http://schemas.openxmlformats.org/officeDocument/2006/relationships/image" Target="../media/image377.png"/><Relationship Id="rId14" Type="http://schemas.openxmlformats.org/officeDocument/2006/relationships/image" Target="../media/image382.png"/></Relationships>
</file>

<file path=ppt/slides/_rels/slide1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1.png"/><Relationship Id="rId13" Type="http://schemas.openxmlformats.org/officeDocument/2006/relationships/image" Target="../media/image396.png"/><Relationship Id="rId3" Type="http://schemas.openxmlformats.org/officeDocument/2006/relationships/image" Target="../media/image386.png"/><Relationship Id="rId7" Type="http://schemas.openxmlformats.org/officeDocument/2006/relationships/image" Target="../media/image390.png"/><Relationship Id="rId12" Type="http://schemas.openxmlformats.org/officeDocument/2006/relationships/image" Target="../media/image395.png"/><Relationship Id="rId2" Type="http://schemas.openxmlformats.org/officeDocument/2006/relationships/image" Target="../media/image38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9.png"/><Relationship Id="rId11" Type="http://schemas.openxmlformats.org/officeDocument/2006/relationships/image" Target="../media/image394.png"/><Relationship Id="rId5" Type="http://schemas.openxmlformats.org/officeDocument/2006/relationships/image" Target="../media/image388.png"/><Relationship Id="rId10" Type="http://schemas.openxmlformats.org/officeDocument/2006/relationships/image" Target="../media/image393.png"/><Relationship Id="rId4" Type="http://schemas.openxmlformats.org/officeDocument/2006/relationships/image" Target="../media/image387.png"/><Relationship Id="rId9" Type="http://schemas.openxmlformats.org/officeDocument/2006/relationships/image" Target="../media/image392.png"/><Relationship Id="rId14" Type="http://schemas.openxmlformats.org/officeDocument/2006/relationships/image" Target="../media/image397.png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9.png"/><Relationship Id="rId2" Type="http://schemas.openxmlformats.org/officeDocument/2006/relationships/image" Target="../media/image398.png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1.png"/><Relationship Id="rId2" Type="http://schemas.openxmlformats.org/officeDocument/2006/relationships/image" Target="../media/image40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3.png"/><Relationship Id="rId4" Type="http://schemas.openxmlformats.org/officeDocument/2006/relationships/image" Target="../media/image402.png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5.png"/><Relationship Id="rId2" Type="http://schemas.openxmlformats.org/officeDocument/2006/relationships/image" Target="../media/image40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6.png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8.png"/><Relationship Id="rId2" Type="http://schemas.openxmlformats.org/officeDocument/2006/relationships/image" Target="../media/image40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0.png"/><Relationship Id="rId4" Type="http://schemas.openxmlformats.org/officeDocument/2006/relationships/image" Target="../media/image409.png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2.png"/><Relationship Id="rId2" Type="http://schemas.openxmlformats.org/officeDocument/2006/relationships/image" Target="../media/image4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3.png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3133" y="1645602"/>
            <a:ext cx="7405734" cy="2201233"/>
          </a:xfrm>
        </p:spPr>
        <p:txBody>
          <a:bodyPr>
            <a:normAutofit/>
          </a:bodyPr>
          <a:lstStyle/>
          <a:p>
            <a:r>
              <a:rPr lang="uk-UA" sz="4000" dirty="0"/>
              <a:t>Лекції 1-2:</a:t>
            </a:r>
          </a:p>
          <a:p>
            <a:endParaRPr lang="uk-UA" sz="4000" dirty="0"/>
          </a:p>
          <a:p>
            <a:r>
              <a:rPr lang="uk-UA" sz="4400" b="1" dirty="0"/>
              <a:t>Вступ до </a:t>
            </a:r>
            <a:r>
              <a:rPr lang="en-US" sz="4400" b="1" dirty="0"/>
              <a:t>Python</a:t>
            </a:r>
            <a:endParaRPr lang="uk-UA" sz="4400" b="1" dirty="0"/>
          </a:p>
        </p:txBody>
      </p:sp>
    </p:spTree>
    <p:extLst>
      <p:ext uri="{BB962C8B-B14F-4D97-AF65-F5344CB8AC3E}">
        <p14:creationId xmlns:p14="http://schemas.microsoft.com/office/powerpoint/2010/main" val="24987626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05730" y="1913710"/>
            <a:ext cx="7481470" cy="4634198"/>
          </a:xfrm>
        </p:spPr>
        <p:txBody>
          <a:bodyPr>
            <a:normAutofit lnSpcReduction="10000"/>
          </a:bodyPr>
          <a:lstStyle/>
          <a:p>
            <a:pPr algn="l"/>
            <a:r>
              <a:rPr lang="uk-UA" sz="1600" b="1" noProof="0" dirty="0"/>
              <a:t>Історія мови Python</a:t>
            </a:r>
            <a:endParaRPr lang="uk-UA" sz="1600" noProof="0" dirty="0"/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1600" b="1" noProof="0" dirty="0"/>
              <a:t>  1989 р.</a:t>
            </a:r>
            <a:r>
              <a:rPr lang="uk-UA" sz="1600" noProof="0" dirty="0"/>
              <a:t> – Гвідо ван Россум починає розробку Python як наступника мови ABC.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1600" b="1" noProof="0" dirty="0"/>
              <a:t>  1991 р.</a:t>
            </a:r>
            <a:r>
              <a:rPr lang="uk-UA" sz="1600" noProof="0" dirty="0"/>
              <a:t> – опубліковано першу версію Python.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1600" noProof="0" dirty="0"/>
              <a:t>  Уже на ранніх етапах Python мав </a:t>
            </a:r>
            <a:r>
              <a:rPr lang="uk-UA" sz="1600" b="1" noProof="0" dirty="0"/>
              <a:t>класи зі спадкуванням, модулі, обробку винятків, функції, lambda-вирази та основні типи даних</a:t>
            </a:r>
            <a:r>
              <a:rPr lang="uk-UA" sz="1600" noProof="0" dirty="0"/>
              <a:t>.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1600" noProof="0" dirty="0"/>
              <a:t>  Назва </a:t>
            </a:r>
            <a:r>
              <a:rPr lang="uk-UA" sz="1600" b="1" noProof="0" dirty="0"/>
              <a:t>Python</a:t>
            </a:r>
            <a:r>
              <a:rPr lang="uk-UA" sz="1600" noProof="0" dirty="0"/>
              <a:t> походить від британського комедійного гурту </a:t>
            </a:r>
            <a:r>
              <a:rPr lang="uk-UA" sz="1600" i="1" noProof="0" dirty="0"/>
              <a:t>Monty Python</a:t>
            </a:r>
            <a:r>
              <a:rPr lang="uk-UA" sz="1600" noProof="0" dirty="0"/>
              <a:t>.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1600" b="1" noProof="0" dirty="0"/>
              <a:t>  2000 р. – Python 2.0</a:t>
            </a:r>
            <a:r>
              <a:rPr lang="uk-UA" sz="1600" noProof="0" dirty="0"/>
              <a:t>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1600" b="1" noProof="0" dirty="0"/>
              <a:t>  2001 р. – створено Python Software Foundation (PSF)</a:t>
            </a:r>
            <a:r>
              <a:rPr lang="uk-UA" sz="1600" noProof="0" dirty="0"/>
              <a:t>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1600" b="1" noProof="0" dirty="0"/>
              <a:t>  2008 р. – Python 3.0</a:t>
            </a:r>
            <a:r>
              <a:rPr lang="uk-UA" sz="1600" noProof="0" dirty="0"/>
              <a:t> – значне оновлення мови зі свідомим порушенням зворотної сумісності.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1600" b="1" noProof="0" dirty="0"/>
              <a:t>  2020 р. – завершено офіційну підтримку Python 2.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uk-UA" sz="1600" b="1" noProof="0" dirty="0"/>
          </a:p>
          <a:p>
            <a:pPr algn="l">
              <a:buFont typeface="Arial" panose="020B0604020202020204" pitchFamily="34" charset="0"/>
              <a:buChar char="•"/>
            </a:pPr>
            <a:endParaRPr lang="uk-UA" sz="1600" b="1" noProof="0" dirty="0"/>
          </a:p>
          <a:p>
            <a:pPr algn="l"/>
            <a:r>
              <a:rPr lang="uk-UA" sz="1600" noProof="0" dirty="0"/>
              <a:t>Python 2 і Python 3 не є повністю зворотно сумісними. Сучасна розробка ведеться на Python 3!</a:t>
            </a:r>
          </a:p>
          <a:p>
            <a:pPr algn="l"/>
            <a:endParaRPr lang="uk-UA" sz="1600" noProof="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836" y="1149789"/>
            <a:ext cx="3425228" cy="5137842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64BB73BD-C8F6-48F0-9D32-7CE2C6475A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9625" y="310092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9334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7799" y="389466"/>
            <a:ext cx="11785601" cy="6341533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b="1" dirty="0"/>
              <a:t>Python</a:t>
            </a:r>
            <a:r>
              <a:rPr lang="uk-UA" sz="1800" dirty="0"/>
              <a:t> – високорівнева мова програмування </a:t>
            </a:r>
            <a:r>
              <a:rPr lang="uk-UA" sz="1800" b="1" dirty="0"/>
              <a:t>загального призначення</a:t>
            </a:r>
            <a:r>
              <a:rPr lang="uk-UA" sz="1800" dirty="0"/>
              <a:t>, орієнтована на </a:t>
            </a:r>
            <a:r>
              <a:rPr lang="uk-UA" sz="1800" b="1" dirty="0"/>
              <a:t>простоту, читабельність коду та продуктивність розробника</a:t>
            </a:r>
            <a:r>
              <a:rPr lang="uk-UA" sz="1800" dirty="0"/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8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b="1" dirty="0"/>
              <a:t>Основні особливості:</a:t>
            </a:r>
            <a:endParaRPr lang="uk-UA" sz="1800" dirty="0"/>
          </a:p>
          <a:p>
            <a:pPr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1800" dirty="0"/>
              <a:t>простий і читабельний синтаксис; 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1800" dirty="0"/>
              <a:t>динамічна типізація; 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1800" dirty="0"/>
              <a:t>автоматичне керування пам'яттю; 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1800" dirty="0"/>
              <a:t>обробка винятків; 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1800" dirty="0"/>
              <a:t>високорівневі вбудовані структури даних; 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1800" dirty="0"/>
              <a:t>підтримка модульного та об'єктно-орієнтованого програмування; 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1800" dirty="0"/>
              <a:t>підтримка структурного та функціонального підходів; 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1800" dirty="0"/>
              <a:t>кросплатформність; 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1800" dirty="0"/>
              <a:t>виконання програм через інтерпретатор.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8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/>
              <a:t>Організація програм:              </a:t>
            </a:r>
            <a:r>
              <a:rPr lang="uk-UA" sz="1800" b="1" dirty="0"/>
              <a:t>модуль → пакет → бібліотека / застосунок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800" i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i="1" dirty="0"/>
              <a:t>Програми Python можуть складатися з окремих </a:t>
            </a:r>
            <a:r>
              <a:rPr lang="uk-UA" sz="1800" b="1" i="1" dirty="0"/>
              <a:t>модулів</a:t>
            </a:r>
            <a:r>
              <a:rPr lang="uk-UA" sz="1800" i="1" dirty="0"/>
              <a:t>, які об'єднуються в </a:t>
            </a:r>
            <a:r>
              <a:rPr lang="uk-UA" sz="1800" b="1" i="1" dirty="0"/>
              <a:t>пакети</a:t>
            </a:r>
            <a:r>
              <a:rPr lang="uk-UA" sz="1800" i="1" dirty="0"/>
              <a:t>. Мова має велику </a:t>
            </a:r>
            <a:r>
              <a:rPr lang="uk-UA" sz="1800" b="1" i="1" dirty="0"/>
              <a:t>стандартну бібліотеку</a:t>
            </a:r>
            <a:r>
              <a:rPr lang="uk-UA" sz="1800" i="1" dirty="0"/>
              <a:t> та екосистему сторонніх бібліотек і фреймворків.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/>
              <a:t>Python дозволяє вирішувати широкий спектр задач – від навчальних програм і автоматизації до веброзробки, аналізу даних, машинного навчання та наукових обчислень.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9A1E799-157D-41DE-AA11-963EFE1FE6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5525" y="1110193"/>
            <a:ext cx="2876550" cy="272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288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599" y="247649"/>
            <a:ext cx="11692467" cy="6424083"/>
          </a:xfrm>
        </p:spPr>
        <p:txBody>
          <a:bodyPr>
            <a:normAutofit fontScale="92500" lnSpcReduction="10000"/>
          </a:bodyPr>
          <a:lstStyle/>
          <a:p>
            <a:r>
              <a:rPr lang="uk-UA" sz="3200" dirty="0"/>
              <a:t>Де ж використовується Python?</a:t>
            </a:r>
          </a:p>
          <a:p>
            <a:pPr algn="l"/>
            <a:r>
              <a:rPr lang="uk-UA" sz="2400" b="1" dirty="0"/>
              <a:t>                   Веб-розробка</a:t>
            </a:r>
          </a:p>
          <a:p>
            <a:pPr algn="l"/>
            <a:r>
              <a:rPr lang="uk-UA" sz="2400" dirty="0"/>
              <a:t>Python широко використовується для створення </a:t>
            </a:r>
            <a:r>
              <a:rPr lang="uk-UA" sz="2400" b="1" dirty="0"/>
              <a:t>серверної частини вебзастосунків, вебсервісів та API</a:t>
            </a:r>
            <a:r>
              <a:rPr lang="uk-UA" sz="2400" dirty="0"/>
              <a:t>.</a:t>
            </a:r>
          </a:p>
          <a:p>
            <a:pPr algn="l"/>
            <a:endParaRPr lang="uk-UA" sz="2400" dirty="0"/>
          </a:p>
          <a:p>
            <a:pPr algn="l"/>
            <a:r>
              <a:rPr lang="uk-UA" sz="2400" dirty="0"/>
              <a:t>За допомогою Python створюють: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2400" dirty="0"/>
              <a:t>  вебсайти та вебзастосунки; 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2400" dirty="0"/>
              <a:t>  REST API та мікросервіси; 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2400" dirty="0"/>
              <a:t>  серверні та мережеві сервіси; 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2400" dirty="0"/>
              <a:t>  системи роботи з базами даних; 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2400" dirty="0"/>
              <a:t>  засоби вебскрапінгу та обробки вебданих. </a:t>
            </a:r>
          </a:p>
          <a:p>
            <a:pPr algn="l"/>
            <a:endParaRPr lang="uk-UA" sz="2400" b="1" dirty="0"/>
          </a:p>
          <a:p>
            <a:pPr algn="l"/>
            <a:r>
              <a:rPr lang="uk-UA" sz="2400" b="1" dirty="0"/>
              <a:t>Популярні технології:</a:t>
            </a:r>
            <a:endParaRPr lang="uk-UA" sz="2400" dirty="0"/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2400" b="1" dirty="0"/>
              <a:t>  Django</a:t>
            </a:r>
            <a:r>
              <a:rPr lang="uk-UA" sz="2400" dirty="0"/>
              <a:t> – повнофункціональний вебфреймворк;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2400" b="1" dirty="0"/>
              <a:t>  Flask</a:t>
            </a:r>
            <a:r>
              <a:rPr lang="uk-UA" sz="2400" dirty="0"/>
              <a:t> – легкий і гнучкий вебфреймворк;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2400" b="1" dirty="0"/>
              <a:t>  FastAPI</a:t>
            </a:r>
            <a:r>
              <a:rPr lang="uk-UA" sz="2400" dirty="0"/>
              <a:t> – сучасний фреймворк для створення API;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2400" b="1" dirty="0"/>
              <a:t>  Django REST Framework</a:t>
            </a:r>
            <a:r>
              <a:rPr lang="uk-UA" sz="2400" dirty="0"/>
              <a:t> – інструменти для побудови REST API. </a:t>
            </a:r>
          </a:p>
          <a:p>
            <a:pPr algn="l"/>
            <a:endParaRPr lang="uk-UA" sz="2400" i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A8AB71D-B9E0-3A49-DB2B-59647121D0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4920" y="2342876"/>
            <a:ext cx="4521859" cy="2747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8239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9281" y="163901"/>
            <a:ext cx="11773437" cy="6395639"/>
          </a:xfrm>
        </p:spPr>
        <p:txBody>
          <a:bodyPr>
            <a:normAutofit/>
          </a:bodyPr>
          <a:lstStyle/>
          <a:p>
            <a:r>
              <a:rPr lang="uk-UA" sz="3200" dirty="0"/>
              <a:t>Автоматизація та </a:t>
            </a:r>
            <a:r>
              <a:rPr lang="en-US" sz="3200" dirty="0"/>
              <a:t>DevOps</a:t>
            </a:r>
          </a:p>
          <a:p>
            <a:pPr algn="l"/>
            <a:r>
              <a:rPr lang="en-US" sz="1800" dirty="0"/>
              <a:t>Python </a:t>
            </a:r>
            <a:r>
              <a:rPr lang="uk-UA" sz="1800" dirty="0"/>
              <a:t>широко використовують для </a:t>
            </a:r>
            <a:r>
              <a:rPr lang="uk-UA" sz="1800" b="1" dirty="0"/>
              <a:t>автоматизації повторюваних операцій, адміністрування систем та керування програмною інфраструктурою</a:t>
            </a:r>
            <a:r>
              <a:rPr lang="uk-UA" sz="1800" dirty="0"/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uk-UA" sz="1800" dirty="0"/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uk-UA" sz="1800" dirty="0"/>
              <a:t>Типові завдання: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1800" dirty="0"/>
              <a:t>  обробка файлів і каталогів; 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1800" dirty="0"/>
              <a:t>  резервне копіювання; 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1800" dirty="0"/>
              <a:t>  моніторинг систем; 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1800" dirty="0"/>
              <a:t>  робота з мережевими пристроями; 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1800" dirty="0"/>
              <a:t>   автоматизоване тестування; 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1800" dirty="0"/>
              <a:t>   взаємодія з </a:t>
            </a:r>
            <a:r>
              <a:rPr lang="en-US" sz="1800" dirty="0"/>
              <a:t>API </a:t>
            </a:r>
            <a:r>
              <a:rPr lang="uk-UA" sz="1800" dirty="0"/>
              <a:t>та хмарними сервісами; 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1800" dirty="0"/>
              <a:t>  автоматизація розгортання програм; 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1800" dirty="0"/>
              <a:t>  обробка журналів та системних даних. </a:t>
            </a:r>
          </a:p>
          <a:p>
            <a:pPr algn="l"/>
            <a:endParaRPr lang="uk-UA" sz="1800" dirty="0"/>
          </a:p>
          <a:p>
            <a:pPr algn="l"/>
            <a:r>
              <a:rPr lang="en-US" sz="1800" dirty="0"/>
              <a:t>Python </a:t>
            </a:r>
            <a:r>
              <a:rPr lang="uk-UA" sz="1800" dirty="0"/>
              <a:t>також застосовується в </a:t>
            </a:r>
            <a:r>
              <a:rPr lang="en-US" sz="1800" b="1" dirty="0"/>
              <a:t>DevOps </a:t>
            </a:r>
            <a:r>
              <a:rPr lang="uk-UA" sz="1800" b="1" dirty="0"/>
              <a:t>та </a:t>
            </a:r>
            <a:r>
              <a:rPr lang="en-US" sz="1800" b="1" dirty="0"/>
              <a:t>CI/CD</a:t>
            </a:r>
            <a:r>
              <a:rPr lang="en-US" sz="1800" dirty="0"/>
              <a:t> </a:t>
            </a:r>
            <a:r>
              <a:rPr lang="uk-UA" sz="1800" dirty="0"/>
              <a:t>для автоматизації процесів розробки, тестування і розгортання програм.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B525D7-416E-D27B-9009-87EB0C367A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5464" y="2022422"/>
            <a:ext cx="6521571" cy="151872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E1A859B-2AEB-AD10-9F0F-1EC1C0ABB0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019" y="5280284"/>
            <a:ext cx="10020136" cy="775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5213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5276" y="142875"/>
            <a:ext cx="11610974" cy="6210300"/>
          </a:xfrm>
        </p:spPr>
        <p:txBody>
          <a:bodyPr>
            <a:normAutofit fontScale="85000" lnSpcReduction="20000"/>
          </a:bodyPr>
          <a:lstStyle/>
          <a:p>
            <a:r>
              <a:rPr lang="uk-UA" sz="3800" dirty="0"/>
              <a:t>Наукові дослідження та інженерні розрахунки</a:t>
            </a:r>
          </a:p>
          <a:p>
            <a:pPr algn="l"/>
            <a:r>
              <a:rPr lang="en-US" dirty="0"/>
              <a:t>Python </a:t>
            </a:r>
            <a:r>
              <a:rPr lang="uk-UA" dirty="0"/>
              <a:t>широко застосовується в наукових та інженерних дослідженнях для </a:t>
            </a:r>
            <a:r>
              <a:rPr lang="uk-UA" b="1" dirty="0"/>
              <a:t>числових розрахунків, математичного моделювання, обробки експериментальних даних та візуалізації результатів</a:t>
            </a:r>
            <a:r>
              <a:rPr lang="uk-UA" dirty="0"/>
              <a:t>.</a:t>
            </a:r>
          </a:p>
          <a:p>
            <a:pPr algn="l"/>
            <a:endParaRPr lang="uk-UA" dirty="0"/>
          </a:p>
          <a:p>
            <a:pPr algn="l"/>
            <a:r>
              <a:rPr lang="en-US" dirty="0"/>
              <a:t>Python </a:t>
            </a:r>
            <a:r>
              <a:rPr lang="uk-UA" dirty="0"/>
              <a:t>використовують у: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dirty="0"/>
              <a:t>   математиці та фізиці;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dirty="0"/>
              <a:t>   хімії та біології;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dirty="0"/>
              <a:t>   електроніці та телекомунікаціях;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dirty="0"/>
              <a:t>   моделюванні фізичних процесів;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dirty="0"/>
              <a:t>   обробці експериментальних даних;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dirty="0"/>
              <a:t>   інженерних розрахунках. </a:t>
            </a:r>
          </a:p>
          <a:p>
            <a:pPr algn="l"/>
            <a:endParaRPr lang="uk-UA" b="1" dirty="0"/>
          </a:p>
          <a:p>
            <a:pPr algn="l"/>
            <a:r>
              <a:rPr lang="uk-UA" b="1" dirty="0"/>
              <a:t>Основні інструменти:</a:t>
            </a:r>
            <a:endParaRPr lang="uk-UA" dirty="0"/>
          </a:p>
          <a:p>
            <a:pPr algn="l">
              <a:buFont typeface="Arial" panose="020B0604020202020204" pitchFamily="34" charset="0"/>
              <a:buChar char="•"/>
            </a:pPr>
            <a:r>
              <a:rPr lang="uk-UA" b="1" dirty="0"/>
              <a:t>   </a:t>
            </a:r>
            <a:r>
              <a:rPr lang="en-US" b="1" dirty="0"/>
              <a:t>NumPy</a:t>
            </a:r>
            <a:r>
              <a:rPr lang="en-US" dirty="0"/>
              <a:t> – </a:t>
            </a:r>
            <a:r>
              <a:rPr lang="uk-UA" dirty="0"/>
              <a:t>числові обчислення та багатовимірні масиви;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b="1" dirty="0"/>
              <a:t>   </a:t>
            </a:r>
            <a:r>
              <a:rPr lang="en-US" b="1" dirty="0"/>
              <a:t>SciPy</a:t>
            </a:r>
            <a:r>
              <a:rPr lang="en-US" dirty="0"/>
              <a:t> – </a:t>
            </a:r>
            <a:r>
              <a:rPr lang="uk-UA" dirty="0"/>
              <a:t>наукові та інженерні обчислення;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b="1" dirty="0"/>
              <a:t>  </a:t>
            </a:r>
            <a:r>
              <a:rPr lang="en-US" b="1" dirty="0"/>
              <a:t>Matplotlib</a:t>
            </a:r>
            <a:r>
              <a:rPr lang="en-US" dirty="0"/>
              <a:t> – </a:t>
            </a:r>
            <a:r>
              <a:rPr lang="uk-UA" dirty="0"/>
              <a:t>візуалізація даних;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b="1" dirty="0"/>
              <a:t>  </a:t>
            </a:r>
            <a:r>
              <a:rPr lang="en-US" b="1" dirty="0"/>
              <a:t>Jupyter</a:t>
            </a:r>
            <a:r>
              <a:rPr lang="en-US" dirty="0"/>
              <a:t> – </a:t>
            </a:r>
            <a:r>
              <a:rPr lang="uk-UA" dirty="0"/>
              <a:t>інтерактивні обчислення та дослідження.</a:t>
            </a:r>
          </a:p>
          <a:p>
            <a:pPr algn="l"/>
            <a:endParaRPr lang="uk-UA" dirty="0"/>
          </a:p>
          <a:p>
            <a:pPr algn="l"/>
            <a:endParaRPr lang="ru-RU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28E413-1CCD-28F5-FDDF-6FEF2175FD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815" y="1513096"/>
            <a:ext cx="3313943" cy="233428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512D290-75EF-B158-516D-BACC64CA8B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5528" y="1390774"/>
            <a:ext cx="3456168" cy="245660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515C0ED-234F-A2CB-55F0-CD3BA53AE5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9798" y="4092273"/>
            <a:ext cx="2874669" cy="2456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9375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4787" y="195262"/>
            <a:ext cx="11782425" cy="6467475"/>
          </a:xfrm>
        </p:spPr>
        <p:txBody>
          <a:bodyPr>
            <a:normAutofit lnSpcReduction="10000"/>
          </a:bodyPr>
          <a:lstStyle/>
          <a:p>
            <a:r>
              <a:rPr lang="en-US" sz="3200" dirty="0"/>
              <a:t>Data Science </a:t>
            </a:r>
            <a:r>
              <a:rPr lang="uk-UA" sz="3200" dirty="0"/>
              <a:t>та аналіз даних</a:t>
            </a:r>
          </a:p>
          <a:p>
            <a:pPr algn="l"/>
            <a:r>
              <a:rPr lang="en-US" sz="2000" dirty="0"/>
              <a:t>Python </a:t>
            </a:r>
            <a:r>
              <a:rPr lang="uk-UA" sz="2000" dirty="0"/>
              <a:t>є одним із основних інструментів для </a:t>
            </a:r>
            <a:r>
              <a:rPr lang="uk-UA" sz="2000" b="1" dirty="0"/>
              <a:t>збору, обробки, аналізу та візуалізації даних</a:t>
            </a:r>
            <a:r>
              <a:rPr lang="uk-UA" sz="2000" dirty="0"/>
              <a:t>.</a:t>
            </a:r>
          </a:p>
          <a:p>
            <a:pPr algn="l"/>
            <a:r>
              <a:rPr lang="uk-UA" sz="2000" dirty="0"/>
              <a:t>Типовий процес:     </a:t>
            </a:r>
            <a:r>
              <a:rPr lang="uk-UA" sz="2000" b="1" dirty="0"/>
              <a:t>дані → очищення → аналіз → візуалізація → висновки</a:t>
            </a:r>
            <a:endParaRPr lang="uk-UA" sz="2000" dirty="0"/>
          </a:p>
          <a:p>
            <a:pPr algn="l"/>
            <a:endParaRPr lang="uk-UA" sz="2000" dirty="0"/>
          </a:p>
          <a:p>
            <a:pPr algn="l"/>
            <a:r>
              <a:rPr lang="en-US" sz="2000" dirty="0"/>
              <a:t>Python </a:t>
            </a:r>
            <a:r>
              <a:rPr lang="uk-UA" sz="2000" dirty="0"/>
              <a:t>використовують для: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2000" dirty="0"/>
              <a:t>  обробки великих наборів даних; 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2000" dirty="0"/>
              <a:t>  статистичного аналізу; 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2000" dirty="0"/>
              <a:t>  пошуку закономірностей; 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2000" dirty="0"/>
              <a:t>  побудови прогнозів; 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2000" dirty="0"/>
              <a:t>  підготовки даних для машинного навчання; 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2000" dirty="0"/>
              <a:t>  створення аналітичних звітів та візуалізацій. </a:t>
            </a:r>
          </a:p>
          <a:p>
            <a:pPr algn="l"/>
            <a:endParaRPr lang="uk-UA" sz="2000" b="1" dirty="0"/>
          </a:p>
          <a:p>
            <a:pPr algn="l"/>
            <a:r>
              <a:rPr lang="uk-UA" sz="2000" b="1" dirty="0"/>
              <a:t>Основні бібліотеки:</a:t>
            </a:r>
            <a:endParaRPr lang="uk-UA" sz="2000" dirty="0"/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2000" b="1" dirty="0"/>
              <a:t>  </a:t>
            </a:r>
            <a:r>
              <a:rPr lang="en-US" sz="2000" b="1" dirty="0"/>
              <a:t>pandas</a:t>
            </a:r>
            <a:r>
              <a:rPr lang="en-US" sz="2000" dirty="0"/>
              <a:t> – </a:t>
            </a:r>
            <a:r>
              <a:rPr lang="uk-UA" sz="2000" dirty="0"/>
              <a:t>аналіз табличних даних;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2000" b="1" dirty="0"/>
              <a:t>  </a:t>
            </a:r>
            <a:r>
              <a:rPr lang="en-US" sz="2000" b="1" dirty="0"/>
              <a:t>NumPy</a:t>
            </a:r>
            <a:r>
              <a:rPr lang="en-US" sz="2000" dirty="0"/>
              <a:t> – </a:t>
            </a:r>
            <a:r>
              <a:rPr lang="uk-UA" sz="2000" dirty="0"/>
              <a:t>числові операції;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2000" b="1" dirty="0"/>
              <a:t>  </a:t>
            </a:r>
            <a:r>
              <a:rPr lang="en-US" sz="2000" b="1" dirty="0"/>
              <a:t>Matplotlib</a:t>
            </a:r>
            <a:r>
              <a:rPr lang="en-US" sz="2000" dirty="0"/>
              <a:t> – </a:t>
            </a:r>
            <a:r>
              <a:rPr lang="uk-UA" sz="2000" dirty="0"/>
              <a:t>графіки та візуалізація;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2000" b="1" dirty="0"/>
              <a:t>  </a:t>
            </a:r>
            <a:r>
              <a:rPr lang="en-US" sz="2000" b="1" dirty="0"/>
              <a:t>Seaborn</a:t>
            </a:r>
            <a:r>
              <a:rPr lang="en-US" sz="2000" dirty="0"/>
              <a:t> – </a:t>
            </a:r>
            <a:r>
              <a:rPr lang="uk-UA" sz="2000" dirty="0"/>
              <a:t>статистична візуалізація;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2000" b="1" dirty="0"/>
              <a:t>  </a:t>
            </a:r>
            <a:r>
              <a:rPr lang="en-US" sz="2000" b="1" dirty="0"/>
              <a:t>scikit-learn</a:t>
            </a:r>
            <a:r>
              <a:rPr lang="en-US" sz="2000" dirty="0"/>
              <a:t> – </a:t>
            </a:r>
            <a:r>
              <a:rPr lang="uk-UA" sz="2000" dirty="0"/>
              <a:t>алгоритми машинного навчання. </a:t>
            </a:r>
          </a:p>
        </p:txBody>
      </p:sp>
      <p:pic>
        <p:nvPicPr>
          <p:cNvPr id="1026" name="Picture 2" descr="#181: Making Sense of Your Data With Seaborn - Python Friday">
            <a:extLst>
              <a:ext uri="{FF2B5EF4-FFF2-40B4-BE49-F238E27FC236}">
                <a16:creationId xmlns:a16="http://schemas.microsoft.com/office/drawing/2014/main" id="{F66AF1A9-5C3B-9EFA-C531-102155F50B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7950" y="1552754"/>
            <a:ext cx="5217543" cy="5217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60635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2575" y="267758"/>
            <a:ext cx="11646957" cy="6395509"/>
          </a:xfrm>
        </p:spPr>
        <p:txBody>
          <a:bodyPr>
            <a:normAutofit fontScale="85000" lnSpcReduction="20000"/>
          </a:bodyPr>
          <a:lstStyle/>
          <a:p>
            <a:r>
              <a:rPr lang="uk-UA" sz="3800" dirty="0"/>
              <a:t>Штучний інтелект та машинне навчання</a:t>
            </a:r>
          </a:p>
          <a:p>
            <a:pPr algn="l"/>
            <a:r>
              <a:rPr lang="en-US" dirty="0"/>
              <a:t>Python </a:t>
            </a:r>
            <a:r>
              <a:rPr lang="uk-UA" dirty="0"/>
              <a:t>став одним із основних інструментів сучасного </a:t>
            </a:r>
            <a:r>
              <a:rPr lang="uk-UA" b="1" dirty="0"/>
              <a:t>машинного навчання та штучного інтелекту</a:t>
            </a:r>
            <a:r>
              <a:rPr lang="uk-UA" dirty="0"/>
              <a:t>.</a:t>
            </a:r>
          </a:p>
          <a:p>
            <a:pPr algn="l"/>
            <a:endParaRPr lang="uk-UA" dirty="0"/>
          </a:p>
          <a:p>
            <a:pPr algn="l"/>
            <a:r>
              <a:rPr lang="en-US" dirty="0"/>
              <a:t>Python </a:t>
            </a:r>
            <a:r>
              <a:rPr lang="uk-UA" dirty="0"/>
              <a:t>використовують для: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dirty="0"/>
              <a:t> машинного та глибокого навчання;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dirty="0"/>
              <a:t> комп'ютерного зору;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dirty="0"/>
              <a:t> обробки природної мови (</a:t>
            </a:r>
            <a:r>
              <a:rPr lang="en-US" dirty="0"/>
              <a:t>NLP);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dirty="0"/>
              <a:t> розпізнавання зображень, тексту та мовлення;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dirty="0"/>
              <a:t> генеративного </a:t>
            </a:r>
            <a:r>
              <a:rPr lang="en-US" dirty="0"/>
              <a:t>AI;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dirty="0"/>
              <a:t> роботи з великими мовними моделями (</a:t>
            </a:r>
            <a:r>
              <a:rPr lang="en-US" dirty="0"/>
              <a:t>LLM);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dirty="0"/>
              <a:t> навчання, тестування та використання </a:t>
            </a:r>
            <a:r>
              <a:rPr lang="en-US" dirty="0"/>
              <a:t>AI-</a:t>
            </a:r>
            <a:r>
              <a:rPr lang="uk-UA" dirty="0"/>
              <a:t>моделей. </a:t>
            </a:r>
          </a:p>
          <a:p>
            <a:pPr algn="l"/>
            <a:endParaRPr lang="uk-UA" b="1" dirty="0"/>
          </a:p>
          <a:p>
            <a:pPr algn="l"/>
            <a:r>
              <a:rPr lang="uk-UA" sz="2100" b="1" dirty="0"/>
              <a:t>Основні інструменти:</a:t>
            </a:r>
            <a:endParaRPr lang="uk-UA" sz="2100" dirty="0"/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2100" b="1" dirty="0"/>
              <a:t> </a:t>
            </a:r>
            <a:r>
              <a:rPr lang="en-US" sz="2100" b="1" dirty="0"/>
              <a:t>PyTorch</a:t>
            </a:r>
            <a:r>
              <a:rPr lang="en-US" sz="2100" dirty="0"/>
              <a:t> – </a:t>
            </a:r>
            <a:r>
              <a:rPr lang="uk-UA" sz="2100" dirty="0"/>
              <a:t>машинне та глибоке навчання;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2100" b="1" dirty="0"/>
              <a:t> </a:t>
            </a:r>
            <a:r>
              <a:rPr lang="en-US" sz="2100" b="1" dirty="0"/>
              <a:t>TensorFlow / Keras</a:t>
            </a:r>
            <a:r>
              <a:rPr lang="en-US" sz="2100" dirty="0"/>
              <a:t> – </a:t>
            </a:r>
            <a:r>
              <a:rPr lang="uk-UA" sz="2100" dirty="0"/>
              <a:t>створення та навчання моделей;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2100" b="1" dirty="0"/>
              <a:t>  </a:t>
            </a:r>
            <a:r>
              <a:rPr lang="en-US" sz="2100" b="1" dirty="0"/>
              <a:t>scikit-learn</a:t>
            </a:r>
            <a:r>
              <a:rPr lang="en-US" sz="2100" dirty="0"/>
              <a:t> – </a:t>
            </a:r>
            <a:r>
              <a:rPr lang="uk-UA" sz="2100" dirty="0"/>
              <a:t>класичне машинне навчання;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2100" b="1" dirty="0"/>
              <a:t> </a:t>
            </a:r>
            <a:r>
              <a:rPr lang="en-US" sz="2100" b="1" dirty="0"/>
              <a:t>Transformers</a:t>
            </a:r>
            <a:r>
              <a:rPr lang="en-US" sz="2100" dirty="0"/>
              <a:t> – </a:t>
            </a:r>
            <a:r>
              <a:rPr lang="uk-UA" sz="2100" dirty="0"/>
              <a:t>робота із сучасними моделями </a:t>
            </a:r>
            <a:r>
              <a:rPr lang="en-US" sz="2100" dirty="0"/>
              <a:t>NLP </a:t>
            </a:r>
            <a:r>
              <a:rPr lang="uk-UA" sz="2100" dirty="0"/>
              <a:t>та </a:t>
            </a:r>
            <a:r>
              <a:rPr lang="en-US" sz="2100" dirty="0"/>
              <a:t>LLM;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2100" b="1" dirty="0"/>
              <a:t> </a:t>
            </a:r>
            <a:r>
              <a:rPr lang="en-US" sz="2100" b="1" dirty="0"/>
              <a:t>OpenCV</a:t>
            </a:r>
            <a:r>
              <a:rPr lang="en-US" sz="2100" dirty="0"/>
              <a:t> – </a:t>
            </a:r>
            <a:r>
              <a:rPr lang="uk-UA" sz="2100" dirty="0"/>
              <a:t>комп'ютерний зір.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FCF27C-91E0-3B1F-9414-7D60E07AD1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2909" y="1095556"/>
            <a:ext cx="4221280" cy="282083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A1C07E2-E99A-1BB3-48D8-2790E27C4E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9758" y="4079236"/>
            <a:ext cx="4747583" cy="2584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9494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2575" y="267758"/>
            <a:ext cx="11646957" cy="6395509"/>
          </a:xfrm>
        </p:spPr>
        <p:txBody>
          <a:bodyPr>
            <a:normAutofit/>
          </a:bodyPr>
          <a:lstStyle/>
          <a:p>
            <a:r>
              <a:rPr lang="uk-UA" sz="3200" dirty="0"/>
              <a:t>Ігри, графіка та 3</a:t>
            </a:r>
            <a:r>
              <a:rPr lang="en-US" sz="3200" dirty="0"/>
              <a:t>D</a:t>
            </a:r>
          </a:p>
          <a:p>
            <a:pPr algn="l"/>
            <a:r>
              <a:rPr lang="en-US" sz="1800" dirty="0"/>
              <a:t>Python </a:t>
            </a:r>
            <a:r>
              <a:rPr lang="uk-UA" sz="1800" dirty="0"/>
              <a:t>використовується в ігровій індустрії та комп'ютерній графіці, насамперед для </a:t>
            </a:r>
            <a:r>
              <a:rPr lang="uk-UA" sz="1800" b="1" dirty="0"/>
              <a:t>скриптування, автоматизації та створення інструментів</a:t>
            </a:r>
            <a:r>
              <a:rPr lang="uk-UA" sz="1800" dirty="0"/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uk-UA" sz="1800" dirty="0"/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800" dirty="0"/>
              <a:t>Python </a:t>
            </a:r>
            <a:r>
              <a:rPr lang="uk-UA" sz="1800" dirty="0"/>
              <a:t>може застосовуватися для: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1800" dirty="0"/>
              <a:t> реалізації ігрової логіки; 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1800" dirty="0"/>
              <a:t> сценаріїв та обробки подій; 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1800" dirty="0"/>
              <a:t> створення інструментів для розробників; 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1800" dirty="0"/>
              <a:t> автоматизації графічних </a:t>
            </a:r>
            <a:r>
              <a:rPr lang="en-US" sz="1800" dirty="0"/>
              <a:t>pipeline; 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1800" dirty="0"/>
              <a:t> тестування; 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1800" dirty="0"/>
              <a:t> створення плагінів та розширень; 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1800" dirty="0"/>
              <a:t> роботи з 3</a:t>
            </a:r>
            <a:r>
              <a:rPr lang="en-US" sz="1800" dirty="0"/>
              <a:t>D-</a:t>
            </a:r>
            <a:r>
              <a:rPr lang="uk-UA" sz="1800" dirty="0"/>
              <a:t>графікою. </a:t>
            </a:r>
          </a:p>
          <a:p>
            <a:pPr algn="l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B27C786-5AEE-FC15-4FA3-4AC6E7EE9349}"/>
              </a:ext>
            </a:extLst>
          </p:cNvPr>
          <p:cNvSpPr txBox="1"/>
          <p:nvPr/>
        </p:nvSpPr>
        <p:spPr>
          <a:xfrm>
            <a:off x="282575" y="4176176"/>
            <a:ext cx="53591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uk-UA" sz="1800" b="1" dirty="0"/>
              <a:t>Приклади:</a:t>
            </a:r>
            <a:endParaRPr lang="uk-UA" sz="1800" dirty="0"/>
          </a:p>
          <a:p>
            <a:pPr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1800" b="1" dirty="0"/>
              <a:t> </a:t>
            </a:r>
            <a:r>
              <a:rPr lang="en-US" sz="1800" b="1" dirty="0"/>
              <a:t>Pygame</a:t>
            </a:r>
            <a:r>
              <a:rPr lang="en-US" sz="1800" dirty="0"/>
              <a:t> – </a:t>
            </a:r>
            <a:r>
              <a:rPr lang="uk-UA" sz="1800" dirty="0"/>
              <a:t>створення 2</a:t>
            </a:r>
            <a:r>
              <a:rPr lang="en-US" sz="1800" dirty="0"/>
              <a:t>D-</a:t>
            </a:r>
            <a:r>
              <a:rPr lang="uk-UA" sz="1800" dirty="0"/>
              <a:t>ігор; 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1800" b="1" dirty="0"/>
              <a:t> </a:t>
            </a:r>
            <a:r>
              <a:rPr lang="en-US" sz="1800" b="1" dirty="0"/>
              <a:t>Blender Python API</a:t>
            </a:r>
            <a:r>
              <a:rPr lang="en-US" sz="1800" dirty="0"/>
              <a:t> – </a:t>
            </a:r>
            <a:r>
              <a:rPr lang="uk-UA" sz="1800" dirty="0"/>
              <a:t>автоматизація та розширення </a:t>
            </a:r>
            <a:r>
              <a:rPr lang="en-US" sz="1800" dirty="0"/>
              <a:t>Blender; 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1800" dirty="0"/>
              <a:t> </a:t>
            </a:r>
            <a:r>
              <a:rPr lang="en-US" sz="1800" dirty="0"/>
              <a:t>Python-</a:t>
            </a:r>
            <a:r>
              <a:rPr lang="uk-UA" sz="1800" dirty="0"/>
              <a:t>скрипти – інструмент автоматизації роботи художників, дизайнерів та розробників.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2E8082A-695E-96FF-5EDA-33B9FFD89B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9220" y="1828581"/>
            <a:ext cx="5255880" cy="3200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443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5610" y="109537"/>
            <a:ext cx="11630024" cy="6638925"/>
          </a:xfrm>
        </p:spPr>
        <p:txBody>
          <a:bodyPr>
            <a:normAutofit/>
          </a:bodyPr>
          <a:lstStyle/>
          <a:p>
            <a:r>
              <a:rPr lang="en-US" sz="3200" dirty="0"/>
              <a:t>Python </a:t>
            </a:r>
            <a:r>
              <a:rPr lang="uk-UA" sz="3200" dirty="0"/>
              <a:t>у реальних компаніях</a:t>
            </a:r>
          </a:p>
          <a:p>
            <a:pPr algn="l"/>
            <a:r>
              <a:rPr lang="en-US" sz="1800" dirty="0"/>
              <a:t>Python </a:t>
            </a:r>
            <a:r>
              <a:rPr lang="uk-UA" sz="1800" dirty="0"/>
              <a:t>використовується не лише в навчальних та невеликих проєктах. Його застосовують великі технологічні компанії, наукові організації та інтернет-сервіси.</a:t>
            </a:r>
          </a:p>
          <a:p>
            <a:pPr algn="l"/>
            <a:endParaRPr lang="en-US" sz="1800" b="1" dirty="0"/>
          </a:p>
          <a:p>
            <a:pPr algn="l"/>
            <a:r>
              <a:rPr lang="uk-UA" sz="1800" b="1" dirty="0"/>
              <a:t>Приклади:</a:t>
            </a:r>
            <a:endParaRPr lang="uk-UA" sz="1800" dirty="0"/>
          </a:p>
          <a:p>
            <a:pPr algn="l"/>
            <a:r>
              <a:rPr lang="en-US" sz="1800" b="1" dirty="0"/>
              <a:t>Google</a:t>
            </a:r>
            <a:r>
              <a:rPr lang="en-US" sz="1800" dirty="0"/>
              <a:t> – </a:t>
            </a:r>
            <a:r>
              <a:rPr lang="uk-UA" sz="1800" dirty="0"/>
              <a:t>внутрішні інструменти, автоматизація, аналіз даних та різні програмні сервіси.</a:t>
            </a:r>
          </a:p>
          <a:p>
            <a:pPr algn="l"/>
            <a:r>
              <a:rPr lang="en-US" sz="1800" b="1" dirty="0"/>
              <a:t>Instagram</a:t>
            </a:r>
            <a:r>
              <a:rPr lang="en-US" sz="1800" dirty="0"/>
              <a:t> – </a:t>
            </a:r>
            <a:r>
              <a:rPr lang="uk-UA" sz="1800" dirty="0"/>
              <a:t>серверна частина платформи значною мірою побудована на </a:t>
            </a:r>
            <a:r>
              <a:rPr lang="en-US" sz="1800" dirty="0"/>
              <a:t>Python </a:t>
            </a:r>
            <a:r>
              <a:rPr lang="uk-UA" sz="1800" dirty="0"/>
              <a:t>та </a:t>
            </a:r>
            <a:r>
              <a:rPr lang="en-US" sz="1800" dirty="0"/>
              <a:t>Django.</a:t>
            </a:r>
          </a:p>
          <a:p>
            <a:pPr algn="l"/>
            <a:r>
              <a:rPr lang="en-US" sz="1800" b="1" dirty="0"/>
              <a:t>Netflix</a:t>
            </a:r>
            <a:r>
              <a:rPr lang="en-US" sz="1800" dirty="0"/>
              <a:t> – </a:t>
            </a:r>
            <a:r>
              <a:rPr lang="uk-UA" sz="1800" dirty="0"/>
              <a:t>аналітика даних, автоматизація, інфраструктура та внутрішні сервіси.</a:t>
            </a:r>
          </a:p>
          <a:p>
            <a:pPr algn="l"/>
            <a:r>
              <a:rPr lang="en-US" sz="1800" b="1" dirty="0"/>
              <a:t>Spotify</a:t>
            </a:r>
            <a:r>
              <a:rPr lang="en-US" sz="1800" dirty="0"/>
              <a:t> – backend, </a:t>
            </a:r>
            <a:r>
              <a:rPr lang="uk-UA" sz="1800" dirty="0"/>
              <a:t>аналіз даних та внутрішні інструменти.</a:t>
            </a:r>
          </a:p>
          <a:p>
            <a:pPr algn="l"/>
            <a:r>
              <a:rPr lang="en-US" sz="1800" b="1" dirty="0"/>
              <a:t>Dropbox</a:t>
            </a:r>
            <a:r>
              <a:rPr lang="en-US" sz="1800" dirty="0"/>
              <a:t> – Python </a:t>
            </a:r>
            <a:r>
              <a:rPr lang="uk-UA" sz="1800" dirty="0"/>
              <a:t>історично був однією з ключових мов платформи.</a:t>
            </a:r>
          </a:p>
          <a:p>
            <a:pPr algn="l"/>
            <a:r>
              <a:rPr lang="en-US" sz="1800" b="1" dirty="0"/>
              <a:t>NASA </a:t>
            </a:r>
            <a:r>
              <a:rPr lang="uk-UA" sz="1800" b="1" dirty="0"/>
              <a:t>та наукові організації</a:t>
            </a:r>
            <a:r>
              <a:rPr lang="uk-UA" sz="1800" dirty="0"/>
              <a:t> – наукові обчислення, моделювання та аналіз даних.</a:t>
            </a:r>
          </a:p>
          <a:p>
            <a:pPr algn="l"/>
            <a:r>
              <a:rPr lang="uk-UA" sz="1800" b="1" dirty="0"/>
              <a:t>Інші:</a:t>
            </a:r>
            <a:r>
              <a:rPr lang="uk-UA" sz="1800" dirty="0"/>
              <a:t> </a:t>
            </a:r>
            <a:r>
              <a:rPr lang="en-US" sz="1800" dirty="0"/>
              <a:t>Microsoft, Meta, Reddit, Pinterest, Uber, Intel </a:t>
            </a:r>
            <a:r>
              <a:rPr lang="uk-UA" sz="1800" dirty="0"/>
              <a:t>та багато інших.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D1DFB3DD-BA6B-35F9-8934-0D44A8CE9A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078" y="4925683"/>
            <a:ext cx="1556528" cy="1556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72F9ED7A-9D51-9332-0A81-306621A817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8580" y="4925682"/>
            <a:ext cx="1556529" cy="1556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>
            <a:extLst>
              <a:ext uri="{FF2B5EF4-FFF2-40B4-BE49-F238E27FC236}">
                <a16:creationId xmlns:a16="http://schemas.microsoft.com/office/drawing/2014/main" id="{63EF07F9-D970-C59B-FC52-1D7F7DEFA0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6082" y="4684142"/>
            <a:ext cx="2885538" cy="1923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>
            <a:extLst>
              <a:ext uri="{FF2B5EF4-FFF2-40B4-BE49-F238E27FC236}">
                <a16:creationId xmlns:a16="http://schemas.microsoft.com/office/drawing/2014/main" id="{EBF04FB7-14A5-5143-11C4-6E82BA1906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5499" y="4925682"/>
            <a:ext cx="1549580" cy="1556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8" name="Picture 26">
            <a:extLst>
              <a:ext uri="{FF2B5EF4-FFF2-40B4-BE49-F238E27FC236}">
                <a16:creationId xmlns:a16="http://schemas.microsoft.com/office/drawing/2014/main" id="{D6159330-2B81-111F-2CD0-A5C86A1D67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8628" y="4925681"/>
            <a:ext cx="1556530" cy="1556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0" name="Picture 28">
            <a:extLst>
              <a:ext uri="{FF2B5EF4-FFF2-40B4-BE49-F238E27FC236}">
                <a16:creationId xmlns:a16="http://schemas.microsoft.com/office/drawing/2014/main" id="{E3D021AB-DB41-1F8C-ECFB-58B76ED84E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5158" y="4925682"/>
            <a:ext cx="1865547" cy="1556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59494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575B24B-2331-11C5-DAF0-E5CEB669F9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2806" y="127135"/>
            <a:ext cx="10099375" cy="6603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3517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90750" y="80457"/>
            <a:ext cx="85153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/>
              <a:t>Python у цифрах – актуальність у 2026 році</a:t>
            </a:r>
            <a:endParaRPr lang="uk-UA" sz="3200" b="1" dirty="0"/>
          </a:p>
        </p:txBody>
      </p:sp>
      <p:sp>
        <p:nvSpPr>
          <p:cNvPr id="6" name="Підзаголовок 5">
            <a:extLst>
              <a:ext uri="{FF2B5EF4-FFF2-40B4-BE49-F238E27FC236}">
                <a16:creationId xmlns:a16="http://schemas.microsoft.com/office/drawing/2014/main" id="{44E5BB14-B77B-4B3E-AA19-AB72FBDA99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1" y="665232"/>
            <a:ext cx="11946466" cy="3789362"/>
          </a:xfrm>
        </p:spPr>
        <p:txBody>
          <a:bodyPr>
            <a:normAutofit/>
          </a:bodyPr>
          <a:lstStyle/>
          <a:p>
            <a:pPr algn="l"/>
            <a:r>
              <a:rPr lang="uk-UA" sz="1600" dirty="0"/>
              <a:t>Python залишається однією з найбільш використовуваних мов програмування та особливо активно розвивається у сферах штучного інтелекту, аналізу даних і наукових обчислень.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uk-UA" sz="1600" b="1" dirty="0"/>
              <a:t>№1 у </a:t>
            </a:r>
            <a:r>
              <a:rPr lang="uk-UA" sz="1600" b="1" dirty="0">
                <a:hlinkClick r:id="rId2"/>
              </a:rPr>
              <a:t>TIOBE</a:t>
            </a:r>
            <a:r>
              <a:rPr lang="uk-UA" sz="1600" dirty="0"/>
              <a:t> – Python посідає перше місце в індексі популярності мов програмування у вересні 2026 року.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uk-UA" sz="1600" b="1" dirty="0"/>
              <a:t>+7 відсоткових пунктів</a:t>
            </a:r>
            <a:r>
              <a:rPr lang="uk-UA" sz="1600" dirty="0"/>
              <a:t> – так зросла частка Python серед респондентів Stack Overflow </a:t>
            </a:r>
            <a:r>
              <a:rPr lang="uk-UA" sz="1600" dirty="0">
                <a:hlinkClick r:id="rId3"/>
              </a:rPr>
              <a:t>Developer Survey у 2025 </a:t>
            </a:r>
            <a:r>
              <a:rPr lang="uk-UA" sz="1600" dirty="0"/>
              <a:t>році порівняно з 2024 роком.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uk-UA" sz="1600" b="1" dirty="0"/>
              <a:t>AI та Data Science</a:t>
            </a:r>
            <a:r>
              <a:rPr lang="uk-UA" sz="1600" dirty="0"/>
              <a:t> – Python залишається одним із ключових інструментів для машинного навчання, аналізу даних і сучасних AI-систем.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uk-UA" sz="1600" b="1" dirty="0"/>
              <a:t>Велика екосистема</a:t>
            </a:r>
            <a:r>
              <a:rPr lang="uk-UA" sz="1600" dirty="0"/>
              <a:t> – тисячі бібліотек і фреймворків охоплюють веброзробку, автоматизацію, науку, інженерію, Data Science та AI.</a:t>
            </a:r>
          </a:p>
          <a:p>
            <a:endParaRPr lang="uk-UA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70A6E4E-7B96-4AAF-9500-F50E3A86E6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333" y="3168017"/>
            <a:ext cx="8159400" cy="268188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3869A37-42D7-4BA5-B3C6-D7349ED4A25D}"/>
              </a:ext>
            </a:extLst>
          </p:cNvPr>
          <p:cNvSpPr txBox="1"/>
          <p:nvPr/>
        </p:nvSpPr>
        <p:spPr>
          <a:xfrm>
            <a:off x="601133" y="6127324"/>
            <a:ext cx="109897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400" i="1"/>
              <a:t>Рейтинги популярності відображають різні показники та методики вимірювання і не визначають «найкращу» мову програмування.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31820D5-1A81-44B3-85EA-FF4D902FD2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12939" y="3235256"/>
            <a:ext cx="3341993" cy="2259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9468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71C9F446-C4AD-40BA-964A-FC1326D650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333" y="614891"/>
            <a:ext cx="11353800" cy="62431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600" dirty="0"/>
              <a:t>Python використовується у веброзробці, автоматизації, Data Science, штучному інтелекті, наукових та інженерних задачах. Тому знання Python може бути основою для різних професійних напрямів.</a:t>
            </a:r>
          </a:p>
          <a:p>
            <a:pPr marL="0" indent="0">
              <a:buNone/>
            </a:pPr>
            <a:r>
              <a:rPr lang="uk-UA" sz="1600" b="1" dirty="0"/>
              <a:t>Медіанні зарплати Python-розробників в Україні, червень 2026:</a:t>
            </a:r>
          </a:p>
          <a:p>
            <a:pPr marL="0" indent="0">
              <a:buNone/>
            </a:pPr>
            <a:endParaRPr lang="uk-UA" sz="1400" b="1" dirty="0"/>
          </a:p>
          <a:p>
            <a:pPr marL="0" indent="0">
              <a:buNone/>
            </a:pPr>
            <a:endParaRPr lang="uk-UA" sz="1400" b="1" dirty="0"/>
          </a:p>
          <a:p>
            <a:pPr marL="0" indent="0">
              <a:buNone/>
            </a:pPr>
            <a:endParaRPr lang="uk-UA" sz="1400" b="1" dirty="0"/>
          </a:p>
          <a:p>
            <a:pPr marL="0" indent="0">
              <a:buNone/>
            </a:pPr>
            <a:endParaRPr lang="uk-UA" sz="1400" b="1" dirty="0"/>
          </a:p>
          <a:p>
            <a:pPr marL="0" indent="0">
              <a:buNone/>
            </a:pPr>
            <a:endParaRPr lang="uk-UA" sz="1400" b="1" dirty="0"/>
          </a:p>
          <a:p>
            <a:pPr marL="0" indent="0">
              <a:buNone/>
            </a:pPr>
            <a:endParaRPr lang="uk-UA" sz="1400" b="1" dirty="0"/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87F8B6F-CFAA-4345-A832-50120F3085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867" y="1675628"/>
            <a:ext cx="5554133" cy="373348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3AA77BF-3A9A-4BF6-A757-3EEC769C6A83}"/>
              </a:ext>
            </a:extLst>
          </p:cNvPr>
          <p:cNvSpPr txBox="1"/>
          <p:nvPr/>
        </p:nvSpPr>
        <p:spPr>
          <a:xfrm>
            <a:off x="6722533" y="4708117"/>
            <a:ext cx="5329767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endParaRPr lang="uk-UA" sz="1800" i="1" dirty="0"/>
          </a:p>
          <a:p>
            <a:pPr marL="0" indent="0">
              <a:buNone/>
            </a:pPr>
            <a:r>
              <a:rPr lang="uk-UA" sz="1800" b="1" i="1" dirty="0"/>
              <a:t>Важливо:</a:t>
            </a:r>
            <a:r>
              <a:rPr lang="uk-UA" sz="1800" i="1" dirty="0"/>
              <a:t> рівень доходу визначається не лише мовою програмування. Важливі також досвід, спеціалізація, знання алгоритмів і технологій, англійська мова, тип компанії та ринок праці!</a:t>
            </a:r>
          </a:p>
          <a:p>
            <a:pPr marL="0" indent="0">
              <a:buNone/>
            </a:pPr>
            <a:endParaRPr lang="uk-UA" sz="1200" i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942C4C-3CC0-439F-81C4-531750D72306}"/>
              </a:ext>
            </a:extLst>
          </p:cNvPr>
          <p:cNvSpPr txBox="1"/>
          <p:nvPr/>
        </p:nvSpPr>
        <p:spPr>
          <a:xfrm>
            <a:off x="419100" y="5698689"/>
            <a:ext cx="542098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uk-UA" sz="1400" i="1" dirty="0"/>
              <a:t>За даними </a:t>
            </a:r>
            <a:r>
              <a:rPr lang="uk-UA" sz="1400" i="1" dirty="0">
                <a:hlinkClick r:id="rId3"/>
              </a:rPr>
              <a:t>DOU</a:t>
            </a:r>
            <a:r>
              <a:rPr lang="uk-UA" sz="1400" i="1" dirty="0"/>
              <a:t>, медіанна зарплата всіх розробників в Україні, які працюють з Python, становила </a:t>
            </a:r>
            <a:r>
              <a:rPr lang="uk-UA" sz="1400" b="1" i="1" dirty="0"/>
              <a:t>$3 800</a:t>
            </a:r>
            <a:r>
              <a:rPr lang="uk-UA" sz="1400" i="1" dirty="0"/>
              <a:t>, а для Senior Python-розробників – </a:t>
            </a:r>
            <a:r>
              <a:rPr lang="uk-UA" sz="1400" b="1" i="1" dirty="0"/>
              <a:t>$5 000</a:t>
            </a:r>
            <a:r>
              <a:rPr lang="uk-UA" sz="1400" i="1" dirty="0"/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1DAA0A-ACA2-00BB-B653-CDA957B502D6}"/>
              </a:ext>
            </a:extLst>
          </p:cNvPr>
          <p:cNvSpPr txBox="1"/>
          <p:nvPr/>
        </p:nvSpPr>
        <p:spPr>
          <a:xfrm>
            <a:off x="2709374" y="30116"/>
            <a:ext cx="60945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uk-UA" sz="3200" dirty="0"/>
              <a:t>Python як професійна навичка</a:t>
            </a:r>
          </a:p>
        </p:txBody>
      </p:sp>
    </p:spTree>
    <p:extLst>
      <p:ext uri="{BB962C8B-B14F-4D97-AF65-F5344CB8AC3E}">
        <p14:creationId xmlns:p14="http://schemas.microsoft.com/office/powerpoint/2010/main" val="41293368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32323" y="1681683"/>
            <a:ext cx="2336799" cy="448733"/>
          </a:xfrm>
        </p:spPr>
        <p:txBody>
          <a:bodyPr/>
          <a:lstStyle/>
          <a:p>
            <a:r>
              <a:rPr lang="en-US" dirty="0">
                <a:hlinkClick r:id="rId2"/>
              </a:rPr>
              <a:t>python.org</a:t>
            </a:r>
            <a:endParaRPr lang="ru-RU" dirty="0"/>
          </a:p>
        </p:txBody>
      </p:sp>
      <p:sp>
        <p:nvSpPr>
          <p:cNvPr id="5" name="Rectangle 4"/>
          <p:cNvSpPr/>
          <p:nvPr/>
        </p:nvSpPr>
        <p:spPr>
          <a:xfrm>
            <a:off x="7873277" y="6242688"/>
            <a:ext cx="30942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hlinkClick r:id="rId3"/>
              </a:rPr>
              <a:t>jetbrains.com/pycharm</a:t>
            </a:r>
            <a:endParaRPr lang="ru-RU" sz="24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D5384D3-00F5-4882-B170-210B461A8F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2307" y="563387"/>
            <a:ext cx="5256563" cy="268532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D4F5233-5553-4155-A077-C5A41C86B3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9947" y="3402355"/>
            <a:ext cx="4721685" cy="276364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95CC7DA-4350-421C-8323-7802F7390B5A}"/>
              </a:ext>
            </a:extLst>
          </p:cNvPr>
          <p:cNvSpPr txBox="1"/>
          <p:nvPr/>
        </p:nvSpPr>
        <p:spPr>
          <a:xfrm>
            <a:off x="1411109" y="6294613"/>
            <a:ext cx="30226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400" dirty="0">
                <a:hlinkClick r:id="rId6"/>
              </a:rPr>
              <a:t>code.visualstudio.com</a:t>
            </a:r>
            <a:endParaRPr lang="uk-UA" sz="24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2364EC3-BF0E-411C-9786-0B964828D1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2765" y="3402355"/>
            <a:ext cx="5599290" cy="284033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F8300E3-5575-4471-B37A-9858E91830B2}"/>
              </a:ext>
            </a:extLst>
          </p:cNvPr>
          <p:cNvSpPr txBox="1"/>
          <p:nvPr/>
        </p:nvSpPr>
        <p:spPr>
          <a:xfrm>
            <a:off x="2314695" y="14205"/>
            <a:ext cx="75626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800" noProof="0" dirty="0"/>
              <a:t>Python: встановлення та середовище розробки</a:t>
            </a:r>
          </a:p>
        </p:txBody>
      </p:sp>
    </p:spTree>
    <p:extLst>
      <p:ext uri="{BB962C8B-B14F-4D97-AF65-F5344CB8AC3E}">
        <p14:creationId xmlns:p14="http://schemas.microsoft.com/office/powerpoint/2010/main" val="27899178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25AD4DC-7958-0CAB-8EAC-6934EBC036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521" y="189524"/>
            <a:ext cx="5086990" cy="323947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53E8570-88E4-1F7A-93C6-FCD200FA8C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521" y="3588240"/>
            <a:ext cx="5069769" cy="31858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FDDCF4A-D677-E5F2-33F1-55F9516147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6553" y="3567892"/>
            <a:ext cx="5194269" cy="320624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1E1664C-6DDA-CD3C-E91B-E883D19B99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35185" y="83861"/>
            <a:ext cx="5357004" cy="3413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3993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9100" y="175956"/>
            <a:ext cx="11707496" cy="6578527"/>
          </a:xfrm>
        </p:spPr>
        <p:txBody>
          <a:bodyPr>
            <a:normAutofit/>
          </a:bodyPr>
          <a:lstStyle/>
          <a:p>
            <a:r>
              <a:rPr lang="uk-UA" sz="3200" noProof="0" dirty="0"/>
              <a:t>Типізація </a:t>
            </a:r>
          </a:p>
          <a:p>
            <a:pPr algn="l"/>
            <a:r>
              <a:rPr lang="uk-UA" sz="1800" b="1" noProof="0" dirty="0"/>
              <a:t>Типізація</a:t>
            </a:r>
            <a:r>
              <a:rPr lang="uk-UA" sz="1800" noProof="0" dirty="0"/>
              <a:t> – це правила мови програмування, які визначають, які типи даних існують, як вони пов'язані з об'єктами та які операції можна виконувати над цими даними.</a:t>
            </a:r>
          </a:p>
          <a:p>
            <a:pPr algn="l"/>
            <a:endParaRPr lang="uk-UA" sz="1800" noProof="0" dirty="0"/>
          </a:p>
          <a:p>
            <a:pPr algn="l"/>
            <a:r>
              <a:rPr lang="uk-UA" sz="1800" noProof="0" dirty="0"/>
              <a:t>Python має </a:t>
            </a:r>
            <a:r>
              <a:rPr lang="uk-UA" sz="1800" b="1" noProof="0" dirty="0"/>
              <a:t>динамічну та сильну типізацію</a:t>
            </a:r>
            <a:r>
              <a:rPr lang="uk-UA" sz="1800" noProof="0" dirty="0"/>
              <a:t>.</a:t>
            </a:r>
          </a:p>
          <a:p>
            <a:pPr algn="l"/>
            <a:r>
              <a:rPr lang="uk-UA" sz="1800" b="1" noProof="0" dirty="0"/>
              <a:t>Динамічна типізація</a:t>
            </a:r>
            <a:r>
              <a:rPr lang="uk-UA" sz="1800" noProof="0" dirty="0"/>
              <a:t> означає, що тип об'єкта визначається під час виконання програми. Ім'я не потребує попереднього оголошення типу:</a:t>
            </a:r>
          </a:p>
          <a:p>
            <a:pPr algn="l"/>
            <a:endParaRPr lang="en-US" sz="1800" b="1" noProof="0" dirty="0"/>
          </a:p>
          <a:p>
            <a:pPr algn="l"/>
            <a:endParaRPr lang="en-US" sz="1800" b="1" dirty="0"/>
          </a:p>
          <a:p>
            <a:pPr algn="l"/>
            <a:endParaRPr lang="en-US" sz="1800" b="1" noProof="0" dirty="0"/>
          </a:p>
          <a:p>
            <a:pPr algn="l"/>
            <a:r>
              <a:rPr lang="uk-UA" sz="1800" b="1" noProof="0" dirty="0"/>
              <a:t>Сильна типізація</a:t>
            </a:r>
            <a:r>
              <a:rPr lang="uk-UA" sz="1800" noProof="0" dirty="0"/>
              <a:t> означає, що Python не виконує довільних неявних перетворень між несумісними типами.</a:t>
            </a:r>
          </a:p>
          <a:p>
            <a:pPr algn="l"/>
            <a:r>
              <a:rPr lang="uk-UA" sz="1800" noProof="0" dirty="0"/>
              <a:t>Наприклад:</a:t>
            </a:r>
          </a:p>
          <a:p>
            <a:pPr algn="l"/>
            <a:endParaRPr lang="en-US" sz="1800" b="1" noProof="0" dirty="0"/>
          </a:p>
          <a:p>
            <a:pPr algn="l"/>
            <a:endParaRPr lang="en-US" sz="1800" b="1" dirty="0"/>
          </a:p>
          <a:p>
            <a:pPr algn="l"/>
            <a:endParaRPr lang="en-US" sz="1800" b="1" noProof="0" dirty="0"/>
          </a:p>
          <a:p>
            <a:pPr algn="l"/>
            <a:endParaRPr lang="en-US" sz="1800" b="1" dirty="0"/>
          </a:p>
          <a:p>
            <a:pPr algn="l"/>
            <a:r>
              <a:rPr lang="uk-UA" sz="1800" b="1" noProof="0" dirty="0"/>
              <a:t>Отже:</a:t>
            </a:r>
            <a:r>
              <a:rPr lang="uk-UA" sz="1800" noProof="0" dirty="0"/>
              <a:t> у Python не потрібно наперед вказувати тип імені, але типи об'єктів мають значення під час виконання операцій.</a:t>
            </a:r>
          </a:p>
          <a:p>
            <a:pPr algn="l"/>
            <a:endParaRPr lang="uk-UA" noProof="0" dirty="0"/>
          </a:p>
          <a:p>
            <a:pPr algn="l"/>
            <a:endParaRPr lang="uk-UA" noProof="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4BAD54-8D4B-1879-40B4-4A0212B93B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980" y="2830543"/>
            <a:ext cx="1714500" cy="8001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6AC002C-5C29-01B5-12F2-0DB62B824D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0161" y="2674888"/>
            <a:ext cx="1714500" cy="111141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37088BF-B1BE-F9E4-A089-838B050478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9817" y="3281473"/>
            <a:ext cx="1914525" cy="5048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02059FA-A922-D150-1F3A-CA9EC924B1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5980" y="4694168"/>
            <a:ext cx="5282581" cy="123111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C2ECC79-7A08-B56D-054D-2B234913EE21}"/>
              </a:ext>
            </a:extLst>
          </p:cNvPr>
          <p:cNvSpPr txBox="1"/>
          <p:nvPr/>
        </p:nvSpPr>
        <p:spPr>
          <a:xfrm>
            <a:off x="6162848" y="4947225"/>
            <a:ext cx="52825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uk-UA" sz="1800" i="1" noProof="0" dirty="0"/>
              <a:t>Вираз </a:t>
            </a:r>
            <a:r>
              <a:rPr lang="en-US" sz="1800" i="1" noProof="0" dirty="0"/>
              <a:t> </a:t>
            </a:r>
            <a:r>
              <a:rPr lang="en-US" sz="1800" noProof="0" dirty="0">
                <a:highlight>
                  <a:srgbClr val="C0C0C0"/>
                </a:highlight>
                <a:latin typeface="Consolas" panose="020B0609020204030204" pitchFamily="49" charset="0"/>
              </a:rPr>
              <a:t>“</a:t>
            </a:r>
            <a:r>
              <a:rPr lang="uk-UA" sz="1800" noProof="0" dirty="0">
                <a:highlight>
                  <a:srgbClr val="C0C0C0"/>
                </a:highlight>
                <a:latin typeface="Consolas" panose="020B0609020204030204" pitchFamily="49" charset="0"/>
              </a:rPr>
              <a:t>10</a:t>
            </a:r>
            <a:r>
              <a:rPr lang="en-US" dirty="0">
                <a:highlight>
                  <a:srgbClr val="C0C0C0"/>
                </a:highlight>
                <a:latin typeface="Consolas" panose="020B0609020204030204" pitchFamily="49" charset="0"/>
              </a:rPr>
              <a:t>” + 5 </a:t>
            </a:r>
            <a:r>
              <a:rPr lang="uk-UA" sz="1800" i="1" noProof="0" dirty="0"/>
              <a:t>призводить до помилки, оскільки рядок і число є різними типами.</a:t>
            </a:r>
          </a:p>
        </p:txBody>
      </p:sp>
    </p:spTree>
    <p:extLst>
      <p:ext uri="{BB962C8B-B14F-4D97-AF65-F5344CB8AC3E}">
        <p14:creationId xmlns:p14="http://schemas.microsoft.com/office/powerpoint/2010/main" val="17286498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A45D500-3E37-4DAE-86C4-4C16747F3BA5}"/>
              </a:ext>
            </a:extLst>
          </p:cNvPr>
          <p:cNvSpPr txBox="1"/>
          <p:nvPr/>
        </p:nvSpPr>
        <p:spPr>
          <a:xfrm>
            <a:off x="498729" y="69219"/>
            <a:ext cx="10507134" cy="6309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Динамічна та статична типізація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Одна з характеристик типізації – </a:t>
            </a:r>
            <a:r>
              <a:rPr kumimoji="0" lang="uk-UA" altLang="uk-UA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момент, коли визначається тип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.</a:t>
            </a:r>
            <a:endParaRPr kumimoji="0" lang="uk-UA" altLang="uk-UA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Статична типізація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Типи перевіряються </a:t>
            </a:r>
            <a:r>
              <a:rPr kumimoji="0" lang="uk-UA" altLang="uk-UA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до виконання програми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, зазвичай на етапі компіляції.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Тип змінної задається явно або визначається компілятором і надалі не може довільно змінюватися.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Динамічна типізація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Тип об'єкта визначається </a:t>
            </a:r>
            <a:r>
              <a:rPr kumimoji="0" lang="uk-UA" altLang="uk-UA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під час виконання програми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Одне й те саме ім'я може послідовно бути пов'язане з об'єктами різних типів: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uk-UA" b="1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altLang="uk-UA" sz="1800" b="1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uk-UA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   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uk-UA" sz="2400" b="1" dirty="0"/>
              <a:t>                          </a:t>
            </a:r>
            <a:r>
              <a:rPr kumimoji="0" lang="uk-UA" altLang="uk-UA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Python – мова з </a:t>
            </a:r>
            <a:r>
              <a:rPr kumimoji="0" lang="uk-UA" altLang="uk-UA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динамічною типізацією</a:t>
            </a:r>
            <a:r>
              <a:rPr kumimoji="0" lang="en-US" altLang="uk-UA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!</a:t>
            </a:r>
            <a:endParaRPr kumimoji="0" lang="uk-UA" altLang="uk-UA" sz="2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0FBD21-D63F-4655-90F7-5BFE09E5A3BD}"/>
              </a:ext>
            </a:extLst>
          </p:cNvPr>
          <p:cNvSpPr txBox="1"/>
          <p:nvPr/>
        </p:nvSpPr>
        <p:spPr>
          <a:xfrm>
            <a:off x="6423445" y="4409355"/>
            <a:ext cx="30192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i="1" noProof="0" dirty="0"/>
              <a:t>У Python тип належить об'єкту, а не імені.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B432D53-545A-A12B-2BEB-FA47B12D2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29" y="4032793"/>
            <a:ext cx="1762125" cy="12096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698CE23-1A3E-C66D-089C-B5D925F15D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729" y="2299928"/>
            <a:ext cx="1491742" cy="45522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393DD6B-FFF8-9947-546A-BB5028FAE6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42690" y="4032793"/>
            <a:ext cx="2019300" cy="231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6498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96E6DFE6-2C5E-4327-9E80-188AF9DA2F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9408" y="123655"/>
            <a:ext cx="11593184" cy="662220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uk-UA" sz="3200" dirty="0"/>
              <a:t>Сильна та слабка типізація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uk-UA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Інша характеристика типізації – </a:t>
            </a:r>
            <a:r>
              <a:rPr lang="uk-UA" sz="18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наскільки суворо мова контролює операції між об'єктами різних типів</a:t>
            </a:r>
            <a:r>
              <a:rPr lang="uk-UA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uk-UA" sz="18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Сильна типізація</a:t>
            </a:r>
            <a:endParaRPr lang="uk-UA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uk-UA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Мова </a:t>
            </a:r>
            <a:r>
              <a:rPr lang="uk-UA" sz="18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не виконує довільних неявних перетворень</a:t>
            </a:r>
            <a:r>
              <a:rPr lang="uk-UA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між несумісними типами.</a:t>
            </a:r>
            <a:endParaRPr lang="uk-UA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en-US" sz="18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en-US" sz="18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en-US" sz="18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uk-UA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Якщо потрібно виконати операцію, типи необхідно привести явно:</a:t>
            </a:r>
            <a:endParaRPr lang="uk-UA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en-US" sz="1800" b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en-US" sz="18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b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Слабша типізація</a:t>
            </a:r>
            <a:endParaRPr lang="uk-UA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Мова може виконувати </a:t>
            </a:r>
            <a:r>
              <a:rPr lang="uk-UA" sz="18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неявні перетворення типів</a:t>
            </a:r>
            <a:r>
              <a:rPr lang="uk-UA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під час операції, якщо це передбачено її правилами.</a:t>
            </a:r>
            <a:endParaRPr lang="uk-UA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en-US" sz="2400" b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</a:t>
            </a:r>
            <a:r>
              <a:rPr lang="uk-UA" sz="2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Python – мова із </a:t>
            </a:r>
            <a:r>
              <a:rPr lang="uk-UA" sz="2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сильною типізацією</a:t>
            </a:r>
            <a:r>
              <a:rPr lang="en-US" sz="2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uk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614A33-CBA0-3014-8217-1EDBA3E148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046" y="1746490"/>
            <a:ext cx="1638300" cy="8191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90DF6CD-B8F8-FCB2-8661-391A39C373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2984" y="1746490"/>
            <a:ext cx="5953125" cy="13525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BACDA34-1FFE-C466-CC56-DCBAE5C8CD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408" y="3607184"/>
            <a:ext cx="2324100" cy="7715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00A8C3E-17F8-00E5-95F9-234CE06004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5099" y="3607184"/>
            <a:ext cx="733425" cy="47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3490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9D7B188F-547B-4BDE-BAA9-4BCB2691FFFA}"/>
              </a:ext>
            </a:extLst>
          </p:cNvPr>
          <p:cNvSpPr txBox="1"/>
          <p:nvPr/>
        </p:nvSpPr>
        <p:spPr>
          <a:xfrm>
            <a:off x="334433" y="116450"/>
            <a:ext cx="11523133" cy="6463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3200" b="0" i="0" u="none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Як працює динамічна типізація в Python?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3200" b="0" i="0" u="none" strike="noStrike" cap="none" normalizeH="0" baseline="0" dirty="0">
              <a:ln>
                <a:noFill/>
              </a:ln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2000" b="0" i="0" u="none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</a:rPr>
              <a:t>У Python </a:t>
            </a:r>
            <a:r>
              <a:rPr kumimoji="0" lang="uk-UA" altLang="uk-UA" sz="2000" b="1" i="0" u="none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</a:rPr>
              <a:t>тип належить об'єкту, а не імені</a:t>
            </a:r>
            <a:r>
              <a:rPr kumimoji="0" lang="uk-UA" altLang="uk-UA" sz="2000" b="0" i="0" u="none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</a:rPr>
              <a:t>Під час виконання програми ім'я може бути пов'язане з об'єктами різних типів:</a:t>
            </a:r>
            <a:endParaRPr kumimoji="0" lang="uk-UA" altLang="uk-UA" sz="1800" b="0" i="0" u="none" strike="noStrike" cap="none" normalizeH="0" baseline="0" dirty="0">
              <a:ln>
                <a:noFill/>
              </a:ln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800" b="1" i="0" u="none" strike="noStrike" cap="none" normalizeH="0" baseline="0" dirty="0">
              <a:ln>
                <a:noFill/>
              </a:ln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uk-UA" b="1" dirty="0"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800" b="1" i="0" u="none" strike="noStrike" cap="none" normalizeH="0" baseline="0" dirty="0">
              <a:ln>
                <a:noFill/>
              </a:ln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uk-UA" b="1" dirty="0"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800" b="1" i="0" u="none" strike="noStrike" cap="none" normalizeH="0" baseline="0" dirty="0">
              <a:ln>
                <a:noFill/>
              </a:ln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uk-UA" b="1" dirty="0"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800" b="1" i="0" u="none" strike="noStrike" cap="none" normalizeH="0" baseline="0" dirty="0">
              <a:ln>
                <a:noFill/>
              </a:ln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uk-UA" b="1" dirty="0"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800" b="1" i="0" u="none" strike="noStrike" cap="none" normalizeH="0" baseline="0" dirty="0">
              <a:ln>
                <a:noFill/>
              </a:ln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uk-UA" b="1" dirty="0"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800" b="1" i="0" u="none" strike="noStrike" cap="none" normalizeH="0" baseline="0" dirty="0">
              <a:ln>
                <a:noFill/>
              </a:ln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1" i="0" u="none" strike="noStrike" cap="none" normalizeH="0" baseline="0" dirty="0">
              <a:ln>
                <a:noFill/>
              </a:ln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2000" i="1" u="none" strike="noStrike" cap="none" normalizeH="0" baseline="0" dirty="0">
              <a:ln>
                <a:noFill/>
              </a:ln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2000" i="1" u="none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</a:rPr>
              <a:t>Ім'я </a:t>
            </a:r>
            <a:r>
              <a:rPr kumimoji="0" lang="uk-UA" altLang="uk-UA" sz="2000" i="1" u="none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cs typeface="Courier New" panose="02070309020205020404" pitchFamily="49" charset="0"/>
              </a:rPr>
              <a:t>a</a:t>
            </a:r>
            <a:r>
              <a:rPr kumimoji="0" lang="uk-UA" altLang="uk-UA" sz="2000" i="1" u="none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</a:rPr>
              <a:t> не має наперед заданого типу.</a:t>
            </a:r>
            <a:br>
              <a:rPr kumimoji="0" lang="uk-UA" altLang="uk-UA" sz="2000" i="1" u="none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</a:rPr>
            </a:br>
            <a:r>
              <a:rPr kumimoji="0" lang="uk-UA" altLang="uk-UA" sz="2000" i="1" u="none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</a:rPr>
              <a:t>Тип визначається об'єктом, з яким </a:t>
            </a:r>
            <a:r>
              <a:rPr kumimoji="0" lang="uk-UA" altLang="uk-UA" sz="2000" i="1" u="none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cs typeface="Courier New" panose="02070309020205020404" pitchFamily="49" charset="0"/>
              </a:rPr>
              <a:t>a</a:t>
            </a:r>
            <a:r>
              <a:rPr kumimoji="0" lang="uk-UA" altLang="uk-UA" sz="2000" i="1" u="none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</a:rPr>
              <a:t> пов'язане в конкретний момент.</a:t>
            </a:r>
            <a:endParaRPr kumimoji="0" lang="uk-UA" altLang="uk-UA" sz="2000" i="1" u="none" strike="noStrike" cap="none" normalizeH="0" baseline="0" dirty="0">
              <a:ln>
                <a:noFill/>
              </a:ln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6958FEA-6030-9AB5-9768-72B80BB932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0377" y="2092804"/>
            <a:ext cx="2019300" cy="23145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2EF1402-8E2C-6956-F232-67C213BD3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158" y="2085233"/>
            <a:ext cx="2009775" cy="31813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E98341E-9772-18A4-99EF-E27C56261F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2448" y="2085233"/>
            <a:ext cx="2057400" cy="113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2686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144A36B2-ACD5-43C3-9901-DFC13CACE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735" y="194733"/>
            <a:ext cx="11802532" cy="6468533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uk-UA" sz="3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Основні вбудовані типи Python</a:t>
            </a:r>
          </a:p>
          <a:p>
            <a:pPr marL="0" indent="0">
              <a:buNone/>
            </a:pPr>
            <a:r>
              <a:rPr lang="uk-UA" sz="1800" dirty="0">
                <a:effectLst/>
                <a:ea typeface="Times New Roman" panose="02020603050405020304" pitchFamily="18" charset="0"/>
              </a:rPr>
              <a:t>Python має набір вбудованих типів даних для представлення різних видів інформації.</a:t>
            </a:r>
          </a:p>
          <a:p>
            <a:pPr marL="0" indent="0">
              <a:buNone/>
            </a:pPr>
            <a:endParaRPr lang="uk-UA" sz="1800" dirty="0"/>
          </a:p>
        </p:txBody>
      </p:sp>
      <p:graphicFrame>
        <p:nvGraphicFramePr>
          <p:cNvPr id="6" name="Таблиця 5">
            <a:extLst>
              <a:ext uri="{FF2B5EF4-FFF2-40B4-BE49-F238E27FC236}">
                <a16:creationId xmlns:a16="http://schemas.microsoft.com/office/drawing/2014/main" id="{6B695E2A-DD45-4E1F-A863-5057F2EE44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2257376"/>
              </p:ext>
            </p:extLst>
          </p:nvPr>
        </p:nvGraphicFramePr>
        <p:xfrm>
          <a:off x="258423" y="1432876"/>
          <a:ext cx="7591613" cy="484124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832580">
                  <a:extLst>
                    <a:ext uri="{9D8B030D-6E8A-4147-A177-3AD203B41FA5}">
                      <a16:colId xmlns:a16="http://schemas.microsoft.com/office/drawing/2014/main" val="3759593837"/>
                    </a:ext>
                  </a:extLst>
                </a:gridCol>
                <a:gridCol w="3228495">
                  <a:extLst>
                    <a:ext uri="{9D8B030D-6E8A-4147-A177-3AD203B41FA5}">
                      <a16:colId xmlns:a16="http://schemas.microsoft.com/office/drawing/2014/main" val="1794883781"/>
                    </a:ext>
                  </a:extLst>
                </a:gridCol>
                <a:gridCol w="2530538">
                  <a:extLst>
                    <a:ext uri="{9D8B030D-6E8A-4147-A177-3AD203B41FA5}">
                      <a16:colId xmlns:a16="http://schemas.microsoft.com/office/drawing/2014/main" val="2825074482"/>
                    </a:ext>
                  </a:extLst>
                </a:gridCol>
              </a:tblGrid>
              <a:tr h="4757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dirty="0">
                          <a:effectLst/>
                        </a:rPr>
                        <a:t>Категорія</a:t>
                      </a:r>
                      <a:endParaRPr lang="uk-U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dirty="0">
                          <a:effectLst/>
                        </a:rPr>
                        <a:t>Типи</a:t>
                      </a:r>
                      <a:endParaRPr lang="uk-U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dirty="0">
                          <a:effectLst/>
                        </a:rPr>
                        <a:t>Приклади</a:t>
                      </a:r>
                      <a:endParaRPr lang="uk-U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8267662"/>
                  </a:ext>
                </a:extLst>
              </a:tr>
              <a:tr h="4118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dirty="0">
                          <a:effectLst/>
                        </a:rPr>
                        <a:t>Числа</a:t>
                      </a:r>
                      <a:endParaRPr lang="uk-U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dirty="0">
                          <a:effectLst/>
                          <a:latin typeface="Consolas" panose="020B0609020204030204" pitchFamily="49" charset="0"/>
                        </a:rPr>
                        <a:t>int, float, complex</a:t>
                      </a:r>
                      <a:endParaRPr lang="uk-UA" sz="18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dirty="0">
                          <a:effectLst/>
                          <a:latin typeface="Consolas" panose="020B0609020204030204" pitchFamily="49" charset="0"/>
                        </a:rPr>
                        <a:t>42, 3.14, 2+3j</a:t>
                      </a:r>
                      <a:endParaRPr lang="uk-UA" sz="18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4754023"/>
                  </a:ext>
                </a:extLst>
              </a:tr>
              <a:tr h="4830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dirty="0">
                          <a:effectLst/>
                        </a:rPr>
                        <a:t>Логічний тип</a:t>
                      </a:r>
                      <a:endParaRPr lang="uk-U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dirty="0">
                          <a:effectLst/>
                          <a:latin typeface="Consolas" panose="020B0609020204030204" pitchFamily="49" charset="0"/>
                        </a:rPr>
                        <a:t>bool</a:t>
                      </a:r>
                      <a:endParaRPr lang="uk-UA" sz="18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dirty="0">
                          <a:effectLst/>
                          <a:latin typeface="Consolas" panose="020B0609020204030204" pitchFamily="49" charset="0"/>
                        </a:rPr>
                        <a:t>True, False</a:t>
                      </a:r>
                      <a:endParaRPr lang="uk-UA" sz="18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2204817"/>
                  </a:ext>
                </a:extLst>
              </a:tr>
              <a:tr h="5089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dirty="0">
                          <a:effectLst/>
                        </a:rPr>
                        <a:t>Рядки</a:t>
                      </a:r>
                      <a:endParaRPr lang="uk-U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dirty="0">
                          <a:effectLst/>
                          <a:latin typeface="Consolas" panose="020B0609020204030204" pitchFamily="49" charset="0"/>
                        </a:rPr>
                        <a:t>str</a:t>
                      </a:r>
                      <a:endParaRPr lang="uk-UA" sz="18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dirty="0">
                          <a:effectLst/>
                          <a:latin typeface="Consolas" panose="020B0609020204030204" pitchFamily="49" charset="0"/>
                        </a:rPr>
                        <a:t>"Python"</a:t>
                      </a:r>
                      <a:endParaRPr lang="uk-UA" sz="18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6307212"/>
                  </a:ext>
                </a:extLst>
              </a:tr>
              <a:tr h="6211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dirty="0">
                          <a:effectLst/>
                        </a:rPr>
                        <a:t>Послідовності</a:t>
                      </a:r>
                      <a:endParaRPr lang="uk-U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dirty="0">
                          <a:effectLst/>
                          <a:latin typeface="Consolas" panose="020B0609020204030204" pitchFamily="49" charset="0"/>
                        </a:rPr>
                        <a:t>list, tuple, range</a:t>
                      </a:r>
                      <a:endParaRPr lang="uk-UA" sz="18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dirty="0">
                          <a:effectLst/>
                          <a:latin typeface="Consolas" panose="020B0609020204030204" pitchFamily="49" charset="0"/>
                        </a:rPr>
                        <a:t>[1, 2, 3], (1, 2, 3)</a:t>
                      </a:r>
                      <a:endParaRPr lang="uk-UA" sz="18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23004"/>
                  </a:ext>
                </a:extLst>
              </a:tr>
              <a:tr h="5644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dirty="0">
                          <a:effectLst/>
                        </a:rPr>
                        <a:t>Множини</a:t>
                      </a:r>
                      <a:endParaRPr lang="uk-U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dirty="0">
                          <a:effectLst/>
                          <a:latin typeface="Consolas" panose="020B0609020204030204" pitchFamily="49" charset="0"/>
                        </a:rPr>
                        <a:t>set, frozenset</a:t>
                      </a:r>
                      <a:endParaRPr lang="uk-UA" sz="18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>
                          <a:effectLst/>
                          <a:latin typeface="Consolas" panose="020B0609020204030204" pitchFamily="49" charset="0"/>
                        </a:rPr>
                        <a:t>{1, 2, 3}</a:t>
                      </a:r>
                      <a:endParaRPr lang="uk-UA" sz="180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905201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dirty="0">
                          <a:effectLst/>
                        </a:rPr>
                        <a:t>Відображення</a:t>
                      </a:r>
                      <a:endParaRPr lang="uk-U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dirty="0">
                          <a:effectLst/>
                          <a:latin typeface="Consolas" panose="020B0609020204030204" pitchFamily="49" charset="0"/>
                        </a:rPr>
                        <a:t>dict</a:t>
                      </a:r>
                      <a:endParaRPr lang="uk-UA" sz="18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dirty="0">
                          <a:effectLst/>
                          <a:latin typeface="Consolas" panose="020B0609020204030204" pitchFamily="49" charset="0"/>
                        </a:rPr>
                        <a:t>{"name": "Anna", "age": 20}</a:t>
                      </a:r>
                      <a:endParaRPr lang="uk-UA" sz="18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555844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dirty="0">
                          <a:effectLst/>
                        </a:rPr>
                        <a:t>Двійкові дані</a:t>
                      </a:r>
                      <a:endParaRPr lang="uk-U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dirty="0">
                          <a:effectLst/>
                          <a:latin typeface="Consolas" panose="020B0609020204030204" pitchFamily="49" charset="0"/>
                        </a:rPr>
                        <a:t>bytes, bytearray, memoryview</a:t>
                      </a:r>
                      <a:endParaRPr lang="uk-UA" sz="18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dirty="0">
                          <a:effectLst/>
                          <a:latin typeface="Consolas" panose="020B0609020204030204" pitchFamily="49" charset="0"/>
                        </a:rPr>
                        <a:t>b"ABC"</a:t>
                      </a:r>
                      <a:endParaRPr lang="uk-UA" sz="18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26057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dirty="0">
                          <a:effectLst/>
                        </a:rPr>
                        <a:t>Спеціальне значення</a:t>
                      </a:r>
                      <a:endParaRPr lang="uk-U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dirty="0">
                          <a:effectLst/>
                          <a:latin typeface="Consolas" panose="020B0609020204030204" pitchFamily="49" charset="0"/>
                        </a:rPr>
                        <a:t>NoneType</a:t>
                      </a:r>
                      <a:endParaRPr lang="uk-UA" sz="18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dirty="0">
                          <a:effectLst/>
                          <a:latin typeface="Consolas" panose="020B0609020204030204" pitchFamily="49" charset="0"/>
                        </a:rPr>
                        <a:t>None</a:t>
                      </a:r>
                      <a:endParaRPr lang="uk-UA" sz="18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0241573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F26FCCDB-F5CC-E7CB-EB3D-BA0C652AAB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8512" y="1354347"/>
            <a:ext cx="3778753" cy="5401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3332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2D559566-57C7-4350-BB02-30F7C86846F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69768" y="654523"/>
            <a:ext cx="11108795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У Python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ім'я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– це позначення, за допомогою якого програма звертається до об'єкта.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Об'єкт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– це сутність, що існує під час виконання програми та має:</a:t>
            </a:r>
          </a:p>
          <a:p>
            <a:pPr>
              <a:lnSpc>
                <a:spcPct val="100000"/>
              </a:lnSpc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значення;</a:t>
            </a:r>
          </a:p>
          <a:p>
            <a:pPr>
              <a:lnSpc>
                <a:spcPct val="100000"/>
              </a:lnSpc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тип;</a:t>
            </a:r>
          </a:p>
          <a:p>
            <a:pPr>
              <a:lnSpc>
                <a:spcPct val="100000"/>
              </a:lnSpc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ідентичність.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Наприклад: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uk-UA" altLang="uk-UA" sz="1600" dirty="0">
              <a:latin typeface="+mn-l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Після виконання цього запису: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>
              <a:lnSpc>
                <a:spcPct val="100000"/>
              </a:lnSpc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10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– об'єкт;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>
              <a:lnSpc>
                <a:spcPct val="100000"/>
              </a:lnSpc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int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– тип цього об'єкта;</a:t>
            </a:r>
          </a:p>
          <a:p>
            <a:pPr>
              <a:lnSpc>
                <a:spcPct val="100000"/>
              </a:lnSpc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a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– ім'я, пов'язане з об'єктом.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Головна ідея: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Ім'я не «містить» значення. Ім'я пов'язане з об'єктом.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Тому одне й те саме ім'я в різні моменти виконання програми може бути пов'язане з різними об'єктами: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C43A5C0-F4E3-610E-486C-A63D8B57065C}"/>
              </a:ext>
            </a:extLst>
          </p:cNvPr>
          <p:cNvSpPr txBox="1"/>
          <p:nvPr/>
        </p:nvSpPr>
        <p:spPr>
          <a:xfrm>
            <a:off x="2551955" y="0"/>
            <a:ext cx="60945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Імена та об'єкти в Python</a:t>
            </a:r>
            <a:endParaRPr kumimoji="0" lang="uk-UA" altLang="uk-UA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CC6F641-02ED-5E86-5A87-F152443B17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032" y="2421055"/>
            <a:ext cx="1019175" cy="4286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4395981-EE67-10D9-C68F-7359B278FB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9496" y="1434628"/>
            <a:ext cx="3537731" cy="224442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8725B62-F117-9568-3A50-45FA3D47EE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32" y="4886636"/>
            <a:ext cx="1600200" cy="7239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5BDEDE4-0B96-5685-7711-7A40CABAF7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9496" y="4886636"/>
            <a:ext cx="4495754" cy="1747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7215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7F263215-CEC5-4089-A901-FD5319EC5CD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84477" y="584775"/>
            <a:ext cx="10872958" cy="600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Оператор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=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у Python створює або змінює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зв'язок між іменем та об'єктом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uk-UA" altLang="uk-UA" sz="1600" dirty="0">
              <a:latin typeface="+mn-l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Якщо інше ім'я отримує значення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a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uk-UA" altLang="uk-UA" sz="1600" dirty="0">
              <a:latin typeface="+mn-l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обидва імені можуть бути пов'язані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з одним і тим самим об'єктом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</a:t>
            </a: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en-US" altLang="uk-UA" sz="1600" dirty="0"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en-US" altLang="uk-UA" sz="1600" dirty="0"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en-US" altLang="uk-UA" sz="1600" dirty="0"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en-US" altLang="uk-UA" sz="1600" dirty="0"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en-US" altLang="uk-UA" sz="1600" dirty="0"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en-US" altLang="uk-UA" sz="1600" dirty="0"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Тобто: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>
              <a:lnSpc>
                <a:spcPct val="100000"/>
              </a:lnSpc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a = 10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</a:rPr>
              <a:t>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– ім'я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urier New" panose="02070309020205020404" pitchFamily="49" charset="0"/>
              </a:rPr>
              <a:t>a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пов'язується з об'єктом </a:t>
            </a:r>
            <a:r>
              <a:rPr kumimoji="0" lang="uk-UA" altLang="uk-UA" sz="1600" b="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10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;</a:t>
            </a:r>
          </a:p>
          <a:p>
            <a:pPr>
              <a:lnSpc>
                <a:spcPct val="100000"/>
              </a:lnSpc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+mn-lt"/>
                <a:ea typeface="Times New Roman" panose="02020603050405020304" pitchFamily="18" charset="0"/>
                <a:cs typeface="Courier New" panose="02070309020205020404" pitchFamily="49" charset="0"/>
              </a:rPr>
              <a:t>b = a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+mn-lt"/>
                <a:ea typeface="Times New Roman" panose="02020603050405020304" pitchFamily="18" charset="0"/>
              </a:rPr>
              <a:t>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– ім'я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b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також пов'язується з цим об'єктом;</a:t>
            </a:r>
          </a:p>
          <a:p>
            <a:pPr>
              <a:lnSpc>
                <a:spcPct val="100000"/>
              </a:lnSpc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b = a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</a:rPr>
              <a:t>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не означає автоматичне копіювання об'єкта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Важливо</a:t>
            </a:r>
            <a:r>
              <a:rPr lang="en-US" altLang="uk-UA" sz="16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Присвоювання ≠ копіювання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Копіювання об'єктів – окрема операція, з якою ми познайомимося пізніше.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AE6478-D435-650F-07ED-3E83AEDB342F}"/>
              </a:ext>
            </a:extLst>
          </p:cNvPr>
          <p:cNvSpPr txBox="1"/>
          <p:nvPr/>
        </p:nvSpPr>
        <p:spPr>
          <a:xfrm>
            <a:off x="1500997" y="0"/>
            <a:ext cx="89542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Присвоювання – це зв'язування імені з об'єктом</a:t>
            </a:r>
            <a:endParaRPr kumimoji="0" lang="uk-UA" altLang="uk-UA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06991B2-DF03-90CB-9AD1-FDDB14C0AD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22" y="1048557"/>
            <a:ext cx="942975" cy="4476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94A45C2-5339-140F-07D4-9A3086F2C9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022" y="1960014"/>
            <a:ext cx="800100" cy="3524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0386257-325E-5348-3837-E3581B0EF5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627" y="2625970"/>
            <a:ext cx="3867150" cy="90487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0C6BB8E-37EC-4176-E59D-15ADF9C196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627" y="3585596"/>
            <a:ext cx="3924300" cy="112395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ECC118E-9CD4-9681-5097-B7EBFE17B8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13482" y="2760901"/>
            <a:ext cx="4133850" cy="181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3322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3FDE484-5FD1-4952-BF7A-730411179DBF}"/>
              </a:ext>
            </a:extLst>
          </p:cNvPr>
          <p:cNvSpPr txBox="1"/>
          <p:nvPr/>
        </p:nvSpPr>
        <p:spPr>
          <a:xfrm>
            <a:off x="419100" y="120402"/>
            <a:ext cx="11353800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Ідентифікатори в Python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Ідентифікатор</a:t>
            </a: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– це ім'я, яке використовується для позначення об'єктів у програмі: змінних, функцій, класів, модулів та інших елементів.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Правила запису ідентифікаторів</a:t>
            </a:r>
            <a:endParaRPr kumimoji="0" lang="uk-UA" altLang="uk-UA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Ідентифікатор може містити: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 </a:t>
            </a: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літери </a:t>
            </a: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ourier New" panose="02070309020205020404" pitchFamily="49" charset="0"/>
              </a:rPr>
              <a:t>A–Z</a:t>
            </a: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, </a:t>
            </a: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ourier New" panose="02070309020205020404" pitchFamily="49" charset="0"/>
              </a:rPr>
              <a:t>a–z</a:t>
            </a: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 </a:t>
            </a: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цифри </a:t>
            </a: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ourier New" panose="02070309020205020404" pitchFamily="49" charset="0"/>
              </a:rPr>
              <a:t>0–9</a:t>
            </a: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 </a:t>
            </a: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символ підкреслення </a:t>
            </a: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ourier New" panose="02070309020205020404" pitchFamily="49" charset="0"/>
              </a:rPr>
              <a:t>_</a:t>
            </a: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 </a:t>
            </a: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Unicode-символи, зокрема літери інших мов.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Приклади</a:t>
            </a:r>
            <a:endParaRPr kumimoji="0" lang="uk-UA" altLang="uk-UA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en-US" altLang="uk-UA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en-US" altLang="uk-UA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en-US" altLang="uk-UA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Рекомендація</a:t>
            </a:r>
            <a:endParaRPr kumimoji="0" lang="uk-UA" altLang="uk-UA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Для імен змінних у Python зазвичай використовують </a:t>
            </a:r>
            <a:r>
              <a:rPr kumimoji="0" lang="uk-UA" altLang="uk-UA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ourier New" panose="02070309020205020404" pitchFamily="49" charset="0"/>
              </a:rPr>
              <a:t>snake_case</a:t>
            </a: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:</a:t>
            </a:r>
            <a:endParaRPr kumimoji="0" lang="uk-UA" altLang="uk-UA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E2E7CE-8E09-7A6E-AFE0-5EC033DFE4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1" y="3895813"/>
            <a:ext cx="3324764" cy="154699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8B0D616-B86C-9E40-11B8-6EDFF6D0A0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8625" y="3895814"/>
            <a:ext cx="3528241" cy="1546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CEE0E61-E596-6525-8875-D1CA1DBCE424}"/>
              </a:ext>
            </a:extLst>
          </p:cNvPr>
          <p:cNvSpPr txBox="1"/>
          <p:nvPr/>
        </p:nvSpPr>
        <p:spPr>
          <a:xfrm>
            <a:off x="5512279" y="1877753"/>
            <a:ext cx="6487065" cy="15696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Але: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не може починатися з цифри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не може містити пробілів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не може містити спеціальні символи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на кшталт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ourier New" panose="02070309020205020404" pitchFamily="49" charset="0"/>
              </a:rPr>
              <a:t>@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,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ourier New" panose="02070309020205020404" pitchFamily="49" charset="0"/>
              </a:rPr>
              <a:t>#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,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ourier New" panose="02070309020205020404" pitchFamily="49" charset="0"/>
              </a:rPr>
              <a:t>$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,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ourier New" panose="02070309020205020404" pitchFamily="49" charset="0"/>
              </a:rPr>
              <a:t>-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регістр має значення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: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ourier New" panose="02070309020205020404" pitchFamily="49" charset="0"/>
              </a:rPr>
              <a:t>name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,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ourier New" panose="02070309020205020404" pitchFamily="49" charset="0"/>
              </a:rPr>
              <a:t>Name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і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ourier New" panose="02070309020205020404" pitchFamily="49" charset="0"/>
              </a:rPr>
              <a:t>NAME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– різні імена;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ключові слова Python не можна використовувати як ідентифікатори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7E7B7BB-94E7-405F-6C5B-E73F31B8A3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3378" y="5655431"/>
            <a:ext cx="2849143" cy="1082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0880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481" y="107401"/>
            <a:ext cx="12029038" cy="5541962"/>
          </a:xfrm>
        </p:spPr>
        <p:txBody>
          <a:bodyPr>
            <a:normAutofit/>
          </a:bodyPr>
          <a:lstStyle/>
          <a:p>
            <a:pPr algn="l"/>
            <a:r>
              <a:rPr lang="ru-RU" sz="1800" dirty="0"/>
              <a:t>Для того, щоб подивитися на об'єкт з яким ідентифікатором посилається дана змінна, можна використати функцію </a:t>
            </a:r>
            <a:r>
              <a:rPr lang="ru-RU" sz="1800" dirty="0">
                <a:highlight>
                  <a:srgbClr val="C0C0C0"/>
                </a:highlight>
                <a:latin typeface="Consolas" panose="020B0609020204030204" pitchFamily="49" charset="0"/>
              </a:rPr>
              <a:t>id() </a:t>
            </a: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81481" y="977464"/>
            <a:ext cx="2960483" cy="2308324"/>
          </a:xfrm>
          <a:prstGeom prst="rect">
            <a:avLst/>
          </a:prstGeom>
          <a:solidFill>
            <a:srgbClr val="F9F9F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79493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&gt;&gt;&gt;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a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79493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rgbClr val="811F24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79493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&gt;&gt;&gt;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b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79493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rgbClr val="811F24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79493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&gt;&gt;&gt;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693A17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id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(a)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rgbClr val="811F24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1829984576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79493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&gt;&gt;&gt;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693A17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id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(b)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rgbClr val="811F24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1829984592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79493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&gt;&gt;&gt;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a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79493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b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79493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&gt;&gt;&gt;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693A17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id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(a)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rgbClr val="811F24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1829984592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3108297" y="804031"/>
            <a:ext cx="82597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Ідентифікатор - це деяке цілочисельне значення, за допомогою якого унікально адресується об'єкт. Спочатку змінна </a:t>
            </a:r>
            <a:r>
              <a:rPr lang="en-US" dirty="0"/>
              <a:t>a </a:t>
            </a:r>
            <a:r>
              <a:rPr lang="uk-UA" dirty="0"/>
              <a:t>посилається на об'єкт </a:t>
            </a:r>
            <a:r>
              <a:rPr lang="uk-UA" dirty="0">
                <a:highlight>
                  <a:srgbClr val="C0C0C0"/>
                </a:highlight>
                <a:latin typeface="Consolas" panose="020B0609020204030204" pitchFamily="49" charset="0"/>
              </a:rPr>
              <a:t>4</a:t>
            </a:r>
            <a:r>
              <a:rPr lang="uk-UA" dirty="0"/>
              <a:t> з ідентифікатором </a:t>
            </a:r>
            <a:r>
              <a:rPr lang="uk-UA" dirty="0">
                <a:highlight>
                  <a:srgbClr val="C0C0C0"/>
                </a:highlight>
              </a:rPr>
              <a:t>1829984576</a:t>
            </a:r>
            <a:r>
              <a:rPr lang="uk-UA" dirty="0"/>
              <a:t>, змінна </a:t>
            </a:r>
            <a:r>
              <a:rPr lang="en-US" dirty="0">
                <a:highlight>
                  <a:srgbClr val="C0C0C0"/>
                </a:highlight>
                <a:latin typeface="Consolas" panose="020B0609020204030204" pitchFamily="49" charset="0"/>
              </a:rPr>
              <a:t>b</a:t>
            </a:r>
            <a:r>
              <a:rPr lang="en-US" dirty="0"/>
              <a:t> - </a:t>
            </a:r>
            <a:r>
              <a:rPr lang="uk-UA" dirty="0"/>
              <a:t>на об'єкт з </a:t>
            </a:r>
            <a:r>
              <a:rPr lang="en-US" dirty="0">
                <a:highlight>
                  <a:srgbClr val="C0C0C0"/>
                </a:highlight>
                <a:latin typeface="Consolas" panose="020B0609020204030204" pitchFamily="49" charset="0"/>
              </a:rPr>
              <a:t>id</a:t>
            </a:r>
            <a:r>
              <a:rPr lang="en-US" dirty="0"/>
              <a:t> = </a:t>
            </a:r>
            <a:r>
              <a:rPr lang="en-US" dirty="0">
                <a:highlight>
                  <a:srgbClr val="C0C0C0"/>
                </a:highlight>
                <a:latin typeface="Consolas" panose="020B0609020204030204" pitchFamily="49" charset="0"/>
              </a:rPr>
              <a:t>1829984592</a:t>
            </a:r>
            <a:r>
              <a:rPr lang="en-US" dirty="0"/>
              <a:t>. </a:t>
            </a:r>
            <a:r>
              <a:rPr lang="uk-UA" dirty="0"/>
              <a:t>Після виконання операції присвоювання </a:t>
            </a:r>
            <a:r>
              <a:rPr lang="en-US" dirty="0">
                <a:highlight>
                  <a:srgbClr val="C0C0C0"/>
                </a:highlight>
                <a:latin typeface="Consolas" panose="020B0609020204030204" pitchFamily="49" charset="0"/>
              </a:rPr>
              <a:t>a = b</a:t>
            </a:r>
            <a:r>
              <a:rPr lang="en-US" dirty="0"/>
              <a:t>, </a:t>
            </a:r>
            <a:r>
              <a:rPr lang="uk-UA" dirty="0"/>
              <a:t>змінна </a:t>
            </a:r>
            <a:r>
              <a:rPr lang="en-US" dirty="0">
                <a:highlight>
                  <a:srgbClr val="C0C0C0"/>
                </a:highlight>
                <a:latin typeface="Consolas" panose="020B0609020204030204" pitchFamily="49" charset="0"/>
              </a:rPr>
              <a:t>a</a:t>
            </a:r>
            <a:r>
              <a:rPr lang="en-US" dirty="0"/>
              <a:t> </a:t>
            </a:r>
            <a:r>
              <a:rPr lang="uk-UA" u="sng" dirty="0"/>
              <a:t>стала посилатися на той самий об'єкт, що і </a:t>
            </a:r>
            <a:r>
              <a:rPr lang="en-US" u="sng" dirty="0">
                <a:highlight>
                  <a:srgbClr val="C0C0C0"/>
                </a:highlight>
                <a:latin typeface="Consolas" panose="020B0609020204030204" pitchFamily="49" charset="0"/>
              </a:rPr>
              <a:t>b</a:t>
            </a:r>
            <a:r>
              <a:rPr lang="en-US" dirty="0"/>
              <a:t>. </a:t>
            </a:r>
            <a:endParaRPr lang="ru-RU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6249" y="2328926"/>
            <a:ext cx="5251009" cy="401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6498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9353" y="134561"/>
            <a:ext cx="11585419" cy="1340478"/>
          </a:xfrm>
        </p:spPr>
        <p:txBody>
          <a:bodyPr>
            <a:normAutofit/>
          </a:bodyPr>
          <a:lstStyle/>
          <a:p>
            <a:pPr algn="l"/>
            <a:r>
              <a:rPr lang="uk-UA" sz="1800" b="1" dirty="0">
                <a:effectLst/>
                <a:ea typeface="Times New Roman" panose="02020603050405020304" pitchFamily="18" charset="0"/>
              </a:rPr>
              <a:t>Ключові слова (keywords)</a:t>
            </a:r>
            <a:r>
              <a:rPr lang="uk-UA" sz="1800" dirty="0">
                <a:effectLst/>
                <a:ea typeface="Times New Roman" panose="02020603050405020304" pitchFamily="18" charset="0"/>
              </a:rPr>
              <a:t> – це зарезервовані слова, які мають спеціальне значення в синтаксисі Python.</a:t>
            </a:r>
          </a:p>
          <a:p>
            <a:pPr algn="l"/>
            <a:r>
              <a:rPr lang="uk-UA" sz="1800" dirty="0">
                <a:effectLst/>
                <a:ea typeface="Times New Roman" panose="02020603050405020304" pitchFamily="18" charset="0"/>
              </a:rPr>
              <a:t>Їх </a:t>
            </a:r>
            <a:r>
              <a:rPr lang="uk-UA" sz="1800" b="1" dirty="0">
                <a:effectLst/>
                <a:ea typeface="Times New Roman" panose="02020603050405020304" pitchFamily="18" charset="0"/>
              </a:rPr>
              <a:t>не можна використовувати як звичайні ідентифікатори</a:t>
            </a:r>
            <a:r>
              <a:rPr lang="uk-UA" sz="1800" dirty="0">
                <a:effectLst/>
                <a:ea typeface="Times New Roman" panose="02020603050405020304" pitchFamily="18" charset="0"/>
              </a:rPr>
              <a:t>.</a:t>
            </a: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uk-UA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Основні ключові слова</a:t>
            </a:r>
          </a:p>
          <a:p>
            <a:pPr algn="l"/>
            <a:endParaRPr lang="ru-RU" sz="2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353" y="1263129"/>
            <a:ext cx="7274857" cy="3619421"/>
          </a:xfrm>
          <a:prstGeom prst="rect">
            <a:avLst/>
          </a:prstGeom>
        </p:spPr>
      </p:pic>
      <p:sp>
        <p:nvSpPr>
          <p:cNvPr id="6" name="Rectangle 1">
            <a:extLst>
              <a:ext uri="{FF2B5EF4-FFF2-40B4-BE49-F238E27FC236}">
                <a16:creationId xmlns:a16="http://schemas.microsoft.com/office/drawing/2014/main" id="{519F90C0-299B-470F-BA40-AE2D113681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353" y="4957263"/>
            <a:ext cx="1143134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Як переглянути повний список?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Python дозволяє отримати список ключових слів програмно: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7F5653-34FB-0DDA-D62F-A6C3BA5D43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9784" y="1846914"/>
            <a:ext cx="2505075" cy="8572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BC24D04-DA3A-F836-0874-74F64FE852BB}"/>
              </a:ext>
            </a:extLst>
          </p:cNvPr>
          <p:cNvSpPr txBox="1"/>
          <p:nvPr/>
        </p:nvSpPr>
        <p:spPr>
          <a:xfrm>
            <a:off x="7692833" y="1470296"/>
            <a:ext cx="16109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Наприклад:</a:t>
            </a:r>
            <a:endParaRPr kumimoji="0" lang="uk-UA" altLang="uk-UA" sz="18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1C39C0-51A8-9EFF-40CC-5EBEE1A91C01}"/>
              </a:ext>
            </a:extLst>
          </p:cNvPr>
          <p:cNvSpPr txBox="1"/>
          <p:nvPr/>
        </p:nvSpPr>
        <p:spPr>
          <a:xfrm>
            <a:off x="7692833" y="2820051"/>
            <a:ext cx="392220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if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– </a:t>
            </a:r>
            <a:r>
              <a:rPr kumimoji="0" lang="uk-UA" altLang="uk-UA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зарезервоване слово, яке використовується для запису умов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.</a:t>
            </a: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C4A8041-8520-B423-C6AF-D3D92E8DA5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353" y="5782844"/>
            <a:ext cx="2895600" cy="77152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20204E5-05A6-D2C6-3BC8-CB546D2F89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5144" y="5782844"/>
            <a:ext cx="7166360" cy="1000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6498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B15BE50-A14B-4128-AD06-169A4A60A3A9}"/>
              </a:ext>
            </a:extLst>
          </p:cNvPr>
          <p:cNvSpPr txBox="1"/>
          <p:nvPr/>
        </p:nvSpPr>
        <p:spPr>
          <a:xfrm>
            <a:off x="138371" y="734851"/>
            <a:ext cx="1086643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Об'єкти Python можуть бути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змінюваними (mutable)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або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незмінюваними (immutable)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uk-UA" sz="16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A9FB63-FA24-7F0C-F252-F049F9154A52}"/>
              </a:ext>
            </a:extLst>
          </p:cNvPr>
          <p:cNvSpPr txBox="1"/>
          <p:nvPr/>
        </p:nvSpPr>
        <p:spPr>
          <a:xfrm>
            <a:off x="2219685" y="71527"/>
            <a:ext cx="685908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Змінювані та незмінювані об'єкти</a:t>
            </a:r>
            <a:endParaRPr kumimoji="0" lang="uk-UA" altLang="uk-UA" sz="32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A88230C-3788-ACD9-4D78-C51716230432}"/>
              </a:ext>
            </a:extLst>
          </p:cNvPr>
          <p:cNvSpPr txBox="1"/>
          <p:nvPr/>
        </p:nvSpPr>
        <p:spPr>
          <a:xfrm>
            <a:off x="5959067" y="1249876"/>
            <a:ext cx="6094562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Змінювані об'єкти</a:t>
            </a:r>
            <a:endParaRPr kumimoji="0" lang="uk-UA" altLang="uk-UA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Їхній внутрішній стан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можна змінити після створення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До основних змінюваних типів належать: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list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</a:rPr>
              <a:t>,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dict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</a:rPr>
              <a:t>,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set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</a:rPr>
              <a:t>,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bytearray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uk-UA" sz="1600" dirty="0"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Наприклад: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uk-UA" sz="1600" dirty="0"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uk-UA" sz="1600" dirty="0"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Об'єкт списку змінився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12FD9C4-47B3-E8E7-E55A-2A96FE27DB24}"/>
              </a:ext>
            </a:extLst>
          </p:cNvPr>
          <p:cNvSpPr txBox="1"/>
          <p:nvPr/>
        </p:nvSpPr>
        <p:spPr>
          <a:xfrm>
            <a:off x="138371" y="1179652"/>
            <a:ext cx="5354848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Незмінювані об'єкти</a:t>
            </a:r>
            <a:endParaRPr kumimoji="0" lang="uk-UA" altLang="uk-UA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Після створення об'єкта його значення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не можна змінити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До основних незмінюваних типів належать: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int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</a:rPr>
              <a:t>,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float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</a:rPr>
              <a:t>,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complex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</a:rPr>
              <a:t>,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bool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</a:rPr>
              <a:t>,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str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</a:rPr>
              <a:t>,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tuple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</a:rPr>
              <a:t>,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frozenset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</a:rPr>
              <a:t>,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bytes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Наприклад: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uk-UA" sz="1600" dirty="0"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Тут об'єкт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10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не змінився на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20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.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Ім'я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a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просто стало пов'язаним з іншим об'єктом:</a:t>
            </a: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6A4A49F-E7AE-BE91-A56A-B7DC768E0330}"/>
              </a:ext>
            </a:extLst>
          </p:cNvPr>
          <p:cNvSpPr txBox="1"/>
          <p:nvPr/>
        </p:nvSpPr>
        <p:spPr>
          <a:xfrm>
            <a:off x="138370" y="5333160"/>
            <a:ext cx="118350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Головна ідея</a:t>
            </a:r>
            <a:r>
              <a:rPr lang="en-US" altLang="uk-UA" sz="1800" dirty="0">
                <a:ea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kumimoji="0" lang="uk-UA" altLang="uk-UA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Змінити незмінюваний об'єкт неможливо – можна лише створити інший об'єкт і пов'язати з ним ім’я.</a:t>
            </a: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CC02DB4-337F-14FE-C4B1-56C0571EEB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63" y="3225584"/>
            <a:ext cx="895350" cy="7239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629EF59-B7D4-C13B-7137-546E7FF7EF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9067" y="3273029"/>
            <a:ext cx="2533650" cy="73342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50F37E5-A4EA-B2D1-6C85-BFDB0B7612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6027" y="4493595"/>
            <a:ext cx="1590675" cy="35242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8A04638A-5078-B07D-7436-224CDD7BB25D}"/>
              </a:ext>
            </a:extLst>
          </p:cNvPr>
          <p:cNvSpPr txBox="1"/>
          <p:nvPr/>
        </p:nvSpPr>
        <p:spPr>
          <a:xfrm>
            <a:off x="5959067" y="4533763"/>
            <a:ext cx="6746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/>
              <a:t>Був: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F6087A13-7EA0-934B-8466-2A7D5B2826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8061" y="4531695"/>
            <a:ext cx="1143000" cy="314325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8B26F530-B774-1E4A-9B8F-D3926FDABB1F}"/>
              </a:ext>
            </a:extLst>
          </p:cNvPr>
          <p:cNvSpPr txBox="1"/>
          <p:nvPr/>
        </p:nvSpPr>
        <p:spPr>
          <a:xfrm>
            <a:off x="8001381" y="4531695"/>
            <a:ext cx="6746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/>
              <a:t>став:</a:t>
            </a:r>
          </a:p>
        </p:txBody>
      </p:sp>
    </p:spTree>
    <p:extLst>
      <p:ext uri="{BB962C8B-B14F-4D97-AF65-F5344CB8AC3E}">
        <p14:creationId xmlns:p14="http://schemas.microsoft.com/office/powerpoint/2010/main" val="17286498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0010" y="217283"/>
            <a:ext cx="11304762" cy="5920967"/>
          </a:xfrm>
        </p:spPr>
        <p:txBody>
          <a:bodyPr>
            <a:normAutofit/>
          </a:bodyPr>
          <a:lstStyle/>
          <a:p>
            <a:pPr algn="l"/>
            <a:r>
              <a:rPr lang="uk-UA" sz="1800" b="1" dirty="0"/>
              <a:t>Незмінюваність</a:t>
            </a:r>
            <a:r>
              <a:rPr lang="uk-UA" sz="1800" dirty="0"/>
              <a:t> типу даних означає, що створений об'єкт більше не змінюється. </a:t>
            </a:r>
          </a:p>
          <a:p>
            <a:pPr algn="l"/>
            <a:r>
              <a:rPr lang="uk-UA" sz="1800" dirty="0"/>
              <a:t>Наприклад, якщо оголосити змінну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k = 15</a:t>
            </a:r>
            <a:r>
              <a:rPr lang="en-US" sz="1800" dirty="0"/>
              <a:t>, </a:t>
            </a:r>
            <a:r>
              <a:rPr lang="uk-UA" sz="1800" dirty="0"/>
              <a:t>то буде створено об'єкт зі значенням </a:t>
            </a:r>
            <a:r>
              <a:rPr lang="uk-UA" sz="1800" dirty="0">
                <a:highlight>
                  <a:srgbClr val="C0C0C0"/>
                </a:highlight>
              </a:rPr>
              <a:t>15</a:t>
            </a:r>
            <a:r>
              <a:rPr lang="uk-UA" sz="1800" dirty="0"/>
              <a:t>, типу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int</a:t>
            </a:r>
            <a:r>
              <a:rPr lang="en-US" sz="1800" dirty="0"/>
              <a:t> </a:t>
            </a:r>
            <a:r>
              <a:rPr lang="uk-UA" sz="1800" dirty="0"/>
              <a:t>і ідентифікатором, який можна дізнатися за допомогою функції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id()</a:t>
            </a:r>
            <a:r>
              <a:rPr lang="en-US" sz="1800" dirty="0"/>
              <a:t>. </a:t>
            </a:r>
            <a:endParaRPr lang="ru-RU" sz="18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645812" y="1352687"/>
            <a:ext cx="2697933" cy="1477328"/>
          </a:xfrm>
          <a:prstGeom prst="rect">
            <a:avLst/>
          </a:prstGeom>
          <a:solidFill>
            <a:srgbClr val="F9F9F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79493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&gt;&gt;&gt;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k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79493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rgbClr val="811F24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15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79493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&gt;&gt;&gt;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693A17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id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(k) </a:t>
            </a: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rgbClr val="811F24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1672501744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79493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&gt;&gt;&gt;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691C97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(k)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79493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kumimoji="0" lang="ru-RU" altLang="ru-RU" b="0" i="1" u="none" strike="noStrike" cap="none" normalizeH="0" baseline="0" dirty="0">
                <a:ln>
                  <a:noFill/>
                </a:ln>
                <a:solidFill>
                  <a:srgbClr val="A71D5D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B6125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'int'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79493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510010" y="2906596"/>
            <a:ext cx="112459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Об'єкт з </a:t>
            </a:r>
            <a:r>
              <a:rPr lang="ru-RU" dirty="0">
                <a:highlight>
                  <a:srgbClr val="C0C0C0"/>
                </a:highlight>
                <a:latin typeface="Consolas" panose="020B0609020204030204" pitchFamily="49" charset="0"/>
              </a:rPr>
              <a:t>id = 1672501744</a:t>
            </a:r>
            <a:r>
              <a:rPr lang="ru-RU" dirty="0">
                <a:latin typeface="Consolas" panose="020B0609020204030204" pitchFamily="49" charset="0"/>
              </a:rPr>
              <a:t> </a:t>
            </a:r>
            <a:r>
              <a:rPr lang="ru-RU" dirty="0"/>
              <a:t>матиме значення </a:t>
            </a:r>
            <a:r>
              <a:rPr lang="ru-RU" dirty="0">
                <a:highlight>
                  <a:srgbClr val="C0C0C0"/>
                </a:highlight>
                <a:latin typeface="Consolas" panose="020B0609020204030204" pitchFamily="49" charset="0"/>
              </a:rPr>
              <a:t>15</a:t>
            </a:r>
            <a:r>
              <a:rPr lang="ru-RU" dirty="0"/>
              <a:t> і змінити його вже не можна. </a:t>
            </a:r>
          </a:p>
          <a:p>
            <a:endParaRPr lang="ru-RU" dirty="0"/>
          </a:p>
          <a:p>
            <a:r>
              <a:rPr lang="ru-RU" dirty="0"/>
              <a:t>Якщо тип даних </a:t>
            </a:r>
            <a:r>
              <a:rPr lang="ru-RU" b="1" dirty="0"/>
              <a:t>змінюваний</a:t>
            </a:r>
            <a:r>
              <a:rPr lang="ru-RU" dirty="0"/>
              <a:t>, то можна змінювати значення об'єкта. </a:t>
            </a:r>
          </a:p>
          <a:p>
            <a:r>
              <a:rPr lang="ru-RU" dirty="0"/>
              <a:t>Наприклад, створимо список </a:t>
            </a:r>
            <a:r>
              <a:rPr lang="ru-RU" dirty="0">
                <a:highlight>
                  <a:srgbClr val="C0C0C0"/>
                </a:highlight>
                <a:latin typeface="Consolas" panose="020B0609020204030204" pitchFamily="49" charset="0"/>
              </a:rPr>
              <a:t>[1, 2]</a:t>
            </a:r>
            <a:r>
              <a:rPr lang="ru-RU" dirty="0"/>
              <a:t>, а потім замінимо другий елемент на </a:t>
            </a:r>
            <a:r>
              <a:rPr lang="ru-RU" dirty="0">
                <a:highlight>
                  <a:srgbClr val="C0C0C0"/>
                </a:highlight>
              </a:rPr>
              <a:t>3</a:t>
            </a:r>
            <a:r>
              <a:rPr lang="ru-RU" dirty="0"/>
              <a:t>. 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45812" y="4492967"/>
            <a:ext cx="2631542" cy="2031325"/>
          </a:xfrm>
          <a:prstGeom prst="rect">
            <a:avLst/>
          </a:prstGeom>
          <a:solidFill>
            <a:srgbClr val="F9F9F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79493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&gt;&gt;&gt;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a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79493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[</a:t>
            </a: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rgbClr val="811F24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79493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rgbClr val="811F24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79493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&gt;&gt;&gt;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693A17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id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(a)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rgbClr val="811F24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47997336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79493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&gt;&gt;&gt;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a[</a:t>
            </a: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rgbClr val="811F24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]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79493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rgbClr val="811F24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79493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&gt;&gt;&gt;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a [</a:t>
            </a: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rgbClr val="811F24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79493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rgbClr val="811F24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]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79493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&gt;&gt;&gt;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693A17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id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(a) </a:t>
            </a: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rgbClr val="811F24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47997336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6500" y="4258857"/>
            <a:ext cx="4198761" cy="2537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6498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5DED302D-A159-4A73-97EE-509C7320AF58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40251" y="476026"/>
            <a:ext cx="11659092" cy="600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Оператор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– це позначення операції, яку Python виконує над одним або кількома об'єктами.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Вираз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– це конструкція Python, яка обчислюється та утворює певний результат.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Наприклад:</a:t>
            </a: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urier New" panose="02070309020205020404" pitchFamily="49" charset="0"/>
              </a:rPr>
              <a:t> 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+mn-lt"/>
                <a:ea typeface="Times New Roman" panose="02020603050405020304" pitchFamily="18" charset="0"/>
                <a:cs typeface="Courier New" panose="02070309020205020404" pitchFamily="49" charset="0"/>
              </a:rPr>
              <a:t>2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kumimoji="0" lang="en-US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і </a:t>
            </a:r>
            <a:r>
              <a:rPr kumimoji="0" lang="en-US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+mn-lt"/>
                <a:ea typeface="Times New Roman" panose="02020603050405020304" pitchFamily="18" charset="0"/>
                <a:cs typeface="Courier New" panose="02070309020205020404" pitchFamily="49" charset="0"/>
              </a:rPr>
              <a:t>3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– операнди;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urier New" panose="02070309020205020404" pitchFamily="49" charset="0"/>
              </a:rPr>
              <a:t> 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+mn-lt"/>
                <a:ea typeface="Times New Roman" panose="02020603050405020304" pitchFamily="18" charset="0"/>
                <a:cs typeface="Courier New" panose="02070309020205020404" pitchFamily="49" charset="0"/>
              </a:rPr>
              <a:t>+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– оператор додавання;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urier New" panose="02070309020205020404" pitchFamily="49" charset="0"/>
              </a:rPr>
              <a:t> 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+mn-lt"/>
                <a:ea typeface="Times New Roman" panose="02020603050405020304" pitchFamily="18" charset="0"/>
                <a:cs typeface="Courier New" panose="02070309020205020404" pitchFamily="49" charset="0"/>
              </a:rPr>
              <a:t>2 + 3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– вираз;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результат обчислення –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+mn-lt"/>
                <a:ea typeface="Times New Roman" panose="02020603050405020304" pitchFamily="18" charset="0"/>
                <a:cs typeface="Courier New" panose="02070309020205020404" pitchFamily="49" charset="0"/>
              </a:rPr>
              <a:t>5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Приклади виразів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en-US" altLang="uk-UA" sz="1600" dirty="0"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Вирази можуть використовувати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значення, імена, оператори та виклики функцій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Головна ідея: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оператор визначає, </a:t>
            </a:r>
            <a:r>
              <a:rPr kumimoji="0" lang="uk-UA" altLang="uk-UA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що зробити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а вираз описує </a:t>
            </a:r>
            <a:r>
              <a:rPr kumimoji="0" lang="uk-UA" altLang="uk-UA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обчислення, результат якого можна отримати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2123CFF-CA88-CD5B-F5BF-DCCB383D97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630" y="1688455"/>
            <a:ext cx="1171575" cy="46672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2833C9C-7468-507A-0283-D0D98984EB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630" y="5537857"/>
            <a:ext cx="2276475" cy="28575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76C1947-3875-31FB-8E08-F5387892CD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251" y="3755495"/>
            <a:ext cx="2862174" cy="141405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4B38409E-BEA1-5A98-A759-163DF83ED598}"/>
              </a:ext>
            </a:extLst>
          </p:cNvPr>
          <p:cNvSpPr txBox="1"/>
          <p:nvPr/>
        </p:nvSpPr>
        <p:spPr>
          <a:xfrm>
            <a:off x="3996546" y="14361"/>
            <a:ext cx="419890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Оператори та вирази</a:t>
            </a:r>
            <a:endParaRPr kumimoji="0" lang="en-US" altLang="uk-UA" sz="32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628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D13C56B3-262D-4142-8DD2-0363BC7DAD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188" y="609449"/>
            <a:ext cx="11465624" cy="60932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>
                <a:effectLst/>
                <a:ea typeface="Times New Roman" panose="02020603050405020304" pitchFamily="18" charset="0"/>
              </a:rPr>
              <a:t>Python підтримує основні операції над числовими даними:</a:t>
            </a:r>
          </a:p>
          <a:p>
            <a:pPr marL="0" indent="0">
              <a:buNone/>
            </a:pPr>
            <a:endParaRPr lang="uk-UA" sz="1800" dirty="0"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1800" dirty="0">
              <a:effectLst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1800" dirty="0"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1800" dirty="0">
              <a:effectLst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1800" dirty="0"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altLang="uk-UA" sz="18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Окремо варто запам'ятати</a:t>
            </a: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ea typeface="Times New Roman" panose="02020603050405020304" pitchFamily="18" charset="0"/>
                <a:cs typeface="Courier New" panose="02070309020205020404" pitchFamily="49" charset="0"/>
              </a:rPr>
              <a:t>/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– звичайне ділення</a:t>
            </a:r>
            <a:b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</a:b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ea typeface="Times New Roman" panose="02020603050405020304" pitchFamily="18" charset="0"/>
                <a:cs typeface="Courier New" panose="02070309020205020404" pitchFamily="49" charset="0"/>
              </a:rPr>
              <a:t>//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– ділення з округленням результату </a:t>
            </a:r>
            <a:r>
              <a:rPr kumimoji="0" lang="uk-UA" altLang="uk-UA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вниз</a:t>
            </a:r>
            <a:b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</a:b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ea typeface="Times New Roman" panose="02020603050405020304" pitchFamily="18" charset="0"/>
                <a:cs typeface="Courier New" panose="02070309020205020404" pitchFamily="49" charset="0"/>
              </a:rPr>
              <a:t>%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– остача від ділення</a:t>
            </a:r>
            <a:b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</a:b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ea typeface="Times New Roman" panose="02020603050405020304" pitchFamily="18" charset="0"/>
                <a:cs typeface="Courier New" panose="02070309020205020404" pitchFamily="49" charset="0"/>
              </a:rPr>
              <a:t>**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– піднесення до степеню</a:t>
            </a:r>
            <a:endParaRPr lang="uk-UA" sz="1800" dirty="0"/>
          </a:p>
        </p:txBody>
      </p:sp>
      <p:graphicFrame>
        <p:nvGraphicFramePr>
          <p:cNvPr id="2" name="Таблиця 1">
            <a:extLst>
              <a:ext uri="{FF2B5EF4-FFF2-40B4-BE49-F238E27FC236}">
                <a16:creationId xmlns:a16="http://schemas.microsoft.com/office/drawing/2014/main" id="{EF1DF2E0-9971-4F93-958A-F249F8E775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2618781"/>
              </p:ext>
            </p:extLst>
          </p:nvPr>
        </p:nvGraphicFramePr>
        <p:xfrm>
          <a:off x="534838" y="1096487"/>
          <a:ext cx="7245390" cy="3551286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293324">
                  <a:extLst>
                    <a:ext uri="{9D8B030D-6E8A-4147-A177-3AD203B41FA5}">
                      <a16:colId xmlns:a16="http://schemas.microsoft.com/office/drawing/2014/main" val="542801920"/>
                    </a:ext>
                  </a:extLst>
                </a:gridCol>
                <a:gridCol w="2329770">
                  <a:extLst>
                    <a:ext uri="{9D8B030D-6E8A-4147-A177-3AD203B41FA5}">
                      <a16:colId xmlns:a16="http://schemas.microsoft.com/office/drawing/2014/main" val="1305763937"/>
                    </a:ext>
                  </a:extLst>
                </a:gridCol>
                <a:gridCol w="1522563">
                  <a:extLst>
                    <a:ext uri="{9D8B030D-6E8A-4147-A177-3AD203B41FA5}">
                      <a16:colId xmlns:a16="http://schemas.microsoft.com/office/drawing/2014/main" val="1999463042"/>
                    </a:ext>
                  </a:extLst>
                </a:gridCol>
                <a:gridCol w="2099733">
                  <a:extLst>
                    <a:ext uri="{9D8B030D-6E8A-4147-A177-3AD203B41FA5}">
                      <a16:colId xmlns:a16="http://schemas.microsoft.com/office/drawing/2014/main" val="2634387073"/>
                    </a:ext>
                  </a:extLst>
                </a:gridCol>
              </a:tblGrid>
              <a:tr h="4360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Оператор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Операція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Приклад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Результат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432314"/>
                  </a:ext>
                </a:extLst>
              </a:tr>
              <a:tr h="38259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+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>
                          <a:effectLst/>
                        </a:rPr>
                        <a:t>додавання</a:t>
                      </a:r>
                      <a:endParaRPr lang="uk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7 + 3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>
                          <a:effectLst/>
                          <a:latin typeface="Consolas" panose="020B0609020204030204" pitchFamily="49" charset="0"/>
                        </a:rPr>
                        <a:t>10</a:t>
                      </a:r>
                      <a:endParaRPr lang="uk-UA" sz="160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7782556"/>
                  </a:ext>
                </a:extLst>
              </a:tr>
              <a:tr h="4073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-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віднімання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7 - 3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>
                          <a:effectLst/>
                          <a:latin typeface="Consolas" panose="020B0609020204030204" pitchFamily="49" charset="0"/>
                        </a:rPr>
                        <a:t>4</a:t>
                      </a:r>
                      <a:endParaRPr lang="uk-UA" sz="160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7898185"/>
                  </a:ext>
                </a:extLst>
              </a:tr>
              <a:tr h="4418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*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множення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7 * 3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>
                          <a:effectLst/>
                          <a:latin typeface="Consolas" panose="020B0609020204030204" pitchFamily="49" charset="0"/>
                        </a:rPr>
                        <a:t>21</a:t>
                      </a:r>
                      <a:endParaRPr lang="uk-UA" sz="160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9782821"/>
                  </a:ext>
                </a:extLst>
              </a:tr>
              <a:tr h="4188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/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ділення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7 / 3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>
                          <a:effectLst/>
                          <a:latin typeface="Consolas" panose="020B0609020204030204" pitchFamily="49" charset="0"/>
                        </a:rPr>
                        <a:t>2.333…</a:t>
                      </a:r>
                      <a:endParaRPr lang="uk-UA" sz="160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9482164"/>
                  </a:ext>
                </a:extLst>
              </a:tr>
              <a:tr h="40544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//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>
                          <a:effectLst/>
                        </a:rPr>
                        <a:t>цілочисельне ділення</a:t>
                      </a:r>
                      <a:endParaRPr lang="uk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>
                          <a:effectLst/>
                          <a:latin typeface="Consolas" panose="020B0609020204030204" pitchFamily="49" charset="0"/>
                        </a:rPr>
                        <a:t>7 // 3</a:t>
                      </a:r>
                      <a:endParaRPr lang="uk-UA" sz="160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2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7468694"/>
                  </a:ext>
                </a:extLst>
              </a:tr>
              <a:tr h="5348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%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остача від ділення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>
                          <a:effectLst/>
                          <a:latin typeface="Consolas" panose="020B0609020204030204" pitchFamily="49" charset="0"/>
                        </a:rPr>
                        <a:t>7 % 3</a:t>
                      </a:r>
                      <a:endParaRPr lang="uk-UA" sz="160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1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1188435"/>
                  </a:ext>
                </a:extLst>
              </a:tr>
              <a:tr h="5243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**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піднесення до степеню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7 ** 2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49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4852619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08675F0B-23B0-8170-24CF-31A642DC84FD}"/>
              </a:ext>
            </a:extLst>
          </p:cNvPr>
          <p:cNvSpPr txBox="1"/>
          <p:nvPr/>
        </p:nvSpPr>
        <p:spPr>
          <a:xfrm>
            <a:off x="3048719" y="13517"/>
            <a:ext cx="6094562" cy="595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uk-UA" sz="3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Арифметичні оператори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537D075-616A-BE7F-71D0-7CC775F03A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6748" y="4940387"/>
            <a:ext cx="2976393" cy="1762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718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9D28BD2-8ACC-4CB8-9796-E88B55C83258}"/>
              </a:ext>
            </a:extLst>
          </p:cNvPr>
          <p:cNvSpPr txBox="1"/>
          <p:nvPr/>
        </p:nvSpPr>
        <p:spPr>
          <a:xfrm>
            <a:off x="375518" y="3482391"/>
            <a:ext cx="8767763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На що звернути увагу</a:t>
            </a:r>
            <a:endParaRPr kumimoji="0" lang="uk-UA" altLang="uk-UA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1. </a:t>
            </a:r>
            <a:r>
              <a:rPr kumimoji="0" lang="uk-UA" altLang="uk-UA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ea typeface="Times New Roman" panose="02020603050405020304" pitchFamily="18" charset="0"/>
                <a:cs typeface="Courier New" panose="02070309020205020404" pitchFamily="49" charset="0"/>
              </a:rPr>
              <a:t>/</a:t>
            </a:r>
            <a:r>
              <a:rPr kumimoji="0" lang="uk-UA" altLang="uk-UA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– звичайне ділення</a:t>
            </a:r>
            <a:endParaRPr kumimoji="0" lang="uk-UA" altLang="uk-UA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uk-UA" dirty="0"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Результатом операції </a:t>
            </a: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ea typeface="Times New Roman" panose="02020603050405020304" pitchFamily="18" charset="0"/>
                <a:cs typeface="Courier New" panose="02070309020205020404" pitchFamily="49" charset="0"/>
              </a:rPr>
              <a:t>/</a:t>
            </a: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є число типу </a:t>
            </a: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float</a:t>
            </a: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, навіть якщо ділення виконується без остачі.</a:t>
            </a:r>
            <a:endParaRPr kumimoji="0" lang="uk-UA" altLang="uk-UA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2. </a:t>
            </a:r>
            <a:r>
              <a:rPr kumimoji="0" lang="uk-UA" altLang="uk-UA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ea typeface="Times New Roman" panose="02020603050405020304" pitchFamily="18" charset="0"/>
                <a:cs typeface="Courier New" panose="02070309020205020404" pitchFamily="49" charset="0"/>
              </a:rPr>
              <a:t>//</a:t>
            </a:r>
            <a:r>
              <a:rPr kumimoji="0" lang="uk-UA" altLang="uk-UA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– ділення з округленням вниз</a:t>
            </a:r>
            <a:endParaRPr kumimoji="0" lang="uk-UA" altLang="uk-UA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uk-UA" b="1" dirty="0"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3. </a:t>
            </a:r>
            <a:r>
              <a:rPr kumimoji="0" lang="uk-UA" altLang="uk-UA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ea typeface="Times New Roman" panose="02020603050405020304" pitchFamily="18" charset="0"/>
                <a:cs typeface="Courier New" panose="02070309020205020404" pitchFamily="49" charset="0"/>
              </a:rPr>
              <a:t>%</a:t>
            </a:r>
            <a:r>
              <a:rPr kumimoji="0" lang="uk-UA" altLang="uk-UA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– остача від ділення</a:t>
            </a:r>
            <a:endParaRPr kumimoji="0" lang="uk-UA" altLang="uk-UA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155977-EB21-9BB5-35DB-8D3FBE9AC16B}"/>
              </a:ext>
            </a:extLst>
          </p:cNvPr>
          <p:cNvSpPr txBox="1"/>
          <p:nvPr/>
        </p:nvSpPr>
        <p:spPr>
          <a:xfrm>
            <a:off x="3048719" y="0"/>
            <a:ext cx="60945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Арифметичні операції з числами</a:t>
            </a:r>
            <a:endParaRPr kumimoji="0" lang="uk-UA" altLang="uk-UA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36C1BE3-592F-382F-65C9-661554ECDB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518" y="538361"/>
            <a:ext cx="3713403" cy="294403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9162EF2-1ADA-8409-B0DF-DC65B44416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5113" y="1114425"/>
            <a:ext cx="2590800" cy="23145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7C84D74-BA93-CE4E-2953-EF4ED4B9A7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518" y="4099036"/>
            <a:ext cx="1789712" cy="41228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F60A375-8B7F-AFEA-EB9D-B4093EC825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65029" y="4099036"/>
            <a:ext cx="614679" cy="36665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A374BE4-7326-1E5C-F707-064C8E5E36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518" y="5203121"/>
            <a:ext cx="1884603" cy="7255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B020887-7B32-5B22-44C7-3B2B20986E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91393" y="5203121"/>
            <a:ext cx="361950" cy="65722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F5D379D6-1BB6-FB8A-4D67-26F266018C82}"/>
              </a:ext>
            </a:extLst>
          </p:cNvPr>
          <p:cNvSpPr txBox="1"/>
          <p:nvPr/>
        </p:nvSpPr>
        <p:spPr>
          <a:xfrm>
            <a:off x="4938353" y="5531733"/>
            <a:ext cx="684937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Оператори </a:t>
            </a:r>
            <a:r>
              <a:rPr kumimoji="0" lang="uk-UA" altLang="uk-UA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ea typeface="Times New Roman" panose="02020603050405020304" pitchFamily="18" charset="0"/>
                <a:cs typeface="Courier New" panose="02070309020205020404" pitchFamily="49" charset="0"/>
              </a:rPr>
              <a:t>//</a:t>
            </a:r>
            <a:r>
              <a:rPr kumimoji="0" lang="uk-UA" altLang="uk-UA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та </a:t>
            </a:r>
            <a:r>
              <a:rPr kumimoji="0" lang="uk-UA" altLang="uk-UA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ea typeface="Times New Roman" panose="02020603050405020304" pitchFamily="18" charset="0"/>
                <a:cs typeface="Courier New" panose="02070309020205020404" pitchFamily="49" charset="0"/>
              </a:rPr>
              <a:t>%</a:t>
            </a:r>
            <a:r>
              <a:rPr kumimoji="0" lang="uk-UA" altLang="uk-UA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часто використовують разом:</a:t>
            </a:r>
            <a:r>
              <a:rPr kumimoji="0" lang="en-US" altLang="uk-UA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    </a:t>
            </a:r>
            <a:r>
              <a:rPr kumimoji="0" lang="uk-UA" altLang="uk-UA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ourier New" panose="02070309020205020404" pitchFamily="49" charset="0"/>
              </a:rPr>
              <a:t>10 = 3 * 3 + 1</a:t>
            </a:r>
            <a:r>
              <a:rPr kumimoji="0" lang="uk-UA" altLang="uk-UA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uk-UA" altLang="uk-UA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тобто:</a:t>
            </a:r>
            <a:endParaRPr kumimoji="0" lang="uk-UA" altLang="uk-UA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ділене = дільник × частка + остача</a:t>
            </a:r>
            <a:endParaRPr kumimoji="0" lang="uk-UA" altLang="uk-UA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81AC9D5-9B91-3317-0875-46829F3209B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5518" y="6325568"/>
            <a:ext cx="1704975" cy="40005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0F29F11-CACF-C2DA-746C-7D0C4E02310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00378" y="6325585"/>
            <a:ext cx="266700" cy="36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6115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80288E4-B1E9-4DF8-B37F-947B30BF91FC}"/>
              </a:ext>
            </a:extLst>
          </p:cNvPr>
          <p:cNvSpPr txBox="1"/>
          <p:nvPr/>
        </p:nvSpPr>
        <p:spPr>
          <a:xfrm>
            <a:off x="228361" y="812183"/>
            <a:ext cx="1163320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Python має вбудований тип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complex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для роботи з комплексними числами.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Комплексне число записується у вигляді: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en-US" altLang="uk-UA" sz="1600" dirty="0"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де: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urier New" panose="02070309020205020404" pitchFamily="49" charset="0"/>
              </a:rPr>
              <a:t> 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+mn-lt"/>
                <a:ea typeface="Times New Roman" panose="02020603050405020304" pitchFamily="18" charset="0"/>
                <a:cs typeface="Courier New" panose="02070309020205020404" pitchFamily="49" charset="0"/>
              </a:rPr>
              <a:t>3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– дійсна частина;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urier New" panose="02070309020205020404" pitchFamily="49" charset="0"/>
              </a:rPr>
              <a:t> 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+mn-lt"/>
                <a:ea typeface="Times New Roman" panose="02020603050405020304" pitchFamily="18" charset="0"/>
                <a:cs typeface="Courier New" panose="02070309020205020404" pitchFamily="49" charset="0"/>
              </a:rPr>
              <a:t>4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– уявна частина;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urier New" panose="02070309020205020404" pitchFamily="49" charset="0"/>
              </a:rPr>
              <a:t> 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+mn-lt"/>
                <a:ea typeface="Times New Roman" panose="02020603050405020304" pitchFamily="18" charset="0"/>
                <a:cs typeface="Courier New" panose="02070309020205020404" pitchFamily="49" charset="0"/>
              </a:rPr>
              <a:t>j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– уявна одиниця.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en-US" altLang="uk-UA" sz="16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en-US" altLang="uk-UA" sz="16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en-US" altLang="uk-UA" sz="16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Створення комплексного числа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C20DC62-8964-6C77-3D85-EA08F1CD5D4D}"/>
              </a:ext>
            </a:extLst>
          </p:cNvPr>
          <p:cNvSpPr txBox="1"/>
          <p:nvPr/>
        </p:nvSpPr>
        <p:spPr>
          <a:xfrm>
            <a:off x="2805742" y="93861"/>
            <a:ext cx="60945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Робота з комплексними числами</a:t>
            </a:r>
            <a:endParaRPr kumimoji="0" lang="uk-UA" altLang="uk-UA" sz="32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735384A-C667-A44A-1402-18B7142405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3538" y="2338127"/>
            <a:ext cx="1914525" cy="237172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FE77DF1-AD5C-819B-2537-5C817F0C8D6F}"/>
              </a:ext>
            </a:extLst>
          </p:cNvPr>
          <p:cNvSpPr txBox="1"/>
          <p:nvPr/>
        </p:nvSpPr>
        <p:spPr>
          <a:xfrm>
            <a:off x="3802618" y="1910224"/>
            <a:ext cx="20595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Основні операції</a:t>
            </a: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Courier New" panose="02070309020205020404" pitchFamily="49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B0B490E-7B6E-1DE8-89FE-B2DC05E569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439" y="1610659"/>
            <a:ext cx="1476375" cy="3905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D160125-5E34-4CA8-DC76-5AB95A2435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5241" y="2327289"/>
            <a:ext cx="1933575" cy="11430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0E48042-C50B-16AE-AA8A-353999BFA604}"/>
              </a:ext>
            </a:extLst>
          </p:cNvPr>
          <p:cNvSpPr txBox="1"/>
          <p:nvPr/>
        </p:nvSpPr>
        <p:spPr>
          <a:xfrm>
            <a:off x="7626717" y="1910135"/>
            <a:ext cx="24703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Отримання складових</a:t>
            </a: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C9EA321-30A2-40A3-3ABC-E1BC5D367F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14772" y="2413014"/>
            <a:ext cx="657225" cy="105727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D0FCDD6-5F41-A564-D374-C06D11E3C3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5231" y="3643052"/>
            <a:ext cx="1066800" cy="10668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944759E-6E48-B162-2C40-7AA3FD9830B5}"/>
              </a:ext>
            </a:extLst>
          </p:cNvPr>
          <p:cNvSpPr txBox="1"/>
          <p:nvPr/>
        </p:nvSpPr>
        <p:spPr>
          <a:xfrm>
            <a:off x="6044961" y="5962488"/>
            <a:ext cx="60945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8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Важливо:</a:t>
            </a:r>
            <a:r>
              <a:rPr kumimoji="0" lang="uk-UA" altLang="uk-UA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у Python використовується </a:t>
            </a:r>
            <a:r>
              <a:rPr kumimoji="0" lang="uk-UA" altLang="uk-UA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j</a:t>
            </a:r>
            <a:r>
              <a:rPr kumimoji="0" lang="uk-UA" altLang="uk-UA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а не </a:t>
            </a:r>
            <a:r>
              <a:rPr kumimoji="0" lang="uk-UA" altLang="uk-UA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+mn-lt"/>
                <a:ea typeface="Times New Roman" panose="02020603050405020304" pitchFamily="18" charset="0"/>
                <a:cs typeface="Courier New" panose="02070309020205020404" pitchFamily="49" charset="0"/>
              </a:rPr>
              <a:t>i</a:t>
            </a:r>
            <a:r>
              <a:rPr kumimoji="0" lang="uk-UA" altLang="uk-UA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для позначення уявної частини.</a:t>
            </a:r>
            <a:endParaRPr kumimoji="0" lang="uk-UA" altLang="uk-UA" sz="18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12B73C0F-9777-F10A-E16F-C6BD07718B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192" y="5514128"/>
            <a:ext cx="2495550" cy="77152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BF10900-6F8F-EC20-2A87-26D20B4330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62348" y="5615707"/>
            <a:ext cx="828675" cy="43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2203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D13C56B3-262D-4142-8DD2-0363BC7DAD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767" y="746053"/>
            <a:ext cx="11336866" cy="62515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600" dirty="0">
                <a:effectLst/>
                <a:ea typeface="Times New Roman" panose="02020603050405020304" pitchFamily="18" charset="0"/>
              </a:rPr>
              <a:t>Python дозволяє записувати цілі числа безпосередньо в різних системах числення.</a:t>
            </a:r>
          </a:p>
          <a:p>
            <a:pPr marL="0" indent="0">
              <a:buNone/>
            </a:pPr>
            <a:endParaRPr lang="uk-UA" sz="1600" dirty="0"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1600" dirty="0">
              <a:effectLst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1600" dirty="0"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1600" dirty="0"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uk-UA" sz="1600" dirty="0"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uk-UA" sz="1600" dirty="0"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Усі ці записи створюють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однакове ціле число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: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uk-UA" sz="1600" dirty="0">
              <a:effectLst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1600" dirty="0"/>
          </a:p>
        </p:txBody>
      </p:sp>
      <p:graphicFrame>
        <p:nvGraphicFramePr>
          <p:cNvPr id="2" name="Таблиця 1">
            <a:extLst>
              <a:ext uri="{FF2B5EF4-FFF2-40B4-BE49-F238E27FC236}">
                <a16:creationId xmlns:a16="http://schemas.microsoft.com/office/drawing/2014/main" id="{479B12F5-386B-4D70-B17F-F229678E51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4830338"/>
              </p:ext>
            </p:extLst>
          </p:nvPr>
        </p:nvGraphicFramePr>
        <p:xfrm>
          <a:off x="941798" y="1146726"/>
          <a:ext cx="5571146" cy="228227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706511">
                  <a:extLst>
                    <a:ext uri="{9D8B030D-6E8A-4147-A177-3AD203B41FA5}">
                      <a16:colId xmlns:a16="http://schemas.microsoft.com/office/drawing/2014/main" val="2533203787"/>
                    </a:ext>
                  </a:extLst>
                </a:gridCol>
                <a:gridCol w="1144810">
                  <a:extLst>
                    <a:ext uri="{9D8B030D-6E8A-4147-A177-3AD203B41FA5}">
                      <a16:colId xmlns:a16="http://schemas.microsoft.com/office/drawing/2014/main" val="3934200703"/>
                    </a:ext>
                  </a:extLst>
                </a:gridCol>
                <a:gridCol w="1328770">
                  <a:extLst>
                    <a:ext uri="{9D8B030D-6E8A-4147-A177-3AD203B41FA5}">
                      <a16:colId xmlns:a16="http://schemas.microsoft.com/office/drawing/2014/main" val="2274782551"/>
                    </a:ext>
                  </a:extLst>
                </a:gridCol>
                <a:gridCol w="1391055">
                  <a:extLst>
                    <a:ext uri="{9D8B030D-6E8A-4147-A177-3AD203B41FA5}">
                      <a16:colId xmlns:a16="http://schemas.microsoft.com/office/drawing/2014/main" val="1080950525"/>
                    </a:ext>
                  </a:extLst>
                </a:gridCol>
              </a:tblGrid>
              <a:tr h="4348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Система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Префікс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Приклад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Значення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736617"/>
                  </a:ext>
                </a:extLst>
              </a:tr>
              <a:tr h="4054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Двійкова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0b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0b1010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10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613895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Вісімкова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0o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>
                          <a:effectLst/>
                        </a:rPr>
                        <a:t>0o12</a:t>
                      </a:r>
                      <a:endParaRPr lang="uk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>
                          <a:effectLst/>
                        </a:rPr>
                        <a:t>10</a:t>
                      </a:r>
                      <a:endParaRPr lang="uk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6779194"/>
                  </a:ext>
                </a:extLst>
              </a:tr>
              <a:tr h="5243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Десяткова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–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10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10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4425025"/>
                  </a:ext>
                </a:extLst>
              </a:tr>
              <a:tr h="4604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Шістнадцяткова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0x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0xA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10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781392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433756E-0E7C-2CDF-2F6C-DF064B411282}"/>
              </a:ext>
            </a:extLst>
          </p:cNvPr>
          <p:cNvSpPr txBox="1"/>
          <p:nvPr/>
        </p:nvSpPr>
        <p:spPr>
          <a:xfrm>
            <a:off x="1656271" y="63857"/>
            <a:ext cx="9100868" cy="595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uk-UA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Представлення чисел у різних системах числення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489485-E3AF-B15C-D761-6B4AB7907D28}"/>
              </a:ext>
            </a:extLst>
          </p:cNvPr>
          <p:cNvSpPr txBox="1"/>
          <p:nvPr/>
        </p:nvSpPr>
        <p:spPr>
          <a:xfrm>
            <a:off x="5508202" y="3599947"/>
            <a:ext cx="61788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Перетворення числа в інші системи</a:t>
            </a:r>
            <a:endParaRPr kumimoji="0" lang="uk-UA" altLang="uk-UA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Для отримання текстового представлення використовуються:</a:t>
            </a: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AEC366-C27D-6AEE-3D8F-3E8ABE176A2D}"/>
              </a:ext>
            </a:extLst>
          </p:cNvPr>
          <p:cNvSpPr txBox="1"/>
          <p:nvPr/>
        </p:nvSpPr>
        <p:spPr>
          <a:xfrm>
            <a:off x="5280725" y="5968401"/>
            <a:ext cx="63059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Важливо:</a:t>
            </a:r>
            <a:r>
              <a:rPr kumimoji="0" lang="uk-UA" altLang="uk-UA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kumimoji="0" lang="uk-UA" altLang="uk-UA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ea typeface="Times New Roman" panose="02020603050405020304" pitchFamily="18" charset="0"/>
                <a:cs typeface="Courier New" panose="02070309020205020404" pitchFamily="49" charset="0"/>
              </a:rPr>
              <a:t>0xA</a:t>
            </a:r>
            <a:r>
              <a:rPr kumimoji="0" lang="uk-UA" altLang="uk-UA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і </a:t>
            </a:r>
            <a:r>
              <a:rPr kumimoji="0" lang="uk-UA" altLang="uk-UA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ea typeface="Times New Roman" panose="02020603050405020304" pitchFamily="18" charset="0"/>
                <a:cs typeface="Courier New" panose="02070309020205020404" pitchFamily="49" charset="0"/>
              </a:rPr>
              <a:t>10</a:t>
            </a:r>
            <a:r>
              <a:rPr kumimoji="0" lang="uk-UA" altLang="uk-UA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– це різні записи </a:t>
            </a:r>
            <a:r>
              <a:rPr kumimoji="0" lang="uk-UA" altLang="uk-UA" sz="18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одного й того самого числа</a:t>
            </a:r>
            <a:r>
              <a:rPr kumimoji="0" lang="uk-UA" altLang="uk-UA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, а не різні типи даних.</a:t>
            </a:r>
            <a:endParaRPr kumimoji="0" lang="uk-UA" altLang="uk-UA" sz="18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BE1BC68-48AC-B4F0-A7A9-54DC492029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06" y="3968151"/>
            <a:ext cx="3028950" cy="23431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1713640-EDEC-3C5D-8224-601A359099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2230" y="5968401"/>
            <a:ext cx="619125" cy="3429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74AE26C-264B-9E8D-64E3-93974AFC09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5229" y="4246278"/>
            <a:ext cx="2838450" cy="122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5105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603C3B8-423D-4D75-8951-522F36E75319}"/>
              </a:ext>
            </a:extLst>
          </p:cNvPr>
          <p:cNvSpPr txBox="1"/>
          <p:nvPr/>
        </p:nvSpPr>
        <p:spPr>
          <a:xfrm>
            <a:off x="292099" y="732226"/>
            <a:ext cx="8601735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Оператори порівняння використовуються для визначення відношення між двома значеннями.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        Результат порівняння –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логічне значення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: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ourier New" panose="02070309020205020404" pitchFamily="49" charset="0"/>
              </a:rPr>
              <a:t>       True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або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ourier New" panose="02070309020205020404" pitchFamily="49" charset="0"/>
              </a:rPr>
              <a:t>False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altLang="uk-UA" sz="160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altLang="uk-UA" sz="160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altLang="uk-UA" sz="16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altLang="uk-UA" sz="16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6" name="Таблиця 5">
            <a:extLst>
              <a:ext uri="{FF2B5EF4-FFF2-40B4-BE49-F238E27FC236}">
                <a16:creationId xmlns:a16="http://schemas.microsoft.com/office/drawing/2014/main" id="{D71DE968-B13F-40E6-A5CF-80A2E87F5D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936067"/>
              </p:ext>
            </p:extLst>
          </p:nvPr>
        </p:nvGraphicFramePr>
        <p:xfrm>
          <a:off x="952827" y="1681655"/>
          <a:ext cx="5735913" cy="3185011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60168395"/>
                    </a:ext>
                  </a:extLst>
                </a:gridCol>
                <a:gridCol w="2270012">
                  <a:extLst>
                    <a:ext uri="{9D8B030D-6E8A-4147-A177-3AD203B41FA5}">
                      <a16:colId xmlns:a16="http://schemas.microsoft.com/office/drawing/2014/main" val="287295593"/>
                    </a:ext>
                  </a:extLst>
                </a:gridCol>
                <a:gridCol w="1130060">
                  <a:extLst>
                    <a:ext uri="{9D8B030D-6E8A-4147-A177-3AD203B41FA5}">
                      <a16:colId xmlns:a16="http://schemas.microsoft.com/office/drawing/2014/main" val="1861756737"/>
                    </a:ext>
                  </a:extLst>
                </a:gridCol>
                <a:gridCol w="1319841">
                  <a:extLst>
                    <a:ext uri="{9D8B030D-6E8A-4147-A177-3AD203B41FA5}">
                      <a16:colId xmlns:a16="http://schemas.microsoft.com/office/drawing/2014/main" val="2050306937"/>
                    </a:ext>
                  </a:extLst>
                </a:gridCol>
              </a:tblGrid>
              <a:tr h="4751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Оператор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Значення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Приклад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Результат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9086824"/>
                  </a:ext>
                </a:extLst>
              </a:tr>
              <a:tr h="5187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==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дорівнює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5 == 5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True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6921859"/>
                  </a:ext>
                </a:extLst>
              </a:tr>
              <a:tr h="5003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!=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не дорівнює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5 != 3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True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7496769"/>
                  </a:ext>
                </a:extLst>
              </a:tr>
              <a:tr h="3968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>
                          <a:effectLst/>
                        </a:rPr>
                        <a:t>&gt; </a:t>
                      </a:r>
                      <a:endParaRPr lang="uk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більше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5 &gt; 3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True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98002"/>
                  </a:ext>
                </a:extLst>
              </a:tr>
              <a:tr h="3881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&lt; 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>
                          <a:effectLst/>
                        </a:rPr>
                        <a:t>менше</a:t>
                      </a:r>
                      <a:endParaRPr lang="uk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5 &lt; 3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False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778966"/>
                  </a:ext>
                </a:extLst>
              </a:tr>
              <a:tr h="38632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&gt;=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>
                          <a:effectLst/>
                        </a:rPr>
                        <a:t>більше або дорівнює</a:t>
                      </a:r>
                      <a:endParaRPr lang="uk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5 &gt;= 5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True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3194220"/>
                  </a:ext>
                </a:extLst>
              </a:tr>
              <a:tr h="5194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&lt;=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>
                          <a:effectLst/>
                        </a:rPr>
                        <a:t>менше або дорівнює</a:t>
                      </a:r>
                      <a:endParaRPr lang="uk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3 &lt;= 5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True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2137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A507EA6-FED5-35D5-31B7-CCC174AAC43F}"/>
              </a:ext>
            </a:extLst>
          </p:cNvPr>
          <p:cNvSpPr txBox="1"/>
          <p:nvPr/>
        </p:nvSpPr>
        <p:spPr>
          <a:xfrm>
            <a:off x="3048719" y="147451"/>
            <a:ext cx="60945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Оператори порівняння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81E1CF0-48C5-456D-9AA1-3BE83B5A63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86" y="5297624"/>
            <a:ext cx="3333750" cy="145732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FBA2B88-E849-70E1-816D-787B288EF4E7}"/>
              </a:ext>
            </a:extLst>
          </p:cNvPr>
          <p:cNvSpPr txBox="1"/>
          <p:nvPr/>
        </p:nvSpPr>
        <p:spPr>
          <a:xfrm>
            <a:off x="8371217" y="3994657"/>
            <a:ext cx="3207663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Важливо: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ea typeface="Times New Roman" panose="02020603050405020304" pitchFamily="18" charset="0"/>
                <a:cs typeface="Courier New" panose="02070309020205020404" pitchFamily="49" charset="0"/>
              </a:rPr>
              <a:t>=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– </a:t>
            </a:r>
            <a:r>
              <a:rPr kumimoji="0" lang="uk-UA" altLang="uk-UA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присвоювання</a:t>
            </a: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altLang="uk-UA" dirty="0"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ea typeface="Times New Roman" panose="02020603050405020304" pitchFamily="18" charset="0"/>
                <a:cs typeface="Courier New" panose="02070309020205020404" pitchFamily="49" charset="0"/>
              </a:rPr>
              <a:t>==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– </a:t>
            </a:r>
            <a:r>
              <a:rPr kumimoji="0" lang="uk-UA" altLang="uk-UA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порівняння</a:t>
            </a: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EFA00B2-4C3F-9753-8C05-EBA5D6FD7A5B}"/>
              </a:ext>
            </a:extLst>
          </p:cNvPr>
          <p:cNvSpPr txBox="1"/>
          <p:nvPr/>
        </p:nvSpPr>
        <p:spPr>
          <a:xfrm>
            <a:off x="312750" y="4943408"/>
            <a:ext cx="10950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Приклад</a:t>
            </a: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20B9A30-B706-E8BF-BFA8-2909863EED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1172" y="5994064"/>
            <a:ext cx="981075" cy="80962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F413980-000C-DD25-7C92-685EDBEB1D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1372" y="4922810"/>
            <a:ext cx="1114425" cy="33337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CB3EA48-75ED-7008-6516-8EF4E026A8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21372" y="6025982"/>
            <a:ext cx="114300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4507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6F3E6BC-7A5A-4611-B10F-70182105191B}"/>
              </a:ext>
            </a:extLst>
          </p:cNvPr>
          <p:cNvSpPr txBox="1"/>
          <p:nvPr/>
        </p:nvSpPr>
        <p:spPr>
          <a:xfrm>
            <a:off x="269815" y="736092"/>
            <a:ext cx="11032066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Логічні оператори використовуються для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об'єднання та зміни логічних умов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and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– І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Результат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True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, якщо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обидві умови істинні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.</a:t>
            </a: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uk-UA" sz="1600" dirty="0"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uk-UA" sz="1600" dirty="0"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uk-UA" sz="1600" dirty="0"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highlight>
                <a:srgbClr val="C0C0C0"/>
              </a:highlight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ea typeface="Calibri" panose="020F0502020204030204" pitchFamily="34" charset="0"/>
                <a:cs typeface="Courier New" panose="02070309020205020404" pitchFamily="49" charset="0"/>
              </a:rPr>
              <a:t>or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– АБО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Результат </a:t>
            </a:r>
            <a:r>
              <a:rPr kumimoji="0" lang="uk-UA" altLang="uk-UA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True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, якщо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хоча б одна умова істинна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.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uk-UA" sz="1600" dirty="0"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065179-52B5-E732-F228-852D5B4CC5BC}"/>
              </a:ext>
            </a:extLst>
          </p:cNvPr>
          <p:cNvSpPr txBox="1"/>
          <p:nvPr/>
        </p:nvSpPr>
        <p:spPr>
          <a:xfrm>
            <a:off x="2624586" y="61186"/>
            <a:ext cx="60945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Логічні оператори </a:t>
            </a:r>
            <a:r>
              <a:rPr kumimoji="0" lang="uk-UA" altLang="uk-UA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Courier New" panose="02070309020205020404" pitchFamily="49" charset="0"/>
              </a:rPr>
              <a:t>and</a:t>
            </a:r>
            <a:r>
              <a:rPr kumimoji="0" lang="uk-UA" altLang="uk-UA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uk-UA" altLang="uk-UA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Courier New" panose="02070309020205020404" pitchFamily="49" charset="0"/>
              </a:rPr>
              <a:t>or</a:t>
            </a:r>
            <a:r>
              <a:rPr kumimoji="0" lang="uk-UA" altLang="uk-UA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uk-UA" altLang="uk-UA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Courier New" panose="02070309020205020404" pitchFamily="49" charset="0"/>
              </a:rPr>
              <a:t>not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373798-526F-D203-55A4-F3C1006E8BB3}"/>
              </a:ext>
            </a:extLst>
          </p:cNvPr>
          <p:cNvSpPr txBox="1"/>
          <p:nvPr/>
        </p:nvSpPr>
        <p:spPr>
          <a:xfrm>
            <a:off x="6903289" y="4921579"/>
            <a:ext cx="454396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Головна ідея:</a:t>
            </a: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and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 → </a:t>
            </a:r>
            <a:r>
              <a:rPr kumimoji="0" lang="uk-UA" altLang="uk-UA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усі умови мають бути істинними</a:t>
            </a:r>
            <a:b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</a:b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or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   → </a:t>
            </a:r>
            <a:r>
              <a:rPr kumimoji="0" lang="uk-UA" altLang="uk-UA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достатньо однієї істинної умови</a:t>
            </a:r>
            <a:b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</a:b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ea typeface="Times New Roman" panose="02020603050405020304" pitchFamily="18" charset="0"/>
                <a:cs typeface="Courier New" panose="02070309020205020404" pitchFamily="49" charset="0"/>
              </a:rPr>
              <a:t>not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  → </a:t>
            </a:r>
            <a:r>
              <a:rPr kumimoji="0" lang="uk-UA" altLang="uk-UA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заперечення умови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C6305FF-5151-AD62-6667-A99F3360F8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938" y="2098346"/>
            <a:ext cx="3895725" cy="14573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0124AD4-C950-4DE0-1B8C-B1F2B834F7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88" y="4488988"/>
            <a:ext cx="3876675" cy="157162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C8535DB-F00F-DE36-36EE-FCD93C18481C}"/>
              </a:ext>
            </a:extLst>
          </p:cNvPr>
          <p:cNvSpPr txBox="1"/>
          <p:nvPr/>
        </p:nvSpPr>
        <p:spPr>
          <a:xfrm>
            <a:off x="6095999" y="1474756"/>
            <a:ext cx="47819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not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– НЕ</a:t>
            </a: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Змінює логічне значення </a:t>
            </a:r>
            <a:r>
              <a:rPr kumimoji="0" lang="uk-UA" altLang="uk-UA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на протилежне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.</a:t>
            </a: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C8B4C3B-CBF8-9F58-943D-0A1DE66C93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1786" y="3222296"/>
            <a:ext cx="638175" cy="33337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B36847A-571C-4B76-F567-0DD1FDC3A6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1785" y="5727238"/>
            <a:ext cx="638175" cy="33337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A0DBE5F-D4DC-CEE0-BE98-BF55DFB4D8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3638" y="2098346"/>
            <a:ext cx="2695575" cy="11049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AFEA89-7801-3606-8FE5-049991F515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1193" y="2888921"/>
            <a:ext cx="638175" cy="33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4392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22FEB75-C926-40FB-80D9-C1DF9DB012F2}"/>
              </a:ext>
            </a:extLst>
          </p:cNvPr>
          <p:cNvSpPr txBox="1"/>
          <p:nvPr/>
        </p:nvSpPr>
        <p:spPr>
          <a:xfrm>
            <a:off x="389465" y="599852"/>
            <a:ext cx="6468536" cy="3908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Логічні оператори працюють зі значеннями 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ourier New" panose="02070309020205020404" pitchFamily="49" charset="0"/>
              </a:rPr>
              <a:t>True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та 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ourier New" panose="02070309020205020404" pitchFamily="49" charset="0"/>
              </a:rPr>
              <a:t>False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highlight>
                <a:srgbClr val="C0C0C0"/>
              </a:highlight>
              <a:latin typeface="Consolas" panose="020B06090202040302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and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– логічне І</a:t>
            </a: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ourier New" panose="02070309020205020404" pitchFamily="49" charset="0"/>
              </a:rPr>
              <a:t>True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лише тоді, коли </a:t>
            </a:r>
            <a:r>
              <a:rPr kumimoji="0" lang="uk-UA" altLang="uk-UA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обидва операнди </a:t>
            </a:r>
            <a:r>
              <a:rPr kumimoji="0" lang="uk-UA" altLang="uk-UA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ourier New" panose="02070309020205020404" pitchFamily="49" charset="0"/>
              </a:rPr>
              <a:t>True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altLang="uk-UA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altLang="uk-UA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Unicode MS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altLang="uk-U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altLang="uk-U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8" name="Таблиця 7">
            <a:extLst>
              <a:ext uri="{FF2B5EF4-FFF2-40B4-BE49-F238E27FC236}">
                <a16:creationId xmlns:a16="http://schemas.microsoft.com/office/drawing/2014/main" id="{CC3CCAB3-2EC5-4D21-AC38-8AAADF3556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5538127"/>
              </p:ext>
            </p:extLst>
          </p:nvPr>
        </p:nvGraphicFramePr>
        <p:xfrm>
          <a:off x="1076707" y="1976656"/>
          <a:ext cx="2624266" cy="2423869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761999">
                  <a:extLst>
                    <a:ext uri="{9D8B030D-6E8A-4147-A177-3AD203B41FA5}">
                      <a16:colId xmlns:a16="http://schemas.microsoft.com/office/drawing/2014/main" val="3450773376"/>
                    </a:ext>
                  </a:extLst>
                </a:gridCol>
                <a:gridCol w="852977">
                  <a:extLst>
                    <a:ext uri="{9D8B030D-6E8A-4147-A177-3AD203B41FA5}">
                      <a16:colId xmlns:a16="http://schemas.microsoft.com/office/drawing/2014/main" val="514328919"/>
                    </a:ext>
                  </a:extLst>
                </a:gridCol>
                <a:gridCol w="1009290">
                  <a:extLst>
                    <a:ext uri="{9D8B030D-6E8A-4147-A177-3AD203B41FA5}">
                      <a16:colId xmlns:a16="http://schemas.microsoft.com/office/drawing/2014/main" val="3749544085"/>
                    </a:ext>
                  </a:extLst>
                </a:gridCol>
              </a:tblGrid>
              <a:tr h="3806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A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B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A </a:t>
                      </a:r>
                      <a:r>
                        <a:rPr lang="uk-UA" sz="1600" b="1" dirty="0">
                          <a:effectLst/>
                          <a:latin typeface="Consolas" panose="020B0609020204030204" pitchFamily="49" charset="0"/>
                        </a:rPr>
                        <a:t>and</a:t>
                      </a:r>
                      <a:r>
                        <a:rPr lang="uk-UA" sz="1600" dirty="0">
                          <a:effectLst/>
                        </a:rPr>
                        <a:t> B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0603382"/>
                  </a:ext>
                </a:extLst>
              </a:tr>
              <a:tr h="5140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False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D2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False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D2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False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D2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8177020"/>
                  </a:ext>
                </a:extLst>
              </a:tr>
              <a:tr h="5438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False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D2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True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False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D2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573240"/>
                  </a:ext>
                </a:extLst>
              </a:tr>
              <a:tr h="51758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True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False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D2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False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D2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8984051"/>
                  </a:ext>
                </a:extLst>
              </a:tr>
              <a:tr h="4676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True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True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True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7427558"/>
                  </a:ext>
                </a:extLst>
              </a:tr>
            </a:tbl>
          </a:graphicData>
        </a:graphic>
      </p:graphicFrame>
      <p:graphicFrame>
        <p:nvGraphicFramePr>
          <p:cNvPr id="10" name="Таблиця 9">
            <a:extLst>
              <a:ext uri="{FF2B5EF4-FFF2-40B4-BE49-F238E27FC236}">
                <a16:creationId xmlns:a16="http://schemas.microsoft.com/office/drawing/2014/main" id="{0F30C2D6-6F03-455B-B61D-48EA20514F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8760719"/>
              </p:ext>
            </p:extLst>
          </p:nvPr>
        </p:nvGraphicFramePr>
        <p:xfrm>
          <a:off x="6858001" y="1926537"/>
          <a:ext cx="2589520" cy="2431442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743467">
                  <a:extLst>
                    <a:ext uri="{9D8B030D-6E8A-4147-A177-3AD203B41FA5}">
                      <a16:colId xmlns:a16="http://schemas.microsoft.com/office/drawing/2014/main" val="2048487866"/>
                    </a:ext>
                  </a:extLst>
                </a:gridCol>
                <a:gridCol w="888521">
                  <a:extLst>
                    <a:ext uri="{9D8B030D-6E8A-4147-A177-3AD203B41FA5}">
                      <a16:colId xmlns:a16="http://schemas.microsoft.com/office/drawing/2014/main" val="1452736751"/>
                    </a:ext>
                  </a:extLst>
                </a:gridCol>
                <a:gridCol w="957532">
                  <a:extLst>
                    <a:ext uri="{9D8B030D-6E8A-4147-A177-3AD203B41FA5}">
                      <a16:colId xmlns:a16="http://schemas.microsoft.com/office/drawing/2014/main" val="3834558882"/>
                    </a:ext>
                  </a:extLst>
                </a:gridCol>
              </a:tblGrid>
              <a:tr h="3725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A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B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A </a:t>
                      </a:r>
                      <a:r>
                        <a:rPr lang="uk-UA" sz="1600" b="1" dirty="0">
                          <a:effectLst/>
                          <a:latin typeface="Consolas" panose="020B0609020204030204" pitchFamily="49" charset="0"/>
                        </a:rPr>
                        <a:t>or</a:t>
                      </a:r>
                      <a:r>
                        <a:rPr lang="uk-UA" sz="1600" dirty="0">
                          <a:effectLst/>
                        </a:rPr>
                        <a:t> B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8196443"/>
                  </a:ext>
                </a:extLst>
              </a:tr>
              <a:tr h="5147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False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D2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False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D2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False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D2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769868"/>
                  </a:ext>
                </a:extLst>
              </a:tr>
              <a:tr h="5693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False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D2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True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True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5634737"/>
                  </a:ext>
                </a:extLst>
              </a:tr>
              <a:tr h="4942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True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False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D2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True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4442839"/>
                  </a:ext>
                </a:extLst>
              </a:tr>
              <a:tr h="4805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True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True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True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5078674"/>
                  </a:ext>
                </a:extLst>
              </a:tr>
            </a:tbl>
          </a:graphicData>
        </a:graphic>
      </p:graphicFrame>
      <p:graphicFrame>
        <p:nvGraphicFramePr>
          <p:cNvPr id="12" name="Таблиця 11">
            <a:extLst>
              <a:ext uri="{FF2B5EF4-FFF2-40B4-BE49-F238E27FC236}">
                <a16:creationId xmlns:a16="http://schemas.microsoft.com/office/drawing/2014/main" id="{D858B51C-EC9D-4DA1-946D-923B87917F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3524251"/>
              </p:ext>
            </p:extLst>
          </p:nvPr>
        </p:nvGraphicFramePr>
        <p:xfrm>
          <a:off x="4885864" y="5228266"/>
          <a:ext cx="1385100" cy="1368285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651854">
                  <a:extLst>
                    <a:ext uri="{9D8B030D-6E8A-4147-A177-3AD203B41FA5}">
                      <a16:colId xmlns:a16="http://schemas.microsoft.com/office/drawing/2014/main" val="1497285025"/>
                    </a:ext>
                  </a:extLst>
                </a:gridCol>
                <a:gridCol w="733246">
                  <a:extLst>
                    <a:ext uri="{9D8B030D-6E8A-4147-A177-3AD203B41FA5}">
                      <a16:colId xmlns:a16="http://schemas.microsoft.com/office/drawing/2014/main" val="3848483341"/>
                    </a:ext>
                  </a:extLst>
                </a:gridCol>
              </a:tblGrid>
              <a:tr h="5056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A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b="1" dirty="0">
                          <a:effectLst/>
                          <a:latin typeface="Consolas" panose="020B0609020204030204" pitchFamily="49" charset="0"/>
                        </a:rPr>
                        <a:t>not</a:t>
                      </a:r>
                      <a:r>
                        <a:rPr lang="uk-UA" sz="1600" dirty="0">
                          <a:effectLst/>
                        </a:rPr>
                        <a:t> A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4245246"/>
                  </a:ext>
                </a:extLst>
              </a:tr>
              <a:tr h="41406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False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D2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True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4156297"/>
                  </a:ext>
                </a:extLst>
              </a:tr>
              <a:tr h="44857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True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False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D2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8465919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948A4C6-C20D-BD92-5901-5E359F49A1F7}"/>
              </a:ext>
            </a:extLst>
          </p:cNvPr>
          <p:cNvSpPr txBox="1"/>
          <p:nvPr/>
        </p:nvSpPr>
        <p:spPr>
          <a:xfrm>
            <a:off x="2237115" y="68834"/>
            <a:ext cx="756536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Таблиці істинності логічних операторів</a:t>
            </a:r>
            <a:endParaRPr kumimoji="0" lang="uk-UA" altLang="uk-UA" sz="32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AE9E4E-8ED5-391E-D078-58CAC800B759}"/>
              </a:ext>
            </a:extLst>
          </p:cNvPr>
          <p:cNvSpPr txBox="1"/>
          <p:nvPr/>
        </p:nvSpPr>
        <p:spPr>
          <a:xfrm>
            <a:off x="4632744" y="4683774"/>
            <a:ext cx="18913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not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логічне НЕ</a:t>
            </a:r>
            <a:endParaRPr kumimoji="0" lang="uk-UA" altLang="uk-UA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42706F-116F-8EDC-A6D1-26BF06421514}"/>
              </a:ext>
            </a:extLst>
          </p:cNvPr>
          <p:cNvSpPr txBox="1"/>
          <p:nvPr/>
        </p:nvSpPr>
        <p:spPr>
          <a:xfrm>
            <a:off x="6712348" y="1191128"/>
            <a:ext cx="466904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or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логічне АБО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Calibri" panose="020F0502020204030204" pitchFamily="34" charset="0"/>
                <a:cs typeface="Courier New" panose="02070309020205020404" pitchFamily="49" charset="0"/>
              </a:rPr>
              <a:t>False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лише тоді, коли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обидва операнди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Calibri" panose="020F0502020204030204" pitchFamily="34" charset="0"/>
                <a:cs typeface="Courier New" panose="02070309020205020404" pitchFamily="49" charset="0"/>
              </a:rPr>
              <a:t>False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442063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B72CB2F-7289-4CFA-85D3-24519E3B51E5}"/>
              </a:ext>
            </a:extLst>
          </p:cNvPr>
          <p:cNvSpPr txBox="1"/>
          <p:nvPr/>
        </p:nvSpPr>
        <p:spPr>
          <a:xfrm>
            <a:off x="203199" y="731845"/>
            <a:ext cx="11785599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Оператори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in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та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not in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</a:rPr>
              <a:t>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перевіряють, чи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належить певне значення послідовності або колекції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Результат перевірки –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ourier New" panose="02070309020205020404" pitchFamily="49" charset="0"/>
              </a:rPr>
              <a:t>True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або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ourier New" panose="02070309020205020404" pitchFamily="49" charset="0"/>
              </a:rPr>
              <a:t>False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Рядки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uk-UA" sz="16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Списки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uk-UA" sz="16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Множини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uk-UA" sz="16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A15FA7-9677-E50F-A3B0-E40C506C68E6}"/>
              </a:ext>
            </a:extLst>
          </p:cNvPr>
          <p:cNvSpPr txBox="1"/>
          <p:nvPr/>
        </p:nvSpPr>
        <p:spPr>
          <a:xfrm>
            <a:off x="2702583" y="69813"/>
            <a:ext cx="67868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32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Оператори належності </a:t>
            </a:r>
            <a:r>
              <a:rPr kumimoji="0" lang="uk-UA" altLang="uk-UA" sz="32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in</a:t>
            </a:r>
            <a:r>
              <a:rPr kumimoji="0" lang="uk-UA" altLang="uk-UA" sz="32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kumimoji="0" lang="uk-UA" altLang="uk-UA" sz="32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not in</a:t>
            </a:r>
            <a:endParaRPr kumimoji="0" lang="uk-UA" altLang="uk-UA" sz="32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  <a:ea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A5541A7-F211-37DC-9DE6-FDCC16E0E9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782" y="1765629"/>
            <a:ext cx="4381500" cy="7905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8379A2A-7A44-4979-DB56-E58846A635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5542" y="1808491"/>
            <a:ext cx="819150" cy="7048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F2FAFCB-695B-D1D8-6016-E24327DEBC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782" y="3232800"/>
            <a:ext cx="4724400" cy="8001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3E2D9BB-29D8-6FF8-F1EE-0D2CAF3067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2765" y="3323287"/>
            <a:ext cx="485775" cy="61912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E7303F6-114D-0B20-7F5B-C8660DB5EE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0782" y="4678508"/>
            <a:ext cx="6619875" cy="381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40D3B84-2191-0066-8EB5-E8A65BCEB1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76189" y="4678508"/>
            <a:ext cx="600075" cy="3429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DC747CFE-F7C1-DAEC-5244-AB460884DA6D}"/>
              </a:ext>
            </a:extLst>
          </p:cNvPr>
          <p:cNvSpPr txBox="1"/>
          <p:nvPr/>
        </p:nvSpPr>
        <p:spPr>
          <a:xfrm>
            <a:off x="553438" y="5717102"/>
            <a:ext cx="609456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Головна ідея</a:t>
            </a:r>
            <a:r>
              <a:rPr lang="en-US" altLang="uk-UA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kumimoji="0" lang="en-US" altLang="uk-UA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ourier New" panose="02070309020205020404" pitchFamily="49" charset="0"/>
              </a:rPr>
              <a:t>          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in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kumimoji="0" lang="en-US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→ </a:t>
            </a:r>
            <a:r>
              <a:rPr kumimoji="0" lang="uk-UA" altLang="uk-UA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належить/міститься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not in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</a:rPr>
              <a:t> 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→ </a:t>
            </a:r>
            <a:r>
              <a:rPr kumimoji="0" lang="uk-UA" altLang="uk-UA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не належить/не міститься</a:t>
            </a:r>
          </a:p>
        </p:txBody>
      </p:sp>
    </p:spTree>
    <p:extLst>
      <p:ext uri="{BB962C8B-B14F-4D97-AF65-F5344CB8AC3E}">
        <p14:creationId xmlns:p14="http://schemas.microsoft.com/office/powerpoint/2010/main" val="16127809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CD4E217-78A7-459C-97AC-C4A5E6233A2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09137" y="674402"/>
            <a:ext cx="11117263" cy="550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Python має два різні способи порівняння об'єктів.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==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– рівність значень</a:t>
            </a:r>
            <a:endParaRPr kumimoji="0" lang="uk-UA" altLang="uk-UA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Перевіряє, чи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рівні значення об'єктів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.</a:t>
            </a: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uk-UA" sz="1600" dirty="0"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uk-UA" sz="1600" dirty="0"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Об'єкти різні, але містять однакові дані.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is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– ідентичність об'єктів</a:t>
            </a:r>
            <a:endParaRPr kumimoji="0" lang="uk-UA" altLang="uk-UA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Перевіряє, чи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два імені посилаються на один і той самий об'єкт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.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Тут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a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і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b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пов'язані з одним об'єктом.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uk-UA" sz="16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altLang="uk-UA" sz="1600" dirty="0"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FBAAD0E-A784-70B0-ACBC-DBB8020D537B}"/>
              </a:ext>
            </a:extLst>
          </p:cNvPr>
          <p:cNvSpPr txBox="1"/>
          <p:nvPr/>
        </p:nvSpPr>
        <p:spPr>
          <a:xfrm>
            <a:off x="2832395" y="78440"/>
            <a:ext cx="60945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Courier New" panose="02070309020205020404" pitchFamily="49" charset="0"/>
              </a:rPr>
              <a:t>==</a:t>
            </a:r>
            <a:r>
              <a:rPr kumimoji="0" lang="uk-UA" altLang="uk-UA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kumimoji="0" lang="uk-UA" altLang="uk-UA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Courier New" panose="02070309020205020404" pitchFamily="49" charset="0"/>
              </a:rPr>
              <a:t>is</a:t>
            </a:r>
            <a:r>
              <a:rPr kumimoji="0" lang="uk-UA" altLang="uk-UA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: рівність ідентичність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AB1EE80-0024-EEE0-C8D1-F54ABABA2E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355" y="1797615"/>
            <a:ext cx="1704975" cy="11049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1130A9E-B535-571B-DD8B-64415C61AECB}"/>
              </a:ext>
            </a:extLst>
          </p:cNvPr>
          <p:cNvSpPr txBox="1"/>
          <p:nvPr/>
        </p:nvSpPr>
        <p:spPr>
          <a:xfrm>
            <a:off x="7573021" y="5198850"/>
            <a:ext cx="40889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Запам'ятати:</a:t>
            </a: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ea typeface="Times New Roman" panose="02020603050405020304" pitchFamily="18" charset="0"/>
                <a:cs typeface="Courier New" panose="02070309020205020404" pitchFamily="49" charset="0"/>
              </a:rPr>
              <a:t>==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→ «мають однакове значення?»</a:t>
            </a:r>
            <a:b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</a:b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 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ea typeface="Times New Roman" panose="02020603050405020304" pitchFamily="18" charset="0"/>
                <a:cs typeface="Courier New" panose="02070309020205020404" pitchFamily="49" charset="0"/>
              </a:rPr>
              <a:t>is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→ «це той самий об'єкт?»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6B78685-2EA4-DEB3-A753-7EE9EC27FA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1230" y="2598479"/>
            <a:ext cx="638175" cy="2762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2819038-9536-A40D-A0AB-6DAD49E2E9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351" y="4203468"/>
            <a:ext cx="1790700" cy="11906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5BA5B14-66B4-404C-C7EE-4A79003E39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265" y="5117868"/>
            <a:ext cx="638175" cy="27622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3A6BB5D-00BE-4D3F-AAD4-C71ABA5DBC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3555" y="2506302"/>
            <a:ext cx="1771650" cy="195262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3D58AF2-2DDA-F156-7C8A-B453268A4A85}"/>
              </a:ext>
            </a:extLst>
          </p:cNvPr>
          <p:cNvSpPr txBox="1"/>
          <p:nvPr/>
        </p:nvSpPr>
        <p:spPr>
          <a:xfrm>
            <a:off x="7573021" y="2156561"/>
            <a:ext cx="256680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Порівняння</a:t>
            </a:r>
            <a:endParaRPr kumimoji="0" lang="uk-UA" altLang="uk-UA" sz="16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8B21454A-4DBF-DD32-36A1-29116B5FB9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13469" y="3839802"/>
            <a:ext cx="752475" cy="619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4159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C6E9EE2-6E0A-4FA1-BD8F-9BADA84C2689}"/>
              </a:ext>
            </a:extLst>
          </p:cNvPr>
          <p:cNvSpPr txBox="1"/>
          <p:nvPr/>
        </p:nvSpPr>
        <p:spPr>
          <a:xfrm>
            <a:off x="237067" y="502417"/>
            <a:ext cx="11717866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Якщо вираз містить декілька операторів, Python виконує їх у визначеному порядку.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Наприклад: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uk-UA" sz="1600" dirty="0"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Спочатку виконується множення: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2 + (3 × 4) = 14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 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а не: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(2 + 3) × 4 = 20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 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altLang="uk-UA" sz="1600" dirty="0"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altLang="uk-UA" sz="1600" dirty="0"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Приклади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uk-UA" sz="16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uk-UA" sz="16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Практичне правило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Якщо порядок обчислення може бути незрозумілим для читача – використовуйте дужки.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uk-UA" sz="1600" i="1" dirty="0"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</p:txBody>
      </p:sp>
      <p:graphicFrame>
        <p:nvGraphicFramePr>
          <p:cNvPr id="6" name="Таблиця 5">
            <a:extLst>
              <a:ext uri="{FF2B5EF4-FFF2-40B4-BE49-F238E27FC236}">
                <a16:creationId xmlns:a16="http://schemas.microsoft.com/office/drawing/2014/main" id="{CABF27E4-79E5-4509-9FED-98A4FD0ED1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818616"/>
              </p:ext>
            </p:extLst>
          </p:nvPr>
        </p:nvGraphicFramePr>
        <p:xfrm>
          <a:off x="6588982" y="1498677"/>
          <a:ext cx="4392000" cy="2843999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168161">
                  <a:extLst>
                    <a:ext uri="{9D8B030D-6E8A-4147-A177-3AD203B41FA5}">
                      <a16:colId xmlns:a16="http://schemas.microsoft.com/office/drawing/2014/main" val="1950716975"/>
                    </a:ext>
                  </a:extLst>
                </a:gridCol>
                <a:gridCol w="1625694">
                  <a:extLst>
                    <a:ext uri="{9D8B030D-6E8A-4147-A177-3AD203B41FA5}">
                      <a16:colId xmlns:a16="http://schemas.microsoft.com/office/drawing/2014/main" val="190061262"/>
                    </a:ext>
                  </a:extLst>
                </a:gridCol>
                <a:gridCol w="1598145">
                  <a:extLst>
                    <a:ext uri="{9D8B030D-6E8A-4147-A177-3AD203B41FA5}">
                      <a16:colId xmlns:a16="http://schemas.microsoft.com/office/drawing/2014/main" val="3260209296"/>
                    </a:ext>
                  </a:extLst>
                </a:gridCol>
              </a:tblGrid>
              <a:tr h="3304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Пріоритет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Оператори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Приклад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9251742"/>
                  </a:ext>
                </a:extLst>
              </a:tr>
              <a:tr h="3141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1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()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(2 + 3)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843006"/>
                  </a:ext>
                </a:extLst>
              </a:tr>
              <a:tr h="3141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2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**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2 ** 3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3182111"/>
                  </a:ext>
                </a:extLst>
              </a:tr>
              <a:tr h="3141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>
                          <a:effectLst/>
                        </a:rPr>
                        <a:t>3</a:t>
                      </a:r>
                      <a:endParaRPr lang="uk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*, /, //, %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6 * 2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8582598"/>
                  </a:ext>
                </a:extLst>
              </a:tr>
              <a:tr h="3141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4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+, -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6 + 2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1150490"/>
                  </a:ext>
                </a:extLst>
              </a:tr>
              <a:tr h="3141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5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порівняння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x &gt; 5, x == 5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1524790"/>
                  </a:ext>
                </a:extLst>
              </a:tr>
              <a:tr h="3141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6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not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not ready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6330626"/>
                  </a:ext>
                </a:extLst>
              </a:tr>
              <a:tr h="3141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7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and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a and b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5374893"/>
                  </a:ext>
                </a:extLst>
              </a:tr>
              <a:tr h="3141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8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or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a or b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1389087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298A585B-B18B-000D-FDDD-E7E239EEA67F}"/>
              </a:ext>
            </a:extLst>
          </p:cNvPr>
          <p:cNvSpPr txBox="1"/>
          <p:nvPr/>
        </p:nvSpPr>
        <p:spPr>
          <a:xfrm>
            <a:off x="1932317" y="0"/>
            <a:ext cx="79276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Пріоритет операторів і порядок обчислення</a:t>
            </a:r>
            <a:endParaRPr kumimoji="0" lang="uk-UA" altLang="uk-UA" sz="32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821CCF-6A0F-30BC-FD3C-886EF3D3911C}"/>
              </a:ext>
            </a:extLst>
          </p:cNvPr>
          <p:cNvSpPr txBox="1"/>
          <p:nvPr/>
        </p:nvSpPr>
        <p:spPr>
          <a:xfrm>
            <a:off x="7231091" y="1160123"/>
            <a:ext cx="33535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Спрощений порядок пріоритетів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25A56EB-2FF3-8681-D79E-9DBB418EEC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998" y="1087192"/>
            <a:ext cx="1771650" cy="2857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E161E60-ABFC-C1B9-1652-7350F7B3FB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998" y="3841810"/>
            <a:ext cx="2933700" cy="11239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73E82A4-4314-EB82-8351-089C4EE043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6894" y="3932297"/>
            <a:ext cx="752475" cy="94297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5FA7B22-9871-D8E2-544C-CA48165CB2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998" y="5862241"/>
            <a:ext cx="259080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9878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A119EA2-92ED-489B-B52C-DE4C6364F86B}"/>
              </a:ext>
            </a:extLst>
          </p:cNvPr>
          <p:cNvSpPr txBox="1"/>
          <p:nvPr/>
        </p:nvSpPr>
        <p:spPr>
          <a:xfrm>
            <a:off x="240979" y="596220"/>
            <a:ext cx="11319933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У Python можна записувати </a:t>
            </a:r>
            <a:r>
              <a:rPr kumimoji="0" lang="uk-UA" altLang="uk-UA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декілька порівнянь послідовно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</a:t>
            </a: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uk-UA" altLang="uk-UA" dirty="0"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Такий запис означає:</a:t>
            </a: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uk-UA" altLang="uk-UA" dirty="0"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Тобто значення 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+mn-lt"/>
                <a:ea typeface="Times New Roman" panose="02020603050405020304" pitchFamily="18" charset="0"/>
                <a:cs typeface="Courier New" panose="02070309020205020404" pitchFamily="49" charset="0"/>
              </a:rPr>
              <a:t>5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одночасно:</a:t>
            </a: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  більше за 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+mn-lt"/>
                <a:ea typeface="Times New Roman" panose="02020603050405020304" pitchFamily="18" charset="0"/>
                <a:cs typeface="Courier New" panose="02070309020205020404" pitchFamily="49" charset="0"/>
              </a:rPr>
              <a:t>1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  менше за 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+mn-lt"/>
                <a:ea typeface="Times New Roman" panose="02020603050405020304" pitchFamily="18" charset="0"/>
                <a:cs typeface="Courier New" panose="02070309020205020404" pitchFamily="49" charset="0"/>
              </a:rPr>
              <a:t>10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Практичний приклад</a:t>
            </a: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uk-UA" altLang="uk-UA" dirty="0"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Це еквівалентно:</a:t>
            </a: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uk-UA" altLang="uk-UA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45AFE5-A0BE-DF14-A472-E08B62033737}"/>
              </a:ext>
            </a:extLst>
          </p:cNvPr>
          <p:cNvSpPr txBox="1"/>
          <p:nvPr/>
        </p:nvSpPr>
        <p:spPr>
          <a:xfrm>
            <a:off x="2853665" y="11445"/>
            <a:ext cx="60945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Ланцюжкові порівняння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D9FC12-40CF-C549-B15B-BD244220D7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5" y="1263950"/>
            <a:ext cx="2219325" cy="3619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10E0F75-3DC6-6700-B11B-E589BD6C3E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3665" y="1298635"/>
            <a:ext cx="609600" cy="3143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5407264-C285-1E67-1651-C98F1FF2AA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325" y="2011997"/>
            <a:ext cx="2971800" cy="37147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3E8F63F-EB8C-D0E2-B307-D9BEDEFF07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325" y="4192563"/>
            <a:ext cx="2895600" cy="85725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AE6F64A-3193-787C-3479-AB08F1EE8A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7125" y="4643297"/>
            <a:ext cx="523875" cy="28575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94B0429-0BDD-2067-89A6-13BB6CCE1D5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3762" y="5578707"/>
            <a:ext cx="3667125" cy="7239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EB26671-81D3-43AB-02C8-EDD91D471B7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13670" y="5997807"/>
            <a:ext cx="714375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5060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9E42F7-769A-4A9C-8BD4-E7B0D9FD9D7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81908" y="770610"/>
            <a:ext cx="11073971" cy="5755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Python має багато вбудованих можливостей для роботи з числами, але складніші математичні операції винесені до стандартної бібліотеки.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Модуль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math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містить: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 математичні константи;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 тригонометричні функції;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 логарифми та експоненціальні функції;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 функції округлення;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 квадратний корінь та інші числові операції.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Щоб використовувати модуль, його потрібно імпортувати: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uk-UA" altLang="uk-UA" sz="1600" dirty="0"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uk-UA" altLang="uk-UA" sz="1600" dirty="0"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uk-UA" altLang="uk-UA" sz="1600" dirty="0"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Головна ідея:</a:t>
            </a:r>
            <a:endParaRPr kumimoji="0" lang="uk-UA" altLang="uk-UA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import</a:t>
            </a:r>
            <a:r>
              <a:rPr kumimoji="0" lang="uk-UA" altLang="uk-UA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підключає модуль, а </a:t>
            </a:r>
            <a:r>
              <a:rPr kumimoji="0" lang="uk-UA" altLang="uk-UA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math</a:t>
            </a:r>
            <a:r>
              <a:rPr kumimoji="0" lang="uk-UA" altLang="uk-UA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дозволяє звертатися до його можливостей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911C46-D49F-CA87-153E-BBC4E6F51EB9}"/>
              </a:ext>
            </a:extLst>
          </p:cNvPr>
          <p:cNvSpPr txBox="1"/>
          <p:nvPr/>
        </p:nvSpPr>
        <p:spPr>
          <a:xfrm>
            <a:off x="2583957" y="56152"/>
            <a:ext cx="666987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Модуль </a:t>
            </a:r>
            <a:r>
              <a:rPr kumimoji="0" lang="uk-UA" altLang="uk-UA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Courier New" panose="02070309020205020404" pitchFamily="49" charset="0"/>
              </a:rPr>
              <a:t>math</a:t>
            </a:r>
            <a:r>
              <a:rPr kumimoji="0" lang="uk-UA" altLang="uk-UA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– навіщо він потрібен?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A8B12DB-974F-ED75-32E3-9F2DAC7DD2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499" y="4278049"/>
            <a:ext cx="3114675" cy="15335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D8DD6B9-4C0E-960D-6BD1-0D1B4A2EDF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5765" y="5062063"/>
            <a:ext cx="2524125" cy="67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52983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CF39D1E-04A5-457C-BA4B-955E38BC768A}"/>
              </a:ext>
            </a:extLst>
          </p:cNvPr>
          <p:cNvSpPr txBox="1"/>
          <p:nvPr/>
        </p:nvSpPr>
        <p:spPr>
          <a:xfrm>
            <a:off x="465137" y="221733"/>
            <a:ext cx="11489795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Основні функції та константи модуля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math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altLang="uk-UA" sz="1400" dirty="0">
              <a:latin typeface="Arial Unicode MS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Unicode MS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altLang="uk-UA" sz="1400" dirty="0">
              <a:latin typeface="Arial Unicode MS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Unicode MS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altLang="uk-UA" sz="1400" dirty="0">
              <a:latin typeface="Arial Unicode MS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Unicode MS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altLang="uk-UA" sz="1400" dirty="0">
              <a:latin typeface="Arial Unicode MS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Unicode MS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altLang="uk-UA" sz="1400" dirty="0">
              <a:latin typeface="Arial Unicode MS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Unicode MS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uk-UA" altLang="uk-UA" sz="1400" dirty="0"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6" name="Таблиця 5">
            <a:extLst>
              <a:ext uri="{FF2B5EF4-FFF2-40B4-BE49-F238E27FC236}">
                <a16:creationId xmlns:a16="http://schemas.microsoft.com/office/drawing/2014/main" id="{11930CF7-CE8D-4EB3-B7B8-88C419B120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4105100"/>
              </p:ext>
            </p:extLst>
          </p:nvPr>
        </p:nvGraphicFramePr>
        <p:xfrm>
          <a:off x="465137" y="722627"/>
          <a:ext cx="8027999" cy="3600003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369306">
                  <a:extLst>
                    <a:ext uri="{9D8B030D-6E8A-4147-A177-3AD203B41FA5}">
                      <a16:colId xmlns:a16="http://schemas.microsoft.com/office/drawing/2014/main" val="1271382682"/>
                    </a:ext>
                  </a:extLst>
                </a:gridCol>
                <a:gridCol w="2475841">
                  <a:extLst>
                    <a:ext uri="{9D8B030D-6E8A-4147-A177-3AD203B41FA5}">
                      <a16:colId xmlns:a16="http://schemas.microsoft.com/office/drawing/2014/main" val="3690690566"/>
                    </a:ext>
                  </a:extLst>
                </a:gridCol>
                <a:gridCol w="3182852">
                  <a:extLst>
                    <a:ext uri="{9D8B030D-6E8A-4147-A177-3AD203B41FA5}">
                      <a16:colId xmlns:a16="http://schemas.microsoft.com/office/drawing/2014/main" val="368617093"/>
                    </a:ext>
                  </a:extLst>
                </a:gridCol>
              </a:tblGrid>
              <a:tr h="3272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Функція / константа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Призначення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Приклад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2399291"/>
                  </a:ext>
                </a:extLst>
              </a:tr>
              <a:tr h="3272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math.pi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>
                          <a:effectLst/>
                        </a:rPr>
                        <a:t>число π</a:t>
                      </a:r>
                      <a:endParaRPr lang="uk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math.pi → 3.14159…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8631186"/>
                  </a:ext>
                </a:extLst>
              </a:tr>
              <a:tr h="3272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 err="1">
                          <a:effectLst/>
                          <a:latin typeface="Consolas" panose="020B0609020204030204" pitchFamily="49" charset="0"/>
                        </a:rPr>
                        <a:t>math.e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число Ейлера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math.e → 2.71828…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4068061"/>
                  </a:ext>
                </a:extLst>
              </a:tr>
              <a:tr h="3272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math.sqrt(x)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квадратний корінь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math.sqrt(25) → 5.0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9832901"/>
                  </a:ext>
                </a:extLst>
              </a:tr>
              <a:tr h="3272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math.pow(x, y)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піднесення до степеню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math.pow(2, 3) → 8.0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1795490"/>
                  </a:ext>
                </a:extLst>
              </a:tr>
              <a:tr h="3272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math.sin(x)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синус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math.sin(math.pi/2) → 1.0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741076"/>
                  </a:ext>
                </a:extLst>
              </a:tr>
              <a:tr h="3272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math.cos(x)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>
                          <a:effectLst/>
                        </a:rPr>
                        <a:t>косинус</a:t>
                      </a:r>
                      <a:endParaRPr lang="uk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math.cos(0) → 1.0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4409313"/>
                  </a:ext>
                </a:extLst>
              </a:tr>
              <a:tr h="3272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 err="1">
                          <a:effectLst/>
                          <a:latin typeface="Consolas" panose="020B0609020204030204" pitchFamily="49" charset="0"/>
                        </a:rPr>
                        <a:t>math.tan</a:t>
                      </a: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(x)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тангенс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math.tan(math.pi/4) → 1.0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619514"/>
                  </a:ext>
                </a:extLst>
              </a:tr>
              <a:tr h="3272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math.log(x)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>
                          <a:effectLst/>
                        </a:rPr>
                        <a:t>натуральний логарифм</a:t>
                      </a:r>
                      <a:endParaRPr lang="uk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math.log(math.e) → 1.0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1377980"/>
                  </a:ext>
                </a:extLst>
              </a:tr>
              <a:tr h="3272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math.log10(x)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>
                          <a:effectLst/>
                        </a:rPr>
                        <a:t>десятковий логарифм</a:t>
                      </a:r>
                      <a:endParaRPr lang="uk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math.log10(100) → 2.0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9903941"/>
                  </a:ext>
                </a:extLst>
              </a:tr>
              <a:tr h="3272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math.factorial(n)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факторіал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math.factorial(5) → 120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1962979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17BD858-0A9B-E33B-0C63-88B90F790F54}"/>
              </a:ext>
            </a:extLst>
          </p:cNvPr>
          <p:cNvSpPr txBox="1"/>
          <p:nvPr/>
        </p:nvSpPr>
        <p:spPr>
          <a:xfrm>
            <a:off x="301925" y="4549676"/>
            <a:ext cx="887083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Важливо: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 тригонометричні функції працюють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у радіанах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ourier New" panose="02070309020205020404" pitchFamily="49" charset="0"/>
              </a:rPr>
              <a:t> 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math.sqrt()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</a:rPr>
              <a:t>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повертає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float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ourier New" panose="02070309020205020404" pitchFamily="49" charset="0"/>
              </a:rPr>
              <a:t> 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math.pow()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також повертає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float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 для звичайного піднесення до степеню достатньо оператора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**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4D7F50A-B3E9-DD0D-2494-075C57D4C9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4700" y="4867086"/>
            <a:ext cx="3400425" cy="15621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283FF8C-1A17-B940-78B3-6158FFD088CB}"/>
              </a:ext>
            </a:extLst>
          </p:cNvPr>
          <p:cNvSpPr txBox="1"/>
          <p:nvPr/>
        </p:nvSpPr>
        <p:spPr>
          <a:xfrm>
            <a:off x="6834366" y="4544441"/>
            <a:ext cx="13779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Наприклад:</a:t>
            </a: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4E5C7ED-E1E8-A20C-D535-D1081BE94C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6666" y="5692346"/>
            <a:ext cx="55245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69521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82BA9F3-C549-4559-B034-E14B6B9371CA}"/>
              </a:ext>
            </a:extLst>
          </p:cNvPr>
          <p:cNvSpPr txBox="1"/>
          <p:nvPr/>
        </p:nvSpPr>
        <p:spPr>
          <a:xfrm>
            <a:off x="185148" y="597715"/>
            <a:ext cx="11396133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Задача: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обчислити площу круга та довжину його кола за заданим радіусом.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en-US" altLang="uk-UA" dirty="0"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en-US" altLang="uk-UA" dirty="0"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en-US" altLang="uk-UA" dirty="0"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en-US" altLang="uk-UA" dirty="0"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en-US" altLang="uk-UA" dirty="0"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У прикладі використано: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urier New" panose="02070309020205020404" pitchFamily="49" charset="0"/>
              </a:rPr>
              <a:t> 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import math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</a:rPr>
              <a:t>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– підключення модуля;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urier New" panose="02070309020205020404" pitchFamily="49" charset="0"/>
              </a:rPr>
              <a:t> 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math.pi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</a:rPr>
              <a:t>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– константа π;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urier New" panose="02070309020205020404" pitchFamily="49" charset="0"/>
              </a:rPr>
              <a:t> 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r ** 2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</a:rPr>
              <a:t>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– піднесення до степеня;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urier New" panose="02070309020205020404" pitchFamily="49" charset="0"/>
              </a:rPr>
              <a:t> 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*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– множення;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urier New" panose="02070309020205020404" pitchFamily="49" charset="0"/>
              </a:rPr>
              <a:t> 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=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– зв'язування імені з результатом виразу;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en-US" altLang="uk-UA" sz="1600" dirty="0">
                <a:ea typeface="Times New Roman" panose="02020603050405020304" pitchFamily="18" charset="0"/>
              </a:rPr>
              <a:t> </a:t>
            </a:r>
            <a:r>
              <a:rPr lang="uk-UA" altLang="uk-UA" sz="1600" dirty="0">
                <a:ea typeface="Times New Roman" panose="02020603050405020304" pitchFamily="18" charset="0"/>
              </a:rPr>
              <a:t> </a:t>
            </a:r>
            <a:r>
              <a:rPr lang="en-US" altLang="uk-UA" sz="1600" dirty="0"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</a:rPr>
              <a:t>round()</a:t>
            </a:r>
            <a:r>
              <a:rPr lang="uk-UA" altLang="uk-UA" sz="1600" dirty="0"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</a:rPr>
              <a:t> </a:t>
            </a:r>
            <a:r>
              <a:rPr lang="uk-UA" altLang="uk-UA" sz="1600" dirty="0">
                <a:ea typeface="Times New Roman" panose="02020603050405020304" pitchFamily="18" charset="0"/>
              </a:rPr>
              <a:t>– округлення дробового числа до вказаного розряду;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urier New" panose="02070309020205020404" pitchFamily="49" charset="0"/>
              </a:rPr>
              <a:t> 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print()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</a:rPr>
              <a:t>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– виведення результату.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Висновок: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готові функції та константи стандартної бібліотеки дозволяють розв'язувати практичні задачі без реалізації математичних алгоритмів «з нуля».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9EBDB5D-23F0-0743-BD8A-742A2CD5D1F2}"/>
              </a:ext>
            </a:extLst>
          </p:cNvPr>
          <p:cNvSpPr txBox="1"/>
          <p:nvPr/>
        </p:nvSpPr>
        <p:spPr>
          <a:xfrm>
            <a:off x="1915064" y="12940"/>
            <a:ext cx="807432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Практичний приклад використання </a:t>
            </a:r>
            <a:r>
              <a:rPr kumimoji="0" lang="uk-UA" altLang="uk-UA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math</a:t>
            </a:r>
            <a:endParaRPr kumimoji="0" lang="uk-UA" altLang="uk-UA" sz="32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  <a:ea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BF753F4-8947-9F1E-6B14-E5A4C93BAD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854" y="1019853"/>
            <a:ext cx="5133975" cy="27146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D26D6CE-51A0-E3E2-11B9-98ECB67483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7014" y="2848860"/>
            <a:ext cx="2266950" cy="71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23551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61F6172-3DAB-42F9-9CF5-36C7FD459592}"/>
              </a:ext>
            </a:extLst>
          </p:cNvPr>
          <p:cNvSpPr txBox="1"/>
          <p:nvPr/>
        </p:nvSpPr>
        <p:spPr>
          <a:xfrm>
            <a:off x="304800" y="592613"/>
            <a:ext cx="11582400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Коментар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– це частина тексту програми, яку Python не виконує як програмний код.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Однорядковий коментар починається символом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#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uk-UA" altLang="uk-UA" sz="1600" dirty="0"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Коментар можна розмістити після інструкції: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uk-UA" altLang="uk-UA" sz="16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Хороший коментар пояснює логіку або причину рішення, а не повторює сам код.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en-US" altLang="uk-UA" sz="1600" dirty="0"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en-US" altLang="uk-UA" sz="1600" dirty="0"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en-US" altLang="uk-UA" sz="1600" dirty="0"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uk-UA" altLang="uk-UA" sz="1600" dirty="0"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F41591-115B-3C33-172F-2C73986B77F6}"/>
              </a:ext>
            </a:extLst>
          </p:cNvPr>
          <p:cNvSpPr txBox="1"/>
          <p:nvPr/>
        </p:nvSpPr>
        <p:spPr>
          <a:xfrm>
            <a:off x="2878108" y="69815"/>
            <a:ext cx="60945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Коментарі в Python</a:t>
            </a:r>
            <a:endParaRPr kumimoji="0" lang="uk-UA" altLang="uk-UA" sz="32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1D131D0-6E3E-E030-00CA-4FDC305630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577" y="1379417"/>
            <a:ext cx="3038475" cy="11144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5A45228-37CC-CBFF-0B04-5277C22922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577" y="2851956"/>
            <a:ext cx="3733800" cy="73342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5119D64-85A9-A841-B93D-6B865CBD2DE1}"/>
              </a:ext>
            </a:extLst>
          </p:cNvPr>
          <p:cNvSpPr txBox="1"/>
          <p:nvPr/>
        </p:nvSpPr>
        <p:spPr>
          <a:xfrm>
            <a:off x="6265204" y="1441593"/>
            <a:ext cx="5794524" cy="156966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Для чого використовують коментарі?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 пояснити складну частину коду;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 описати призначення фрагмента програми;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 залишити важливе уточнення для інших розробників;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 тимчасово вимкнути виконання окремого рядка під час налагодження.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B77D314-42A4-C82E-3D4C-668E25A0AC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577" y="4498574"/>
            <a:ext cx="4448175" cy="7239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3812FC9-28ED-B676-0203-80715B2A7F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577" y="5377935"/>
            <a:ext cx="6524625" cy="79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02105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6B3CC1-8FA7-46B3-9C93-6A5CE5528FE0}"/>
              </a:ext>
            </a:extLst>
          </p:cNvPr>
          <p:cNvSpPr txBox="1"/>
          <p:nvPr/>
        </p:nvSpPr>
        <p:spPr>
          <a:xfrm>
            <a:off x="148166" y="553273"/>
            <a:ext cx="11795375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Docstring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(documentation string) – це рядок документації, який описує призначення модуля, функції, класу або методу.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Найчастіше використову</a:t>
            </a:r>
            <a:r>
              <a:rPr lang="uk-UA" altLang="uk-UA" sz="1600" dirty="0">
                <a:ea typeface="Times New Roman" panose="02020603050405020304" pitchFamily="18" charset="0"/>
              </a:rPr>
              <a:t>ю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ться потрійні лапки: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uk-UA" sz="1600" dirty="0"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uk-UA" sz="1600" dirty="0"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Docstring відрізняється від коментаря: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altLang="uk-UA" sz="160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altLang="uk-UA" sz="160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altLang="uk-UA" sz="160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altLang="uk-UA" sz="1600" dirty="0"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Наприклад: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uk-UA" sz="1600" dirty="0"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Результат: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Важливо: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Python не має окремого синтаксису для «багаторядкових коментарів».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Конструкція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"""..."""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є багаторядковим рядком, який у відповідному місці використовується як docstring.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6" name="Таблиця 5">
            <a:extLst>
              <a:ext uri="{FF2B5EF4-FFF2-40B4-BE49-F238E27FC236}">
                <a16:creationId xmlns:a16="http://schemas.microsoft.com/office/drawing/2014/main" id="{D70B6F54-217B-4A09-B641-49A31DC2AC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415694"/>
              </p:ext>
            </p:extLst>
          </p:nvPr>
        </p:nvGraphicFramePr>
        <p:xfrm>
          <a:off x="148166" y="2653588"/>
          <a:ext cx="8654002" cy="1656001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3969858">
                  <a:extLst>
                    <a:ext uri="{9D8B030D-6E8A-4147-A177-3AD203B41FA5}">
                      <a16:colId xmlns:a16="http://schemas.microsoft.com/office/drawing/2014/main" val="3516493468"/>
                    </a:ext>
                  </a:extLst>
                </a:gridCol>
                <a:gridCol w="4684144">
                  <a:extLst>
                    <a:ext uri="{9D8B030D-6E8A-4147-A177-3AD203B41FA5}">
                      <a16:colId xmlns:a16="http://schemas.microsoft.com/office/drawing/2014/main" val="2229141022"/>
                    </a:ext>
                  </a:extLst>
                </a:gridCol>
              </a:tblGrid>
              <a:tr h="3373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Коментар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Docstring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4308217"/>
                  </a:ext>
                </a:extLst>
              </a:tr>
              <a:tr h="3066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Consolas" panose="020B0609020204030204" pitchFamily="49" charset="0"/>
                        </a:rPr>
                        <a:t># пояснення</a:t>
                      </a:r>
                      <a:endParaRPr lang="uk-UA" sz="14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Consolas" panose="020B0609020204030204" pitchFamily="49" charset="0"/>
                        </a:rPr>
                        <a:t>"""документація"""</a:t>
                      </a:r>
                      <a:endParaRPr lang="uk-UA" sz="14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0716934"/>
                  </a:ext>
                </a:extLst>
              </a:tr>
              <a:tr h="3373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</a:rPr>
                        <a:t>Призначений переважно для розробника</a:t>
                      </a:r>
                      <a:endParaRPr lang="uk-U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>
                          <a:effectLst/>
                        </a:rPr>
                        <a:t>Описує призначення програмного об'єкта</a:t>
                      </a:r>
                      <a:endParaRPr lang="uk-UA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9220310"/>
                  </a:ext>
                </a:extLst>
              </a:tr>
              <a:tr h="3373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</a:rPr>
                        <a:t>Python не зберігає його як окрему документацію</a:t>
                      </a:r>
                      <a:endParaRPr lang="uk-U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</a:rPr>
                        <a:t>Доступний під час виконання програми</a:t>
                      </a:r>
                      <a:endParaRPr lang="uk-U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2489814"/>
                  </a:ext>
                </a:extLst>
              </a:tr>
              <a:tr h="3373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</a:rPr>
                        <a:t>Може бути практично в будь-якому місці</a:t>
                      </a:r>
                      <a:endParaRPr lang="uk-U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</a:rPr>
                        <a:t>Розміщується на початку модуля, функції, класу або методу</a:t>
                      </a:r>
                      <a:endParaRPr lang="uk-U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2834418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D5F07CB-E4AF-07B1-0877-2A0B016A0DF6}"/>
              </a:ext>
            </a:extLst>
          </p:cNvPr>
          <p:cNvSpPr txBox="1"/>
          <p:nvPr/>
        </p:nvSpPr>
        <p:spPr>
          <a:xfrm>
            <a:off x="2788488" y="63389"/>
            <a:ext cx="60945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Docstring – документування коду</a:t>
            </a:r>
            <a:endParaRPr kumimoji="0" lang="uk-UA" altLang="uk-UA" sz="32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B6836B9-A246-28DB-447D-205D693023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459" y="1088901"/>
            <a:ext cx="6467475" cy="11239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98776D5-22F6-EA25-9172-5904EF1677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459" y="4762463"/>
            <a:ext cx="3400425" cy="2762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1D120AD-535A-E59C-A741-BFC3DC7592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459" y="5492854"/>
            <a:ext cx="4619625" cy="43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6818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D13C56B3-262D-4142-8DD2-0363BC7DAD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148" y="646991"/>
            <a:ext cx="11683920" cy="556401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600" b="1" dirty="0">
                <a:effectLst/>
                <a:ea typeface="Times New Roman" panose="02020603050405020304" pitchFamily="18" charset="0"/>
              </a:rPr>
              <a:t>PEP 8</a:t>
            </a:r>
            <a:r>
              <a:rPr lang="uk-UA" sz="1600" dirty="0">
                <a:effectLst/>
                <a:ea typeface="Times New Roman" panose="02020603050405020304" pitchFamily="18" charset="0"/>
              </a:rPr>
              <a:t> – офіційний документ Python, який містить рекомендації щодо стилю написання коду.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600" dirty="0">
              <a:effectLst/>
              <a:ea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600" dirty="0">
                <a:effectLst/>
                <a:ea typeface="Times New Roman" panose="02020603050405020304" pitchFamily="18" charset="0"/>
              </a:rPr>
              <a:t>PEP 8 визначає правила та рекомендації щодо:</a:t>
            </a: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sz="1600" dirty="0">
                <a:effectLst/>
                <a:ea typeface="Times New Roman" panose="02020603050405020304" pitchFamily="18" charset="0"/>
              </a:rPr>
              <a:t>відступів;</a:t>
            </a: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sz="1600" dirty="0">
                <a:effectLst/>
                <a:ea typeface="Times New Roman" panose="02020603050405020304" pitchFamily="18" charset="0"/>
              </a:rPr>
              <a:t>пробілів і розташування операторів;</a:t>
            </a: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sz="1600" dirty="0">
                <a:effectLst/>
                <a:ea typeface="Times New Roman" panose="02020603050405020304" pitchFamily="18" charset="0"/>
              </a:rPr>
              <a:t>назв змінних, функцій і класів;</a:t>
            </a: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sz="1600" dirty="0">
                <a:effectLst/>
                <a:ea typeface="Times New Roman" panose="02020603050405020304" pitchFamily="18" charset="0"/>
              </a:rPr>
              <a:t>довжини рядків;</a:t>
            </a: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sz="1600" dirty="0">
                <a:effectLst/>
                <a:ea typeface="Times New Roman" panose="02020603050405020304" pitchFamily="18" charset="0"/>
              </a:rPr>
              <a:t>структури програмного коду;</a:t>
            </a: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sz="1600" dirty="0">
                <a:effectLst/>
                <a:ea typeface="Times New Roman" panose="02020603050405020304" pitchFamily="18" charset="0"/>
              </a:rPr>
              <a:t>оформлення імпортів.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uk-UA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uk-UA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Навіщо потрібен єдиний стиль?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600" dirty="0">
                <a:effectLst/>
                <a:ea typeface="Times New Roman" panose="02020603050405020304" pitchFamily="18" charset="0"/>
              </a:rPr>
              <a:t>Програму читають не лише під час її написання. Код потрібно:</a:t>
            </a: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sz="1600" dirty="0">
                <a:effectLst/>
                <a:ea typeface="Times New Roman" panose="02020603050405020304" pitchFamily="18" charset="0"/>
              </a:rPr>
              <a:t>розуміти через місяці після написання;</a:t>
            </a: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sz="1600" dirty="0">
                <a:effectLst/>
                <a:ea typeface="Times New Roman" panose="02020603050405020304" pitchFamily="18" charset="0"/>
              </a:rPr>
              <a:t>перевіряти та виправляти;</a:t>
            </a: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sz="1600" dirty="0">
                <a:effectLst/>
                <a:ea typeface="Times New Roman" panose="02020603050405020304" pitchFamily="18" charset="0"/>
              </a:rPr>
              <a:t>доповнювати новими можливостями;</a:t>
            </a: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sz="1600" dirty="0">
                <a:effectLst/>
                <a:ea typeface="Times New Roman" panose="02020603050405020304" pitchFamily="18" charset="0"/>
              </a:rPr>
              <a:t>передавати іншим розробникам;</a:t>
            </a: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sz="1600" dirty="0">
                <a:effectLst/>
                <a:ea typeface="Times New Roman" panose="02020603050405020304" pitchFamily="18" charset="0"/>
              </a:rPr>
              <a:t>підтримувати в команді.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6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2615CF-1614-A9D1-F78B-6993DD053DCA}"/>
              </a:ext>
            </a:extLst>
          </p:cNvPr>
          <p:cNvSpPr txBox="1"/>
          <p:nvPr/>
        </p:nvSpPr>
        <p:spPr>
          <a:xfrm>
            <a:off x="2676345" y="0"/>
            <a:ext cx="6094562" cy="595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uk-UA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PEP 8 – стиль програмного коду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D612372-527B-5B32-1ABD-D52F5C57AE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6690" y="1078302"/>
            <a:ext cx="2308928" cy="44477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34FE25B-6EA2-1143-9DB5-72572FAFA1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3402" y="1078302"/>
            <a:ext cx="2798450" cy="470139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2A00EBC-7F7F-ABE4-C359-42594D9CA522}"/>
              </a:ext>
            </a:extLst>
          </p:cNvPr>
          <p:cNvSpPr txBox="1"/>
          <p:nvPr/>
        </p:nvSpPr>
        <p:spPr>
          <a:xfrm>
            <a:off x="160148" y="5338645"/>
            <a:ext cx="609456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600" b="1" dirty="0">
                <a:effectLst/>
                <a:ea typeface="Times New Roman" panose="02020603050405020304" pitchFamily="18" charset="0"/>
              </a:rPr>
              <a:t>Хороший стиль робить код передбачуваним і легшим для читання.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600" dirty="0">
              <a:effectLst/>
              <a:ea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600" dirty="0">
                <a:effectLst/>
                <a:ea typeface="Times New Roman" panose="02020603050405020304" pitchFamily="18" charset="0"/>
              </a:rPr>
              <a:t>Важливо: PEP 8 – переважно </a:t>
            </a:r>
            <a:r>
              <a:rPr lang="uk-UA" sz="1600" b="1" dirty="0">
                <a:effectLst/>
                <a:ea typeface="Times New Roman" panose="02020603050405020304" pitchFamily="18" charset="0"/>
              </a:rPr>
              <a:t>рекомендації щодо стилю</a:t>
            </a:r>
            <a:r>
              <a:rPr lang="uk-UA" sz="1600" dirty="0">
                <a:effectLst/>
                <a:ea typeface="Times New Roman" panose="02020603050405020304" pitchFamily="18" charset="0"/>
              </a:rPr>
              <a:t>, а не правила синтаксису Python.</a:t>
            </a:r>
            <a:endParaRPr lang="uk-UA" sz="16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6C5EF0-D5C1-9E8C-3776-EF0B71EED33E}"/>
              </a:ext>
            </a:extLst>
          </p:cNvPr>
          <p:cNvSpPr txBox="1"/>
          <p:nvPr/>
        </p:nvSpPr>
        <p:spPr>
          <a:xfrm>
            <a:off x="7054251" y="5577086"/>
            <a:ext cx="171665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600" i="1" dirty="0">
                <a:effectLst/>
                <a:ea typeface="Times New Roman" panose="02020603050405020304" pitchFamily="18" charset="0"/>
              </a:rPr>
              <a:t>Код не по PEP 8</a:t>
            </a:r>
            <a:endParaRPr lang="uk-UA" sz="1600" i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0D1A415-C586-641C-1C16-A1F0C74916E9}"/>
              </a:ext>
            </a:extLst>
          </p:cNvPr>
          <p:cNvSpPr txBox="1"/>
          <p:nvPr/>
        </p:nvSpPr>
        <p:spPr>
          <a:xfrm>
            <a:off x="9668855" y="5779698"/>
            <a:ext cx="171665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600" i="1" dirty="0">
                <a:effectLst/>
                <a:ea typeface="Times New Roman" panose="02020603050405020304" pitchFamily="18" charset="0"/>
              </a:rPr>
              <a:t>Код по PEP 8</a:t>
            </a:r>
            <a:endParaRPr lang="uk-UA" sz="1600" i="1" dirty="0"/>
          </a:p>
        </p:txBody>
      </p:sp>
    </p:spTree>
    <p:extLst>
      <p:ext uri="{BB962C8B-B14F-4D97-AF65-F5344CB8AC3E}">
        <p14:creationId xmlns:p14="http://schemas.microsoft.com/office/powerpoint/2010/main" val="323359726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C3AD329-5019-41AA-89F3-7E625F0C0141}"/>
              </a:ext>
            </a:extLst>
          </p:cNvPr>
          <p:cNvSpPr txBox="1"/>
          <p:nvPr/>
        </p:nvSpPr>
        <p:spPr>
          <a:xfrm>
            <a:off x="144094" y="520881"/>
            <a:ext cx="4514170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Відступи</a:t>
            </a:r>
            <a:endParaRPr kumimoji="0" lang="uk-UA" altLang="uk-UA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У Python для блоків коду використовують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4 пробіли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.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uk-UA" sz="1400" dirty="0"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Назви змінних і функцій</a:t>
            </a:r>
            <a:endParaRPr kumimoji="0" lang="uk-UA" altLang="uk-UA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Використовують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snake_case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:</a:t>
            </a:r>
            <a:endParaRPr kumimoji="0" lang="uk-UA" altLang="uk-UA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2DB8D7E-6F5C-A27C-9257-D6D7E1E8395E}"/>
              </a:ext>
            </a:extLst>
          </p:cNvPr>
          <p:cNvSpPr txBox="1"/>
          <p:nvPr/>
        </p:nvSpPr>
        <p:spPr>
          <a:xfrm>
            <a:off x="2762609" y="0"/>
            <a:ext cx="60945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Основні правила PEP 8</a:t>
            </a:r>
            <a:endParaRPr kumimoji="0" lang="uk-UA" altLang="uk-UA" sz="32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8B8099-94F9-E1A1-E447-C7C719951395}"/>
              </a:ext>
            </a:extLst>
          </p:cNvPr>
          <p:cNvSpPr txBox="1"/>
          <p:nvPr/>
        </p:nvSpPr>
        <p:spPr>
          <a:xfrm>
            <a:off x="5930031" y="3640407"/>
            <a:ext cx="459356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Імпорти</a:t>
            </a:r>
            <a:endParaRPr kumimoji="0" lang="uk-UA" altLang="uk-UA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Імпорти зазвичай розміщують на початку файлу:</a:t>
            </a:r>
            <a:endParaRPr lang="en-US" altLang="uk-UA" sz="1600" dirty="0">
              <a:ea typeface="Times New Roman" panose="02020603050405020304" pitchFamily="18" charset="0"/>
              <a:cs typeface="Courier New" panose="02070309020205020404" pitchFamily="49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4BF864F-D6CC-5194-E463-1F9B701D3B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504" y="1103630"/>
            <a:ext cx="3143250" cy="6953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B314546-A568-1127-E040-23C29CA001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504" y="2828925"/>
            <a:ext cx="3714750" cy="120015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ACD37C5-6468-64B6-C0F8-AA0A169658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504" y="4748383"/>
            <a:ext cx="3409950" cy="35242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2C8954C-F561-2C7F-FF87-A3DFD94E9C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9738" y="1137121"/>
            <a:ext cx="3048000" cy="71437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6C487D8-7002-5106-0D1F-069F6D8F54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05331" y="2190050"/>
            <a:ext cx="2552700" cy="71437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48C41F94-D006-184E-7663-FFBD8FB542D3}"/>
              </a:ext>
            </a:extLst>
          </p:cNvPr>
          <p:cNvSpPr txBox="1"/>
          <p:nvPr/>
        </p:nvSpPr>
        <p:spPr>
          <a:xfrm>
            <a:off x="5930031" y="1851496"/>
            <a:ext cx="65345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600" dirty="0"/>
              <a:t>а не: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58E0738E-D36F-0153-88AC-6E32C68744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5331" y="4288987"/>
            <a:ext cx="1781175" cy="69532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D113F53-2BC2-9710-FC81-9306CC34834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05331" y="5482298"/>
            <a:ext cx="1647825" cy="1114425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F7C2B55C-D531-AD80-1CFD-8B5A4942755D}"/>
              </a:ext>
            </a:extLst>
          </p:cNvPr>
          <p:cNvSpPr txBox="1"/>
          <p:nvPr/>
        </p:nvSpPr>
        <p:spPr>
          <a:xfrm>
            <a:off x="7719832" y="5854844"/>
            <a:ext cx="22900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– це різні імена</a:t>
            </a:r>
            <a:r>
              <a:rPr kumimoji="0" lang="en-US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!</a:t>
            </a: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B299921-326A-3B4B-0468-FA5A13115AB4}"/>
              </a:ext>
            </a:extLst>
          </p:cNvPr>
          <p:cNvSpPr txBox="1"/>
          <p:nvPr/>
        </p:nvSpPr>
        <p:spPr>
          <a:xfrm>
            <a:off x="5930031" y="5111922"/>
            <a:ext cx="273241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Регістр має значення</a:t>
            </a:r>
            <a:endParaRPr kumimoji="0" lang="uk-UA" altLang="uk-UA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1068125-2C1C-8D0C-DC07-4A978ECCD3AA}"/>
              </a:ext>
            </a:extLst>
          </p:cNvPr>
          <p:cNvSpPr txBox="1"/>
          <p:nvPr/>
        </p:nvSpPr>
        <p:spPr>
          <a:xfrm>
            <a:off x="5930031" y="712385"/>
            <a:ext cx="324016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Пробіли навколо операторів</a:t>
            </a:r>
            <a:endParaRPr kumimoji="0" lang="en-US" altLang="uk-UA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D764D56-CA70-2C73-D67F-5489C9B771EB}"/>
              </a:ext>
            </a:extLst>
          </p:cNvPr>
          <p:cNvSpPr txBox="1"/>
          <p:nvPr/>
        </p:nvSpPr>
        <p:spPr>
          <a:xfrm>
            <a:off x="126841" y="4352792"/>
            <a:ext cx="60945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Для класів – </a:t>
            </a:r>
            <a:r>
              <a:rPr kumimoji="0" lang="uk-UA" altLang="uk-UA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CapWords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:</a:t>
            </a: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0736014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C13044D-FE71-4D2B-AA0C-B2AB14F69143}"/>
              </a:ext>
            </a:extLst>
          </p:cNvPr>
          <p:cNvSpPr txBox="1"/>
          <p:nvPr/>
        </p:nvSpPr>
        <p:spPr>
          <a:xfrm>
            <a:off x="275165" y="603709"/>
            <a:ext cx="11641667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Один і той самий алгоритм можна записати по-різному.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Segoe UI Emoji" panose="020B0502040204020203" pitchFamily="34" charset="0"/>
              </a:rPr>
              <a:t>❌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Важко читати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Segoe UI Symbol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en-US" altLang="uk-UA" sz="1600" dirty="0">
              <a:ea typeface="Times New Roman" panose="02020603050405020304" pitchFamily="18" charset="0"/>
              <a:cs typeface="Segoe UI Symbol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Segoe UI Symbol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en-US" altLang="uk-UA" sz="1600" dirty="0">
              <a:ea typeface="Times New Roman" panose="02020603050405020304" pitchFamily="18" charset="0"/>
              <a:cs typeface="Segoe UI Symbol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Segoe UI Symbol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en-US" altLang="uk-UA" sz="1600" dirty="0">
              <a:ea typeface="Times New Roman" panose="02020603050405020304" pitchFamily="18" charset="0"/>
              <a:cs typeface="Segoe UI Symbol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Segoe UI Symbol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en-US" altLang="uk-UA" sz="1600" dirty="0">
              <a:ea typeface="Times New Roman" panose="02020603050405020304" pitchFamily="18" charset="0"/>
              <a:cs typeface="Segoe UI Symbol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Segoe UI Symbol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Segoe UI Symbol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en-US" altLang="uk-UA" sz="1600" dirty="0">
              <a:ea typeface="Times New Roman" panose="02020603050405020304" pitchFamily="18" charset="0"/>
              <a:cs typeface="Segoe UI Symbol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Segoe UI Symbol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Що змінилося?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зрозумілі назви (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radius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замість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r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пробіли навколо операторів;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порожній рядок для логічного поділу коду;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правильні відступи – 4 пробіли;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читабельна структура програми.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PEP 8 не змінює результат виконання програми – він допомагає зробити код зрозумілим для людини.</a:t>
            </a:r>
            <a:endParaRPr kumimoji="0" lang="uk-UA" altLang="uk-UA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010A57-C7AB-C388-8AF2-19D25278CF16}"/>
              </a:ext>
            </a:extLst>
          </p:cNvPr>
          <p:cNvSpPr txBox="1"/>
          <p:nvPr/>
        </p:nvSpPr>
        <p:spPr>
          <a:xfrm>
            <a:off x="5518571" y="859627"/>
            <a:ext cx="60945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Segoe UI Symbol" panose="020B0502040204020203" pitchFamily="34" charset="0"/>
              </a:rPr>
              <a:t>✓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Зрозумілий стиль</a:t>
            </a: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912399-2F79-1960-6B05-69B62B5AFB8B}"/>
              </a:ext>
            </a:extLst>
          </p:cNvPr>
          <p:cNvSpPr txBox="1"/>
          <p:nvPr/>
        </p:nvSpPr>
        <p:spPr>
          <a:xfrm>
            <a:off x="3048718" y="18934"/>
            <a:ext cx="60945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PEP 8: поганий і хороший стиль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F3889D-0823-606B-9BA1-16C4ACAE92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125" y="1159851"/>
            <a:ext cx="3248025" cy="27336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D41DC85-A1BF-95AE-3CC5-1E2E205160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9120" y="1188484"/>
            <a:ext cx="3800475" cy="316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48652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83532" y="2198332"/>
            <a:ext cx="8781861" cy="1902888"/>
          </a:xfrm>
        </p:spPr>
        <p:txBody>
          <a:bodyPr>
            <a:normAutofit/>
          </a:bodyPr>
          <a:lstStyle/>
          <a:p>
            <a:r>
              <a:rPr lang="uk-UA" sz="5400" b="1" noProof="0" dirty="0">
                <a:effectLst/>
                <a:latin typeface="+mj-lt"/>
                <a:ea typeface="Times New Roman" panose="02020603050405020304" pitchFamily="18" charset="0"/>
              </a:rPr>
              <a:t>Розгалуження та цикли в Python</a:t>
            </a:r>
            <a:endParaRPr lang="uk-UA" sz="11500" b="1" noProof="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9907070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A9A14-E57B-1C37-7B6F-01C894E8D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4881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uk-UA" sz="3200" noProof="0" dirty="0"/>
              <a:t>Розгалуження та цикли в Python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8C04EB-1FD3-41B0-8095-6A15B4CDF5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454" y="667050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noProof="0" dirty="0"/>
              <a:t>Програма часто повинна:</a:t>
            </a:r>
          </a:p>
          <a:p>
            <a:r>
              <a:rPr lang="uk-UA" sz="1800" noProof="0" dirty="0"/>
              <a:t>приймати рішення залежно від певної умови;</a:t>
            </a:r>
          </a:p>
          <a:p>
            <a:r>
              <a:rPr lang="uk-UA" sz="1800" noProof="0" dirty="0"/>
              <a:t>вибирати один із декількох варіантів дій;</a:t>
            </a:r>
          </a:p>
          <a:p>
            <a:r>
              <a:rPr lang="uk-UA" sz="1800" noProof="0" dirty="0"/>
              <a:t>повторювати певні дії декілька разів;</a:t>
            </a:r>
          </a:p>
          <a:p>
            <a:r>
              <a:rPr lang="uk-UA" sz="1800" noProof="0" dirty="0"/>
              <a:t>припиняти або пропускати окремі повторення.</a:t>
            </a:r>
          </a:p>
          <a:p>
            <a:pPr marL="0" indent="0">
              <a:buNone/>
            </a:pPr>
            <a:endParaRPr lang="uk-UA" sz="1800" noProof="0" dirty="0"/>
          </a:p>
          <a:p>
            <a:pPr marL="0" indent="0">
              <a:buNone/>
            </a:pPr>
            <a:r>
              <a:rPr lang="uk-UA" sz="1800" noProof="0" dirty="0"/>
              <a:t>Для цього Python має дві основні групи конструкцій:</a:t>
            </a:r>
          </a:p>
          <a:p>
            <a:pPr marL="0" indent="0">
              <a:buNone/>
            </a:pPr>
            <a:r>
              <a:rPr lang="uk-UA" sz="1800" b="1" noProof="0" dirty="0"/>
              <a:t>Розгалуження</a:t>
            </a:r>
            <a:endParaRPr lang="uk-UA" sz="1800" noProof="0" dirty="0"/>
          </a:p>
          <a:p>
            <a:r>
              <a:rPr lang="uk-UA" sz="1800" i="1" noProof="0" dirty="0">
                <a:highlight>
                  <a:srgbClr val="C0C0C0"/>
                </a:highlight>
                <a:latin typeface="Consolas" panose="020B0609020204030204" pitchFamily="49" charset="0"/>
              </a:rPr>
              <a:t>if</a:t>
            </a:r>
          </a:p>
          <a:p>
            <a:r>
              <a:rPr lang="uk-UA" sz="1800" i="1" noProof="0" dirty="0">
                <a:highlight>
                  <a:srgbClr val="C0C0C0"/>
                </a:highlight>
                <a:latin typeface="Consolas" panose="020B0609020204030204" pitchFamily="49" charset="0"/>
              </a:rPr>
              <a:t>if </a:t>
            </a:r>
            <a:r>
              <a:rPr lang="uk-UA" sz="1800" noProof="0" dirty="0">
                <a:highlight>
                  <a:srgbClr val="C0C0C0"/>
                </a:highlight>
                <a:latin typeface="Consolas" panose="020B0609020204030204" pitchFamily="49" charset="0"/>
              </a:rPr>
              <a:t>– </a:t>
            </a:r>
            <a:r>
              <a:rPr lang="uk-UA" sz="1800" i="1" noProof="0" dirty="0">
                <a:highlight>
                  <a:srgbClr val="C0C0C0"/>
                </a:highlight>
                <a:latin typeface="Consolas" panose="020B0609020204030204" pitchFamily="49" charset="0"/>
              </a:rPr>
              <a:t>else</a:t>
            </a:r>
          </a:p>
          <a:p>
            <a:r>
              <a:rPr lang="uk-UA" sz="1800" i="1" noProof="0" dirty="0">
                <a:highlight>
                  <a:srgbClr val="C0C0C0"/>
                </a:highlight>
                <a:latin typeface="Consolas" panose="020B0609020204030204" pitchFamily="49" charset="0"/>
              </a:rPr>
              <a:t>if </a:t>
            </a:r>
            <a:r>
              <a:rPr lang="uk-UA" sz="1800" noProof="0" dirty="0">
                <a:highlight>
                  <a:srgbClr val="C0C0C0"/>
                </a:highlight>
                <a:latin typeface="Consolas" panose="020B0609020204030204" pitchFamily="49" charset="0"/>
              </a:rPr>
              <a:t>– </a:t>
            </a:r>
            <a:r>
              <a:rPr lang="uk-UA" sz="1800" i="1" noProof="0" dirty="0">
                <a:highlight>
                  <a:srgbClr val="C0C0C0"/>
                </a:highlight>
                <a:latin typeface="Consolas" panose="020B0609020204030204" pitchFamily="49" charset="0"/>
              </a:rPr>
              <a:t>elif </a:t>
            </a:r>
            <a:r>
              <a:rPr lang="uk-UA" sz="1800" noProof="0" dirty="0">
                <a:highlight>
                  <a:srgbClr val="C0C0C0"/>
                </a:highlight>
                <a:latin typeface="Consolas" panose="020B0609020204030204" pitchFamily="49" charset="0"/>
              </a:rPr>
              <a:t>– </a:t>
            </a:r>
            <a:r>
              <a:rPr lang="uk-UA" sz="1800" i="1" noProof="0" dirty="0">
                <a:highlight>
                  <a:srgbClr val="C0C0C0"/>
                </a:highlight>
                <a:latin typeface="Consolas" panose="020B0609020204030204" pitchFamily="49" charset="0"/>
              </a:rPr>
              <a:t>else</a:t>
            </a:r>
          </a:p>
          <a:p>
            <a:r>
              <a:rPr lang="uk-UA" sz="1800" noProof="0" dirty="0">
                <a:highlight>
                  <a:srgbClr val="C0C0C0"/>
                </a:highlight>
                <a:latin typeface="Consolas" panose="020B0609020204030204" pitchFamily="49" charset="0"/>
              </a:rPr>
              <a:t>match – case</a:t>
            </a:r>
          </a:p>
          <a:p>
            <a:pPr marL="0" indent="0">
              <a:buNone/>
            </a:pPr>
            <a:endParaRPr lang="uk-UA" sz="1800" b="1" noProof="0" dirty="0"/>
          </a:p>
          <a:p>
            <a:pPr marL="0" indent="0">
              <a:buNone/>
            </a:pPr>
            <a:r>
              <a:rPr lang="uk-UA" sz="1800" b="1" noProof="0" dirty="0"/>
              <a:t>Цикли</a:t>
            </a:r>
            <a:endParaRPr lang="uk-UA" sz="1800" b="1" noProof="0" dirty="0">
              <a:latin typeface="Consolas" panose="020B0609020204030204" pitchFamily="49" charset="0"/>
            </a:endParaRPr>
          </a:p>
          <a:p>
            <a:r>
              <a:rPr lang="uk-UA" sz="1800" i="1" noProof="0" dirty="0">
                <a:highlight>
                  <a:srgbClr val="C0C0C0"/>
                </a:highlight>
                <a:latin typeface="Consolas" panose="020B0609020204030204" pitchFamily="49" charset="0"/>
              </a:rPr>
              <a:t>while</a:t>
            </a:r>
          </a:p>
          <a:p>
            <a:r>
              <a:rPr lang="uk-UA" sz="1800" i="1" noProof="0" dirty="0">
                <a:highlight>
                  <a:srgbClr val="C0C0C0"/>
                </a:highlight>
                <a:latin typeface="Consolas" panose="020B0609020204030204" pitchFamily="49" charset="0"/>
              </a:rPr>
              <a:t>for</a:t>
            </a:r>
            <a:endParaRPr lang="uk-UA" sz="1800" noProof="0" dirty="0">
              <a:highlight>
                <a:srgbClr val="C0C0C0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uk-UA" sz="1800" noProof="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3E8901-F2D3-DB12-91AF-0B798ECBF7B8}"/>
              </a:ext>
            </a:extLst>
          </p:cNvPr>
          <p:cNvSpPr txBox="1"/>
          <p:nvPr/>
        </p:nvSpPr>
        <p:spPr>
          <a:xfrm>
            <a:off x="5790480" y="4962835"/>
            <a:ext cx="339665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i="1" noProof="0" dirty="0"/>
              <a:t>Додатково використовуються</a:t>
            </a:r>
            <a:r>
              <a:rPr lang="uk-UA" noProof="0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noProof="0" dirty="0"/>
              <a:t>логічні оператори;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noProof="0" dirty="0"/>
              <a:t>умовні вирази;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i="1" noProof="0" dirty="0">
                <a:highlight>
                  <a:srgbClr val="C0C0C0"/>
                </a:highlight>
                <a:latin typeface="Consolas" panose="020B0609020204030204" pitchFamily="49" charset="0"/>
              </a:rPr>
              <a:t>break</a:t>
            </a:r>
            <a:r>
              <a:rPr lang="uk-UA" noProof="0" dirty="0"/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i="1" noProof="0" dirty="0">
                <a:highlight>
                  <a:srgbClr val="C0C0C0"/>
                </a:highlight>
                <a:latin typeface="Consolas" panose="020B0609020204030204" pitchFamily="49" charset="0"/>
              </a:rPr>
              <a:t>continue</a:t>
            </a:r>
            <a:r>
              <a:rPr lang="uk-UA" noProof="0" dirty="0"/>
              <a:t>.</a:t>
            </a:r>
          </a:p>
          <a:p>
            <a:endParaRPr lang="uk-UA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4F92B2-827E-F883-1F78-B41F98DA4F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1822" y="1020164"/>
            <a:ext cx="2993724" cy="3177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38881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E7C051-BE25-F224-34E8-865C543737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6BE47-FE45-5AD1-1FB2-29CBD6E8A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uk-UA" sz="3200" dirty="0"/>
              <a:t>Що таке розгалуження?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8BC2E6-913C-1FDA-38C3-D7742757A4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741871"/>
            <a:ext cx="11516264" cy="57223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b="1" dirty="0"/>
              <a:t>Розгалуження</a:t>
            </a:r>
            <a:r>
              <a:rPr lang="uk-UA" sz="1800" dirty="0"/>
              <a:t> – це алгоритмічна конструкція, у якій подальше виконання програми залежить від результату перевірки певної умови.</a:t>
            </a:r>
          </a:p>
          <a:p>
            <a:pPr marL="0" indent="0">
              <a:buNone/>
            </a:pPr>
            <a:r>
              <a:rPr lang="uk-UA" sz="1800" dirty="0"/>
              <a:t>Наприклад:</a:t>
            </a:r>
          </a:p>
          <a:p>
            <a:endParaRPr lang="en-US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Якщо температура нижча за 0 °</a:t>
            </a:r>
            <a:r>
              <a:rPr lang="en-US" sz="1800" dirty="0"/>
              <a:t>C – </a:t>
            </a:r>
            <a:r>
              <a:rPr lang="uk-UA" sz="1800" dirty="0"/>
              <a:t>повідомлення виводиться.</a:t>
            </a:r>
          </a:p>
          <a:p>
            <a:pPr marL="0" indent="0">
              <a:buNone/>
            </a:pPr>
            <a:r>
              <a:rPr lang="uk-UA" sz="1800" dirty="0"/>
              <a:t>Якщо умова хибна – цей блок пропускається.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Розгалуження дозволяє програмі </a:t>
            </a:r>
            <a:r>
              <a:rPr lang="uk-UA" sz="1800" b="1" dirty="0"/>
              <a:t>приймати рішення під час виконання</a:t>
            </a:r>
            <a:r>
              <a:rPr lang="uk-UA" sz="1800" dirty="0"/>
              <a:t>.</a:t>
            </a:r>
          </a:p>
          <a:p>
            <a:pPr marL="0" indent="0">
              <a:buNone/>
            </a:pPr>
            <a:endParaRPr lang="uk-UA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FBAF22-A941-1EC1-0C3B-D5C463778E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0896" y="1497850"/>
            <a:ext cx="3095625" cy="32194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8DB9221-B7E1-CC53-8285-2A8BD41D4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12" y="1717105"/>
            <a:ext cx="3343275" cy="18192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0405AA2-1E8D-11B1-694B-AC8226DC11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8898" y="3107575"/>
            <a:ext cx="1104900" cy="40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94716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1DFD78-1FFA-CD61-C05D-2F8890EA5F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9F847-7EE3-0399-0956-83859A69A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uk-UA" sz="3200" noProof="0" dirty="0"/>
              <a:t>Умова в Python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52EF66-9805-AEC8-39AA-13D24D3FF5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526211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600" noProof="0" dirty="0"/>
              <a:t>Умова – це вираз, результат якого можна інтерпретувати як істинний або хибний.</a:t>
            </a:r>
          </a:p>
          <a:p>
            <a:pPr marL="0" indent="0">
              <a:buNone/>
            </a:pPr>
            <a:r>
              <a:rPr lang="uk-UA" sz="1600" noProof="0" dirty="0"/>
              <a:t>Найчастіше використовуються оператори порівняння:</a:t>
            </a:r>
          </a:p>
          <a:p>
            <a:pPr marL="0" indent="0">
              <a:buNone/>
            </a:pPr>
            <a:endParaRPr lang="uk-UA" sz="1600" noProof="0" dirty="0"/>
          </a:p>
          <a:p>
            <a:pPr marL="0" indent="0">
              <a:buNone/>
            </a:pPr>
            <a:endParaRPr lang="uk-UA" sz="1600" noProof="0" dirty="0"/>
          </a:p>
          <a:p>
            <a:pPr marL="0" indent="0">
              <a:buNone/>
            </a:pPr>
            <a:endParaRPr lang="uk-UA" sz="1600" noProof="0" dirty="0"/>
          </a:p>
          <a:p>
            <a:pPr marL="0" indent="0">
              <a:buNone/>
            </a:pPr>
            <a:endParaRPr lang="uk-UA" sz="1600" noProof="0" dirty="0"/>
          </a:p>
          <a:p>
            <a:pPr marL="0" indent="0">
              <a:buNone/>
            </a:pPr>
            <a:endParaRPr lang="uk-UA" sz="1600" noProof="0" dirty="0"/>
          </a:p>
          <a:p>
            <a:pPr marL="0" indent="0">
              <a:buNone/>
            </a:pPr>
            <a:endParaRPr lang="uk-UA" sz="1600" noProof="0" dirty="0"/>
          </a:p>
          <a:p>
            <a:pPr marL="0" indent="0">
              <a:buNone/>
            </a:pPr>
            <a:endParaRPr lang="uk-UA" sz="1600" noProof="0" dirty="0"/>
          </a:p>
          <a:p>
            <a:pPr marL="0" indent="0">
              <a:buNone/>
            </a:pPr>
            <a:r>
              <a:rPr lang="uk-UA" sz="1600" noProof="0" dirty="0"/>
              <a:t>Результатом порівняння є </a:t>
            </a:r>
            <a:r>
              <a:rPr lang="uk-UA" sz="1600" noProof="0" dirty="0">
                <a:highlight>
                  <a:srgbClr val="C0C0C0"/>
                </a:highlight>
                <a:latin typeface="Consolas" panose="020B0609020204030204" pitchFamily="49" charset="0"/>
              </a:rPr>
              <a:t>True</a:t>
            </a:r>
            <a:r>
              <a:rPr lang="uk-UA" sz="1600" i="1" noProof="0" dirty="0"/>
              <a:t> </a:t>
            </a:r>
            <a:r>
              <a:rPr lang="uk-UA" sz="1600" noProof="0" dirty="0"/>
              <a:t>або </a:t>
            </a:r>
            <a:r>
              <a:rPr lang="uk-UA" sz="1600" noProof="0" dirty="0">
                <a:highlight>
                  <a:srgbClr val="C0C0C0"/>
                </a:highlight>
                <a:latin typeface="Consolas" panose="020B0609020204030204" pitchFamily="49" charset="0"/>
              </a:rPr>
              <a:t>False</a:t>
            </a:r>
            <a:r>
              <a:rPr lang="uk-UA" sz="1600" noProof="0" dirty="0"/>
              <a:t>.</a:t>
            </a:r>
          </a:p>
          <a:p>
            <a:pPr marL="0" indent="0">
              <a:buNone/>
            </a:pPr>
            <a:endParaRPr lang="uk-UA" sz="1600" noProof="0" dirty="0"/>
          </a:p>
          <a:p>
            <a:pPr marL="0" indent="0">
              <a:buNone/>
            </a:pPr>
            <a:endParaRPr lang="uk-UA" sz="1600" noProof="0" dirty="0"/>
          </a:p>
          <a:p>
            <a:pPr marL="0" indent="0">
              <a:buNone/>
            </a:pPr>
            <a:endParaRPr lang="uk-UA" sz="1600" noProof="0" dirty="0"/>
          </a:p>
          <a:p>
            <a:pPr marL="0" indent="0">
              <a:buNone/>
            </a:pPr>
            <a:endParaRPr lang="uk-UA" sz="1600" noProof="0" dirty="0"/>
          </a:p>
          <a:p>
            <a:pPr marL="0" indent="0">
              <a:buNone/>
            </a:pPr>
            <a:endParaRPr lang="uk-UA" sz="1600" noProof="0" dirty="0"/>
          </a:p>
          <a:p>
            <a:pPr marL="0" indent="0">
              <a:buNone/>
            </a:pPr>
            <a:endParaRPr lang="en-US" sz="1600" noProof="0" dirty="0"/>
          </a:p>
          <a:p>
            <a:pPr marL="0" indent="0">
              <a:buNone/>
            </a:pPr>
            <a:r>
              <a:rPr lang="uk-UA" sz="1600" noProof="0" dirty="0"/>
              <a:t>Саме цей результат визначає, чи буде виконано умовний блок.</a:t>
            </a:r>
          </a:p>
          <a:p>
            <a:pPr marL="0" indent="0">
              <a:buNone/>
            </a:pPr>
            <a:endParaRPr lang="uk-UA" sz="1600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C889D5-B1A3-C507-2789-2C8D3A2E05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957" y="1187031"/>
            <a:ext cx="925008" cy="224196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66D2730-57CB-76B9-919B-C6BF857C01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2839" y="5032795"/>
            <a:ext cx="771525" cy="10001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24881A9-95C8-97EB-E4CB-508CFE0554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957" y="4089820"/>
            <a:ext cx="2105025" cy="194310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331C1A66-5F16-6F53-13DD-8A19A8E7BC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7904" y="889420"/>
            <a:ext cx="2314575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603787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607739-CD47-59DE-A418-6C5786666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78513-4B1C-3C83-7BF9-79E5B935B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uk-UA" sz="3200" dirty="0"/>
              <a:t>Конструкція </a:t>
            </a:r>
            <a:r>
              <a:rPr lang="en-US" sz="3200" i="1" dirty="0">
                <a:latin typeface="Consolas" panose="020B0609020204030204" pitchFamily="49" charset="0"/>
              </a:rPr>
              <a:t>if</a:t>
            </a:r>
            <a:endParaRPr lang="uk-UA" sz="3600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FA0253-D444-3C3E-1BFE-B1DC8204BE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827" y="526211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if</a:t>
            </a:r>
            <a:r>
              <a:rPr lang="en-US" sz="1800" i="1" dirty="0"/>
              <a:t> </a:t>
            </a:r>
            <a:r>
              <a:rPr lang="uk-UA" sz="1800" dirty="0"/>
              <a:t>використовується, коли певні дії потрібно виконати лише за виконання умови.</a:t>
            </a:r>
            <a:br>
              <a:rPr lang="uk-UA" sz="1800" dirty="0"/>
            </a:br>
            <a:br>
              <a:rPr lang="uk-UA" sz="1800" dirty="0"/>
            </a:br>
            <a:r>
              <a:rPr lang="uk-UA" sz="1800" dirty="0"/>
              <a:t>Синтаксис:</a:t>
            </a:r>
            <a:br>
              <a:rPr lang="uk-UA" sz="1800" dirty="0"/>
            </a:br>
            <a:br>
              <a:rPr lang="uk-UA" sz="1800" dirty="0"/>
            </a:b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if</a:t>
            </a:r>
            <a:r>
              <a:rPr lang="en-US" sz="1800" i="1" dirty="0">
                <a:highlight>
                  <a:srgbClr val="C0C0C0"/>
                </a:highlight>
                <a:latin typeface="Consolas" panose="020B0609020204030204" pitchFamily="49" charset="0"/>
              </a:rPr>
              <a:t> </a:t>
            </a:r>
            <a:r>
              <a:rPr lang="uk-UA" sz="1800" dirty="0">
                <a:highlight>
                  <a:srgbClr val="C0C0C0"/>
                </a:highlight>
                <a:latin typeface="Consolas" panose="020B0609020204030204" pitchFamily="49" charset="0"/>
              </a:rPr>
              <a:t>умова:</a:t>
            </a:r>
            <a:br>
              <a:rPr lang="uk-UA" sz="1800" dirty="0">
                <a:highlight>
                  <a:srgbClr val="C0C0C0"/>
                </a:highlight>
                <a:latin typeface="Consolas" panose="020B0609020204030204" pitchFamily="49" charset="0"/>
              </a:rPr>
            </a:br>
            <a:r>
              <a:rPr lang="uk-UA" sz="1800" dirty="0">
                <a:highlight>
                  <a:srgbClr val="C0C0C0"/>
                </a:highlight>
                <a:latin typeface="Consolas" panose="020B0609020204030204" pitchFamily="49" charset="0"/>
              </a:rPr>
              <a:t>    інструкції</a:t>
            </a:r>
            <a:br>
              <a:rPr lang="uk-UA" sz="1800" dirty="0"/>
            </a:br>
            <a:br>
              <a:rPr lang="uk-UA" sz="1800" dirty="0"/>
            </a:br>
            <a:r>
              <a:rPr lang="uk-UA" sz="1800" dirty="0"/>
              <a:t>Приклад:</a:t>
            </a:r>
            <a:br>
              <a:rPr lang="uk-UA" sz="1800" dirty="0"/>
            </a:br>
            <a:br>
              <a:rPr lang="uk-UA" sz="1800" dirty="0"/>
            </a:b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br>
              <a:rPr lang="uk-UA" sz="1800" dirty="0"/>
            </a:br>
            <a:br>
              <a:rPr lang="uk-UA" sz="1800" dirty="0"/>
            </a:br>
            <a:endParaRPr lang="en-US" sz="1800" dirty="0"/>
          </a:p>
          <a:p>
            <a:pPr marL="0" indent="0">
              <a:buNone/>
            </a:pPr>
            <a:r>
              <a:rPr lang="uk-UA" sz="1800" dirty="0"/>
              <a:t>Якщо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age &gt;= 18 </a:t>
            </a:r>
            <a:r>
              <a:rPr lang="en-US" sz="1800" dirty="0"/>
              <a:t>→ </a:t>
            </a:r>
            <a:r>
              <a:rPr lang="uk-UA" sz="1800" dirty="0"/>
              <a:t>виконується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print()</a:t>
            </a:r>
            <a:r>
              <a:rPr lang="en-US" sz="1800" dirty="0"/>
              <a:t>.</a:t>
            </a:r>
            <a:br>
              <a:rPr lang="en-US" sz="1800" dirty="0"/>
            </a:br>
            <a:br>
              <a:rPr lang="en-US" sz="1800" dirty="0"/>
            </a:br>
            <a:r>
              <a:rPr lang="uk-UA" sz="1800" dirty="0"/>
              <a:t>Якщо </a:t>
            </a:r>
            <a:r>
              <a:rPr lang="en-US" sz="1800" dirty="0">
                <a:highlight>
                  <a:srgbClr val="C0C0C0"/>
                </a:highlight>
              </a:rPr>
              <a:t>age &lt; 18 </a:t>
            </a:r>
            <a:r>
              <a:rPr lang="en-US" sz="1800" dirty="0"/>
              <a:t>→ </a:t>
            </a:r>
            <a:r>
              <a:rPr lang="uk-UA" sz="1800" dirty="0"/>
              <a:t>блок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if</a:t>
            </a:r>
            <a:r>
              <a:rPr lang="en-US" sz="1800" i="1" dirty="0"/>
              <a:t> </a:t>
            </a:r>
            <a:r>
              <a:rPr lang="uk-UA" sz="1800" dirty="0"/>
              <a:t>пропускається.</a:t>
            </a:r>
            <a:br>
              <a:rPr lang="uk-UA" sz="1800" dirty="0"/>
            </a:br>
            <a:br>
              <a:rPr lang="uk-UA" sz="1800" dirty="0"/>
            </a:br>
            <a:endParaRPr lang="uk-UA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5FB192-516A-725A-409D-022EC56022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083" y="2686050"/>
            <a:ext cx="3457575" cy="14859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53DEACC-6BF4-9A17-90DE-258FB1AF73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010" y="3705225"/>
            <a:ext cx="1685925" cy="466725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CCCCC482-F46E-9277-A85E-D3DE31A074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179" y="1049936"/>
            <a:ext cx="2314575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443597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87221C-F5B9-B84F-74E9-3F1792ED6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AB637-D201-F32E-4D78-868F63913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latin typeface="Consolas" panose="020B0609020204030204" pitchFamily="49" charset="0"/>
              </a:rPr>
              <a:t>if</a:t>
            </a:r>
            <a:r>
              <a:rPr lang="en-US" sz="3200" dirty="0"/>
              <a:t>: </a:t>
            </a:r>
            <a:r>
              <a:rPr lang="uk-UA" sz="3200" dirty="0"/>
              <a:t>декілька інструкцій</a:t>
            </a:r>
            <a:endParaRPr lang="uk-UA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7E8DA3-6FD7-8139-32FB-4688BE7034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526211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Умовний блок може містити декілька інструкцій.</a:t>
            </a: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br>
              <a:rPr lang="uk-UA" sz="1800" dirty="0"/>
            </a:br>
            <a:br>
              <a:rPr lang="uk-UA" sz="1800" dirty="0"/>
            </a:b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br>
              <a:rPr lang="uk-UA" sz="1800" dirty="0"/>
            </a:br>
            <a:br>
              <a:rPr lang="uk-UA" sz="1800" dirty="0"/>
            </a:br>
            <a:r>
              <a:rPr lang="uk-UA" sz="1800" dirty="0"/>
              <a:t>Усі три інструкції виконуються тільки за умови:</a:t>
            </a:r>
            <a:br>
              <a:rPr lang="uk-UA" sz="1800" dirty="0"/>
            </a:br>
            <a:br>
              <a:rPr lang="uk-UA" sz="1800" dirty="0"/>
            </a:br>
            <a:r>
              <a:rPr lang="en-US" sz="1800" dirty="0"/>
              <a:t>           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temperature &gt; 30</a:t>
            </a:r>
            <a:br>
              <a:rPr lang="en-US" sz="1800" dirty="0"/>
            </a:br>
            <a:br>
              <a:rPr lang="en-US" sz="1800" dirty="0"/>
            </a:br>
            <a:r>
              <a:rPr lang="uk-UA" sz="1800" dirty="0"/>
              <a:t>Відступ визначає, які інструкції належать до блоку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if</a:t>
            </a:r>
            <a:r>
              <a:rPr lang="en-US" sz="1800" dirty="0"/>
              <a:t>.</a:t>
            </a:r>
            <a:br>
              <a:rPr lang="en-US" sz="1800" dirty="0"/>
            </a:br>
            <a:br>
              <a:rPr lang="en-US" sz="1800" dirty="0"/>
            </a:br>
            <a:r>
              <a:rPr lang="uk-UA" sz="1800" b="1" dirty="0"/>
              <a:t>Важливо</a:t>
            </a:r>
            <a:r>
              <a:rPr lang="uk-UA" sz="1800" dirty="0"/>
              <a:t>: після умови ставиться </a:t>
            </a:r>
            <a:r>
              <a:rPr lang="uk-UA" sz="1800" dirty="0">
                <a:highlight>
                  <a:srgbClr val="C0C0C0"/>
                </a:highlight>
              </a:rPr>
              <a:t>:</a:t>
            </a:r>
          </a:p>
          <a:p>
            <a:pPr marL="0" indent="0">
              <a:buNone/>
            </a:pPr>
            <a:endParaRPr lang="uk-UA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C06B0E-2F45-61B7-A82D-F870FEACAB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6" y="1278536"/>
            <a:ext cx="6534150" cy="23431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E0038D-A7FD-2398-973F-EAF49EE142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3479" y="2612036"/>
            <a:ext cx="4276725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09444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8E07FE-C30D-A988-0758-C83ECD0A11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2FBD8-0920-77D6-EC6B-2EC449918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uk-UA" sz="3200" dirty="0"/>
              <a:t>Практичні застосування </a:t>
            </a:r>
            <a:r>
              <a:rPr lang="en-US" sz="3200" dirty="0">
                <a:latin typeface="Consolas" panose="020B0609020204030204" pitchFamily="49" charset="0"/>
              </a:rPr>
              <a:t>if</a:t>
            </a:r>
            <a:endParaRPr lang="uk-UA" sz="2000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883C46-E72F-B886-BF08-877BE11B6A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526211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/>
              <a:t>Перевірка віку</a:t>
            </a:r>
            <a:br>
              <a:rPr lang="uk-UA" sz="1800" dirty="0"/>
            </a:br>
            <a:endParaRPr lang="en-US" sz="1800" dirty="0"/>
          </a:p>
          <a:p>
            <a:pPr marL="0" indent="0">
              <a:buNone/>
            </a:pPr>
            <a:br>
              <a:rPr lang="uk-UA" sz="1800" dirty="0"/>
            </a:b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Перевірка парності</a:t>
            </a:r>
            <a:br>
              <a:rPr lang="uk-UA" sz="1800" dirty="0"/>
            </a:b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br>
              <a:rPr lang="uk-UA" sz="1800" dirty="0"/>
            </a:br>
            <a:r>
              <a:rPr lang="uk-UA" sz="1800" dirty="0"/>
              <a:t>Перевірка наявності даних</a:t>
            </a:r>
            <a:br>
              <a:rPr lang="uk-UA" sz="1800" dirty="0"/>
            </a:b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br>
              <a:rPr lang="uk-UA" sz="1800" dirty="0"/>
            </a:br>
            <a:br>
              <a:rPr lang="uk-UA" sz="1800" dirty="0"/>
            </a:br>
            <a:endParaRPr lang="uk-UA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70AE0C-DABA-41BC-6FB0-065B564EBA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293" y="849521"/>
            <a:ext cx="3086100" cy="15621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2AD051D-6B8A-69CA-5BC7-C4ABAA6980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8112" y="2024330"/>
            <a:ext cx="1428750" cy="3619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D547548-1508-6753-A27F-7BBF633073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293" y="2864448"/>
            <a:ext cx="3067050" cy="15144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18F2907-878E-1C8F-4E09-78A48DB49B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8112" y="4064598"/>
            <a:ext cx="1323975" cy="3143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A5E8B96-05A7-55C2-3C7F-3536AE1BF7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9818" y="4769689"/>
            <a:ext cx="3076575" cy="15621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78991CC-A94F-7C5A-E178-CFFD79B02596}"/>
              </a:ext>
            </a:extLst>
          </p:cNvPr>
          <p:cNvSpPr txBox="1"/>
          <p:nvPr/>
        </p:nvSpPr>
        <p:spPr>
          <a:xfrm>
            <a:off x="7014357" y="5408459"/>
            <a:ext cx="44886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if</a:t>
            </a:r>
            <a:r>
              <a:rPr lang="en-US" sz="1800" i="1" dirty="0"/>
              <a:t> </a:t>
            </a:r>
            <a:r>
              <a:rPr lang="uk-UA" sz="1800" dirty="0"/>
              <a:t>особливо зручний, коли додаткова дія потрібна лише в одному випадку.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427F261-4CCE-5AC4-290C-1D12169E25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6520" y="5963331"/>
            <a:ext cx="1381125" cy="36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40855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39C10-21F9-58DD-0B62-B5D51B1BD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D516F-9CD8-FA32-2207-3654CFE2C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uk-UA" sz="3200" dirty="0"/>
              <a:t>Конструкція </a:t>
            </a:r>
            <a:r>
              <a:rPr lang="en-US" sz="3200" dirty="0">
                <a:latin typeface="Consolas" panose="020B0609020204030204" pitchFamily="49" charset="0"/>
              </a:rPr>
              <a:t>if – else</a:t>
            </a:r>
            <a:endParaRPr lang="uk-UA" sz="2000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4A577C-AD19-42E5-F5B6-B8D244F4E6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526211"/>
            <a:ext cx="11516264" cy="61909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sz="1800" dirty="0"/>
              <a:t>Іноді потрібно передбачити два альтернативні варіанти.</a:t>
            </a:r>
            <a:br>
              <a:rPr lang="uk-UA" sz="1800" dirty="0"/>
            </a:br>
            <a:br>
              <a:rPr lang="uk-UA" sz="1800" dirty="0"/>
            </a:br>
            <a:r>
              <a:rPr lang="uk-UA" sz="1800" dirty="0"/>
              <a:t>Синтаксис:</a:t>
            </a:r>
            <a:br>
              <a:rPr lang="uk-UA" sz="1800" dirty="0"/>
            </a:br>
            <a:br>
              <a:rPr lang="uk-UA" sz="1800" dirty="0"/>
            </a:b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if</a:t>
            </a:r>
            <a:r>
              <a:rPr lang="en-US" sz="1800" i="1" dirty="0">
                <a:highlight>
                  <a:srgbClr val="C0C0C0"/>
                </a:highlight>
                <a:latin typeface="Consolas" panose="020B0609020204030204" pitchFamily="49" charset="0"/>
              </a:rPr>
              <a:t> </a:t>
            </a:r>
            <a:r>
              <a:rPr lang="uk-UA" sz="1800" dirty="0">
                <a:highlight>
                  <a:srgbClr val="C0C0C0"/>
                </a:highlight>
                <a:latin typeface="Consolas" panose="020B0609020204030204" pitchFamily="49" charset="0"/>
              </a:rPr>
              <a:t>умова:</a:t>
            </a:r>
            <a:br>
              <a:rPr lang="uk-UA" sz="1800" dirty="0">
                <a:highlight>
                  <a:srgbClr val="C0C0C0"/>
                </a:highlight>
                <a:latin typeface="Consolas" panose="020B0609020204030204" pitchFamily="49" charset="0"/>
              </a:rPr>
            </a:br>
            <a:r>
              <a:rPr lang="uk-UA" sz="1800" dirty="0">
                <a:highlight>
                  <a:srgbClr val="C0C0C0"/>
                </a:highlight>
                <a:latin typeface="Consolas" panose="020B0609020204030204" pitchFamily="49" charset="0"/>
              </a:rPr>
              <a:t>    інструкції_якщо_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True</a:t>
            </a:r>
            <a:b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</a:b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else:</a:t>
            </a:r>
            <a:b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</a:b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    </a:t>
            </a:r>
            <a:r>
              <a:rPr lang="uk-UA" sz="1800" dirty="0">
                <a:highlight>
                  <a:srgbClr val="C0C0C0"/>
                </a:highlight>
                <a:latin typeface="Consolas" panose="020B0609020204030204" pitchFamily="49" charset="0"/>
              </a:rPr>
              <a:t>інструкції_якщо_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False</a:t>
            </a:r>
            <a:br>
              <a:rPr lang="en-US" sz="1800" dirty="0"/>
            </a:br>
            <a:br>
              <a:rPr lang="en-US" sz="1800" dirty="0"/>
            </a:br>
            <a:r>
              <a:rPr lang="uk-UA" sz="1800" dirty="0"/>
              <a:t>Приклад:</a:t>
            </a:r>
            <a:br>
              <a:rPr lang="uk-UA" sz="1800" dirty="0"/>
            </a:br>
            <a:br>
              <a:rPr lang="uk-UA" sz="1800" dirty="0"/>
            </a:b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br>
              <a:rPr lang="uk-UA" sz="1800" dirty="0"/>
            </a:br>
            <a:br>
              <a:rPr lang="uk-UA" sz="1800" dirty="0"/>
            </a:br>
            <a:endParaRPr lang="en-US" sz="1800" dirty="0"/>
          </a:p>
          <a:p>
            <a:pPr marL="0" indent="0">
              <a:buNone/>
            </a:pPr>
            <a:r>
              <a:rPr lang="uk-UA" sz="1800" dirty="0"/>
              <a:t>Виконується тільки один із двох блоків.</a:t>
            </a:r>
            <a:br>
              <a:rPr lang="uk-UA" sz="1800" dirty="0"/>
            </a:br>
            <a:br>
              <a:rPr lang="uk-UA" sz="1600" dirty="0"/>
            </a:br>
            <a:endParaRPr lang="uk-UA" sz="1800" dirty="0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A7120037-6793-B365-77F2-21575A26A7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2078" y="941088"/>
            <a:ext cx="3581400" cy="528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8BC7F5F-38D3-D052-FD4D-BB0A668213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463" y="2905305"/>
            <a:ext cx="3248025" cy="23241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21990A3-935B-CDCD-C97F-CC113D0F32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8149" y="4864939"/>
            <a:ext cx="1571625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58900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E7D641-EAD1-02A9-5D81-EEFDFEEB1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501E6-47D1-651F-CD59-9C43DFF01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latin typeface="Consolas" panose="020B0609020204030204" pitchFamily="49" charset="0"/>
              </a:rPr>
              <a:t>if – else</a:t>
            </a:r>
            <a:r>
              <a:rPr lang="en-US" sz="3200" dirty="0"/>
              <a:t>: </a:t>
            </a:r>
            <a:r>
              <a:rPr lang="uk-UA" sz="3200" dirty="0"/>
              <a:t>приклади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E25866-67FC-BDD6-70C9-E82F2122E0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526211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/>
              <a:t>Парне або непарне число</a:t>
            </a:r>
            <a:br>
              <a:rPr lang="uk-UA" sz="1800" dirty="0"/>
            </a:b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br>
              <a:rPr lang="uk-UA" sz="1800" dirty="0"/>
            </a:b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Додатне або недодатне</a:t>
            </a:r>
            <a:br>
              <a:rPr lang="uk-UA" sz="1800" dirty="0"/>
            </a:br>
            <a:endParaRPr lang="uk-UA" sz="1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DE037B-F7C6-2CB5-475E-66E6F3A2D6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923" y="853384"/>
            <a:ext cx="2609850" cy="23907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CEF6331-A45A-5727-8B69-0A04F86F7907}"/>
              </a:ext>
            </a:extLst>
          </p:cNvPr>
          <p:cNvSpPr txBox="1"/>
          <p:nvPr/>
        </p:nvSpPr>
        <p:spPr>
          <a:xfrm>
            <a:off x="6598460" y="1093938"/>
            <a:ext cx="42679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uk-UA" sz="1800" dirty="0"/>
              <a:t>Доступ дозволено або заборонено</a:t>
            </a:r>
            <a:br>
              <a:rPr lang="uk-UA" sz="1800" dirty="0"/>
            </a:br>
            <a:endParaRPr lang="uk-UA" sz="18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15F07D2-DBDA-C22D-7AFD-AEDC6A6A86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8215" y="2910784"/>
            <a:ext cx="1019175" cy="3333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AFA1890-7146-165D-84BC-D99F0674D4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923" y="4421636"/>
            <a:ext cx="3314700" cy="22955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21B9DFE-32A9-1848-BF9A-AF7F0E04CE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7802" y="6336102"/>
            <a:ext cx="1485900" cy="39439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998E39A-7BA4-74A1-591F-057B56AB5A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7744" y="1468862"/>
            <a:ext cx="3943350" cy="239077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D500AA2-9FB5-759E-741B-DE0332A8EB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7744" y="3963154"/>
            <a:ext cx="1819275" cy="32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49588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BFC723-5F78-7CC9-DD52-77A45DFE1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B430D-1D3B-F576-499B-1DDD3B17E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uk-UA" sz="3200" dirty="0"/>
              <a:t>Конструкція </a:t>
            </a:r>
            <a:r>
              <a:rPr lang="en-US" sz="3200" dirty="0">
                <a:latin typeface="Consolas" panose="020B0609020204030204" pitchFamily="49" charset="0"/>
              </a:rPr>
              <a:t>if – elif – else</a:t>
            </a:r>
            <a:endParaRPr lang="uk-UA" sz="2000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AFF7BD-2A8B-529D-B1BA-23F4972345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526211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600" dirty="0"/>
              <a:t>Якщо існує декілька взаємно альтернативних варіантів, використовують </a:t>
            </a:r>
            <a:r>
              <a:rPr lang="en-US" sz="1600" dirty="0">
                <a:highlight>
                  <a:srgbClr val="C0C0C0"/>
                </a:highlight>
                <a:latin typeface="Consolas" panose="020B0609020204030204" pitchFamily="49" charset="0"/>
              </a:rPr>
              <a:t>elif</a:t>
            </a:r>
            <a:r>
              <a:rPr lang="en-US" sz="1600" dirty="0"/>
              <a:t>.</a:t>
            </a:r>
            <a:br>
              <a:rPr lang="en-US" sz="1600" dirty="0"/>
            </a:br>
            <a:br>
              <a:rPr lang="en-US" sz="1600" dirty="0"/>
            </a:br>
            <a:r>
              <a:rPr lang="en-US" sz="1600" dirty="0">
                <a:highlight>
                  <a:srgbClr val="C0C0C0"/>
                </a:highlight>
                <a:latin typeface="Consolas" panose="020B0609020204030204" pitchFamily="49" charset="0"/>
              </a:rPr>
              <a:t>if</a:t>
            </a:r>
            <a:r>
              <a:rPr lang="en-US" sz="1600" i="1" dirty="0">
                <a:highlight>
                  <a:srgbClr val="C0C0C0"/>
                </a:highlight>
                <a:latin typeface="Consolas" panose="020B0609020204030204" pitchFamily="49" charset="0"/>
              </a:rPr>
              <a:t> </a:t>
            </a:r>
            <a:r>
              <a:rPr lang="uk-UA" sz="1600" dirty="0">
                <a:highlight>
                  <a:srgbClr val="C0C0C0"/>
                </a:highlight>
                <a:latin typeface="Consolas" panose="020B0609020204030204" pitchFamily="49" charset="0"/>
              </a:rPr>
              <a:t>умова_1:</a:t>
            </a:r>
            <a:br>
              <a:rPr lang="uk-UA" sz="1600" dirty="0">
                <a:highlight>
                  <a:srgbClr val="C0C0C0"/>
                </a:highlight>
                <a:latin typeface="Consolas" panose="020B0609020204030204" pitchFamily="49" charset="0"/>
              </a:rPr>
            </a:br>
            <a:r>
              <a:rPr lang="uk-UA" sz="1600" dirty="0">
                <a:highlight>
                  <a:srgbClr val="C0C0C0"/>
                </a:highlight>
                <a:latin typeface="Consolas" panose="020B0609020204030204" pitchFamily="49" charset="0"/>
              </a:rPr>
              <a:t>    ...</a:t>
            </a:r>
            <a:br>
              <a:rPr lang="uk-UA" sz="1600" dirty="0">
                <a:highlight>
                  <a:srgbClr val="C0C0C0"/>
                </a:highlight>
                <a:latin typeface="Consolas" panose="020B0609020204030204" pitchFamily="49" charset="0"/>
              </a:rPr>
            </a:br>
            <a:r>
              <a:rPr lang="en-US" sz="1600" dirty="0">
                <a:highlight>
                  <a:srgbClr val="C0C0C0"/>
                </a:highlight>
                <a:latin typeface="Consolas" panose="020B0609020204030204" pitchFamily="49" charset="0"/>
              </a:rPr>
              <a:t>elif</a:t>
            </a:r>
            <a:r>
              <a:rPr lang="en-US" sz="1600" i="1" dirty="0">
                <a:highlight>
                  <a:srgbClr val="C0C0C0"/>
                </a:highlight>
                <a:latin typeface="Consolas" panose="020B0609020204030204" pitchFamily="49" charset="0"/>
              </a:rPr>
              <a:t> </a:t>
            </a:r>
            <a:r>
              <a:rPr lang="uk-UA" sz="1600" dirty="0">
                <a:highlight>
                  <a:srgbClr val="C0C0C0"/>
                </a:highlight>
                <a:latin typeface="Consolas" panose="020B0609020204030204" pitchFamily="49" charset="0"/>
              </a:rPr>
              <a:t>умова_2:</a:t>
            </a:r>
            <a:br>
              <a:rPr lang="uk-UA" sz="1600" dirty="0">
                <a:highlight>
                  <a:srgbClr val="C0C0C0"/>
                </a:highlight>
                <a:latin typeface="Consolas" panose="020B0609020204030204" pitchFamily="49" charset="0"/>
              </a:rPr>
            </a:br>
            <a:r>
              <a:rPr lang="uk-UA" sz="1600" dirty="0">
                <a:highlight>
                  <a:srgbClr val="C0C0C0"/>
                </a:highlight>
                <a:latin typeface="Consolas" panose="020B0609020204030204" pitchFamily="49" charset="0"/>
              </a:rPr>
              <a:t>    ...</a:t>
            </a:r>
            <a:br>
              <a:rPr lang="uk-UA" sz="1600" dirty="0">
                <a:highlight>
                  <a:srgbClr val="C0C0C0"/>
                </a:highlight>
                <a:latin typeface="Consolas" panose="020B0609020204030204" pitchFamily="49" charset="0"/>
              </a:rPr>
            </a:br>
            <a:r>
              <a:rPr lang="en-US" sz="1600" dirty="0">
                <a:highlight>
                  <a:srgbClr val="C0C0C0"/>
                </a:highlight>
                <a:latin typeface="Consolas" panose="020B0609020204030204" pitchFamily="49" charset="0"/>
              </a:rPr>
              <a:t>elif</a:t>
            </a:r>
            <a:r>
              <a:rPr lang="en-US" sz="1600" i="1" dirty="0">
                <a:highlight>
                  <a:srgbClr val="C0C0C0"/>
                </a:highlight>
                <a:latin typeface="Consolas" panose="020B0609020204030204" pitchFamily="49" charset="0"/>
              </a:rPr>
              <a:t> </a:t>
            </a:r>
            <a:r>
              <a:rPr lang="uk-UA" sz="1600" dirty="0">
                <a:highlight>
                  <a:srgbClr val="C0C0C0"/>
                </a:highlight>
                <a:latin typeface="Consolas" panose="020B0609020204030204" pitchFamily="49" charset="0"/>
              </a:rPr>
              <a:t>умова_3:</a:t>
            </a:r>
            <a:br>
              <a:rPr lang="uk-UA" sz="1600" dirty="0">
                <a:highlight>
                  <a:srgbClr val="C0C0C0"/>
                </a:highlight>
                <a:latin typeface="Consolas" panose="020B0609020204030204" pitchFamily="49" charset="0"/>
              </a:rPr>
            </a:br>
            <a:r>
              <a:rPr lang="uk-UA" sz="1600" dirty="0">
                <a:highlight>
                  <a:srgbClr val="C0C0C0"/>
                </a:highlight>
                <a:latin typeface="Consolas" panose="020B0609020204030204" pitchFamily="49" charset="0"/>
              </a:rPr>
              <a:t>    ...</a:t>
            </a:r>
            <a:br>
              <a:rPr lang="uk-UA" sz="1600" dirty="0">
                <a:highlight>
                  <a:srgbClr val="C0C0C0"/>
                </a:highlight>
                <a:latin typeface="Consolas" panose="020B0609020204030204" pitchFamily="49" charset="0"/>
              </a:rPr>
            </a:br>
            <a:r>
              <a:rPr lang="en-US" sz="1600" dirty="0">
                <a:highlight>
                  <a:srgbClr val="C0C0C0"/>
                </a:highlight>
                <a:latin typeface="Consolas" panose="020B0609020204030204" pitchFamily="49" charset="0"/>
              </a:rPr>
              <a:t>else:</a:t>
            </a:r>
            <a:br>
              <a:rPr lang="en-US" sz="1600" dirty="0">
                <a:highlight>
                  <a:srgbClr val="C0C0C0"/>
                </a:highlight>
                <a:latin typeface="Consolas" panose="020B0609020204030204" pitchFamily="49" charset="0"/>
              </a:rPr>
            </a:br>
            <a:r>
              <a:rPr lang="en-US" sz="1600" dirty="0">
                <a:highlight>
                  <a:srgbClr val="C0C0C0"/>
                </a:highlight>
                <a:latin typeface="Consolas" panose="020B0609020204030204" pitchFamily="49" charset="0"/>
              </a:rPr>
              <a:t>    ...</a:t>
            </a:r>
            <a:br>
              <a:rPr lang="en-US" sz="1600" dirty="0"/>
            </a:br>
            <a:r>
              <a:rPr lang="en-US" sz="1600" dirty="0"/>
              <a:t>Python </a:t>
            </a:r>
            <a:r>
              <a:rPr lang="uk-UA" sz="1600" dirty="0"/>
              <a:t>перевіряє умови зверху вниз.</a:t>
            </a:r>
            <a:br>
              <a:rPr lang="uk-UA" sz="1600" dirty="0"/>
            </a:br>
            <a:r>
              <a:rPr lang="uk-UA" sz="1600" dirty="0"/>
              <a:t>Виконується блок першої умови, яка є істинною.</a:t>
            </a:r>
            <a:br>
              <a:rPr lang="uk-UA" sz="1600" dirty="0"/>
            </a:br>
            <a:br>
              <a:rPr lang="uk-UA" sz="1600" dirty="0"/>
            </a:br>
            <a:r>
              <a:rPr lang="uk-UA" sz="1600" dirty="0"/>
              <a:t>Якщо жодна умова не виконується – виконується </a:t>
            </a:r>
            <a:r>
              <a:rPr lang="en-US" sz="1600" dirty="0">
                <a:highlight>
                  <a:srgbClr val="C0C0C0"/>
                </a:highlight>
                <a:latin typeface="Consolas" panose="020B0609020204030204" pitchFamily="49" charset="0"/>
              </a:rPr>
              <a:t>else</a:t>
            </a:r>
          </a:p>
          <a:p>
            <a:pPr marL="0" indent="0">
              <a:buNone/>
            </a:pPr>
            <a:endParaRPr lang="uk-UA" sz="1400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E3726776-DFC8-98EE-9104-F5220A2413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8913" y="1170408"/>
            <a:ext cx="5204244" cy="3394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D617912-3D4F-E3B1-B3BE-94A27D1BBF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212" y="3723795"/>
            <a:ext cx="4408064" cy="30968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AEFB7F3-1861-1282-9894-56237F306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1908" y="6134878"/>
            <a:ext cx="340995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4869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634319-EF89-415A-C5A1-4ACE27D669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26D2E-3732-56EA-A134-739D85E17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4881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latin typeface="Consolas" panose="020B0609020204030204" pitchFamily="49" charset="0"/>
              </a:rPr>
              <a:t>if – elif – else</a:t>
            </a:r>
            <a:endParaRPr lang="uk-UA" sz="2000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4AE3EA-4CEA-CBE3-84FA-F55BB5418B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526211"/>
            <a:ext cx="5011947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600" dirty="0"/>
              <a:t>Приклад класифікації числа:</a:t>
            </a:r>
          </a:p>
          <a:p>
            <a:endParaRPr lang="uk-UA" dirty="0"/>
          </a:p>
          <a:p>
            <a:endParaRPr lang="uk-UA" sz="1800" dirty="0"/>
          </a:p>
          <a:p>
            <a:endParaRPr lang="uk-UA" sz="1800" dirty="0"/>
          </a:p>
          <a:p>
            <a:endParaRPr lang="uk-UA" sz="1800" dirty="0"/>
          </a:p>
          <a:p>
            <a:endParaRPr lang="uk-UA" sz="1800" dirty="0"/>
          </a:p>
          <a:p>
            <a:endParaRPr lang="uk-UA" sz="1800" dirty="0"/>
          </a:p>
          <a:p>
            <a:endParaRPr lang="uk-UA" sz="1800" dirty="0"/>
          </a:p>
          <a:p>
            <a:endParaRPr lang="uk-UA" sz="18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r>
              <a:rPr lang="uk-UA" sz="1600" dirty="0"/>
              <a:t>Для </a:t>
            </a:r>
            <a:r>
              <a:rPr lang="en-US" sz="1600" dirty="0">
                <a:highlight>
                  <a:srgbClr val="C0C0C0"/>
                </a:highlight>
                <a:latin typeface="Consolas" panose="020B0609020204030204" pitchFamily="49" charset="0"/>
              </a:rPr>
              <a:t>number = -7</a:t>
            </a:r>
            <a:r>
              <a:rPr lang="en-US" sz="1600" dirty="0"/>
              <a:t>:</a:t>
            </a:r>
          </a:p>
          <a:p>
            <a:r>
              <a:rPr lang="en-US" sz="1600" dirty="0">
                <a:highlight>
                  <a:srgbClr val="C0C0C0"/>
                </a:highlight>
                <a:latin typeface="Consolas" panose="020B0609020204030204" pitchFamily="49" charset="0"/>
              </a:rPr>
              <a:t>number &lt; 0 </a:t>
            </a:r>
            <a:r>
              <a:rPr lang="en-US" sz="1600" dirty="0"/>
              <a:t>→ </a:t>
            </a:r>
            <a:r>
              <a:rPr lang="en-US" sz="1600" dirty="0">
                <a:highlight>
                  <a:srgbClr val="C0C0C0"/>
                </a:highlight>
                <a:latin typeface="Consolas" panose="020B0609020204030204" pitchFamily="49" charset="0"/>
              </a:rPr>
              <a:t>True</a:t>
            </a:r>
            <a:r>
              <a:rPr lang="en-US" sz="1600" dirty="0"/>
              <a:t>;</a:t>
            </a:r>
          </a:p>
          <a:p>
            <a:r>
              <a:rPr lang="uk-UA" sz="1600" dirty="0"/>
              <a:t>виводиться "Від'ємне";</a:t>
            </a:r>
          </a:p>
          <a:p>
            <a:r>
              <a:rPr lang="uk-UA" sz="1600" dirty="0"/>
              <a:t>наступні умови вже не перевіряються.</a:t>
            </a:r>
          </a:p>
          <a:p>
            <a:pPr marL="0" indent="0">
              <a:buNone/>
            </a:pPr>
            <a:endParaRPr lang="uk-UA" sz="1600" b="1" dirty="0"/>
          </a:p>
          <a:p>
            <a:pPr marL="0" indent="0">
              <a:buNone/>
            </a:pPr>
            <a:r>
              <a:rPr lang="uk-UA" sz="1600" b="1" dirty="0"/>
              <a:t>Важливо:</a:t>
            </a:r>
            <a:r>
              <a:rPr lang="uk-UA" sz="1600" dirty="0"/>
              <a:t> порядок умов має значення.</a:t>
            </a:r>
          </a:p>
          <a:p>
            <a:pPr marL="0" indent="0">
              <a:buNone/>
            </a:pPr>
            <a:endParaRPr lang="uk-UA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CBAFB4-7FE6-302C-2B14-9A2C4260C0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861" y="865337"/>
            <a:ext cx="2724150" cy="31432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0A3F6B6-851A-534A-02AE-EFF71A0AD7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3248" y="3476445"/>
            <a:ext cx="1095375" cy="3905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B5C440D-0875-3075-79EE-B3BBDD6F27BA}"/>
              </a:ext>
            </a:extLst>
          </p:cNvPr>
          <p:cNvSpPr txBox="1"/>
          <p:nvPr/>
        </p:nvSpPr>
        <p:spPr>
          <a:xfrm>
            <a:off x="6172200" y="526211"/>
            <a:ext cx="5102524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uk-UA" sz="1600" dirty="0"/>
              <a:t>Приклад визначення категорії температури:</a:t>
            </a:r>
            <a:br>
              <a:rPr lang="uk-UA" sz="1600" dirty="0"/>
            </a:br>
            <a:br>
              <a:rPr lang="uk-UA" sz="1600" dirty="0"/>
            </a:b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br>
              <a:rPr lang="uk-UA" sz="1600" dirty="0"/>
            </a:br>
            <a:endParaRPr lang="uk-UA" sz="1600" dirty="0"/>
          </a:p>
          <a:p>
            <a:r>
              <a:rPr lang="uk-UA" sz="1600" dirty="0"/>
              <a:t>Для </a:t>
            </a:r>
            <a:r>
              <a:rPr lang="en-US" sz="1600" dirty="0">
                <a:highlight>
                  <a:srgbClr val="C0C0C0"/>
                </a:highlight>
              </a:rPr>
              <a:t>temperature = 23</a:t>
            </a:r>
            <a:r>
              <a:rPr lang="en-US" sz="1600" dirty="0"/>
              <a:t>:</a:t>
            </a:r>
            <a:endParaRPr lang="uk-UA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600" dirty="0"/>
              <a:t>перша умова – </a:t>
            </a:r>
            <a:r>
              <a:rPr lang="en-US" sz="1600" dirty="0">
                <a:highlight>
                  <a:srgbClr val="C0C0C0"/>
                </a:highlight>
                <a:latin typeface="Consolas" panose="020B0609020204030204" pitchFamily="49" charset="0"/>
              </a:rPr>
              <a:t>False</a:t>
            </a:r>
            <a:r>
              <a:rPr lang="en-US" sz="1600" dirty="0"/>
              <a:t>;</a:t>
            </a:r>
            <a:endParaRPr lang="uk-UA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600" dirty="0"/>
              <a:t>друга – </a:t>
            </a:r>
            <a:r>
              <a:rPr lang="en-US" sz="1600" dirty="0">
                <a:highlight>
                  <a:srgbClr val="C0C0C0"/>
                </a:highlight>
                <a:latin typeface="Consolas" panose="020B0609020204030204" pitchFamily="49" charset="0"/>
              </a:rPr>
              <a:t>False</a:t>
            </a:r>
            <a:r>
              <a:rPr lang="en-US" sz="1600" dirty="0"/>
              <a:t>;</a:t>
            </a:r>
            <a:endParaRPr lang="uk-UA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600" dirty="0"/>
              <a:t>третя – </a:t>
            </a:r>
            <a:r>
              <a:rPr lang="en-US" sz="1600" dirty="0">
                <a:highlight>
                  <a:srgbClr val="C0C0C0"/>
                </a:highlight>
                <a:latin typeface="Consolas" panose="020B0609020204030204" pitchFamily="49" charset="0"/>
              </a:rPr>
              <a:t>True</a:t>
            </a:r>
            <a:r>
              <a:rPr lang="en-US" sz="1600" dirty="0"/>
              <a:t>.</a:t>
            </a:r>
            <a:br>
              <a:rPr lang="en-US" sz="1600" dirty="0"/>
            </a:br>
            <a:endParaRPr lang="uk-UA" sz="1600" dirty="0"/>
          </a:p>
          <a:p>
            <a:r>
              <a:rPr lang="uk-UA" sz="1600" dirty="0"/>
              <a:t>Тому виконується тільки:    </a:t>
            </a:r>
            <a:r>
              <a:rPr lang="en-US" sz="1600" i="1" dirty="0">
                <a:highlight>
                  <a:srgbClr val="C0C0C0"/>
                </a:highlight>
                <a:latin typeface="Consolas" panose="020B0609020204030204" pitchFamily="49" charset="0"/>
              </a:rPr>
              <a:t>print</a:t>
            </a:r>
            <a:r>
              <a:rPr lang="en-US" sz="1600" dirty="0">
                <a:highlight>
                  <a:srgbClr val="C0C0C0"/>
                </a:highlight>
                <a:latin typeface="Consolas" panose="020B0609020204030204" pitchFamily="49" charset="0"/>
              </a:rPr>
              <a:t>("</a:t>
            </a:r>
            <a:r>
              <a:rPr lang="uk-UA" sz="1600" dirty="0">
                <a:highlight>
                  <a:srgbClr val="C0C0C0"/>
                </a:highlight>
                <a:latin typeface="Consolas" panose="020B0609020204030204" pitchFamily="49" charset="0"/>
              </a:rPr>
              <a:t>Комфортно")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E6A8157-2BFE-3D2B-7668-6152925B2F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2399" y="848084"/>
            <a:ext cx="2857500" cy="39243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FB10CAD-C05B-78B3-1CE8-0DA52402ED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49647" y="4407019"/>
            <a:ext cx="1181100" cy="352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96441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E01B28-42B1-DEAB-A26F-08333B1D4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DB606-A08C-AB68-BC61-4F9A5B04A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uk-UA" sz="3200" dirty="0"/>
              <a:t>Порядок умов має значення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A90E6B-1E39-F36F-7787-F2596A00D8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3" y="802255"/>
            <a:ext cx="5043576" cy="52534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1800" dirty="0"/>
              <a:t>Розглянемо: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Чому такий результат?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uk-UA" sz="1800" dirty="0"/>
              <a:t>Перша умова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score &gt;= 60</a:t>
            </a: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uk-UA" sz="1800" dirty="0"/>
              <a:t>вже істинна, тому до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elif</a:t>
            </a:r>
            <a:r>
              <a:rPr lang="en-US" sz="1800" dirty="0"/>
              <a:t> Python </a:t>
            </a:r>
            <a:r>
              <a:rPr lang="uk-UA" sz="1800" dirty="0"/>
              <a:t>не переходить.</a:t>
            </a:r>
          </a:p>
          <a:p>
            <a:pPr marL="0" indent="0">
              <a:buNone/>
            </a:pPr>
            <a:endParaRPr lang="uk-UA" sz="18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759404F-6EE8-1404-5668-95957B382ADB}"/>
              </a:ext>
            </a:extLst>
          </p:cNvPr>
          <p:cNvSpPr txBox="1"/>
          <p:nvPr/>
        </p:nvSpPr>
        <p:spPr>
          <a:xfrm>
            <a:off x="6980029" y="802255"/>
            <a:ext cx="468701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uk-UA" dirty="0"/>
              <a:t>Правильніше</a:t>
            </a:r>
            <a:r>
              <a:rPr lang="uk-UA" sz="2000" dirty="0"/>
              <a:t>:</a:t>
            </a:r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B8085D8-EFC8-9480-E1F4-5FC1D55B1D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952" y="1306003"/>
            <a:ext cx="2724150" cy="22955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4BE50AD-587B-D0AA-C2F9-5E8052FCF3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147" y="3281362"/>
            <a:ext cx="885825" cy="2952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C4393EE-CDF6-E22C-6466-19C40F32D7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7181" y="1176038"/>
            <a:ext cx="2752725" cy="31623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A6070B1-37BD-0A22-FE5D-426DB233FE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93382" y="3993902"/>
            <a:ext cx="904875" cy="27622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958B97D-E460-AFBA-A440-AF2EFC1EA8EB}"/>
              </a:ext>
            </a:extLst>
          </p:cNvPr>
          <p:cNvSpPr txBox="1"/>
          <p:nvPr/>
        </p:nvSpPr>
        <p:spPr>
          <a:xfrm>
            <a:off x="448573" y="5425785"/>
            <a:ext cx="108863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uk-UA" sz="1800" b="1" dirty="0"/>
              <a:t>Правило:</a:t>
            </a:r>
            <a:r>
              <a:rPr lang="uk-UA" sz="1800" dirty="0"/>
              <a:t> у ланцюжку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if – elif </a:t>
            </a:r>
            <a:r>
              <a:rPr lang="uk-UA" sz="1800" dirty="0"/>
              <a:t>порядок перевірок повинен відповідати логіці задачі.</a:t>
            </a:r>
          </a:p>
        </p:txBody>
      </p:sp>
    </p:spTree>
    <p:extLst>
      <p:ext uri="{BB962C8B-B14F-4D97-AF65-F5344CB8AC3E}">
        <p14:creationId xmlns:p14="http://schemas.microsoft.com/office/powerpoint/2010/main" val="255709464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E6BFAB-F61B-D09A-0FC0-57F6CD0C3C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8EFF5-E7F5-0E76-324D-55B020C69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uk-UA" sz="3200" dirty="0"/>
              <a:t>Логічні оператори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20E076-4815-A518-73F6-4EEDFBDB2C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526211"/>
            <a:ext cx="5848709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/>
              <a:t>Для побудови складних умов використовуються:</a:t>
            </a:r>
            <a:br>
              <a:rPr lang="uk-UA" sz="1800" dirty="0"/>
            </a:br>
            <a:br>
              <a:rPr lang="uk-UA" sz="1800" dirty="0"/>
            </a:b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and</a:t>
            </a:r>
            <a:r>
              <a:rPr lang="en-US" sz="1800" i="1" dirty="0"/>
              <a:t> </a:t>
            </a:r>
            <a:r>
              <a:rPr lang="en-US" sz="1800" dirty="0"/>
              <a:t>– </a:t>
            </a:r>
            <a:r>
              <a:rPr lang="uk-UA" sz="1800" dirty="0"/>
              <a:t>логічне І;</a:t>
            </a:r>
            <a:br>
              <a:rPr lang="uk-UA" sz="1800" dirty="0"/>
            </a:b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or</a:t>
            </a:r>
            <a:r>
              <a:rPr lang="en-US" sz="1800" i="1" dirty="0"/>
              <a:t> </a:t>
            </a:r>
            <a:r>
              <a:rPr lang="en-US" sz="1800" dirty="0"/>
              <a:t>– </a:t>
            </a:r>
            <a:r>
              <a:rPr lang="uk-UA" sz="1800" dirty="0"/>
              <a:t>логічне АБО;</a:t>
            </a:r>
            <a:br>
              <a:rPr lang="uk-UA" sz="1800" dirty="0"/>
            </a:b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not</a:t>
            </a:r>
            <a:r>
              <a:rPr lang="en-US" sz="1800" i="1" dirty="0">
                <a:latin typeface="Consolas" panose="020B0609020204030204" pitchFamily="49" charset="0"/>
              </a:rPr>
              <a:t> </a:t>
            </a:r>
            <a:r>
              <a:rPr lang="en-US" sz="1800" dirty="0"/>
              <a:t>– </a:t>
            </a:r>
            <a:r>
              <a:rPr lang="uk-UA" sz="1800" dirty="0"/>
              <a:t>логічне НЕ.</a:t>
            </a:r>
            <a:br>
              <a:rPr lang="uk-UA" sz="1800" dirty="0"/>
            </a:br>
            <a:endParaRPr lang="en-US" sz="1800" dirty="0"/>
          </a:p>
          <a:p>
            <a:pPr marL="0" indent="0">
              <a:buNone/>
            </a:pPr>
            <a:br>
              <a:rPr lang="uk-UA" sz="1800" dirty="0"/>
            </a:br>
            <a:r>
              <a:rPr lang="en-US" sz="1800" dirty="0"/>
              <a:t>                               </a:t>
            </a:r>
            <a:r>
              <a:rPr lang="uk-UA" sz="2400" dirty="0"/>
              <a:t>Оператор </a:t>
            </a:r>
            <a:r>
              <a:rPr lang="en-US" sz="2400" dirty="0">
                <a:highlight>
                  <a:srgbClr val="C0C0C0"/>
                </a:highlight>
                <a:latin typeface="Consolas" panose="020B0609020204030204" pitchFamily="49" charset="0"/>
              </a:rPr>
              <a:t>and</a:t>
            </a:r>
            <a:br>
              <a:rPr lang="uk-UA" sz="1800" dirty="0"/>
            </a:br>
            <a:br>
              <a:rPr lang="uk-UA" sz="1800" dirty="0"/>
            </a:br>
            <a:endParaRPr lang="ru-RU" sz="1800" dirty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br>
              <a:rPr lang="uk-UA" sz="1800" dirty="0"/>
            </a:br>
            <a:r>
              <a:rPr lang="uk-UA" sz="1800" dirty="0"/>
              <a:t>Тут повинні виконуватися обидві умови.</a:t>
            </a:r>
          </a:p>
          <a:p>
            <a:pPr marL="0" indent="0">
              <a:buNone/>
            </a:pPr>
            <a:endParaRPr lang="uk-UA" sz="1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FD9814-A7A1-30AF-15EF-B2C9D03791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781" y="2818697"/>
            <a:ext cx="3676650" cy="20193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EB1697-36CC-05B8-CD5F-4341E94829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351" y="4506317"/>
            <a:ext cx="1619250" cy="2952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1D97494-F757-5163-0B6F-BDA646CFA7F9}"/>
              </a:ext>
            </a:extLst>
          </p:cNvPr>
          <p:cNvSpPr txBox="1"/>
          <p:nvPr/>
        </p:nvSpPr>
        <p:spPr>
          <a:xfrm>
            <a:off x="7032684" y="3136612"/>
            <a:ext cx="452040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uk-UA" sz="1600" noProof="0" dirty="0">
                <a:highlight>
                  <a:srgbClr val="C0C0C0"/>
                </a:highlight>
                <a:latin typeface="Consolas" panose="020B0609020204030204" pitchFamily="49" charset="0"/>
              </a:rPr>
              <a:t>A and B</a:t>
            </a:r>
            <a:r>
              <a:rPr lang="uk-UA" sz="1600" noProof="0" dirty="0">
                <a:latin typeface="Consolas" panose="020B0609020204030204" pitchFamily="49" charset="0"/>
              </a:rPr>
              <a:t> </a:t>
            </a:r>
            <a:r>
              <a:rPr lang="en-US" sz="1600" noProof="0" dirty="0">
                <a:latin typeface="Consolas" panose="020B0609020204030204" pitchFamily="49" charset="0"/>
              </a:rPr>
              <a:t> </a:t>
            </a:r>
            <a:r>
              <a:rPr lang="uk-UA" sz="1600" noProof="0" dirty="0"/>
              <a:t>є істинним лише тоді, коли </a:t>
            </a:r>
            <a:r>
              <a:rPr lang="uk-UA" sz="1600" b="1" noProof="0" dirty="0"/>
              <a:t>обидва</a:t>
            </a:r>
            <a:r>
              <a:rPr lang="uk-UA" sz="1600" noProof="0" dirty="0"/>
              <a:t> операнди істинні.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B393C95-F737-63DE-BF68-C9938F595A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2684" y="3718066"/>
            <a:ext cx="3114675" cy="284797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5C86C5D-9090-565E-0523-AAB5E0E22AD7}"/>
              </a:ext>
            </a:extLst>
          </p:cNvPr>
          <p:cNvSpPr txBox="1"/>
          <p:nvPr/>
        </p:nvSpPr>
        <p:spPr>
          <a:xfrm>
            <a:off x="7032684" y="2404038"/>
            <a:ext cx="471217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and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– логічне І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ourier New" panose="02070309020205020404" pitchFamily="49" charset="0"/>
              </a:rPr>
              <a:t>True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лише тоді, коли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обидва операнди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ourier New" panose="02070309020205020404" pitchFamily="49" charset="0"/>
              </a:rPr>
              <a:t>True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6EC034B-9016-5F0E-23BA-7E5091B2215C}"/>
              </a:ext>
            </a:extLst>
          </p:cNvPr>
          <p:cNvSpPr txBox="1"/>
          <p:nvPr/>
        </p:nvSpPr>
        <p:spPr>
          <a:xfrm>
            <a:off x="448574" y="5494723"/>
            <a:ext cx="609746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uk-UA" noProof="0" dirty="0"/>
              <a:t>Для виконання блоку потрібні</a:t>
            </a:r>
            <a:r>
              <a:rPr lang="en-US" noProof="0" dirty="0"/>
              <a:t> </a:t>
            </a:r>
            <a:r>
              <a:rPr lang="uk-UA" noProof="0" dirty="0"/>
              <a:t>одночасно: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noProof="0" dirty="0"/>
              <a:t>вік не менше 18 років;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noProof="0" dirty="0"/>
              <a:t>наявність квитка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3547392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B98C44-9563-797E-910D-68F301DB6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B76CC-251B-1A02-837E-2E1AADC3E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uk-UA" sz="3200" dirty="0"/>
              <a:t>Оператор </a:t>
            </a:r>
            <a:r>
              <a:rPr lang="en-US" sz="3200" dirty="0">
                <a:latin typeface="Consolas" panose="020B0609020204030204" pitchFamily="49" charset="0"/>
              </a:rPr>
              <a:t>or</a:t>
            </a:r>
            <a:endParaRPr lang="uk-UA" sz="3200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256AA-036E-9AB9-A885-2C4CE7D8B3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667050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A or B </a:t>
            </a:r>
            <a:r>
              <a:rPr lang="uk-UA" sz="1800" dirty="0"/>
              <a:t>є істинним, якщо </a:t>
            </a:r>
            <a:r>
              <a:rPr lang="uk-UA" sz="1800" b="1" dirty="0"/>
              <a:t>хоча б один</a:t>
            </a:r>
            <a:r>
              <a:rPr lang="uk-UA" sz="1800" dirty="0"/>
              <a:t> операнд істинний.</a:t>
            </a:r>
            <a:endParaRPr lang="en-US" sz="1800" dirty="0"/>
          </a:p>
          <a:p>
            <a:pPr marL="0" indent="0">
              <a:buNone/>
            </a:pPr>
            <a:endParaRPr lang="uk-UA" sz="1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993846-65CA-ADBE-A049-F3083C23717B}"/>
              </a:ext>
            </a:extLst>
          </p:cNvPr>
          <p:cNvSpPr txBox="1"/>
          <p:nvPr/>
        </p:nvSpPr>
        <p:spPr>
          <a:xfrm>
            <a:off x="524055" y="3943471"/>
            <a:ext cx="609456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endParaRPr lang="uk-UA" dirty="0"/>
          </a:p>
          <a:p>
            <a:pPr>
              <a:buNone/>
            </a:pPr>
            <a:r>
              <a:rPr lang="uk-UA" dirty="0"/>
              <a:t>Приклад:</a:t>
            </a:r>
          </a:p>
          <a:p>
            <a:pPr rtl="0">
              <a:buNone/>
            </a:pPr>
            <a:endParaRPr lang="uk-UA" dirty="0">
              <a:latin typeface="Courier New" panose="02070309020205020404" pitchFamily="49" charset="0"/>
            </a:endParaRPr>
          </a:p>
          <a:p>
            <a:pPr>
              <a:buNone/>
            </a:pPr>
            <a:endParaRPr lang="uk-UA" dirty="0">
              <a:latin typeface="Courier New" panose="02070309020205020404" pitchFamily="49" charset="0"/>
            </a:endParaRPr>
          </a:p>
          <a:p>
            <a:pPr>
              <a:buNone/>
            </a:pPr>
            <a:endParaRPr lang="uk-UA" dirty="0">
              <a:latin typeface="Courier New" panose="02070309020205020404" pitchFamily="49" charset="0"/>
            </a:endParaRPr>
          </a:p>
          <a:p>
            <a:pPr>
              <a:buNone/>
            </a:pPr>
            <a:endParaRPr lang="uk-UA" dirty="0">
              <a:latin typeface="Courier New" panose="02070309020205020404" pitchFamily="49" charset="0"/>
            </a:endParaRPr>
          </a:p>
          <a:p>
            <a:pPr>
              <a:buNone/>
            </a:pPr>
            <a:endParaRPr lang="uk-UA" dirty="0">
              <a:latin typeface="Courier New" panose="02070309020205020404" pitchFamily="49" charset="0"/>
            </a:endParaRPr>
          </a:p>
          <a:p>
            <a:pPr>
              <a:buNone/>
            </a:pPr>
            <a:endParaRPr lang="uk-UA" dirty="0">
              <a:latin typeface="Courier New" panose="02070309020205020404" pitchFamily="49" charset="0"/>
            </a:endParaRPr>
          </a:p>
          <a:p>
            <a:pPr>
              <a:buNone/>
            </a:pPr>
            <a:endParaRPr lang="uk-UA" dirty="0"/>
          </a:p>
          <a:p>
            <a:pPr>
              <a:buNone/>
            </a:pPr>
            <a:r>
              <a:rPr lang="uk-UA" dirty="0"/>
              <a:t>Достатньо, щоб виконувався один із варіантів.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2548F0B-8ADE-4B07-3716-AF3BFFDBDA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863" y="1020943"/>
            <a:ext cx="2971800" cy="280035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6C0B2C7-C68C-C1CB-2640-6861C7B827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16" y="4593728"/>
            <a:ext cx="4781550" cy="161925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FE3A455-6A77-B398-1DF0-8B6A0DF280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5398" y="5800425"/>
            <a:ext cx="1028700" cy="39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45199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7506AD-43AE-CF0B-C50E-51BDEEE0C4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C45BA-E5E4-FCDC-F2B2-D29D3A0BE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uk-UA" sz="3200" noProof="0" dirty="0"/>
              <a:t>Оператор </a:t>
            </a:r>
            <a:r>
              <a:rPr lang="uk-UA" sz="3200" noProof="0" dirty="0">
                <a:latin typeface="Consolas" panose="020B0609020204030204" pitchFamily="49" charset="0"/>
              </a:rPr>
              <a:t>not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9179E2-306A-5299-DC84-863B57FDAD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848" y="526211"/>
            <a:ext cx="11360989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noProof="0" dirty="0">
                <a:highlight>
                  <a:srgbClr val="C0C0C0"/>
                </a:highlight>
                <a:latin typeface="Consolas" panose="020B0609020204030204" pitchFamily="49" charset="0"/>
              </a:rPr>
              <a:t>not</a:t>
            </a:r>
            <a:r>
              <a:rPr lang="uk-UA" sz="1800" noProof="0" dirty="0">
                <a:latin typeface="Consolas" panose="020B0609020204030204" pitchFamily="49" charset="0"/>
              </a:rPr>
              <a:t> </a:t>
            </a:r>
            <a:r>
              <a:rPr lang="uk-UA" sz="1800" noProof="0" dirty="0"/>
              <a:t>змінює логічне значення на протилежне.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B2998B-ACDC-6A02-2A31-4DAD99651ABD}"/>
              </a:ext>
            </a:extLst>
          </p:cNvPr>
          <p:cNvSpPr txBox="1"/>
          <p:nvPr/>
        </p:nvSpPr>
        <p:spPr>
          <a:xfrm>
            <a:off x="700895" y="2748815"/>
            <a:ext cx="7916894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uk-UA" noProof="0" dirty="0"/>
              <a:t>Приклад:</a:t>
            </a:r>
          </a:p>
          <a:p>
            <a:pPr>
              <a:buNone/>
            </a:pPr>
            <a:endParaRPr lang="uk-UA" noProof="0" dirty="0">
              <a:latin typeface="Courier New" panose="02070309020205020404" pitchFamily="49" charset="0"/>
            </a:endParaRPr>
          </a:p>
          <a:p>
            <a:pPr>
              <a:buNone/>
            </a:pPr>
            <a:endParaRPr lang="uk-UA" dirty="0">
              <a:latin typeface="Courier New" panose="02070309020205020404" pitchFamily="49" charset="0"/>
            </a:endParaRPr>
          </a:p>
          <a:p>
            <a:pPr>
              <a:buNone/>
            </a:pPr>
            <a:endParaRPr lang="uk-UA" noProof="0" dirty="0">
              <a:latin typeface="Courier New" panose="02070309020205020404" pitchFamily="49" charset="0"/>
            </a:endParaRPr>
          </a:p>
          <a:p>
            <a:pPr>
              <a:buNone/>
            </a:pPr>
            <a:endParaRPr lang="uk-UA" dirty="0">
              <a:latin typeface="Courier New" panose="02070309020205020404" pitchFamily="49" charset="0"/>
            </a:endParaRPr>
          </a:p>
          <a:p>
            <a:pPr>
              <a:buNone/>
            </a:pPr>
            <a:endParaRPr lang="uk-UA" noProof="0" dirty="0">
              <a:latin typeface="Courier New" panose="02070309020205020404" pitchFamily="49" charset="0"/>
            </a:endParaRPr>
          </a:p>
          <a:p>
            <a:pPr>
              <a:buNone/>
            </a:pPr>
            <a:endParaRPr lang="uk-UA" dirty="0">
              <a:latin typeface="Courier New" panose="02070309020205020404" pitchFamily="49" charset="0"/>
            </a:endParaRPr>
          </a:p>
          <a:p>
            <a:pPr>
              <a:buNone/>
            </a:pPr>
            <a:endParaRPr lang="uk-UA" noProof="0" dirty="0">
              <a:latin typeface="Courier New" panose="02070309020205020404" pitchFamily="49" charset="0"/>
            </a:endParaRPr>
          </a:p>
          <a:p>
            <a:pPr>
              <a:buNone/>
            </a:pPr>
            <a:r>
              <a:rPr lang="uk-UA" noProof="0" dirty="0">
                <a:latin typeface="Courier New" panose="02070309020205020404" pitchFamily="49" charset="0"/>
              </a:rPr>
              <a:t>             </a:t>
            </a:r>
            <a:r>
              <a:rPr lang="uk-UA" noProof="0" dirty="0"/>
              <a:t>означає: </a:t>
            </a:r>
            <a:r>
              <a:rPr lang="uk-UA" b="1" noProof="0" dirty="0"/>
              <a:t>«користувач НЕ заблокований».</a:t>
            </a:r>
            <a:endParaRPr lang="uk-UA" noProof="0" dirty="0"/>
          </a:p>
          <a:p>
            <a:pPr>
              <a:buNone/>
            </a:pPr>
            <a:endParaRPr lang="uk-UA" noProof="0" dirty="0">
              <a:latin typeface="Courier New" panose="02070309020205020404" pitchFamily="49" charset="0"/>
            </a:endParaRPr>
          </a:p>
          <a:p>
            <a:pPr>
              <a:buNone/>
            </a:pPr>
            <a:r>
              <a:rPr lang="uk-UA" noProof="0" dirty="0">
                <a:highlight>
                  <a:srgbClr val="C0C0C0"/>
                </a:highlight>
                <a:latin typeface="Consolas" panose="020B0609020204030204" pitchFamily="49" charset="0"/>
              </a:rPr>
              <a:t>not</a:t>
            </a:r>
            <a:r>
              <a:rPr lang="uk-UA" noProof="0" dirty="0"/>
              <a:t> особливо часто використовується для перевірки заперечених умов.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7248252-367E-F519-35B3-1982FB6A0D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896" y="931562"/>
            <a:ext cx="1666875" cy="16478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2D3230E-CE5A-8547-9E96-57429B2F1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771" y="3156909"/>
            <a:ext cx="3743325" cy="15621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6EB32C9-5BE5-36A3-D19A-24EA6AB903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417" y="4305535"/>
            <a:ext cx="1905000" cy="381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3F7D559-2F59-B6A0-B89B-EB973511D6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9121" y="4972905"/>
            <a:ext cx="169545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22080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C0D5A-CAEC-7A4E-94D1-D3C50F184D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3A52D-232C-D5DB-E69A-DDE899671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uk-UA" sz="3200" dirty="0"/>
              <a:t>Комбінування </a:t>
            </a:r>
            <a:r>
              <a:rPr lang="en-US" sz="3200" dirty="0">
                <a:latin typeface="Consolas" panose="020B0609020204030204" pitchFamily="49" charset="0"/>
              </a:rPr>
              <a:t>and</a:t>
            </a:r>
            <a:r>
              <a:rPr lang="en-US" sz="3200" dirty="0"/>
              <a:t>, </a:t>
            </a:r>
            <a:r>
              <a:rPr lang="en-US" sz="3200" dirty="0">
                <a:latin typeface="Consolas" panose="020B0609020204030204" pitchFamily="49" charset="0"/>
              </a:rPr>
              <a:t>or</a:t>
            </a:r>
            <a:r>
              <a:rPr lang="en-US" sz="3200" dirty="0"/>
              <a:t>, </a:t>
            </a:r>
            <a:r>
              <a:rPr lang="en-US" sz="3200" dirty="0">
                <a:latin typeface="Consolas" panose="020B0609020204030204" pitchFamily="49" charset="0"/>
              </a:rPr>
              <a:t>not</a:t>
            </a:r>
            <a:endParaRPr lang="uk-UA" sz="3200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4343DB-C198-5858-F17C-81DCCF2BB0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526211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/>
              <a:t>Логічні оператори можна комбінувати.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Умова означає:   </a:t>
            </a:r>
            <a:r>
              <a:rPr lang="uk-UA" sz="1800" b="1" dirty="0"/>
              <a:t>повнолітній І має квиток АБО є </a:t>
            </a:r>
            <a:r>
              <a:rPr lang="en-US" sz="1800" b="1" dirty="0"/>
              <a:t>VIP-</a:t>
            </a:r>
            <a:r>
              <a:rPr lang="uk-UA" sz="1800" b="1" dirty="0"/>
              <a:t>користувачем.</a:t>
            </a: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Дужки допомагають явно показати структуру логічного виразу.</a:t>
            </a:r>
          </a:p>
          <a:p>
            <a:pPr marL="0" indent="0">
              <a:buNone/>
            </a:pPr>
            <a:endParaRPr lang="uk-UA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F21BC2-D6A7-53F1-024E-EC0B88CD0B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98" y="891485"/>
            <a:ext cx="5048250" cy="23145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D9B8F8D-212E-EA1C-ADB8-D5597572CA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6706" y="2852916"/>
            <a:ext cx="1771650" cy="31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36800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9E68F-23B8-84F1-EE23-A15454300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D071E-B01F-2A87-69D4-4A7E093F2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uk-UA" sz="3200" dirty="0"/>
              <a:t>Пріоритет логічних операторів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E5A6F-8FBA-FB42-8522-F887B44E16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603849"/>
            <a:ext cx="11516264" cy="611331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800" dirty="0"/>
              <a:t>Python </a:t>
            </a:r>
            <a:r>
              <a:rPr lang="uk-UA" sz="1800" dirty="0"/>
              <a:t>має такий порядок пріоритету:</a:t>
            </a:r>
          </a:p>
          <a:p>
            <a:pPr marL="0" indent="0">
              <a:buNone/>
            </a:pPr>
            <a:r>
              <a:rPr lang="en-US" sz="1800" b="1" dirty="0"/>
              <a:t>                 not → and → or</a:t>
            </a:r>
            <a:endParaRPr lang="en-US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Наприклад: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Спочатку: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потім: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Результат: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Для складних умов рекомендується використовувати дужки: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Так код легше читати та перевіряти.</a:t>
            </a:r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20DE20-BC57-E867-8B5D-85C21E5AC1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356" y="1898711"/>
            <a:ext cx="4352925" cy="4381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9B4B6F-0277-5FF7-38C9-6E45D891A7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422" y="2623899"/>
            <a:ext cx="2019300" cy="4476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C30CC41-9ABF-46D0-8683-062A3E0361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356" y="3265099"/>
            <a:ext cx="1733550" cy="4572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92F07B9-E404-0B09-B17E-07BC1CDE90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356" y="3982438"/>
            <a:ext cx="628650" cy="381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9B61148-FE5B-602B-D1B9-99E25ABE57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9356" y="5054361"/>
            <a:ext cx="5038725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7876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F09D6-8A7C-F67D-BEED-20B406E71B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02BAD-8362-E26A-F237-7D92545C0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en-US" sz="3200" dirty="0"/>
              <a:t>Short-circuit evaluation</a:t>
            </a:r>
            <a:endParaRPr lang="uk-UA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C8A2F8-F030-A904-72E7-4596232C95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707366"/>
            <a:ext cx="11516264" cy="58631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Python </a:t>
            </a:r>
            <a:r>
              <a:rPr lang="uk-UA" sz="1800" dirty="0"/>
              <a:t>використовує </a:t>
            </a:r>
            <a:r>
              <a:rPr lang="uk-UA" sz="1800" b="1" dirty="0"/>
              <a:t>коротке замикання обчислення</a:t>
            </a:r>
            <a:r>
              <a:rPr lang="uk-UA" sz="1800" dirty="0"/>
              <a:t> – </a:t>
            </a:r>
            <a:r>
              <a:rPr lang="en-US" sz="1800" dirty="0"/>
              <a:t>short-circuit evaluation.</a:t>
            </a:r>
          </a:p>
          <a:p>
            <a:pPr marL="0" indent="0">
              <a:buNone/>
            </a:pPr>
            <a:r>
              <a:rPr lang="uk-UA" sz="1800" dirty="0"/>
              <a:t>Це означає, що </a:t>
            </a:r>
            <a:r>
              <a:rPr lang="en-US" sz="1800" dirty="0"/>
              <a:t>Python </a:t>
            </a:r>
            <a:r>
              <a:rPr lang="uk-UA" sz="1800" dirty="0"/>
              <a:t>може </a:t>
            </a:r>
            <a:r>
              <a:rPr lang="uk-UA" sz="1800" b="1" dirty="0"/>
              <a:t>не обчислювати частину логічного виразу</a:t>
            </a:r>
            <a:r>
              <a:rPr lang="uk-UA" sz="1800" dirty="0"/>
              <a:t>, якщо результат уже визначений.</a:t>
            </a:r>
          </a:p>
          <a:p>
            <a:pPr marL="0" indent="0">
              <a:buNone/>
            </a:pPr>
            <a:r>
              <a:rPr lang="uk-UA" sz="1800" dirty="0"/>
              <a:t>Для </a:t>
            </a:r>
            <a:r>
              <a:rPr lang="en-US" sz="1800" dirty="0">
                <a:highlight>
                  <a:srgbClr val="C0C0C0"/>
                </a:highlight>
              </a:rPr>
              <a:t>and</a:t>
            </a:r>
            <a:r>
              <a:rPr lang="en-US" sz="1800" dirty="0"/>
              <a:t>:</a:t>
            </a:r>
          </a:p>
          <a:p>
            <a:pPr marL="0" indent="0">
              <a:buNone/>
            </a:pPr>
            <a:r>
              <a:rPr lang="en-US" sz="1800" dirty="0"/>
              <a:t>      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False and ...</a:t>
            </a:r>
          </a:p>
          <a:p>
            <a:pPr marL="0" indent="0">
              <a:buNone/>
            </a:pPr>
            <a:r>
              <a:rPr lang="uk-UA" sz="1800" dirty="0"/>
              <a:t>завжди дає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False</a:t>
            </a:r>
            <a:r>
              <a:rPr lang="en-US" sz="1800" dirty="0"/>
              <a:t>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Для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or</a:t>
            </a:r>
            <a:r>
              <a:rPr lang="en-US" sz="1800" dirty="0"/>
              <a:t>:</a:t>
            </a:r>
          </a:p>
          <a:p>
            <a:pPr marL="0" indent="0">
              <a:buNone/>
            </a:pPr>
            <a:r>
              <a:rPr lang="en-US" sz="1800" dirty="0"/>
              <a:t>      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True or ...</a:t>
            </a:r>
          </a:p>
          <a:p>
            <a:pPr marL="0" indent="0">
              <a:buNone/>
            </a:pPr>
            <a:r>
              <a:rPr lang="uk-UA" sz="1800" dirty="0"/>
              <a:t>завжди дає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True</a:t>
            </a:r>
            <a:r>
              <a:rPr lang="en-US" sz="1800" dirty="0"/>
              <a:t>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Тому друга частина в таких випадках не потрібна для визначення результату.</a:t>
            </a:r>
          </a:p>
          <a:p>
            <a:pPr marL="0" indent="0">
              <a:buNone/>
            </a:pPr>
            <a:endParaRPr lang="uk-UA" sz="1800" dirty="0"/>
          </a:p>
        </p:txBody>
      </p:sp>
    </p:spTree>
    <p:extLst>
      <p:ext uri="{BB962C8B-B14F-4D97-AF65-F5344CB8AC3E}">
        <p14:creationId xmlns:p14="http://schemas.microsoft.com/office/powerpoint/2010/main" val="332615473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448B46-6423-639F-CA8D-9ECAA4C59C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13320-B069-4694-A2E8-874D83FFD8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en-US" sz="3200" dirty="0"/>
              <a:t>Short-circuit </a:t>
            </a:r>
            <a:r>
              <a:rPr lang="uk-UA" sz="3200" dirty="0"/>
              <a:t>з </a:t>
            </a:r>
            <a:r>
              <a:rPr lang="en-US" sz="3200" dirty="0">
                <a:latin typeface="Consolas" panose="020B0609020204030204" pitchFamily="49" charset="0"/>
              </a:rPr>
              <a:t>and</a:t>
            </a:r>
            <a:endParaRPr lang="uk-UA" sz="3200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1B79BB-D2F8-43A3-38B3-F18F63907E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526211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/>
              <a:t>Розглянемо: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/>
              <a:t>Python </a:t>
            </a:r>
            <a:r>
              <a:rPr lang="uk-UA" sz="1800" dirty="0"/>
              <a:t>спочатку перевіряє: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Результат:</a:t>
            </a:r>
          </a:p>
          <a:p>
            <a:pPr marL="0" indent="0">
              <a:buNone/>
            </a:pPr>
            <a:r>
              <a:rPr lang="en-US" sz="1800" dirty="0">
                <a:highlight>
                  <a:srgbClr val="C0C0C0"/>
                </a:highlight>
              </a:rPr>
              <a:t>False</a:t>
            </a:r>
          </a:p>
          <a:p>
            <a:pPr marL="0" indent="0">
              <a:buNone/>
            </a:pPr>
            <a:r>
              <a:rPr lang="uk-UA" sz="1800" dirty="0"/>
              <a:t>Отже весь вираз: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вже гарантовано буде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False</a:t>
            </a:r>
            <a:r>
              <a:rPr lang="en-US" sz="1800" dirty="0"/>
              <a:t>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Функція</a:t>
            </a:r>
            <a:r>
              <a:rPr lang="en-US" sz="1800" dirty="0"/>
              <a:t>      </a:t>
            </a:r>
            <a:r>
              <a:rPr lang="uk-UA" sz="1800" dirty="0"/>
              <a:t> </a:t>
            </a:r>
            <a:r>
              <a:rPr lang="en-US" sz="1800" dirty="0"/>
              <a:t>                              </a:t>
            </a:r>
            <a:r>
              <a:rPr lang="uk-UA" sz="1800" b="1" dirty="0"/>
              <a:t>не викликається</a:t>
            </a:r>
            <a:r>
              <a:rPr lang="uk-UA" sz="1800" dirty="0"/>
              <a:t>.</a:t>
            </a:r>
          </a:p>
          <a:p>
            <a:pPr marL="0" indent="0">
              <a:buNone/>
            </a:pPr>
            <a:r>
              <a:rPr lang="uk-UA" sz="1800" dirty="0"/>
              <a:t>Це дозволяє не виконувати непотрібні операції.</a:t>
            </a:r>
          </a:p>
          <a:p>
            <a:pPr marL="0" indent="0">
              <a:buNone/>
            </a:pPr>
            <a:endParaRPr lang="uk-UA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340E69-AAE1-1729-5106-F8810EE27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574" y="936325"/>
            <a:ext cx="4105275" cy="16383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E902D04-4B2A-C8BA-3258-66D16DF8D7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721" y="3211452"/>
            <a:ext cx="1209675" cy="3143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689F9BA-2F34-0D4D-F723-DFCE9B751E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721" y="4545222"/>
            <a:ext cx="3028950" cy="4762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354E73C-9941-1D67-EF86-FDF7868114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9173" y="5778800"/>
            <a:ext cx="1752600" cy="28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61849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1C14E-4ACD-6B52-6C4D-DA838BCC9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A1381-FDCC-41CB-B41B-355C94E73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en-US" sz="3200" dirty="0"/>
              <a:t>Short-circuit </a:t>
            </a:r>
            <a:r>
              <a:rPr lang="uk-UA" sz="3200" dirty="0"/>
              <a:t>як захист від помилки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FF6251-E013-A9F2-4A9D-6F8E178C92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526211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/>
              <a:t>Коротке замикання можна використовувати для безпечного доступу до об'єкта.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Спочатку перевіряється: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Якщо результат </a:t>
            </a:r>
            <a:r>
              <a:rPr lang="en-US" sz="1800" dirty="0">
                <a:highlight>
                  <a:srgbClr val="C0C0C0"/>
                </a:highlight>
              </a:rPr>
              <a:t>False</a:t>
            </a:r>
            <a:r>
              <a:rPr lang="en-US" sz="1800" dirty="0"/>
              <a:t>, </a:t>
            </a:r>
            <a:r>
              <a:rPr lang="uk-UA" sz="1800" dirty="0"/>
              <a:t>друга частина: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не обчислюється.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Це важливо, оскільки звернення до атрибута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None</a:t>
            </a:r>
            <a:r>
              <a:rPr lang="en-US" sz="1800" dirty="0"/>
              <a:t> </a:t>
            </a:r>
            <a:r>
              <a:rPr lang="uk-UA" sz="1800" dirty="0"/>
              <a:t>спричинило б помилку.</a:t>
            </a:r>
          </a:p>
          <a:p>
            <a:pPr marL="0" indent="0">
              <a:buNone/>
            </a:pPr>
            <a:endParaRPr lang="uk-UA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C45B93-FDF0-C6F2-EA10-8EEF43E507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43" y="1008931"/>
            <a:ext cx="4953000" cy="15621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3916E3F-6452-453F-BA7C-29E13CE158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243" y="3157896"/>
            <a:ext cx="2085975" cy="3524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0118137-574F-04BE-82BD-344950A8E8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243" y="4286970"/>
            <a:ext cx="1781175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45198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84F2E7-8EF9-848A-3BE0-5744B17C45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4F182-3856-F445-70EE-933915550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en-US" sz="3200" dirty="0"/>
              <a:t>Short-circuit </a:t>
            </a:r>
            <a:r>
              <a:rPr lang="uk-UA" sz="3200" dirty="0"/>
              <a:t>з </a:t>
            </a:r>
            <a:r>
              <a:rPr lang="en-US" sz="3200" dirty="0">
                <a:latin typeface="Consolas" panose="020B0609020204030204" pitchFamily="49" charset="0"/>
              </a:rPr>
              <a:t>or</a:t>
            </a:r>
            <a:endParaRPr lang="uk-UA" sz="3200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8E92B0-A98D-8329-6EF3-88B8A4FB3A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526211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/>
              <a:t>При використанні </a:t>
            </a:r>
            <a:r>
              <a:rPr lang="en-US" sz="1800" dirty="0"/>
              <a:t>or </a:t>
            </a:r>
            <a:r>
              <a:rPr lang="uk-UA" sz="1800" dirty="0"/>
              <a:t>друга частина не обчислюється, якщо перша вже є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True</a:t>
            </a:r>
            <a:r>
              <a:rPr lang="en-US" sz="1800" dirty="0"/>
              <a:t>.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Оскільки: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весь вираз уже істинний.</a:t>
            </a:r>
          </a:p>
          <a:p>
            <a:pPr marL="0" indent="0">
              <a:buNone/>
            </a:pPr>
            <a:r>
              <a:rPr lang="uk-UA" sz="1800" dirty="0"/>
              <a:t>                                              не викликається.</a:t>
            </a:r>
          </a:p>
          <a:p>
            <a:pPr marL="0" indent="0">
              <a:buNone/>
            </a:pPr>
            <a:endParaRPr lang="uk-UA" sz="1800" b="1" dirty="0"/>
          </a:p>
          <a:p>
            <a:pPr marL="0" indent="0">
              <a:buNone/>
            </a:pPr>
            <a:endParaRPr lang="uk-UA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CDA707-B7EE-99E2-1F26-16E114F954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356" y="938123"/>
            <a:ext cx="4352925" cy="1600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61A1B47-68E7-BD04-FC17-49E9030427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356" y="3179013"/>
            <a:ext cx="2019300" cy="3619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CA1272B-2D08-C25E-6EBE-EEB625A053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356" y="4303892"/>
            <a:ext cx="2305050" cy="32385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49BCC21-7F64-3A56-2A61-3BD17F00CF72}"/>
              </a:ext>
            </a:extLst>
          </p:cNvPr>
          <p:cNvSpPr txBox="1"/>
          <p:nvPr/>
        </p:nvSpPr>
        <p:spPr>
          <a:xfrm>
            <a:off x="1123590" y="5155305"/>
            <a:ext cx="6094562" cy="12955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uk-UA" sz="1800" b="1" dirty="0"/>
              <a:t>Принцип:</a:t>
            </a:r>
            <a:endParaRPr lang="uk-UA" sz="18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and</a:t>
            </a:r>
            <a:r>
              <a:rPr lang="en-US" sz="1800" dirty="0"/>
              <a:t> </a:t>
            </a:r>
            <a:r>
              <a:rPr lang="uk-UA" sz="1800" dirty="0"/>
              <a:t>зупиняється на першому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False</a:t>
            </a:r>
            <a:r>
              <a:rPr lang="en-US" sz="1800" dirty="0"/>
              <a:t>;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or</a:t>
            </a:r>
            <a:r>
              <a:rPr lang="en-US" sz="1800" dirty="0"/>
              <a:t> </a:t>
            </a:r>
            <a:r>
              <a:rPr lang="uk-UA" sz="1800" dirty="0"/>
              <a:t>зупиняється на першому </a:t>
            </a:r>
            <a:r>
              <a:rPr lang="en-US" sz="1800" dirty="0">
                <a:highlight>
                  <a:srgbClr val="C0C0C0"/>
                </a:highlight>
              </a:rPr>
              <a:t>True</a:t>
            </a:r>
            <a:r>
              <a:rPr lang="en-US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3941135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472FFA-A4ED-C6D4-096C-669EFD36F4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88E4E-B202-0A11-C2DB-0C94D9293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uk-UA" sz="3200" dirty="0"/>
              <a:t>Ланцюжкові порівняння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AF8D83-4432-B9F8-53E3-50F7C2E425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526211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Python </a:t>
            </a:r>
            <a:r>
              <a:rPr lang="uk-UA" sz="1800" dirty="0"/>
              <a:t>дозволяє записувати декілька порівнянь у математичній формі.</a:t>
            </a:r>
          </a:p>
          <a:p>
            <a:pPr marL="0" indent="0">
              <a:buNone/>
            </a:pPr>
            <a:r>
              <a:rPr lang="uk-UA" sz="1800" dirty="0"/>
              <a:t>Наприклад: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Це еквівалентно: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Але перший варіант компактніший і краще читається.</a:t>
            </a:r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r>
              <a:rPr lang="uk-UA" sz="1800" b="1" dirty="0"/>
              <a:t>Приклад</a:t>
            </a:r>
          </a:p>
          <a:p>
            <a:pPr marL="0" indent="0">
              <a:buNone/>
            </a:pPr>
            <a:endParaRPr lang="uk-UA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D3BB60-3EBE-B7BF-D01C-611A04EA45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194" y="1332062"/>
            <a:ext cx="2047875" cy="381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4F455A9-ABD8-84BE-8F8B-1DE12BAAD5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194" y="2309363"/>
            <a:ext cx="2924175" cy="4191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F8138B1-C610-90DE-AE2C-C9E17116F2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194" y="4297662"/>
            <a:ext cx="5467350" cy="160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17057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2103B0-5959-D945-63B2-3978B6F10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B7CA7-31D6-9FCF-7881-6C25413DD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47" y="140839"/>
            <a:ext cx="6868063" cy="281855"/>
          </a:xfrm>
        </p:spPr>
        <p:txBody>
          <a:bodyPr>
            <a:noAutofit/>
          </a:bodyPr>
          <a:lstStyle/>
          <a:p>
            <a:pPr algn="ctr"/>
            <a:r>
              <a:rPr lang="uk-UA" sz="3200" dirty="0"/>
              <a:t>Ще приклади ланцюжкових порівнянь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A66EED-B0BA-B39C-EB78-42E0B4C9B8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677601"/>
            <a:ext cx="11516264" cy="60395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b="1" dirty="0"/>
              <a:t>Комфортна температура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r>
              <a:rPr lang="uk-UA" sz="1800" b="1" dirty="0"/>
              <a:t>Перевірка оцінки</a:t>
            </a:r>
          </a:p>
          <a:p>
            <a:pPr marL="0" indent="0">
              <a:buNone/>
            </a:pPr>
            <a:endParaRPr lang="uk-UA" sz="1800" b="1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Ланцюжкові порівняння особливо зручні для </a:t>
            </a:r>
            <a:r>
              <a:rPr lang="uk-UA" sz="1800" b="1" dirty="0"/>
              <a:t>перевірки діапазонів</a:t>
            </a:r>
            <a:r>
              <a:rPr lang="uk-UA" sz="1800" dirty="0"/>
              <a:t>.</a:t>
            </a:r>
          </a:p>
          <a:p>
            <a:pPr marL="0" indent="0">
              <a:buNone/>
            </a:pPr>
            <a:endParaRPr lang="uk-UA" sz="1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BBA78A-720C-0E20-9634-4EA757120D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672" y="1046933"/>
            <a:ext cx="4400550" cy="15811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C11495B-9BD7-0FF2-9C7B-592DE1BD6E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672" y="3670963"/>
            <a:ext cx="3819525" cy="15430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0540382-C616-D9AA-841E-CB9362FE8DCA}"/>
              </a:ext>
            </a:extLst>
          </p:cNvPr>
          <p:cNvSpPr txBox="1"/>
          <p:nvPr/>
        </p:nvSpPr>
        <p:spPr>
          <a:xfrm>
            <a:off x="6395136" y="690968"/>
            <a:ext cx="49436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uk-UA" sz="1800" b="1" dirty="0"/>
              <a:t>Порівняння трьох значень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9E1F6DD-4003-F6C0-350D-FF621D590C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5266" y="1046933"/>
            <a:ext cx="4314825" cy="231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43747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AF0237-9E0A-8F3C-4075-A6106D94EF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BBF31-AF18-8EEA-FD13-A99AFCED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3638" y="140839"/>
            <a:ext cx="7910422" cy="281855"/>
          </a:xfrm>
        </p:spPr>
        <p:txBody>
          <a:bodyPr>
            <a:noAutofit/>
          </a:bodyPr>
          <a:lstStyle/>
          <a:p>
            <a:pPr algn="ctr"/>
            <a:r>
              <a:rPr lang="uk-UA" sz="3200" dirty="0"/>
              <a:t>Умовний вираз – «тернарний оператор»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1DA8B-BA84-C545-DC2F-DB27A11A46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526211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Python </a:t>
            </a:r>
            <a:r>
              <a:rPr lang="uk-UA" sz="1800" dirty="0"/>
              <a:t>має умовний вираз:</a:t>
            </a:r>
          </a:p>
          <a:p>
            <a:pPr marL="0" indent="0">
              <a:buNone/>
            </a:pPr>
            <a:r>
              <a:rPr lang="uk-UA" sz="1800" dirty="0">
                <a:highlight>
                  <a:srgbClr val="C0C0C0"/>
                </a:highlight>
                <a:latin typeface="Consolas" panose="020B0609020204030204" pitchFamily="49" charset="0"/>
              </a:rPr>
              <a:t>значення_1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if </a:t>
            </a:r>
            <a:r>
              <a:rPr lang="uk-UA" sz="1800" dirty="0">
                <a:highlight>
                  <a:srgbClr val="C0C0C0"/>
                </a:highlight>
                <a:latin typeface="Consolas" panose="020B0609020204030204" pitchFamily="49" charset="0"/>
              </a:rPr>
              <a:t>умова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else </a:t>
            </a:r>
            <a:r>
              <a:rPr lang="uk-UA" sz="1800" dirty="0">
                <a:highlight>
                  <a:srgbClr val="C0C0C0"/>
                </a:highlight>
                <a:latin typeface="Consolas" panose="020B0609020204030204" pitchFamily="49" charset="0"/>
              </a:rPr>
              <a:t>значення_2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Він дозволяє вибрати одне з двох значень.</a:t>
            </a:r>
          </a:p>
          <a:p>
            <a:pPr marL="0" indent="0">
              <a:buNone/>
            </a:pPr>
            <a:r>
              <a:rPr lang="uk-UA" sz="1800" b="1" dirty="0"/>
              <a:t>Приклад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Якщо умова істинна: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інакше: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У </a:t>
            </a:r>
            <a:r>
              <a:rPr lang="en-US" sz="1800" dirty="0"/>
              <a:t>Python </a:t>
            </a:r>
            <a:r>
              <a:rPr lang="uk-UA" sz="1800" dirty="0"/>
              <a:t>правильніше називати цю конструкцію </a:t>
            </a:r>
            <a:r>
              <a:rPr lang="uk-UA" sz="1800" b="1" dirty="0"/>
              <a:t>умовним виразом</a:t>
            </a:r>
            <a:r>
              <a:rPr lang="uk-UA" sz="1800" dirty="0"/>
              <a:t>.</a:t>
            </a:r>
          </a:p>
          <a:p>
            <a:pPr marL="0" indent="0">
              <a:buNone/>
            </a:pPr>
            <a:endParaRPr lang="uk-UA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CB1C3D-73AA-D7ED-451D-C3D259914F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959" y="2328953"/>
            <a:ext cx="6677025" cy="19240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91155B5-6730-C07C-AA3B-934260B2AB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574" y="4576762"/>
            <a:ext cx="2476500" cy="4476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3B23024-7403-70B1-570B-90DDE05BE0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5431" y="3862478"/>
            <a:ext cx="1047750" cy="3905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0C868C0-4099-4045-64F4-EF834C24B5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8574" y="5348196"/>
            <a:ext cx="3124200" cy="33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13802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BB164D-11D4-B032-8665-C302C21592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84261-E25A-AE63-0F3A-EF7A552D8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0210" y="140839"/>
            <a:ext cx="6971580" cy="281855"/>
          </a:xfrm>
        </p:spPr>
        <p:txBody>
          <a:bodyPr>
            <a:noAutofit/>
          </a:bodyPr>
          <a:lstStyle/>
          <a:p>
            <a:pPr algn="ctr"/>
            <a:r>
              <a:rPr lang="uk-UA" sz="3200" dirty="0"/>
              <a:t>Коли використовувати умовний вираз?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F22497-A03B-947A-E105-8721A28CFC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067" y="454383"/>
            <a:ext cx="11628407" cy="626277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1800" dirty="0"/>
              <a:t>Добре підходить для простого вибору значення: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Ще приклад: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Звичайний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if – else </a:t>
            </a:r>
            <a:r>
              <a:rPr lang="uk-UA" sz="1800" dirty="0"/>
              <a:t>краще використовувати, коли потрібно виконати декілька інструкцій: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b="1" dirty="0"/>
          </a:p>
          <a:p>
            <a:pPr marL="0" indent="0">
              <a:buNone/>
            </a:pPr>
            <a:endParaRPr lang="uk-UA" sz="1800" b="1" dirty="0"/>
          </a:p>
          <a:p>
            <a:pPr marL="0" indent="0">
              <a:buNone/>
            </a:pPr>
            <a:endParaRPr lang="uk-UA" sz="1800" b="1" dirty="0"/>
          </a:p>
          <a:p>
            <a:pPr marL="0" indent="0">
              <a:buNone/>
            </a:pPr>
            <a:endParaRPr lang="uk-UA" sz="1800" b="1" dirty="0"/>
          </a:p>
          <a:p>
            <a:pPr marL="0" indent="0">
              <a:buNone/>
            </a:pPr>
            <a:r>
              <a:rPr lang="uk-UA" sz="1800" b="1" dirty="0"/>
              <a:t>Умовний вираз – для простого вибору значення, </a:t>
            </a:r>
            <a:r>
              <a:rPr lang="en-US" sz="1800" b="1" dirty="0"/>
              <a:t>if – else – </a:t>
            </a:r>
            <a:r>
              <a:rPr lang="uk-UA" sz="1800" b="1" dirty="0"/>
              <a:t>для керування виконанням.</a:t>
            </a:r>
            <a:endParaRPr lang="uk-UA" sz="1800" dirty="0"/>
          </a:p>
          <a:p>
            <a:pPr marL="0" indent="0">
              <a:buNone/>
            </a:pPr>
            <a:endParaRPr lang="uk-UA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C48CE5-9EED-9145-8724-C8317DA691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965" y="765353"/>
            <a:ext cx="7210425" cy="11525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8D149D9-234C-CA83-6B5C-2E5D3CE945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965" y="2228848"/>
            <a:ext cx="6296025" cy="10763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99E38DE-31FE-3393-AF78-BF9C9D95CD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965" y="4207533"/>
            <a:ext cx="4438650" cy="194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37212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56D4D9-3EED-7072-19D2-BE24D3BF89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2E03C-3004-EEF1-DF3B-DB1FD2C72D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latin typeface="Consolas" panose="020B0609020204030204" pitchFamily="49" charset="0"/>
              </a:rPr>
              <a:t>match – case</a:t>
            </a:r>
            <a:endParaRPr lang="uk-UA" sz="3200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E03B9D-4C75-A8CB-0B16-6717A41A77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526211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match</a:t>
            </a:r>
            <a:r>
              <a:rPr lang="en-US" sz="1800" dirty="0"/>
              <a:t> – case </a:t>
            </a:r>
            <a:r>
              <a:rPr lang="uk-UA" sz="1800" dirty="0"/>
              <a:t>використовується для </a:t>
            </a:r>
            <a:r>
              <a:rPr lang="uk-UA" sz="1800" b="1" dirty="0"/>
              <a:t>зіставлення значення або структури з набором шаблонів</a:t>
            </a:r>
            <a:r>
              <a:rPr lang="uk-UA" sz="1800" dirty="0"/>
              <a:t>.</a:t>
            </a:r>
          </a:p>
          <a:p>
            <a:pPr marL="0" indent="0">
              <a:buNone/>
            </a:pPr>
            <a:r>
              <a:rPr lang="uk-UA" sz="1800" dirty="0"/>
              <a:t>Базовий синтаксис: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match expression: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    case pattern_1: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        ...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    case pattern_2: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        ...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    case _: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        ...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buNone/>
            </a:pPr>
            <a:endParaRPr lang="uk-UA" sz="1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3CD8F4-483C-0E1F-AA5C-A9D52588FC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85" y="3536372"/>
            <a:ext cx="3205253" cy="328430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58A7F57-1A5D-2E38-B2A7-ECBF56954030}"/>
              </a:ext>
            </a:extLst>
          </p:cNvPr>
          <p:cNvSpPr txBox="1"/>
          <p:nvPr/>
        </p:nvSpPr>
        <p:spPr>
          <a:xfrm>
            <a:off x="448574" y="3167040"/>
            <a:ext cx="19495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/>
              <a:t>Приклад: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4E9B87E-A8A4-13D3-79AB-469E9C993394}"/>
              </a:ext>
            </a:extLst>
          </p:cNvPr>
          <p:cNvSpPr txBox="1"/>
          <p:nvPr/>
        </p:nvSpPr>
        <p:spPr>
          <a:xfrm>
            <a:off x="4389900" y="6273225"/>
            <a:ext cx="62455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600" i="1" dirty="0"/>
              <a:t>Python </a:t>
            </a:r>
            <a:r>
              <a:rPr lang="uk-UA" sz="1600" i="1" dirty="0"/>
              <a:t>послідовно перевіряє </a:t>
            </a:r>
            <a:r>
              <a:rPr lang="en-US" sz="1600" i="1" dirty="0">
                <a:highlight>
                  <a:srgbClr val="C0C0C0"/>
                </a:highlight>
                <a:latin typeface="Consolas" panose="020B0609020204030204" pitchFamily="49" charset="0"/>
              </a:rPr>
              <a:t>case</a:t>
            </a:r>
            <a:r>
              <a:rPr lang="en-US" sz="1600" i="1" dirty="0"/>
              <a:t> </a:t>
            </a:r>
            <a:r>
              <a:rPr lang="uk-UA" sz="1600" i="1" dirty="0"/>
              <a:t>і виконує перший відповідний варіант.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FB5494B-5D04-8634-0DB2-5F5AAB576C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0809" y="949478"/>
            <a:ext cx="3267030" cy="4804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49250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9EFD8B-96E2-3A60-EB17-1C03F41930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CEFD0-47E8-89E5-F815-2422051B5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1494" y="140839"/>
            <a:ext cx="7599871" cy="281855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latin typeface="Consolas" panose="020B0609020204030204" pitchFamily="49" charset="0"/>
              </a:rPr>
              <a:t>case _</a:t>
            </a:r>
            <a:r>
              <a:rPr lang="en-US" sz="3200" dirty="0"/>
              <a:t> – </a:t>
            </a:r>
            <a:r>
              <a:rPr lang="uk-UA" sz="3200" dirty="0"/>
              <a:t>варіант за замовчуванням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51BBC5-8953-FBA5-996C-091A0AD30B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526211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/>
              <a:t>Спеціальний шаблон:</a:t>
            </a:r>
          </a:p>
          <a:p>
            <a:pPr marL="0" indent="0">
              <a:buNone/>
            </a:pP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case _</a:t>
            </a:r>
            <a:r>
              <a:rPr lang="en-US" sz="1800" dirty="0"/>
              <a:t>:</a:t>
            </a:r>
          </a:p>
          <a:p>
            <a:pPr marL="0" indent="0">
              <a:buNone/>
            </a:pPr>
            <a:r>
              <a:rPr lang="uk-UA" sz="1800" dirty="0"/>
              <a:t>відповідає будь-якому значенню, яке не підійшло до попередніх </a:t>
            </a:r>
            <a:r>
              <a:rPr lang="en-US" sz="1800" dirty="0">
                <a:highlight>
                  <a:srgbClr val="C0C0C0"/>
                </a:highlight>
              </a:rPr>
              <a:t>case</a:t>
            </a:r>
            <a:r>
              <a:rPr lang="en-US" sz="1800" dirty="0"/>
              <a:t>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Приклад: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case _</a:t>
            </a:r>
            <a:r>
              <a:rPr lang="en-US" sz="1800" dirty="0"/>
              <a:t> </a:t>
            </a:r>
            <a:r>
              <a:rPr lang="uk-UA" sz="1800" dirty="0"/>
              <a:t>часто використовується як аналог </a:t>
            </a:r>
            <a:r>
              <a:rPr lang="uk-UA" sz="1800" b="1" dirty="0"/>
              <a:t>«іншого випадку»</a:t>
            </a:r>
            <a:r>
              <a:rPr lang="uk-UA" sz="1800" dirty="0"/>
              <a:t>.</a:t>
            </a:r>
          </a:p>
          <a:p>
            <a:pPr marL="0" indent="0">
              <a:buNone/>
            </a:pPr>
            <a:endParaRPr lang="uk-UA" sz="1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0C89B8-B7E2-8737-F798-4DB53AF915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71" y="2346384"/>
            <a:ext cx="3812169" cy="3778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49490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E54D6F-60D4-0C94-8722-FA39E17C28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A12C5-5ACD-1EA9-C98B-5C9358B3D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4959" y="140839"/>
            <a:ext cx="6799052" cy="281855"/>
          </a:xfrm>
        </p:spPr>
        <p:txBody>
          <a:bodyPr>
            <a:noAutofit/>
          </a:bodyPr>
          <a:lstStyle/>
          <a:p>
            <a:pPr algn="ctr"/>
            <a:r>
              <a:rPr lang="uk-UA" sz="3200" dirty="0"/>
              <a:t>Об'єднання варіантів за допомогою </a:t>
            </a:r>
            <a:r>
              <a:rPr lang="uk-UA" sz="3200" dirty="0">
                <a:latin typeface="Consolas" panose="020B0609020204030204" pitchFamily="49" charset="0"/>
              </a:rPr>
              <a:t>|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26B00B-2EC6-1CB9-7E01-3DBD583BD9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868" y="793630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/>
              <a:t>Якщо декілька значень повинні виконувати одну й ту саму дію, їх можна об'єднати через </a:t>
            </a:r>
            <a:r>
              <a:rPr lang="uk-UA" sz="1800" dirty="0">
                <a:highlight>
                  <a:srgbClr val="C0C0C0"/>
                </a:highlight>
              </a:rPr>
              <a:t>|</a:t>
            </a:r>
            <a:r>
              <a:rPr lang="uk-UA" sz="1800" dirty="0"/>
              <a:t>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Оператор </a:t>
            </a:r>
            <a:r>
              <a:rPr lang="uk-UA" sz="1800" dirty="0">
                <a:highlight>
                  <a:srgbClr val="C0C0C0"/>
                </a:highlight>
              </a:rPr>
              <a:t>|</a:t>
            </a:r>
            <a:r>
              <a:rPr lang="uk-UA" sz="1800" dirty="0"/>
              <a:t> у шаблоні означає</a:t>
            </a:r>
            <a:r>
              <a:rPr lang="en-US" sz="1800" dirty="0"/>
              <a:t>  </a:t>
            </a:r>
            <a:r>
              <a:rPr lang="uk-UA" sz="1800" b="1" dirty="0"/>
              <a:t>«підходить один із перелічених варіантів».</a:t>
            </a:r>
            <a:endParaRPr lang="uk-UA" sz="1800" dirty="0"/>
          </a:p>
          <a:p>
            <a:pPr marL="0" indent="0">
              <a:buNone/>
            </a:pPr>
            <a:endParaRPr lang="uk-UA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328CBA-1B21-439F-09AD-D839B0CA94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540" y="1226029"/>
            <a:ext cx="8658225" cy="354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85604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2A2FDB-A1BE-C22D-51A3-5B371F48C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06FB2-2B19-1E7B-FB87-62FCD7BFE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en-US" sz="3200" dirty="0"/>
              <a:t>Guard </a:t>
            </a:r>
            <a:r>
              <a:rPr lang="uk-UA" sz="3200" dirty="0"/>
              <a:t>у </a:t>
            </a:r>
            <a:r>
              <a:rPr lang="en-US" sz="3200" dirty="0">
                <a:latin typeface="Consolas" panose="020B0609020204030204" pitchFamily="49" charset="0"/>
              </a:rPr>
              <a:t>match – case</a:t>
            </a:r>
            <a:endParaRPr lang="uk-UA" sz="3200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67536E-62EF-51C6-49F1-46B5216CCF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526211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700" dirty="0">
                <a:highlight>
                  <a:srgbClr val="C0C0C0"/>
                </a:highlight>
                <a:latin typeface="Consolas" panose="020B0609020204030204" pitchFamily="49" charset="0"/>
              </a:rPr>
              <a:t>case</a:t>
            </a:r>
            <a:r>
              <a:rPr lang="en-US" sz="1700" dirty="0"/>
              <a:t> </a:t>
            </a:r>
            <a:r>
              <a:rPr lang="uk-UA" sz="1700" dirty="0"/>
              <a:t>може містити додаткову умову – </a:t>
            </a:r>
            <a:r>
              <a:rPr lang="en-US" sz="1700" b="1" dirty="0"/>
              <a:t>guard</a:t>
            </a:r>
            <a:r>
              <a:rPr lang="en-US" sz="1700" dirty="0"/>
              <a:t>.</a:t>
            </a:r>
          </a:p>
          <a:p>
            <a:pPr marL="0" indent="0">
              <a:buNone/>
            </a:pPr>
            <a:r>
              <a:rPr lang="uk-UA" sz="1700" dirty="0"/>
              <a:t>Синтаксис:</a:t>
            </a:r>
          </a:p>
          <a:p>
            <a:pPr marL="0" indent="0">
              <a:buNone/>
            </a:pPr>
            <a:r>
              <a:rPr lang="en-US" sz="1700" dirty="0">
                <a:highlight>
                  <a:srgbClr val="C0C0C0"/>
                </a:highlight>
                <a:latin typeface="Consolas" panose="020B0609020204030204" pitchFamily="49" charset="0"/>
              </a:rPr>
              <a:t>case pattern if condition:</a:t>
            </a:r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r>
              <a:rPr lang="uk-UA" sz="1700" dirty="0"/>
              <a:t>Приклад:</a:t>
            </a:r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r>
              <a:rPr lang="uk-UA" sz="1700" dirty="0"/>
              <a:t>Тут </a:t>
            </a:r>
            <a:r>
              <a:rPr lang="en-US" sz="1700" dirty="0">
                <a:highlight>
                  <a:srgbClr val="C0C0C0"/>
                </a:highlight>
              </a:rPr>
              <a:t>x</a:t>
            </a:r>
            <a:r>
              <a:rPr lang="en-US" sz="1700" dirty="0"/>
              <a:t> </a:t>
            </a:r>
            <a:r>
              <a:rPr lang="uk-UA" sz="1700" dirty="0"/>
              <a:t>отримує значення </a:t>
            </a:r>
            <a:r>
              <a:rPr lang="en-US" sz="1700" dirty="0">
                <a:highlight>
                  <a:srgbClr val="C0C0C0"/>
                </a:highlight>
                <a:latin typeface="Consolas" panose="020B0609020204030204" pitchFamily="49" charset="0"/>
              </a:rPr>
              <a:t>number</a:t>
            </a:r>
            <a:r>
              <a:rPr lang="en-US" sz="1700" dirty="0"/>
              <a:t>, </a:t>
            </a:r>
            <a:r>
              <a:rPr lang="uk-UA" sz="1700" dirty="0"/>
              <a:t>а потім перевіряється додаткова умова.</a:t>
            </a:r>
          </a:p>
          <a:p>
            <a:pPr marL="0" indent="0">
              <a:buNone/>
            </a:pPr>
            <a:r>
              <a:rPr lang="en-US" sz="1700" dirty="0"/>
              <a:t>Guard </a:t>
            </a:r>
            <a:r>
              <a:rPr lang="uk-UA" sz="1700" dirty="0"/>
              <a:t>зручно використовувати, коли одного зіставлення шаблону недостатньо.</a:t>
            </a:r>
          </a:p>
          <a:p>
            <a:pPr marL="0" indent="0">
              <a:buNone/>
            </a:pPr>
            <a:endParaRPr lang="uk-UA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DF10DF-D86E-194F-4A74-80FB817F64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764" y="2311161"/>
            <a:ext cx="3209925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70613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4C3BF4-4BA4-6812-456A-4016C73E4C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942C6-4C16-CC2A-6093-B2F064173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latin typeface="Consolas" panose="020B0609020204030204" pitchFamily="49" charset="0"/>
              </a:rPr>
              <a:t>if</a:t>
            </a:r>
            <a:r>
              <a:rPr lang="en-US" sz="3200" dirty="0"/>
              <a:t> </a:t>
            </a:r>
            <a:r>
              <a:rPr lang="uk-UA" sz="3200" dirty="0"/>
              <a:t>чи </a:t>
            </a:r>
            <a:r>
              <a:rPr lang="en-US" sz="3200" dirty="0">
                <a:latin typeface="Consolas" panose="020B0609020204030204" pitchFamily="49" charset="0"/>
              </a:rPr>
              <a:t>match – case</a:t>
            </a:r>
            <a:r>
              <a:rPr lang="en-US" sz="3200" dirty="0"/>
              <a:t>?</a:t>
            </a:r>
            <a:endParaRPr lang="uk-UA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DAE0E0-775B-FF4C-683F-9573F9CB38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442" y="654447"/>
            <a:ext cx="3476446" cy="55984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if</a:t>
            </a:r>
          </a:p>
          <a:p>
            <a:pPr marL="0" indent="0">
              <a:buNone/>
            </a:pPr>
            <a:r>
              <a:rPr lang="uk-UA" sz="1800" dirty="0"/>
              <a:t>Зручно використовувати для:</a:t>
            </a:r>
          </a:p>
          <a:p>
            <a:r>
              <a:rPr lang="uk-UA" sz="1800" dirty="0"/>
              <a:t>логічних умов;</a:t>
            </a:r>
          </a:p>
          <a:p>
            <a:r>
              <a:rPr lang="uk-UA" sz="1800" dirty="0"/>
              <a:t>нерівностей;</a:t>
            </a:r>
          </a:p>
          <a:p>
            <a:r>
              <a:rPr lang="uk-UA" sz="1800" dirty="0"/>
              <a:t>діапазонів;</a:t>
            </a:r>
          </a:p>
          <a:p>
            <a:r>
              <a:rPr lang="uk-UA" sz="1800" dirty="0"/>
              <a:t>складених умов;</a:t>
            </a:r>
          </a:p>
          <a:p>
            <a:r>
              <a:rPr lang="uk-UA" sz="1800" dirty="0"/>
              <a:t>результатів обчислень.</a:t>
            </a:r>
            <a:endParaRPr lang="en-US" sz="1800" dirty="0"/>
          </a:p>
          <a:p>
            <a:endParaRPr lang="uk-UA" sz="1800" dirty="0"/>
          </a:p>
          <a:p>
            <a:pPr marL="0" indent="0">
              <a:buNone/>
            </a:pPr>
            <a:endParaRPr lang="uk-UA" sz="1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92FFB3-4BB5-220C-21CE-CEF46D453AC8}"/>
              </a:ext>
            </a:extLst>
          </p:cNvPr>
          <p:cNvSpPr txBox="1"/>
          <p:nvPr/>
        </p:nvSpPr>
        <p:spPr>
          <a:xfrm>
            <a:off x="4972409" y="592416"/>
            <a:ext cx="4387251" cy="6324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dirty="0">
                <a:highlight>
                  <a:srgbClr val="C0C0C0"/>
                </a:highlight>
                <a:latin typeface="Consolas" panose="020B0609020204030204" pitchFamily="49" charset="0"/>
              </a:rPr>
              <a:t>match – case</a:t>
            </a:r>
            <a:endParaRPr lang="en-US" sz="1800" dirty="0">
              <a:highlight>
                <a:srgbClr val="C0C0C0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uk-UA" sz="1800" dirty="0"/>
              <a:t>Зручно використовувати для: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1800" dirty="0"/>
              <a:t>конкретних значень;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1800" dirty="0"/>
              <a:t>наборів можливих варіантів;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1800" dirty="0"/>
              <a:t>зіставлення шаблонів;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1800" dirty="0"/>
              <a:t>структурованих даних.</a:t>
            </a:r>
            <a:endParaRPr lang="en-US" sz="18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uk-UA" sz="1800" dirty="0"/>
          </a:p>
          <a:p>
            <a:pPr marL="0" indent="0">
              <a:lnSpc>
                <a:spcPct val="150000"/>
              </a:lnSpc>
              <a:buNone/>
            </a:pPr>
            <a:endParaRPr lang="en-US" sz="1800" dirty="0"/>
          </a:p>
          <a:p>
            <a:pPr marL="0" indent="0">
              <a:lnSpc>
                <a:spcPct val="150000"/>
              </a:lnSpc>
              <a:buNone/>
            </a:pPr>
            <a:endParaRPr lang="en-US" dirty="0"/>
          </a:p>
          <a:p>
            <a:pPr marL="0" indent="0">
              <a:lnSpc>
                <a:spcPct val="150000"/>
              </a:lnSpc>
              <a:buNone/>
            </a:pPr>
            <a:endParaRPr lang="en-US" sz="18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AA741F4-3CA1-D52E-0CA8-57BA6F67D9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441" y="3274282"/>
            <a:ext cx="2990850" cy="2438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A8F3FF5-9CF2-788A-1A0E-1DF4705834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246" y="3205271"/>
            <a:ext cx="4219575" cy="277177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283DDCB-0227-D5FB-F412-A2705FD4B6F3}"/>
              </a:ext>
            </a:extLst>
          </p:cNvPr>
          <p:cNvSpPr txBox="1"/>
          <p:nvPr/>
        </p:nvSpPr>
        <p:spPr>
          <a:xfrm>
            <a:off x="816634" y="6299990"/>
            <a:ext cx="105587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uk-UA" sz="1800" i="1" dirty="0"/>
              <a:t>Вибір конструкції залежить від </a:t>
            </a:r>
            <a:r>
              <a:rPr lang="uk-UA" sz="1800" b="1" i="1" dirty="0"/>
              <a:t>характеру задачі</a:t>
            </a:r>
            <a:r>
              <a:rPr lang="uk-UA" sz="1800" i="1" dirty="0"/>
              <a:t>, а не від того, яка конструкція коротша.</a:t>
            </a:r>
          </a:p>
        </p:txBody>
      </p:sp>
    </p:spTree>
    <p:extLst>
      <p:ext uri="{BB962C8B-B14F-4D97-AF65-F5344CB8AC3E}">
        <p14:creationId xmlns:p14="http://schemas.microsoft.com/office/powerpoint/2010/main" val="326027509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8213C-7F74-9300-3625-722810262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DC378-C3C8-E107-30FA-00643A642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uk-UA" sz="3200" dirty="0"/>
              <a:t>Типові помилки в умовах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A1C11D-5697-4E08-C544-EE8B7A2D5E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667050"/>
            <a:ext cx="3726611" cy="60501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b="1" dirty="0"/>
              <a:t>Помилка 1. </a:t>
            </a:r>
            <a:r>
              <a:rPr lang="uk-UA" sz="1800" dirty="0">
                <a:highlight>
                  <a:srgbClr val="C0C0C0"/>
                </a:highlight>
              </a:rPr>
              <a:t>=</a:t>
            </a:r>
            <a:r>
              <a:rPr lang="uk-UA" sz="1800" b="1" dirty="0"/>
              <a:t> замість </a:t>
            </a:r>
            <a:r>
              <a:rPr lang="uk-UA" sz="1800" dirty="0">
                <a:highlight>
                  <a:srgbClr val="C0C0C0"/>
                </a:highlight>
                <a:latin typeface="Consolas" panose="020B0609020204030204" pitchFamily="49" charset="0"/>
              </a:rPr>
              <a:t>==</a:t>
            </a:r>
          </a:p>
          <a:p>
            <a:pPr marL="0" indent="0">
              <a:buNone/>
            </a:pPr>
            <a:r>
              <a:rPr lang="uk-UA" sz="1800" dirty="0">
                <a:highlight>
                  <a:srgbClr val="FF0000"/>
                </a:highlight>
              </a:rPr>
              <a:t>Неправильно:</a:t>
            </a: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uk-UA" sz="1800" dirty="0">
              <a:highlight>
                <a:srgbClr val="00FF00"/>
              </a:highlight>
            </a:endParaRPr>
          </a:p>
          <a:p>
            <a:pPr marL="0" indent="0">
              <a:buNone/>
            </a:pPr>
            <a:r>
              <a:rPr lang="uk-UA" sz="1800" dirty="0">
                <a:highlight>
                  <a:srgbClr val="00FF00"/>
                </a:highlight>
              </a:rPr>
              <a:t>Правильно:</a:t>
            </a: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r>
              <a:rPr lang="en-US" sz="1800" dirty="0">
                <a:highlight>
                  <a:srgbClr val="C0C0C0"/>
                </a:highlight>
              </a:rPr>
              <a:t>=</a:t>
            </a:r>
            <a:r>
              <a:rPr lang="en-US" sz="1800" dirty="0"/>
              <a:t> – </a:t>
            </a:r>
            <a:r>
              <a:rPr lang="uk-UA" sz="1800" dirty="0"/>
              <a:t>присвоювання.</a:t>
            </a:r>
          </a:p>
          <a:p>
            <a:pPr marL="0" indent="0">
              <a:buNone/>
            </a:pPr>
            <a:r>
              <a:rPr lang="uk-UA" sz="1800" dirty="0">
                <a:highlight>
                  <a:srgbClr val="C0C0C0"/>
                </a:highlight>
                <a:latin typeface="Consolas" panose="020B0609020204030204" pitchFamily="49" charset="0"/>
              </a:rPr>
              <a:t>==</a:t>
            </a:r>
            <a:r>
              <a:rPr lang="uk-UA" sz="1800" dirty="0"/>
              <a:t> – порівняння.</a:t>
            </a:r>
          </a:p>
          <a:p>
            <a:pPr marL="0" indent="0">
              <a:buNone/>
            </a:pPr>
            <a:endParaRPr lang="uk-UA" sz="1800" b="1" dirty="0"/>
          </a:p>
          <a:p>
            <a:pPr marL="0" indent="0">
              <a:buNone/>
            </a:pPr>
            <a:r>
              <a:rPr lang="uk-UA" sz="1800" b="1" dirty="0"/>
              <a:t>Помилка 2. Відсутня двокрапка</a:t>
            </a:r>
          </a:p>
          <a:p>
            <a:pPr marL="0" indent="0">
              <a:buNone/>
            </a:pPr>
            <a:r>
              <a:rPr lang="uk-UA" sz="1800" dirty="0">
                <a:highlight>
                  <a:srgbClr val="FF0000"/>
                </a:highlight>
              </a:rPr>
              <a:t>Неправильно:</a:t>
            </a: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uk-UA" sz="1800" dirty="0">
              <a:highlight>
                <a:srgbClr val="00FF00"/>
              </a:highlight>
            </a:endParaRPr>
          </a:p>
          <a:p>
            <a:pPr marL="0" indent="0">
              <a:buNone/>
            </a:pPr>
            <a:r>
              <a:rPr lang="uk-UA" sz="1800" dirty="0">
                <a:highlight>
                  <a:srgbClr val="00FF00"/>
                </a:highlight>
              </a:rPr>
              <a:t>Правильно:</a:t>
            </a:r>
          </a:p>
          <a:p>
            <a:pPr marL="0" indent="0">
              <a:buNone/>
            </a:pPr>
            <a:endParaRPr lang="uk-UA" sz="1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224366-E4CB-5560-08B8-B4C4F817366E}"/>
              </a:ext>
            </a:extLst>
          </p:cNvPr>
          <p:cNvSpPr txBox="1"/>
          <p:nvPr/>
        </p:nvSpPr>
        <p:spPr>
          <a:xfrm>
            <a:off x="6026988" y="685022"/>
            <a:ext cx="420394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uk-UA" b="1" dirty="0"/>
              <a:t>Помилка 3. Неправильний відступ</a:t>
            </a:r>
          </a:p>
          <a:p>
            <a:r>
              <a:rPr lang="uk-UA" dirty="0">
                <a:highlight>
                  <a:srgbClr val="FF0000"/>
                </a:highlight>
              </a:rPr>
              <a:t>Неправильно:</a:t>
            </a:r>
          </a:p>
          <a:p>
            <a:pPr marL="0" indent="0">
              <a:buNone/>
            </a:pPr>
            <a:endParaRPr lang="uk-UA" b="1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r>
              <a:rPr lang="uk-UA" dirty="0">
                <a:highlight>
                  <a:srgbClr val="00FF00"/>
                </a:highlight>
              </a:rPr>
              <a:t>Правильно:</a:t>
            </a:r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65C6A1D-2CE7-5186-CF25-2F44BE0990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527" y="1381485"/>
            <a:ext cx="1571625" cy="3524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9705F0A-9429-B3BB-14ED-6DF389F0BA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691" y="2609132"/>
            <a:ext cx="1628775" cy="4095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E600CD0-AE35-D34A-9EBB-6095284478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527" y="5105040"/>
            <a:ext cx="1609725" cy="37147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472F847-ACF8-48B9-0480-685AB53C25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527" y="6239742"/>
            <a:ext cx="1743075" cy="32385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D52A168-38C4-7E67-16ED-EBA7353C20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1325608"/>
            <a:ext cx="3267075" cy="79057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E08E9A8-CC7F-776E-E273-10B4B6B947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0" y="2738169"/>
            <a:ext cx="3686175" cy="73342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CAB3FD57-6717-4ED5-3EF7-2F16F764DB8F}"/>
              </a:ext>
            </a:extLst>
          </p:cNvPr>
          <p:cNvSpPr txBox="1"/>
          <p:nvPr/>
        </p:nvSpPr>
        <p:spPr>
          <a:xfrm>
            <a:off x="6175073" y="3752490"/>
            <a:ext cx="34189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uk-UA" dirty="0"/>
              <a:t>Інструкція повинна мати відступ!</a:t>
            </a:r>
          </a:p>
        </p:txBody>
      </p:sp>
    </p:spTree>
    <p:extLst>
      <p:ext uri="{BB962C8B-B14F-4D97-AF65-F5344CB8AC3E}">
        <p14:creationId xmlns:p14="http://schemas.microsoft.com/office/powerpoint/2010/main" val="248900623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B78255-1FDD-967A-2193-BCF4C9DCE1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E993E-5F4C-9DEF-ED6C-0AC98F2CB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uk-UA" sz="3200" dirty="0"/>
              <a:t>Що таке цикл?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6F04A9-E975-0C9B-F7ED-C69CD19684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526211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b="1" dirty="0"/>
              <a:t>Цикл</a:t>
            </a:r>
            <a:r>
              <a:rPr lang="uk-UA" sz="1800" dirty="0"/>
              <a:t> – це конструкція, яка дозволяє багаторазово виконувати певний блок інструкцій.</a:t>
            </a:r>
          </a:p>
          <a:p>
            <a:pPr marL="0" indent="0">
              <a:buNone/>
            </a:pPr>
            <a:r>
              <a:rPr lang="uk-UA" sz="1800" dirty="0"/>
              <a:t>Цикли використовують, коли потрібно:</a:t>
            </a:r>
          </a:p>
          <a:p>
            <a:r>
              <a:rPr lang="uk-UA" sz="1800" dirty="0"/>
              <a:t>повторити дію певну кількість разів;</a:t>
            </a:r>
          </a:p>
          <a:p>
            <a:r>
              <a:rPr lang="uk-UA" sz="1800" dirty="0"/>
              <a:t>обробити всі елементи набору даних;</a:t>
            </a:r>
          </a:p>
          <a:p>
            <a:r>
              <a:rPr lang="uk-UA" sz="1800" dirty="0"/>
              <a:t>виконувати дії, поки виконується певна умова;</a:t>
            </a:r>
          </a:p>
          <a:p>
            <a:r>
              <a:rPr lang="uk-UA" sz="1800" dirty="0"/>
              <a:t>обробляти послідовність значень.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У </a:t>
            </a:r>
            <a:r>
              <a:rPr lang="en-US" sz="1800" dirty="0"/>
              <a:t>Python </a:t>
            </a:r>
            <a:r>
              <a:rPr lang="uk-UA" sz="1800" dirty="0"/>
              <a:t>основні цикли:</a:t>
            </a:r>
          </a:p>
          <a:p>
            <a:r>
              <a:rPr lang="en-US" sz="2000" dirty="0">
                <a:highlight>
                  <a:srgbClr val="C0C0C0"/>
                </a:highlight>
                <a:latin typeface="Consolas" panose="020B0609020204030204" pitchFamily="49" charset="0"/>
              </a:rPr>
              <a:t>while</a:t>
            </a:r>
          </a:p>
          <a:p>
            <a:r>
              <a:rPr lang="en-US" sz="2000" dirty="0">
                <a:highlight>
                  <a:srgbClr val="C0C0C0"/>
                </a:highlight>
                <a:latin typeface="Consolas" panose="020B0609020204030204" pitchFamily="49" charset="0"/>
              </a:rPr>
              <a:t>for</a:t>
            </a:r>
          </a:p>
          <a:p>
            <a:endParaRPr lang="uk-UA" sz="1800" i="1" dirty="0"/>
          </a:p>
          <a:p>
            <a:pPr marL="0" indent="0">
              <a:buNone/>
            </a:pPr>
            <a:endParaRPr lang="uk-UA" sz="1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B4DF9EA-AB85-DEF7-85AF-E69EAE0B54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879" y="3102772"/>
            <a:ext cx="6171750" cy="3229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63362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F1D95-80B9-BF7D-EFF7-1BD7F806F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8A54A-499C-78FA-5803-F96CD3209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uk-UA" sz="3200" dirty="0"/>
              <a:t>Цикл </a:t>
            </a:r>
            <a:r>
              <a:rPr lang="en-US" sz="3200" dirty="0">
                <a:latin typeface="Consolas" panose="020B0609020204030204" pitchFamily="49" charset="0"/>
              </a:rPr>
              <a:t>while</a:t>
            </a:r>
            <a:endParaRPr lang="uk-UA" sz="3200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4A112F-B3BB-C637-8085-A6D143C6A5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526211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while</a:t>
            </a:r>
            <a:r>
              <a:rPr lang="en-US" sz="1800" dirty="0"/>
              <a:t> </a:t>
            </a:r>
            <a:r>
              <a:rPr lang="uk-UA" sz="1800" dirty="0"/>
              <a:t>повторює блок інструкцій </a:t>
            </a:r>
            <a:r>
              <a:rPr lang="uk-UA" sz="1800" b="1" dirty="0"/>
              <a:t>поки умова є істинною</a:t>
            </a:r>
            <a:r>
              <a:rPr lang="uk-UA" sz="1800" dirty="0"/>
              <a:t>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Синтаксис: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while </a:t>
            </a:r>
            <a:r>
              <a:rPr lang="uk-UA" sz="1800" dirty="0">
                <a:highlight>
                  <a:srgbClr val="C0C0C0"/>
                </a:highlight>
                <a:latin typeface="Consolas" panose="020B0609020204030204" pitchFamily="49" charset="0"/>
              </a:rPr>
              <a:t>умова: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>
                <a:highlight>
                  <a:srgbClr val="C0C0C0"/>
                </a:highlight>
                <a:latin typeface="Consolas" panose="020B0609020204030204" pitchFamily="49" charset="0"/>
              </a:rPr>
              <a:t>    інструкції</a:t>
            </a:r>
          </a:p>
          <a:p>
            <a:pPr marL="0" indent="0">
              <a:buNone/>
            </a:pPr>
            <a:r>
              <a:rPr lang="uk-UA" sz="1800" dirty="0"/>
              <a:t>Приклад:</a:t>
            </a:r>
            <a:endParaRPr lang="en-US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Результат: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uk-UA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EFFFD9-33F2-7E16-9085-A88A390747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7" y="2505075"/>
            <a:ext cx="2447925" cy="18478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812D9F6-37E3-45E0-363A-9BA9F0DB12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577" y="4801019"/>
            <a:ext cx="295275" cy="16573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91281F9-22F2-7956-A412-A2B31F83EE54}"/>
              </a:ext>
            </a:extLst>
          </p:cNvPr>
          <p:cNvSpPr txBox="1"/>
          <p:nvPr/>
        </p:nvSpPr>
        <p:spPr>
          <a:xfrm>
            <a:off x="3659757" y="3621686"/>
            <a:ext cx="60945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uk-UA" sz="1800" i="1" dirty="0"/>
              <a:t>Перед кожною ітерацією перевіряється умова.</a:t>
            </a:r>
          </a:p>
        </p:txBody>
      </p:sp>
    </p:spTree>
    <p:extLst>
      <p:ext uri="{BB962C8B-B14F-4D97-AF65-F5344CB8AC3E}">
        <p14:creationId xmlns:p14="http://schemas.microsoft.com/office/powerpoint/2010/main" val="53660036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D63DCC-64EF-D9E9-A2D0-107367C091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1DF9C-4782-E5A7-E6BF-A36BA6FDE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uk-UA" sz="3200" dirty="0"/>
              <a:t>Як працює </a:t>
            </a:r>
            <a:r>
              <a:rPr lang="en-US" sz="3200" dirty="0">
                <a:latin typeface="Consolas" panose="020B0609020204030204" pitchFamily="49" charset="0"/>
              </a:rPr>
              <a:t>while</a:t>
            </a:r>
            <a:r>
              <a:rPr lang="en-US" sz="3200" dirty="0"/>
              <a:t>?</a:t>
            </a:r>
            <a:endParaRPr lang="uk-UA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FE832F-B52D-467B-C171-A59FB9C574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204" y="422694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/>
              <a:t>Для: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uk-UA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DDE9BA-9323-C1AC-FE4F-7A36523335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585" y="747851"/>
            <a:ext cx="2438400" cy="18954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62BFFDE-0376-BA24-2926-326ED297EC00}"/>
              </a:ext>
            </a:extLst>
          </p:cNvPr>
          <p:cNvSpPr txBox="1"/>
          <p:nvPr/>
        </p:nvSpPr>
        <p:spPr>
          <a:xfrm>
            <a:off x="517585" y="2780851"/>
            <a:ext cx="344194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uk-UA" dirty="0"/>
              <a:t>П</a:t>
            </a:r>
            <a:r>
              <a:rPr lang="uk-UA" sz="1800" dirty="0"/>
              <a:t>ослідовність виконання:</a:t>
            </a:r>
          </a:p>
          <a:p>
            <a:pPr marL="0" indent="0">
              <a:buNone/>
            </a:pPr>
            <a:endParaRPr lang="uk-UA" sz="1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highlight>
                  <a:srgbClr val="C0C0C0"/>
                </a:highlight>
              </a:rPr>
              <a:t>counter = 1</a:t>
            </a:r>
            <a:endParaRPr lang="en-US" sz="1800" dirty="0">
              <a:highlight>
                <a:srgbClr val="C0C0C0"/>
              </a:highligh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1800" dirty="0"/>
              <a:t>перевірка </a:t>
            </a:r>
            <a:r>
              <a:rPr lang="uk-UA" dirty="0">
                <a:highlight>
                  <a:srgbClr val="C0C0C0"/>
                </a:highlight>
                <a:latin typeface="Consolas" panose="020B0609020204030204" pitchFamily="49" charset="0"/>
              </a:rPr>
              <a:t>1 &lt;= 3</a:t>
            </a:r>
            <a:r>
              <a:rPr lang="uk-UA" sz="1800" dirty="0">
                <a:latin typeface="Consolas" panose="020B0609020204030204" pitchFamily="49" charset="0"/>
              </a:rPr>
              <a:t> </a:t>
            </a:r>
            <a:r>
              <a:rPr lang="uk-UA" sz="1800" dirty="0"/>
              <a:t>→ </a:t>
            </a:r>
            <a:r>
              <a:rPr lang="en-US" dirty="0">
                <a:highlight>
                  <a:srgbClr val="C0C0C0"/>
                </a:highlight>
                <a:latin typeface="Consolas" panose="020B0609020204030204" pitchFamily="49" charset="0"/>
              </a:rPr>
              <a:t>True</a:t>
            </a:r>
            <a:endParaRPr lang="en-US" sz="1800" dirty="0">
              <a:highlight>
                <a:srgbClr val="C0C0C0"/>
              </a:highlight>
              <a:latin typeface="Consolas" panose="020B0609020204030204" pitchFamily="49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1800" dirty="0"/>
              <a:t>виведення </a:t>
            </a:r>
            <a:r>
              <a:rPr lang="uk-UA" dirty="0">
                <a:highlight>
                  <a:srgbClr val="C0C0C0"/>
                </a:highlight>
              </a:rPr>
              <a:t>1</a:t>
            </a:r>
            <a:endParaRPr lang="uk-UA" sz="1800" dirty="0">
              <a:highlight>
                <a:srgbClr val="C0C0C0"/>
              </a:highligh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highlight>
                  <a:srgbClr val="C0C0C0"/>
                </a:highlight>
                <a:latin typeface="Consolas" panose="020B0609020204030204" pitchFamily="49" charset="0"/>
              </a:rPr>
              <a:t>counter</a:t>
            </a:r>
            <a:r>
              <a:rPr lang="en-US" sz="1800" dirty="0"/>
              <a:t> </a:t>
            </a:r>
            <a:r>
              <a:rPr lang="uk-UA" sz="1800" dirty="0"/>
              <a:t>стає </a:t>
            </a:r>
            <a:r>
              <a:rPr lang="uk-UA" dirty="0">
                <a:highlight>
                  <a:srgbClr val="C0C0C0"/>
                </a:highlight>
                <a:latin typeface="Consolas" panose="020B0609020204030204" pitchFamily="49" charset="0"/>
              </a:rPr>
              <a:t>2</a:t>
            </a:r>
            <a:endParaRPr lang="uk-UA" sz="1800" dirty="0">
              <a:highlight>
                <a:srgbClr val="C0C0C0"/>
              </a:highlight>
              <a:latin typeface="Consolas" panose="020B0609020204030204" pitchFamily="49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1800" dirty="0"/>
              <a:t>перевірка </a:t>
            </a:r>
            <a:r>
              <a:rPr lang="uk-UA" dirty="0">
                <a:highlight>
                  <a:srgbClr val="C0C0C0"/>
                </a:highlight>
                <a:latin typeface="Consolas" panose="020B0609020204030204" pitchFamily="49" charset="0"/>
              </a:rPr>
              <a:t>2 &lt;= 3</a:t>
            </a:r>
            <a:r>
              <a:rPr lang="uk-UA" sz="1800" dirty="0">
                <a:latin typeface="Consolas" panose="020B0609020204030204" pitchFamily="49" charset="0"/>
              </a:rPr>
              <a:t> </a:t>
            </a:r>
            <a:r>
              <a:rPr lang="uk-UA" sz="1800" dirty="0"/>
              <a:t>→ </a:t>
            </a:r>
            <a:r>
              <a:rPr lang="en-US" dirty="0">
                <a:highlight>
                  <a:srgbClr val="C0C0C0"/>
                </a:highlight>
                <a:latin typeface="Consolas" panose="020B0609020204030204" pitchFamily="49" charset="0"/>
              </a:rPr>
              <a:t>True</a:t>
            </a:r>
            <a:endParaRPr lang="en-US" sz="1800" dirty="0">
              <a:highlight>
                <a:srgbClr val="C0C0C0"/>
              </a:highlight>
              <a:latin typeface="Consolas" panose="020B0609020204030204" pitchFamily="49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1800" dirty="0"/>
              <a:t>виведення </a:t>
            </a:r>
            <a:r>
              <a:rPr lang="uk-UA" dirty="0">
                <a:highlight>
                  <a:srgbClr val="C0C0C0"/>
                </a:highlight>
                <a:latin typeface="Consolas" panose="020B0609020204030204" pitchFamily="49" charset="0"/>
              </a:rPr>
              <a:t>2</a:t>
            </a:r>
            <a:endParaRPr lang="uk-UA" sz="1800" dirty="0">
              <a:highlight>
                <a:srgbClr val="C0C0C0"/>
              </a:highlight>
              <a:latin typeface="Consolas" panose="020B0609020204030204" pitchFamily="49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highlight>
                  <a:srgbClr val="C0C0C0"/>
                </a:highlight>
                <a:latin typeface="Consolas" panose="020B0609020204030204" pitchFamily="49" charset="0"/>
              </a:rPr>
              <a:t>counter</a:t>
            </a:r>
            <a:r>
              <a:rPr lang="en-US" sz="1800" dirty="0"/>
              <a:t> </a:t>
            </a:r>
            <a:r>
              <a:rPr lang="uk-UA" sz="1800" dirty="0"/>
              <a:t>стає </a:t>
            </a:r>
            <a:r>
              <a:rPr lang="uk-UA" dirty="0">
                <a:highlight>
                  <a:srgbClr val="C0C0C0"/>
                </a:highlight>
                <a:latin typeface="Consolas" panose="020B0609020204030204" pitchFamily="49" charset="0"/>
              </a:rPr>
              <a:t>3</a:t>
            </a:r>
            <a:endParaRPr lang="uk-UA" sz="1800" dirty="0">
              <a:highlight>
                <a:srgbClr val="C0C0C0"/>
              </a:highlight>
              <a:latin typeface="Consolas" panose="020B0609020204030204" pitchFamily="49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1800" dirty="0"/>
              <a:t>перевірка </a:t>
            </a:r>
            <a:r>
              <a:rPr lang="uk-UA" dirty="0">
                <a:highlight>
                  <a:srgbClr val="C0C0C0"/>
                </a:highlight>
                <a:latin typeface="Consolas" panose="020B0609020204030204" pitchFamily="49" charset="0"/>
              </a:rPr>
              <a:t>3 &lt;= 3</a:t>
            </a:r>
            <a:r>
              <a:rPr lang="uk-UA" sz="1800" dirty="0">
                <a:latin typeface="Consolas" panose="020B0609020204030204" pitchFamily="49" charset="0"/>
              </a:rPr>
              <a:t> </a:t>
            </a:r>
            <a:r>
              <a:rPr lang="uk-UA" sz="1800" dirty="0"/>
              <a:t>→ </a:t>
            </a:r>
            <a:r>
              <a:rPr lang="en-US" dirty="0">
                <a:highlight>
                  <a:srgbClr val="C0C0C0"/>
                </a:highlight>
                <a:latin typeface="Consolas" panose="020B0609020204030204" pitchFamily="49" charset="0"/>
              </a:rPr>
              <a:t>True</a:t>
            </a:r>
            <a:endParaRPr lang="en-US" sz="1800" dirty="0">
              <a:highlight>
                <a:srgbClr val="C0C0C0"/>
              </a:highlight>
              <a:latin typeface="Consolas" panose="020B0609020204030204" pitchFamily="49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1800" dirty="0"/>
              <a:t>виведення </a:t>
            </a:r>
            <a:r>
              <a:rPr lang="uk-UA" dirty="0">
                <a:highlight>
                  <a:srgbClr val="C0C0C0"/>
                </a:highlight>
                <a:latin typeface="Consolas" panose="020B0609020204030204" pitchFamily="49" charset="0"/>
              </a:rPr>
              <a:t>3</a:t>
            </a:r>
            <a:endParaRPr lang="uk-UA" sz="1800" dirty="0">
              <a:highlight>
                <a:srgbClr val="C0C0C0"/>
              </a:highlight>
              <a:latin typeface="Consolas" panose="020B0609020204030204" pitchFamily="49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highlight>
                  <a:srgbClr val="C0C0C0"/>
                </a:highlight>
                <a:latin typeface="Consolas" panose="020B0609020204030204" pitchFamily="49" charset="0"/>
              </a:rPr>
              <a:t>counter</a:t>
            </a:r>
            <a:r>
              <a:rPr lang="en-US" sz="1800" dirty="0"/>
              <a:t> </a:t>
            </a:r>
            <a:r>
              <a:rPr lang="uk-UA" sz="1800" dirty="0"/>
              <a:t>стає </a:t>
            </a:r>
            <a:r>
              <a:rPr lang="uk-UA" dirty="0">
                <a:highlight>
                  <a:srgbClr val="C0C0C0"/>
                </a:highlight>
                <a:latin typeface="Consolas" panose="020B0609020204030204" pitchFamily="49" charset="0"/>
              </a:rPr>
              <a:t>4</a:t>
            </a:r>
            <a:endParaRPr lang="uk-UA" sz="1800" dirty="0">
              <a:highlight>
                <a:srgbClr val="C0C0C0"/>
              </a:highlight>
              <a:latin typeface="Consolas" panose="020B0609020204030204" pitchFamily="49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dirty="0">
                <a:highlight>
                  <a:srgbClr val="C0C0C0"/>
                </a:highlight>
                <a:latin typeface="Consolas" panose="020B0609020204030204" pitchFamily="49" charset="0"/>
              </a:rPr>
              <a:t>4 &lt;= 3</a:t>
            </a:r>
            <a:r>
              <a:rPr lang="uk-UA" sz="1800" dirty="0"/>
              <a:t> → </a:t>
            </a:r>
            <a:r>
              <a:rPr lang="en-US" dirty="0">
                <a:highlight>
                  <a:srgbClr val="C0C0C0"/>
                </a:highlight>
                <a:latin typeface="Consolas" panose="020B0609020204030204" pitchFamily="49" charset="0"/>
              </a:rPr>
              <a:t>False</a:t>
            </a:r>
            <a:endParaRPr lang="en-US" sz="1800" dirty="0">
              <a:highlight>
                <a:srgbClr val="C0C0C0"/>
              </a:highlight>
              <a:latin typeface="Consolas" panose="020B0609020204030204" pitchFamily="49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1800" dirty="0"/>
              <a:t>цикл завершується.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FEE7448-EE6B-6792-DFEC-41647AAAE18F}"/>
              </a:ext>
            </a:extLst>
          </p:cNvPr>
          <p:cNvSpPr txBox="1"/>
          <p:nvPr/>
        </p:nvSpPr>
        <p:spPr>
          <a:xfrm>
            <a:off x="4814977" y="5590567"/>
            <a:ext cx="48739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uk-UA" sz="1800" b="1" i="1" dirty="0"/>
              <a:t>Тіло </a:t>
            </a:r>
            <a:r>
              <a:rPr lang="en-US" b="1" i="1" dirty="0"/>
              <a:t>while</a:t>
            </a:r>
            <a:r>
              <a:rPr lang="en-US" sz="1800" b="1" i="1" dirty="0"/>
              <a:t> </a:t>
            </a:r>
            <a:r>
              <a:rPr lang="uk-UA" sz="1800" b="1" i="1" dirty="0"/>
              <a:t>може не виконатися жодного разу</a:t>
            </a:r>
            <a:r>
              <a:rPr lang="uk-UA" sz="1800" i="1" dirty="0"/>
              <a:t>, якщо початкова умова хибна.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D9A63EE-CC57-60E9-4013-EBA7F698C4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1773" y="1487398"/>
            <a:ext cx="552450" cy="115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08717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BD8627-CDF0-96D1-44F3-4147BCD26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04973-EC68-BA92-D9E4-DFB76794C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uk-UA" sz="3200" dirty="0"/>
              <a:t>Практичне застосування </a:t>
            </a:r>
            <a:r>
              <a:rPr lang="en-US" sz="3200" dirty="0">
                <a:latin typeface="Consolas" panose="020B0609020204030204" pitchFamily="49" charset="0"/>
              </a:rPr>
              <a:t>while</a:t>
            </a:r>
            <a:endParaRPr lang="uk-UA" sz="3200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583C5A-026C-7F56-F62A-56EFB7A743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430" y="595972"/>
            <a:ext cx="11516264" cy="60501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while</a:t>
            </a:r>
            <a:r>
              <a:rPr lang="en-US" sz="1800" dirty="0"/>
              <a:t> </a:t>
            </a:r>
            <a:r>
              <a:rPr lang="uk-UA" sz="1800" dirty="0"/>
              <a:t>зручно використовувати, коли кількість повторень </a:t>
            </a:r>
            <a:r>
              <a:rPr lang="uk-UA" sz="1800" b="1" dirty="0"/>
              <a:t>заздалегідь невідома</a:t>
            </a:r>
            <a:r>
              <a:rPr lang="uk-UA" sz="1800" dirty="0"/>
              <a:t>.</a:t>
            </a:r>
          </a:p>
          <a:p>
            <a:pPr marL="0" indent="0">
              <a:buNone/>
            </a:pPr>
            <a:r>
              <a:rPr lang="uk-UA" sz="1800" b="1" dirty="0"/>
              <a:t>Введення до отримання правильного значення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Інший приклад: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F1C356-8A71-F24E-E3E3-5BFECBE988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306" y="1356414"/>
            <a:ext cx="7429500" cy="23336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DFD80A3-F0A7-1AF6-6E9F-6A4A56AB57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306" y="4379403"/>
            <a:ext cx="5029200" cy="23622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79C3A92-8A5F-1213-FB93-D7372A71935F}"/>
              </a:ext>
            </a:extLst>
          </p:cNvPr>
          <p:cNvSpPr txBox="1"/>
          <p:nvPr/>
        </p:nvSpPr>
        <p:spPr>
          <a:xfrm>
            <a:off x="8074682" y="1115697"/>
            <a:ext cx="3429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uk-UA" sz="1600" i="1" dirty="0"/>
              <a:t>Цикл продовжується доти, доки користувач не введе допустиме значення.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31B03AA-0699-42F7-4268-5FAA934F8E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5538" y="5501586"/>
            <a:ext cx="2466975" cy="12573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7FB8B9F-1CB1-EF01-CDFA-8B284457DD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4682" y="2042214"/>
            <a:ext cx="3429000" cy="164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53922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3E1A2E-61B0-8CFA-C811-3F7BD4F4C5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80F5A-94B9-D361-7856-8F33B2325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uk-UA" sz="3200" dirty="0"/>
              <a:t>Нескінченний цикл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03638D-157D-5F5D-63FF-C6B35D39D9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526211"/>
            <a:ext cx="9230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/>
              <a:t>Нескінченний цикл виникає, коли його умова </a:t>
            </a:r>
            <a:r>
              <a:rPr lang="uk-UA" sz="1800" b="1" dirty="0"/>
              <a:t>ніколи не стає хибною</a:t>
            </a:r>
            <a:r>
              <a:rPr lang="uk-UA" sz="1800" dirty="0"/>
              <a:t>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Наприклад: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Помилка полягає в тому, що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counter</a:t>
            </a:r>
            <a:r>
              <a:rPr lang="en-US" sz="1800" dirty="0"/>
              <a:t> </a:t>
            </a:r>
            <a:r>
              <a:rPr lang="uk-UA" sz="1800" dirty="0"/>
              <a:t>ніколи не змінюється.</a:t>
            </a:r>
          </a:p>
          <a:p>
            <a:pPr marL="0" indent="0">
              <a:buNone/>
            </a:pPr>
            <a:r>
              <a:rPr lang="uk-UA" sz="1800" dirty="0"/>
              <a:t>Умова</a:t>
            </a:r>
            <a:r>
              <a:rPr lang="en-US" sz="1800" dirty="0"/>
              <a:t>  </a:t>
            </a:r>
            <a:r>
              <a:rPr lang="en-US" sz="1800" dirty="0">
                <a:highlight>
                  <a:srgbClr val="C0C0C0"/>
                </a:highlight>
              </a:rPr>
              <a:t>counter &lt;= 5</a:t>
            </a:r>
            <a:r>
              <a:rPr lang="en-US" sz="1800" dirty="0"/>
              <a:t>  </a:t>
            </a:r>
            <a:r>
              <a:rPr lang="uk-UA" sz="1800" dirty="0"/>
              <a:t>залишається істинною.</a:t>
            </a:r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r>
              <a:rPr lang="uk-UA" sz="1800" b="1" dirty="0"/>
              <a:t>Для </a:t>
            </a:r>
            <a:r>
              <a:rPr lang="en-US" sz="1800" b="1" dirty="0">
                <a:highlight>
                  <a:srgbClr val="C0C0C0"/>
                </a:highlight>
                <a:latin typeface="Consolas" panose="020B0609020204030204" pitchFamily="49" charset="0"/>
              </a:rPr>
              <a:t>while</a:t>
            </a:r>
            <a:r>
              <a:rPr lang="en-US" sz="1800" b="1" dirty="0"/>
              <a:t> </a:t>
            </a:r>
            <a:r>
              <a:rPr lang="uk-UA" sz="1800" b="1" dirty="0"/>
              <a:t>завжди потрібно розуміти, за рахунок чого умова зрештою стане </a:t>
            </a:r>
            <a:r>
              <a:rPr lang="en-US" sz="1800" b="1" dirty="0"/>
              <a:t>False.</a:t>
            </a:r>
            <a:endParaRPr lang="uk-UA" sz="1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C794FC-5152-E18C-539A-E2D79CFD44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873" y="1596068"/>
            <a:ext cx="2628900" cy="15621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96CB415-E566-68E3-1B58-C5B2FBF34522}"/>
              </a:ext>
            </a:extLst>
          </p:cNvPr>
          <p:cNvSpPr txBox="1"/>
          <p:nvPr/>
        </p:nvSpPr>
        <p:spPr>
          <a:xfrm>
            <a:off x="6994227" y="1226736"/>
            <a:ext cx="40120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uk-UA" sz="1800" dirty="0"/>
              <a:t>Правильний варіант: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AE49959-8809-6270-1E62-A781687D3B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9109" y="1596068"/>
            <a:ext cx="314325" cy="18383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F50C650-8DFB-D626-33C5-06344D57BB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6980" y="1616816"/>
            <a:ext cx="2543175" cy="19335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6C6F87E-3A04-D43E-3EF1-033F556658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13934" y="1959716"/>
            <a:ext cx="228600" cy="159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44636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FCA46B-0233-4F52-796B-3D6A91C06A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B69B2-01A0-AA82-BFD3-DC83CC435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uk-UA" sz="3200" dirty="0"/>
              <a:t>Оператор </a:t>
            </a:r>
            <a:r>
              <a:rPr lang="en-US" sz="3200" dirty="0">
                <a:latin typeface="Consolas" panose="020B0609020204030204" pitchFamily="49" charset="0"/>
              </a:rPr>
              <a:t>break</a:t>
            </a:r>
            <a:endParaRPr lang="uk-UA" sz="3200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EBB4C0-820B-3721-FD34-C9E28D74F2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526211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break</a:t>
            </a:r>
            <a:r>
              <a:rPr lang="en-US" sz="1800" dirty="0"/>
              <a:t> </a:t>
            </a:r>
            <a:r>
              <a:rPr lang="uk-UA" sz="1800" b="1" dirty="0"/>
              <a:t>негайно завершує виконання поточного циклу</a:t>
            </a:r>
            <a:r>
              <a:rPr lang="uk-UA" sz="1800" dirty="0"/>
              <a:t>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Приклад: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while True</a:t>
            </a:r>
            <a:r>
              <a:rPr lang="en-US" sz="1800" dirty="0">
                <a:latin typeface="Consolas" panose="020B0609020204030204" pitchFamily="49" charset="0"/>
              </a:rPr>
              <a:t>  </a:t>
            </a:r>
            <a:r>
              <a:rPr lang="uk-UA" sz="1800" dirty="0"/>
              <a:t>створює цикл, який сам по собі не завершується.</a:t>
            </a:r>
          </a:p>
          <a:p>
            <a:pPr marL="0" indent="0">
              <a:buNone/>
            </a:pPr>
            <a:r>
              <a:rPr lang="en-US" sz="1800" dirty="0">
                <a:highlight>
                  <a:srgbClr val="C0C0C0"/>
                </a:highlight>
              </a:rPr>
              <a:t>break</a:t>
            </a:r>
            <a:r>
              <a:rPr lang="en-US" sz="1800" dirty="0"/>
              <a:t> </a:t>
            </a:r>
            <a:r>
              <a:rPr lang="uk-UA" sz="1800" dirty="0"/>
              <a:t>визначає умову його завершення.</a:t>
            </a:r>
          </a:p>
          <a:p>
            <a:pPr marL="0" indent="0">
              <a:buNone/>
            </a:pPr>
            <a:endParaRPr lang="uk-UA" sz="1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5F7FB9-B008-6685-1864-C0C1CA724DE1}"/>
              </a:ext>
            </a:extLst>
          </p:cNvPr>
          <p:cNvSpPr txBox="1"/>
          <p:nvPr/>
        </p:nvSpPr>
        <p:spPr>
          <a:xfrm>
            <a:off x="7497164" y="1193397"/>
            <a:ext cx="36036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uk-UA" b="1" dirty="0"/>
              <a:t>Практичне застосування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4EE7128-6137-D3A1-6AFE-F56505E688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395" y="1562729"/>
            <a:ext cx="2495550" cy="31718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F01B10F-1141-06B3-462B-3B23FDDADD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885" y="3077204"/>
            <a:ext cx="228600" cy="16573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6B558DE-F15C-DC10-D263-DEDDCBF397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7164" y="1562729"/>
            <a:ext cx="4038600" cy="275272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B85D9C0-E3D8-AA6A-AD7D-80DB14090D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7164" y="4402586"/>
            <a:ext cx="1676400" cy="231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85675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E5A06E-C89D-E0D5-55F3-66ABF39F8E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3D88B-CA8D-47C5-701F-A3FBE3B10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uk-UA" sz="3200" dirty="0"/>
              <a:t>Оператор </a:t>
            </a:r>
            <a:r>
              <a:rPr lang="en-US" sz="3200" dirty="0">
                <a:latin typeface="Consolas" panose="020B0609020204030204" pitchFamily="49" charset="0"/>
              </a:rPr>
              <a:t>continue</a:t>
            </a:r>
            <a:endParaRPr lang="uk-UA" sz="3200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7A3D98-2ACA-62AE-18FF-B489B1D5F6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868" y="526211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continue</a:t>
            </a:r>
            <a:r>
              <a:rPr lang="en-US" sz="1800" dirty="0"/>
              <a:t> </a:t>
            </a:r>
            <a:r>
              <a:rPr lang="uk-UA" sz="1800" b="1" dirty="0"/>
              <a:t>пропускає решту поточної ітерації</a:t>
            </a:r>
            <a:r>
              <a:rPr lang="uk-UA" sz="1800" dirty="0"/>
              <a:t> та переходить до наступної.</a:t>
            </a:r>
          </a:p>
          <a:p>
            <a:pPr marL="0" indent="0">
              <a:buNone/>
            </a:pPr>
            <a:r>
              <a:rPr lang="uk-UA" sz="1800" dirty="0"/>
              <a:t>Приклад: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Коли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number == 3</a:t>
            </a:r>
            <a:r>
              <a:rPr lang="en-US" sz="1800" dirty="0"/>
              <a:t>,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continue</a:t>
            </a:r>
            <a:r>
              <a:rPr lang="en-US" sz="1800" dirty="0"/>
              <a:t> </a:t>
            </a:r>
            <a:r>
              <a:rPr lang="uk-UA" sz="1800" dirty="0"/>
              <a:t>пропускає </a:t>
            </a:r>
            <a:r>
              <a:rPr lang="en-US" sz="1800" dirty="0">
                <a:highlight>
                  <a:srgbClr val="C0C0C0"/>
                </a:highlight>
              </a:rPr>
              <a:t>print(number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)</a:t>
            </a:r>
            <a:r>
              <a:rPr lang="en-US" sz="1800" dirty="0">
                <a:latin typeface="Consolas" panose="020B0609020204030204" pitchFamily="49" charset="0"/>
              </a:rPr>
              <a:t>.</a:t>
            </a:r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r>
              <a:rPr lang="en-US" sz="1800" b="1" dirty="0">
                <a:highlight>
                  <a:srgbClr val="C0C0C0"/>
                </a:highlight>
                <a:latin typeface="Consolas" panose="020B0609020204030204" pitchFamily="49" charset="0"/>
              </a:rPr>
              <a:t>break</a:t>
            </a:r>
            <a:r>
              <a:rPr lang="en-US" sz="1800" b="1" dirty="0"/>
              <a:t> → </a:t>
            </a:r>
            <a:r>
              <a:rPr lang="uk-UA" sz="1800" b="1" dirty="0"/>
              <a:t>завершити цикл.</a:t>
            </a:r>
            <a:endParaRPr lang="uk-UA" sz="1800" dirty="0"/>
          </a:p>
          <a:p>
            <a:pPr marL="0" indent="0">
              <a:buNone/>
            </a:pPr>
            <a:r>
              <a:rPr lang="en-US" sz="1800" b="1" dirty="0">
                <a:highlight>
                  <a:srgbClr val="C0C0C0"/>
                </a:highlight>
              </a:rPr>
              <a:t>continue</a:t>
            </a:r>
            <a:r>
              <a:rPr lang="en-US" sz="1800" b="1" dirty="0"/>
              <a:t> → </a:t>
            </a:r>
            <a:r>
              <a:rPr lang="uk-UA" sz="1800" b="1" dirty="0"/>
              <a:t>пропустити поточну ітерацію.</a:t>
            </a:r>
            <a:endParaRPr lang="uk-UA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i="1" dirty="0"/>
              <a:t>Важливо: </a:t>
            </a:r>
            <a:r>
              <a:rPr lang="en-US" sz="1800" i="1" dirty="0">
                <a:highlight>
                  <a:srgbClr val="C0C0C0"/>
                </a:highlight>
                <a:latin typeface="Consolas" panose="020B0609020204030204" pitchFamily="49" charset="0"/>
              </a:rPr>
              <a:t>continue</a:t>
            </a:r>
            <a:r>
              <a:rPr lang="en-US" sz="1800" i="1" dirty="0"/>
              <a:t> </a:t>
            </a:r>
            <a:r>
              <a:rPr lang="uk-UA" sz="1800" i="1" dirty="0"/>
              <a:t>у </a:t>
            </a:r>
            <a:r>
              <a:rPr lang="en-US" sz="1800" i="1" dirty="0">
                <a:highlight>
                  <a:srgbClr val="C0C0C0"/>
                </a:highlight>
              </a:rPr>
              <a:t>while</a:t>
            </a:r>
            <a:r>
              <a:rPr lang="en-US" sz="1800" i="1" dirty="0"/>
              <a:t> </a:t>
            </a:r>
            <a:r>
              <a:rPr lang="uk-UA" sz="1800" i="1" dirty="0"/>
              <a:t>повинен використовуватися так, щоб змінна, яка впливає на умову циклу, все одно змінювалася.</a:t>
            </a:r>
          </a:p>
          <a:p>
            <a:pPr marL="0" indent="0">
              <a:buNone/>
            </a:pPr>
            <a:endParaRPr lang="uk-UA" sz="1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9D81E6-191F-4941-DA5F-1832BAB785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33" y="1242923"/>
            <a:ext cx="3286125" cy="1905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14CE69C-B035-D666-4FAB-AEC88647AB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9396" y="1871573"/>
            <a:ext cx="323850" cy="127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07567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EDD147-82C4-E3B7-FFAE-676C13B87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3E730-341A-4E2B-369F-4E4609244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uk-UA" sz="3200" dirty="0"/>
              <a:t>Цикл </a:t>
            </a:r>
            <a:r>
              <a:rPr lang="en-US" sz="3200" dirty="0">
                <a:latin typeface="Consolas" panose="020B0609020204030204" pitchFamily="49" charset="0"/>
              </a:rPr>
              <a:t>for</a:t>
            </a:r>
            <a:endParaRPr lang="uk-UA" sz="3200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40C940-5954-DCDC-1759-5D465AE99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526211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for</a:t>
            </a:r>
            <a:r>
              <a:rPr lang="en-US" sz="1800" dirty="0"/>
              <a:t> </a:t>
            </a:r>
            <a:r>
              <a:rPr lang="uk-UA" sz="1800" dirty="0"/>
              <a:t>використовується для </a:t>
            </a:r>
            <a:r>
              <a:rPr lang="uk-UA" sz="1800" b="1" dirty="0"/>
              <a:t>послідовного перебору елементів ітерованого об'єкта</a:t>
            </a:r>
            <a:r>
              <a:rPr lang="uk-UA" sz="1800" dirty="0"/>
              <a:t>.</a:t>
            </a:r>
          </a:p>
          <a:p>
            <a:pPr marL="0" indent="0">
              <a:buNone/>
            </a:pPr>
            <a:r>
              <a:rPr lang="uk-UA" sz="1800" dirty="0"/>
              <a:t>Синтаксис:</a:t>
            </a:r>
          </a:p>
          <a:p>
            <a:pPr marL="0" indent="0">
              <a:buNone/>
            </a:pP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for </a:t>
            </a:r>
            <a:r>
              <a:rPr lang="uk-UA" sz="1800" dirty="0">
                <a:highlight>
                  <a:srgbClr val="C0C0C0"/>
                </a:highlight>
                <a:latin typeface="Consolas" panose="020B0609020204030204" pitchFamily="49" charset="0"/>
              </a:rPr>
              <a:t>змінна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in </a:t>
            </a:r>
            <a:r>
              <a:rPr lang="uk-UA" sz="1800" dirty="0">
                <a:highlight>
                  <a:srgbClr val="C0C0C0"/>
                </a:highlight>
                <a:latin typeface="Consolas" panose="020B0609020204030204" pitchFamily="49" charset="0"/>
              </a:rPr>
              <a:t>об'єкт:</a:t>
            </a:r>
          </a:p>
          <a:p>
            <a:pPr marL="0" indent="0">
              <a:buNone/>
            </a:pPr>
            <a:r>
              <a:rPr lang="uk-UA" sz="1800" dirty="0">
                <a:highlight>
                  <a:srgbClr val="C0C0C0"/>
                </a:highlight>
                <a:latin typeface="Consolas" panose="020B0609020204030204" pitchFamily="49" charset="0"/>
              </a:rPr>
              <a:t>    інструкції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Приклад: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На кожній ітерації змінна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number</a:t>
            </a:r>
            <a:r>
              <a:rPr lang="en-US" sz="1800" dirty="0"/>
              <a:t> </a:t>
            </a:r>
            <a:r>
              <a:rPr lang="uk-UA" sz="1800" dirty="0"/>
              <a:t>отримує </a:t>
            </a:r>
            <a:r>
              <a:rPr lang="uk-UA" sz="1800" b="1" dirty="0"/>
              <a:t>наступний елемент</a:t>
            </a:r>
            <a:r>
              <a:rPr lang="uk-UA" sz="1800" dirty="0"/>
              <a:t> списку.</a:t>
            </a:r>
          </a:p>
          <a:p>
            <a:pPr marL="0" indent="0">
              <a:buNone/>
            </a:pPr>
            <a:endParaRPr lang="uk-UA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8506EF-1004-F321-7578-6EE12E302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197" y="2734214"/>
            <a:ext cx="2857500" cy="15621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9C99C31-6890-EDBC-593F-A4BEA14712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6766" y="3267614"/>
            <a:ext cx="400050" cy="10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49935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AF2298-A8FC-3CC9-12C8-CC4CDB715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97C97-0576-A56C-BBE7-2DD244148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uk-UA" sz="3200" dirty="0"/>
              <a:t>Як працює </a:t>
            </a:r>
            <a:r>
              <a:rPr lang="en-US" sz="3200" dirty="0"/>
              <a:t>for?</a:t>
            </a:r>
            <a:endParaRPr lang="uk-UA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E0764A-687C-E2DC-79BE-E6CBB33B88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526211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/>
              <a:t>Для:</a:t>
            </a:r>
            <a:endParaRPr lang="en-US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/>
              <a:t>Python </a:t>
            </a:r>
            <a:r>
              <a:rPr lang="uk-UA" sz="1800" dirty="0"/>
              <a:t>фактично виконує послідовність:</a:t>
            </a:r>
          </a:p>
          <a:p>
            <a:pPr marL="342900" indent="-342900">
              <a:buFont typeface="+mj-lt"/>
              <a:buAutoNum type="arabicPeriod"/>
            </a:pPr>
            <a:r>
              <a:rPr lang="uk-UA" sz="1800" dirty="0"/>
              <a:t>взяти 10 → </a:t>
            </a:r>
            <a:r>
              <a:rPr lang="en-US" sz="1800" dirty="0"/>
              <a:t>number = 10 → </a:t>
            </a:r>
            <a:r>
              <a:rPr lang="uk-UA" sz="1800" dirty="0"/>
              <a:t>виконати тіло</a:t>
            </a:r>
          </a:p>
          <a:p>
            <a:pPr marL="342900" indent="-342900">
              <a:buFont typeface="+mj-lt"/>
              <a:buAutoNum type="arabicPeriod"/>
            </a:pPr>
            <a:r>
              <a:rPr lang="uk-UA" sz="1800" dirty="0"/>
              <a:t>взяти 20 → </a:t>
            </a:r>
            <a:r>
              <a:rPr lang="en-US" sz="1800" dirty="0"/>
              <a:t>number = 20 → </a:t>
            </a:r>
            <a:r>
              <a:rPr lang="uk-UA" sz="1800" dirty="0"/>
              <a:t>виконати тіло</a:t>
            </a:r>
          </a:p>
          <a:p>
            <a:pPr marL="342900" indent="-342900">
              <a:buFont typeface="+mj-lt"/>
              <a:buAutoNum type="arabicPeriod"/>
            </a:pPr>
            <a:r>
              <a:rPr lang="uk-UA" sz="1800" dirty="0"/>
              <a:t>взяти 30 → </a:t>
            </a:r>
            <a:r>
              <a:rPr lang="en-US" sz="1800" dirty="0"/>
              <a:t>number = 30 → </a:t>
            </a:r>
            <a:r>
              <a:rPr lang="uk-UA" sz="1800" dirty="0"/>
              <a:t>виконати тіло</a:t>
            </a:r>
          </a:p>
          <a:p>
            <a:pPr marL="342900" indent="-342900">
              <a:buFont typeface="+mj-lt"/>
              <a:buAutoNum type="arabicPeriod"/>
            </a:pPr>
            <a:r>
              <a:rPr lang="uk-UA" sz="1800" dirty="0"/>
              <a:t>елементи закінчилися → завершити цикл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Тобто</a:t>
            </a:r>
            <a:r>
              <a:rPr lang="uk-UA" sz="1800" dirty="0">
                <a:highlight>
                  <a:srgbClr val="C0C0C0"/>
                </a:highlight>
              </a:rPr>
              <a:t> </a:t>
            </a:r>
            <a:r>
              <a:rPr lang="en-US" sz="1800" dirty="0">
                <a:highlight>
                  <a:srgbClr val="C0C0C0"/>
                </a:highlight>
              </a:rPr>
              <a:t>for </a:t>
            </a:r>
            <a:r>
              <a:rPr lang="uk-UA" sz="1800" dirty="0"/>
              <a:t>не обов'язково означає:</a:t>
            </a:r>
            <a:r>
              <a:rPr lang="en-US" sz="1800" dirty="0"/>
              <a:t>    </a:t>
            </a:r>
            <a:r>
              <a:rPr lang="uk-UA" sz="1800" b="1" dirty="0"/>
              <a:t>«повторити </a:t>
            </a:r>
            <a:r>
              <a:rPr lang="en-US" sz="1800" b="1" dirty="0"/>
              <a:t>N </a:t>
            </a:r>
            <a:r>
              <a:rPr lang="uk-UA" sz="1800" b="1" dirty="0"/>
              <a:t>разів».</a:t>
            </a:r>
            <a:endParaRPr lang="uk-UA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Його основна ідея:</a:t>
            </a:r>
            <a:r>
              <a:rPr lang="en-US" sz="1800" dirty="0"/>
              <a:t>      </a:t>
            </a:r>
            <a:r>
              <a:rPr lang="uk-UA" sz="1800" b="1" dirty="0"/>
              <a:t>«виконати блок для кожного елемента ітерованого об'єкта».</a:t>
            </a:r>
            <a:endParaRPr lang="uk-UA" sz="1800" dirty="0"/>
          </a:p>
          <a:p>
            <a:pPr marL="0" indent="0">
              <a:buNone/>
            </a:pPr>
            <a:endParaRPr lang="uk-UA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706D91-54C6-BAC1-D37C-81F7BFA1FC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384" y="862282"/>
            <a:ext cx="2905125" cy="156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75786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EBDDB-19B6-BD9C-F396-0357D3BDD2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EB949-5B9A-F09E-CB37-B336FEB86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uk-UA" sz="3200" dirty="0"/>
              <a:t>Що таке ітерований об'єкт?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10735-722D-C013-2274-701426D0D1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526211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b="1" dirty="0"/>
              <a:t>Ітерований об'єкт (</a:t>
            </a:r>
            <a:r>
              <a:rPr lang="en-US" sz="1800" b="1" dirty="0"/>
              <a:t>iterable)</a:t>
            </a:r>
            <a:r>
              <a:rPr lang="en-US" sz="1800" dirty="0"/>
              <a:t> – </a:t>
            </a:r>
            <a:r>
              <a:rPr lang="uk-UA" sz="1800" dirty="0"/>
              <a:t>це об'єкт, елементи якого можна перебирати послідовно.</a:t>
            </a:r>
          </a:p>
          <a:p>
            <a:pPr marL="0" indent="0">
              <a:buNone/>
            </a:pPr>
            <a:r>
              <a:rPr lang="uk-UA" sz="1800" dirty="0"/>
              <a:t>Приклади:</a:t>
            </a:r>
          </a:p>
          <a:p>
            <a:r>
              <a:rPr lang="uk-UA" sz="1800" dirty="0"/>
              <a:t>список;</a:t>
            </a:r>
          </a:p>
          <a:p>
            <a:r>
              <a:rPr lang="uk-UA" sz="1800" dirty="0"/>
              <a:t>кортеж;</a:t>
            </a:r>
          </a:p>
          <a:p>
            <a:r>
              <a:rPr lang="uk-UA" sz="1800" dirty="0"/>
              <a:t>рядок;</a:t>
            </a:r>
          </a:p>
          <a:p>
            <a:r>
              <a:rPr lang="uk-UA" sz="1800" dirty="0"/>
              <a:t>словник;</a:t>
            </a:r>
          </a:p>
          <a:p>
            <a:r>
              <a:rPr lang="uk-UA" sz="1800" dirty="0"/>
              <a:t>множина;</a:t>
            </a:r>
          </a:p>
          <a:p>
            <a:r>
              <a:rPr lang="en-US" sz="1800" dirty="0"/>
              <a:t>range;</a:t>
            </a:r>
          </a:p>
          <a:p>
            <a:r>
              <a:rPr lang="uk-UA" sz="1800" dirty="0"/>
              <a:t>багато інших об'єктів </a:t>
            </a:r>
            <a:r>
              <a:rPr lang="en-US" sz="1800" dirty="0"/>
              <a:t>Python.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Наприклад, рядок:</a:t>
            </a:r>
          </a:p>
          <a:p>
            <a:pPr marL="0" indent="0">
              <a:buNone/>
            </a:pPr>
            <a:endParaRPr lang="uk-UA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26B7A4-EBBF-0EC3-47AE-B8FC121468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800" y="4604073"/>
            <a:ext cx="2266950" cy="15430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D004E54-7D2A-56DD-8B8D-C26609AE379B}"/>
              </a:ext>
            </a:extLst>
          </p:cNvPr>
          <p:cNvSpPr txBox="1"/>
          <p:nvPr/>
        </p:nvSpPr>
        <p:spPr>
          <a:xfrm>
            <a:off x="4654580" y="5862451"/>
            <a:ext cx="60945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800" i="1" dirty="0">
                <a:highlight>
                  <a:srgbClr val="C0C0C0"/>
                </a:highlight>
              </a:rPr>
              <a:t>for</a:t>
            </a:r>
            <a:r>
              <a:rPr lang="en-US" sz="1800" i="1" dirty="0"/>
              <a:t> </a:t>
            </a:r>
            <a:r>
              <a:rPr lang="uk-UA" sz="1800" i="1" dirty="0"/>
              <a:t>послідовно отримує символи рядка.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7D5FDAD-AEA6-AF6A-3A67-747BBA1C8C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2184" y="4619917"/>
            <a:ext cx="266700" cy="192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95797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61B563-BBB8-AE5D-1A84-1BB5CE838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1DD59-E45E-7AD2-FA6C-3B4246C28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Consolas" panose="020B0609020204030204" pitchFamily="49" charset="0"/>
              </a:rPr>
              <a:t>for</a:t>
            </a:r>
            <a:r>
              <a:rPr lang="ru-RU" sz="3200" dirty="0"/>
              <a:t> зі списком і кортежем</a:t>
            </a:r>
            <a:endParaRPr lang="uk-UA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E46C65-F3A4-A0F0-8E23-DF4B0BAED7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868" y="595222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b="1" dirty="0"/>
              <a:t>Список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r>
              <a:rPr lang="uk-UA" sz="1800" b="1" dirty="0"/>
              <a:t>Кортеж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Одна й та сама конструкція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for</a:t>
            </a:r>
            <a:r>
              <a:rPr lang="en-US" sz="1800" dirty="0"/>
              <a:t> </a:t>
            </a:r>
            <a:r>
              <a:rPr lang="uk-UA" sz="1800" dirty="0"/>
              <a:t>може працювати з різними типами ітерованих об'єктів.</a:t>
            </a:r>
          </a:p>
          <a:p>
            <a:pPr marL="0" indent="0">
              <a:buNone/>
            </a:pPr>
            <a:endParaRPr lang="uk-UA" sz="1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117427-5A3F-8542-2A9F-0906D0D76C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978" y="967865"/>
            <a:ext cx="2828925" cy="16097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C6D265D-1091-F06A-FCC7-EDCA94C9A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2067" y="1222256"/>
            <a:ext cx="342900" cy="14287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269E6C0-54F9-09D0-F93D-23D6C61F20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978" y="3504123"/>
            <a:ext cx="2695575" cy="15525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687FEB1-47B8-E461-BE9F-D7D9024BF4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7536" y="4037523"/>
            <a:ext cx="400050" cy="101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37749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68773B-BA98-05E0-52DE-B5EE8DC3E1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612BA-90DE-6F0C-FB98-429EF83DF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latin typeface="Consolas" panose="020B0609020204030204" pitchFamily="49" charset="0"/>
              </a:rPr>
              <a:t>for</a:t>
            </a:r>
            <a:r>
              <a:rPr lang="en-US" sz="3200" dirty="0"/>
              <a:t> </a:t>
            </a:r>
            <a:r>
              <a:rPr lang="uk-UA" sz="3200" dirty="0"/>
              <a:t>зі словником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DD4B86-4034-FEA1-9041-B908AA63AB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868" y="526211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/>
              <a:t>Словник також можна перебирати.</a:t>
            </a:r>
          </a:p>
          <a:p>
            <a:pPr marL="0" indent="0">
              <a:buNone/>
            </a:pPr>
            <a:r>
              <a:rPr lang="uk-UA" sz="1800" dirty="0"/>
              <a:t>За замовчуванням </a:t>
            </a:r>
            <a:r>
              <a:rPr lang="en-US" sz="1800" dirty="0"/>
              <a:t>for </a:t>
            </a:r>
            <a:r>
              <a:rPr lang="uk-UA" sz="1800" dirty="0"/>
              <a:t>перебирає </a:t>
            </a:r>
            <a:r>
              <a:rPr lang="uk-UA" sz="1800" b="1" dirty="0"/>
              <a:t>ключі</a:t>
            </a:r>
            <a:r>
              <a:rPr lang="uk-UA" sz="1800" dirty="0"/>
              <a:t>: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Для отримання значень: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Для отримання ключів і значень: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uk-UA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AE56A0-360F-228F-A430-5D0F721DB0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072" y="1148421"/>
            <a:ext cx="2571750" cy="31813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E0A94A1-C5F8-7377-0671-05D1927A19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5688" y="3342556"/>
            <a:ext cx="695325" cy="9525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0A52A15-BD84-D556-1BE2-5514C146E5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072" y="4938054"/>
            <a:ext cx="3857625" cy="7715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AAC4234-3313-8673-B57D-B23E736C28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072" y="6080963"/>
            <a:ext cx="4248150" cy="70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95422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9EAE53-9D1A-101D-90AB-A5E668FD57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FBA0E-F153-08BD-BB7C-1AA4EA764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latin typeface="Consolas" panose="020B0609020204030204" pitchFamily="49" charset="0"/>
              </a:rPr>
              <a:t>for</a:t>
            </a:r>
            <a:r>
              <a:rPr lang="en-US" sz="3200" dirty="0"/>
              <a:t> </a:t>
            </a:r>
            <a:r>
              <a:rPr lang="uk-UA" sz="3200" dirty="0"/>
              <a:t>із множиною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02DAAB-B188-F337-AEE4-D06FE7CE1B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526211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/>
              <a:t>Множина (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set</a:t>
            </a:r>
            <a:r>
              <a:rPr lang="en-US" sz="1800" dirty="0"/>
              <a:t>) </a:t>
            </a:r>
            <a:r>
              <a:rPr lang="uk-UA" sz="1800" dirty="0"/>
              <a:t>також є ітерованим об'єктом.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Цикл обробить кожен елемент множини.</a:t>
            </a:r>
          </a:p>
          <a:p>
            <a:pPr marL="0" indent="0">
              <a:buNone/>
            </a:pPr>
            <a:r>
              <a:rPr lang="uk-UA" sz="1800" dirty="0"/>
              <a:t>Не слід покладатися на певний порядок елементів множини.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Якщо порядок має значення, використовуйте відповідний упорядкований тип, наприклад список.</a:t>
            </a:r>
          </a:p>
          <a:p>
            <a:pPr marL="0" indent="0">
              <a:buNone/>
            </a:pPr>
            <a:endParaRPr lang="uk-UA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9661A2-D633-05E5-FF70-12CCC32EB8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76" y="1016928"/>
            <a:ext cx="3076575" cy="16668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7F67194-808D-153A-1664-EADC1D8874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4814" y="1610893"/>
            <a:ext cx="371475" cy="96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75870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70A4C7-8154-D661-A396-E9F639B03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E33EE-7012-F3A5-B913-0440346DF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latin typeface="Consolas" panose="020B0609020204030204" pitchFamily="49" charset="0"/>
              </a:rPr>
              <a:t>range()</a:t>
            </a:r>
            <a:r>
              <a:rPr lang="en-US" sz="3200" dirty="0"/>
              <a:t> </a:t>
            </a:r>
            <a:r>
              <a:rPr lang="uk-UA" sz="3200" dirty="0"/>
              <a:t>і цикл </a:t>
            </a:r>
            <a:r>
              <a:rPr lang="en-US" sz="3200" dirty="0"/>
              <a:t>for</a:t>
            </a:r>
            <a:endParaRPr lang="uk-UA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F7BA9-4C6C-BD99-5FF9-0B850BCD3B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526211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/>
              <a:t>Для повторення дії задану кількість разів часто використовують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range()</a:t>
            </a:r>
            <a:r>
              <a:rPr lang="en-US" sz="1800" dirty="0"/>
              <a:t>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>
              <a:highlight>
                <a:srgbClr val="C0C0C0"/>
              </a:highlight>
            </a:endParaRPr>
          </a:p>
          <a:p>
            <a:pPr marL="0" indent="0">
              <a:buNone/>
            </a:pPr>
            <a:r>
              <a:rPr lang="en-US" sz="1800" dirty="0">
                <a:highlight>
                  <a:srgbClr val="C0C0C0"/>
                </a:highlight>
              </a:rPr>
              <a:t>range(5) </a:t>
            </a:r>
            <a:r>
              <a:rPr lang="uk-UA" sz="1800" dirty="0"/>
              <a:t>створює об'єкт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range</a:t>
            </a:r>
            <a:r>
              <a:rPr lang="en-US" sz="1800" dirty="0"/>
              <a:t>, </a:t>
            </a:r>
            <a:r>
              <a:rPr lang="uk-UA" sz="1800" dirty="0"/>
              <a:t>який представляє послідовність:</a:t>
            </a:r>
          </a:p>
          <a:p>
            <a:pPr marL="0" indent="0">
              <a:buNone/>
            </a:pPr>
            <a:r>
              <a:rPr lang="uk-UA" sz="1800" dirty="0">
                <a:highlight>
                  <a:srgbClr val="C0C0C0"/>
                </a:highlight>
              </a:rPr>
              <a:t>0, 1, 2, 3, 4</a:t>
            </a:r>
          </a:p>
          <a:p>
            <a:pPr marL="0" indent="0">
              <a:buNone/>
            </a:pPr>
            <a:r>
              <a:rPr lang="uk-UA" sz="1800" dirty="0"/>
              <a:t>Верхня межа </a:t>
            </a:r>
            <a:r>
              <a:rPr lang="uk-UA" sz="1800" dirty="0">
                <a:highlight>
                  <a:srgbClr val="C0C0C0"/>
                </a:highlight>
                <a:latin typeface="Consolas" panose="020B0609020204030204" pitchFamily="49" charset="0"/>
              </a:rPr>
              <a:t>5</a:t>
            </a:r>
            <a:r>
              <a:rPr lang="uk-UA" sz="1800" dirty="0"/>
              <a:t> </a:t>
            </a:r>
            <a:r>
              <a:rPr lang="uk-UA" sz="1800" b="1" dirty="0"/>
              <a:t>не включається</a:t>
            </a:r>
            <a:r>
              <a:rPr lang="uk-UA" sz="1800" dirty="0"/>
              <a:t>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Інші варіанти:</a:t>
            </a:r>
          </a:p>
          <a:p>
            <a:pPr marL="0" indent="0">
              <a:buNone/>
            </a:pPr>
            <a:endParaRPr lang="uk-UA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951070-6ECD-3950-623C-9C513F261C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574" y="867583"/>
            <a:ext cx="2428875" cy="8096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DECB002-5029-6252-F9E3-A61B636EFD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5765" y="867583"/>
            <a:ext cx="276225" cy="14478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8C3497C-BF30-D867-2B19-3863B878A5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574" y="4634630"/>
            <a:ext cx="2876550" cy="8667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C9F32AD-C85D-2BB4-7A6D-08B37832A7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7946" y="4633222"/>
            <a:ext cx="314325" cy="127635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59D7318-70ED-EBA9-6EA6-31E42AC52B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5182" y="4633222"/>
            <a:ext cx="3457575" cy="80962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62E2C97-7782-0D95-D010-49F02494970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00190" y="4633222"/>
            <a:ext cx="333375" cy="157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45630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6316CA-1894-4659-9C24-EA66C28044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14103-070C-BA53-E974-04EC96D0A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latin typeface="Consolas" panose="020B0609020204030204" pitchFamily="49" charset="0"/>
              </a:rPr>
              <a:t>while</a:t>
            </a:r>
            <a:r>
              <a:rPr lang="en-US" sz="3200" dirty="0"/>
              <a:t> </a:t>
            </a:r>
            <a:r>
              <a:rPr lang="uk-UA" sz="3200" dirty="0"/>
              <a:t>чи </a:t>
            </a:r>
            <a:r>
              <a:rPr lang="en-US" sz="3200" dirty="0">
                <a:latin typeface="Consolas" panose="020B0609020204030204" pitchFamily="49" charset="0"/>
              </a:rPr>
              <a:t>for</a:t>
            </a:r>
            <a:r>
              <a:rPr lang="en-US" sz="3200" dirty="0"/>
              <a:t>?</a:t>
            </a:r>
            <a:endParaRPr lang="uk-UA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955106-79CD-83FC-4702-A73EC2C1AC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526211"/>
            <a:ext cx="11516264" cy="61909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while</a:t>
            </a: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uk-UA" sz="1800" dirty="0"/>
              <a:t>використовується, коли повторення залежить від </a:t>
            </a:r>
            <a:r>
              <a:rPr lang="uk-UA" sz="1800" b="1" dirty="0"/>
              <a:t>умови</a:t>
            </a:r>
            <a:r>
              <a:rPr lang="uk-UA" sz="1800" dirty="0"/>
              <a:t>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Кількість ітерацій наперед може бути невідомою.</a:t>
            </a:r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for</a:t>
            </a:r>
            <a:r>
              <a:rPr lang="en-US" sz="1800" b="1" dirty="0"/>
              <a:t> </a:t>
            </a:r>
            <a:r>
              <a:rPr lang="uk-UA" sz="1800" dirty="0"/>
              <a:t>використовується, коли потрібно перебрати </a:t>
            </a:r>
            <a:r>
              <a:rPr lang="uk-UA" sz="1800" b="1" dirty="0"/>
              <a:t>елементи ітерованого об'єкта</a:t>
            </a:r>
            <a:r>
              <a:rPr lang="uk-UA" sz="1800" dirty="0"/>
              <a:t>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Або виконати дію для заданої послідовності: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r>
              <a:rPr lang="en-US" sz="1800" b="1" dirty="0"/>
              <a:t>                                                </a:t>
            </a:r>
            <a:r>
              <a:rPr lang="uk-UA" sz="1800" b="1" dirty="0"/>
              <a:t>Головна відмінність:</a:t>
            </a:r>
            <a:endParaRPr lang="uk-UA" sz="1800" dirty="0"/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       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while</a:t>
            </a:r>
            <a:r>
              <a:rPr lang="en-US" sz="1800" dirty="0"/>
              <a:t> → «</a:t>
            </a:r>
            <a:r>
              <a:rPr lang="uk-UA" sz="1800" dirty="0"/>
              <a:t>поки виконується умова»</a:t>
            </a:r>
          </a:p>
          <a:p>
            <a:pPr marL="0" indent="0">
              <a:buNone/>
            </a:pPr>
            <a:r>
              <a:rPr lang="en-US" sz="1800" dirty="0"/>
              <a:t>                                                    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for</a:t>
            </a:r>
            <a:r>
              <a:rPr lang="en-US" sz="1800" dirty="0"/>
              <a:t> → «</a:t>
            </a:r>
            <a:r>
              <a:rPr lang="uk-UA" sz="1800" dirty="0"/>
              <a:t>для кожного елемента послідовності»</a:t>
            </a:r>
          </a:p>
          <a:p>
            <a:pPr marL="0" indent="0">
              <a:buNone/>
            </a:pPr>
            <a:endParaRPr lang="uk-UA" sz="1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D5DE89-4DFC-D5AA-3D81-E964F2B89C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710" y="918443"/>
            <a:ext cx="4371975" cy="8286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9BF0028-02E4-4BC5-46F4-C2072E1442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710" y="2969717"/>
            <a:ext cx="3038475" cy="7524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5E2EFBA-A18E-4808-3FCA-8D8F29C90C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710" y="4301795"/>
            <a:ext cx="2571750" cy="79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13096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691757-39D6-748F-A55B-07EA5F4005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4803E-F88A-8E39-663C-A21F7EDBB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latin typeface="Consolas" panose="020B0609020204030204" pitchFamily="49" charset="0"/>
              </a:rPr>
              <a:t>break</a:t>
            </a:r>
            <a:r>
              <a:rPr lang="en-US" sz="3200" dirty="0"/>
              <a:t> і </a:t>
            </a:r>
            <a:r>
              <a:rPr lang="en-US" sz="3200" dirty="0">
                <a:latin typeface="Consolas" panose="020B0609020204030204" pitchFamily="49" charset="0"/>
              </a:rPr>
              <a:t>continue</a:t>
            </a:r>
            <a:r>
              <a:rPr lang="en-US" sz="3200" dirty="0"/>
              <a:t> у </a:t>
            </a:r>
            <a:r>
              <a:rPr lang="en-US" sz="3200" dirty="0">
                <a:latin typeface="Consolas" panose="020B0609020204030204" pitchFamily="49" charset="0"/>
              </a:rPr>
              <a:t>for</a:t>
            </a:r>
            <a:endParaRPr lang="uk-UA" sz="3200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FB572D-C8A2-FFF8-F63E-F620011F25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526211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/>
              <a:t>Обидва оператори можуть використовуватися і в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for</a:t>
            </a:r>
            <a:r>
              <a:rPr lang="en-US" sz="1800" dirty="0"/>
              <a:t>.</a:t>
            </a:r>
          </a:p>
          <a:p>
            <a:pPr marL="0" indent="0">
              <a:buNone/>
            </a:pP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break</a:t>
            </a:r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continue</a:t>
            </a:r>
          </a:p>
          <a:p>
            <a:pPr marL="0" indent="0">
              <a:buNone/>
            </a:pPr>
            <a:endParaRPr lang="uk-UA" sz="1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051A36-A7E5-FF58-669A-693908642D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589" y="1266825"/>
            <a:ext cx="3714750" cy="21621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B0AAE3E-7F5B-BADC-8098-2200487A6F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589" y="4243926"/>
            <a:ext cx="3619500" cy="22002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6F45041-5DF4-FAEB-11F6-F057AC956B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731" y="5110701"/>
            <a:ext cx="314325" cy="13335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0FEC1A9-F1D8-39B1-49B9-F8075DBEE7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2731" y="2189806"/>
            <a:ext cx="361950" cy="125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56909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AD8A7F-D737-C125-5B72-C0B26D845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DB61F-D92D-D1AD-00E4-7521E4683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7977" y="140839"/>
            <a:ext cx="7746521" cy="281855"/>
          </a:xfrm>
        </p:spPr>
        <p:txBody>
          <a:bodyPr>
            <a:noAutofit/>
          </a:bodyPr>
          <a:lstStyle/>
          <a:p>
            <a:pPr algn="ctr"/>
            <a:r>
              <a:rPr lang="uk-UA" sz="3200" dirty="0"/>
              <a:t>Практичний приклад: пошук елемента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70738D-D881-9B2B-01BF-987429EF25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868" y="718808"/>
            <a:ext cx="11516264" cy="50177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break</a:t>
            </a:r>
            <a:r>
              <a:rPr lang="en-US" sz="1800" dirty="0"/>
              <a:t> </a:t>
            </a:r>
            <a:r>
              <a:rPr lang="uk-UA" sz="1800" dirty="0"/>
              <a:t>зручно використовувати, коли потрібний елемент знайдено і подальший перебір не потрібен.</a:t>
            </a: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Після знаходження </a:t>
            </a:r>
            <a:r>
              <a:rPr lang="uk-UA" sz="1800" dirty="0">
                <a:highlight>
                  <a:srgbClr val="C0C0C0"/>
                </a:highlight>
              </a:rPr>
              <a:t>25</a:t>
            </a:r>
            <a:r>
              <a:rPr lang="uk-UA" sz="1800" dirty="0"/>
              <a:t> цикл завершується.</a:t>
            </a:r>
          </a:p>
          <a:p>
            <a:pPr marL="0" indent="0">
              <a:buNone/>
            </a:pPr>
            <a:r>
              <a:rPr lang="uk-UA" sz="1800" dirty="0"/>
              <a:t>Без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break</a:t>
            </a:r>
            <a:r>
              <a:rPr lang="en-US" sz="1800" dirty="0"/>
              <a:t> Python </a:t>
            </a:r>
            <a:r>
              <a:rPr lang="uk-UA" sz="1800" dirty="0"/>
              <a:t>продовжив би перевіряти наступні елементи.</a:t>
            </a:r>
            <a:r>
              <a:rPr lang="uk-UA" sz="1800" i="1" dirty="0"/>
              <a:t>.</a:t>
            </a:r>
            <a:endParaRPr lang="uk-UA" sz="1800" dirty="0"/>
          </a:p>
          <a:p>
            <a:endParaRPr lang="uk-UA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C9D54D-3211-69B5-19D8-9DBA0D7799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907" y="1121435"/>
            <a:ext cx="4200525" cy="2590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8665C46-0CC4-181B-49E7-8FFB445EB8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0676" y="3402223"/>
            <a:ext cx="1628775" cy="31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84110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7461C1-04C9-AD2D-7457-7262181A8F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3B19C-8A3A-53FF-8731-7662DF3D2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8285" y="140839"/>
            <a:ext cx="7575429" cy="281855"/>
          </a:xfrm>
        </p:spPr>
        <p:txBody>
          <a:bodyPr>
            <a:noAutofit/>
          </a:bodyPr>
          <a:lstStyle/>
          <a:p>
            <a:pPr algn="ctr"/>
            <a:r>
              <a:rPr lang="uk-UA" sz="3200" dirty="0"/>
              <a:t>Практичний приклад: пропуск елементів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4D01E2-CB16-8A7B-093F-3E561594DB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526211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continue</a:t>
            </a:r>
            <a:r>
              <a:rPr lang="en-US" sz="1800" dirty="0"/>
              <a:t> </a:t>
            </a:r>
            <a:r>
              <a:rPr lang="uk-UA" sz="1800" dirty="0"/>
              <a:t>зручно використовувати, коли деякі елементи потрібно пропустити.</a:t>
            </a:r>
          </a:p>
          <a:p>
            <a:pPr marL="0" indent="0">
              <a:buNone/>
            </a:pPr>
            <a:r>
              <a:rPr lang="uk-UA" sz="1800" dirty="0"/>
              <a:t>Наприклад, виведемо лише непарні числа: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Для парного числа виконується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continue</a:t>
            </a:r>
            <a:r>
              <a:rPr lang="en-US" sz="1800" dirty="0"/>
              <a:t>, </a:t>
            </a:r>
            <a:r>
              <a:rPr lang="uk-UA" sz="1800" dirty="0"/>
              <a:t>тому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print() </a:t>
            </a:r>
            <a:r>
              <a:rPr lang="uk-UA" sz="1800" dirty="0"/>
              <a:t>не виконується.</a:t>
            </a:r>
          </a:p>
          <a:p>
            <a:pPr marL="0" indent="0">
              <a:buNone/>
            </a:pPr>
            <a:endParaRPr lang="uk-UA" sz="1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1EBC43-6C84-3678-A7BE-B65B1CA93C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791" y="1282370"/>
            <a:ext cx="3695700" cy="22574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C14478-816B-2871-8BF4-5A5C603B23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3462" y="1938965"/>
            <a:ext cx="352425" cy="163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81057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9A4B95-A288-4EA4-0CB1-DC60EDE36E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94AC2-4461-0120-6C90-DB009A339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uk-UA" sz="3200" dirty="0"/>
              <a:t>Вкладені цикли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0BDFFC-D8F1-31D8-1869-8773BF682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526211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/>
              <a:t>Один цикл можна розмістити всередині іншого.</a:t>
            </a:r>
          </a:p>
          <a:p>
            <a:pPr marL="0" indent="0">
              <a:buNone/>
            </a:pPr>
            <a:r>
              <a:rPr lang="uk-UA" sz="1800" dirty="0"/>
              <a:t>Наприклад, виведення таблиці множення: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Зовнішній цикл визначає значення </a:t>
            </a:r>
            <a:r>
              <a:rPr lang="en-US" sz="1800" dirty="0">
                <a:highlight>
                  <a:srgbClr val="C0C0C0"/>
                </a:highlight>
              </a:rPr>
              <a:t>i</a:t>
            </a:r>
            <a:r>
              <a:rPr lang="en-US" sz="1800" dirty="0"/>
              <a:t>.</a:t>
            </a:r>
          </a:p>
          <a:p>
            <a:pPr marL="0" indent="0">
              <a:buNone/>
            </a:pPr>
            <a:r>
              <a:rPr lang="uk-UA" sz="1800" dirty="0"/>
              <a:t>Внутрішній цикл повністю виконується для кожного значення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i</a:t>
            </a:r>
            <a:r>
              <a:rPr lang="en-US" sz="1800" dirty="0"/>
              <a:t>.</a:t>
            </a:r>
          </a:p>
          <a:p>
            <a:pPr marL="0" indent="0">
              <a:buNone/>
            </a:pPr>
            <a:endParaRPr lang="uk-UA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413ECF-C21C-A11E-0E31-EE3AC6A7DB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048" y="1352011"/>
            <a:ext cx="3390900" cy="12382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D06B774-0BC0-492A-341A-1EC88AA97B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9253" y="1220817"/>
            <a:ext cx="304800" cy="310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73584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A3BEDF-90A2-5157-B362-378B988E06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DBF7F-A04F-74ED-F2C5-B53A2E25C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uk-UA" sz="3200" dirty="0"/>
              <a:t>Вкладені цикли: координати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976886-BD3A-8CD3-1485-EB37D6B4B2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526211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/>
              <a:t>Практичний приклад – перебір пар координат: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Будуть отримані пари: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Для кожного </a:t>
            </a:r>
            <a:r>
              <a:rPr lang="en-US" sz="1800" dirty="0">
                <a:highlight>
                  <a:srgbClr val="C0C0C0"/>
                </a:highlight>
              </a:rPr>
              <a:t>x</a:t>
            </a:r>
            <a:r>
              <a:rPr lang="en-US" sz="1800" dirty="0"/>
              <a:t> </a:t>
            </a:r>
            <a:r>
              <a:rPr lang="uk-UA" sz="1800" dirty="0"/>
              <a:t>внутрішній цикл перебирає всі можливі значення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y</a:t>
            </a:r>
            <a:r>
              <a:rPr lang="en-US" sz="1800" dirty="0"/>
              <a:t>.</a:t>
            </a:r>
          </a:p>
          <a:p>
            <a:pPr marL="0" indent="0">
              <a:buNone/>
            </a:pPr>
            <a:endParaRPr lang="uk-UA" sz="1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865D08-0F23-C735-365A-6EE1FB0B32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363" y="928418"/>
            <a:ext cx="3028950" cy="12573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7EDFFDA-E793-657C-63E5-CB61A96E7D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363" y="2807539"/>
            <a:ext cx="476250" cy="293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8736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F85930-CA1C-43FC-AD9E-630873ABEC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CE544-1CFE-B7B7-E18F-5B35EF44D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3639" y="140839"/>
            <a:ext cx="7230372" cy="281855"/>
          </a:xfrm>
        </p:spPr>
        <p:txBody>
          <a:bodyPr>
            <a:noAutofit/>
          </a:bodyPr>
          <a:lstStyle/>
          <a:p>
            <a:pPr algn="ctr"/>
            <a:r>
              <a:rPr lang="uk-UA" sz="3200" noProof="0" dirty="0"/>
              <a:t>Типова помилка з </a:t>
            </a:r>
            <a:r>
              <a:rPr lang="uk-UA" sz="3200" noProof="0" dirty="0">
                <a:latin typeface="Consolas" panose="020B0609020204030204" pitchFamily="49" charset="0"/>
              </a:rPr>
              <a:t>continue</a:t>
            </a:r>
            <a:r>
              <a:rPr lang="uk-UA" sz="3200" noProof="0" dirty="0"/>
              <a:t> у </a:t>
            </a:r>
            <a:r>
              <a:rPr lang="uk-UA" sz="3200" noProof="0" dirty="0">
                <a:latin typeface="Consolas" panose="020B0609020204030204" pitchFamily="49" charset="0"/>
              </a:rPr>
              <a:t>while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462F43-2AC3-E862-42FF-0E57E2C422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609773"/>
            <a:ext cx="11516264" cy="610738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uk-UA" sz="1800" noProof="0" dirty="0"/>
              <a:t>Розглянемо код:</a:t>
            </a:r>
          </a:p>
          <a:p>
            <a:pPr marL="0" indent="0">
              <a:buNone/>
            </a:pPr>
            <a:endParaRPr lang="en-US" sz="1800" noProof="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noProof="0" dirty="0"/>
          </a:p>
          <a:p>
            <a:pPr marL="0" indent="0">
              <a:buNone/>
            </a:pPr>
            <a:endParaRPr lang="en-US" sz="1800" noProof="0" dirty="0"/>
          </a:p>
          <a:p>
            <a:pPr marL="0" indent="0">
              <a:buNone/>
            </a:pPr>
            <a:endParaRPr lang="en-US" sz="1800" noProof="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noProof="0" dirty="0"/>
          </a:p>
          <a:p>
            <a:pPr marL="0" indent="0">
              <a:buNone/>
            </a:pPr>
            <a:endParaRPr lang="en-US" sz="1800" noProof="0" dirty="0"/>
          </a:p>
          <a:p>
            <a:pPr marL="0" indent="0">
              <a:buNone/>
            </a:pPr>
            <a:endParaRPr lang="en-US" sz="1800" noProof="0" dirty="0"/>
          </a:p>
          <a:p>
            <a:pPr marL="0" indent="0">
              <a:buNone/>
            </a:pPr>
            <a:endParaRPr lang="en-US" sz="1800" noProof="0" dirty="0"/>
          </a:p>
          <a:p>
            <a:pPr marL="0" indent="0">
              <a:buNone/>
            </a:pPr>
            <a:endParaRPr lang="en-US" sz="1800" noProof="0" dirty="0"/>
          </a:p>
          <a:p>
            <a:pPr marL="0" indent="0">
              <a:buNone/>
            </a:pPr>
            <a:r>
              <a:rPr lang="uk-UA" sz="1800" noProof="0" dirty="0"/>
              <a:t>коли </a:t>
            </a:r>
            <a:r>
              <a:rPr lang="uk-UA" sz="1800" noProof="0" dirty="0">
                <a:highlight>
                  <a:srgbClr val="C0C0C0"/>
                </a:highlight>
              </a:rPr>
              <a:t>number == 2</a:t>
            </a:r>
            <a:r>
              <a:rPr lang="uk-UA" sz="1800" noProof="0" dirty="0"/>
              <a:t>, виконується </a:t>
            </a:r>
            <a:r>
              <a:rPr lang="uk-UA" sz="1800" noProof="0" dirty="0">
                <a:highlight>
                  <a:srgbClr val="C0C0C0"/>
                </a:highlight>
                <a:latin typeface="Consolas" panose="020B0609020204030204" pitchFamily="49" charset="0"/>
              </a:rPr>
              <a:t>continue</a:t>
            </a:r>
            <a:r>
              <a:rPr lang="uk-UA" sz="1800" noProof="0" dirty="0"/>
              <a:t>.</a:t>
            </a:r>
          </a:p>
          <a:p>
            <a:pPr marL="0" indent="0">
              <a:buNone/>
            </a:pPr>
            <a:r>
              <a:rPr lang="uk-UA" sz="1800" noProof="0" dirty="0"/>
              <a:t>Інструкція</a:t>
            </a:r>
            <a:r>
              <a:rPr lang="en-US" sz="1800" noProof="0" dirty="0"/>
              <a:t> </a:t>
            </a:r>
            <a:r>
              <a:rPr lang="uk-UA" sz="1800" noProof="0" dirty="0">
                <a:highlight>
                  <a:srgbClr val="C0C0C0"/>
                </a:highlight>
                <a:latin typeface="Consolas" panose="020B0609020204030204" pitchFamily="49" charset="0"/>
              </a:rPr>
              <a:t>number += 1</a:t>
            </a:r>
            <a:r>
              <a:rPr lang="en-US" sz="1800" noProof="0" dirty="0"/>
              <a:t> </a:t>
            </a:r>
            <a:r>
              <a:rPr lang="uk-UA" sz="1800" noProof="0" dirty="0"/>
              <a:t>не виконується.</a:t>
            </a:r>
          </a:p>
          <a:p>
            <a:pPr marL="0" indent="0">
              <a:buNone/>
            </a:pPr>
            <a:r>
              <a:rPr lang="uk-UA" sz="1800" noProof="0" dirty="0"/>
              <a:t>Тому </a:t>
            </a:r>
            <a:r>
              <a:rPr lang="uk-UA" sz="1800" noProof="0" dirty="0">
                <a:highlight>
                  <a:srgbClr val="C0C0C0"/>
                </a:highlight>
                <a:latin typeface="Consolas" panose="020B0609020204030204" pitchFamily="49" charset="0"/>
              </a:rPr>
              <a:t>number</a:t>
            </a:r>
            <a:r>
              <a:rPr lang="uk-UA" sz="1800" noProof="0" dirty="0"/>
              <a:t> залишається рівним </a:t>
            </a:r>
            <a:r>
              <a:rPr lang="uk-UA" sz="1800" noProof="0" dirty="0">
                <a:highlight>
                  <a:srgbClr val="C0C0C0"/>
                </a:highlight>
                <a:latin typeface="Consolas" panose="020B0609020204030204" pitchFamily="49" charset="0"/>
              </a:rPr>
              <a:t>2</a:t>
            </a:r>
            <a:r>
              <a:rPr lang="uk-UA" sz="1800" noProof="0" dirty="0"/>
              <a:t>.</a:t>
            </a:r>
          </a:p>
          <a:p>
            <a:pPr marL="0" indent="0">
              <a:buNone/>
            </a:pPr>
            <a:r>
              <a:rPr lang="uk-UA" sz="1800" noProof="0" dirty="0"/>
              <a:t>Умова</a:t>
            </a:r>
            <a:r>
              <a:rPr lang="en-US" sz="1800" noProof="0" dirty="0"/>
              <a:t> </a:t>
            </a:r>
            <a:r>
              <a:rPr lang="uk-UA" sz="1800" noProof="0" dirty="0">
                <a:highlight>
                  <a:srgbClr val="C0C0C0"/>
                </a:highlight>
                <a:latin typeface="Consolas" panose="020B0609020204030204" pitchFamily="49" charset="0"/>
              </a:rPr>
              <a:t>number &lt; 5</a:t>
            </a:r>
            <a:r>
              <a:rPr lang="en-US" sz="1800" noProof="0" dirty="0"/>
              <a:t> </a:t>
            </a:r>
            <a:r>
              <a:rPr lang="uk-UA" sz="1800" noProof="0" dirty="0"/>
              <a:t>залишається істинною.</a:t>
            </a:r>
          </a:p>
          <a:p>
            <a:pPr marL="0" indent="0">
              <a:buNone/>
            </a:pPr>
            <a:endParaRPr lang="en-US" sz="1800" noProof="0" dirty="0"/>
          </a:p>
          <a:p>
            <a:pPr marL="0" indent="0">
              <a:buNone/>
            </a:pPr>
            <a:r>
              <a:rPr lang="uk-UA" sz="1800" noProof="0" dirty="0"/>
              <a:t>Виникає </a:t>
            </a:r>
            <a:r>
              <a:rPr lang="uk-UA" sz="1800" b="1" noProof="0" dirty="0"/>
              <a:t>нескінченний цикл</a:t>
            </a:r>
            <a:r>
              <a:rPr lang="uk-UA" sz="1800" noProof="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5716F9-590D-B6FA-3521-1EEBA3F20D57}"/>
              </a:ext>
            </a:extLst>
          </p:cNvPr>
          <p:cNvSpPr txBox="1"/>
          <p:nvPr/>
        </p:nvSpPr>
        <p:spPr>
          <a:xfrm>
            <a:off x="5780828" y="495303"/>
            <a:ext cx="27696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uk-UA" noProof="0" dirty="0"/>
              <a:t>Безпечніший варіант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08D67D2-44CA-4A2B-BAE7-85ABBB02E8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97" y="864635"/>
            <a:ext cx="2619375" cy="34575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5E9B551-40AD-A07A-6070-5C2CAF69BD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9795" y="3712610"/>
            <a:ext cx="361950" cy="6096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816925D-EA7D-7752-E9E2-E8FCC86EE5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2024" y="877113"/>
            <a:ext cx="2638425" cy="38862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6C438FE-69CD-6C87-D02F-529CA45942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58020" y="3401238"/>
            <a:ext cx="257175" cy="136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25645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2F2ED9-DDF3-0275-6BE6-7A859BE57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FA437-AB20-9E23-BC7F-FED24451F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en-US" sz="3200" dirty="0"/>
              <a:t>Best practices </a:t>
            </a:r>
            <a:r>
              <a:rPr lang="uk-UA" sz="3200" dirty="0"/>
              <a:t>для циклів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843679-8BE9-6FA1-363C-59C8E930F3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526211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b="1" dirty="0"/>
              <a:t>1. Обирайте цикл відповідно до задачі</a:t>
            </a:r>
          </a:p>
          <a:p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while</a:t>
            </a:r>
            <a:r>
              <a:rPr lang="en-US" sz="1800" dirty="0"/>
              <a:t> – </a:t>
            </a:r>
            <a:r>
              <a:rPr lang="uk-UA" sz="1800" dirty="0"/>
              <a:t>коли головною є умова.</a:t>
            </a:r>
          </a:p>
          <a:p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for </a:t>
            </a:r>
            <a:r>
              <a:rPr lang="en-US" sz="1800" dirty="0"/>
              <a:t>– </a:t>
            </a:r>
            <a:r>
              <a:rPr lang="uk-UA" sz="1800" dirty="0"/>
              <a:t>коли потрібно перебрати ітерований об'єкт.</a:t>
            </a:r>
          </a:p>
          <a:p>
            <a:pPr marL="0" indent="0">
              <a:buNone/>
            </a:pPr>
            <a:r>
              <a:rPr lang="uk-UA" sz="1800" b="1" dirty="0"/>
              <a:t>2. Не змінюйте колекцію під час її перебору без необхідності</a:t>
            </a:r>
          </a:p>
          <a:p>
            <a:pPr marL="0" indent="0">
              <a:buNone/>
            </a:pPr>
            <a:r>
              <a:rPr lang="en-US" sz="1800" dirty="0"/>
              <a:t>    </a:t>
            </a:r>
            <a:r>
              <a:rPr lang="uk-UA" sz="1800" dirty="0"/>
              <a:t>Краще створити нову колекцію або використати відповідний механізм фільтрації.</a:t>
            </a:r>
          </a:p>
          <a:p>
            <a:pPr marL="0" indent="0">
              <a:buNone/>
            </a:pPr>
            <a:r>
              <a:rPr lang="uk-UA" sz="1800" b="1" dirty="0"/>
              <a:t>3. Уникайте зайвих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break</a:t>
            </a:r>
            <a:r>
              <a:rPr lang="en-US" sz="1800" b="1" dirty="0"/>
              <a:t> </a:t>
            </a:r>
            <a:r>
              <a:rPr lang="uk-UA" sz="1800" b="1" dirty="0"/>
              <a:t>і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continue</a:t>
            </a:r>
          </a:p>
          <a:p>
            <a:pPr marL="0" indent="0">
              <a:buNone/>
            </a:pPr>
            <a:r>
              <a:rPr lang="en-US" sz="1800" dirty="0"/>
              <a:t>     </a:t>
            </a:r>
            <a:r>
              <a:rPr lang="uk-UA" sz="1800" dirty="0"/>
              <a:t>Вони корисні, але надмірне використання може ускладнювати логіку.</a:t>
            </a:r>
          </a:p>
          <a:p>
            <a:pPr marL="0" indent="0">
              <a:buNone/>
            </a:pPr>
            <a:r>
              <a:rPr lang="uk-UA" sz="1800" b="1" dirty="0"/>
              <a:t>4. Перевіряйте умову завершення </a:t>
            </a:r>
            <a:r>
              <a:rPr lang="en-US" sz="1800" dirty="0">
                <a:highlight>
                  <a:srgbClr val="C0C0C0"/>
                </a:highlight>
              </a:rPr>
              <a:t>while</a:t>
            </a:r>
          </a:p>
          <a:p>
            <a:pPr marL="0" indent="0">
              <a:buNone/>
            </a:pPr>
            <a:r>
              <a:rPr lang="en-US" sz="1800" dirty="0"/>
              <a:t>     </a:t>
            </a:r>
            <a:r>
              <a:rPr lang="uk-UA" sz="1800" dirty="0"/>
              <a:t>Завжди повинно бути зрозуміло, </a:t>
            </a:r>
            <a:r>
              <a:rPr lang="uk-UA" sz="1800" b="1" dirty="0"/>
              <a:t>як цикл завершиться</a:t>
            </a:r>
            <a:r>
              <a:rPr lang="uk-UA" sz="1800" dirty="0"/>
              <a:t>.</a:t>
            </a:r>
          </a:p>
          <a:p>
            <a:pPr marL="0" indent="0">
              <a:buNone/>
            </a:pPr>
            <a:r>
              <a:rPr lang="uk-UA" sz="1800" b="1" dirty="0"/>
              <a:t>5. Не використовуйте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range(len(...))</a:t>
            </a:r>
            <a:r>
              <a:rPr lang="en-US" sz="1800" b="1" dirty="0"/>
              <a:t>, </a:t>
            </a:r>
            <a:r>
              <a:rPr lang="uk-UA" sz="1800" b="1" dirty="0"/>
              <a:t>якщо потрібні лише елементи</a:t>
            </a:r>
          </a:p>
          <a:p>
            <a:pPr marL="0" indent="0">
              <a:buNone/>
            </a:pPr>
            <a:r>
              <a:rPr lang="uk-UA" sz="1800" dirty="0"/>
              <a:t>Замість: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часто краще:</a:t>
            </a:r>
          </a:p>
          <a:p>
            <a:pPr marL="0" indent="0">
              <a:buNone/>
            </a:pPr>
            <a:endParaRPr lang="uk-UA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35F29F-EA0B-9E48-6394-1CE0AF86C1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063" y="4583485"/>
            <a:ext cx="3933825" cy="8286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1B3E6FA-3EDD-966B-48E8-D85FAC5DEB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063" y="5682820"/>
            <a:ext cx="2981325" cy="79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25342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222586-1CFD-F6F8-8176-6A41B82A79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543A5-95C3-1E99-D63D-227603721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en-US" sz="3200" dirty="0"/>
              <a:t>Best practices: </a:t>
            </a:r>
            <a:r>
              <a:rPr lang="en-US" sz="3200" dirty="0">
                <a:latin typeface="Consolas" panose="020B0609020204030204" pitchFamily="49" charset="0"/>
              </a:rPr>
              <a:t>enumerate()</a:t>
            </a:r>
            <a:endParaRPr lang="uk-UA" sz="3200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D113E2-D0AA-0E2C-50CD-372A3797C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526211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/>
              <a:t>Якщо під час перебору потрібні і індекс, і значення, використовуйте </a:t>
            </a:r>
            <a:r>
              <a:rPr lang="en-US" sz="1800" dirty="0">
                <a:latin typeface="Consolas" panose="020B0609020204030204" pitchFamily="49" charset="0"/>
              </a:rPr>
              <a:t>enumerate()</a:t>
            </a:r>
            <a:r>
              <a:rPr lang="en-US" sz="1800" dirty="0"/>
              <a:t>.</a:t>
            </a:r>
          </a:p>
          <a:p>
            <a:pPr marL="0" indent="0">
              <a:buNone/>
            </a:pPr>
            <a:r>
              <a:rPr lang="uk-UA" sz="1800" dirty="0"/>
              <a:t>Замість: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краще: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Приклад: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Такий код безпосередньо виражає намір: </a:t>
            </a:r>
            <a:r>
              <a:rPr lang="uk-UA" sz="1800" b="1" dirty="0"/>
              <a:t>перебрати елементи разом з їх індексами</a:t>
            </a:r>
            <a:r>
              <a:rPr lang="uk-UA" sz="1800" dirty="0"/>
              <a:t>.</a:t>
            </a:r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2AF218-797E-E2D6-FB3A-1A41DB6FC9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871" y="1272750"/>
            <a:ext cx="3914775" cy="8001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8C4A47A-A62F-7422-9E0E-B2B8CA766B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158" y="2359087"/>
            <a:ext cx="4819650" cy="7715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54F0C4C-71E0-8177-D9FF-28F228D1FD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158" y="3870750"/>
            <a:ext cx="4848225" cy="17145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992C607-F4D4-DC88-F392-3E0C0A93C7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2612" y="4527975"/>
            <a:ext cx="866775" cy="105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13453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09D644-8AC2-1450-5F10-9CEA5C1A8A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7C7FF-E6AC-B8AD-9913-6FB57759C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0" y="140839"/>
            <a:ext cx="7978587" cy="281855"/>
          </a:xfrm>
        </p:spPr>
        <p:txBody>
          <a:bodyPr>
            <a:noAutofit/>
          </a:bodyPr>
          <a:lstStyle/>
          <a:p>
            <a:pPr algn="ctr"/>
            <a:r>
              <a:rPr lang="uk-UA" sz="3200" dirty="0"/>
              <a:t>Загальні </a:t>
            </a:r>
            <a:r>
              <a:rPr lang="en-US" sz="3200" dirty="0"/>
              <a:t>best practices </a:t>
            </a:r>
            <a:r>
              <a:rPr lang="uk-UA" sz="3200" dirty="0"/>
              <a:t>розгалужень і циклів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E03BA6-DA34-FD10-5B72-937029B800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103" y="810375"/>
            <a:ext cx="4804744" cy="3707304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b="1" dirty="0"/>
              <a:t>Для умов:</a:t>
            </a:r>
            <a:endParaRPr lang="uk-UA" sz="1800" dirty="0"/>
          </a:p>
          <a:p>
            <a:r>
              <a:rPr lang="uk-UA" sz="1800" dirty="0"/>
              <a:t>робіть умови короткими та зрозумілими;</a:t>
            </a:r>
          </a:p>
          <a:p>
            <a:r>
              <a:rPr lang="uk-UA" sz="1800" dirty="0"/>
              <a:t>використовуйте дужки у складних логічних виразах;</a:t>
            </a:r>
          </a:p>
          <a:p>
            <a:r>
              <a:rPr lang="uk-UA" sz="1800" dirty="0"/>
              <a:t>не створюйте зайву вкладеність;</a:t>
            </a:r>
          </a:p>
          <a:p>
            <a:r>
              <a:rPr lang="uk-UA" sz="1800" dirty="0"/>
              <a:t>використовуйте </a:t>
            </a:r>
            <a:r>
              <a:rPr lang="en-US" sz="1800" dirty="0">
                <a:latin typeface="Consolas" panose="020B0609020204030204" pitchFamily="49" charset="0"/>
              </a:rPr>
              <a:t>elif</a:t>
            </a:r>
            <a:r>
              <a:rPr lang="en-US" sz="1800" dirty="0"/>
              <a:t> </a:t>
            </a:r>
            <a:r>
              <a:rPr lang="uk-UA" sz="1800" dirty="0"/>
              <a:t>для взаємно альтернативних варіантів;</a:t>
            </a:r>
          </a:p>
          <a:p>
            <a:r>
              <a:rPr lang="uk-UA" sz="1800" dirty="0"/>
              <a:t>умовний вираз застосовуйте для простого вибору значення;</a:t>
            </a:r>
          </a:p>
          <a:p>
            <a:r>
              <a:rPr lang="en-US" sz="1800" dirty="0">
                <a:latin typeface="Consolas" panose="020B0609020204030204" pitchFamily="49" charset="0"/>
              </a:rPr>
              <a:t>match</a:t>
            </a:r>
            <a:r>
              <a:rPr lang="en-US" sz="1800" dirty="0"/>
              <a:t> – </a:t>
            </a:r>
            <a:r>
              <a:rPr lang="en-US" sz="1800" dirty="0">
                <a:latin typeface="Consolas" panose="020B0609020204030204" pitchFamily="49" charset="0"/>
              </a:rPr>
              <a:t>case</a:t>
            </a:r>
            <a:r>
              <a:rPr lang="en-US" sz="1800" dirty="0"/>
              <a:t> </a:t>
            </a:r>
            <a:r>
              <a:rPr lang="uk-UA" sz="1800" dirty="0"/>
              <a:t>використовуйте для зіставлення значень і шаблонів.</a:t>
            </a:r>
          </a:p>
          <a:p>
            <a:pPr marL="0" indent="0">
              <a:buNone/>
            </a:pPr>
            <a:endParaRPr lang="uk-UA" sz="1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20E0EE-ED74-C710-117C-6DC87D8AEF15}"/>
              </a:ext>
            </a:extLst>
          </p:cNvPr>
          <p:cNvSpPr txBox="1"/>
          <p:nvPr/>
        </p:nvSpPr>
        <p:spPr>
          <a:xfrm>
            <a:off x="5477169" y="822133"/>
            <a:ext cx="5630102" cy="348300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uk-UA" sz="1800" b="1" dirty="0"/>
              <a:t>Для циклів:</a:t>
            </a:r>
            <a:endParaRPr lang="uk-UA" sz="1800" dirty="0"/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latin typeface="Consolas" panose="020B0609020204030204" pitchFamily="49" charset="0"/>
              </a:rPr>
              <a:t>for</a:t>
            </a:r>
            <a:r>
              <a:rPr lang="en-US" sz="1800" dirty="0"/>
              <a:t> – </a:t>
            </a:r>
            <a:r>
              <a:rPr lang="uk-UA" sz="1800" dirty="0"/>
              <a:t>для перебору ітерованих об'єктів;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latin typeface="Consolas" panose="020B0609020204030204" pitchFamily="49" charset="0"/>
              </a:rPr>
              <a:t>while</a:t>
            </a:r>
            <a:r>
              <a:rPr lang="en-US" sz="1800" dirty="0"/>
              <a:t> – </a:t>
            </a:r>
            <a:r>
              <a:rPr lang="uk-UA" sz="1800" dirty="0"/>
              <a:t>для повторення за умовою;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uk-UA" sz="1800" dirty="0"/>
              <a:t>контролюйте зміну стану в </a:t>
            </a:r>
            <a:r>
              <a:rPr lang="en-US" sz="1800" dirty="0">
                <a:latin typeface="Consolas" panose="020B0609020204030204" pitchFamily="49" charset="0"/>
              </a:rPr>
              <a:t>while</a:t>
            </a:r>
            <a:r>
              <a:rPr lang="en-US" sz="1800" dirty="0"/>
              <a:t>;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uk-UA" sz="1800" dirty="0"/>
              <a:t>використовуйте </a:t>
            </a:r>
            <a:r>
              <a:rPr lang="en-US" sz="1800" dirty="0">
                <a:latin typeface="Consolas" panose="020B0609020204030204" pitchFamily="49" charset="0"/>
              </a:rPr>
              <a:t>break</a:t>
            </a:r>
            <a:r>
              <a:rPr lang="en-US" sz="1800" dirty="0"/>
              <a:t> </a:t>
            </a:r>
            <a:r>
              <a:rPr lang="uk-UA" sz="1800" dirty="0"/>
              <a:t>для дострокового завершення;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uk-UA" sz="1800" dirty="0"/>
              <a:t>використовуйте </a:t>
            </a:r>
            <a:r>
              <a:rPr lang="en-US" sz="1800" dirty="0">
                <a:latin typeface="Consolas" panose="020B0609020204030204" pitchFamily="49" charset="0"/>
              </a:rPr>
              <a:t>continue</a:t>
            </a:r>
            <a:r>
              <a:rPr lang="en-US" sz="1800" dirty="0"/>
              <a:t> </a:t>
            </a:r>
            <a:r>
              <a:rPr lang="uk-UA" sz="1800" dirty="0"/>
              <a:t>для пропуску поточної ітерації;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uk-UA" sz="1800" dirty="0"/>
              <a:t>уникайте непотрібної вкладеності циклів.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uk-UA" sz="1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D7277D-3675-E8E1-4CEF-339719B3FA54}"/>
              </a:ext>
            </a:extLst>
          </p:cNvPr>
          <p:cNvSpPr txBox="1"/>
          <p:nvPr/>
        </p:nvSpPr>
        <p:spPr>
          <a:xfrm>
            <a:off x="314103" y="5031081"/>
            <a:ext cx="106142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uk-UA" sz="1800" b="1" dirty="0"/>
              <a:t>Головний принцип:</a:t>
            </a:r>
            <a:endParaRPr lang="uk-UA" sz="1800" dirty="0"/>
          </a:p>
          <a:p>
            <a:pPr marL="0" indent="0">
              <a:buNone/>
            </a:pPr>
            <a:r>
              <a:rPr lang="uk-UA" sz="1800" dirty="0"/>
              <a:t>Код повинен не просто виконуватися – його логіка повинна бути очевидною для людини, яка його читає.</a:t>
            </a:r>
          </a:p>
        </p:txBody>
      </p:sp>
    </p:spTree>
    <p:extLst>
      <p:ext uri="{BB962C8B-B14F-4D97-AF65-F5344CB8AC3E}">
        <p14:creationId xmlns:p14="http://schemas.microsoft.com/office/powerpoint/2010/main" val="338358670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3133" y="2579888"/>
            <a:ext cx="7405734" cy="1392506"/>
          </a:xfrm>
        </p:spPr>
        <p:txBody>
          <a:bodyPr>
            <a:normAutofit/>
          </a:bodyPr>
          <a:lstStyle/>
          <a:p>
            <a:r>
              <a:rPr lang="uk-UA" sz="4000" b="1" noProof="0" dirty="0"/>
              <a:t>Рядки, списки, кортежі, множини, словники</a:t>
            </a:r>
            <a:endParaRPr lang="uk-UA" sz="4400" b="1" noProof="0" dirty="0"/>
          </a:p>
        </p:txBody>
      </p:sp>
    </p:spTree>
    <p:extLst>
      <p:ext uri="{BB962C8B-B14F-4D97-AF65-F5344CB8AC3E}">
        <p14:creationId xmlns:p14="http://schemas.microsoft.com/office/powerpoint/2010/main" val="3458112361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2426916" y="1470199"/>
            <a:ext cx="7405734" cy="34489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uk-UA" sz="4000" b="1" dirty="0"/>
          </a:p>
          <a:p>
            <a:pPr marL="0" indent="0" algn="ctr">
              <a:buNone/>
            </a:pPr>
            <a:endParaRPr lang="uk-UA" b="1" dirty="0"/>
          </a:p>
          <a:p>
            <a:pPr marL="0" indent="0" algn="ctr">
              <a:buNone/>
            </a:pPr>
            <a:r>
              <a:rPr lang="ru-RU" sz="4400" b="1" dirty="0"/>
              <a:t>Рядки</a:t>
            </a:r>
          </a:p>
        </p:txBody>
      </p:sp>
    </p:spTree>
    <p:extLst>
      <p:ext uri="{BB962C8B-B14F-4D97-AF65-F5344CB8AC3E}">
        <p14:creationId xmlns:p14="http://schemas.microsoft.com/office/powerpoint/2010/main" val="31794755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267" y="194733"/>
            <a:ext cx="11785600" cy="6426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b="1" dirty="0"/>
              <a:t>Рядок</a:t>
            </a:r>
            <a:r>
              <a:rPr lang="uk-UA" sz="1800" dirty="0"/>
              <a:t> - це послідовність символів, розміщених в одинарних або подвійних лапках. </a:t>
            </a:r>
          </a:p>
          <a:p>
            <a:pPr marL="0" indent="0">
              <a:buNone/>
            </a:pPr>
            <a:r>
              <a:rPr lang="uk-UA" sz="1800" dirty="0"/>
              <a:t>В </a:t>
            </a:r>
            <a:r>
              <a:rPr lang="en-US" sz="1800" dirty="0"/>
              <a:t>Python </a:t>
            </a:r>
            <a:r>
              <a:rPr lang="uk-UA" sz="1800" dirty="0"/>
              <a:t>немає символьного типу, тобто типу даних, об'єктами якого є поодинокі символи. Однак </a:t>
            </a:r>
            <a:r>
              <a:rPr lang="en-US" sz="1800" dirty="0"/>
              <a:t>Python</a:t>
            </a:r>
            <a:r>
              <a:rPr lang="uk-UA" sz="1800" dirty="0"/>
              <a:t> дозволяє розглядати рядки як об'єкти, що складаються з рядків довжиною в один і більше символів. При цьому, на відміну від списків, рядки не прийнято відносити до структур даних. Мабуть тому, що структури даних складаються з більш простих типів даних, а для рядків в </a:t>
            </a:r>
            <a:r>
              <a:rPr lang="en-US" sz="1800" dirty="0"/>
              <a:t>Python </a:t>
            </a:r>
            <a:r>
              <a:rPr lang="uk-UA" sz="1800" dirty="0"/>
              <a:t>немає більш простого (символьного) типу. </a:t>
            </a:r>
          </a:p>
          <a:p>
            <a:pPr marL="0" indent="0">
              <a:buNone/>
            </a:pPr>
            <a:r>
              <a:rPr lang="uk-UA" sz="1800" dirty="0"/>
              <a:t>Рядок, як і список, - це впорядкована послідовність елементів. Отже, з неї можна витягувати окремі символи і зрізи.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Важливою відмінністю від списків є </a:t>
            </a:r>
            <a:r>
              <a:rPr lang="uk-UA" sz="1800" i="1" dirty="0"/>
              <a:t>незмінюваність рядків </a:t>
            </a:r>
            <a:r>
              <a:rPr lang="uk-UA" sz="1800" dirty="0"/>
              <a:t>в </a:t>
            </a:r>
            <a:r>
              <a:rPr lang="en-US" sz="1800" dirty="0"/>
              <a:t>Python. </a:t>
            </a:r>
            <a:r>
              <a:rPr lang="uk-UA" sz="1800" dirty="0"/>
              <a:t>Перезаписати якийсь окремий символ або зріз в рядку не можна :  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Якщо потрібно змінити рядок, то слід створити новий з зрізів старого: </a:t>
            </a:r>
            <a:endParaRPr lang="en-US" sz="1800" dirty="0"/>
          </a:p>
          <a:p>
            <a:pPr marL="0" indent="0">
              <a:buNone/>
            </a:pPr>
            <a:endParaRPr lang="ru-RU" sz="1800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04800" y="2062948"/>
            <a:ext cx="1628907" cy="954107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"Hello, World!"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:])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[::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4317" y="2255055"/>
            <a:ext cx="876300" cy="762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471333" y="2493835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1400" i="1" dirty="0"/>
              <a:t>В останньому випадку витяг йде з кроком, рівним двом, тобто витягується кожний другий символ.</a:t>
            </a:r>
            <a:endParaRPr lang="ru-RU" sz="1400" i="1" dirty="0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304800" y="3813201"/>
            <a:ext cx="1628907" cy="738664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"Hello, World!"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[-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 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"?"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4317" y="3718477"/>
            <a:ext cx="4933950" cy="83338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7509933" y="3814811"/>
            <a:ext cx="39454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i="1" dirty="0"/>
              <a:t>Інтерпретатор повідомляє, що об'єкт типу </a:t>
            </a:r>
            <a:r>
              <a:rPr lang="en-US" sz="1400" i="1" dirty="0" err="1"/>
              <a:t>str</a:t>
            </a:r>
            <a:r>
              <a:rPr lang="en-US" sz="1400" i="1" dirty="0"/>
              <a:t> </a:t>
            </a:r>
            <a:r>
              <a:rPr lang="uk-UA" sz="1400" i="1" dirty="0"/>
              <a:t>не підтримує присвоєння елементів. </a:t>
            </a:r>
            <a:endParaRPr lang="ru-RU" sz="1400" i="1" dirty="0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304799" y="4885270"/>
            <a:ext cx="1628907" cy="738664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"Hello, World!"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:-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 +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'?'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64317" y="5269590"/>
            <a:ext cx="1171575" cy="36195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01533" y="4892876"/>
            <a:ext cx="6096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i="1" dirty="0"/>
              <a:t>Береться зріз з початкового рядка, з'єднується з іншого рядком. </a:t>
            </a:r>
          </a:p>
          <a:p>
            <a:r>
              <a:rPr lang="ru-RU" sz="1400" i="1" dirty="0"/>
              <a:t>Виходить новий рядок, який присвоюється змінній s. </a:t>
            </a:r>
          </a:p>
          <a:p>
            <a:r>
              <a:rPr lang="ru-RU" sz="1400" i="1" dirty="0"/>
              <a:t>Її старе значення при цьому втрачається. </a:t>
            </a:r>
          </a:p>
        </p:txBody>
      </p:sp>
    </p:spTree>
    <p:extLst>
      <p:ext uri="{BB962C8B-B14F-4D97-AF65-F5344CB8AC3E}">
        <p14:creationId xmlns:p14="http://schemas.microsoft.com/office/powerpoint/2010/main" val="142573208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267" y="194733"/>
            <a:ext cx="11785600" cy="6426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b="1" dirty="0"/>
              <a:t>Методи рядків </a:t>
            </a:r>
          </a:p>
          <a:p>
            <a:pPr marL="0" indent="0">
              <a:buNone/>
            </a:pPr>
            <a:r>
              <a:rPr lang="uk-UA" sz="1800" dirty="0"/>
              <a:t>В Python для рядків є безліч методів. Подивитися їх можна по команді </a:t>
            </a:r>
            <a:r>
              <a:rPr lang="uk-UA" sz="1800" b="1" dirty="0"/>
              <a:t>dir(str</a:t>
            </a:r>
            <a:r>
              <a:rPr lang="uk-UA" sz="1800" dirty="0"/>
              <a:t>), отримати інформацію по кожному - </a:t>
            </a:r>
            <a:r>
              <a:rPr lang="uk-UA" sz="1800" b="1" dirty="0"/>
              <a:t>help(str.імя_метода)</a:t>
            </a:r>
          </a:p>
          <a:p>
            <a:pPr marL="0" indent="0">
              <a:buNone/>
            </a:pPr>
            <a:r>
              <a:rPr lang="uk-UA" sz="1800" dirty="0"/>
              <a:t>Метод </a:t>
            </a:r>
            <a:r>
              <a:rPr lang="uk-UA" sz="1800" b="1" dirty="0"/>
              <a:t>split() </a:t>
            </a:r>
            <a:r>
              <a:rPr lang="uk-UA" sz="1800" dirty="0"/>
              <a:t>дозволяє </a:t>
            </a:r>
            <a:r>
              <a:rPr lang="uk-UA" sz="1800" u="sng" dirty="0"/>
              <a:t>розбити рядок по пробілам</a:t>
            </a:r>
            <a:r>
              <a:rPr lang="uk-UA" sz="1800" dirty="0"/>
              <a:t>. В результаті виходить список слів. 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Метод </a:t>
            </a:r>
            <a:r>
              <a:rPr lang="uk-UA" sz="1800" b="1" dirty="0"/>
              <a:t>split() </a:t>
            </a:r>
            <a:r>
              <a:rPr lang="uk-UA" sz="1800" dirty="0"/>
              <a:t>може приймати необов'язковий аргумент-рядок, що вказує з якого символу або підрядка слід виконати розділення: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Метод </a:t>
            </a:r>
            <a:r>
              <a:rPr lang="uk-UA" sz="1800" b="1" dirty="0"/>
              <a:t>join() </a:t>
            </a:r>
            <a:r>
              <a:rPr lang="uk-UA" sz="1800" dirty="0"/>
              <a:t>виконує зворотну дію. Він формує зі списку рядок. Оскільки це рядковий метод, то попереду ставиться рядок-роздільник, а в дужках - передається список:</a:t>
            </a: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Якщо роздільник не потрібний, то метод застосовується до порожнього рядка:</a:t>
            </a:r>
          </a:p>
          <a:p>
            <a:pPr marL="0" indent="0">
              <a:buNone/>
            </a:pPr>
            <a:endParaRPr lang="ru-RU" sz="18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86267" y="1552601"/>
            <a:ext cx="2326278" cy="738664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"red blue orange white"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s1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split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812" y="1924363"/>
            <a:ext cx="2695575" cy="342900"/>
          </a:xfrm>
          <a:prstGeom prst="rect">
            <a:avLst/>
          </a:prstGeom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86267" y="2887212"/>
            <a:ext cx="2326278" cy="738664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"red blue orange white"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s1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split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'e'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7812" y="3279800"/>
            <a:ext cx="2905125" cy="314325"/>
          </a:xfrm>
          <a:prstGeom prst="rect">
            <a:avLst/>
          </a:prstGeom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86267" y="4221823"/>
            <a:ext cx="2715808" cy="954107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'red'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'blue'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'orange'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'white'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s2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'-'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join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type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7903" y="4568060"/>
            <a:ext cx="1837513" cy="529453"/>
          </a:xfrm>
          <a:prstGeom prst="rect">
            <a:avLst/>
          </a:prstGeom>
        </p:spPr>
      </p:pic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86267" y="5771877"/>
            <a:ext cx="2715808" cy="738664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'red'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'blue'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'orange'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'white'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s2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join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7903" y="6187801"/>
            <a:ext cx="1504950" cy="26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275542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867" y="166158"/>
            <a:ext cx="11760200" cy="65140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b="1" dirty="0"/>
              <a:t>Методи </a:t>
            </a:r>
            <a:r>
              <a:rPr lang="en-US" sz="1800" b="1" dirty="0"/>
              <a:t>find() </a:t>
            </a:r>
            <a:r>
              <a:rPr lang="uk-UA" sz="1800" b="1" dirty="0"/>
              <a:t>і </a:t>
            </a:r>
            <a:r>
              <a:rPr lang="en-US" sz="1800" b="1" dirty="0"/>
              <a:t>replace() </a:t>
            </a:r>
            <a:endParaRPr lang="uk-UA" sz="1800" b="1" dirty="0"/>
          </a:p>
          <a:p>
            <a:pPr marL="0" indent="0">
              <a:buNone/>
            </a:pPr>
            <a:r>
              <a:rPr lang="uk-UA" sz="1800" dirty="0"/>
              <a:t>Метод </a:t>
            </a:r>
            <a:r>
              <a:rPr lang="en-US" sz="1800" b="1" dirty="0"/>
              <a:t>find() </a:t>
            </a:r>
            <a:r>
              <a:rPr lang="uk-UA" sz="1800" dirty="0"/>
              <a:t>шукає підрядок в рядку і повертає індекс першого елемента знайденої підрядка. Якщо підрядок не знайдено, то повертає -1. </a:t>
            </a: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ru-RU" sz="1800" dirty="0"/>
              <a:t>Пошук може проводитися не </a:t>
            </a:r>
            <a:r>
              <a:rPr lang="uk-UA" sz="1800" dirty="0"/>
              <a:t>по</a:t>
            </a:r>
            <a:r>
              <a:rPr lang="ru-RU" sz="1800" dirty="0"/>
              <a:t> всьому рядку, а лише на якомусь його відрізку. В цьому випадку вказується перший і останній індекси відрізка. Якщо останній не вказано, то шукається до кінця рядка: 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Метод </a:t>
            </a:r>
            <a:r>
              <a:rPr lang="uk-UA" sz="1800" b="1" dirty="0"/>
              <a:t>replace()</a:t>
            </a:r>
            <a:r>
              <a:rPr lang="uk-UA" sz="1800" dirty="0"/>
              <a:t> замінює однин відрізок рядка на інший: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Метод </a:t>
            </a:r>
            <a:r>
              <a:rPr lang="uk-UA" sz="1800" b="1" dirty="0"/>
              <a:t>format()</a:t>
            </a:r>
            <a:endParaRPr lang="en-US" sz="1800" b="1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ru-RU" sz="18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37067" y="1146201"/>
            <a:ext cx="2265364" cy="738664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'red blue orange white'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find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'blue'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find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'black'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1841" y="1332415"/>
            <a:ext cx="552450" cy="552450"/>
          </a:xfrm>
          <a:prstGeom prst="rect">
            <a:avLst/>
          </a:prstGeom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37067" y="2495576"/>
            <a:ext cx="2310248" cy="738664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letters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'ABCDACFDA'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letters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find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'A'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letters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find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'DA'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6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5275" y="2757990"/>
            <a:ext cx="257175" cy="47625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380410" y="2518885"/>
            <a:ext cx="854065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i="1" dirty="0"/>
              <a:t>Тут ми шукаємо з третього індексу і до кінця, а також з першого і до шостого. </a:t>
            </a:r>
          </a:p>
          <a:p>
            <a:r>
              <a:rPr lang="uk-UA" sz="1400" i="1" dirty="0"/>
              <a:t>Зверніть увагу, що метод </a:t>
            </a:r>
            <a:r>
              <a:rPr lang="en-US" sz="1400" i="1" dirty="0"/>
              <a:t>find() </a:t>
            </a:r>
            <a:r>
              <a:rPr lang="uk-UA" sz="1400" i="1" dirty="0"/>
              <a:t>повертає тільки перший знайдений індекс. </a:t>
            </a:r>
          </a:p>
          <a:p>
            <a:r>
              <a:rPr lang="uk-UA" sz="1400" i="1" dirty="0"/>
              <a:t>Так вираз </a:t>
            </a:r>
            <a:r>
              <a:rPr lang="en-US" sz="1400" i="1" dirty="0"/>
              <a:t>letters.find ('A', 3) </a:t>
            </a:r>
            <a:r>
              <a:rPr lang="uk-UA" sz="1400" i="1" dirty="0"/>
              <a:t>останню букву '</a:t>
            </a:r>
            <a:r>
              <a:rPr lang="en-US" sz="1400" i="1" dirty="0"/>
              <a:t>A' </a:t>
            </a:r>
            <a:r>
              <a:rPr lang="uk-UA" sz="1400" i="1" dirty="0"/>
              <a:t>не знаходить, так як '</a:t>
            </a:r>
            <a:r>
              <a:rPr lang="en-US" sz="1400" i="1" dirty="0"/>
              <a:t>A' </a:t>
            </a:r>
            <a:r>
              <a:rPr lang="uk-UA" sz="1400" i="1" dirty="0"/>
              <a:t>йому вже зустрілася під індексом 4. </a:t>
            </a:r>
            <a:endParaRPr lang="ru-RU" sz="1400" i="1" dirty="0"/>
          </a:p>
        </p:txBody>
      </p:sp>
      <p:sp>
        <p:nvSpPr>
          <p:cNvPr id="10" name="Rectangle 9"/>
          <p:cNvSpPr/>
          <p:nvPr/>
        </p:nvSpPr>
        <p:spPr>
          <a:xfrm>
            <a:off x="5217733" y="4465065"/>
            <a:ext cx="351339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400" i="1" dirty="0"/>
              <a:t>Початковий </a:t>
            </a:r>
            <a:r>
              <a:rPr lang="ru-RU" sz="1400" i="1" dirty="0"/>
              <a:t>рядок, звісно, не змінюється: </a:t>
            </a: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237067" y="4034178"/>
            <a:ext cx="2577950" cy="738664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'red blue orange white'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replace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'white'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"black"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2450" y="4239442"/>
            <a:ext cx="1847850" cy="533400"/>
          </a:xfrm>
          <a:prstGeom prst="rect">
            <a:avLst/>
          </a:prstGeom>
        </p:spPr>
      </p:pic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237067" y="5516434"/>
            <a:ext cx="3358612" cy="523220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size1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"length - {}, width - {}, height - {}"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size1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format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6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2.3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1879" y="5756632"/>
            <a:ext cx="2809875" cy="25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284821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867" y="166158"/>
            <a:ext cx="11760200" cy="65140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/>
              <a:t>Якщо фігурні дужки початкового рядкц порожні, то підстановка аргументів йде згідно з порядком їх слідування. </a:t>
            </a:r>
          </a:p>
          <a:p>
            <a:pPr marL="0" indent="0">
              <a:buNone/>
            </a:pPr>
            <a:r>
              <a:rPr lang="uk-UA" sz="1800" dirty="0"/>
              <a:t>Якщо в фігурних дужках рядка вказані індекси аргументів, порядок підстановки може бути змінений: 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ru-RU" sz="1800" dirty="0"/>
              <a:t>Крім того, аргументи можуть передаватися по слову-ключу: </a:t>
            </a: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r>
              <a:rPr lang="uk-UA" sz="1800" dirty="0"/>
              <a:t>Приклад форматування дійсних чисел: 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ru-RU" sz="1800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60867" y="966056"/>
            <a:ext cx="3656770" cy="523220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size2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"height - {2}, length - {0}, width - {1}"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size2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format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6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2.3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550" y="1184476"/>
            <a:ext cx="2781300" cy="304800"/>
          </a:xfrm>
          <a:prstGeom prst="rect">
            <a:avLst/>
          </a:prstGeom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60867" y="2100590"/>
            <a:ext cx="3671198" cy="523220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info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"This is a {subj}. It's {prop}."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info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format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subj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"table"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prop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"small"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9550" y="2328535"/>
            <a:ext cx="2247900" cy="295275"/>
          </a:xfrm>
          <a:prstGeom prst="rect">
            <a:avLst/>
          </a:prstGeom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60867" y="3192791"/>
            <a:ext cx="3530134" cy="307777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"{1:.2f} {0:.3f}"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format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3.33333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/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6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9550" y="3262443"/>
            <a:ext cx="904875" cy="23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47936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867" y="166158"/>
            <a:ext cx="11760200" cy="651404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000" b="1" dirty="0"/>
              <a:t>f-</a:t>
            </a:r>
            <a:r>
              <a:rPr lang="uk-UA" sz="2000" b="1" dirty="0"/>
              <a:t>рядки</a:t>
            </a:r>
            <a:endParaRPr lang="en-US" sz="20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Зараз вважається більш доцільним замість методу </a:t>
            </a:r>
            <a:r>
              <a:rPr lang="en-US" sz="1800" b="1" dirty="0"/>
              <a:t>format() </a:t>
            </a:r>
            <a:r>
              <a:rPr lang="en-US" sz="1800" dirty="0"/>
              <a:t> </a:t>
            </a:r>
            <a:r>
              <a:rPr lang="uk-UA" sz="1800" dirty="0"/>
              <a:t>використовувати </a:t>
            </a:r>
            <a:r>
              <a:rPr lang="en-US" sz="1800" b="1" dirty="0"/>
              <a:t>f-</a:t>
            </a:r>
            <a:r>
              <a:rPr lang="uk-UA" sz="1800" b="1" dirty="0"/>
              <a:t>строки</a:t>
            </a:r>
            <a:endParaRPr lang="en-US" sz="1800" b="1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r>
              <a:rPr lang="uk-UA" sz="1800" dirty="0"/>
              <a:t>Вони дозволять виконувати арифметичні дії прямов середині строки:</a:t>
            </a: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Якщо потрібно відобразити спеціальні символи, такі як </a:t>
            </a:r>
            <a:r>
              <a:rPr lang="uk-UA" sz="1800" i="1" dirty="0"/>
              <a:t>{}, \ ', \ </a:t>
            </a:r>
            <a:r>
              <a:rPr lang="uk-UA" sz="1800" dirty="0"/>
              <a:t>можна всередині </a:t>
            </a:r>
            <a:r>
              <a:rPr lang="en-US" sz="1800" dirty="0"/>
              <a:t>f-</a:t>
            </a:r>
            <a:r>
              <a:rPr lang="uk-UA" sz="1800" dirty="0"/>
              <a:t>рядків використовувати екранування. </a:t>
            </a: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ru-RU" sz="1800" dirty="0"/>
              <a:t>Потрібно бути обережним, працюючи з ключами словника в f-рядк</a:t>
            </a:r>
            <a:r>
              <a:rPr lang="uk-UA" sz="1800" dirty="0"/>
              <a:t>ів</a:t>
            </a:r>
            <a:r>
              <a:rPr lang="ru-RU" sz="1800" dirty="0"/>
              <a:t>. Необхідно використовувати інші лапки по відношенню до ключів. Вони не повинні бути тими ж, в яких розміщено f-рядок. </a:t>
            </a:r>
          </a:p>
          <a:p>
            <a:pPr marL="0" indent="0">
              <a:buNone/>
            </a:pPr>
            <a:endParaRPr lang="ru-RU" sz="1800" dirty="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60867" y="1480206"/>
            <a:ext cx="2826415" cy="738664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lang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"Python"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mood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"fun"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f"Learning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{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lang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 is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{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mood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4958" y="1938866"/>
            <a:ext cx="2321700" cy="280004"/>
          </a:xfrm>
          <a:prstGeom prst="rect">
            <a:avLst/>
          </a:prstGeom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60867" y="2814709"/>
            <a:ext cx="1316386" cy="307777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f"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{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*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60867" y="3718325"/>
            <a:ext cx="2993127" cy="738664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lang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"Python"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mood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"fun"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f"Learning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{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lang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 is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\'{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mood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}\'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4958" y="4163785"/>
            <a:ext cx="2000250" cy="285750"/>
          </a:xfrm>
          <a:prstGeom prst="rect">
            <a:avLst/>
          </a:prstGeom>
        </p:spPr>
      </p:pic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60867" y="5247817"/>
            <a:ext cx="3850734" cy="523220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person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{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"name"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"Petro"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"age"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19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f"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{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person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'name'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]}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{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person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'age'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]}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 років."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4108" y="5447187"/>
            <a:ext cx="1352550" cy="32385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6040967" y="5509427"/>
            <a:ext cx="430053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i="1" dirty="0"/>
              <a:t>Приклад доступу до елементів словника по ключу </a:t>
            </a:r>
          </a:p>
        </p:txBody>
      </p:sp>
    </p:spTree>
    <p:extLst>
      <p:ext uri="{BB962C8B-B14F-4D97-AF65-F5344CB8AC3E}">
        <p14:creationId xmlns:p14="http://schemas.microsoft.com/office/powerpoint/2010/main" val="1793938937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867" y="166158"/>
            <a:ext cx="11760200" cy="65140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/>
              <a:t>f-рядки також підтримують розширене форматування чисел: 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ru-RU" sz="1800" dirty="0"/>
              <a:t>Дозволяють звертатися до значень списків за індексом: </a:t>
            </a: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Головною ж перевагою </a:t>
            </a:r>
            <a:r>
              <a:rPr lang="ru-RU" sz="1800" dirty="0"/>
              <a:t>f-рядків є те, що вони </a:t>
            </a:r>
            <a:r>
              <a:rPr lang="ru-RU" sz="1800" u="sng" dirty="0"/>
              <a:t>працюють швидше </a:t>
            </a:r>
            <a:r>
              <a:rPr lang="ru-RU" sz="1800" dirty="0"/>
              <a:t>інших методів форматування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232376" y="604333"/>
            <a:ext cx="2953886" cy="523220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from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math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pi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f"Значення числа pi: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{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pi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.2f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1778" y="879903"/>
            <a:ext cx="2009775" cy="247650"/>
          </a:xfrm>
          <a:prstGeom prst="rect">
            <a:avLst/>
          </a:prstGeom>
        </p:spPr>
      </p:pic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232376" y="1751806"/>
            <a:ext cx="4225003" cy="523220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planets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"Меркурій"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"Венера"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"Земля"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"Марс"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f"Ми живемо на планеті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{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planets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]}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465" y="1951176"/>
            <a:ext cx="2162175" cy="32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623074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2426916" y="1470199"/>
            <a:ext cx="7405734" cy="34489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uk-UA" sz="4000" b="1" dirty="0"/>
          </a:p>
          <a:p>
            <a:pPr marL="0" indent="0" algn="ctr">
              <a:buNone/>
            </a:pPr>
            <a:endParaRPr lang="uk-UA" b="1" dirty="0"/>
          </a:p>
          <a:p>
            <a:pPr marL="0" indent="0" algn="ctr">
              <a:buNone/>
            </a:pPr>
            <a:r>
              <a:rPr lang="ru-RU" sz="4400" b="1" dirty="0"/>
              <a:t>Списки</a:t>
            </a:r>
          </a:p>
        </p:txBody>
      </p:sp>
    </p:spTree>
    <p:extLst>
      <p:ext uri="{BB962C8B-B14F-4D97-AF65-F5344CB8AC3E}">
        <p14:creationId xmlns:p14="http://schemas.microsoft.com/office/powerpoint/2010/main" val="3049535050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267" y="194733"/>
            <a:ext cx="11785600" cy="6426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/>
              <a:t>Список (list) </a:t>
            </a:r>
            <a:r>
              <a:rPr lang="ru-RU" sz="1800" dirty="0"/>
              <a:t>- це структура даних для зберігання об'єктів різних типів.  В інших мовах програмування подібна структура даних часто називається масивом. Список дуже схожий на масив, тільки в ньому можна зберігати об'єкти різних типів. Розмір списку не статичний, його можна змінювати. </a:t>
            </a:r>
          </a:p>
          <a:p>
            <a:pPr marL="0" indent="0">
              <a:buNone/>
            </a:pPr>
            <a:r>
              <a:rPr lang="ru-RU" sz="1800" dirty="0"/>
              <a:t>Список за своєю природою є </a:t>
            </a:r>
            <a:r>
              <a:rPr lang="ru-RU" sz="1800" u="sng" dirty="0"/>
              <a:t>змінним типом даних</a:t>
            </a:r>
            <a:r>
              <a:rPr lang="ru-RU" sz="1800" dirty="0"/>
              <a:t>. Змінна, яка визначається як список, містить посилання на структуру в пам'яті, яка в свою чергу зберігає посилання на будь-які інші об'єкти або структури. </a:t>
            </a:r>
          </a:p>
          <a:p>
            <a:pPr marL="0" indent="0" algn="ctr">
              <a:buNone/>
            </a:pPr>
            <a:r>
              <a:rPr lang="ru-RU" sz="1800" b="1" dirty="0"/>
              <a:t>Як списки зберігаються в пам'яті? </a:t>
            </a:r>
          </a:p>
          <a:p>
            <a:pPr marL="0" indent="0">
              <a:buNone/>
            </a:pPr>
            <a:r>
              <a:rPr lang="ru-RU" sz="1800" dirty="0"/>
              <a:t>Список є змінним типом даних. А тому при його створенні в пам'яті резервується область, яку можна умовно назвати деяким "контейнером", в якому зберігаються посилання на інші елементи даних в пам'яті. На відміну від таких типів даних як число або рядок, вміст "контейнера" ​​списку можна змінювати.</a:t>
            </a:r>
          </a:p>
          <a:p>
            <a:pPr marL="0" indent="0">
              <a:buNone/>
            </a:pPr>
            <a:r>
              <a:rPr lang="ru-RU" sz="1800" dirty="0"/>
              <a:t>Спочатку був створений список містить посилання на об'єкти 1 і 2, після операції a [1] = 3, друга посилання в списку стала вказувати на об'єкт 3.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7947" y="3805980"/>
            <a:ext cx="4462239" cy="2696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618401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267" y="194733"/>
            <a:ext cx="11785600" cy="6426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b="1" dirty="0"/>
              <a:t>Створення, зміна, видалення списків і робота з його елементами </a:t>
            </a:r>
          </a:p>
          <a:p>
            <a:pPr marL="0" indent="0">
              <a:buNone/>
            </a:pPr>
            <a:r>
              <a:rPr lang="ru-RU" sz="2000" dirty="0"/>
              <a:t>Створити список можна одним з таких способів. </a:t>
            </a:r>
          </a:p>
          <a:p>
            <a:pPr marL="0" indent="0">
              <a:buNone/>
            </a:pPr>
            <a:endParaRPr lang="uk-UA" sz="2000" dirty="0"/>
          </a:p>
          <a:p>
            <a:pPr marL="0" indent="0">
              <a:buNone/>
            </a:pPr>
            <a:endParaRPr lang="uk-UA" sz="2000" dirty="0"/>
          </a:p>
          <a:p>
            <a:pPr marL="0" indent="0">
              <a:buNone/>
            </a:pPr>
            <a:endParaRPr lang="uk-UA" sz="2000" dirty="0"/>
          </a:p>
          <a:p>
            <a:pPr marL="0" indent="0">
              <a:buNone/>
            </a:pPr>
            <a:endParaRPr lang="uk-UA" sz="2000" dirty="0"/>
          </a:p>
          <a:p>
            <a:pPr marL="0" indent="0">
              <a:buNone/>
            </a:pPr>
            <a:r>
              <a:rPr lang="ru-RU" sz="2000" dirty="0"/>
              <a:t>Якщо у вас вже є список і ви хочете створити його копію, то можна скористатися наступним способом: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ru-RU" sz="2000" dirty="0"/>
              <a:t>Або: </a:t>
            </a:r>
          </a:p>
          <a:p>
            <a:pPr marL="0" indent="0">
              <a:buNone/>
            </a:pPr>
            <a:endParaRPr lang="ru-RU" sz="20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79400" y="1107814"/>
            <a:ext cx="6847003" cy="1323439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[]            </a:t>
            </a: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створює пустий список</a:t>
            </a:r>
            <a:b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b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list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        </a:t>
            </a: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створює пустий список, виористовуючи функцію list()</a:t>
            </a:r>
            <a:b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b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     </a:t>
            </a: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створює список і відразу наповнює його елементами</a:t>
            </a:r>
            <a:endParaRPr kumimoji="0" lang="ru-RU" altLang="ru-RU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5062" y="3804969"/>
            <a:ext cx="981075" cy="571500"/>
          </a:xfrm>
          <a:prstGeom prst="rect">
            <a:avLst/>
          </a:prstGeom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279400" y="3053030"/>
            <a:ext cx="4040209" cy="1323439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[:]             </a:t>
            </a: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створює копію списку а</a:t>
            </a:r>
            <a:b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b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279400" y="5163348"/>
            <a:ext cx="4081887" cy="1323439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list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          </a:t>
            </a: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створює копію списку а</a:t>
            </a:r>
            <a:b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b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328309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00668" y="1530129"/>
            <a:ext cx="6702861" cy="3293209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[:]            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створює копію списку а</a:t>
            </a:r>
            <a:b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              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створює ще одне посилання на список а !</a:t>
            </a:r>
            <a:b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b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id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id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id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[-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 =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          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внесемо зміни в список а. Список b - не зміниться</a:t>
            </a:r>
            <a:b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b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5321" y="2485454"/>
            <a:ext cx="1742546" cy="194136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00668" y="243470"/>
            <a:ext cx="1092613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У разі, якщо ви виконаєте </a:t>
            </a:r>
            <a:r>
              <a:rPr lang="ru-RU" u="sng" dirty="0"/>
              <a:t>просте присвоєння списків </a:t>
            </a:r>
            <a:r>
              <a:rPr lang="ru-RU" dirty="0"/>
              <a:t>один одному, то змінній </a:t>
            </a:r>
            <a:r>
              <a:rPr lang="ru-RU" i="1" dirty="0"/>
              <a:t>b</a:t>
            </a:r>
            <a:r>
              <a:rPr lang="ru-RU" dirty="0"/>
              <a:t> буде </a:t>
            </a:r>
            <a:r>
              <a:rPr lang="ru-RU" u="sng" dirty="0"/>
              <a:t>присвоєне посилання на той же елемент даних в пам'яті</a:t>
            </a:r>
            <a:r>
              <a:rPr lang="ru-RU" dirty="0"/>
              <a:t>, на який посилається </a:t>
            </a:r>
            <a:r>
              <a:rPr lang="ru-RU" i="1" dirty="0"/>
              <a:t>a</a:t>
            </a:r>
            <a:r>
              <a:rPr lang="ru-RU" dirty="0"/>
              <a:t>, а не копія списку </a:t>
            </a:r>
            <a:r>
              <a:rPr lang="ru-RU" i="1" dirty="0"/>
              <a:t>а</a:t>
            </a:r>
            <a:r>
              <a:rPr lang="ru-RU" dirty="0"/>
              <a:t>. </a:t>
            </a:r>
          </a:p>
          <a:p>
            <a:r>
              <a:rPr lang="ru-RU" dirty="0"/>
              <a:t>Тобто якщо ви будете змінювати список </a:t>
            </a:r>
            <a:r>
              <a:rPr lang="ru-RU" i="1" dirty="0"/>
              <a:t>a</a:t>
            </a:r>
            <a:r>
              <a:rPr lang="ru-RU" dirty="0"/>
              <a:t>, то і </a:t>
            </a:r>
            <a:r>
              <a:rPr lang="ru-RU" i="1" dirty="0"/>
              <a:t>b</a:t>
            </a:r>
            <a:r>
              <a:rPr lang="ru-RU" dirty="0"/>
              <a:t> теж буде змінюватися. </a:t>
            </a:r>
          </a:p>
        </p:txBody>
      </p:sp>
    </p:spTree>
    <p:extLst>
      <p:ext uri="{BB962C8B-B14F-4D97-AF65-F5344CB8AC3E}">
        <p14:creationId xmlns:p14="http://schemas.microsoft.com/office/powerpoint/2010/main" val="440835753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267" y="194733"/>
            <a:ext cx="11785600" cy="6426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/>
              <a:t>Додавання елемента </a:t>
            </a:r>
            <a:r>
              <a:rPr lang="ru-RU" sz="1800" dirty="0"/>
              <a:t>до списку здійснюється за допомогою методу </a:t>
            </a:r>
            <a:r>
              <a:rPr lang="ru-RU" sz="1800" b="1" i="1" dirty="0"/>
              <a:t>append()</a:t>
            </a:r>
            <a:r>
              <a:rPr lang="ru-RU" sz="1800" i="1" dirty="0"/>
              <a:t> . </a:t>
            </a:r>
          </a:p>
          <a:p>
            <a:pPr marL="0" indent="0">
              <a:buNone/>
            </a:pPr>
            <a:r>
              <a:rPr lang="ru-RU" sz="1800" dirty="0"/>
              <a:t>Елемент додається в кінець списку.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ru-RU" sz="1800" dirty="0"/>
              <a:t>Для </a:t>
            </a:r>
            <a:r>
              <a:rPr lang="ru-RU" sz="1800" b="1" dirty="0"/>
              <a:t>видалення елемента </a:t>
            </a:r>
            <a:r>
              <a:rPr lang="ru-RU" sz="1800" dirty="0"/>
              <a:t>зі списку, в разі, якщо відоме його значення, використовується метод </a:t>
            </a:r>
            <a:r>
              <a:rPr lang="ru-RU" sz="1800" b="1" dirty="0"/>
              <a:t>remove(x)</a:t>
            </a:r>
            <a:r>
              <a:rPr lang="ru-RU" sz="1800" dirty="0"/>
              <a:t>, при цьому буде </a:t>
            </a:r>
            <a:r>
              <a:rPr lang="ru-RU" sz="1800" u="sng" dirty="0"/>
              <a:t>видалене перше посилання на даний елемент </a:t>
            </a:r>
            <a:endParaRPr lang="en-US" sz="1800" u="sng" dirty="0"/>
          </a:p>
          <a:p>
            <a:pPr marL="0" indent="0">
              <a:buNone/>
            </a:pPr>
            <a:endParaRPr lang="en-US" sz="1800" u="sng" dirty="0"/>
          </a:p>
          <a:p>
            <a:pPr marL="0" indent="0">
              <a:buNone/>
            </a:pPr>
            <a:endParaRPr lang="en-US" sz="1800" u="sng" dirty="0"/>
          </a:p>
          <a:p>
            <a:pPr marL="0" indent="0">
              <a:buNone/>
            </a:pPr>
            <a:endParaRPr lang="en-US" sz="1800" u="sng" dirty="0"/>
          </a:p>
          <a:p>
            <a:pPr marL="0" indent="0">
              <a:buNone/>
            </a:pPr>
            <a:r>
              <a:rPr lang="ru-RU" sz="1800" dirty="0"/>
              <a:t>Якщо необхідно </a:t>
            </a:r>
            <a:r>
              <a:rPr lang="ru-RU" sz="1800" b="1" dirty="0"/>
              <a:t>видалити елемент </a:t>
            </a:r>
            <a:r>
              <a:rPr lang="ru-RU" sz="1800" dirty="0"/>
              <a:t>по його індексу, скористайтеся командою </a:t>
            </a:r>
            <a:r>
              <a:rPr lang="ru-RU" sz="1800" b="1" dirty="0"/>
              <a:t>del</a:t>
            </a:r>
            <a:r>
              <a:rPr lang="ru-RU" sz="1800" dirty="0"/>
              <a:t> </a:t>
            </a:r>
            <a:r>
              <a:rPr lang="ru-RU" sz="1800" b="1" i="1" dirty="0"/>
              <a:t>назва_списку [індекс]</a:t>
            </a:r>
            <a:endParaRPr lang="en-US" sz="1800" b="1" i="1" dirty="0"/>
          </a:p>
          <a:p>
            <a:pPr marL="0" indent="0">
              <a:buNone/>
            </a:pPr>
            <a:r>
              <a:rPr lang="ru-RU" sz="1800" dirty="0"/>
              <a:t> </a:t>
            </a:r>
            <a:endParaRPr lang="ru-RU" sz="1800" u="sng" dirty="0"/>
          </a:p>
          <a:p>
            <a:pPr marL="0" indent="0">
              <a:buNone/>
            </a:pPr>
            <a:endParaRPr lang="uk-UA" sz="1800" i="1" dirty="0"/>
          </a:p>
          <a:p>
            <a:pPr marL="0" indent="0">
              <a:buNone/>
            </a:pPr>
            <a:endParaRPr lang="ru-RU" sz="1800" i="1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57762" y="980814"/>
            <a:ext cx="5728171" cy="1323439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append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append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"Елементом списку може бути не тільки число!"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9067" y="1175546"/>
            <a:ext cx="5799666" cy="688849"/>
          </a:xfrm>
          <a:prstGeom prst="rect">
            <a:avLst/>
          </a:prstGeom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57762" y="3090334"/>
            <a:ext cx="2367956" cy="1077218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remove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8937" y="3090334"/>
            <a:ext cx="2591330" cy="620964"/>
          </a:xfrm>
          <a:prstGeom prst="rect">
            <a:avLst/>
          </a:prstGeom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257762" y="4558324"/>
            <a:ext cx="2135521" cy="1077218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21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13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48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51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del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8936" y="4558324"/>
            <a:ext cx="2157043" cy="674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856084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" y="101600"/>
            <a:ext cx="11954934" cy="67563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/>
              <a:t>Змінити значення</a:t>
            </a:r>
            <a:r>
              <a:rPr lang="ru-RU" sz="1800" dirty="0"/>
              <a:t> елемента списку, знаючи його індекс, можна звернувшисьдо нього</a:t>
            </a:r>
            <a:r>
              <a:rPr lang="en-US" sz="1800" dirty="0"/>
              <a:t> </a:t>
            </a:r>
            <a:r>
              <a:rPr lang="ru-RU" sz="1800" dirty="0"/>
              <a:t>безпосередньо</a:t>
            </a:r>
            <a:r>
              <a:rPr lang="en-US" sz="1800" dirty="0"/>
              <a:t> </a:t>
            </a:r>
            <a:endParaRPr lang="uk-UA" sz="1800" dirty="0"/>
          </a:p>
          <a:p>
            <a:pPr marL="0" indent="0">
              <a:buNone/>
            </a:pPr>
            <a:r>
              <a:rPr lang="uk-UA" sz="1800" b="1" i="1" dirty="0"/>
              <a:t>ім’я списку</a:t>
            </a:r>
            <a:r>
              <a:rPr lang="en-US" sz="1800" b="1" i="1" dirty="0"/>
              <a:t>[</a:t>
            </a:r>
            <a:r>
              <a:rPr lang="uk-UA" sz="1800" b="1" i="1" dirty="0"/>
              <a:t>індекс елементу</a:t>
            </a:r>
            <a:r>
              <a:rPr lang="en-US" sz="1800" b="1" i="1" dirty="0"/>
              <a:t>] = </a:t>
            </a:r>
            <a:r>
              <a:rPr lang="uk-UA" sz="1800" b="1" i="1" dirty="0"/>
              <a:t>нове значення</a:t>
            </a:r>
            <a:r>
              <a:rPr lang="ru-RU" sz="1800" b="1" i="1" dirty="0"/>
              <a:t> </a:t>
            </a:r>
          </a:p>
          <a:p>
            <a:pPr marL="0" indent="0">
              <a:buNone/>
            </a:pPr>
            <a:endParaRPr lang="uk-UA" sz="1800" b="1" i="1" dirty="0"/>
          </a:p>
          <a:p>
            <a:pPr marL="0" indent="0">
              <a:buNone/>
            </a:pPr>
            <a:endParaRPr lang="uk-UA" sz="1800" b="1" i="1" dirty="0"/>
          </a:p>
          <a:p>
            <a:pPr marL="0" indent="0">
              <a:buNone/>
            </a:pPr>
            <a:endParaRPr lang="uk-UA" sz="1800" b="1" i="1" dirty="0"/>
          </a:p>
          <a:p>
            <a:pPr marL="0" indent="0">
              <a:buNone/>
            </a:pPr>
            <a:r>
              <a:rPr lang="ru-RU" sz="1800" b="1" dirty="0"/>
              <a:t>Очистити список</a:t>
            </a:r>
            <a:r>
              <a:rPr lang="ru-RU" sz="1800" dirty="0"/>
              <a:t> можна просто заново його проініціалізувати, так як ніби ви його знову створюєте.</a:t>
            </a:r>
            <a:endParaRPr lang="en-US" sz="1800" dirty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r>
              <a:rPr lang="ru-RU" sz="1800" dirty="0"/>
              <a:t>Для отримання </a:t>
            </a:r>
            <a:r>
              <a:rPr lang="ru-RU" sz="1800" b="1" dirty="0"/>
              <a:t>доступу до елемента</a:t>
            </a:r>
            <a:r>
              <a:rPr lang="ru-RU" sz="1800" dirty="0"/>
              <a:t> списку вкажіть індекс цього елемента в квадратних дужках. </a:t>
            </a:r>
            <a:endParaRPr lang="en-US" sz="1800" dirty="0"/>
          </a:p>
          <a:p>
            <a:pPr marL="0" indent="0">
              <a:buNone/>
            </a:pPr>
            <a:endParaRPr lang="en-US" sz="1800" b="1" i="1" dirty="0"/>
          </a:p>
          <a:p>
            <a:pPr marL="0" indent="0">
              <a:buNone/>
            </a:pPr>
            <a:endParaRPr lang="en-US" sz="1800" b="1" i="1" dirty="0"/>
          </a:p>
          <a:p>
            <a:pPr marL="0" indent="0">
              <a:buNone/>
            </a:pPr>
            <a:r>
              <a:rPr lang="ru-RU" sz="1800" dirty="0"/>
              <a:t>Можна використовувати </a:t>
            </a:r>
            <a:r>
              <a:rPr lang="uk-UA" sz="1800" b="1" dirty="0"/>
              <a:t>від’ємні</a:t>
            </a:r>
            <a:r>
              <a:rPr lang="ru-RU" sz="1800" b="1" dirty="0"/>
              <a:t> індекси</a:t>
            </a:r>
            <a:r>
              <a:rPr lang="ru-RU" sz="1800" dirty="0"/>
              <a:t>, в такому випадку рахунок буде йти з кінця. Наприклад для доступу до </a:t>
            </a:r>
            <a:r>
              <a:rPr lang="ru-RU" sz="1800" b="1" dirty="0"/>
              <a:t>останнього елемента списку</a:t>
            </a:r>
            <a:r>
              <a:rPr lang="ru-RU" sz="1800" dirty="0"/>
              <a:t> можна використовувати ось таку команду: </a:t>
            </a:r>
          </a:p>
          <a:p>
            <a:pPr marL="0" indent="0">
              <a:buNone/>
            </a:pPr>
            <a:endParaRPr lang="uk-UA" sz="1800" b="1" i="1" dirty="0"/>
          </a:p>
          <a:p>
            <a:pPr marL="0" indent="0">
              <a:buNone/>
            </a:pPr>
            <a:endParaRPr lang="uk-UA" sz="1800" b="1" i="1" dirty="0"/>
          </a:p>
          <a:p>
            <a:pPr marL="0" indent="0">
              <a:buNone/>
            </a:pPr>
            <a:r>
              <a:rPr lang="uk-UA" sz="1800" dirty="0"/>
              <a:t>Для отримання зі списку </a:t>
            </a:r>
            <a:r>
              <a:rPr lang="uk-UA" sz="1800" b="1" dirty="0"/>
              <a:t>частини списку в певному діапазоні</a:t>
            </a:r>
            <a:r>
              <a:rPr lang="uk-UA" sz="1800" dirty="0"/>
              <a:t> індексів, вказують </a:t>
            </a:r>
            <a:r>
              <a:rPr lang="uk-UA" sz="1800" b="1" dirty="0"/>
              <a:t>початковий і кінцевий індекс</a:t>
            </a:r>
            <a:r>
              <a:rPr lang="uk-UA" sz="1800" dirty="0"/>
              <a:t> в квадратних дужках, розділивши їх двокрапкою. </a:t>
            </a:r>
            <a:endParaRPr lang="ru-RU" sz="1800" b="1" i="1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43934" y="782190"/>
            <a:ext cx="1906291" cy="1077218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30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 =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800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4483" y="818281"/>
            <a:ext cx="1920758" cy="741810"/>
          </a:xfrm>
          <a:prstGeom prst="rect">
            <a:avLst/>
          </a:prstGeom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43934" y="2255099"/>
            <a:ext cx="1906291" cy="830997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[]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4483" y="2276772"/>
            <a:ext cx="1314450" cy="466725"/>
          </a:xfrm>
          <a:prstGeom prst="rect">
            <a:avLst/>
          </a:prstGeom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43934" y="3407112"/>
            <a:ext cx="1906291" cy="584775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30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])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4483" y="3407112"/>
            <a:ext cx="866775" cy="361950"/>
          </a:xfrm>
          <a:prstGeom prst="rect">
            <a:avLst/>
          </a:prstGeom>
        </p:spPr>
      </p:pic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43933" y="4808249"/>
            <a:ext cx="1906291" cy="584775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[-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])</a:t>
            </a:r>
            <a:endParaRPr kumimoji="0" lang="ru-RU" altLang="ru-RU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4483" y="4808249"/>
            <a:ext cx="866775" cy="361950"/>
          </a:xfrm>
          <a:prstGeom prst="rect">
            <a:avLst/>
          </a:prstGeom>
        </p:spPr>
      </p:pic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181817" y="6159598"/>
            <a:ext cx="3163045" cy="584775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30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50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100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800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])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8945" y="6171526"/>
            <a:ext cx="846295" cy="367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39193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800" y="194733"/>
            <a:ext cx="11794067" cy="6426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1800" b="1" dirty="0"/>
              <a:t>Методи списків</a:t>
            </a:r>
          </a:p>
          <a:p>
            <a:pPr marL="0" indent="0">
              <a:buNone/>
            </a:pPr>
            <a:r>
              <a:rPr lang="en-US" sz="1800" b="1" dirty="0" err="1"/>
              <a:t>list.append</a:t>
            </a:r>
            <a:r>
              <a:rPr lang="en-US" sz="1800" b="1" dirty="0"/>
              <a:t>(x) </a:t>
            </a:r>
            <a:r>
              <a:rPr lang="uk-UA" sz="1800" dirty="0"/>
              <a:t>додає елемент в кінець списку. Ту ж операцію можна зробити так </a:t>
            </a:r>
            <a:r>
              <a:rPr lang="en-US" sz="1800" b="1" dirty="0"/>
              <a:t>a[len (a):] = [x]</a:t>
            </a:r>
          </a:p>
          <a:p>
            <a:pPr marL="0" indent="0">
              <a:buNone/>
            </a:pPr>
            <a:endParaRPr lang="en-US" sz="1800" b="1" i="1" dirty="0"/>
          </a:p>
          <a:p>
            <a:pPr marL="0" indent="0">
              <a:buNone/>
            </a:pPr>
            <a:endParaRPr lang="en-US" sz="1800" b="1" i="1" dirty="0"/>
          </a:p>
          <a:p>
            <a:pPr marL="0" indent="0">
              <a:buNone/>
            </a:pPr>
            <a:endParaRPr lang="en-US" sz="1800" b="1" i="1" dirty="0"/>
          </a:p>
          <a:p>
            <a:pPr marL="0" indent="0">
              <a:buNone/>
            </a:pPr>
            <a:endParaRPr lang="en-US" sz="1800" b="1" i="1" dirty="0"/>
          </a:p>
          <a:p>
            <a:pPr marL="0" indent="0">
              <a:buNone/>
            </a:pPr>
            <a:r>
              <a:rPr lang="en-US" sz="1800" b="1" dirty="0"/>
              <a:t>list.extend(L) </a:t>
            </a:r>
            <a:r>
              <a:rPr lang="uk-UA" sz="1800" dirty="0"/>
              <a:t>Розширює існуючий список за рахунок додавання всіх елементів зі списку </a:t>
            </a:r>
            <a:r>
              <a:rPr lang="en-US" sz="1800" dirty="0"/>
              <a:t>L. </a:t>
            </a:r>
          </a:p>
          <a:p>
            <a:pPr marL="0" indent="0">
              <a:buNone/>
            </a:pPr>
            <a:r>
              <a:rPr lang="uk-UA" sz="1800" dirty="0"/>
              <a:t>Еквівалентно команді </a:t>
            </a:r>
            <a:r>
              <a:rPr lang="en-US" sz="1800" b="1" dirty="0"/>
              <a:t>a[len(a):] = L </a:t>
            </a:r>
          </a:p>
          <a:p>
            <a:pPr marL="0" indent="0">
              <a:buNone/>
            </a:pPr>
            <a:endParaRPr lang="en-US" sz="1800" b="1" i="1" dirty="0"/>
          </a:p>
          <a:p>
            <a:pPr marL="0" indent="0">
              <a:buNone/>
            </a:pPr>
            <a:endParaRPr lang="en-US" sz="1800" b="1" i="1" dirty="0"/>
          </a:p>
          <a:p>
            <a:pPr marL="0" indent="0">
              <a:buNone/>
            </a:pPr>
            <a:endParaRPr lang="en-US" sz="1800" b="1" i="1" dirty="0"/>
          </a:p>
          <a:p>
            <a:pPr marL="0" indent="0">
              <a:buNone/>
            </a:pPr>
            <a:endParaRPr lang="en-US" sz="1800" b="1" i="1" dirty="0"/>
          </a:p>
          <a:p>
            <a:pPr marL="0" indent="0">
              <a:buNone/>
            </a:pPr>
            <a:r>
              <a:rPr lang="ru-RU" sz="1800" b="1" dirty="0"/>
              <a:t>list.insert(i, x) </a:t>
            </a:r>
            <a:r>
              <a:rPr lang="ru-RU" sz="1800" dirty="0"/>
              <a:t>Вставити елемент x в позицію i. Перший аргумент - індекс елемента після якого буде вставлений елемент x. </a:t>
            </a:r>
            <a:endParaRPr lang="uk-UA" sz="1800" b="1" i="1" dirty="0"/>
          </a:p>
          <a:p>
            <a:pPr marL="0" indent="0">
              <a:buNone/>
            </a:pPr>
            <a:endParaRPr lang="ru-RU" sz="1800" b="1" i="1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96333" y="913081"/>
            <a:ext cx="1906291" cy="1323439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append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99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len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):] = [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55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1287" y="913081"/>
            <a:ext cx="2290963" cy="704052"/>
          </a:xfrm>
          <a:prstGeom prst="rect">
            <a:avLst/>
          </a:prstGeom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96332" y="3126770"/>
            <a:ext cx="1906291" cy="1569660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88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25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extend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len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):] =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1287" y="3126770"/>
            <a:ext cx="2581275" cy="571500"/>
          </a:xfrm>
          <a:prstGeom prst="rect">
            <a:avLst/>
          </a:prstGeom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296331" y="5286458"/>
            <a:ext cx="1906291" cy="1077218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25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insert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1287" y="5307623"/>
            <a:ext cx="1774515" cy="365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926542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267" y="194733"/>
            <a:ext cx="11785600" cy="6426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/>
              <a:t>list.pop([i]) </a:t>
            </a:r>
            <a:r>
              <a:rPr lang="en-US" sz="1800" b="1" dirty="0"/>
              <a:t> </a:t>
            </a:r>
            <a:r>
              <a:rPr lang="en-US" sz="1800" dirty="0"/>
              <a:t>-</a:t>
            </a:r>
            <a:r>
              <a:rPr lang="ru-RU" sz="1800" dirty="0"/>
              <a:t>видаляє елемент з позиції i і повертає його.</a:t>
            </a:r>
            <a:endParaRPr lang="en-US" sz="1800" dirty="0"/>
          </a:p>
          <a:p>
            <a:pPr marL="0" indent="0">
              <a:buNone/>
            </a:pPr>
            <a:r>
              <a:rPr lang="ru-RU" sz="1800" dirty="0"/>
              <a:t>Якщо використовувати метод без аргументу, то буде видалений останній елемент зі списку.</a:t>
            </a: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b="1" dirty="0" err="1"/>
              <a:t>list.clear</a:t>
            </a:r>
            <a:r>
              <a:rPr lang="en-US" sz="1800" b="1" dirty="0"/>
              <a:t>() </a:t>
            </a:r>
            <a:r>
              <a:rPr lang="uk-UA" sz="1800" dirty="0"/>
              <a:t>Видаляє всі елементи зі списку. Еквівалентно </a:t>
            </a:r>
            <a:r>
              <a:rPr lang="en-US" sz="1800" b="1" dirty="0"/>
              <a:t>del a[:]</a:t>
            </a:r>
            <a:endParaRPr lang="en-US" sz="1800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r>
              <a:rPr lang="ru-RU" sz="1800" b="1" dirty="0"/>
              <a:t>list.index(x[, start[, end]])</a:t>
            </a:r>
            <a:r>
              <a:rPr lang="en-US" sz="1800" b="1" dirty="0"/>
              <a:t>  </a:t>
            </a:r>
            <a:r>
              <a:rPr lang="ru-RU" sz="1800" dirty="0"/>
              <a:t>повертає індекс </a:t>
            </a:r>
            <a:r>
              <a:rPr lang="uk-UA" sz="1800" dirty="0"/>
              <a:t>першого знайденого в діапазоні </a:t>
            </a:r>
            <a:r>
              <a:rPr lang="ru-RU" sz="1800" dirty="0"/>
              <a:t>елементу</a:t>
            </a:r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r>
              <a:rPr lang="ru-RU" sz="1800" b="1" dirty="0"/>
              <a:t>list.count(x) </a:t>
            </a:r>
            <a:r>
              <a:rPr lang="ru-RU" sz="1800" dirty="0"/>
              <a:t>повертає кількість входжень елемента x в список</a:t>
            </a:r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ru-RU" sz="18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01211" y="943058"/>
            <a:ext cx="1906291" cy="1077218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40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pop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pop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())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2929" y="943058"/>
            <a:ext cx="981075" cy="723900"/>
          </a:xfrm>
          <a:prstGeom prst="rect">
            <a:avLst/>
          </a:prstGeom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01210" y="2446236"/>
            <a:ext cx="1906291" cy="830997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clear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2929" y="2446236"/>
            <a:ext cx="361950" cy="276225"/>
          </a:xfrm>
          <a:prstGeom prst="rect">
            <a:avLst/>
          </a:prstGeom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301209" y="3979391"/>
            <a:ext cx="1906291" cy="584775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index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endParaRPr kumimoji="0" lang="ru-RU" altLang="ru-RU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7529" y="4014603"/>
            <a:ext cx="387350" cy="360636"/>
          </a:xfrm>
          <a:prstGeom prst="rect">
            <a:avLst/>
          </a:prstGeom>
        </p:spPr>
      </p:pic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301209" y="5032268"/>
            <a:ext cx="2592376" cy="584775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count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endParaRPr kumimoji="0" lang="ru-RU" altLang="ru-RU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3900" y="5032267"/>
            <a:ext cx="342900" cy="31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724890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4" y="110066"/>
            <a:ext cx="11785600" cy="6426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 err="1"/>
              <a:t>list.sort</a:t>
            </a:r>
            <a:r>
              <a:rPr lang="en-US" sz="1800" b="1" dirty="0"/>
              <a:t> (key = None, reverse = False) </a:t>
            </a:r>
            <a:r>
              <a:rPr lang="en-US" sz="1800" dirty="0"/>
              <a:t>- c</a:t>
            </a:r>
            <a:r>
              <a:rPr lang="uk-UA" sz="1800" dirty="0"/>
              <a:t>ортує елементи в списку по зростанню. Для сортування в зворотному порядку використовуйте прапор </a:t>
            </a:r>
            <a:r>
              <a:rPr lang="en-US" sz="1800" dirty="0"/>
              <a:t>reverse = True.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ru-RU" sz="1800" b="1" dirty="0"/>
              <a:t>list.reverse() </a:t>
            </a:r>
            <a:r>
              <a:rPr lang="ru-RU" sz="1800" dirty="0"/>
              <a:t>змінює порядок розташування елементів у списку на зворотний. </a:t>
            </a:r>
            <a:r>
              <a:rPr lang="en-US" sz="1800" dirty="0"/>
              <a:t> 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ru-RU" sz="1800" b="1" dirty="0"/>
              <a:t>list.copy</a:t>
            </a:r>
            <a:r>
              <a:rPr lang="en-US" sz="1800" b="1" dirty="0"/>
              <a:t>(</a:t>
            </a:r>
            <a:r>
              <a:rPr lang="ru-RU" sz="1800" b="1" dirty="0"/>
              <a:t>) </a:t>
            </a:r>
            <a:r>
              <a:rPr lang="ru-RU" sz="1800" dirty="0"/>
              <a:t>Повертає копію списку. Еквівалентно </a:t>
            </a:r>
            <a:r>
              <a:rPr lang="ru-RU" sz="1800" b="1" dirty="0"/>
              <a:t>a[:] </a:t>
            </a:r>
            <a:endParaRPr lang="en-US" sz="1800" b="1" dirty="0"/>
          </a:p>
          <a:p>
            <a:pPr marL="0" indent="0">
              <a:buNone/>
            </a:pPr>
            <a:endParaRPr lang="ru-RU" sz="18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60866" y="676015"/>
            <a:ext cx="2933816" cy="1323439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1000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25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sort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sort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reverse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True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804" y="676015"/>
            <a:ext cx="2858902" cy="687118"/>
          </a:xfrm>
          <a:prstGeom prst="rect">
            <a:avLst/>
          </a:prstGeom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60866" y="2565403"/>
            <a:ext cx="2933816" cy="830997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1000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25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reverse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7803" y="2595036"/>
            <a:ext cx="2844773" cy="317497"/>
          </a:xfrm>
          <a:prstGeom prst="rect">
            <a:avLst/>
          </a:prstGeom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60866" y="4135335"/>
            <a:ext cx="2933816" cy="830997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1000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25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copy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7803" y="4144436"/>
            <a:ext cx="2844773" cy="335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221750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267" y="194733"/>
            <a:ext cx="11785600" cy="6426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800" b="1" dirty="0"/>
              <a:t>List Comprehensions </a:t>
            </a:r>
          </a:p>
          <a:p>
            <a:pPr marL="0" indent="0">
              <a:buNone/>
            </a:pPr>
            <a:r>
              <a:rPr lang="en-US" sz="1800" dirty="0"/>
              <a:t>List Comprehensions </a:t>
            </a:r>
            <a:r>
              <a:rPr lang="uk-UA" sz="1800" dirty="0"/>
              <a:t>найчастіше перекладають як абстракція списків або спискові включення. Вони є частиною синтаксису мови, яка надає простий спосіб побудови списків. Найпростіше роботу </a:t>
            </a:r>
            <a:r>
              <a:rPr lang="en-US" sz="1800" dirty="0"/>
              <a:t>list comprehensions </a:t>
            </a:r>
            <a:r>
              <a:rPr lang="uk-UA" sz="1800" dirty="0"/>
              <a:t>показати на прикладі. </a:t>
            </a:r>
          </a:p>
          <a:p>
            <a:pPr marL="0" indent="0">
              <a:buNone/>
            </a:pPr>
            <a:r>
              <a:rPr lang="uk-UA" sz="1800" dirty="0"/>
              <a:t>Припустимо необхідно створити список цілих чисел від 0 до </a:t>
            </a:r>
            <a:r>
              <a:rPr lang="en-US" sz="1800" dirty="0"/>
              <a:t>n, </a:t>
            </a:r>
            <a:r>
              <a:rPr lang="uk-UA" sz="1800" dirty="0"/>
              <a:t>де </a:t>
            </a:r>
            <a:r>
              <a:rPr lang="en-US" sz="1800" dirty="0"/>
              <a:t>n </a:t>
            </a:r>
            <a:r>
              <a:rPr lang="uk-UA" sz="1800" dirty="0"/>
              <a:t>попередньо заданий. Класичний спосіб вирішення даного завдання виглядав би так: 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Використання </a:t>
            </a:r>
            <a:r>
              <a:rPr lang="en-US" sz="1800" dirty="0"/>
              <a:t>list comprehensions </a:t>
            </a:r>
            <a:r>
              <a:rPr lang="uk-UA" sz="1800" dirty="0"/>
              <a:t>дозволяє зробити це значно простіше: 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ru-RU" sz="1800" dirty="0"/>
              <a:t>або взагалі ось так, в разі якщо не потрібно більше використовувати n: </a:t>
            </a:r>
          </a:p>
          <a:p>
            <a:pPr marL="0" indent="0">
              <a:buNone/>
            </a:pPr>
            <a:endParaRPr lang="ru-RU" sz="18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62467" y="2067461"/>
            <a:ext cx="3068789" cy="1323439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int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input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"Введіть число: "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=[]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range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):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append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62467" y="3995635"/>
            <a:ext cx="3068789" cy="830997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int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input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"Введіть число: "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range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)]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9062" y="2067461"/>
            <a:ext cx="1709738" cy="57746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9061" y="3995635"/>
            <a:ext cx="1831831" cy="618698"/>
          </a:xfrm>
          <a:prstGeom prst="rect">
            <a:avLst/>
          </a:prstGeom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262467" y="5592570"/>
            <a:ext cx="4459298" cy="584775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range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int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input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"Ведіть число: "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)))]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3666" y="5592569"/>
            <a:ext cx="1613979" cy="58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753116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03199"/>
            <a:ext cx="11785600" cy="6426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800" b="1" dirty="0"/>
              <a:t>List Comprehensions </a:t>
            </a:r>
            <a:r>
              <a:rPr lang="uk-UA" sz="1800" b="1" dirty="0"/>
              <a:t>як обробник списків </a:t>
            </a:r>
          </a:p>
          <a:p>
            <a:pPr marL="0" indent="0">
              <a:buNone/>
            </a:pPr>
            <a:r>
              <a:rPr lang="uk-UA" sz="1800" dirty="0"/>
              <a:t>У мові </a:t>
            </a:r>
            <a:r>
              <a:rPr lang="en-US" sz="1800" dirty="0"/>
              <a:t>Python </a:t>
            </a:r>
            <a:r>
              <a:rPr lang="uk-UA" sz="1800" dirty="0"/>
              <a:t>є дві дуже потужні функції для роботи з колекціями: </a:t>
            </a:r>
            <a:r>
              <a:rPr lang="en-US" sz="1800" b="1" dirty="0"/>
              <a:t>map</a:t>
            </a:r>
            <a:r>
              <a:rPr lang="en-US" sz="1800" dirty="0"/>
              <a:t> </a:t>
            </a:r>
            <a:r>
              <a:rPr lang="uk-UA" sz="1800" dirty="0"/>
              <a:t>і </a:t>
            </a:r>
            <a:r>
              <a:rPr lang="en-US" sz="1800" b="1" dirty="0"/>
              <a:t>filter</a:t>
            </a:r>
            <a:r>
              <a:rPr lang="en-US" sz="1800" dirty="0"/>
              <a:t>. </a:t>
            </a:r>
            <a:r>
              <a:rPr lang="uk-UA" sz="1800" dirty="0"/>
              <a:t>Вони дозволяють використовувати функціональний стиль програмування, не вдаючись до допомоги циклів, для роботи з такими типами як </a:t>
            </a:r>
            <a:r>
              <a:rPr lang="en-US" sz="1800" dirty="0"/>
              <a:t>list, tuple, set, dict </a:t>
            </a:r>
            <a:r>
              <a:rPr lang="uk-UA" sz="1800" dirty="0"/>
              <a:t>і т.п. Спискові включення дозволяють обійтися без цих функцій. </a:t>
            </a:r>
          </a:p>
          <a:p>
            <a:pPr marL="0" indent="0">
              <a:buNone/>
            </a:pPr>
            <a:r>
              <a:rPr lang="uk-UA" sz="1800" dirty="0"/>
              <a:t>Наприклад - заміною функції </a:t>
            </a:r>
            <a:r>
              <a:rPr lang="en-US" sz="1800" dirty="0"/>
              <a:t>map. </a:t>
            </a:r>
            <a:r>
              <a:rPr lang="uk-UA" sz="1800" dirty="0"/>
              <a:t>Нехай є список і потрібно отримати на базі нього новий, який містить елементи першого, зведені в квадрат. З використанням циклів це вирішувалось би так: </a:t>
            </a: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ru-RU" sz="1800" dirty="0"/>
              <a:t>Таке ж завдання, вирішен</a:t>
            </a:r>
            <a:r>
              <a:rPr lang="uk-UA" sz="1800" dirty="0"/>
              <a:t>е</a:t>
            </a:r>
            <a:r>
              <a:rPr lang="ru-RU" sz="1800" dirty="0"/>
              <a:t> з використанням </a:t>
            </a:r>
            <a:r>
              <a:rPr lang="ru-RU" sz="1800" b="1" dirty="0"/>
              <a:t>map()</a:t>
            </a:r>
            <a:r>
              <a:rPr lang="ru-RU" sz="1800" dirty="0"/>
              <a:t>, буде виглядати так: 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ru-RU" sz="1800" dirty="0"/>
              <a:t>В даному випадку застосована </a:t>
            </a:r>
            <a:r>
              <a:rPr lang="ru-RU" sz="1800" u="sng" dirty="0"/>
              <a:t>lambda-функці</a:t>
            </a:r>
            <a:r>
              <a:rPr lang="ru-RU" sz="1800" dirty="0"/>
              <a:t>я. </a:t>
            </a:r>
            <a:r>
              <a:rPr lang="ru-RU" sz="1800" i="1" dirty="0"/>
              <a:t>Забігаючи наперед</a:t>
            </a:r>
            <a:r>
              <a:rPr lang="ru-RU" sz="1800" dirty="0"/>
              <a:t>, </a:t>
            </a:r>
            <a:r>
              <a:rPr lang="uk-UA" sz="1800" dirty="0"/>
              <a:t>це безіменна функція з довільним числом аргументів, що обчислює один вираз. Тіло такої функції не може містити більше однієї інструкції (або виразу). Дану функцію можна використовувати в рамках будь-яких конвеєрних обчислень (наприклад всередині </a:t>
            </a:r>
            <a:r>
              <a:rPr lang="en-US" sz="1800" dirty="0"/>
              <a:t>filter(), map() </a:t>
            </a:r>
            <a:r>
              <a:rPr lang="uk-UA" sz="1800" dirty="0"/>
              <a:t>і </a:t>
            </a:r>
            <a:r>
              <a:rPr lang="en-US" sz="1800" dirty="0"/>
              <a:t>reduce()) </a:t>
            </a:r>
            <a:r>
              <a:rPr lang="uk-UA" sz="1800" dirty="0"/>
              <a:t>або самостійно, в тих місцях, де потрібно провести якісь обчислення, які зручно "загорнути" в функцію. </a:t>
            </a: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/>
              <a:t>Lambda-</a:t>
            </a:r>
            <a:r>
              <a:rPr lang="uk-UA" sz="1800" dirty="0"/>
              <a:t>функцію можна присвоїти будь-якій змінній і надалі використовувати її в якості імені функції </a:t>
            </a:r>
            <a:endParaRPr lang="en-US" sz="1800" dirty="0"/>
          </a:p>
          <a:p>
            <a:pPr marL="0" indent="0">
              <a:buNone/>
            </a:pPr>
            <a:endParaRPr lang="ru-RU" sz="18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06199" y="1969723"/>
            <a:ext cx="2069797" cy="1169551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6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[]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append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**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f"a 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{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 \n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b 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{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5928" y="1969724"/>
            <a:ext cx="2601005" cy="645210"/>
          </a:xfrm>
          <a:prstGeom prst="rect">
            <a:avLst/>
          </a:prstGeom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06199" y="3510497"/>
            <a:ext cx="2646878" cy="738664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6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list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map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lambda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**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f"a 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{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 \n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b 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{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6028" y="3510498"/>
            <a:ext cx="2589772" cy="642424"/>
          </a:xfrm>
          <a:prstGeom prst="rect">
            <a:avLst/>
          </a:prstGeom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306199" y="5400301"/>
            <a:ext cx="2143536" cy="307777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((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lambda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**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6475" y="5374874"/>
            <a:ext cx="333204" cy="33320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756400" y="3510497"/>
            <a:ext cx="476721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/>
              <a:t>Функція map приймає два аргументи, перший - це функція, яка буде застосована до кожного елементу списку, а другий - це список, який потрібно обробити. 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06199" y="6106179"/>
            <a:ext cx="1991251" cy="523220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sqrt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lambda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**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0.5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sqrt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9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1974" y="6106179"/>
            <a:ext cx="452264" cy="264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8455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67" y="143933"/>
            <a:ext cx="11785600" cy="6426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/>
              <a:t>Повертаємось до списків.</a:t>
            </a:r>
          </a:p>
          <a:p>
            <a:pPr marL="0" indent="0">
              <a:buNone/>
            </a:pPr>
            <a:r>
              <a:rPr lang="ru-RU" sz="1800" dirty="0"/>
              <a:t>Через спискові включення попередня задача буде вирішена так:</a:t>
            </a: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Приклад з заміною функції </a:t>
            </a:r>
            <a:r>
              <a:rPr lang="en-US" sz="1800" b="1" dirty="0"/>
              <a:t>filter()</a:t>
            </a:r>
            <a:r>
              <a:rPr lang="en-US" sz="1800" dirty="0"/>
              <a:t>.</a:t>
            </a:r>
          </a:p>
          <a:p>
            <a:pPr marL="0" indent="0">
              <a:buNone/>
            </a:pPr>
            <a:r>
              <a:rPr lang="uk-UA" sz="1800" dirty="0"/>
              <a:t>Побудуємо на базі існуючого списку новий, що складається тільки з парних чисел: </a:t>
            </a: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Ця ж</a:t>
            </a:r>
            <a:r>
              <a:rPr lang="ru-RU" sz="1800" dirty="0"/>
              <a:t> задача, але з використанням </a:t>
            </a:r>
            <a:r>
              <a:rPr lang="ru-RU" sz="1800" b="1" dirty="0"/>
              <a:t>filter()</a:t>
            </a:r>
            <a:r>
              <a:rPr lang="ru-RU" sz="1800" dirty="0"/>
              <a:t>:  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Рішення через спискові включення: 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ru-RU" sz="1800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35467" y="892201"/>
            <a:ext cx="2069797" cy="738664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6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**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f"a 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{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 \n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b 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{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3108" y="892201"/>
            <a:ext cx="2381250" cy="523875"/>
          </a:xfrm>
          <a:prstGeom prst="rect">
            <a:avLst/>
          </a:prstGeom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35467" y="2778836"/>
            <a:ext cx="2069797" cy="1384995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6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if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%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append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f"a 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{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 \n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b 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{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3108" y="2778835"/>
            <a:ext cx="2423011" cy="531631"/>
          </a:xfrm>
          <a:prstGeom prst="rect">
            <a:avLst/>
          </a:prstGeom>
        </p:spPr>
      </p:pic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35467" y="4628318"/>
            <a:ext cx="3163045" cy="738664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6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list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filter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lambda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%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f"a 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{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 \n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b 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{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9056" y="4656291"/>
            <a:ext cx="2423011" cy="531631"/>
          </a:xfrm>
          <a:prstGeom prst="rect">
            <a:avLst/>
          </a:prstGeom>
        </p:spPr>
      </p:pic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135467" y="5694381"/>
            <a:ext cx="2308645" cy="738664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6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if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%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f"a 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{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 \n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b 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{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1722" y="5702742"/>
            <a:ext cx="2423011" cy="531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180164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9333"/>
            <a:ext cx="11819467" cy="6451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2000" b="1" dirty="0"/>
              <a:t>Слайси / Зрізи </a:t>
            </a:r>
          </a:p>
          <a:p>
            <a:pPr marL="0" indent="0">
              <a:buNone/>
            </a:pPr>
            <a:r>
              <a:rPr lang="uk-UA" sz="1800" dirty="0"/>
              <a:t>Слайси (зрізи) є дуже потужною складовою </a:t>
            </a:r>
            <a:r>
              <a:rPr lang="en-US" sz="1800" dirty="0"/>
              <a:t>Python, </a:t>
            </a:r>
            <a:r>
              <a:rPr lang="uk-UA" sz="1800" dirty="0"/>
              <a:t>яка дозволяє швидко і лаконічно вирішувати завдання вибірки елементів зі списку.Створимо список для експериментів:</a:t>
            </a: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Слайс задається трійкою чисел, розділених двокрапко:    </a:t>
            </a:r>
            <a:r>
              <a:rPr lang="en-US" sz="1800" b="1" i="1" dirty="0"/>
              <a:t>start: stop: step</a:t>
            </a:r>
            <a:r>
              <a:rPr lang="en-US" sz="1800" dirty="0"/>
              <a:t>. </a:t>
            </a:r>
            <a:endParaRPr lang="uk-UA" sz="1800" dirty="0"/>
          </a:p>
          <a:p>
            <a:pPr>
              <a:spcBef>
                <a:spcPts val="0"/>
              </a:spcBef>
            </a:pPr>
            <a:r>
              <a:rPr lang="en-US" sz="1800" dirty="0"/>
              <a:t>start - </a:t>
            </a:r>
            <a:r>
              <a:rPr lang="uk-UA" sz="1800" dirty="0"/>
              <a:t>позиція з якої потрібно розпочати вибірку, </a:t>
            </a:r>
          </a:p>
          <a:p>
            <a:pPr>
              <a:spcBef>
                <a:spcPts val="0"/>
              </a:spcBef>
            </a:pPr>
            <a:r>
              <a:rPr lang="en-US" sz="1800" dirty="0"/>
              <a:t>stop - </a:t>
            </a:r>
            <a:r>
              <a:rPr lang="uk-UA" sz="1800" dirty="0"/>
              <a:t>кінцева позиція, </a:t>
            </a:r>
          </a:p>
          <a:p>
            <a:pPr>
              <a:spcBef>
                <a:spcPts val="0"/>
              </a:spcBef>
            </a:pPr>
            <a:r>
              <a:rPr lang="en-US" sz="1800" dirty="0"/>
              <a:t>step - </a:t>
            </a:r>
            <a:r>
              <a:rPr lang="uk-UA" sz="1800" dirty="0"/>
              <a:t>крок. </a:t>
            </a:r>
          </a:p>
          <a:p>
            <a:pPr marL="0" indent="0">
              <a:buNone/>
            </a:pPr>
            <a:r>
              <a:rPr lang="uk-UA" sz="1800" dirty="0"/>
              <a:t>При цьому необхідно пам'ятати, що </a:t>
            </a:r>
            <a:r>
              <a:rPr lang="uk-UA" sz="1800" u="sng" dirty="0"/>
              <a:t>вибірка не включає елемент, що визначається параметром </a:t>
            </a:r>
            <a:r>
              <a:rPr lang="en-US" sz="1800" b="1" i="1" u="sng" dirty="0"/>
              <a:t>stop</a:t>
            </a:r>
            <a:r>
              <a:rPr lang="en-US" sz="1800" dirty="0"/>
              <a:t>. </a:t>
            </a:r>
            <a:r>
              <a:rPr lang="uk-UA" sz="1800" dirty="0"/>
              <a:t> 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Слайси можна сконструювати заздалегідь, а потім вже використовувати в міру необхідності. Це можливо зробити, з огляду на те, що слайс - це об'єкт класу </a:t>
            </a:r>
            <a:r>
              <a:rPr lang="en-US" sz="1800" dirty="0"/>
              <a:t>slice. </a:t>
            </a:r>
            <a:r>
              <a:rPr lang="uk-UA" sz="1800" dirty="0"/>
              <a:t> </a:t>
            </a:r>
            <a:endParaRPr lang="ru-RU" sz="18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62467" y="1149978"/>
            <a:ext cx="1988045" cy="307777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range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)]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52400" y="3028607"/>
            <a:ext cx="5271892" cy="1600438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range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)]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[:])       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#Отримати копію списку</a:t>
            </a:r>
            <a:b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])   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#Отримати перші п’ять елементів списку</a:t>
            </a:r>
            <a:b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])   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#Отримати елементи з 3-го по 7-й</a:t>
            </a:r>
            <a:b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[::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])    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#Отримати елементи зі списку з кроком 2</a:t>
            </a:r>
            <a:b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8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])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#Отримати елементи з 2-го по 8-й з кроком 2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8158" y="3198063"/>
            <a:ext cx="2307273" cy="1430867"/>
          </a:xfrm>
          <a:prstGeom prst="rect">
            <a:avLst/>
          </a:prstGeom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52400" y="5157969"/>
            <a:ext cx="1988045" cy="1384995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range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slice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slice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8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8346" y="5459941"/>
            <a:ext cx="2409825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860700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267" y="194733"/>
            <a:ext cx="11785600" cy="6426200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2000" b="1" dirty="0"/>
              <a:t>List Comprehensions </a:t>
            </a:r>
            <a:r>
              <a:rPr lang="ru-RU" sz="2000" b="1" dirty="0"/>
              <a:t>через генератор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/>
              <a:t>Є ще одні спосіб створення списків, який схожий на списковий включення, але результатом роботи є не об'єкт класу list, а </a:t>
            </a:r>
            <a:r>
              <a:rPr lang="ru-RU" sz="1800" b="1" u="sng" dirty="0"/>
              <a:t>генератор</a:t>
            </a:r>
            <a:r>
              <a:rPr lang="ru-RU" sz="1800" dirty="0"/>
              <a:t>. </a:t>
            </a:r>
            <a:endParaRPr lang="en-US" sz="1800" dirty="0"/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/>
              <a:t>Попередньо імпортуємо модуль sys, він нам знадобиться: </a:t>
            </a:r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/>
              <a:t>Створимо список, використовуючи спискові включення: </a:t>
            </a:r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/>
              <a:t>перевіримо тип змінної a: </a:t>
            </a:r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/>
              <a:t>і подивимося скільки вона займає пам'яті в байтах: </a:t>
            </a:r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/>
              <a:t>Для створення </a:t>
            </a:r>
            <a:r>
              <a:rPr lang="ru-RU" sz="1800" u="sng" dirty="0"/>
              <a:t>об'єкта-генератора</a:t>
            </a:r>
            <a:r>
              <a:rPr lang="ru-RU" sz="1800" dirty="0"/>
              <a:t>, використовується синтаксис такий же як і для спискового включення, тільки замість квадратних дужок використовуються </a:t>
            </a:r>
            <a:r>
              <a:rPr lang="ru-RU" sz="1800" u="sng" dirty="0"/>
              <a:t>круглі</a:t>
            </a:r>
            <a:r>
              <a:rPr lang="ru-RU" sz="1800" dirty="0"/>
              <a:t>: </a:t>
            </a:r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r>
              <a:rPr lang="uk-UA" sz="1800" dirty="0"/>
              <a:t>Зверніть увагу, що тип цього об'єкта </a:t>
            </a:r>
            <a:r>
              <a:rPr lang="uk-UA" sz="1800" u="sng" dirty="0"/>
              <a:t>'</a:t>
            </a:r>
            <a:r>
              <a:rPr lang="en-US" sz="1800" u="sng" dirty="0"/>
              <a:t>generator'</a:t>
            </a:r>
            <a:r>
              <a:rPr lang="en-US" sz="1800" dirty="0"/>
              <a:t>, </a:t>
            </a:r>
            <a:r>
              <a:rPr lang="uk-UA" sz="1800" dirty="0"/>
              <a:t>і в пам'яті він </a:t>
            </a:r>
            <a:r>
              <a:rPr lang="uk-UA" sz="1800" u="sng" dirty="0"/>
              <a:t>займає місця менше, ніж список</a:t>
            </a:r>
            <a:r>
              <a:rPr lang="uk-UA" sz="1800" dirty="0"/>
              <a:t>, це пояснюється тим, що в першому випадку в пам'яті зберігається </a:t>
            </a:r>
            <a:r>
              <a:rPr lang="uk-UA" sz="1800" u="sng" dirty="0"/>
              <a:t>весь набір чисел від 0 до 9</a:t>
            </a:r>
            <a:r>
              <a:rPr lang="uk-UA" sz="1800" dirty="0"/>
              <a:t>, а в другому </a:t>
            </a:r>
            <a:r>
              <a:rPr lang="uk-UA" sz="1800" u="sng" dirty="0"/>
              <a:t>функція</a:t>
            </a:r>
            <a:r>
              <a:rPr lang="uk-UA" sz="1800" dirty="0"/>
              <a:t>, яка </a:t>
            </a:r>
            <a:r>
              <a:rPr lang="uk-UA" sz="1800" u="sng" dirty="0"/>
              <a:t>буде</a:t>
            </a:r>
            <a:r>
              <a:rPr lang="uk-UA" sz="1800" dirty="0"/>
              <a:t> нам </a:t>
            </a:r>
            <a:r>
              <a:rPr lang="uk-UA" sz="1800" u="sng" dirty="0"/>
              <a:t>генерувати числа від 0 до 9</a:t>
            </a:r>
            <a:r>
              <a:rPr lang="uk-UA" sz="1800" dirty="0"/>
              <a:t>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sz="1800" dirty="0"/>
              <a:t>Для наших прикладів різниця в розмірі не суттєва, розглянемо варіант з 10000 елементами: </a:t>
            </a:r>
            <a:endParaRPr lang="ru-RU" sz="18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54000" y="1226177"/>
            <a:ext cx="1000595" cy="307777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sys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54000" y="1717244"/>
            <a:ext cx="1988045" cy="307777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range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)]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54000" y="2208311"/>
            <a:ext cx="1207382" cy="307777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type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54000" y="2748688"/>
            <a:ext cx="1904689" cy="307777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sys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getsizeof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2066" y="2355343"/>
            <a:ext cx="1879601" cy="701121"/>
          </a:xfrm>
          <a:prstGeom prst="rect">
            <a:avLst/>
          </a:prstGeom>
        </p:spPr>
      </p:pic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234764" y="3746265"/>
            <a:ext cx="2007281" cy="738664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range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type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sys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getsizeof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7483" y="3746265"/>
            <a:ext cx="2349509" cy="673335"/>
          </a:xfrm>
          <a:prstGeom prst="rect">
            <a:avLst/>
          </a:prstGeom>
        </p:spPr>
      </p:pic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254000" y="5729119"/>
            <a:ext cx="2305439" cy="954107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range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10000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sys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getsizeof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range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10000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sys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getsizeof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7483" y="5729119"/>
            <a:ext cx="1102784" cy="827088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4724400" y="581949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/>
              <a:t>Розмір генератора в даному випадку не буде залежати від кількості чисел, які він повинен створити </a:t>
            </a:r>
          </a:p>
        </p:txBody>
      </p:sp>
    </p:spTree>
    <p:extLst>
      <p:ext uri="{BB962C8B-B14F-4D97-AF65-F5344CB8AC3E}">
        <p14:creationId xmlns:p14="http://schemas.microsoft.com/office/powerpoint/2010/main" val="2191319909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267" y="194733"/>
            <a:ext cx="11785600" cy="6426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/>
              <a:t>Якщо ви вирішуєте задачу обходу списку, то принципової різниці між списком і генератором не буде:</a:t>
            </a: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ru-RU" sz="1800" dirty="0"/>
              <a:t>Але з генератором не можна працювати також як і зі списком: не можна звернутися до елементу за індексом і т.п.  </a:t>
            </a: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21733" y="582192"/>
            <a:ext cx="2007281" cy="1815882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range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)]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val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val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end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 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type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range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val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val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end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 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type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7595" y="947208"/>
            <a:ext cx="4037544" cy="70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252284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2426916" y="1470199"/>
            <a:ext cx="7405734" cy="34489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uk-UA" sz="4000" b="1" dirty="0"/>
          </a:p>
          <a:p>
            <a:pPr marL="0" indent="0" algn="ctr">
              <a:buNone/>
            </a:pPr>
            <a:endParaRPr lang="uk-UA" b="1" dirty="0"/>
          </a:p>
          <a:p>
            <a:pPr marL="0" indent="0" algn="ctr">
              <a:buNone/>
            </a:pPr>
            <a:r>
              <a:rPr lang="ru-RU" sz="4400" b="1" dirty="0"/>
              <a:t>Кортежі</a:t>
            </a:r>
          </a:p>
        </p:txBody>
      </p:sp>
    </p:spTree>
    <p:extLst>
      <p:ext uri="{BB962C8B-B14F-4D97-AF65-F5344CB8AC3E}">
        <p14:creationId xmlns:p14="http://schemas.microsoft.com/office/powerpoint/2010/main" val="436790577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266" y="194732"/>
            <a:ext cx="12005733" cy="6663267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1800" b="1" dirty="0"/>
              <a:t>Кортеж (tuple) </a:t>
            </a:r>
            <a:r>
              <a:rPr lang="ru-RU" sz="1800" dirty="0"/>
              <a:t>- це незмінна структура даних, яка за своєю подобою дуже схожа на список.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/>
              <a:t>Список - це змінний тип даних. Тобто якщо у нас є список a = [1, 2, 3] і ми хочемо замінити другий елемент з 2 на 15, то ми може це зробити, безпосередньо звернувшись до елемента списку. </a:t>
            </a:r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/>
              <a:t>З кортежем проводити такі операції не можна, тому що елементи не можна зм</a:t>
            </a:r>
            <a:r>
              <a:rPr lang="uk-UA" sz="1800" dirty="0"/>
              <a:t>інювати</a:t>
            </a:r>
            <a:r>
              <a:rPr lang="ru-RU" sz="1800" dirty="0"/>
              <a:t>. </a:t>
            </a:r>
          </a:p>
          <a:p>
            <a:pPr marL="0" indent="0"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spcBef>
                <a:spcPts val="0"/>
              </a:spcBef>
              <a:buNone/>
            </a:pPr>
            <a:r>
              <a:rPr lang="uk-UA" sz="1800" u="sng" dirty="0"/>
              <a:t>Навіщо потрібні кортежі </a:t>
            </a:r>
            <a:r>
              <a:rPr lang="uk-UA" sz="1800" dirty="0"/>
              <a:t>в </a:t>
            </a:r>
            <a:r>
              <a:rPr lang="en-US" sz="1800" dirty="0"/>
              <a:t>Python? </a:t>
            </a:r>
            <a:r>
              <a:rPr lang="uk-UA" sz="1800" dirty="0"/>
              <a:t>Існує кілька причин, з якимх варто використовувати кортежі замість списків. Одна з них - це </a:t>
            </a:r>
            <a:r>
              <a:rPr lang="uk-UA" sz="1800" u="sng" dirty="0"/>
              <a:t>убезпечити дані від випадкових змін</a:t>
            </a:r>
            <a:r>
              <a:rPr lang="uk-UA" sz="1800" dirty="0"/>
              <a:t>. Якщо ми отримали звідкись масив даних, і у нас є бажання попрацювати з ним, але при цьому безпосередньо змінювати дані ми не збираємося, тоді, це як раз той випадок, коли кортежі припадуть як не можна до речі. </a:t>
            </a:r>
          </a:p>
          <a:p>
            <a:pPr marL="0" indent="0"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spcBef>
                <a:spcPts val="0"/>
              </a:spcBef>
              <a:buNone/>
            </a:pPr>
            <a:r>
              <a:rPr lang="uk-UA" sz="1800" dirty="0"/>
              <a:t>Використовуючи їх, ми додатково отримуємо відразу кілька бонусів - по-перше, це </a:t>
            </a:r>
            <a:r>
              <a:rPr lang="uk-UA" sz="1800" u="sng" dirty="0"/>
              <a:t>економія місця</a:t>
            </a:r>
            <a:r>
              <a:rPr lang="uk-UA" sz="1800" dirty="0"/>
              <a:t>. Справа в тому, що кортежі в пам'яті займають менший об'єм в порівнянні зі списками. </a:t>
            </a:r>
          </a:p>
          <a:p>
            <a:pPr marL="0" indent="0"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spcBef>
                <a:spcPts val="0"/>
              </a:spcBef>
              <a:buNone/>
            </a:pPr>
            <a:r>
              <a:rPr lang="uk-UA" sz="1800" dirty="0"/>
              <a:t>По-друге - приріст продуктивності, який пов'язаний з тим, що </a:t>
            </a:r>
            <a:r>
              <a:rPr lang="uk-UA" sz="1800" u="sng" dirty="0"/>
              <a:t>кортежі працюють швидше, ніж списки </a:t>
            </a:r>
            <a:r>
              <a:rPr lang="uk-UA" sz="1800" dirty="0"/>
              <a:t>(тобто на операції перебору елементів і т.п. </a:t>
            </a:r>
            <a:r>
              <a:rPr lang="uk-UA" sz="1800" u="sng" dirty="0"/>
              <a:t>буде витрачатися менше часу</a:t>
            </a:r>
            <a:r>
              <a:rPr lang="uk-UA" sz="1800" dirty="0"/>
              <a:t>).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sz="1800" dirty="0"/>
              <a:t>Важливо також відзначити, що кортежі </a:t>
            </a:r>
            <a:r>
              <a:rPr lang="uk-UA" sz="1800" u="sng" dirty="0"/>
              <a:t>можна використовувати в якості ключа у словниках</a:t>
            </a:r>
            <a:r>
              <a:rPr lang="uk-UA" sz="1800" dirty="0"/>
              <a:t>. </a:t>
            </a:r>
            <a:endParaRPr lang="ru-RU" sz="18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96334" y="978669"/>
            <a:ext cx="1083951" cy="954107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 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15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4633" y="978669"/>
            <a:ext cx="1003300" cy="638464"/>
          </a:xfrm>
          <a:prstGeom prst="rect">
            <a:avLst/>
          </a:prstGeom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96334" y="2239658"/>
            <a:ext cx="1103187" cy="954107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 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15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4755" y="2239658"/>
            <a:ext cx="4854046" cy="970809"/>
          </a:xfrm>
          <a:prstGeom prst="rect">
            <a:avLst/>
          </a:prstGeom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296334" y="4943062"/>
            <a:ext cx="1874231" cy="954107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lst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tpl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lst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__sizeof__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tpl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__sizeof__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6283" y="5341132"/>
            <a:ext cx="408517" cy="556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32525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267" y="194733"/>
            <a:ext cx="11785600" cy="6426200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2000" b="1" dirty="0"/>
              <a:t>Створення, видалення кортежів і робота з його елементами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800" b="1" dirty="0"/>
              <a:t>Створення кортежів</a:t>
            </a:r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/>
              <a:t>Для створення пустого кортежу можна скористатися однією з наступних команд </a:t>
            </a:r>
            <a:endParaRPr lang="en-US" sz="1800" dirty="0"/>
          </a:p>
          <a:p>
            <a:pPr marL="0" indent="0">
              <a:spcBef>
                <a:spcPts val="0"/>
              </a:spcBef>
              <a:buNone/>
            </a:pPr>
            <a:endParaRPr lang="en-US" sz="1800" dirty="0"/>
          </a:p>
          <a:p>
            <a:pPr marL="0" indent="0">
              <a:spcBef>
                <a:spcPts val="0"/>
              </a:spcBef>
              <a:buNone/>
            </a:pPr>
            <a:endParaRPr lang="en-US" sz="1800" dirty="0"/>
          </a:p>
          <a:p>
            <a:pPr marL="0" indent="0">
              <a:spcBef>
                <a:spcPts val="0"/>
              </a:spcBef>
              <a:buNone/>
            </a:pPr>
            <a:endParaRPr lang="en-US" sz="1800" dirty="0"/>
          </a:p>
          <a:p>
            <a:pPr marL="0" indent="0">
              <a:spcBef>
                <a:spcPts val="0"/>
              </a:spcBef>
              <a:buNone/>
            </a:pPr>
            <a:endParaRPr lang="en-US" sz="1800" dirty="0"/>
          </a:p>
          <a:p>
            <a:pPr marL="0" indent="0">
              <a:spcBef>
                <a:spcPts val="0"/>
              </a:spcBef>
              <a:buNone/>
            </a:pPr>
            <a:endParaRPr lang="en-US" sz="1800" dirty="0"/>
          </a:p>
          <a:p>
            <a:pPr marL="0" indent="0">
              <a:spcBef>
                <a:spcPts val="0"/>
              </a:spcBef>
              <a:buNone/>
            </a:pPr>
            <a:endParaRPr lang="en-US" sz="1800" dirty="0"/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/>
              <a:t>Кортеж із заданим вмістом створюється також як список, тільки </a:t>
            </a:r>
            <a:r>
              <a:rPr lang="ru-RU" sz="1800" u="sng" dirty="0"/>
              <a:t>замість квадратних дужок </a:t>
            </a:r>
            <a:r>
              <a:rPr lang="ru-RU" sz="1800" dirty="0"/>
              <a:t>використовуються </a:t>
            </a:r>
            <a:r>
              <a:rPr lang="ru-RU" sz="1800" u="sng" dirty="0"/>
              <a:t>круглі</a:t>
            </a:r>
            <a:r>
              <a:rPr lang="ru-RU" sz="1800" dirty="0"/>
              <a:t>. </a:t>
            </a:r>
            <a:endParaRPr lang="en-US" sz="1800" dirty="0"/>
          </a:p>
          <a:p>
            <a:pPr marL="0" indent="0">
              <a:spcBef>
                <a:spcPts val="0"/>
              </a:spcBef>
              <a:buNone/>
            </a:pPr>
            <a:endParaRPr lang="en-US" sz="1800" dirty="0"/>
          </a:p>
          <a:p>
            <a:pPr marL="0" indent="0">
              <a:spcBef>
                <a:spcPts val="0"/>
              </a:spcBef>
              <a:buNone/>
            </a:pPr>
            <a:endParaRPr lang="en-US" sz="1800" dirty="0"/>
          </a:p>
          <a:p>
            <a:pPr marL="0" indent="0">
              <a:spcBef>
                <a:spcPts val="0"/>
              </a:spcBef>
              <a:buNone/>
            </a:pPr>
            <a:endParaRPr lang="en-US" sz="1800" dirty="0"/>
          </a:p>
          <a:p>
            <a:pPr marL="0" indent="0">
              <a:spcBef>
                <a:spcPts val="0"/>
              </a:spcBef>
              <a:buNone/>
            </a:pPr>
            <a:endParaRPr lang="en-US" sz="1800" dirty="0"/>
          </a:p>
          <a:p>
            <a:pPr marL="0" indent="0">
              <a:spcBef>
                <a:spcPts val="0"/>
              </a:spcBef>
              <a:buNone/>
            </a:pPr>
            <a:r>
              <a:rPr lang="uk-UA" sz="1800" dirty="0"/>
              <a:t>Або </a:t>
            </a:r>
            <a:r>
              <a:rPr lang="ru-RU" sz="1800" dirty="0"/>
              <a:t>можна скористатися функцією </a:t>
            </a:r>
            <a:r>
              <a:rPr lang="ru-RU" sz="1800" b="1" dirty="0"/>
              <a:t>tuple()</a:t>
            </a:r>
          </a:p>
          <a:p>
            <a:pPr marL="0" indent="0">
              <a:spcBef>
                <a:spcPts val="0"/>
              </a:spcBef>
              <a:buNone/>
            </a:pPr>
            <a:endParaRPr lang="uk-UA" sz="1800" b="1" dirty="0"/>
          </a:p>
          <a:p>
            <a:pPr marL="0" indent="0">
              <a:spcBef>
                <a:spcPts val="0"/>
              </a:spcBef>
              <a:buNone/>
            </a:pPr>
            <a:endParaRPr lang="uk-UA" sz="1800" b="1" dirty="0"/>
          </a:p>
          <a:p>
            <a:pPr marL="0" indent="0">
              <a:spcBef>
                <a:spcPts val="0"/>
              </a:spcBef>
              <a:buNone/>
            </a:pPr>
            <a:endParaRPr lang="uk-UA" sz="1800" b="1" dirty="0"/>
          </a:p>
          <a:p>
            <a:pPr marL="0" indent="0">
              <a:spcBef>
                <a:spcPts val="0"/>
              </a:spcBef>
              <a:buNone/>
            </a:pPr>
            <a:r>
              <a:rPr lang="ru-RU" sz="1800" b="1" dirty="0"/>
              <a:t>Доступ до елементів кортежу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/>
              <a:t>Доступ до елементів кортежу здійснюється також як до елементів списку - через вказівку індексу.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/>
              <a:t>Але </a:t>
            </a:r>
            <a:r>
              <a:rPr lang="ru-RU" sz="1800" u="sng" dirty="0"/>
              <a:t>змінювати елементи кортежу не можна</a:t>
            </a:r>
            <a:r>
              <a:rPr lang="ru-RU" sz="1800" dirty="0"/>
              <a:t>! </a:t>
            </a:r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62467" y="1362559"/>
            <a:ext cx="1207382" cy="1169551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()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type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tuple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type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9287" y="1690159"/>
            <a:ext cx="1343025" cy="514350"/>
          </a:xfrm>
          <a:prstGeom prst="rect">
            <a:avLst/>
          </a:prstGeom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62467" y="3038501"/>
            <a:ext cx="1500732" cy="738664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type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8337" y="3166535"/>
            <a:ext cx="1323975" cy="533400"/>
          </a:xfrm>
          <a:prstGeom prst="rect">
            <a:avLst/>
          </a:prstGeom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262467" y="4283556"/>
            <a:ext cx="1808508" cy="523220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tuple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5050" y="4490134"/>
            <a:ext cx="1181100" cy="295275"/>
          </a:xfrm>
          <a:prstGeom prst="rect">
            <a:avLst/>
          </a:prstGeom>
        </p:spPr>
      </p:pic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262467" y="5813879"/>
            <a:ext cx="1500732" cy="738664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 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3579" y="5748822"/>
            <a:ext cx="4753953" cy="868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788293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267" y="194733"/>
            <a:ext cx="11785600" cy="64262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1800" b="1" dirty="0"/>
              <a:t>Видалення кортежів </a:t>
            </a:r>
          </a:p>
          <a:p>
            <a:pPr marL="0" indent="0">
              <a:spcBef>
                <a:spcPts val="0"/>
              </a:spcBef>
              <a:buNone/>
            </a:pPr>
            <a:endParaRPr lang="ru-RU" sz="1800" b="1" dirty="0"/>
          </a:p>
          <a:p>
            <a:pPr marL="0" indent="0">
              <a:spcBef>
                <a:spcPts val="0"/>
              </a:spcBef>
              <a:buNone/>
            </a:pPr>
            <a:r>
              <a:rPr lang="ru-RU" sz="1800" u="sng" dirty="0"/>
              <a:t>Видалити окремі елементи з кортежу неможливо</a:t>
            </a:r>
            <a:r>
              <a:rPr lang="ru-RU" sz="1800" dirty="0"/>
              <a:t>. </a:t>
            </a:r>
          </a:p>
          <a:p>
            <a:pPr marL="0" indent="0"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/>
              <a:t>Але можна видалити кортеж повністю</a:t>
            </a:r>
          </a:p>
          <a:p>
            <a:pPr marL="0" indent="0"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spcBef>
                <a:spcPts val="0"/>
              </a:spcBef>
              <a:buNone/>
            </a:pPr>
            <a:r>
              <a:rPr lang="ru-RU" sz="1800" b="1" dirty="0"/>
              <a:t>Перетворення кортежу в список і назад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/>
              <a:t>На базі кортежу можна створити список, і навпаки. Для перетворення списку в кортеж достатньо передати його в якості аргументу функції </a:t>
            </a:r>
            <a:r>
              <a:rPr lang="ru-RU" sz="1800" b="1" dirty="0"/>
              <a:t>tuple()</a:t>
            </a: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/>
              <a:t> </a:t>
            </a:r>
            <a:endParaRPr lang="uk-UA" sz="18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54000" y="1042257"/>
            <a:ext cx="1500732" cy="523220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del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3167" y="1042258"/>
            <a:ext cx="5363633" cy="880476"/>
          </a:xfrm>
          <a:prstGeom prst="rect">
            <a:avLst/>
          </a:prstGeom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54000" y="2280735"/>
            <a:ext cx="1500732" cy="738664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del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3167" y="2280735"/>
            <a:ext cx="5363633" cy="811707"/>
          </a:xfrm>
          <a:prstGeom prst="rect">
            <a:avLst/>
          </a:prstGeom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254000" y="3981103"/>
            <a:ext cx="1561646" cy="1384995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lst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type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lst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lst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tpl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tuple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lst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type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tpl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tpl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1700" y="4280248"/>
            <a:ext cx="1447800" cy="1085850"/>
          </a:xfrm>
          <a:prstGeom prst="rect">
            <a:avLst/>
          </a:prstGeom>
        </p:spPr>
      </p:pic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262859" y="5420774"/>
            <a:ext cx="1689886" cy="1384995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tpl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6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8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type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tpl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tpl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lst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list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tpl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type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lst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lst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71700" y="5719588"/>
            <a:ext cx="1343025" cy="1019175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156915" y="5928605"/>
            <a:ext cx="40488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Зворотна операція також є коректною. </a:t>
            </a:r>
          </a:p>
        </p:txBody>
      </p:sp>
    </p:spTree>
    <p:extLst>
      <p:ext uri="{BB962C8B-B14F-4D97-AF65-F5344CB8AC3E}">
        <p14:creationId xmlns:p14="http://schemas.microsoft.com/office/powerpoint/2010/main" val="2159879912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2426916" y="1470199"/>
            <a:ext cx="7405734" cy="34489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uk-UA" sz="4000" b="1" noProof="0" dirty="0"/>
          </a:p>
          <a:p>
            <a:pPr marL="0" indent="0" algn="ctr">
              <a:buNone/>
            </a:pPr>
            <a:endParaRPr lang="uk-UA" b="1" noProof="0" dirty="0"/>
          </a:p>
          <a:p>
            <a:pPr marL="0" indent="0" algn="ctr">
              <a:buNone/>
            </a:pPr>
            <a:r>
              <a:rPr lang="uk-UA" sz="4400" b="1" noProof="0" dirty="0"/>
              <a:t>Множини</a:t>
            </a:r>
          </a:p>
        </p:txBody>
      </p:sp>
    </p:spTree>
    <p:extLst>
      <p:ext uri="{BB962C8B-B14F-4D97-AF65-F5344CB8AC3E}">
        <p14:creationId xmlns:p14="http://schemas.microsoft.com/office/powerpoint/2010/main" val="3867064531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0A8B67-C309-B9A1-2B9D-F046B11BE2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4233" y="172528"/>
            <a:ext cx="6547449" cy="656470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600" dirty="0"/>
              <a:t>Множина — це </a:t>
            </a:r>
            <a:r>
              <a:rPr lang="uk-UA" sz="1600" b="1" dirty="0"/>
              <a:t>змінювана колекція унікальних елементів</a:t>
            </a:r>
            <a:r>
              <a:rPr lang="uk-UA" sz="1600" dirty="0"/>
              <a:t>.</a:t>
            </a:r>
            <a:endParaRPr lang="ru-UA" sz="1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600" dirty="0"/>
              <a:t>Основні властивості:</a:t>
            </a:r>
            <a:endParaRPr lang="ru-UA" sz="16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600" dirty="0"/>
              <a:t>кожен елемент множини зустрічається лише один раз;</a:t>
            </a:r>
            <a:endParaRPr lang="ru-UA" sz="16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600" dirty="0"/>
              <a:t>порядок елементів не є визначеним;</a:t>
            </a:r>
            <a:endParaRPr lang="ru-UA" sz="16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600" dirty="0"/>
              <a:t>елементи множини мають бути </a:t>
            </a:r>
            <a:r>
              <a:rPr lang="uk-UA" sz="1600" b="1" dirty="0"/>
              <a:t>хешованими</a:t>
            </a:r>
            <a:r>
              <a:rPr lang="uk-UA" sz="1600" dirty="0"/>
              <a:t>;</a:t>
            </a:r>
            <a:endParaRPr lang="ru-UA" sz="16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600" dirty="0"/>
              <a:t>множина підтримує швидку перевірку належності: x in s;</a:t>
            </a:r>
            <a:endParaRPr lang="ru-UA" sz="16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600" dirty="0"/>
              <a:t>множини можна змінювати: додавати та видаляти елементи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uk-UA" sz="1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600" dirty="0"/>
              <a:t>Якщо записати однаковий елемент декілька разів, він зберігатиметься лише один раз: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6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600" b="1" dirty="0"/>
              <a:t>Множина з іншої колекції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UA" sz="1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UA" sz="1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100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EB05A3D6-D3AA-1453-30F7-CC3E4903C3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6842" y="172528"/>
            <a:ext cx="3457575" cy="171450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1616855A-60F1-63B0-6A6E-03C308D8AB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2895" y="1988208"/>
            <a:ext cx="2505075" cy="676275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47ED7F9E-1839-6112-1134-CF1E9C9BDA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233" y="2973865"/>
            <a:ext cx="3028950" cy="962025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7FD87A7F-89AB-76EC-49EC-FF82B288FF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3491" y="3624977"/>
            <a:ext cx="1019175" cy="323850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6BE9018D-9947-C633-EAD5-20FB3F7882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213" y="4576606"/>
            <a:ext cx="3362325" cy="175260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BFB5E4B2-1C52-6F8D-4F87-62FC2D06DB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73869" y="6030519"/>
            <a:ext cx="1524000" cy="285750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E51A0BFE-9838-D049-4753-44B03BF8BB0F}"/>
              </a:ext>
            </a:extLst>
          </p:cNvPr>
          <p:cNvSpPr txBox="1"/>
          <p:nvPr/>
        </p:nvSpPr>
        <p:spPr>
          <a:xfrm>
            <a:off x="645902" y="6316269"/>
            <a:ext cx="609456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1800"/>
              </a:lnSpc>
              <a:buNone/>
            </a:pPr>
            <a:r>
              <a:rPr lang="uk-UA" sz="1600" kern="100" dirty="0">
                <a:effectLst/>
                <a:ea typeface="Times New Roman" panose="02020603050405020304" pitchFamily="18" charset="0"/>
              </a:rPr>
              <a:t>Це один із найпрактичніших способів </a:t>
            </a:r>
            <a:r>
              <a:rPr lang="uk-UA" sz="1600" b="1" kern="100" dirty="0">
                <a:effectLst/>
                <a:ea typeface="Times New Roman" panose="02020603050405020304" pitchFamily="18" charset="0"/>
              </a:rPr>
              <a:t>видалити дублікати</a:t>
            </a:r>
            <a:r>
              <a:rPr lang="uk-UA" sz="1600" kern="100" dirty="0">
                <a:effectLst/>
                <a:ea typeface="Times New Roman" panose="02020603050405020304" pitchFamily="18" charset="0"/>
              </a:rPr>
              <a:t>.</a:t>
            </a:r>
            <a:endParaRPr lang="ru-UA" sz="1600" kern="1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8B0646F-4ED9-65B5-D9B0-14810F05C7CE}"/>
              </a:ext>
            </a:extLst>
          </p:cNvPr>
          <p:cNvSpPr txBox="1"/>
          <p:nvPr/>
        </p:nvSpPr>
        <p:spPr>
          <a:xfrm>
            <a:off x="7136989" y="3037178"/>
            <a:ext cx="366788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1800"/>
              </a:lnSpc>
              <a:buNone/>
            </a:pPr>
            <a:r>
              <a:rPr lang="uk-UA" sz="1600" b="1" kern="100" dirty="0">
                <a:effectLst/>
                <a:ea typeface="Times New Roman" panose="02020603050405020304" pitchFamily="18" charset="0"/>
              </a:rPr>
              <a:t>Порожня множина</a:t>
            </a:r>
            <a:r>
              <a:rPr lang="uk-UA" sz="1600" kern="100" dirty="0">
                <a:effectLst/>
                <a:ea typeface="Times New Roman" panose="02020603050405020304" pitchFamily="18" charset="0"/>
              </a:rPr>
              <a:t>       </a:t>
            </a:r>
          </a:p>
          <a:p>
            <a:pPr algn="just">
              <a:lnSpc>
                <a:spcPts val="1800"/>
              </a:lnSpc>
              <a:buNone/>
            </a:pPr>
            <a:endParaRPr lang="uk-UA" sz="1600" b="1" kern="100" dirty="0">
              <a:effectLst/>
              <a:ea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buNone/>
            </a:pPr>
            <a:endParaRPr lang="uk-UA" sz="1600" b="1" kern="100" dirty="0">
              <a:ea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buNone/>
            </a:pPr>
            <a:endParaRPr lang="uk-UA" sz="1600" b="1" kern="100" dirty="0">
              <a:effectLst/>
              <a:ea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buNone/>
            </a:pPr>
            <a:endParaRPr lang="uk-UA" sz="1600" b="1" kern="100" dirty="0">
              <a:effectLst/>
              <a:ea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buNone/>
            </a:pPr>
            <a:r>
              <a:rPr lang="uk-UA" sz="1600" b="1" kern="100" dirty="0">
                <a:effectLst/>
                <a:ea typeface="Times New Roman" panose="02020603050405020304" pitchFamily="18" charset="0"/>
              </a:rPr>
              <a:t>Важливо:</a:t>
            </a:r>
            <a:r>
              <a:rPr lang="uk-UA" sz="1600" kern="100" dirty="0">
                <a:effectLst/>
                <a:ea typeface="Times New Roman" panose="02020603050405020304" pitchFamily="18" charset="0"/>
              </a:rPr>
              <a:t> </a:t>
            </a:r>
            <a:r>
              <a:rPr lang="uk-UA" sz="1600" kern="100" dirty="0"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</a:rPr>
              <a:t>{}</a:t>
            </a:r>
            <a:r>
              <a:rPr lang="uk-UA" sz="1600" kern="100" dirty="0">
                <a:effectLst/>
                <a:ea typeface="Times New Roman" panose="02020603050405020304" pitchFamily="18" charset="0"/>
              </a:rPr>
              <a:t> створює </a:t>
            </a:r>
            <a:r>
              <a:rPr lang="uk-UA" sz="1600" kern="100" dirty="0"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</a:rPr>
              <a:t>dict</a:t>
            </a:r>
            <a:r>
              <a:rPr lang="uk-UA" sz="1600" kern="100" dirty="0">
                <a:effectLst/>
                <a:ea typeface="Times New Roman" panose="02020603050405020304" pitchFamily="18" charset="0"/>
              </a:rPr>
              <a:t>, а не </a:t>
            </a:r>
            <a:r>
              <a:rPr lang="uk-UA" sz="1600" kern="100" dirty="0"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</a:rPr>
              <a:t>set</a:t>
            </a:r>
            <a:r>
              <a:rPr lang="uk-UA" sz="1600" kern="100" dirty="0">
                <a:effectLst/>
                <a:ea typeface="Times New Roman" panose="02020603050405020304" pitchFamily="18" charset="0"/>
              </a:rPr>
              <a:t>.</a:t>
            </a:r>
            <a:endParaRPr lang="ru-UA" sz="1600" kern="100" dirty="0">
              <a:effectLst/>
              <a:ea typeface="Times New Roman" panose="02020603050405020304" pitchFamily="18" charset="0"/>
            </a:endParaRP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2E3C9057-8305-8F62-ECD0-FE3C01C0D0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30013" y="3353564"/>
            <a:ext cx="3276600" cy="704850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21CFC85C-7302-070D-2009-E3A665B6640E}"/>
              </a:ext>
            </a:extLst>
          </p:cNvPr>
          <p:cNvSpPr txBox="1"/>
          <p:nvPr/>
        </p:nvSpPr>
        <p:spPr>
          <a:xfrm>
            <a:off x="7136989" y="4724015"/>
            <a:ext cx="2640057" cy="3263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1800"/>
              </a:lnSpc>
              <a:buNone/>
            </a:pPr>
            <a:r>
              <a:rPr lang="uk-UA" sz="1600" b="1" kern="100" dirty="0">
                <a:effectLst/>
                <a:ea typeface="Times New Roman" panose="02020603050405020304" pitchFamily="18" charset="0"/>
              </a:rPr>
              <a:t>Перевірка належності</a:t>
            </a:r>
            <a:endParaRPr lang="ru-UA" sz="1600" kern="100" dirty="0">
              <a:effectLst/>
              <a:ea typeface="Times New Roman" panose="02020603050405020304" pitchFamily="18" charset="0"/>
            </a:endParaRP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3E5024F0-2D77-E125-19E1-C95BAF05AE1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03275" y="5818526"/>
            <a:ext cx="542925" cy="904875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9054DA23-0013-E375-5C40-9E15EC229DF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30013" y="5008901"/>
            <a:ext cx="29718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133095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BC76AC-03B1-12E2-4C31-2BDF692CFE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2B66D6-2642-AF6C-5C0F-C2EAE03A28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4232" y="215083"/>
            <a:ext cx="4675517" cy="61355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600" dirty="0"/>
              <a:t>Python підтримує основні операції теорії множин.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600" dirty="0"/>
              <a:t>Нехай:</a:t>
            </a:r>
            <a:endParaRPr lang="ru-UA" sz="1600" dirty="0"/>
          </a:p>
          <a:p>
            <a:pPr marL="0" indent="0">
              <a:buNone/>
            </a:pPr>
            <a:endParaRPr lang="ru-UA" sz="1600" dirty="0"/>
          </a:p>
          <a:p>
            <a:pPr marL="0" indent="0">
              <a:buNone/>
            </a:pPr>
            <a:endParaRPr lang="uk-U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A7686A-A74E-5AB8-D418-EA1703967E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071" y="739640"/>
            <a:ext cx="1800225" cy="6000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29EF579-5594-649D-B163-71061F716789}"/>
              </a:ext>
            </a:extLst>
          </p:cNvPr>
          <p:cNvSpPr txBox="1"/>
          <p:nvPr/>
        </p:nvSpPr>
        <p:spPr>
          <a:xfrm>
            <a:off x="699996" y="1655798"/>
            <a:ext cx="609456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1800"/>
              </a:lnSpc>
              <a:buNone/>
            </a:pPr>
            <a:r>
              <a:rPr lang="uk-UA" sz="1600" b="1" kern="100" dirty="0">
                <a:effectLst/>
                <a:ea typeface="Times New Roman" panose="02020603050405020304" pitchFamily="18" charset="0"/>
              </a:rPr>
              <a:t>Об'єднання — |</a:t>
            </a:r>
            <a:endParaRPr lang="ru-UA" sz="1600" kern="100" dirty="0">
              <a:effectLst/>
              <a:ea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buNone/>
            </a:pPr>
            <a:r>
              <a:rPr lang="uk-UA" sz="1600" kern="100" dirty="0">
                <a:effectLst/>
                <a:ea typeface="Times New Roman" panose="02020603050405020304" pitchFamily="18" charset="0"/>
              </a:rPr>
              <a:t>Усі елементи, які належать хоча б одній множині:</a:t>
            </a:r>
            <a:endParaRPr lang="ru-UA" sz="1600" kern="100" dirty="0">
              <a:effectLst/>
              <a:ea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40D65E0-F115-29D1-4277-9E487BCCAA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071" y="2221730"/>
            <a:ext cx="1333500" cy="32385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42DE4FD-77B1-7F94-7AA1-C74144AD71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8781" y="2237570"/>
            <a:ext cx="2009775" cy="31432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D9D054C-0D0B-3864-C11C-D95126C528A0}"/>
              </a:ext>
            </a:extLst>
          </p:cNvPr>
          <p:cNvSpPr txBox="1"/>
          <p:nvPr/>
        </p:nvSpPr>
        <p:spPr>
          <a:xfrm>
            <a:off x="699996" y="2532879"/>
            <a:ext cx="219973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1800"/>
              </a:lnSpc>
              <a:buNone/>
            </a:pPr>
            <a:r>
              <a:rPr lang="uk-UA" sz="1600" kern="100" dirty="0">
                <a:effectLst/>
                <a:ea typeface="Times New Roman" panose="02020603050405020304" pitchFamily="18" charset="0"/>
              </a:rPr>
              <a:t>Альтернативний запис:</a:t>
            </a:r>
            <a:endParaRPr lang="ru-UA" sz="1600" kern="100" dirty="0">
              <a:effectLst/>
              <a:ea typeface="Times New Roman" panose="02020603050405020304" pitchFamily="18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39E8495-DAA4-666E-8C94-22E64A83D3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431" y="2841470"/>
            <a:ext cx="1190625" cy="3048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BD95CA2-B515-5824-F18D-09186CA5B5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7452" y="2867978"/>
            <a:ext cx="2009775" cy="31432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DE3C022-D761-B8FB-E876-BFD3AAC7ACF0}"/>
              </a:ext>
            </a:extLst>
          </p:cNvPr>
          <p:cNvSpPr txBox="1"/>
          <p:nvPr/>
        </p:nvSpPr>
        <p:spPr>
          <a:xfrm>
            <a:off x="676813" y="3297679"/>
            <a:ext cx="429595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1800"/>
              </a:lnSpc>
              <a:buNone/>
            </a:pPr>
            <a:r>
              <a:rPr lang="uk-UA" sz="1600" b="1" kern="100" dirty="0">
                <a:effectLst/>
                <a:ea typeface="Times New Roman" panose="02020603050405020304" pitchFamily="18" charset="0"/>
              </a:rPr>
              <a:t>Перетин — &amp;</a:t>
            </a:r>
            <a:endParaRPr lang="ru-UA" sz="1600" kern="100" dirty="0">
              <a:effectLst/>
              <a:ea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buNone/>
            </a:pPr>
            <a:r>
              <a:rPr lang="uk-UA" sz="1600" kern="100" dirty="0">
                <a:effectLst/>
                <a:ea typeface="Times New Roman" panose="02020603050405020304" pitchFamily="18" charset="0"/>
              </a:rPr>
              <a:t>Елементи, які належать </a:t>
            </a:r>
            <a:r>
              <a:rPr lang="uk-UA" sz="1600" b="1" kern="100" dirty="0">
                <a:effectLst/>
                <a:ea typeface="Times New Roman" panose="02020603050405020304" pitchFamily="18" charset="0"/>
              </a:rPr>
              <a:t>обом</a:t>
            </a:r>
            <a:r>
              <a:rPr lang="uk-UA" sz="1600" kern="100" dirty="0">
                <a:effectLst/>
                <a:ea typeface="Times New Roman" panose="02020603050405020304" pitchFamily="18" charset="0"/>
              </a:rPr>
              <a:t> множинам:</a:t>
            </a:r>
            <a:endParaRPr lang="ru-UA" sz="1600" kern="100" dirty="0">
              <a:effectLst/>
              <a:ea typeface="Times New Roman" panose="02020603050405020304" pitchFamily="18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01BC9204-0CF3-5AFA-C1AF-033B341B3E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4784" y="3857275"/>
            <a:ext cx="1362075" cy="31432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B7A3F7B-712F-1E02-B9A4-EB8C093062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75832" y="3853290"/>
            <a:ext cx="723900" cy="314325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C8E4EE34-4743-781B-0FA2-0EE114F60F6D}"/>
              </a:ext>
            </a:extLst>
          </p:cNvPr>
          <p:cNvSpPr txBox="1"/>
          <p:nvPr/>
        </p:nvSpPr>
        <p:spPr>
          <a:xfrm>
            <a:off x="676813" y="4191483"/>
            <a:ext cx="219973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1800"/>
              </a:lnSpc>
              <a:buNone/>
            </a:pPr>
            <a:r>
              <a:rPr lang="uk-UA" sz="1600" kern="100" dirty="0">
                <a:effectLst/>
                <a:ea typeface="Times New Roman" panose="02020603050405020304" pitchFamily="18" charset="0"/>
              </a:rPr>
              <a:t>Альтернативний запис:</a:t>
            </a:r>
            <a:endParaRPr lang="ru-UA" sz="1600" kern="100" dirty="0">
              <a:effectLst/>
              <a:ea typeface="Times New Roman" panose="02020603050405020304" pitchFamily="18" charset="0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8FA28006-5081-4DE8-9AF8-DEA2BD5223C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4784" y="4494301"/>
            <a:ext cx="1905000" cy="23812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8C60EE6-4DA4-F07B-EC38-C11C45693A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35918" y="4462924"/>
            <a:ext cx="723900" cy="314325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9AECA401-BD9A-0716-F200-6F5903D0CDEA}"/>
              </a:ext>
            </a:extLst>
          </p:cNvPr>
          <p:cNvSpPr txBox="1"/>
          <p:nvPr/>
        </p:nvSpPr>
        <p:spPr>
          <a:xfrm>
            <a:off x="664234" y="4835594"/>
            <a:ext cx="358858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1800"/>
              </a:lnSpc>
              <a:buNone/>
            </a:pPr>
            <a:r>
              <a:rPr lang="uk-UA" sz="1600" b="1" kern="100" dirty="0">
                <a:effectLst/>
                <a:ea typeface="Times New Roman" panose="02020603050405020304" pitchFamily="18" charset="0"/>
              </a:rPr>
              <a:t>Різниця — -</a:t>
            </a:r>
            <a:endParaRPr lang="ru-UA" sz="1600" kern="100" dirty="0">
              <a:effectLst/>
              <a:ea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buNone/>
            </a:pPr>
            <a:r>
              <a:rPr lang="uk-UA" sz="1600" kern="100" dirty="0">
                <a:effectLst/>
                <a:ea typeface="Times New Roman" panose="02020603050405020304" pitchFamily="18" charset="0"/>
              </a:rPr>
              <a:t>Елементи, які є в A, але відсутні в B:</a:t>
            </a:r>
            <a:endParaRPr lang="ru-UA" sz="1600" kern="100" dirty="0">
              <a:effectLst/>
              <a:ea typeface="Times New Roman" panose="02020603050405020304" pitchFamily="18" charset="0"/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B41D9C73-37CD-A481-8F39-CD46062B4F9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4232" y="5429357"/>
            <a:ext cx="1343025" cy="333375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F893165E-1FBD-DC38-1DE5-1BD743EA8C9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33599" y="5454822"/>
            <a:ext cx="742950" cy="266700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332366CD-B90A-EA2C-A5CC-F619E1534ADC}"/>
              </a:ext>
            </a:extLst>
          </p:cNvPr>
          <p:cNvSpPr txBox="1"/>
          <p:nvPr/>
        </p:nvSpPr>
        <p:spPr>
          <a:xfrm>
            <a:off x="664234" y="5802497"/>
            <a:ext cx="2378106" cy="3263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1800"/>
              </a:lnSpc>
              <a:buNone/>
            </a:pPr>
            <a:r>
              <a:rPr lang="uk-UA" sz="1600" kern="100" dirty="0">
                <a:effectLst/>
                <a:ea typeface="Times New Roman" panose="02020603050405020304" pitchFamily="18" charset="0"/>
              </a:rPr>
              <a:t>У зворотному напрямку:</a:t>
            </a:r>
            <a:endParaRPr lang="ru-UA" sz="1600" kern="100" dirty="0">
              <a:effectLst/>
              <a:ea typeface="Times New Roman" panose="02020603050405020304" pitchFamily="18" charset="0"/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FFBB3AFE-DFAF-251D-EF63-AF1079ABF4F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3283" y="6144434"/>
            <a:ext cx="1304925" cy="276225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3251DA82-0E34-B9C3-6D66-C4504B6F9CE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48781" y="6144434"/>
            <a:ext cx="666750" cy="238125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86A48783-8822-0984-E691-2D006DE6C889}"/>
              </a:ext>
            </a:extLst>
          </p:cNvPr>
          <p:cNvSpPr txBox="1"/>
          <p:nvPr/>
        </p:nvSpPr>
        <p:spPr>
          <a:xfrm>
            <a:off x="6239054" y="1598433"/>
            <a:ext cx="5252950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1800"/>
              </a:lnSpc>
              <a:buNone/>
            </a:pPr>
            <a:r>
              <a:rPr lang="uk-UA" sz="1600" b="1" kern="100" dirty="0">
                <a:effectLst/>
                <a:ea typeface="Times New Roman" panose="02020603050405020304" pitchFamily="18" charset="0"/>
              </a:rPr>
              <a:t>Симетрична різниця — ^</a:t>
            </a:r>
            <a:endParaRPr lang="ru-UA" sz="1600" kern="100" dirty="0">
              <a:effectLst/>
              <a:ea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buNone/>
            </a:pPr>
            <a:r>
              <a:rPr lang="uk-UA" sz="1600" kern="100" dirty="0">
                <a:effectLst/>
                <a:ea typeface="Times New Roman" panose="02020603050405020304" pitchFamily="18" charset="0"/>
              </a:rPr>
              <a:t>Елементи, які належать </a:t>
            </a:r>
            <a:r>
              <a:rPr lang="uk-UA" sz="1600" b="1" kern="100" dirty="0">
                <a:effectLst/>
                <a:ea typeface="Times New Roman" panose="02020603050405020304" pitchFamily="18" charset="0"/>
              </a:rPr>
              <a:t>тільки одній</a:t>
            </a:r>
            <a:r>
              <a:rPr lang="uk-UA" sz="1600" kern="100" dirty="0">
                <a:effectLst/>
                <a:ea typeface="Times New Roman" panose="02020603050405020304" pitchFamily="18" charset="0"/>
              </a:rPr>
              <a:t> із двох множин:</a:t>
            </a:r>
            <a:endParaRPr lang="ru-UA" sz="1600" kern="100" dirty="0">
              <a:effectLst/>
              <a:ea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buNone/>
            </a:pPr>
            <a:endParaRPr lang="en-US" sz="1600" kern="100" dirty="0">
              <a:effectLst/>
              <a:ea typeface="Times New Roman" panose="02020603050405020304" pitchFamily="18" charset="0"/>
            </a:endParaRPr>
          </a:p>
          <a:p>
            <a:pPr>
              <a:buNone/>
            </a:pPr>
            <a:endParaRPr lang="en-US" sz="1600" kern="100" dirty="0"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uk-UA" sz="1600" dirty="0">
                <a:effectLst/>
                <a:ea typeface="Times New Roman" panose="02020603050405020304" pitchFamily="18" charset="0"/>
              </a:rPr>
              <a:t>Тобто елементи спільної частини {3, 4} виключаються</a:t>
            </a:r>
            <a:endParaRPr lang="uk-UA" sz="1600" dirty="0"/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35AB803D-08F7-E69C-F12F-289E421F46A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87937" y="2100473"/>
            <a:ext cx="1371600" cy="333375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DAB18706-3348-1144-D0E1-1D804DFC8B8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772666" y="2100473"/>
            <a:ext cx="1247775" cy="295275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07942413-2E7F-1799-8572-3ECF0515DF8D}"/>
              </a:ext>
            </a:extLst>
          </p:cNvPr>
          <p:cNvSpPr txBox="1"/>
          <p:nvPr/>
        </p:nvSpPr>
        <p:spPr>
          <a:xfrm>
            <a:off x="6239054" y="3819109"/>
            <a:ext cx="2628901" cy="3263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1800"/>
              </a:lnSpc>
              <a:buNone/>
            </a:pPr>
            <a:r>
              <a:rPr lang="uk-UA" sz="1600" kern="100" dirty="0">
                <a:effectLst/>
                <a:ea typeface="Times New Roman" panose="02020603050405020304" pitchFamily="18" charset="0"/>
              </a:rPr>
              <a:t>Усі чотири операції</a:t>
            </a:r>
            <a:endParaRPr lang="ru-UA" sz="1600" kern="100" dirty="0">
              <a:effectLst/>
              <a:ea typeface="Times New Roman" panose="02020603050405020304" pitchFamily="18" charset="0"/>
            </a:endParaRP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0A9428D1-3311-B223-1370-C8E96811B93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11928" y="4145480"/>
            <a:ext cx="1771650" cy="2476500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04FA9271-5867-A421-BCE2-6F558FA8E9E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376425" y="5259567"/>
            <a:ext cx="1914525" cy="126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330812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D1A45-89C5-F562-3787-C6D93024A7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93FED6-A26D-EAFC-25F9-472F02E0ED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4234" y="172528"/>
            <a:ext cx="11274724" cy="7848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600" b="1" dirty="0"/>
              <a:t>Основні методи множин</a:t>
            </a:r>
            <a:endParaRPr lang="ru-UA" sz="1600" dirty="0"/>
          </a:p>
          <a:p>
            <a:pPr marL="0" indent="0">
              <a:buNone/>
            </a:pPr>
            <a:r>
              <a:rPr lang="uk-UA" sz="1600" dirty="0"/>
              <a:t>Множина є змінюваною, тому її можна змінювати за допомогою методів.</a:t>
            </a:r>
            <a:endParaRPr lang="ru-UA" sz="1600" dirty="0"/>
          </a:p>
          <a:p>
            <a:pPr marL="0" indent="0">
              <a:buNone/>
            </a:pPr>
            <a:endParaRPr lang="uk-UA" sz="1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9F4A84-284A-91DC-0C60-E2CDF05A69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358" y="828855"/>
            <a:ext cx="5191125" cy="990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501A580-69EC-6889-D0C6-79EC610E0C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152705"/>
            <a:ext cx="1323975" cy="3429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CCB708A-64E2-FFCA-9084-DD92E654C6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358" y="2121918"/>
            <a:ext cx="4238625" cy="10096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A5EE4CE-C791-F02E-23BD-172B291D52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79533" y="2475782"/>
            <a:ext cx="742950" cy="28575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7B1A285-C5FD-39F4-F92D-2096022B43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358" y="3292953"/>
            <a:ext cx="5229225" cy="10287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9DFAA3C-4BDC-1C7F-BBB9-4BEC57D274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0" y="3988278"/>
            <a:ext cx="695325" cy="33337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C96098D-6601-FB4E-7657-5956C27A671D}"/>
              </a:ext>
            </a:extLst>
          </p:cNvPr>
          <p:cNvSpPr txBox="1"/>
          <p:nvPr/>
        </p:nvSpPr>
        <p:spPr>
          <a:xfrm>
            <a:off x="7402452" y="3267417"/>
            <a:ext cx="112044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1800"/>
              </a:lnSpc>
              <a:buNone/>
            </a:pPr>
            <a:r>
              <a:rPr lang="uk-UA" sz="1600" b="1" kern="100" dirty="0">
                <a:effectLst/>
                <a:ea typeface="Times New Roman" panose="02020603050405020304" pitchFamily="18" charset="0"/>
              </a:rPr>
              <a:t>Різниця:</a:t>
            </a:r>
            <a:endParaRPr lang="ru-UA" sz="1600" kern="100" dirty="0">
              <a:effectLst/>
              <a:ea typeface="Times New Roman" panose="02020603050405020304" pitchFamily="18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4372D3F-3625-017C-72DA-BF16CE848B2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02452" y="3616118"/>
            <a:ext cx="4438650" cy="63817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979496F-920C-24ED-EDC5-B8BF258B37F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807" y="4533986"/>
            <a:ext cx="5172075" cy="63817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52E9280-DC29-ABDF-302B-93EAA27982E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6000" y="4883264"/>
            <a:ext cx="285750" cy="276225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F42A4196-02FA-F2AD-1026-52C8419B0546}"/>
              </a:ext>
            </a:extLst>
          </p:cNvPr>
          <p:cNvSpPr txBox="1"/>
          <p:nvPr/>
        </p:nvSpPr>
        <p:spPr>
          <a:xfrm>
            <a:off x="6669027" y="4648941"/>
            <a:ext cx="51720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400" b="1" i="1" dirty="0">
                <a:effectLst/>
                <a:ea typeface="Times New Roman" panose="02020603050405020304" pitchFamily="18" charset="0"/>
              </a:rPr>
              <a:t>Важливо:</a:t>
            </a:r>
            <a:r>
              <a:rPr lang="uk-UA" sz="1400" i="1" dirty="0">
                <a:effectLst/>
                <a:ea typeface="Times New Roman" panose="02020603050405020304" pitchFamily="18" charset="0"/>
              </a:rPr>
              <a:t> для множини не слід очікувати, який саме елемент буде видалено</a:t>
            </a:r>
            <a:endParaRPr lang="uk-UA" sz="1400" i="1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85F4124B-F94F-6BA6-AAA0-55B4C7C9229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1358" y="5309197"/>
            <a:ext cx="3771900" cy="65722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A6525880-D917-A26E-AA06-8B7231C9A1A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67416" y="5699722"/>
            <a:ext cx="676275" cy="26670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935F9331-B544-8AFA-4A6E-EE162E78A0A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1358" y="6103458"/>
            <a:ext cx="6429375" cy="66675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06089159-9B38-8E1D-D87F-28B8E25A70C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321490" y="6436833"/>
            <a:ext cx="200025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673434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A8588-FB80-C2B9-859A-283E572933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EBE2C719-09C4-12E0-16BB-B7134B2DF023}"/>
              </a:ext>
            </a:extLst>
          </p:cNvPr>
          <p:cNvSpPr txBox="1">
            <a:spLocks/>
          </p:cNvSpPr>
          <p:nvPr/>
        </p:nvSpPr>
        <p:spPr>
          <a:xfrm>
            <a:off x="2426916" y="1470199"/>
            <a:ext cx="7405734" cy="34489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uk-UA" sz="4000" b="1" dirty="0"/>
          </a:p>
          <a:p>
            <a:pPr marL="0" indent="0" algn="ctr">
              <a:buNone/>
            </a:pPr>
            <a:endParaRPr lang="uk-UA" b="1" dirty="0"/>
          </a:p>
          <a:p>
            <a:pPr marL="0" indent="0" algn="ctr">
              <a:buNone/>
            </a:pPr>
            <a:r>
              <a:rPr lang="ru-RU" sz="4400" b="1" dirty="0"/>
              <a:t>Словники</a:t>
            </a:r>
          </a:p>
        </p:txBody>
      </p:sp>
    </p:spTree>
    <p:extLst>
      <p:ext uri="{BB962C8B-B14F-4D97-AF65-F5344CB8AC3E}">
        <p14:creationId xmlns:p14="http://schemas.microsoft.com/office/powerpoint/2010/main" val="3374735294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267" y="194733"/>
            <a:ext cx="11785600" cy="64262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1800" b="1" dirty="0"/>
              <a:t>Словник (dict) </a:t>
            </a:r>
            <a:r>
              <a:rPr lang="ru-RU" sz="1800" dirty="0"/>
              <a:t>являє собою структуру даних (яка ще називається асоціативний масив), призначену для зберігання довільних об'єктів з доступом по ключу.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/>
              <a:t>Дані в словнику зберігаються в форматі ключ - значення.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/>
              <a:t>Якщо згадати таку структуру як список, то доступ до його елементів здійснюється за індексом, який являє собою ціле невід'ємне число, причому ми самі, безпосередньо, не беремо участі в його створенні (індексу).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/>
              <a:t>У словнику аналогом індексу є ключ, при цьому відповідальність за його формування лягає на програміста. </a:t>
            </a:r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 algn="ctr">
              <a:spcBef>
                <a:spcPts val="0"/>
              </a:spcBef>
              <a:buNone/>
            </a:pPr>
            <a:r>
              <a:rPr lang="ru-RU" sz="1800" b="1" dirty="0"/>
              <a:t>Створення, зміна, видалення словників і робота з його елементами створення словника </a:t>
            </a:r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r>
              <a:rPr lang="ru-RU" sz="1800" u="sng" dirty="0"/>
              <a:t>Порожній словник </a:t>
            </a:r>
            <a:r>
              <a:rPr lang="ru-RU" sz="1800" dirty="0"/>
              <a:t>можна створити використовуючи функцію </a:t>
            </a:r>
            <a:r>
              <a:rPr lang="ru-RU" sz="1800" b="1" dirty="0"/>
              <a:t>dict()</a:t>
            </a:r>
            <a:r>
              <a:rPr lang="ru-RU" sz="1800" dirty="0"/>
              <a:t>, або просто вказавши порожні фігурні дужки</a:t>
            </a:r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/>
              <a:t>Якщо необхідно створити словник з заздалегідь підготовленим набором даних, то можна використовувати один з перерахованих вище підходів, але </a:t>
            </a:r>
            <a:r>
              <a:rPr lang="ru-RU" sz="1800" u="sng" dirty="0"/>
              <a:t>з перерахуванням груп ключ-значення</a:t>
            </a:r>
            <a:r>
              <a:rPr lang="ru-RU" sz="1800" dirty="0"/>
              <a:t>. </a:t>
            </a:r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45534" y="2823057"/>
            <a:ext cx="1306768" cy="1169551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d1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dict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type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d2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{}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type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6220" y="2975457"/>
            <a:ext cx="1440226" cy="656743"/>
          </a:xfrm>
          <a:prstGeom prst="rect">
            <a:avLst/>
          </a:prstGeom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45534" y="5058256"/>
            <a:ext cx="3526928" cy="1169551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d1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dict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Ivan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"manager"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Mark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"worker"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d2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{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"A1"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"123"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"A2"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"456"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6832" y="5232399"/>
            <a:ext cx="4003677" cy="821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190412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267" y="194733"/>
            <a:ext cx="11785600" cy="64262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1800" b="1" dirty="0"/>
              <a:t>Додавання і видалення елемента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/>
              <a:t>Щоб додати елемент в словник потрібно вказати новий ключ і значення</a:t>
            </a:r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/>
              <a:t>Для видалення елемента зі словника можна скористатися командою </a:t>
            </a:r>
            <a:r>
              <a:rPr lang="ru-RU" sz="1800" b="1" dirty="0"/>
              <a:t>del</a:t>
            </a:r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r>
              <a:rPr lang="ru-RU" sz="1800" b="1" dirty="0"/>
              <a:t>Робота зі словником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/>
              <a:t>Перевірка наявності ключа в словнику проводиться за допомогою оператора </a:t>
            </a:r>
            <a:r>
              <a:rPr lang="ru-RU" sz="1800" b="1" dirty="0"/>
              <a:t>in</a:t>
            </a:r>
            <a:endParaRPr lang="en-US" sz="1800" b="1" dirty="0"/>
          </a:p>
          <a:p>
            <a:pPr marL="0" indent="0">
              <a:spcBef>
                <a:spcPts val="0"/>
              </a:spcBef>
              <a:buNone/>
            </a:pPr>
            <a:endParaRPr lang="en-US" sz="1800" b="1" dirty="0"/>
          </a:p>
          <a:p>
            <a:pPr marL="0" indent="0">
              <a:spcBef>
                <a:spcPts val="0"/>
              </a:spcBef>
              <a:buNone/>
            </a:pPr>
            <a:endParaRPr lang="en-US" sz="1800" b="1" dirty="0"/>
          </a:p>
          <a:p>
            <a:pPr marL="0" indent="0">
              <a:spcBef>
                <a:spcPts val="0"/>
              </a:spcBef>
              <a:buNone/>
            </a:pPr>
            <a:endParaRPr lang="en-US" sz="1800" b="1" dirty="0"/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/>
              <a:t>Доступ до елементу словника, здійснюється </a:t>
            </a:r>
            <a:r>
              <a:rPr lang="uk-UA" sz="1800" dirty="0"/>
              <a:t>так само як </a:t>
            </a:r>
            <a:r>
              <a:rPr lang="ru-RU" sz="1800" dirty="0"/>
              <a:t>доступ до елемента списку, тільки в якості індексу вказується ключ </a:t>
            </a:r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54000" y="875268"/>
            <a:ext cx="3526928" cy="738664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d1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dict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Ivan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"manager"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Mark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"worker"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"Petro"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"unemployed"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1354" y="875268"/>
            <a:ext cx="4695825" cy="371475"/>
          </a:xfrm>
          <a:prstGeom prst="rect">
            <a:avLst/>
          </a:prstGeom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54000" y="2035202"/>
            <a:ext cx="5261377" cy="738664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d1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dict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Ivan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"manager"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Mark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"worker"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Petro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"unemployed"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del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'Petro'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9179" y="2035202"/>
            <a:ext cx="3048000" cy="333375"/>
          </a:xfrm>
          <a:prstGeom prst="rect">
            <a:avLst/>
          </a:prstGeom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254000" y="3516197"/>
            <a:ext cx="5261377" cy="523220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d1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dict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Ivan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"manager"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Mark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"worker"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Petro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"unemployed"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'Petro'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9179" y="3516197"/>
            <a:ext cx="713542" cy="310736"/>
          </a:xfrm>
          <a:prstGeom prst="rect">
            <a:avLst/>
          </a:prstGeom>
        </p:spPr>
      </p:pic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254000" y="4781748"/>
            <a:ext cx="5261377" cy="523220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d1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dict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Ivan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"manager"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Mark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"worker"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Petro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"unemployed"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'Petro'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 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09179" y="4809678"/>
            <a:ext cx="1153661" cy="32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878153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267" y="194733"/>
            <a:ext cx="11785600" cy="6426200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1800" b="1" dirty="0"/>
              <a:t>Методи словників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/>
              <a:t>У словників доступний наступний набір методів. </a:t>
            </a:r>
          </a:p>
          <a:p>
            <a:pPr marL="0" indent="0">
              <a:spcBef>
                <a:spcPts val="0"/>
              </a:spcBef>
              <a:buNone/>
            </a:pPr>
            <a:endParaRPr lang="ru-RU" sz="1800" b="1" dirty="0"/>
          </a:p>
          <a:p>
            <a:pPr marL="0" indent="0">
              <a:spcBef>
                <a:spcPts val="0"/>
              </a:spcBef>
              <a:buNone/>
            </a:pPr>
            <a:r>
              <a:rPr lang="ru-RU" sz="1800" b="1" dirty="0"/>
              <a:t>clear() </a:t>
            </a:r>
            <a:r>
              <a:rPr lang="ru-RU" sz="1800" dirty="0"/>
              <a:t>-видаляє всі елементи словника</a:t>
            </a:r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r>
              <a:rPr lang="ru-RU" sz="1800" b="1" dirty="0"/>
              <a:t>copy() </a:t>
            </a:r>
            <a:r>
              <a:rPr lang="ru-RU" sz="1800" dirty="0"/>
              <a:t>-створюється нова копія словника</a:t>
            </a:r>
            <a:endParaRPr lang="en-US" sz="1800" dirty="0"/>
          </a:p>
          <a:p>
            <a:pPr marL="0" indent="0">
              <a:spcBef>
                <a:spcPts val="0"/>
              </a:spcBef>
              <a:buNone/>
            </a:pPr>
            <a:endParaRPr lang="en-US" sz="1800" dirty="0"/>
          </a:p>
          <a:p>
            <a:pPr marL="0" indent="0">
              <a:spcBef>
                <a:spcPts val="0"/>
              </a:spcBef>
              <a:buNone/>
            </a:pPr>
            <a:endParaRPr lang="en-US" sz="1800" dirty="0"/>
          </a:p>
          <a:p>
            <a:pPr marL="0" indent="0">
              <a:spcBef>
                <a:spcPts val="0"/>
              </a:spcBef>
              <a:buNone/>
            </a:pPr>
            <a:endParaRPr lang="en-US" sz="1800" dirty="0"/>
          </a:p>
          <a:p>
            <a:pPr marL="0" indent="0">
              <a:spcBef>
                <a:spcPts val="0"/>
              </a:spcBef>
              <a:buNone/>
            </a:pPr>
            <a:endParaRPr lang="en-US" sz="1800" dirty="0"/>
          </a:p>
          <a:p>
            <a:pPr marL="0" indent="0">
              <a:spcBef>
                <a:spcPts val="0"/>
              </a:spcBef>
              <a:buNone/>
            </a:pPr>
            <a:endParaRPr lang="en-US" sz="1800" dirty="0"/>
          </a:p>
          <a:p>
            <a:pPr marL="0" indent="0">
              <a:spcBef>
                <a:spcPts val="0"/>
              </a:spcBef>
              <a:buNone/>
            </a:pPr>
            <a:endParaRPr lang="en-US" sz="1800" dirty="0"/>
          </a:p>
          <a:p>
            <a:pPr marL="0" indent="0">
              <a:spcBef>
                <a:spcPts val="0"/>
              </a:spcBef>
              <a:buNone/>
            </a:pPr>
            <a:endParaRPr lang="en-US" sz="1800" dirty="0"/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/>
              <a:t>fromkeys (seq [, value]) </a:t>
            </a:r>
            <a:r>
              <a:rPr lang="ru-RU" sz="1800" dirty="0"/>
              <a:t>- с</a:t>
            </a:r>
            <a:r>
              <a:rPr lang="uk-UA" sz="1800" dirty="0"/>
              <a:t>творює новий словник з ключами з </a:t>
            </a:r>
            <a:r>
              <a:rPr lang="en-US" sz="1800" dirty="0" err="1"/>
              <a:t>seq</a:t>
            </a:r>
            <a:r>
              <a:rPr lang="en-US" sz="1800" dirty="0"/>
              <a:t> </a:t>
            </a:r>
            <a:r>
              <a:rPr lang="uk-UA" sz="1800" dirty="0"/>
              <a:t>і значеннями з </a:t>
            </a:r>
            <a:r>
              <a:rPr lang="en-US" sz="1800" dirty="0"/>
              <a:t>value. </a:t>
            </a:r>
            <a:r>
              <a:rPr lang="uk-UA" sz="1800" dirty="0"/>
              <a:t>За замовчуванням </a:t>
            </a:r>
            <a:r>
              <a:rPr lang="en-US" sz="1800" dirty="0"/>
              <a:t>value </a:t>
            </a:r>
            <a:r>
              <a:rPr lang="uk-UA" sz="1800" dirty="0"/>
              <a:t>присвоюється значення </a:t>
            </a:r>
            <a:r>
              <a:rPr lang="en-US" sz="1800" dirty="0"/>
              <a:t>None. </a:t>
            </a:r>
            <a:r>
              <a:rPr lang="ru-RU" sz="1800" dirty="0"/>
              <a:t>Метод надає допоміжний конструктор, що дозволяє створювати словники з послідовностей. </a:t>
            </a:r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endParaRPr lang="en-US" sz="1800" b="1" dirty="0"/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/>
              <a:t>get(key) </a:t>
            </a:r>
            <a:r>
              <a:rPr lang="uk-UA" sz="1800" dirty="0"/>
              <a:t>Повертає значення зі словника по ключу </a:t>
            </a:r>
            <a:r>
              <a:rPr lang="en-US" sz="1800" dirty="0"/>
              <a:t>key. </a:t>
            </a: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86267" y="1301803"/>
            <a:ext cx="5261377" cy="738664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d1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dict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Ivan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"manager"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Mark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"worker"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Petro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"unemployed"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clear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8092" y="1332468"/>
            <a:ext cx="494244" cy="403199"/>
          </a:xfrm>
          <a:prstGeom prst="rect">
            <a:avLst/>
          </a:prstGeom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86267" y="2524837"/>
            <a:ext cx="5261377" cy="1384995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d1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dict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Ivan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"manager"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Mark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"worker"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Petro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"unemployed"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id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d2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copy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id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3087" y="2683934"/>
            <a:ext cx="5396140" cy="1225898"/>
          </a:xfrm>
          <a:prstGeom prst="rect">
            <a:avLst/>
          </a:prstGeom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262467" y="4866566"/>
            <a:ext cx="6873998" cy="523220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my_new_dict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dict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fromkeys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'one'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'two'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])     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{'one': None, 'two': None, 3: None}</a:t>
            </a:r>
            <a:b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my_new_dict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dict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fromkeys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'one'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'two'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 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{'one': 10, 'two': 10, 3: 10}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262467" y="5857300"/>
            <a:ext cx="2353529" cy="523220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{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"A1"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"123"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"A2"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"456"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get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"A1"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1800" y="5870000"/>
            <a:ext cx="457200" cy="23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242609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267" y="194733"/>
            <a:ext cx="11785600" cy="6426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b="1" dirty="0"/>
              <a:t>items() </a:t>
            </a:r>
            <a:r>
              <a:rPr lang="uk-UA" sz="1800" dirty="0"/>
              <a:t>- для отримання елементів словника (ключ, значення) в відформатированному вигляді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b="1" dirty="0"/>
              <a:t>keys() </a:t>
            </a:r>
            <a:r>
              <a:rPr lang="uk-UA" sz="1800" dirty="0"/>
              <a:t>- повертає ключі словника</a:t>
            </a: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b="1" dirty="0"/>
              <a:t>pop(key [, default]) </a:t>
            </a:r>
            <a:r>
              <a:rPr lang="ru-RU" sz="1800" dirty="0"/>
              <a:t>-</a:t>
            </a:r>
            <a:r>
              <a:rPr lang="uk-UA" sz="1800" dirty="0"/>
              <a:t>якщо ключ </a:t>
            </a:r>
            <a:r>
              <a:rPr lang="uk-UA" sz="1800" b="1" i="1" dirty="0"/>
              <a:t>key</a:t>
            </a:r>
            <a:r>
              <a:rPr lang="uk-UA" sz="1800" dirty="0"/>
              <a:t> є в словнику, то даний об'єкт буде видалений зі словника і по цьому ключу буде повернено значення. Якщо ключ відсутній в словнику, то буде повернуто значення </a:t>
            </a:r>
            <a:r>
              <a:rPr lang="uk-UA" sz="1800" b="1" i="1" dirty="0"/>
              <a:t>default</a:t>
            </a:r>
            <a:r>
              <a:rPr lang="uk-UA" sz="1800" dirty="0"/>
              <a:t>. Якщо </a:t>
            </a:r>
            <a:r>
              <a:rPr lang="uk-UA" sz="1800" b="1" i="1" dirty="0"/>
              <a:t>default</a:t>
            </a:r>
            <a:r>
              <a:rPr lang="uk-UA" sz="1800" dirty="0"/>
              <a:t> невідомий і ключ, що запитували відсутній в словнику, то буде викликано виключення </a:t>
            </a:r>
            <a:r>
              <a:rPr lang="uk-UA" sz="1800" b="1" i="1" dirty="0"/>
              <a:t>KeyError</a:t>
            </a:r>
            <a:r>
              <a:rPr lang="uk-UA" sz="1800" dirty="0"/>
              <a:t>.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b="1" dirty="0"/>
              <a:t>popitem() </a:t>
            </a:r>
            <a:r>
              <a:rPr lang="ru-RU" sz="1800" dirty="0"/>
              <a:t>в</a:t>
            </a:r>
            <a:r>
              <a:rPr lang="uk-UA" sz="1800" dirty="0"/>
              <a:t>идаляє і повертає останню пару (ключ, значення) зі словника. Якщо словник порожній, то буде викликано виключення </a:t>
            </a:r>
            <a:r>
              <a:rPr lang="uk-UA" sz="1800" b="1" i="1" dirty="0"/>
              <a:t>KeyError</a:t>
            </a: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ru-RU" sz="18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86267" y="568124"/>
            <a:ext cx="2353529" cy="523220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{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"A1"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"123"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"A2"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"456"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items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6267" y="770467"/>
            <a:ext cx="4033882" cy="320877"/>
          </a:xfrm>
          <a:prstGeom prst="rect">
            <a:avLst/>
          </a:prstGeom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86267" y="1634924"/>
            <a:ext cx="2353529" cy="523220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{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"A1"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"123"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"A2"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"456"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keys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6267" y="1820332"/>
            <a:ext cx="2395376" cy="333377"/>
          </a:xfrm>
          <a:prstGeom prst="rect">
            <a:avLst/>
          </a:prstGeom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86267" y="3285923"/>
            <a:ext cx="2353529" cy="523220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{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"A1"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"123"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"A2"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"456"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pop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"A1"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6754" y="3481488"/>
            <a:ext cx="339357" cy="327655"/>
          </a:xfrm>
          <a:prstGeom prst="rect">
            <a:avLst/>
          </a:prstGeom>
        </p:spPr>
      </p:pic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86266" y="4676802"/>
            <a:ext cx="2353529" cy="738664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{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"A1"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"123"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"A2"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"456"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popitem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6267" y="4809067"/>
            <a:ext cx="1347032" cy="565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666066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" y="194733"/>
            <a:ext cx="11904134" cy="64262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uk-UA" sz="1800" b="1" dirty="0"/>
              <a:t>setdefault(key [, default])</a:t>
            </a:r>
            <a:r>
              <a:rPr lang="uk-UA" sz="1800" dirty="0"/>
              <a:t> - якщо ключ </a:t>
            </a:r>
            <a:r>
              <a:rPr lang="uk-UA" sz="1800" b="1" i="1" dirty="0"/>
              <a:t>key</a:t>
            </a:r>
            <a:r>
              <a:rPr lang="uk-UA" sz="1800" dirty="0"/>
              <a:t> є в словнику, то повертається значення по ключу. Якщо такого ключа немає, то в словник вставляється елемент з ключем </a:t>
            </a:r>
            <a:r>
              <a:rPr lang="uk-UA" sz="1800" b="1" i="1" dirty="0"/>
              <a:t>key</a:t>
            </a:r>
            <a:r>
              <a:rPr lang="uk-UA" sz="1800" dirty="0"/>
              <a:t> і значенням </a:t>
            </a:r>
            <a:r>
              <a:rPr lang="uk-UA" sz="1800" b="1" i="1" dirty="0"/>
              <a:t>default</a:t>
            </a:r>
            <a:r>
              <a:rPr lang="uk-UA" sz="1800" dirty="0"/>
              <a:t>, якщо </a:t>
            </a:r>
            <a:r>
              <a:rPr lang="uk-UA" sz="1800" b="1" i="1" dirty="0"/>
              <a:t>default</a:t>
            </a:r>
            <a:r>
              <a:rPr lang="uk-UA" sz="1800" dirty="0"/>
              <a:t> не визначений, то за замовчуванням присвоюється </a:t>
            </a:r>
            <a:r>
              <a:rPr lang="uk-UA" sz="1800" b="1" i="1" dirty="0"/>
              <a:t>None</a:t>
            </a:r>
            <a:r>
              <a:rPr lang="uk-UA" sz="1800" dirty="0"/>
              <a:t>.</a:t>
            </a:r>
          </a:p>
          <a:p>
            <a:pPr marL="0" indent="0"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/>
              <a:t>update([other]) </a:t>
            </a:r>
            <a:r>
              <a:rPr lang="ru-RU" sz="1800" dirty="0"/>
              <a:t>-о</a:t>
            </a:r>
            <a:r>
              <a:rPr lang="uk-UA" sz="1800" dirty="0"/>
              <a:t>новлюэ словник парами </a:t>
            </a:r>
            <a:r>
              <a:rPr lang="uk-UA" sz="1800" b="1" i="1" dirty="0"/>
              <a:t>(</a:t>
            </a:r>
            <a:r>
              <a:rPr lang="en-US" sz="1800" b="1" i="1" dirty="0"/>
              <a:t>key/value)</a:t>
            </a:r>
            <a:r>
              <a:rPr lang="en-US" sz="1800" dirty="0"/>
              <a:t> </a:t>
            </a:r>
            <a:r>
              <a:rPr lang="uk-UA" sz="1800" dirty="0"/>
              <a:t>з </a:t>
            </a:r>
            <a:r>
              <a:rPr lang="en-US" sz="1800" b="1" i="1" dirty="0"/>
              <a:t>other</a:t>
            </a:r>
            <a:r>
              <a:rPr lang="en-US" sz="1800" dirty="0"/>
              <a:t>, </a:t>
            </a:r>
            <a:r>
              <a:rPr lang="uk-UA" sz="1800" dirty="0"/>
              <a:t>якщо ключі вже існують, то оновлює їх значення</a:t>
            </a:r>
            <a:endParaRPr lang="en-US" sz="1800" dirty="0"/>
          </a:p>
          <a:p>
            <a:pPr marL="0" indent="0">
              <a:spcBef>
                <a:spcPts val="0"/>
              </a:spcBef>
              <a:buNone/>
            </a:pPr>
            <a:endParaRPr lang="en-US" sz="1800" dirty="0"/>
          </a:p>
          <a:p>
            <a:pPr marL="0" indent="0">
              <a:spcBef>
                <a:spcPts val="0"/>
              </a:spcBef>
              <a:buNone/>
            </a:pPr>
            <a:endParaRPr lang="en-US" sz="1800" dirty="0"/>
          </a:p>
          <a:p>
            <a:pPr marL="0" indent="0">
              <a:spcBef>
                <a:spcPts val="0"/>
              </a:spcBef>
              <a:buNone/>
            </a:pPr>
            <a:endParaRPr lang="en-US" sz="1800" dirty="0"/>
          </a:p>
          <a:p>
            <a:pPr marL="0" indent="0">
              <a:spcBef>
                <a:spcPts val="0"/>
              </a:spcBef>
              <a:buNone/>
            </a:pPr>
            <a:endParaRPr lang="en-US" sz="1800" dirty="0"/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/>
              <a:t>values() </a:t>
            </a:r>
            <a:r>
              <a:rPr lang="en-US" sz="1800" dirty="0"/>
              <a:t>-</a:t>
            </a:r>
            <a:r>
              <a:rPr lang="ru-RU" sz="1800" dirty="0"/>
              <a:t>п</a:t>
            </a:r>
            <a:r>
              <a:rPr lang="uk-UA" sz="1800" dirty="0"/>
              <a:t>овертає значення елементів словника</a:t>
            </a:r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52400" y="1006959"/>
            <a:ext cx="2353529" cy="1169551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{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"A1"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"123"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"A2"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"456"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setdefault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"A3"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"777"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setdefault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"A1"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5125" y="1334558"/>
            <a:ext cx="3608148" cy="595841"/>
          </a:xfrm>
          <a:prstGeom prst="rect">
            <a:avLst/>
          </a:prstGeom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03532" y="2573237"/>
            <a:ext cx="6309741" cy="830997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{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"Petro"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"developer"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"Ivan"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"QA Software tester"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update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({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"Petro"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"driver"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"Ivan"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"unemployed"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"Nick"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"homeless"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})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9072" y="2946400"/>
            <a:ext cx="5361187" cy="385235"/>
          </a:xfrm>
          <a:prstGeom prst="rect">
            <a:avLst/>
          </a:prstGeom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203532" y="3717723"/>
            <a:ext cx="4373057" cy="523220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{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"Petro"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"developer"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"Ivan"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"QA Software tester"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values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())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9392" y="3723222"/>
            <a:ext cx="3790950" cy="32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009737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04066" y="2541582"/>
            <a:ext cx="5693790" cy="1039819"/>
          </a:xfrm>
        </p:spPr>
        <p:txBody>
          <a:bodyPr/>
          <a:lstStyle/>
          <a:p>
            <a:pPr algn="ctr"/>
            <a:r>
              <a:rPr lang="uk-UA" b="1" dirty="0"/>
              <a:t>Дякую за увагу!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394579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1431</TotalTime>
  <Words>12212</Words>
  <Application>Microsoft Office PowerPoint</Application>
  <PresentationFormat>Widescreen</PresentationFormat>
  <Paragraphs>2372</Paragraphs>
  <Slides>140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140</vt:i4>
      </vt:variant>
    </vt:vector>
  </HeadingPairs>
  <TitlesOfParts>
    <vt:vector size="150" baseType="lpstr">
      <vt:lpstr>Arial Unicode MS</vt:lpstr>
      <vt:lpstr>Arial</vt:lpstr>
      <vt:lpstr>Calibri</vt:lpstr>
      <vt:lpstr>Calibri Light</vt:lpstr>
      <vt:lpstr>Consolas</vt:lpstr>
      <vt:lpstr>Courier New</vt:lpstr>
      <vt:lpstr>JetBrains Mono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Розгалуження та цикли в Python</vt:lpstr>
      <vt:lpstr>Що таке розгалуження?</vt:lpstr>
      <vt:lpstr>Умова в Python</vt:lpstr>
      <vt:lpstr>Конструкція if</vt:lpstr>
      <vt:lpstr>if: декілька інструкцій</vt:lpstr>
      <vt:lpstr>Практичні застосування if</vt:lpstr>
      <vt:lpstr>Конструкція if – else</vt:lpstr>
      <vt:lpstr>if – else: приклади</vt:lpstr>
      <vt:lpstr>Конструкція if – elif – else</vt:lpstr>
      <vt:lpstr>if – elif – else</vt:lpstr>
      <vt:lpstr>Порядок умов має значення</vt:lpstr>
      <vt:lpstr>Логічні оператори</vt:lpstr>
      <vt:lpstr>Оператор or</vt:lpstr>
      <vt:lpstr>Оператор not</vt:lpstr>
      <vt:lpstr>Комбінування and, or, not</vt:lpstr>
      <vt:lpstr>Пріоритет логічних операторів</vt:lpstr>
      <vt:lpstr>Short-circuit evaluation</vt:lpstr>
      <vt:lpstr>Short-circuit з and</vt:lpstr>
      <vt:lpstr>Short-circuit як захист від помилки</vt:lpstr>
      <vt:lpstr>Short-circuit з or</vt:lpstr>
      <vt:lpstr>Ланцюжкові порівняння</vt:lpstr>
      <vt:lpstr>Ще приклади ланцюжкових порівнянь</vt:lpstr>
      <vt:lpstr>Умовний вираз – «тернарний оператор»</vt:lpstr>
      <vt:lpstr>Коли використовувати умовний вираз?</vt:lpstr>
      <vt:lpstr>match – case</vt:lpstr>
      <vt:lpstr>case _ – варіант за замовчуванням</vt:lpstr>
      <vt:lpstr>Об'єднання варіантів за допомогою |</vt:lpstr>
      <vt:lpstr>Guard у match – case</vt:lpstr>
      <vt:lpstr>if чи match – case?</vt:lpstr>
      <vt:lpstr>Типові помилки в умовах</vt:lpstr>
      <vt:lpstr>Що таке цикл?</vt:lpstr>
      <vt:lpstr>Цикл while</vt:lpstr>
      <vt:lpstr>Як працює while?</vt:lpstr>
      <vt:lpstr>Практичне застосування while</vt:lpstr>
      <vt:lpstr>Нескінченний цикл</vt:lpstr>
      <vt:lpstr>Оператор break</vt:lpstr>
      <vt:lpstr>Оператор continue</vt:lpstr>
      <vt:lpstr>Цикл for</vt:lpstr>
      <vt:lpstr>Як працює for?</vt:lpstr>
      <vt:lpstr>Що таке ітерований об'єкт?</vt:lpstr>
      <vt:lpstr>for зі списком і кортежем</vt:lpstr>
      <vt:lpstr>for зі словником</vt:lpstr>
      <vt:lpstr>for із множиною</vt:lpstr>
      <vt:lpstr>range() і цикл for</vt:lpstr>
      <vt:lpstr>while чи for?</vt:lpstr>
      <vt:lpstr>break і continue у for</vt:lpstr>
      <vt:lpstr>Практичний приклад: пошук елемента</vt:lpstr>
      <vt:lpstr>Практичний приклад: пропуск елементів</vt:lpstr>
      <vt:lpstr>Вкладені цикли</vt:lpstr>
      <vt:lpstr>Вкладені цикли: координати</vt:lpstr>
      <vt:lpstr>Типова помилка з continue у while</vt:lpstr>
      <vt:lpstr>Best practices для циклів</vt:lpstr>
      <vt:lpstr>Best practices: enumerate()</vt:lpstr>
      <vt:lpstr>Загальні best practices розгалужень і циклів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Дякую за увагу!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Пользователь Windows</dc:creator>
  <cp:lastModifiedBy>Пользователь Windows</cp:lastModifiedBy>
  <cp:revision>95</cp:revision>
  <dcterms:created xsi:type="dcterms:W3CDTF">2021-02-07T18:10:48Z</dcterms:created>
  <dcterms:modified xsi:type="dcterms:W3CDTF">2026-09-24T14:07:30Z</dcterms:modified>
</cp:coreProperties>
</file>