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PDI (дистанція влади)</c:v>
                </c:pt>
              </c:strCache>
            </c:strRef>
          </c:tx>
          <c:spPr>
            <a:solidFill>
              <a:srgbClr val="1B2A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B2A4A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Україна</c:v>
                </c:pt>
                <c:pt idx="1">
                  <c:v>Німеччина</c:v>
                </c:pt>
                <c:pt idx="2">
                  <c:v>США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92</c:v>
                </c:pt>
                <c:pt idx="1">
                  <c:v>35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AA-43F7-A4CA-1B2984AF16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IDV (індивідуалізм)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B2A4A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Україна</c:v>
                </c:pt>
                <c:pt idx="1">
                  <c:v>Німеччина</c:v>
                </c:pt>
                <c:pt idx="2">
                  <c:v>США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67</c:v>
                </c:pt>
                <c:pt idx="2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AA-43F7-A4CA-1B2984AF16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08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12700" cap="flat">
              <a:solidFill>
                <a:srgbClr val="E5E9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4708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45269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6029974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61452752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220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6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43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260">
          <p15:clr>
            <a:srgbClr val="F26B43"/>
          </p15:clr>
        </p15:guide>
        <p15:guide id="6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22960" y="19659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9875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Теоретико-методологічні засади</a:t>
            </a:r>
            <a:endParaRPr lang="en-US" sz="4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міжнародними проєктами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2296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«Міжнародна проєктна діяльність»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E8EEF9"/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E8EEF9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626364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77240" y="1947672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783080" y="198424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Сутність, ознаки та типологія міжнародних проєктів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080760" y="17830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309360" y="1947672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0" y="198424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Проєкт, програма, портфель проєктів: співвідношення понять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48640" y="336499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77240" y="3529584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783080" y="356616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Життєвий цикл міжнародного проєкту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080760" y="336499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09360" y="3529584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315200" y="356616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Міжнародне проєктне середовище та стейкхолдери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548640" y="494690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77240" y="5111496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783080" y="5148072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Методології управління проєктами: PMBOK, PM², PCM, LFA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080760" y="494690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309360" y="5111496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315200" y="5148072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в умовах невизначеності та міжкультурної взаємодії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НАВЧАННЯ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ви зможете після цієї лекції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5" name="Image 0" descr="icons/search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41" y="1902501"/>
            <a:ext cx="419527" cy="4195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254203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Розрізняти проєкт, програму й портфель проєктів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48640" y="301752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 наводити приклади на матеріалі програм ЄС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080760" y="182880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1" descr="icons/rout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461" y="1902501"/>
            <a:ext cx="419527" cy="41952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080760" y="254203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Пояснювати логіку життєвого циклу проєкту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080760" y="301752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ініціювання до завершення й засвоєних уроків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48640" y="393192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2" descr="icons/peopleArrows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41" y="4005621"/>
            <a:ext cx="419527" cy="41952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48640" y="464515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Картувати проєктне середовище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548640" y="512064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донори, партнери, бенефіціари, цільові групи, стейкхолдери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6080760" y="393192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7" name="Image 3" descr="icons/compass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461" y="4005621"/>
            <a:ext cx="419527" cy="41952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080760" y="464515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Порівнювати методології PMBOK, PM², PCM, LFA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080760" y="512064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 обирати доречну для конкретного типу проєкту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СУТНІСТЬ ПРОЄКТУ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16734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таке «проєкт»?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39" y="1926563"/>
            <a:ext cx="6492240" cy="1811777"/>
          </a:xfrm>
          <a:prstGeom prst="roundRect">
            <a:avLst>
              <a:gd name="adj" fmla="val 3721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94069" y="2292614"/>
            <a:ext cx="6186791" cy="102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Тимчасова</a:t>
            </a:r>
            <a:r>
              <a:rPr lang="ru-RU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діяльність</a:t>
            </a:r>
            <a:r>
              <a:rPr lang="ru-RU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спрямована</a:t>
            </a:r>
            <a:r>
              <a:rPr lang="ru-RU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створення</a:t>
            </a:r>
            <a:r>
              <a:rPr lang="ru-RU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унікального</a:t>
            </a:r>
            <a:r>
              <a:rPr lang="ru-RU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продукту,</a:t>
            </a:r>
            <a:r>
              <a:rPr lang="en-US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послуги</a:t>
            </a:r>
            <a:r>
              <a:rPr lang="ru-RU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або</a:t>
            </a:r>
            <a:r>
              <a:rPr lang="ru-RU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результату</a:t>
            </a:r>
            <a:r>
              <a:rPr lang="en-US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01364" y="3191256"/>
            <a:ext cx="60194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PMBOK Guide, Project Management Institute (PMI)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4032504"/>
            <a:ext cx="6492240" cy="1737360"/>
          </a:xfrm>
          <a:prstGeom prst="roundRect">
            <a:avLst>
              <a:gd name="adj" fmla="val 4211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01364" y="4251960"/>
            <a:ext cx="60194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«Унікальна сукупність процесів із датами початку й завершення, що виконуються для досягнення цілі за обмежень часу, вартості та ресурсів»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94069" y="5234940"/>
            <a:ext cx="60194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ISO 21500:2021</a:t>
            </a:r>
            <a:endParaRPr lang="en-US" sz="1200" dirty="0"/>
          </a:p>
        </p:txBody>
      </p:sp>
      <p:grpSp>
        <p:nvGrpSpPr>
          <p:cNvPr id="17" name="Групувати 16">
            <a:extLst>
              <a:ext uri="{FF2B5EF4-FFF2-40B4-BE49-F238E27FC236}">
                <a16:creationId xmlns:a16="http://schemas.microsoft.com/office/drawing/2014/main" id="{6453004A-2D79-2B7C-D336-035F0FAA1E0B}"/>
              </a:ext>
            </a:extLst>
          </p:cNvPr>
          <p:cNvGrpSpPr/>
          <p:nvPr/>
        </p:nvGrpSpPr>
        <p:grpSpPr>
          <a:xfrm>
            <a:off x="8686800" y="2240280"/>
            <a:ext cx="1371600" cy="1371600"/>
            <a:chOff x="7452360" y="2377440"/>
            <a:chExt cx="1371600" cy="1371600"/>
          </a:xfrm>
        </p:grpSpPr>
        <p:sp>
          <p:nvSpPr>
            <p:cNvPr id="12" name="Shape 10"/>
            <p:cNvSpPr/>
            <p:nvPr/>
          </p:nvSpPr>
          <p:spPr>
            <a:xfrm>
              <a:off x="7452360" y="2377440"/>
              <a:ext cx="1371600" cy="1371600"/>
            </a:xfrm>
            <a:prstGeom prst="ellipse">
              <a:avLst/>
            </a:prstGeom>
            <a:solidFill>
              <a:srgbClr val="C9A227"/>
            </a:solidFill>
            <a:ln/>
          </p:spPr>
        </p:sp>
        <p:pic>
          <p:nvPicPr>
            <p:cNvPr id="13" name="Image 0" descr="icons/target_1B2A4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0668" y="2555748"/>
              <a:ext cx="1014984" cy="1014984"/>
            </a:xfrm>
            <a:prstGeom prst="rect">
              <a:avLst/>
            </a:prstGeom>
          </p:spPr>
        </p:pic>
      </p:grpSp>
      <p:sp>
        <p:nvSpPr>
          <p:cNvPr id="14" name="Text 11"/>
          <p:cNvSpPr/>
          <p:nvPr/>
        </p:nvSpPr>
        <p:spPr>
          <a:xfrm>
            <a:off x="7132320" y="4004294"/>
            <a:ext cx="4480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Тимчасовість</a:t>
            </a:r>
            <a:endParaRPr lang="en-US" sz="2000" dirty="0"/>
          </a:p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унікальність</a:t>
            </a:r>
            <a:endParaRPr lang="en-US" sz="2000" dirty="0"/>
          </a:p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проєкт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СУТНІСТЬ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Коли проєкт стає «міжнародним»?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65960"/>
            <a:ext cx="10424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Проєкт, що реалізується за участю суб’єктів різних національних юрисдикцій, фінансується (повністю або частково) з іноземних чи наднаціональних джерел і спрямований на розв’язання проблем транскордонного, регіонального або глобального виміру.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48640" y="370332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7" name="Image 0" descr="icons/university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3774643"/>
            <a:ext cx="405994" cy="40599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43616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Суб’єкти з різних країн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48640" y="481888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донор, виконавці, партнери, бенефіціари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297680" y="370332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1" name="Image 1" descr="icons/euro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003" y="377464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297680" y="43616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Іноземне / наднаціональне фінансування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297680" y="481888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ЄС, МФО, донорські фонди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046720" y="370332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5" name="Image 2" descr="icons/mapMarked_1B2A4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043" y="3774643"/>
            <a:ext cx="405994" cy="40599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046720" y="43616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Транскордонний вимір проблеми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8046720" y="481888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регіональний, транснаціональний, глобальний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СУТНІСТЬ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Родові ознаки будь-якого проєкту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203911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clock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18" y="2108058"/>
            <a:ext cx="392460" cy="392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4672" y="27432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Тимчасовість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04672" y="320040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визначені дата початку й завершення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297680" y="1783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53712" y="203911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fingerprint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658" y="2108058"/>
            <a:ext cx="392460" cy="392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53712" y="27432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Унікальність результату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553712" y="320040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неповторне поєднання цілей і контексту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046720" y="1783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02752" y="203911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targe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698" y="2108058"/>
            <a:ext cx="392460" cy="392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02752" y="27432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Цілеспрямованість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8302752" y="320040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підпорядкованість заздалегідь визначеній меті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48640" y="416052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04672" y="441655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coins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618" y="4485498"/>
            <a:ext cx="392460" cy="392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04672" y="512064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Обмеженість ресурсів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804672" y="55778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фіксований бюджет, кадри, час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297680" y="416052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553712" y="441655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6" name="Image 4" descr="icons/puzzle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658" y="4485498"/>
            <a:ext cx="392460" cy="3924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553712" y="512064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Комплексність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4553712" y="55778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міждисциплінарність компетентностей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8046720" y="416052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02752" y="441655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1" name="Image 5" descr="icons/warning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1698" y="4485498"/>
            <a:ext cx="392460" cy="3924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302752" y="512064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Ризикованість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8302752" y="55778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фактори поза повним контролем команди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СУТНІСТЬ ПРОЄКТУ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додається саме для міжнародних проєктів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1463040" y="220370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Транснаціональність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04672" y="288036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залучення суб’єктів різних країн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080760" y="196596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336792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0"/>
          <p:cNvSpPr/>
          <p:nvPr/>
        </p:nvSpPr>
        <p:spPr>
          <a:xfrm>
            <a:off x="6995160" y="220370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Донороорієнтованість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6336792" y="288036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підпорядкованість вимогам і процедурам донора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548640" y="393192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04672" y="420624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4"/>
          <p:cNvSpPr/>
          <p:nvPr/>
        </p:nvSpPr>
        <p:spPr>
          <a:xfrm>
            <a:off x="1463040" y="416966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Підзвітність за міжнародними стандартами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804672" y="484632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та змістовна звітність перед донором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080760" y="393192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336792" y="420624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18"/>
          <p:cNvSpPr/>
          <p:nvPr/>
        </p:nvSpPr>
        <p:spPr>
          <a:xfrm>
            <a:off x="6995160" y="416966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Міжкультурний характер комунікації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6336792" y="484632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відмінні управлінські традиції та стилі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ТИПОЛОГІЯ ПРОЄКТІВ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Типологія за джерелом фінансування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9659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euro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52" y="2031340"/>
            <a:ext cx="372161" cy="3721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78308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ЄС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943600" y="1783080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Europe, Erasmus+, Interreg, EU4Business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706624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04672" y="2889504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university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52" y="2954884"/>
            <a:ext cx="372161" cy="3721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2706624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фінансові організації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5943600" y="2706624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Світовий банк, ЄБРР, ЄІБ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548640" y="3630168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04672" y="3813048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handshak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052" y="3878428"/>
            <a:ext cx="372161" cy="3721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3630168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Агенції розвитку та донорські фонди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5943600" y="3630168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USAID, GIZ, SIDA, Європейський фонд за демократію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548640" y="4553712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04672" y="4736592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flag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52" y="4801972"/>
            <a:ext cx="372161" cy="37216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00200" y="4553712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Дипломатичні представництва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5943600" y="4553712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малих грантів посольств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548640" y="5477256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04672" y="5660136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6" name="Image 4" descr="icons/network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052" y="5725516"/>
            <a:ext cx="372161" cy="37216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600200" y="5477256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неурядові організації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5943600" y="5477256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донори та потенційні партнери одночасно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ТИПОЛОГІЯ ПРОЄКТІВ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Інші критерії класифікації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205740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Сфера реалізації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04672" y="2825496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987552" y="267004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Економічні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04672" y="3392424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9" name="Text 7"/>
          <p:cNvSpPr/>
          <p:nvPr/>
        </p:nvSpPr>
        <p:spPr>
          <a:xfrm>
            <a:off x="987552" y="323697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Освітньо-наукові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672" y="3959352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987552" y="380390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Інфраструктурні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4672" y="4526280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3" name="Text 11"/>
          <p:cNvSpPr/>
          <p:nvPr/>
        </p:nvSpPr>
        <p:spPr>
          <a:xfrm>
            <a:off x="987552" y="43708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Гуманітарні, екологічні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04672" y="5093208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987552" y="4937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Врядування, транскордонні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297680" y="182880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526280" y="205740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Масштаб охоплення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53712" y="2825496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4736592" y="267004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Локальні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53712" y="3392424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4736592" y="323697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Регіональні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53712" y="3959352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4736592" y="380390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Національні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53712" y="4526280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4736592" y="43708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Транскордонні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53712" y="5093208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Text 25"/>
          <p:cNvSpPr/>
          <p:nvPr/>
        </p:nvSpPr>
        <p:spPr>
          <a:xfrm>
            <a:off x="4736592" y="4937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Транснаціональні, глобальні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8046720" y="182880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275320" y="205740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Характер результату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302752" y="2825496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1" name="Text 29"/>
          <p:cNvSpPr/>
          <p:nvPr/>
        </p:nvSpPr>
        <p:spPr>
          <a:xfrm>
            <a:off x="8485632" y="267004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Інвестиційні (капітальні)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8302752" y="3392424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3" name="Text 31"/>
          <p:cNvSpPr/>
          <p:nvPr/>
        </p:nvSpPr>
        <p:spPr>
          <a:xfrm>
            <a:off x="8485632" y="323697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Дослідницькі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8302752" y="3959352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5" name="Text 33"/>
          <p:cNvSpPr/>
          <p:nvPr/>
        </p:nvSpPr>
        <p:spPr>
          <a:xfrm>
            <a:off x="8485632" y="380390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Консультаційні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8302752" y="4526280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7" name="Text 35"/>
          <p:cNvSpPr/>
          <p:nvPr/>
        </p:nvSpPr>
        <p:spPr>
          <a:xfrm>
            <a:off x="8485632" y="43708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Технічної допомоги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8302752" y="5093208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9" name="Text 37"/>
          <p:cNvSpPr/>
          <p:nvPr/>
        </p:nvSpPr>
        <p:spPr>
          <a:xfrm>
            <a:off x="8485632" y="4937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Розбудови спроможності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та Horizon Europe: цифри 2026–2027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3566160" cy="2286000"/>
          </a:xfrm>
          <a:prstGeom prst="roundRect">
            <a:avLst>
              <a:gd name="adj" fmla="val 3200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0080" y="2606040"/>
            <a:ext cx="3383280" cy="5952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€132,25 млн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40080" y="3201314"/>
            <a:ext cx="338328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36118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доступ до фінансування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робочих програмах 2026–2027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297680" y="2377440"/>
            <a:ext cx="3566160" cy="2286000"/>
          </a:xfrm>
          <a:prstGeom prst="roundRect">
            <a:avLst>
              <a:gd name="adj" fmla="val 3200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389120" y="2606040"/>
            <a:ext cx="3383280" cy="5952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€50+ млн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4389120" y="3201314"/>
            <a:ext cx="338328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26280" y="36118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пряма підтримка України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2026–2027 роки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46720" y="2377440"/>
            <a:ext cx="3566160" cy="2286000"/>
          </a:xfrm>
          <a:prstGeom prst="roundRect">
            <a:avLst>
              <a:gd name="adj" fmla="val 3200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138160" y="2606040"/>
            <a:ext cx="3383280" cy="5952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€200 млн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8138160" y="3201314"/>
            <a:ext cx="338328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75320" y="36118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обсяг конкурсів, що заохочують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участь українських заявників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5029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Horizon Europe Office in Ukraine, 2026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48640" y="544068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Практичний висновок: Україна може подавати заявки майже за будь-яким тематичним напрямом Horizon Europe — це розширює можливості для консорціумів за участю українських закладів вищої освіти.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ПРОЄКТ · ПРОГРАМА · ПОРТФЕЛЬ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рівні управління — три різні питання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60120" y="1645920"/>
            <a:ext cx="4663440" cy="4663440"/>
          </a:xfrm>
          <a:prstGeom prst="ellipse">
            <a:avLst/>
          </a:prstGeom>
          <a:solidFill>
            <a:srgbClr val="E8EEF9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91640" y="2377440"/>
            <a:ext cx="3200400" cy="3200400"/>
          </a:xfrm>
          <a:prstGeom prst="ellipse">
            <a:avLst/>
          </a:prstGeom>
          <a:solidFill>
            <a:srgbClr val="C7D4EE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23160" y="3108960"/>
            <a:ext cx="1737360" cy="173736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2423160" y="3776472"/>
            <a:ext cx="1737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691640" y="2423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1709928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ПОРТФЕЛЬ ПРОЄКТІВ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858000" y="192024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7269480" y="182880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269480" y="216712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Тимчасове зусилля для конкретного, вимірюваного результату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858000" y="31546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3A5590"/>
          </a:solidFill>
          <a:ln/>
        </p:spPr>
      </p:sp>
      <p:sp>
        <p:nvSpPr>
          <p:cNvPr id="14" name="Text 12"/>
          <p:cNvSpPr/>
          <p:nvPr/>
        </p:nvSpPr>
        <p:spPr>
          <a:xfrm>
            <a:off x="7269480" y="30632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269480" y="340156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Група взаємопов’язаних проєктів, що координуються для вигод, недосяжних окремо (напр. Horizon Europe)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58000" y="438912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7C93C4"/>
          </a:solidFill>
          <a:ln/>
        </p:spPr>
      </p:sp>
      <p:sp>
        <p:nvSpPr>
          <p:cNvPr id="17" name="Text 15"/>
          <p:cNvSpPr/>
          <p:nvPr/>
        </p:nvSpPr>
        <p:spPr>
          <a:xfrm>
            <a:off x="7269480" y="4297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Портфель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7269480" y="463600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й програми, об’єднані єдиною організаційною стратегією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ПРОЄКТ · ПРОГРАМА · ПОРТФЕЛЬ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Два різні управлінські питання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331720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cogs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610" y="2414930"/>
            <a:ext cx="473659" cy="4736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31546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«Правильно виконати роботу»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3639312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the work right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914400" y="4069080"/>
            <a:ext cx="4663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Проєктний і програмний менеджмент: дотримання термінів, бюджету, обсягу; координація взаємопов’язаних ініціатив.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217920" y="196596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83680" y="23317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2" name="Image 1" descr="icons/compass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890" y="2414930"/>
            <a:ext cx="473659" cy="47365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83680" y="31546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«Виконувати правильну роботу»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6583680" y="3639312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the right work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583680" y="4069080"/>
            <a:ext cx="4663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Портфельний менеджмент: стратегічний вибір і пріоритизація ініціатив відповідно до місії організації.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ЖИТТЄВИЙ ЦИКЛ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фаз життєвого циклу (PCM)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188720" y="2880360"/>
            <a:ext cx="9829800" cy="0"/>
          </a:xfrm>
          <a:prstGeom prst="line">
            <a:avLst/>
          </a:prstGeom>
          <a:noFill/>
          <a:ln w="25400">
            <a:solidFill>
              <a:srgbClr val="CBD5EA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685800" y="2377440"/>
            <a:ext cx="1005840" cy="10058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search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" y="2508199"/>
            <a:ext cx="744322" cy="74432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9903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6576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Ініціювання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651760" y="2377440"/>
            <a:ext cx="1005840" cy="10058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0" name="Image 1" descr="icons/pencil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2519" y="2508199"/>
            <a:ext cx="744322" cy="74432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6499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233172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4617720" y="2377440"/>
            <a:ext cx="1005840" cy="10058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2" descr="icons/cogs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8479" y="2508199"/>
            <a:ext cx="744322" cy="74432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3095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429768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Реалізація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6583680" y="2377440"/>
            <a:ext cx="1005840" cy="10058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3" descr="icons/eye_1B2A4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4439" y="2508199"/>
            <a:ext cx="744322" cy="74432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29691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626364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8549640" y="2377440"/>
            <a:ext cx="1005840" cy="10058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2" name="Image 4" descr="icons/checkCircle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0399" y="2508199"/>
            <a:ext cx="744322" cy="74432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26287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822960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Оцінювання</a:t>
            </a:r>
            <a:endParaRPr lang="en-US" sz="1250" dirty="0"/>
          </a:p>
        </p:txBody>
      </p:sp>
      <p:sp>
        <p:nvSpPr>
          <p:cNvPr id="25" name="Shape 18"/>
          <p:cNvSpPr/>
          <p:nvPr/>
        </p:nvSpPr>
        <p:spPr>
          <a:xfrm>
            <a:off x="10515600" y="2377440"/>
            <a:ext cx="1005840" cy="10058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6" name="Image 5" descr="icons/archive_1B2A4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6359" y="2508199"/>
            <a:ext cx="744322" cy="744322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122883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1019556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</a:t>
            </a:r>
            <a:endParaRPr lang="en-US" sz="1250" dirty="0"/>
          </a:p>
        </p:txBody>
      </p:sp>
      <p:sp>
        <p:nvSpPr>
          <p:cNvPr id="29" name="Shape 21"/>
          <p:cNvSpPr/>
          <p:nvPr/>
        </p:nvSpPr>
        <p:spPr>
          <a:xfrm>
            <a:off x="548640" y="4343400"/>
            <a:ext cx="11064240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30" name="Text 22"/>
          <p:cNvSpPr/>
          <p:nvPr/>
        </p:nvSpPr>
        <p:spPr>
          <a:xfrm>
            <a:off x="868680" y="452628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Важливо: фази не є суворо лінійними. Моніторинг здійснюється паралельно з реалізацією, а результати оцінювання можуть ініціювати коригування планів — управління є ітеративним.</a:t>
            </a:r>
            <a:endParaRPr lang="en-US" sz="1400" dirty="0"/>
          </a:p>
        </p:txBody>
      </p:sp>
      <p:sp>
        <p:nvSpPr>
          <p:cNvPr id="31" name="Text 23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32" name="Text 24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ЖИТТЄВИЙ ЦИКЛ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Ініціювання та планування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4983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7" name="Image 0" descr="icons/search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81" y="2240829"/>
            <a:ext cx="419527" cy="41952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Ініціювання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/ Programming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контексту, виявлення проблем і потреб цільових груп, попередня оцінка відповідності пріоритетам донора.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63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537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600" dirty="0"/>
          </a:p>
        </p:txBody>
      </p:sp>
      <p:sp>
        <p:nvSpPr>
          <p:cNvPr id="13" name="Shape 10"/>
          <p:cNvSpPr/>
          <p:nvPr/>
        </p:nvSpPr>
        <p:spPr>
          <a:xfrm>
            <a:off x="10698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4" name="Image 1" descr="icons/pencil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181" y="2240829"/>
            <a:ext cx="419527" cy="41952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537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Планування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537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Formulation / Design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6537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Формулювання цілей і результатів, побудова логічної матриці, бюджету, календарного плану, підготовка заявки.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ЖИТТЄВИЙ ЦИКЛ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Реалізація — і наскрізний моніторинг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4884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cogs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81" y="2222541"/>
            <a:ext cx="419527" cy="41952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12140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· Реалізація (Implementation)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600200" y="2542032"/>
            <a:ext cx="9692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Практичне виконання запланованих заходів: використання ресурсів, координація партнерів, поточне управління командою й документообігом.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388620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4160520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1" name="Image 1" descr="icons/eye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381" y="4234221"/>
            <a:ext cx="419527" cy="41952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413308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· Моніторинг (Monitoring) — наскрізний процес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1600200" y="4553712"/>
            <a:ext cx="9692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Систематичне відстеження прогресу відносно планових показників упродовж усього періоду реалізації — а не лише як окрема фаза наприкінці циклу.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ЖИТТЄВИЙ ЦИКЛ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Оцінювання та завершення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4983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7" name="Image 0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81" y="2240829"/>
            <a:ext cx="419527" cy="41952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Оцінювання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Систематичне й об’єктивне визначення релевантності, результативності, ефективності, впливу та сталості проєкту.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63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537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600" dirty="0"/>
          </a:p>
        </p:txBody>
      </p:sp>
      <p:sp>
        <p:nvSpPr>
          <p:cNvPr id="13" name="Shape 10"/>
          <p:cNvSpPr/>
          <p:nvPr/>
        </p:nvSpPr>
        <p:spPr>
          <a:xfrm>
            <a:off x="10698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4" name="Image 1" descr="icons/archive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181" y="2240829"/>
            <a:ext cx="419527" cy="41952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537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Завершення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537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Closure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6537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Формальне закриття: фінальна звітність, передання результатів бенефіціарам, архівування, засвоєні уроки.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ПРОЄКТНЕ СЕРЕДОВИЩЕ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Хто оточує міжнародний проєкт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463040"/>
            <a:ext cx="4937760" cy="4937760"/>
          </a:xfrm>
          <a:prstGeom prst="ellipse">
            <a:avLst/>
          </a:prstGeom>
          <a:solidFill>
            <a:srgbClr val="E8EEF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54480" y="2103120"/>
            <a:ext cx="3657600" cy="3657600"/>
          </a:xfrm>
          <a:prstGeom prst="ellipse">
            <a:avLst/>
          </a:prstGeom>
          <a:solidFill>
            <a:srgbClr val="C7D4E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194560" y="2743200"/>
            <a:ext cx="2377440" cy="2377440"/>
          </a:xfrm>
          <a:prstGeom prst="ellipse">
            <a:avLst/>
          </a:prstGeom>
          <a:solidFill>
            <a:srgbClr val="8FA6D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16352" y="3364992"/>
            <a:ext cx="1133856" cy="1133856"/>
          </a:xfrm>
          <a:prstGeom prst="ellipse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16352" y="379476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766560" y="16916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766560" y="2020824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Надає фінансові ресурси, встановлює пріоритети й вимоги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766560" y="258775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Координатор і партнери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766560" y="2916936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Спільно реалізують проєкт, відповідають за робочі пакети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766560" y="348386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Бенефіціари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766560" y="381304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Прямі та кінцеві отримувачі вигід проєкту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4379976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Цільові групи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766560" y="47091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кого проєкт справляє прямий вплив на рівні мети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766560" y="52760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Ширші стейкхолдери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766560" y="560527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 влади, медіа, наукова спільнота, громадськість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ПРОЄКТНЕ СЕРЕДОВИЩЕ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Ролі учасників консорціуму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6362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flag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457" y="2293681"/>
            <a:ext cx="460126" cy="46012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Координатор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3152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Представляє консорціум перед донором, розподіляє фінансування, консолідує звітність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8328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9826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handshak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097" y="2293681"/>
            <a:ext cx="460126" cy="46012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2044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Партнери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56616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Відповідають за доручені робочі пакети, є стороною угоди про грант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1792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23290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building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737" y="2293681"/>
            <a:ext cx="460126" cy="46012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5508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Асоційовані партнери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40080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Долучаються без прямого фінансування — експертна й організаційна підтримка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905256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006754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users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8377" y="2293681"/>
            <a:ext cx="460126" cy="46012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8972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Бенефіціари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923544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Особи, групи чи організації, що отримують прямі вигоди від проєкту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МЕТОДОЛОГІЇ УПРАВЛІННЯ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методологічні системи</a:t>
            </a:r>
            <a:endParaRPr lang="en-US" sz="3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64240" cy="292608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Методологія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Розробник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Головний фокус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PMBOK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PMI (США)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Універсальна, галузево нейтральна методологія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Європейська Комісія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Проєкти в інституціях і грантах ЄС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Європейська Комісія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Проєкти зовнішньої допомоги й розвитку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Донорська спільнота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Аналітичний метод планування (Logframe)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02920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68680" y="5193792"/>
            <a:ext cx="10424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LFA (Logical Framework Approach) — спільна «мова» більшості грантових конкурсів ЄС: обов’язковий інструмент на етапі формулювання проєкту (детально — тема 2).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МЕТОДОЛОГІЇ УПРАВЛІННЯ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PMBOK: що нового у 8-му виданні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60020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Восьме видання PMBOK Guide (PMI) вийшло у листопаді 2025 року й балансує гнучкість принципів 7-го видання з практичною структурністю.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0080" y="265176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640080" y="32186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520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Основних принципів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77240" y="39319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замість 12 у 7-му виданні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297680" y="242316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389120" y="265176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4389120" y="32186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80560" y="3520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Доменів ефективності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26280" y="39319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зміст, розклад, фінанси, стейкхолдери, ресурси, ризики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046720" y="242316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138160" y="265176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/>
          </a:p>
        </p:txBody>
      </p:sp>
      <p:sp>
        <p:nvSpPr>
          <p:cNvPr id="19" name="Text 17"/>
          <p:cNvSpPr/>
          <p:nvPr/>
        </p:nvSpPr>
        <p:spPr>
          <a:xfrm>
            <a:off x="8138160" y="32186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29600" y="3520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Фокус-областей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275320" y="39319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адаптивних процесів: ініціація → закриття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48640" y="49834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Нове: розширені рекомендації щодо інтеграції штучного інтелекту в управління проєктами.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Project Management Institute, PMBOK Guide — 8th Edition (2025)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МЕТОДОЛОГІЇ УПРАВЛІННЯ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PM²: методологія Європейської Комісії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Ініціація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3154680" y="1965960"/>
            <a:ext cx="137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918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1B2A4A"/>
          </a:solidFill>
          <a:ln/>
        </p:spPr>
      </p:sp>
      <p:sp>
        <p:nvSpPr>
          <p:cNvPr id="8" name="Text 6"/>
          <p:cNvSpPr/>
          <p:nvPr/>
        </p:nvSpPr>
        <p:spPr>
          <a:xfrm>
            <a:off x="32918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5897880" y="1965960"/>
            <a:ext cx="137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350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60350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641080" y="1965960"/>
            <a:ext cx="137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7782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C9A227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Закриття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548640" y="3063240"/>
            <a:ext cx="11064240" cy="26517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68680" y="329184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Поєднує елементи PMBOK і PRINCE2, пропонуючи стандартизовані артефакти управління: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68680" y="379476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0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06" y="3844686"/>
            <a:ext cx="284196" cy="284196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371600" y="3794760"/>
            <a:ext cx="9601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Статут проєкту (Project Charter)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868680" y="4361688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1" name="Image 1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06" y="4411614"/>
            <a:ext cx="284196" cy="284196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371600" y="4361688"/>
            <a:ext cx="9601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управління проєктом</a:t>
            </a:r>
            <a:endParaRPr lang="en-US" sz="1350" dirty="0"/>
          </a:p>
        </p:txBody>
      </p:sp>
      <p:sp>
        <p:nvSpPr>
          <p:cNvPr id="23" name="Shape 19"/>
          <p:cNvSpPr/>
          <p:nvPr/>
        </p:nvSpPr>
        <p:spPr>
          <a:xfrm>
            <a:off x="868680" y="4928616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4" name="Image 2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06" y="4978542"/>
            <a:ext cx="284196" cy="284196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1371600" y="4928616"/>
            <a:ext cx="9601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Журнал питань і рішень (Issue &amp; Decision Log)</a:t>
            </a:r>
            <a:endParaRPr lang="en-US" sz="1350" dirty="0"/>
          </a:p>
        </p:txBody>
      </p:sp>
      <p:sp>
        <p:nvSpPr>
          <p:cNvPr id="26" name="Text 21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7" name="Text 22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МЕТОДОЛОГІЇ УПРАВЛІННЯ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PCM і LFA: спільна логіка донорів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9496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4884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rout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81" y="2222541"/>
            <a:ext cx="419527" cy="41952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1488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PCM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600200" y="26060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Cycle Management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68680" y="3063240"/>
            <a:ext cx="4754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Методологія Європейської Комісії для проєктів зовнішньої допомоги: структурує проєкт за шістьма фазами життєвого циклу та вимагає обов’язкового застосування LFA на етапі формулювання.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217920" y="1874520"/>
            <a:ext cx="5394960" cy="3840480"/>
          </a:xfrm>
          <a:prstGeom prst="roundRect">
            <a:avLst>
              <a:gd name="adj" fmla="val 1905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37960" y="2148840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2" name="Image 1" descr="icons/book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661" y="2222541"/>
            <a:ext cx="419527" cy="41952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69480" y="21488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LFA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7269480" y="26060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Logical Framework Approach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537960" y="3063240"/>
            <a:ext cx="4754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Послідовний аналіз стейкхолдерів, проблем, цілей і стратегій із побудовою логічної матриці (Logframe) — детально розглядається на наступній лекції (тема 2).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МЕТОДОЛОГІЇ УПРАВЛІННЯ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Яку методологію обрати?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Грантовий проєкт ЄС зовнішньої допомоги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503920" y="2125980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8503920" y="21259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PCM + LFA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944368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68680" y="2944368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Дослідницький чи інноваційний консорціум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503920" y="3150108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8503920" y="315010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PMBOK / PM²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3968496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68680" y="3968496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в інституціях чи програмах ЄС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503920" y="4174236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8503920" y="4174236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PM²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992624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68680" y="4992624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Розробка та обґрунтування заявки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503920" y="5198364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19" name="Text 17"/>
          <p:cNvSpPr/>
          <p:nvPr/>
        </p:nvSpPr>
        <p:spPr>
          <a:xfrm>
            <a:off x="8503920" y="5198364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LFA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УПРАВЛІННЯ В УМОВАХ НЕВИЗНАЧЕНОСТІ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Невизначеність і ризик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25146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warning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52" y="2579980"/>
            <a:ext cx="372161" cy="3721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21488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Політична нестабільність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463040" y="26974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 законодавства країн-учасниць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080760" y="192024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36792" y="25146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coins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2172" y="2579980"/>
            <a:ext cx="372161" cy="3721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95160" y="21488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Валютні коливання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6995160" y="26974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під час конвертації витрат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384048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04672" y="44348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rout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052" y="4500220"/>
            <a:ext cx="372161" cy="3721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40690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Логістичні обмеження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463040" y="46177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ускладнений доступ до цільових груп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080760" y="384048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36792" y="44348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shield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2172" y="4500220"/>
            <a:ext cx="372161" cy="37216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95160" y="40690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Безпекові ризики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6995160" y="46177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актуально для проєктів в Україні за умов воєнного стану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УПРАВЛІННЯ В УМОВАХ НЕВИЗНАЧЕНОСТІ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Міжкультурна взаємодія в консорціумі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Індекс дистанції влади (Power Distance Index) за Г. Гофстеде</a:t>
            </a:r>
            <a:endParaRPr lang="en-US" sz="135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2148840"/>
          <a:ext cx="667512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7498080" y="2148840"/>
            <a:ext cx="4114800" cy="3291840"/>
          </a:xfrm>
          <a:prstGeom prst="roundRect">
            <a:avLst>
              <a:gd name="adj" fmla="val 2222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818120" y="242316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8" name="Image 0" descr="icons/comments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500" y="2488540"/>
            <a:ext cx="372161" cy="37216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503920" y="24231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Практичний висновок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7818120" y="3063240"/>
            <a:ext cx="3566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дистанція влади в Україні означає більш ієрархічний стиль ухвалення рішень, ніж у партнерів з Німеччини чи США — консорціуму варто заздалегідь узгодити спільні «правила гри».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548640" y="562356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Hofstede Insights (узагальнені країнові індекси)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УПРАВЛІННЯ В УМОВАХ НЕВИЗНАЧЕНОСТІ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Асиметрія відносин «донор — реципієнт»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945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6" name="Image 0" descr="icons/gavel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2265883"/>
            <a:ext cx="405994" cy="4059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2128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Донор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8680" y="2880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Визначає пріоритети фінансування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68680" y="3383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Встановлює процедурні вимоги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68680" y="38862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Формує критерії оцінювання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17920" y="192024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37960" y="219456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icons/users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283" y="2265883"/>
            <a:ext cx="405994" cy="40599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269480" y="22128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Заявник і партнери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6537960" y="2880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Виступають виконавцями умов донора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537960" y="3383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Доводять відповідність вимогам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6537960" y="38862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Потребують ретельного аналізу пріоритетів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 та цифровізація в проєктному менеджменті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2468880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22%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9436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організацій уже впровадили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ШІ в роботу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3756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383280" y="2468880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$5,7 млрд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38328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7472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прогнозований обсяг ринку ШІ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PM до 2028 р. (CAGR 17,3%)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2648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172200" y="2468880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49%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17220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26364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організацій очікують значного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продуктивності від GenAI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91540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8961120" y="2468880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72%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896112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05256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керівників проєктів вважають,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ШІ змінить їхню роль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516636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Capterra; MarketsAndMarkets; PMI GenAI Survey; APM Research (2025)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55778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майбутнього фахівця з міжнародних проєктів це означає: цифрові інструменти й ШІ стають частиною стандартного набору компетентностей поряд із PMBOK, PM² та LFA.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УПРАВЛІННЯ В УМОВАХ НЕВИЗНАЧЕНОСТІ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Прозорість, підзвітність, належне врядування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734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scal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63" y="2311603"/>
            <a:ext cx="405994" cy="4059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прозорість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323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публічні кошти вимагають підвищеної звітності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3756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6626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shield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583" y="231160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472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Антикорупційні гарантії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50215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 конфлікту інтересів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15518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gavel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503" y="2311603"/>
            <a:ext cx="405994" cy="40599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6364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 подвійному фінансуванню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29107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витрата — одне джерело покриття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91540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94410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university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423" y="2311603"/>
            <a:ext cx="405994" cy="40599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5256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Належне врядування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07999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governance у межах консорціуму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ідей, які варто запам’ятати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49808" y="194767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554480" y="1965960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Міжнародний проєкт — тимчасовий, унікальний, транснаціональний і донороорієнтований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80760" y="17830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281928" y="194767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086600" y="1965960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Проєкт, програма й портфель відповідають на різні управлінські питання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36499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49808" y="3529584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554480" y="354787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Життєвий цикл — ітеративний; моніторинг є наскрізним, а не окремою фазою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80760" y="336499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281928" y="3529584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7086600" y="354787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Проєктне середовище охоплює донора, партнерів, бенефіціарів і ширших стейкхолдерів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94690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49808" y="5111496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554480" y="5129784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PMBOK, PM², PCM і LFA доповнюють одна одну залежно від типу проєкту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080760" y="494690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281928" y="5111496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7086600" y="5129784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Невизначеність, міжкультурність і асиметрія «донор — реципієнт» — наскрізні виклики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2377440" y="4937760"/>
            <a:ext cx="4754880" cy="4754880"/>
          </a:xfrm>
          <a:prstGeom prst="ellipse">
            <a:avLst/>
          </a:prstGeom>
          <a:solidFill>
            <a:srgbClr val="24365F">
              <a:alpha val="6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828800"/>
            <a:ext cx="822960" cy="8229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6" name="Image 0" descr="icons/question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945" y="1935785"/>
            <a:ext cx="608990" cy="6089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78892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дискусії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822960" y="3639312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36393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298448" y="3557016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міжнародний проєкт відрізняється від національного за суб’єктним складом і джерелами фінансування?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822960" y="4297680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297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298448" y="4215384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Яка методологія — PMBOK, PM², PCM чи LFA — найбільш доречна для вашого майбутнього проєкту і чому?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822960" y="4956048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49560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298448" y="487375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фактори невизначеності є специфічними для проєктів, що реалізуються в Україні сьогодні?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822960" y="5989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Дякую за увагу!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ТЕМА 1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аблон_Житомирська_політехніка_укр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шаблон_Житомирська_політехніка_укр</Template>
  <TotalTime>79</TotalTime>
  <Words>1919</Words>
  <Application>Microsoft Office PowerPoint</Application>
  <PresentationFormat>Широкий екран</PresentationFormat>
  <Paragraphs>422</Paragraphs>
  <Slides>30</Slides>
  <Notes>30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Cambria</vt:lpstr>
      <vt:lpstr>шаблон_Житомирська_політехніка_укр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Pavlo Poplavskyi</cp:lastModifiedBy>
  <cp:revision>4</cp:revision>
  <dcterms:created xsi:type="dcterms:W3CDTF">2026-08-24T10:23:25Z</dcterms:created>
  <dcterms:modified xsi:type="dcterms:W3CDTF">2026-08-24T11:54:43Z</dcterms:modified>
</cp:coreProperties>
</file>