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0" r:id="rId4"/>
    <p:sldId id="261" r:id="rId5"/>
    <p:sldId id="258" r:id="rId6"/>
    <p:sldId id="279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87909-2096-4A0B-BA4D-4B46438C487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FABE39-C3B9-4790-B4FD-81FF0CDDF08B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5976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FABE39-C3B9-4790-B4FD-81FF0CDDF08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03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3017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3632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0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004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769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11553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3881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89036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4914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6547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2680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8678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39861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10848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0092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7982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55E55-D694-4EA7-A3AE-3EC7D5E19989}" type="datetimeFigureOut">
              <a:rPr lang="uk-UA" smtClean="0"/>
              <a:pPr/>
              <a:t>03.09.2026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C8E4C5-E5C4-46F3-A557-83FCC42B316C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9608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9090" y="862149"/>
            <a:ext cx="9526693" cy="3946333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Тема 2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 err="1">
                <a:solidFill>
                  <a:schemeClr val="tx1"/>
                </a:solidFill>
              </a:rPr>
              <a:t>Організація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фінансового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err="1">
                <a:solidFill>
                  <a:schemeClr val="tx1"/>
                </a:solidFill>
              </a:rPr>
              <a:t>контролінгу</a:t>
            </a:r>
            <a:r>
              <a:rPr lang="ru-RU" b="1" dirty="0">
                <a:solidFill>
                  <a:schemeClr val="tx1"/>
                </a:solidFill>
              </a:rPr>
              <a:t> на </a:t>
            </a:r>
            <a:r>
              <a:rPr lang="ru-RU" b="1" dirty="0" err="1">
                <a:solidFill>
                  <a:schemeClr val="tx1"/>
                </a:solidFill>
              </a:rPr>
              <a:t>підприємстві</a:t>
            </a:r>
            <a:r>
              <a:rPr lang="ru-RU" b="1" dirty="0">
                <a:solidFill>
                  <a:schemeClr val="tx1"/>
                </a:solidFill>
              </a:rPr>
              <a:t> </a:t>
            </a:r>
            <a:endParaRPr lang="uk-UA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132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4696" y="905691"/>
            <a:ext cx="8194767" cy="507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/>
              <a:t>Основні питання: </a:t>
            </a:r>
          </a:p>
          <a:p>
            <a:r>
              <a:rPr lang="uk-UA" sz="2600" dirty="0"/>
              <a:t>2.1. Основні етапи впровадження фінансового контролінгу на підприємстві. </a:t>
            </a:r>
          </a:p>
          <a:p>
            <a:r>
              <a:rPr lang="uk-UA" sz="2600" dirty="0"/>
              <a:t>2.2. Моделі організаційних структур управління та вплив організаційної структури підприємства на організацію фінансового контролінгу. </a:t>
            </a:r>
          </a:p>
          <a:p>
            <a:r>
              <a:rPr lang="uk-UA" sz="2600" dirty="0"/>
              <a:t>2.3. Служба фінансового контролінгу на підприємстві: склад, структура. </a:t>
            </a:r>
          </a:p>
          <a:p>
            <a:r>
              <a:rPr lang="uk-UA" sz="2600" dirty="0"/>
              <a:t>2.4. Фінансовий контролер: завдання, права, функції, обов'язки.</a:t>
            </a:r>
          </a:p>
          <a:p>
            <a:r>
              <a:rPr lang="uk-UA" sz="2600" dirty="0"/>
              <a:t> 2.5. Центри відповідальності та особливості їх формування на підприємстві</a:t>
            </a:r>
            <a:r>
              <a:rPr lang="uk-UA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0870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065" t="17875" r="25323" b="12827"/>
          <a:stretch/>
        </p:blipFill>
        <p:spPr>
          <a:xfrm>
            <a:off x="2505165" y="0"/>
            <a:ext cx="5819103" cy="6553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26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11" t="20377" r="25469" b="29396"/>
          <a:stretch/>
        </p:blipFill>
        <p:spPr>
          <a:xfrm>
            <a:off x="1344755" y="224985"/>
            <a:ext cx="7703236" cy="6341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069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890" t="39795" r="25518" b="28706"/>
          <a:stretch/>
        </p:blipFill>
        <p:spPr>
          <a:xfrm>
            <a:off x="580768" y="907468"/>
            <a:ext cx="9093921" cy="479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936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я 3">
            <a:extLst>
              <a:ext uri="{FF2B5EF4-FFF2-40B4-BE49-F238E27FC236}">
                <a16:creationId xmlns:a16="http://schemas.microsoft.com/office/drawing/2014/main" id="{41A6276C-1FA0-3A8C-DB31-8A1893339A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108816"/>
              </p:ext>
            </p:extLst>
          </p:nvPr>
        </p:nvGraphicFramePr>
        <p:xfrm>
          <a:off x="508000" y="564740"/>
          <a:ext cx="9062720" cy="5600056"/>
        </p:xfrm>
        <a:graphic>
          <a:graphicData uri="http://schemas.openxmlformats.org/drawingml/2006/table">
            <a:tbl>
              <a:tblPr/>
              <a:tblGrid>
                <a:gridCol w="4531360">
                  <a:extLst>
                    <a:ext uri="{9D8B030D-6E8A-4147-A177-3AD203B41FA5}">
                      <a16:colId xmlns:a16="http://schemas.microsoft.com/office/drawing/2014/main" val="1291619556"/>
                    </a:ext>
                  </a:extLst>
                </a:gridCol>
                <a:gridCol w="4531360">
                  <a:extLst>
                    <a:ext uri="{9D8B030D-6E8A-4147-A177-3AD203B41FA5}">
                      <a16:colId xmlns:a16="http://schemas.microsoft.com/office/drawing/2014/main" val="2772530809"/>
                    </a:ext>
                  </a:extLst>
                </a:gridCol>
              </a:tblGrid>
              <a:tr h="451911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uk-UA" sz="2000" b="1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«Плюси» створення служби контролінгу</a:t>
                      </a:r>
                      <a:endParaRPr lang="en-US" sz="2000" b="1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endParaRPr lang="uk-UA" sz="2000" b="1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uk-UA" sz="2000" b="1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«Мінуси» створення служби контролінгу</a:t>
                      </a:r>
                      <a:endParaRPr lang="en-US" sz="2000" b="1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endParaRPr lang="uk-UA" sz="2000" b="1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82669"/>
                  </a:ext>
                </a:extLst>
              </a:tr>
              <a:tr h="839688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uk-UA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З’являється конкретна особа – контролер, з якого можна буде спитати за результати роботи та виконання покладених обов’язків</a:t>
                      </a:r>
                      <a:endParaRPr lang="en-US" sz="1800" b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endParaRPr lang="uk-UA" sz="1800" b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uk-UA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Доведеться змінювати усталену організаційну структуру управління і пояснювати, навіщо це потрібно</a:t>
                      </a:r>
                      <a:endParaRPr lang="en-US" sz="1800" b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endParaRPr lang="uk-UA" sz="1800" b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218730"/>
                  </a:ext>
                </a:extLst>
              </a:tr>
              <a:tr h="2003023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uk-UA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Інформація про фінансово-економічний стан підприємства буде зосереджена в одному місці, її можна буде отримувати достатньо </a:t>
                      </a:r>
                      <a:r>
                        <a:rPr lang="uk-UA" sz="1800" b="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оперативно</a:t>
                      </a:r>
                      <a:r>
                        <a:rPr lang="uk-UA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Можна ввести єдині стандарти і правила планування, контролю, обліку та звітності по підрозділах, що полегшить процес управління</a:t>
                      </a:r>
                      <a:endParaRPr lang="en-US" sz="1800" b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endParaRPr lang="uk-UA" sz="1800" b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US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uk-UA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Виникнуть проблеми з підрозділами підприємства, у яких будуть вилучені окремі функції, а натомість з’являться додаткові функції. Важко знайти фахівця, який міг би працювати в якості контролера</a:t>
                      </a:r>
                      <a:endParaRPr lang="en-US" sz="1800" b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buNone/>
                      </a:pPr>
                      <a:endParaRPr lang="uk-UA" sz="1800" b="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49" marR="55449" marT="27725" marB="27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440937"/>
                  </a:ext>
                </a:extLst>
              </a:tr>
              <a:tr h="1227466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uk-UA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Плани всіх підрозділів будуть краще скоординовані і перевірені на дієвість, якщо ними займатиметься одна служба. Знижаться тенденції до ізоляції підрозділів</a:t>
                      </a:r>
                    </a:p>
                  </a:txBody>
                  <a:tcPr marL="55449" marR="55449" marT="27725" marB="27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uk-UA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Є небезпека надмірного посилення впливу служби контролінгу на інші підрозділи, що </a:t>
                      </a:r>
                      <a:r>
                        <a:rPr lang="uk-UA" sz="1800" b="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викличе</a:t>
                      </a:r>
                      <a:r>
                        <a:rPr lang="uk-UA" sz="1800" b="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невдоволення в колективі</a:t>
                      </a:r>
                    </a:p>
                  </a:txBody>
                  <a:tcPr marL="55449" marR="55449" marT="27725" marB="277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2806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909" t="22362" r="25955" b="23528"/>
          <a:stretch/>
        </p:blipFill>
        <p:spPr>
          <a:xfrm>
            <a:off x="2073485" y="124372"/>
            <a:ext cx="6939886" cy="657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74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37D78B-0ACD-AA01-7BE9-A75D70407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02" y="453390"/>
            <a:ext cx="8982075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659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B158BC-353D-21ED-6766-6E3059554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87" y="195262"/>
            <a:ext cx="812482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19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6FB137-4C17-2CA7-51B1-565365A74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014" y="644842"/>
            <a:ext cx="8546465" cy="58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78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938" t="26592" r="26003" b="8338"/>
          <a:stretch/>
        </p:blipFill>
        <p:spPr>
          <a:xfrm>
            <a:off x="2453280" y="95794"/>
            <a:ext cx="6045694" cy="6693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57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11" t="23226" r="25421" b="7476"/>
          <a:stretch/>
        </p:blipFill>
        <p:spPr>
          <a:xfrm>
            <a:off x="2677168" y="91228"/>
            <a:ext cx="5371151" cy="60918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41667" t="75523" r="26877" b="20162"/>
          <a:stretch/>
        </p:blipFill>
        <p:spPr>
          <a:xfrm>
            <a:off x="2486378" y="6305682"/>
            <a:ext cx="5752730" cy="44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95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308" t="27972" r="25906" b="21716"/>
          <a:stretch/>
        </p:blipFill>
        <p:spPr>
          <a:xfrm>
            <a:off x="1379926" y="300825"/>
            <a:ext cx="7563007" cy="633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1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967" t="30719" r="25469" b="9460"/>
          <a:stretch/>
        </p:blipFill>
        <p:spPr>
          <a:xfrm>
            <a:off x="2415065" y="704338"/>
            <a:ext cx="6320901" cy="61536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53808" y="58007"/>
            <a:ext cx="70278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/>
              <a:t>Таблиця 2.3</a:t>
            </a:r>
          </a:p>
          <a:p>
            <a:pPr algn="ctr"/>
            <a:r>
              <a:rPr lang="uk-UA" b="1" dirty="0"/>
              <a:t>Склад та обов’язки фахівців служби контролінгу</a:t>
            </a:r>
          </a:p>
        </p:txBody>
      </p:sp>
    </p:spTree>
    <p:extLst>
      <p:ext uri="{BB962C8B-B14F-4D97-AF65-F5344CB8AC3E}">
        <p14:creationId xmlns:p14="http://schemas.microsoft.com/office/powerpoint/2010/main" val="3696089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065" t="33236" r="25372" b="17228"/>
          <a:stretch/>
        </p:blipFill>
        <p:spPr>
          <a:xfrm>
            <a:off x="1213619" y="136968"/>
            <a:ext cx="7866991" cy="634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272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065" t="18306" r="25372" b="20507"/>
          <a:stretch/>
        </p:blipFill>
        <p:spPr>
          <a:xfrm>
            <a:off x="1903049" y="74541"/>
            <a:ext cx="6737306" cy="670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11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065" t="42298" r="25178" b="29655"/>
          <a:stretch/>
        </p:blipFill>
        <p:spPr>
          <a:xfrm>
            <a:off x="778190" y="1208463"/>
            <a:ext cx="8791498" cy="39905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70031" y="687977"/>
            <a:ext cx="2699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Закінчення таблиці 2.4 </a:t>
            </a:r>
          </a:p>
        </p:txBody>
      </p:sp>
    </p:spTree>
    <p:extLst>
      <p:ext uri="{BB962C8B-B14F-4D97-AF65-F5344CB8AC3E}">
        <p14:creationId xmlns:p14="http://schemas.microsoft.com/office/powerpoint/2010/main" val="172561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327" t="34272" r="26343" b="16451"/>
          <a:stretch/>
        </p:blipFill>
        <p:spPr>
          <a:xfrm>
            <a:off x="1435730" y="86749"/>
            <a:ext cx="7603767" cy="651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921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07771" y="2377441"/>
            <a:ext cx="60524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5400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88527078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229</TotalTime>
  <Words>250</Words>
  <Application>Microsoft Office PowerPoint</Application>
  <PresentationFormat>Широкий екран</PresentationFormat>
  <Paragraphs>20</Paragraphs>
  <Slides>19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Trebuchet MS</vt:lpstr>
      <vt:lpstr>Wingdings 3</vt:lpstr>
      <vt:lpstr>Грань</vt:lpstr>
      <vt:lpstr>Тема 2 Організація фінансового контролінгу на підприємстві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 Організація фінансового контролінгу на підприємстві</dc:title>
  <dc:creator>Прохорчук Наталія Олегівна</dc:creator>
  <cp:lastModifiedBy>Anastasiia Petruk</cp:lastModifiedBy>
  <cp:revision>10</cp:revision>
  <dcterms:created xsi:type="dcterms:W3CDTF">2022-09-02T06:47:33Z</dcterms:created>
  <dcterms:modified xsi:type="dcterms:W3CDTF">2026-09-03T10:48:09Z</dcterms:modified>
</cp:coreProperties>
</file>