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57" r:id="rId3"/>
    <p:sldId id="309" r:id="rId4"/>
    <p:sldId id="310" r:id="rId5"/>
    <p:sldId id="361" r:id="rId6"/>
    <p:sldId id="311" r:id="rId7"/>
    <p:sldId id="362" r:id="rId8"/>
    <p:sldId id="312" r:id="rId9"/>
    <p:sldId id="313" r:id="rId10"/>
    <p:sldId id="314" r:id="rId11"/>
    <p:sldId id="315" r:id="rId12"/>
    <p:sldId id="363" r:id="rId13"/>
    <p:sldId id="364" r:id="rId14"/>
    <p:sldId id="366" r:id="rId15"/>
    <p:sldId id="316" r:id="rId16"/>
    <p:sldId id="318" r:id="rId17"/>
    <p:sldId id="367" r:id="rId18"/>
    <p:sldId id="319" r:id="rId19"/>
    <p:sldId id="368" r:id="rId20"/>
    <p:sldId id="320" r:id="rId21"/>
    <p:sldId id="321" r:id="rId22"/>
    <p:sldId id="322" r:id="rId23"/>
    <p:sldId id="323" r:id="rId24"/>
    <p:sldId id="324" r:id="rId25"/>
    <p:sldId id="325" r:id="rId26"/>
    <p:sldId id="326" r:id="rId27"/>
    <p:sldId id="327" r:id="rId28"/>
    <p:sldId id="328" r:id="rId29"/>
    <p:sldId id="329" r:id="rId30"/>
    <p:sldId id="330" r:id="rId31"/>
    <p:sldId id="331" r:id="rId32"/>
    <p:sldId id="332" r:id="rId33"/>
    <p:sldId id="333" r:id="rId34"/>
    <p:sldId id="334" r:id="rId35"/>
    <p:sldId id="337" r:id="rId36"/>
    <p:sldId id="338" r:id="rId37"/>
    <p:sldId id="339" r:id="rId38"/>
    <p:sldId id="341" r:id="rId39"/>
    <p:sldId id="346" r:id="rId40"/>
    <p:sldId id="347" r:id="rId41"/>
    <p:sldId id="348" r:id="rId42"/>
    <p:sldId id="349" r:id="rId43"/>
    <p:sldId id="350" r:id="rId44"/>
    <p:sldId id="351" r:id="rId45"/>
    <p:sldId id="356" r:id="rId46"/>
    <p:sldId id="306" r:id="rId4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46" autoAdjust="0"/>
  </p:normalViewPr>
  <p:slideViewPr>
    <p:cSldViewPr snapToGrid="0">
      <p:cViewPr varScale="1">
        <p:scale>
          <a:sx n="106" d="100"/>
          <a:sy n="106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F1EA0-2147-410D-83F0-6E3555B641D8}" type="datetimeFigureOut">
              <a:rPr lang="uk-UA" smtClean="0"/>
              <a:t>07.09.2026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DC0BCD-4AEF-4EB8-A058-DE40B34F293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521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C0BCD-4AEF-4EB8-A058-DE40B34F2939}" type="slidenum">
              <a:rPr lang="uk-UA" smtClean="0"/>
              <a:t>34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7808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07.09.2026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8113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07.09.2026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2353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07.09.2026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3460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07.09.2026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8714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07.09.2026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5459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07.09.2026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5239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07.09.2026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7185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07.09.2026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2074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07.09.2026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0110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07.09.2026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2012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07.09.2026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3572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80DF1-5360-45D6-ABB8-5F483C698456}" type="datetimeFigureOut">
              <a:rPr lang="uk-UA" smtClean="0"/>
              <a:t>07.09.2026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5604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2976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dirty="0"/>
              <a:t>Лекція </a:t>
            </a:r>
            <a:r>
              <a:rPr lang="uk-UA" dirty="0"/>
              <a:t>4</a:t>
            </a:r>
            <a:r>
              <a:rPr lang="ru-RU" dirty="0"/>
              <a:t>: Апаратні компоненти персонального комп'ютера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15129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374" y="172031"/>
            <a:ext cx="8344654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/>
              <a:t>Персональний комп'ютер як система</a:t>
            </a:r>
            <a:br>
              <a:rPr lang="uk-UA" sz="3200"/>
            </a:br>
            <a:r>
              <a:rPr lang="uk-UA" sz="2800"/>
              <a:t>Персональний комп'ютер як обчислювальна система</a:t>
            </a:r>
            <a:endParaRPr lang="uk-UA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8"/>
            <a:ext cx="11555994" cy="57521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000" b="1"/>
              <a:t>Персональний комп'ютер (ПК)</a:t>
            </a:r>
            <a:r>
              <a:rPr lang="uk-UA" sz="2000"/>
              <a:t> — універсальна обчислювальна система для індивідуального використання, що складається з апаратних і програмних засобів та забезпечує введення, обробку, зберігання і виведення інформації.</a:t>
            </a:r>
          </a:p>
          <a:p>
            <a:pPr marL="0" indent="0">
              <a:buNone/>
            </a:pPr>
            <a:endParaRPr lang="uk-UA" sz="2000"/>
          </a:p>
          <a:p>
            <a:pPr marL="0" indent="0">
              <a:buNone/>
            </a:pPr>
            <a:r>
              <a:rPr lang="uk-UA" sz="2000"/>
              <a:t>ПК складається наступних компонентів:</a:t>
            </a:r>
          </a:p>
          <a:p>
            <a:r>
              <a:rPr lang="uk-UA" sz="2000"/>
              <a:t>процесор; </a:t>
            </a:r>
          </a:p>
          <a:p>
            <a:r>
              <a:rPr lang="uk-UA" sz="2000"/>
              <a:t>оперативна пам'ять; </a:t>
            </a:r>
          </a:p>
          <a:p>
            <a:r>
              <a:rPr lang="uk-UA" sz="2000"/>
              <a:t>накопичувачі; </a:t>
            </a:r>
          </a:p>
          <a:p>
            <a:r>
              <a:rPr lang="uk-UA" sz="2000"/>
              <a:t>графічна підсистема; </a:t>
            </a:r>
          </a:p>
          <a:p>
            <a:r>
              <a:rPr lang="uk-UA" sz="2000"/>
              <a:t>материнська плата; </a:t>
            </a:r>
          </a:p>
          <a:p>
            <a:r>
              <a:rPr lang="uk-UA" sz="2000"/>
              <a:t>блок живлення; </a:t>
            </a:r>
          </a:p>
          <a:p>
            <a:r>
              <a:rPr lang="uk-UA" sz="2000"/>
              <a:t>система охолодження; </a:t>
            </a:r>
          </a:p>
          <a:p>
            <a:r>
              <a:rPr lang="uk-UA" sz="2000"/>
              <a:t>пристрої введення та виведення; </a:t>
            </a:r>
          </a:p>
          <a:p>
            <a:r>
              <a:rPr lang="uk-UA" sz="2000"/>
              <a:t>мережеві та інші адаптери. </a:t>
            </a:r>
          </a:p>
          <a:p>
            <a:pPr marL="0" indent="0">
              <a:buNone/>
            </a:pPr>
            <a:endParaRPr lang="uk-UA" sz="2000"/>
          </a:p>
          <a:p>
            <a:pPr marL="0" indent="0">
              <a:buNone/>
            </a:pPr>
            <a:r>
              <a:rPr lang="uk-UA" sz="2000"/>
              <a:t>Усі компоненти працюють як </a:t>
            </a:r>
            <a:r>
              <a:rPr lang="uk-UA" sz="2000" b="1"/>
              <a:t>єдина система</a:t>
            </a:r>
            <a:r>
              <a:rPr lang="uk-UA" sz="2000"/>
              <a:t>, обмінюючись даними та отримуючи енергію.</a:t>
            </a:r>
          </a:p>
          <a:p>
            <a:pPr marL="0" indent="0">
              <a:buNone/>
            </a:pPr>
            <a:endParaRPr lang="uk-UA" sz="200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0255" y="2118512"/>
            <a:ext cx="7251745" cy="384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151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290" y="163653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/>
              <a:t>Материнська плата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529" y="903051"/>
            <a:ext cx="6790759" cy="1124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/>
              <a:t>Материнська плата (Motherboard)</a:t>
            </a:r>
            <a:r>
              <a:rPr lang="uk-UA" sz="2000"/>
              <a:t> — основна друкована плата ПК, яка забезпечує встановлення та взаємодію основних компонентів.</a:t>
            </a:r>
          </a:p>
          <a:p>
            <a:pPr marL="0" indent="0">
              <a:buNone/>
            </a:pPr>
            <a:endParaRPr lang="uk-UA" sz="2000"/>
          </a:p>
          <a:p>
            <a:pPr marL="0" indent="0">
              <a:buNone/>
            </a:pPr>
            <a:endParaRPr lang="uk-UA" sz="200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AB4D98-FDEC-4D69-8626-46ADC93A9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405" y="1543050"/>
            <a:ext cx="7286625" cy="53149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66A9F35-B9D1-481B-B15C-A61F61377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675" y="914400"/>
            <a:ext cx="488632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852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290" y="126969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/>
              <a:t>Основні елементи материнської плати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2" y="1028919"/>
            <a:ext cx="4784002" cy="5489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/>
              <a:t>Типова материнська плата містить:</a:t>
            </a:r>
          </a:p>
          <a:p>
            <a:r>
              <a:rPr lang="uk-UA" sz="2000"/>
              <a:t>сокет CPU; </a:t>
            </a:r>
          </a:p>
          <a:p>
            <a:r>
              <a:rPr lang="uk-UA" sz="2000"/>
              <a:t>слоти DIMM для RAM; </a:t>
            </a:r>
          </a:p>
          <a:p>
            <a:r>
              <a:rPr lang="uk-UA" sz="2000"/>
              <a:t>слоти PCI Express; </a:t>
            </a:r>
          </a:p>
          <a:p>
            <a:r>
              <a:rPr lang="uk-UA" sz="2000"/>
              <a:t>роз'єми M.2; </a:t>
            </a:r>
          </a:p>
          <a:p>
            <a:r>
              <a:rPr lang="uk-UA" sz="2000"/>
              <a:t>роз'єми SATA; </a:t>
            </a:r>
          </a:p>
          <a:p>
            <a:r>
              <a:rPr lang="uk-UA" sz="2000"/>
              <a:t>мікросхеми керування; </a:t>
            </a:r>
          </a:p>
          <a:p>
            <a:r>
              <a:rPr lang="uk-UA" sz="2000"/>
              <a:t>VRM; </a:t>
            </a:r>
          </a:p>
          <a:p>
            <a:r>
              <a:rPr lang="uk-UA" sz="2000"/>
              <a:t>роз'єми живлення; </a:t>
            </a:r>
          </a:p>
          <a:p>
            <a:r>
              <a:rPr lang="uk-UA" sz="2000"/>
              <a:t>зовнішні порти. </a:t>
            </a:r>
          </a:p>
          <a:p>
            <a:pPr marL="0" indent="0">
              <a:buNone/>
            </a:pPr>
            <a:endParaRPr lang="uk-UA" sz="2000"/>
          </a:p>
          <a:p>
            <a:pPr marL="0" indent="0">
              <a:buNone/>
            </a:pPr>
            <a:r>
              <a:rPr lang="uk-UA" sz="2000"/>
              <a:t>Розташування та кількість компонентів залежать від форм-фактора і конкретної платформи.</a:t>
            </a:r>
          </a:p>
          <a:p>
            <a:pPr marL="0" indent="0">
              <a:buNone/>
            </a:pPr>
            <a:endParaRPr lang="uk-UA" sz="200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02519"/>
              </p:ext>
            </p:extLst>
          </p:nvPr>
        </p:nvGraphicFramePr>
        <p:xfrm>
          <a:off x="5320111" y="4505544"/>
          <a:ext cx="6639517" cy="2138865"/>
        </p:xfrm>
        <a:graphic>
          <a:graphicData uri="http://schemas.openxmlformats.org/drawingml/2006/table">
            <a:tbl>
              <a:tblPr/>
              <a:tblGrid>
                <a:gridCol w="2493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32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32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9851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1. EPS 8-Pin </a:t>
                      </a:r>
                      <a:r>
                        <a:rPr lang="uk-UA" sz="1400" dirty="0">
                          <a:effectLst/>
                        </a:rPr>
                        <a:t>роз’єм</a:t>
                      </a:r>
                      <a:endParaRPr lang="en-US" sz="14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2.</a:t>
                      </a:r>
                      <a:r>
                        <a:rPr lang="uk-UA" sz="1400" dirty="0">
                          <a:effectLst/>
                        </a:rPr>
                        <a:t>Радіатори</a:t>
                      </a:r>
                      <a:r>
                        <a:rPr lang="en-US" sz="1400" dirty="0">
                          <a:effectLst/>
                        </a:rPr>
                        <a:t> VRM </a:t>
                      </a:r>
                      <a:r>
                        <a:rPr lang="uk-UA" sz="1400" dirty="0">
                          <a:effectLst/>
                        </a:rPr>
                        <a:t>(</a:t>
                      </a:r>
                      <a:r>
                        <a:rPr lang="en-US" sz="1400" dirty="0"/>
                        <a:t>Voltage Regulator Module</a:t>
                      </a:r>
                      <a:r>
                        <a:rPr lang="uk-UA" sz="1400" dirty="0"/>
                        <a:t>)</a:t>
                      </a:r>
                      <a:endParaRPr lang="en-US" sz="14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3. </a:t>
                      </a:r>
                      <a:r>
                        <a:rPr lang="uk-UA" sz="1400" dirty="0">
                          <a:effectLst/>
                        </a:rPr>
                        <a:t>Роз’єми живлення кулерів</a:t>
                      </a:r>
                      <a:endParaRPr lang="en-US" sz="14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851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4. 3-Pin</a:t>
                      </a:r>
                      <a:r>
                        <a:rPr lang="uk-UA" sz="1400" dirty="0">
                          <a:effectLst/>
                        </a:rPr>
                        <a:t> роз’єм</a:t>
                      </a:r>
                      <a:r>
                        <a:rPr lang="en-US" sz="1400" dirty="0">
                          <a:effectLst/>
                        </a:rPr>
                        <a:t> ARGB </a:t>
                      </a:r>
                      <a:r>
                        <a:rPr lang="uk-UA" sz="1400" dirty="0">
                          <a:effectLst/>
                        </a:rPr>
                        <a:t>підсвітки</a:t>
                      </a:r>
                      <a:endParaRPr lang="en-US" sz="14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5. CPU Socket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6. DRAM/DIMM Slots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747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7. Debug Display/LEDs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8. </a:t>
                      </a:r>
                      <a:r>
                        <a:rPr lang="uk-UA" sz="1400" dirty="0">
                          <a:effectLst/>
                        </a:rPr>
                        <a:t>Кнопки</a:t>
                      </a:r>
                      <a:r>
                        <a:rPr lang="uk-UA" sz="1400" baseline="0" dirty="0">
                          <a:effectLst/>
                        </a:rPr>
                        <a:t> ввімкнення і перезавантаження</a:t>
                      </a:r>
                      <a:endParaRPr lang="en-US" sz="14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9. ATX 24-Pin </a:t>
                      </a:r>
                      <a:r>
                        <a:rPr lang="uk-UA" sz="1400" dirty="0">
                          <a:effectLst/>
                        </a:rPr>
                        <a:t>роз’єм</a:t>
                      </a:r>
                      <a:endParaRPr lang="en-US" sz="14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747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10. USB 3.2 20 </a:t>
                      </a:r>
                      <a:r>
                        <a:rPr lang="en-US" sz="1400" dirty="0" err="1">
                          <a:effectLst/>
                        </a:rPr>
                        <a:t>Gbps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uk-UA" sz="1400" dirty="0">
                          <a:effectLst/>
                        </a:rPr>
                        <a:t>роз’єми лицьової панелі</a:t>
                      </a:r>
                      <a:endParaRPr lang="en-US" sz="14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11. USB 3.2 5 </a:t>
                      </a:r>
                      <a:r>
                        <a:rPr lang="en-US" sz="1400" dirty="0" err="1">
                          <a:effectLst/>
                        </a:rPr>
                        <a:t>Gbps</a:t>
                      </a:r>
                      <a:r>
                        <a:rPr lang="en-US" sz="1400" dirty="0">
                          <a:effectLst/>
                        </a:rPr>
                        <a:t> 19-Pin </a:t>
                      </a:r>
                      <a:r>
                        <a:rPr lang="uk-UA" sz="1400" dirty="0">
                          <a:effectLst/>
                        </a:rPr>
                        <a:t>роз’єм лицьової панелі</a:t>
                      </a:r>
                      <a:endParaRPr lang="en-US" sz="14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12. M.2 </a:t>
                      </a:r>
                      <a:r>
                        <a:rPr lang="uk-UA" sz="1400" dirty="0">
                          <a:effectLst/>
                        </a:rPr>
                        <a:t>роз’єм</a:t>
                      </a:r>
                      <a:endParaRPr lang="en-US" sz="14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6CB6EA4-7BD2-459B-AE84-D41731FF7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7053" y="724119"/>
            <a:ext cx="5362575" cy="378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495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9801" y="1082635"/>
            <a:ext cx="5581650" cy="32480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811627" y="206309"/>
            <a:ext cx="70731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>
                <a:latin typeface="+mj-lt"/>
              </a:rPr>
              <a:t>Основні елементи материнської плати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7680451"/>
              </p:ext>
            </p:extLst>
          </p:nvPr>
        </p:nvGraphicFramePr>
        <p:xfrm>
          <a:off x="287664" y="4745489"/>
          <a:ext cx="6060541" cy="1432560"/>
        </p:xfrm>
        <a:graphic>
          <a:graphicData uri="http://schemas.openxmlformats.org/drawingml/2006/table">
            <a:tbl>
              <a:tblPr/>
              <a:tblGrid>
                <a:gridCol w="2475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1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3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13. </a:t>
                      </a:r>
                      <a:r>
                        <a:rPr lang="en-US" sz="1400" dirty="0" err="1">
                          <a:effectLst/>
                        </a:rPr>
                        <a:t>PCIe</a:t>
                      </a:r>
                      <a:r>
                        <a:rPr lang="en-US" sz="1400" dirty="0">
                          <a:effectLst/>
                        </a:rPr>
                        <a:t> x16 Slot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14. </a:t>
                      </a:r>
                      <a:r>
                        <a:rPr lang="uk-UA" sz="1400" dirty="0">
                          <a:effectLst/>
                        </a:rPr>
                        <a:t>Система охолодження чіпсета</a:t>
                      </a:r>
                      <a:endParaRPr lang="en-US" sz="14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15. HDMI Port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16. SATA Ports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17. Front Panel Header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18. Audio Section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19. Front Panel Audio Header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20. 4-Pin RGB Header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21. TPM Header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22. USB 2.0 Front Panel Header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23. CMOS Battery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7997" y="1205913"/>
            <a:ext cx="5799147" cy="2255010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7775050"/>
              </p:ext>
            </p:extLst>
          </p:nvPr>
        </p:nvGraphicFramePr>
        <p:xfrm>
          <a:off x="6980222" y="3875752"/>
          <a:ext cx="5066922" cy="2264172"/>
        </p:xfrm>
        <a:graphic>
          <a:graphicData uri="http://schemas.openxmlformats.org/drawingml/2006/table">
            <a:tbl>
              <a:tblPr/>
              <a:tblGrid>
                <a:gridCol w="25334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34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9284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24. Q-Flash+ Button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25. Clear CMOS Button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284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26. USB 3.2 Gen 2 10 Gbps Type-A Ports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27. Thunderbolt/USB 4 40 Gbps Type-C Ports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284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28. USB 3.2 Gen 1 5 </a:t>
                      </a:r>
                      <a:r>
                        <a:rPr lang="en-US" sz="1400" dirty="0" err="1">
                          <a:effectLst/>
                        </a:rPr>
                        <a:t>Gbps</a:t>
                      </a:r>
                      <a:r>
                        <a:rPr lang="en-US" sz="1400" dirty="0">
                          <a:effectLst/>
                        </a:rPr>
                        <a:t> Type-A Ports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29. USB 2.0 480 Mbps Type-A Ports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284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30. Ethernet Port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31. Wi-Fi Connector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9284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32. Analog/digital audio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4155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/>
              <a:t>Сокет процесора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961" y="947643"/>
            <a:ext cx="5426798" cy="55891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/>
              <a:t>CPU socket</a:t>
            </a:r>
            <a:r>
              <a:rPr lang="uk-UA" sz="1800"/>
              <a:t> — механічний та електричний інтерфейс між процесором і материнською платою.</a:t>
            </a:r>
          </a:p>
          <a:p>
            <a:pPr marL="0" indent="0">
              <a:buNone/>
            </a:pPr>
            <a:endParaRPr lang="uk-UA" sz="1800"/>
          </a:p>
          <a:p>
            <a:pPr marL="0" indent="0">
              <a:buNone/>
            </a:pPr>
            <a:r>
              <a:rPr lang="uk-UA" sz="1800"/>
              <a:t>Він забезпечує:</a:t>
            </a:r>
          </a:p>
          <a:p>
            <a:r>
              <a:rPr lang="uk-UA" sz="1800"/>
              <a:t>електричні контакти; </a:t>
            </a:r>
          </a:p>
          <a:p>
            <a:r>
              <a:rPr lang="uk-UA" sz="1800"/>
              <a:t>подачу живлення; </a:t>
            </a:r>
          </a:p>
          <a:p>
            <a:r>
              <a:rPr lang="uk-UA" sz="1800"/>
              <a:t>передачу даних; </a:t>
            </a:r>
          </a:p>
          <a:p>
            <a:r>
              <a:rPr lang="uk-UA" sz="1800"/>
              <a:t>механічну фіксацію CPU. </a:t>
            </a:r>
          </a:p>
          <a:p>
            <a:pPr marL="0" indent="0">
              <a:buNone/>
            </a:pPr>
            <a:endParaRPr lang="uk-UA" sz="1800"/>
          </a:p>
          <a:p>
            <a:pPr marL="0" indent="0">
              <a:buNone/>
            </a:pPr>
            <a:r>
              <a:rPr lang="uk-UA" sz="1800"/>
              <a:t>Тип сокета визначається платформою процесора.</a:t>
            </a:r>
          </a:p>
          <a:p>
            <a:pPr marL="0" indent="0">
              <a:buNone/>
            </a:pPr>
            <a:r>
              <a:rPr lang="uk-UA" sz="1800" b="1"/>
              <a:t>Процесор повинен бути сумісним із конкретним сокетом та чипсетом/платформою.</a:t>
            </a:r>
            <a:endParaRPr lang="uk-UA" sz="1800"/>
          </a:p>
          <a:p>
            <a:pPr marL="0" indent="0">
              <a:buNone/>
            </a:pPr>
            <a:endParaRPr lang="uk-UA" sz="180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BF8E1C8-E5DA-48F8-9F97-3FE86C1E7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6850" y="1290732"/>
            <a:ext cx="6915150" cy="461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850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233407" y="3258186"/>
            <a:ext cx="22893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b="1"/>
              <a:t>AM4</a:t>
            </a:r>
            <a:r>
              <a:rPr lang="uk-UA" sz="1600"/>
              <a:t> — AMD Ryzen 5000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150950" y="3243497"/>
            <a:ext cx="22893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b="1"/>
              <a:t>AM5</a:t>
            </a:r>
            <a:r>
              <a:rPr lang="uk-UA" sz="1600"/>
              <a:t> — AMD Ryzen 9000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81658" y="3243497"/>
            <a:ext cx="29165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b="1"/>
              <a:t>LGA1700</a:t>
            </a:r>
            <a:r>
              <a:rPr lang="uk-UA" sz="1600"/>
              <a:t> — Intel Core i9-14900K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860246" y="3231164"/>
            <a:ext cx="31046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b="1"/>
              <a:t>LGA1851</a:t>
            </a:r>
            <a:r>
              <a:rPr lang="uk-UA" sz="1600"/>
              <a:t> — Intel Core Ultra 9 285K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01232" y="6414527"/>
            <a:ext cx="3423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/>
              <a:t>sTR5</a:t>
            </a:r>
            <a:r>
              <a:rPr lang="uk-UA"/>
              <a:t> — Ryzen Threadripper 9980X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755441" y="6414527"/>
            <a:ext cx="2352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/>
              <a:t>SP5</a:t>
            </a:r>
            <a:r>
              <a:rPr lang="uk-UA"/>
              <a:t> — AMD EPYC 9654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107947"/>
              </p:ext>
            </p:extLst>
          </p:nvPr>
        </p:nvGraphicFramePr>
        <p:xfrm>
          <a:off x="8551878" y="4239041"/>
          <a:ext cx="3652319" cy="16086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3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1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27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Сокет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Тип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П</a:t>
                      </a:r>
                      <a:r>
                        <a:rPr lang="ru-RU" sz="1200">
                          <a:effectLst/>
                        </a:rPr>
                        <a:t>роцесори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AMD AM4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PGA 1331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Ryzen 1000–5000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AMD AM5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LGA 1718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Ryzen 7000/8000/9000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Intel LGA1700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LGA 1700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Core 12/13/14 поколінь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Intel LGA1851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LGA 1851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Core Ultra 200S/200S Plus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AMD sTR5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LGA 4844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Ryzen Threadripper 7000/9000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AMD SP5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LGA 6096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EPYC 9004/9005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FC5546D-351E-485F-8BF9-0C1BB7B39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02" y="11561"/>
            <a:ext cx="11946396" cy="329012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0255049-894B-4DA4-8C9F-FD0F63306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406" y="3668640"/>
            <a:ext cx="8150103" cy="276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384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/>
              <a:t>Форм-фактор материнської плати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000"/>
              <a:t>Поширені форм-фактори:</a:t>
            </a:r>
          </a:p>
          <a:p>
            <a:r>
              <a:rPr lang="uk-UA" sz="2000" b="1"/>
              <a:t>ATX</a:t>
            </a:r>
            <a:r>
              <a:rPr lang="uk-UA" sz="2000"/>
              <a:t>; </a:t>
            </a:r>
          </a:p>
          <a:p>
            <a:r>
              <a:rPr lang="uk-UA" sz="2000" b="1"/>
              <a:t>microATX</a:t>
            </a:r>
            <a:r>
              <a:rPr lang="uk-UA" sz="2000"/>
              <a:t>; </a:t>
            </a:r>
          </a:p>
          <a:p>
            <a:r>
              <a:rPr lang="uk-UA" sz="2000" b="1"/>
              <a:t>Mini-ITX</a:t>
            </a:r>
            <a:r>
              <a:rPr lang="uk-UA" sz="2000"/>
              <a:t>. </a:t>
            </a:r>
          </a:p>
          <a:p>
            <a:pPr marL="0" indent="0">
              <a:buNone/>
            </a:pPr>
            <a:endParaRPr lang="uk-UA" sz="2000"/>
          </a:p>
          <a:p>
            <a:pPr marL="0" indent="0">
              <a:buNone/>
            </a:pPr>
            <a:r>
              <a:rPr lang="uk-UA" sz="2000"/>
              <a:t>Форм-фактор визначає:</a:t>
            </a:r>
          </a:p>
          <a:p>
            <a:r>
              <a:rPr lang="uk-UA" sz="2000"/>
              <a:t>фізичні розміри; </a:t>
            </a:r>
          </a:p>
          <a:p>
            <a:r>
              <a:rPr lang="uk-UA" sz="2000"/>
              <a:t>розташування кріплень; </a:t>
            </a:r>
          </a:p>
          <a:p>
            <a:r>
              <a:rPr lang="uk-UA" sz="2000"/>
              <a:t>кількість слотів; </a:t>
            </a:r>
          </a:p>
          <a:p>
            <a:r>
              <a:rPr lang="uk-UA" sz="2000"/>
              <a:t>можливості розширення; </a:t>
            </a:r>
          </a:p>
          <a:p>
            <a:r>
              <a:rPr lang="uk-UA" sz="2000"/>
              <a:t>сумісність із корпусом.</a:t>
            </a:r>
          </a:p>
          <a:p>
            <a:pPr marL="0" indent="0">
              <a:buNone/>
            </a:pPr>
            <a:endParaRPr lang="uk-UA" sz="200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5D3399E-AD2B-4F35-B449-199EE5B47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1028" y="1246407"/>
            <a:ext cx="8124825" cy="413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99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/>
              <a:t>Оперативна пам'ять — 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/>
              <a:t>RAM (Random Access Memory)</a:t>
            </a:r>
            <a:r>
              <a:rPr lang="uk-UA" sz="2000" dirty="0"/>
              <a:t> — швидка енергозалежна пам'ять, у якій зберігаються дані та програми, необхідні процесору під час роботи.</a:t>
            </a:r>
          </a:p>
          <a:p>
            <a:pPr marL="0" indent="0">
              <a:buNone/>
            </a:pPr>
            <a:r>
              <a:rPr lang="uk-UA" sz="2000" dirty="0"/>
              <a:t>Основні властивості:</a:t>
            </a:r>
          </a:p>
          <a:p>
            <a:r>
              <a:rPr lang="uk-UA" sz="2000" dirty="0"/>
              <a:t>висока швидкість доступу; </a:t>
            </a:r>
          </a:p>
          <a:p>
            <a:r>
              <a:rPr lang="uk-UA" sz="2000" dirty="0"/>
              <a:t>значно менша затримка, ніж у накопичувачів; </a:t>
            </a:r>
          </a:p>
          <a:p>
            <a:r>
              <a:rPr lang="uk-UA" sz="2000" dirty="0"/>
              <a:t>енергозалежність; </a:t>
            </a:r>
          </a:p>
          <a:p>
            <a:r>
              <a:rPr lang="uk-UA" sz="2000" dirty="0"/>
              <a:t>відносно обмежений обсяг. </a:t>
            </a:r>
          </a:p>
          <a:p>
            <a:pPr marL="0" indent="0">
              <a:buNone/>
            </a:pPr>
            <a:r>
              <a:rPr lang="uk-UA" sz="2000" dirty="0"/>
              <a:t>Після вимкнення живлення вміст RAM втрачається.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B80FF0-9BF7-4B77-9EE8-4628E16F2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629" y="1477743"/>
            <a:ext cx="5816996" cy="538025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301EC66-9593-47E7-A4D2-F84FE6BBE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255" y="3981450"/>
            <a:ext cx="4800600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510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RAM і процесор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6531321" cy="54443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Процесор постійно обмінюється даними з оперативною пам'яттю.</a:t>
            </a:r>
          </a:p>
          <a:p>
            <a:pPr marL="0" indent="0">
              <a:buNone/>
            </a:pPr>
            <a:r>
              <a:rPr lang="uk-UA" sz="2000" dirty="0"/>
              <a:t>Оскільки RAM повільніша за CPU, між ними використовуються кеші.</a:t>
            </a: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uk-UA" sz="2000" dirty="0"/>
              <a:t>Тому продуктивність системи залежить не тільки від обсягу RAM, а й від:</a:t>
            </a:r>
          </a:p>
          <a:p>
            <a:r>
              <a:rPr lang="uk-UA" sz="2000" dirty="0"/>
              <a:t>затримки; </a:t>
            </a:r>
          </a:p>
          <a:p>
            <a:r>
              <a:rPr lang="uk-UA" sz="2000" dirty="0"/>
              <a:t>пропускної здатності; </a:t>
            </a:r>
          </a:p>
          <a:p>
            <a:r>
              <a:rPr lang="uk-UA" sz="2000" dirty="0"/>
              <a:t>організації каналів пам'яті.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CB3EE0-84D7-413B-A514-B77C65BC7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015" y="1248026"/>
            <a:ext cx="5481985" cy="552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425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/>
              <a:t>Основні характеристики 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324" y="853727"/>
            <a:ext cx="4738736" cy="557105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/>
              <a:t>Основні характеристики: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/>
              <a:t>обсяг;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/>
              <a:t>тип пам'яті;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/>
              <a:t>частота/ефективна швидкість передачі;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/>
              <a:t>пропускна здатність;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/>
              <a:t>затримки;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/>
              <a:t>кількість каналів;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/>
              <a:t>напруга;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/>
              <a:t>наявність ECC. </a:t>
            </a:r>
          </a:p>
          <a:p>
            <a:pPr marL="0" indent="0">
              <a:buNone/>
            </a:pPr>
            <a:endParaRPr lang="uk-UA" sz="1800"/>
          </a:p>
          <a:p>
            <a:pPr marL="0" indent="0">
              <a:buNone/>
            </a:pPr>
            <a:endParaRPr lang="uk-UA" sz="20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8818" y="838796"/>
            <a:ext cx="6722292" cy="35674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10" y="3475497"/>
            <a:ext cx="4731945" cy="335047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45110" y="472109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/>
              <a:t>Наприклад:       </a:t>
            </a:r>
            <a:r>
              <a:rPr lang="uk-UA" b="1"/>
              <a:t>24 GB DDR5</a:t>
            </a:r>
            <a:endParaRPr lang="uk-UA"/>
          </a:p>
          <a:p>
            <a:r>
              <a:rPr lang="uk-UA"/>
              <a:t>означає обсяг 24 ГБ і використання покоління DDR5.</a:t>
            </a:r>
          </a:p>
        </p:txBody>
      </p:sp>
    </p:spTree>
    <p:extLst>
      <p:ext uri="{BB962C8B-B14F-4D97-AF65-F5344CB8AC3E}">
        <p14:creationId xmlns:p14="http://schemas.microsoft.com/office/powerpoint/2010/main" val="4193619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ъект 2"/>
          <p:cNvSpPr>
            <a:spLocks noGrp="1" noChangeArrowheads="1"/>
          </p:cNvSpPr>
          <p:nvPr>
            <p:ph idx="1"/>
          </p:nvPr>
        </p:nvSpPr>
        <p:spPr>
          <a:xfrm>
            <a:off x="316872" y="739398"/>
            <a:ext cx="11642756" cy="2782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1800" b="1" dirty="0"/>
              <a:t>DRAM </a:t>
            </a:r>
            <a:r>
              <a:rPr lang="uk-UA" sz="1800" dirty="0"/>
              <a:t>використовується як основна оперативна пам'ять завдяки дуже високій щільності зберігання даних і відносно низькій вартості одного біта. На відміну від SRAM, одна DRAM-комірка потребує лише транзистора та конденсатора, що дозволяє розміщувати великі обсяги пам'яті на невеликій площі.</a:t>
            </a:r>
            <a:br>
              <a:rPr lang="uk-UA" sz="1800" dirty="0"/>
            </a:br>
            <a:br>
              <a:rPr lang="uk-UA" sz="1800" dirty="0"/>
            </a:br>
            <a:r>
              <a:rPr lang="uk-UA" sz="1800" dirty="0"/>
              <a:t>DRAM-комірка зазвичай складається з </a:t>
            </a:r>
            <a:r>
              <a:rPr lang="uk-UA" sz="1800" b="1" dirty="0"/>
              <a:t>транзистора та конденсатора(1T1C)</a:t>
            </a:r>
            <a:r>
              <a:rPr lang="uk-UA" sz="1800" dirty="0"/>
              <a:t>. Конденсатор зберігає електричний заряд, який кодує логічний стан біта.</a:t>
            </a:r>
          </a:p>
          <a:p>
            <a:pPr marL="0" indent="0">
              <a:buNone/>
            </a:pPr>
            <a:r>
              <a:rPr lang="uk-UA" sz="1800" dirty="0"/>
              <a:t>Через </a:t>
            </a:r>
            <a:r>
              <a:rPr lang="uk-UA" sz="1800" b="1" dirty="0"/>
              <a:t>струми витоку</a:t>
            </a:r>
            <a:r>
              <a:rPr lang="uk-UA" sz="1800" dirty="0"/>
              <a:t> заряд поступово втрачається, тому дані необхідно </a:t>
            </a:r>
            <a:r>
              <a:rPr lang="uk-UA" sz="1800" b="1" dirty="0"/>
              <a:t>періодично освіжати (refresh)</a:t>
            </a:r>
            <a:r>
              <a:rPr lang="uk-UA" sz="1800" dirty="0"/>
              <a:t>. Саме ця властивість зумовила назву </a:t>
            </a:r>
            <a:r>
              <a:rPr lang="uk-UA" sz="1800" i="1" dirty="0"/>
              <a:t>Dynamic RAM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r>
              <a:rPr lang="uk-UA" sz="1800" dirty="0"/>
              <a:t>Комірки DRAM організовані у вигляді </a:t>
            </a:r>
            <a:r>
              <a:rPr lang="uk-UA" sz="1800" b="1" dirty="0"/>
              <a:t>рядків і стовпців</a:t>
            </a:r>
            <a:r>
              <a:rPr lang="uk-UA" sz="1800" dirty="0"/>
              <a:t>. Сукупність таких комірок формує масив, який поділяється на </a:t>
            </a:r>
            <a:r>
              <a:rPr lang="uk-UA" sz="1800" b="1" dirty="0"/>
              <a:t>банки (banks)</a:t>
            </a:r>
            <a:r>
              <a:rPr lang="uk-UA" sz="1800" dirty="0"/>
              <a:t>. Під час доступу активується певний рядок, після чого вибираються потрібні стовпці.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597967" y="0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Фізична організація RAM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27" y="3967303"/>
            <a:ext cx="5885678" cy="278658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F29855-2B2B-4D47-B3BA-7F1C784DD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3573" y="3741850"/>
            <a:ext cx="6096000" cy="301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850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ъект 2"/>
          <p:cNvSpPr>
            <a:spLocks noGrp="1" noChangeArrowheads="1"/>
          </p:cNvSpPr>
          <p:nvPr>
            <p:ph idx="1"/>
          </p:nvPr>
        </p:nvSpPr>
        <p:spPr>
          <a:xfrm>
            <a:off x="369162" y="676024"/>
            <a:ext cx="11822837" cy="207622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1800" dirty="0"/>
              <a:t>Основними характеристиками сучасної DDR-пам'яті є </a:t>
            </a:r>
            <a:r>
              <a:rPr lang="uk-UA" sz="1800" b="1" dirty="0"/>
              <a:t>швидкість передачі даних (MT/s)</a:t>
            </a:r>
            <a:r>
              <a:rPr lang="uk-UA" sz="1800" dirty="0"/>
              <a:t>, </a:t>
            </a:r>
            <a:r>
              <a:rPr lang="uk-UA" sz="1800" b="1" dirty="0"/>
              <a:t>таймінги</a:t>
            </a:r>
            <a:r>
              <a:rPr lang="uk-UA" sz="1800" dirty="0"/>
              <a:t> та </a:t>
            </a:r>
            <a:r>
              <a:rPr lang="uk-UA" sz="1800" b="1" dirty="0"/>
              <a:t>пропускна здатність</a:t>
            </a:r>
            <a:r>
              <a:rPr lang="uk-UA" sz="1800" dirty="0"/>
              <a:t>.</a:t>
            </a:r>
            <a:r>
              <a:rPr lang="uk-UA" sz="1800" b="1" dirty="0"/>
              <a:t> </a:t>
            </a:r>
          </a:p>
          <a:p>
            <a:pPr marL="0" indent="0">
              <a:buNone/>
            </a:pPr>
            <a:r>
              <a:rPr lang="uk-UA" sz="1800" dirty="0"/>
              <a:t>MT/s (</a:t>
            </a:r>
            <a:r>
              <a:rPr lang="uk-UA" sz="1800" dirty="0" err="1"/>
              <a:t>MegaTransfers</a:t>
            </a:r>
            <a:r>
              <a:rPr lang="uk-UA" sz="1800" dirty="0"/>
              <a:t> </a:t>
            </a:r>
            <a:r>
              <a:rPr lang="uk-UA" sz="1800" dirty="0" err="1"/>
              <a:t>per</a:t>
            </a:r>
            <a:r>
              <a:rPr lang="uk-UA" sz="1800" dirty="0"/>
              <a:t> </a:t>
            </a:r>
            <a:r>
              <a:rPr lang="uk-UA" sz="1800" dirty="0" err="1"/>
              <a:t>second</a:t>
            </a:r>
            <a:r>
              <a:rPr lang="uk-UA" sz="1800" dirty="0"/>
              <a:t>) — мільйони передач даних за секунду. 6000 MT/s = 6 мільярдів передач/с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Під час звернення до DRAM спочатку активується потрібний </a:t>
            </a:r>
            <a:r>
              <a:rPr lang="uk-UA" sz="1800" b="1" dirty="0"/>
              <a:t>рядок</a:t>
            </a:r>
            <a:r>
              <a:rPr lang="uk-UA" sz="1800" dirty="0"/>
              <a:t>, після чого виконується доступ до необхідного </a:t>
            </a:r>
            <a:r>
              <a:rPr lang="uk-UA" sz="1800" b="1" dirty="0"/>
              <a:t>стовпця</a:t>
            </a:r>
            <a:r>
              <a:rPr lang="uk-UA" sz="1800" dirty="0"/>
              <a:t>. Перемикання між рядками та виконання операцій читання і запису потребують певного часу — ці затримки характеризують </a:t>
            </a:r>
            <a:r>
              <a:rPr lang="uk-UA" sz="1800" b="1" dirty="0"/>
              <a:t>таймінги пам'яті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uk-UA" sz="2000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597966" y="0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Швидкість і таймінги DRAM</a:t>
            </a:r>
          </a:p>
        </p:txBody>
      </p:sp>
      <p:sp>
        <p:nvSpPr>
          <p:cNvPr id="4" name="Rectangle 3"/>
          <p:cNvSpPr/>
          <p:nvPr/>
        </p:nvSpPr>
        <p:spPr>
          <a:xfrm>
            <a:off x="369162" y="2825631"/>
            <a:ext cx="4311479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b="1" dirty="0"/>
              <a:t>Основні таймінги:</a:t>
            </a:r>
            <a:endParaRPr lang="uk-UA" sz="1600" dirty="0"/>
          </a:p>
          <a:p>
            <a:r>
              <a:rPr lang="uk-UA" sz="1600" b="1" dirty="0"/>
              <a:t>CL (CAS </a:t>
            </a:r>
            <a:r>
              <a:rPr lang="uk-UA" sz="1600" b="1" dirty="0" err="1"/>
              <a:t>Latency</a:t>
            </a:r>
            <a:r>
              <a:rPr lang="uk-UA" sz="1600" b="1" dirty="0"/>
              <a:t>)</a:t>
            </a:r>
            <a:r>
              <a:rPr lang="uk-UA" sz="1600" dirty="0"/>
              <a:t> — затримка між командою читання та початком передачі даних; </a:t>
            </a:r>
          </a:p>
          <a:p>
            <a:r>
              <a:rPr lang="uk-UA" sz="1600" b="1" dirty="0"/>
              <a:t>tRCD (RAS </a:t>
            </a:r>
            <a:r>
              <a:rPr lang="uk-UA" sz="1600" b="1" dirty="0" err="1"/>
              <a:t>to</a:t>
            </a:r>
            <a:r>
              <a:rPr lang="uk-UA" sz="1600" b="1" dirty="0"/>
              <a:t> CAS </a:t>
            </a:r>
            <a:r>
              <a:rPr lang="uk-UA" sz="1600" b="1" dirty="0" err="1"/>
              <a:t>Delay</a:t>
            </a:r>
            <a:r>
              <a:rPr lang="uk-UA" sz="1600" b="1" dirty="0"/>
              <a:t>)</a:t>
            </a:r>
            <a:r>
              <a:rPr lang="uk-UA" sz="1600" dirty="0"/>
              <a:t> — затримка між активацією рядка та доступом до потрібного стовпця; </a:t>
            </a:r>
          </a:p>
          <a:p>
            <a:r>
              <a:rPr lang="uk-UA" sz="1600" b="1" dirty="0"/>
              <a:t>tRP (</a:t>
            </a:r>
            <a:r>
              <a:rPr lang="uk-UA" sz="1600" b="1" dirty="0" err="1"/>
              <a:t>Row</a:t>
            </a:r>
            <a:r>
              <a:rPr lang="uk-UA" sz="1600" b="1" dirty="0"/>
              <a:t> </a:t>
            </a:r>
            <a:r>
              <a:rPr lang="uk-UA" sz="1600" b="1" dirty="0" err="1"/>
              <a:t>Precharge</a:t>
            </a:r>
            <a:r>
              <a:rPr lang="uk-UA" sz="1600" b="1" dirty="0"/>
              <a:t> </a:t>
            </a:r>
            <a:r>
              <a:rPr lang="uk-UA" sz="1600" b="1" dirty="0" err="1"/>
              <a:t>Time</a:t>
            </a:r>
            <a:r>
              <a:rPr lang="uk-UA" sz="1600" b="1" dirty="0"/>
              <a:t>)</a:t>
            </a:r>
            <a:r>
              <a:rPr lang="uk-UA" sz="1600" dirty="0"/>
              <a:t> — час, необхідний для закриття поточного рядка перед активацією іншого. </a:t>
            </a:r>
          </a:p>
          <a:p>
            <a:endParaRPr lang="uk-UA" sz="1600" dirty="0"/>
          </a:p>
          <a:p>
            <a:r>
              <a:rPr lang="uk-UA" sz="1600" dirty="0"/>
              <a:t>Таймінги зазвичай задаються </a:t>
            </a:r>
            <a:r>
              <a:rPr lang="uk-UA" sz="1600" b="1" dirty="0"/>
              <a:t>в тактах пам'яті</a:t>
            </a:r>
            <a:r>
              <a:rPr lang="uk-UA" sz="1600" dirty="0"/>
              <a:t>, наприклад: </a:t>
            </a:r>
            <a:r>
              <a:rPr lang="uk-UA" sz="1600" b="1" dirty="0"/>
              <a:t>CL30-36-36</a:t>
            </a:r>
            <a:r>
              <a:rPr lang="uk-UA" sz="1600" dirty="0"/>
              <a:t>. Абсолютна затримка залежить як від кількості тактів, так і від швидкості пам'яті.</a:t>
            </a:r>
          </a:p>
          <a:p>
            <a:endParaRPr lang="uk-UA" sz="1400" dirty="0"/>
          </a:p>
        </p:txBody>
      </p:sp>
      <p:sp>
        <p:nvSpPr>
          <p:cNvPr id="5" name="Rectangle 4"/>
          <p:cNvSpPr/>
          <p:nvPr/>
        </p:nvSpPr>
        <p:spPr>
          <a:xfrm>
            <a:off x="369163" y="6488668"/>
            <a:ext cx="107610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/>
              <a:t>Приклад:     </a:t>
            </a:r>
            <a:r>
              <a:rPr lang="uk-UA" b="1"/>
              <a:t>DDR5-6000 CL30</a:t>
            </a:r>
            <a:r>
              <a:rPr lang="uk-UA"/>
              <a:t> → 6000 MT/s, 30 тактів CAS → ≈ </a:t>
            </a:r>
            <a:r>
              <a:rPr lang="uk-UA" b="1"/>
              <a:t>10 нс</a:t>
            </a:r>
            <a:r>
              <a:rPr lang="uk-UA"/>
              <a:t> CAS-затримки</a:t>
            </a:r>
            <a:endParaRPr lang="uk-UA" alt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E071AD5-C0D5-4218-AAE9-EB5C619A1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6580" y="2528311"/>
            <a:ext cx="7225420" cy="4010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745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www.guru3d.com/data/publish/221/2184a3865e7e3d6b2337fb6a24522031fc2dff/image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50" y="1260102"/>
            <a:ext cx="3819525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s://www.guru3d.com/data/publish/221/2184a3865e7e3d6b2337fb6a24522031fc2dff/image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041" y="1260102"/>
            <a:ext cx="3819525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448611"/>
              </p:ext>
            </p:extLst>
          </p:nvPr>
        </p:nvGraphicFramePr>
        <p:xfrm>
          <a:off x="6086191" y="5177954"/>
          <a:ext cx="6105809" cy="1645920"/>
        </p:xfrm>
        <a:graphic>
          <a:graphicData uri="http://schemas.openxmlformats.org/drawingml/2006/table">
            <a:tbl>
              <a:tblPr/>
              <a:tblGrid>
                <a:gridCol w="894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115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/>
                        <a:t>Профіль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/>
                        <a:t>Що означає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JEDEC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Стандартні, гарантовано сумісні параметри пам'яті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XMP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Intel Extreme Memory Profile — </a:t>
                      </a:r>
                      <a:r>
                        <a:rPr lang="ru-RU" sz="1400" dirty="0"/>
                        <a:t>готовий профіль підвищеної швидкості/оптимізованих таймінгів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EXPO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AMD Extended Profiles for Overclocking — </a:t>
                      </a:r>
                      <a:r>
                        <a:rPr lang="ru-RU" sz="1400" dirty="0"/>
                        <a:t>аналогічний профіль, орієнтований на платформи </a:t>
                      </a:r>
                      <a:r>
                        <a:rPr lang="en-US" sz="1400" dirty="0"/>
                        <a:t>AMD Ryzen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8556152" y="1375743"/>
            <a:ext cx="350293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i="1" dirty="0"/>
              <a:t>XMP / EXPO — профілі налаштувань оперативної пам'яті, записані в модулі RAM. Вони містять готові набори параметрів — швидкість, таймінги та напругу — для роботи пам'яті у високопродуктивному режимі. Профіль потрібно активувати в BIOS/UEFI; сам факт його наявності не означає, що RAM зараз працює за цими параметрами.</a:t>
            </a:r>
          </a:p>
        </p:txBody>
      </p:sp>
      <p:sp>
        <p:nvSpPr>
          <p:cNvPr id="4" name="Rectangle 3"/>
          <p:cNvSpPr/>
          <p:nvPr/>
        </p:nvSpPr>
        <p:spPr>
          <a:xfrm>
            <a:off x="155574" y="5007992"/>
            <a:ext cx="57110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u="sng" dirty="0"/>
              <a:t>Розділ Timings містить наступні параметри: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600" dirty="0"/>
              <a:t> DRAM Frequency — реальна частота пам'яті;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600" dirty="0"/>
              <a:t> CL — затримка читання;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600" dirty="0"/>
              <a:t> tRCD — затримка активації рядка перед доступом до стовпця;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600" dirty="0"/>
              <a:t> tRP — час закриття рядка;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600" dirty="0"/>
              <a:t> tRAS — мінімальний час активності рядка;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600" dirty="0"/>
              <a:t> CR — 1T/2T, затримка подачі команди.</a:t>
            </a:r>
          </a:p>
        </p:txBody>
      </p:sp>
      <p:sp>
        <p:nvSpPr>
          <p:cNvPr id="5" name="Rectangle 4"/>
          <p:cNvSpPr/>
          <p:nvPr/>
        </p:nvSpPr>
        <p:spPr>
          <a:xfrm>
            <a:off x="4637041" y="745532"/>
            <a:ext cx="37464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i="1" dirty="0"/>
              <a:t>SPD - «які профілі пам'ять підтримує?»</a:t>
            </a:r>
          </a:p>
        </p:txBody>
      </p:sp>
      <p:sp>
        <p:nvSpPr>
          <p:cNvPr id="6" name="Rectangle 5"/>
          <p:cNvSpPr/>
          <p:nvPr/>
        </p:nvSpPr>
        <p:spPr>
          <a:xfrm>
            <a:off x="354750" y="721599"/>
            <a:ext cx="34958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i="1" dirty="0"/>
              <a:t>Memory — «за якими параметрами RAM працює зараз?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597966" y="0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Аналіз RAM в програмі CPU-z</a:t>
            </a:r>
          </a:p>
        </p:txBody>
      </p:sp>
    </p:spTree>
    <p:extLst>
      <p:ext uri="{BB962C8B-B14F-4D97-AF65-F5344CB8AC3E}">
        <p14:creationId xmlns:p14="http://schemas.microsoft.com/office/powerpoint/2010/main" val="12522972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/>
              <a:t>Двоканальний режим пам'яті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6594695" cy="54171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У сучасних ПК контролер пам'яті може використовувати декілька каналів.</a:t>
            </a:r>
          </a:p>
          <a:p>
            <a:pPr marL="0" indent="0">
              <a:buNone/>
            </a:pPr>
            <a:endParaRPr lang="uk-UA" sz="2000" b="1" dirty="0"/>
          </a:p>
          <a:p>
            <a:pPr marL="0" indent="0">
              <a:buNone/>
            </a:pPr>
            <a:r>
              <a:rPr lang="uk-UA" sz="2000" b="1" dirty="0" err="1"/>
              <a:t>Single</a:t>
            </a:r>
            <a:r>
              <a:rPr lang="uk-UA" sz="2000" b="1" dirty="0"/>
              <a:t> </a:t>
            </a:r>
            <a:r>
              <a:rPr lang="uk-UA" sz="2000" b="1" dirty="0" err="1"/>
              <a:t>Channel</a:t>
            </a:r>
            <a:r>
              <a:rPr lang="uk-UA" sz="2000" b="1" dirty="0"/>
              <a:t> </a:t>
            </a:r>
            <a:r>
              <a:rPr lang="uk-UA" sz="2000" dirty="0"/>
              <a:t>→ один канал передачі даних.</a:t>
            </a:r>
          </a:p>
          <a:p>
            <a:pPr marL="0" indent="0">
              <a:buNone/>
            </a:pPr>
            <a:r>
              <a:rPr lang="uk-UA" sz="2000" b="1" dirty="0" err="1"/>
              <a:t>Dual</a:t>
            </a:r>
            <a:r>
              <a:rPr lang="uk-UA" sz="2000" b="1" dirty="0"/>
              <a:t> </a:t>
            </a:r>
            <a:r>
              <a:rPr lang="uk-UA" sz="2000" b="1" dirty="0" err="1"/>
              <a:t>Channel</a:t>
            </a:r>
            <a:r>
              <a:rPr lang="uk-UA" sz="2000" b="1" dirty="0"/>
              <a:t> </a:t>
            </a:r>
            <a:r>
              <a:rPr lang="uk-UA" sz="2000" dirty="0"/>
              <a:t>→ два канали працюють паралельно</a:t>
            </a:r>
          </a:p>
          <a:p>
            <a:pPr marL="0" indent="0">
              <a:buNone/>
            </a:pPr>
            <a:r>
              <a:rPr lang="uk-UA" sz="2000" b="1" dirty="0" err="1"/>
              <a:t>Quad</a:t>
            </a:r>
            <a:r>
              <a:rPr lang="uk-UA" sz="2000" b="1" dirty="0"/>
              <a:t> </a:t>
            </a:r>
            <a:r>
              <a:rPr lang="uk-UA" sz="2000" b="1" dirty="0" err="1"/>
              <a:t>Channel</a:t>
            </a:r>
            <a:r>
              <a:rPr lang="uk-UA" sz="2000" b="1" dirty="0"/>
              <a:t> </a:t>
            </a:r>
            <a:r>
              <a:rPr lang="uk-UA" sz="2000" dirty="0"/>
              <a:t>→ </a:t>
            </a:r>
            <a:r>
              <a:rPr lang="uk-UA" sz="2000" dirty="0" err="1"/>
              <a:t>чотириа</a:t>
            </a:r>
            <a:r>
              <a:rPr lang="uk-UA" sz="2000" dirty="0"/>
              <a:t> канали працюють паралельно.</a:t>
            </a: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uk-UA" sz="2000" dirty="0"/>
              <a:t>Це збільшує потенційну пропускну здатність пам'яті.</a:t>
            </a: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uk-UA" sz="2000" dirty="0"/>
              <a:t>Важливо: збільшення пропускної здатності RAM не означає автоматичного пропорційного збільшення продуктивності всіх програм.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1992" y="1324399"/>
            <a:ext cx="5253509" cy="24189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99F616-E18A-43ED-BDFF-8C867C3848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9564" y="3667000"/>
            <a:ext cx="5492436" cy="315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778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HDD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622" y="890351"/>
            <a:ext cx="11519780" cy="566159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uk-UA" sz="2000" b="1" dirty="0"/>
              <a:t>HDD (</a:t>
            </a:r>
            <a:r>
              <a:rPr lang="uk-UA" sz="2000" b="1" dirty="0" err="1"/>
              <a:t>Hard</a:t>
            </a:r>
            <a:r>
              <a:rPr lang="uk-UA" sz="2000" b="1" dirty="0"/>
              <a:t> </a:t>
            </a:r>
            <a:r>
              <a:rPr lang="uk-UA" sz="2000" b="1" dirty="0" err="1"/>
              <a:t>Disk</a:t>
            </a:r>
            <a:r>
              <a:rPr lang="uk-UA" sz="2000" b="1" dirty="0"/>
              <a:t> Drive)</a:t>
            </a:r>
            <a:r>
              <a:rPr lang="uk-UA" sz="2000" dirty="0"/>
              <a:t> — магнітний накопичувач із механічними рухомими частинами.</a:t>
            </a: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uk-UA" sz="2000" dirty="0"/>
              <a:t>Основні елементи:</a:t>
            </a:r>
          </a:p>
          <a:p>
            <a:r>
              <a:rPr lang="uk-UA" sz="2000" dirty="0"/>
              <a:t>магнітні пластини; </a:t>
            </a:r>
          </a:p>
          <a:p>
            <a:r>
              <a:rPr lang="uk-UA" sz="2000" dirty="0"/>
              <a:t>шпиндель; </a:t>
            </a:r>
          </a:p>
          <a:p>
            <a:r>
              <a:rPr lang="uk-UA" sz="2000" dirty="0"/>
              <a:t>головки читання/запису; </a:t>
            </a:r>
          </a:p>
          <a:p>
            <a:r>
              <a:rPr lang="uk-UA" sz="2000" dirty="0"/>
              <a:t>привод головок; </a:t>
            </a:r>
          </a:p>
          <a:p>
            <a:r>
              <a:rPr lang="uk-UA" sz="2000" dirty="0"/>
              <a:t>контролер. </a:t>
            </a: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uk-UA" sz="2000" dirty="0"/>
              <a:t>Переваги:</a:t>
            </a:r>
          </a:p>
          <a:p>
            <a:r>
              <a:rPr lang="uk-UA" sz="2000" dirty="0"/>
              <a:t>велика ємність; </a:t>
            </a:r>
          </a:p>
          <a:p>
            <a:r>
              <a:rPr lang="uk-UA" sz="2000" dirty="0"/>
              <a:t>низька вартість одного гігабайта. </a:t>
            </a: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uk-UA" sz="2000" dirty="0"/>
              <a:t>Недоліки:</a:t>
            </a:r>
          </a:p>
          <a:p>
            <a:r>
              <a:rPr lang="uk-UA" sz="2000" dirty="0"/>
              <a:t>механічні частини; </a:t>
            </a:r>
          </a:p>
          <a:p>
            <a:r>
              <a:rPr lang="uk-UA" sz="2000" dirty="0"/>
              <a:t>більші затримки; </a:t>
            </a:r>
          </a:p>
          <a:p>
            <a:r>
              <a:rPr lang="uk-UA" sz="2000" dirty="0"/>
              <a:t>нижча швидкість; </a:t>
            </a:r>
          </a:p>
          <a:p>
            <a:r>
              <a:rPr lang="uk-UA" sz="2000" dirty="0"/>
              <a:t>чутливість до механічних впливів.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21D4E7E-80C5-452F-B9D9-013498957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857" y="1629749"/>
            <a:ext cx="5806545" cy="4884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934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3885333"/>
              </p:ext>
            </p:extLst>
          </p:nvPr>
        </p:nvGraphicFramePr>
        <p:xfrm>
          <a:off x="5407140" y="758867"/>
          <a:ext cx="6655889" cy="4410662"/>
        </p:xfrm>
        <a:graphic>
          <a:graphicData uri="http://schemas.openxmlformats.org/drawingml/2006/table">
            <a:tbl>
              <a:tblPr/>
              <a:tblGrid>
                <a:gridCol w="1857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75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179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Параметр</a:t>
                      </a:r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Що показує</a:t>
                      </a:r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Чому важливо</a:t>
                      </a:r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64">
                <a:tc>
                  <a:txBody>
                    <a:bodyPr/>
                    <a:lstStyle/>
                    <a:p>
                      <a:r>
                        <a:rPr lang="ru-RU" sz="1200" b="1" dirty="0"/>
                        <a:t>Ємність</a:t>
                      </a:r>
                      <a:endParaRPr lang="ru-RU" sz="1200" dirty="0"/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 / 2 / 4 / 8 / 12+ ТБ</a:t>
                      </a:r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Визначає, скільки даних можна зберігати</a:t>
                      </a:r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818">
                <a:tc>
                  <a:txBody>
                    <a:bodyPr/>
                    <a:lstStyle/>
                    <a:p>
                      <a:r>
                        <a:rPr lang="ru-RU" sz="1200" b="1" dirty="0"/>
                        <a:t>Швидкість обертання</a:t>
                      </a:r>
                      <a:endParaRPr lang="ru-RU" sz="1200" dirty="0"/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5400 / 7200 об/хв</a:t>
                      </a:r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Впливає на швидкість доступу та послідовного читання</a:t>
                      </a:r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366">
                <a:tc>
                  <a:txBody>
                    <a:bodyPr/>
                    <a:lstStyle/>
                    <a:p>
                      <a:r>
                        <a:rPr lang="ru-RU" sz="1200" b="1"/>
                        <a:t>Послідовна швидкість</a:t>
                      </a:r>
                      <a:endParaRPr lang="ru-RU" sz="1200"/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≈100–250 МБ/с</a:t>
                      </a:r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Важлива при роботі з великими файлами</a:t>
                      </a:r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508">
                <a:tc>
                  <a:txBody>
                    <a:bodyPr/>
                    <a:lstStyle/>
                    <a:p>
                      <a:r>
                        <a:rPr lang="ru-RU" sz="1200" b="1"/>
                        <a:t>Час доступу</a:t>
                      </a:r>
                      <a:endParaRPr lang="ru-RU" sz="1200"/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≈5–15 мс</a:t>
                      </a:r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Визначає швидкість доступу до випадкових даних</a:t>
                      </a:r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798">
                <a:tc>
                  <a:txBody>
                    <a:bodyPr/>
                    <a:lstStyle/>
                    <a:p>
                      <a:r>
                        <a:rPr lang="ru-RU" sz="1200" b="1"/>
                        <a:t>Кеш (</a:t>
                      </a:r>
                      <a:r>
                        <a:rPr lang="en-US" sz="1200" b="1"/>
                        <a:t>Buffer)</a:t>
                      </a:r>
                      <a:endParaRPr lang="en-US" sz="1200"/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64 / 128 / 256 МБ тощо</a:t>
                      </a:r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Тимчасове буферування даних</a:t>
                      </a:r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98">
                <a:tc>
                  <a:txBody>
                    <a:bodyPr/>
                    <a:lstStyle/>
                    <a:p>
                      <a:r>
                        <a:rPr lang="ru-RU" sz="1200" b="1"/>
                        <a:t>Інтерфейс</a:t>
                      </a:r>
                      <a:endParaRPr lang="ru-RU" sz="1200"/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SATA III, SAS</a:t>
                      </a:r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Визначає спосіб підключення</a:t>
                      </a:r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798">
                <a:tc>
                  <a:txBody>
                    <a:bodyPr/>
                    <a:lstStyle/>
                    <a:p>
                      <a:r>
                        <a:rPr lang="ru-RU" sz="1200" b="1"/>
                        <a:t>Форм-фактор</a:t>
                      </a:r>
                      <a:endParaRPr lang="ru-RU" sz="1200"/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3,5″ / 2,5″</a:t>
                      </a:r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Визначає фізичну сумісність</a:t>
                      </a:r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4245">
                <a:tc>
                  <a:txBody>
                    <a:bodyPr/>
                    <a:lstStyle/>
                    <a:p>
                      <a:r>
                        <a:rPr lang="ru-RU" sz="1200" b="1"/>
                        <a:t>Надійність / ресурс</a:t>
                      </a:r>
                      <a:endParaRPr lang="ru-RU" sz="1200"/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MTBF, workload rate, AFR</a:t>
                      </a:r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Важливо для тривалої та інтенсивної роботи</a:t>
                      </a:r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1654">
                <a:tc>
                  <a:txBody>
                    <a:bodyPr/>
                    <a:lstStyle/>
                    <a:p>
                      <a:r>
                        <a:rPr lang="ru-RU" sz="1200" b="1"/>
                        <a:t>Енергоспоживання</a:t>
                      </a:r>
                      <a:endParaRPr lang="ru-RU" sz="1200"/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Вт</a:t>
                      </a:r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Важливо для NAS, серверів та енергоефективних систем</a:t>
                      </a:r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0011">
                <a:tc>
                  <a:txBody>
                    <a:bodyPr/>
                    <a:lstStyle/>
                    <a:p>
                      <a:r>
                        <a:rPr lang="ru-RU" sz="1200" b="1"/>
                        <a:t>Шум і вібрації</a:t>
                      </a:r>
                      <a:endParaRPr lang="ru-RU" sz="1200"/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дБ, характеристики вібрацій</a:t>
                      </a:r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Важливо для ПК, NAS та робочих станцій</a:t>
                      </a:r>
                    </a:p>
                  </a:txBody>
                  <a:tcPr marL="80450" marR="80450" marT="40225" marB="402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56954" y="185291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/>
              <a:t>Основні параметри HDD</a:t>
            </a:r>
          </a:p>
        </p:txBody>
      </p:sp>
      <p:sp>
        <p:nvSpPr>
          <p:cNvPr id="6" name="Rectangle 5"/>
          <p:cNvSpPr/>
          <p:nvPr/>
        </p:nvSpPr>
        <p:spPr>
          <a:xfrm>
            <a:off x="7475940" y="5439605"/>
            <a:ext cx="45870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/>
              <a:t>HDD сьогодні переважно обирають для великого обсягу даних за низькою ціною, </a:t>
            </a:r>
          </a:p>
          <a:p>
            <a:r>
              <a:rPr lang="uk-UA" b="1" i="1"/>
              <a:t>а не для максимальної швидкодії.</a:t>
            </a:r>
          </a:p>
        </p:txBody>
      </p:sp>
      <p:sp>
        <p:nvSpPr>
          <p:cNvPr id="7" name="Rectangle 6"/>
          <p:cNvSpPr/>
          <p:nvPr/>
        </p:nvSpPr>
        <p:spPr>
          <a:xfrm>
            <a:off x="187106" y="825066"/>
            <a:ext cx="5220034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/>
              <a:t>Основні характеристики HDD</a:t>
            </a:r>
            <a:r>
              <a:rPr lang="uk-UA" sz="1600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600" dirty="0"/>
              <a:t>   ємність;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600" dirty="0"/>
              <a:t>   швидкість обертання шпинделя (RPM);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600" dirty="0"/>
              <a:t>   швидкість послідовного читання/запису;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600" dirty="0"/>
              <a:t>   час доступу;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600" dirty="0"/>
              <a:t>   обсяг кешу;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600" dirty="0"/>
              <a:t>   інтерфейс і форм-фактор</a:t>
            </a:r>
          </a:p>
          <a:p>
            <a:endParaRPr lang="uk-UA" sz="1600" dirty="0"/>
          </a:p>
          <a:p>
            <a:r>
              <a:rPr lang="uk-UA" sz="1600" u="sng" dirty="0"/>
              <a:t>Для спеціалізованих систем </a:t>
            </a:r>
            <a:r>
              <a:rPr lang="uk-UA" sz="1600" dirty="0"/>
              <a:t>додатково враховують надійність, допустиме навантаження, енергоспоживання, шум і вібрації</a:t>
            </a:r>
          </a:p>
          <a:p>
            <a:endParaRPr lang="uk-UA" dirty="0"/>
          </a:p>
        </p:txBody>
      </p:sp>
      <p:sp>
        <p:nvSpPr>
          <p:cNvPr id="9" name="Rectangle 8"/>
          <p:cNvSpPr/>
          <p:nvPr/>
        </p:nvSpPr>
        <p:spPr>
          <a:xfrm>
            <a:off x="185680" y="3902832"/>
            <a:ext cx="49476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/>
              <a:t>Що аналізувати при виборі HDD?</a:t>
            </a:r>
            <a:br>
              <a:rPr lang="uk-UA" sz="1600"/>
            </a:br>
            <a:r>
              <a:rPr lang="uk-UA" sz="1600"/>
              <a:t>1. Ємність → 2. Призначення → 3. RPM → 4. Швидкість → 5. Надійність → 6. Інтерфейс/форм-фактор</a:t>
            </a:r>
          </a:p>
        </p:txBody>
      </p:sp>
      <p:sp>
        <p:nvSpPr>
          <p:cNvPr id="10" name="Rectangle 9"/>
          <p:cNvSpPr/>
          <p:nvPr/>
        </p:nvSpPr>
        <p:spPr>
          <a:xfrm>
            <a:off x="185680" y="5116440"/>
            <a:ext cx="109396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u="sng" dirty="0"/>
              <a:t>При виборі HDD </a:t>
            </a:r>
            <a:r>
              <a:rPr lang="uk-UA" sz="1600" dirty="0"/>
              <a:t>варто пам’ятати: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архів / </a:t>
            </a:r>
            <a:r>
              <a:rPr lang="uk-UA" sz="1600" dirty="0" err="1"/>
              <a:t>медіафайли</a:t>
            </a:r>
            <a:r>
              <a:rPr lang="uk-UA" sz="1600" dirty="0"/>
              <a:t> → велика ємність, невисока ціна за 1 ТБ;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настільний ПК → 7200 RPM і вища швидкість;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NAS → спеціалізована NAS-серія, підвищене допустиме навантаження;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сервер → </a:t>
            </a:r>
            <a:r>
              <a:rPr lang="uk-UA" sz="1600" dirty="0" err="1"/>
              <a:t>enterprise</a:t>
            </a:r>
            <a:r>
              <a:rPr lang="uk-UA" sz="1600" dirty="0"/>
              <a:t> HDD, висока надійність і </a:t>
            </a:r>
            <a:r>
              <a:rPr lang="uk-UA" sz="1600" dirty="0" err="1"/>
              <a:t>workload</a:t>
            </a:r>
            <a:r>
              <a:rPr lang="uk-UA" sz="16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системний диск → взагалі SSD, а не HDD.</a:t>
            </a:r>
          </a:p>
        </p:txBody>
      </p:sp>
    </p:spTree>
    <p:extLst>
      <p:ext uri="{BB962C8B-B14F-4D97-AF65-F5344CB8AC3E}">
        <p14:creationId xmlns:p14="http://schemas.microsoft.com/office/powerpoint/2010/main" val="4725529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0329" y="198986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/>
              <a:t>SSD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223" y="938384"/>
            <a:ext cx="5761777" cy="5697807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b="1" dirty="0"/>
              <a:t>SSD (Solid State Drive)</a:t>
            </a:r>
            <a:r>
              <a:rPr lang="uk-UA" sz="1800" dirty="0"/>
              <a:t> не має механічних рухомих частин.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dirty="0"/>
              <a:t>Основні компоненти: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uk-UA" sz="1800" dirty="0"/>
              <a:t>NAND Flash;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uk-UA" sz="1800" dirty="0"/>
              <a:t>контролер;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uk-UA" sz="1800" dirty="0"/>
              <a:t>кеш;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uk-UA" sz="1800" dirty="0"/>
              <a:t>інтерфейс підключення.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700" b="1" dirty="0"/>
              <a:t>NAND Flash</a:t>
            </a:r>
            <a:r>
              <a:rPr lang="uk-UA" sz="1700" dirty="0"/>
              <a:t> — це енергонезалежна напівпровідникова пам’ять, у якій інформація зберігається у вигляді електричного заряду в масивах комірок, організованих за принципом NAND (послідовне з'єднання комірок пам'яті в компактні ланцюжки, що забезпечує високу щільність зберігання даних).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dirty="0"/>
              <a:t>Переваги: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uk-UA" sz="1800" dirty="0"/>
              <a:t>висока швидкість;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uk-UA" sz="1800" dirty="0"/>
              <a:t>низька затримка;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uk-UA" sz="1800" dirty="0"/>
              <a:t>відсутність механіки;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uk-UA" sz="1800" dirty="0"/>
              <a:t>стійкість до механічних впливів.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1263" y="938383"/>
            <a:ext cx="4665079" cy="27839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53E1A21-7208-4438-A89E-44E68ED0E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1263" y="3895554"/>
            <a:ext cx="4665079" cy="260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695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/>
              <a:t>Основні параметри HDD</a:t>
            </a:r>
          </a:p>
        </p:txBody>
      </p:sp>
      <p:sp>
        <p:nvSpPr>
          <p:cNvPr id="6" name="Rectangle 5"/>
          <p:cNvSpPr/>
          <p:nvPr/>
        </p:nvSpPr>
        <p:spPr>
          <a:xfrm>
            <a:off x="7397059" y="5559755"/>
            <a:ext cx="458708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i="1"/>
              <a:t>При виборі SSD враховують не лише максимальну швидкість, а сукупність ємності, інтерфейсу, типу NAND, продуктивності, ресурсу запису та ціни</a:t>
            </a:r>
          </a:p>
        </p:txBody>
      </p:sp>
      <p:sp>
        <p:nvSpPr>
          <p:cNvPr id="7" name="Rectangle 6"/>
          <p:cNvSpPr/>
          <p:nvPr/>
        </p:nvSpPr>
        <p:spPr>
          <a:xfrm>
            <a:off x="187106" y="825066"/>
            <a:ext cx="5220034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/>
              <a:t>Основні характеристики SSD:</a:t>
            </a:r>
            <a:endParaRPr lang="uk-UA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ємність;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інтерфейс і протокол — SATA / PCIe NVMe;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послідовна швидкість читання/запису;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продуктивність випадкового доступу (IOPS);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тип NAND — TLC / QLC;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ресурс запису (TBW);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наявність DRAM-кешу / HMB.</a:t>
            </a:r>
          </a:p>
          <a:p>
            <a:endParaRPr lang="uk-UA" dirty="0"/>
          </a:p>
        </p:txBody>
      </p:sp>
      <p:sp>
        <p:nvSpPr>
          <p:cNvPr id="9" name="Rectangle 8"/>
          <p:cNvSpPr/>
          <p:nvPr/>
        </p:nvSpPr>
        <p:spPr>
          <a:xfrm>
            <a:off x="185680" y="3619804"/>
            <a:ext cx="49476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/>
              <a:t>Що аналізувати при виборі SSD?</a:t>
            </a:r>
            <a:br>
              <a:rPr lang="uk-UA" sz="1600" dirty="0"/>
            </a:br>
            <a:r>
              <a:rPr lang="uk-UA" sz="1600" dirty="0"/>
              <a:t>1. Ємність → 2. Сумісність → 3. Інтерфейс → </a:t>
            </a:r>
          </a:p>
          <a:p>
            <a:r>
              <a:rPr lang="uk-UA" sz="1600" dirty="0"/>
              <a:t>4. Продуктивність → 5. Тип NAND → 6. Ресурс →</a:t>
            </a:r>
          </a:p>
          <a:p>
            <a:r>
              <a:rPr lang="uk-UA" sz="1600" dirty="0"/>
              <a:t>7. Ціна/ГБ</a:t>
            </a:r>
          </a:p>
        </p:txBody>
      </p:sp>
      <p:sp>
        <p:nvSpPr>
          <p:cNvPr id="10" name="Rectangle 9"/>
          <p:cNvSpPr/>
          <p:nvPr/>
        </p:nvSpPr>
        <p:spPr>
          <a:xfrm>
            <a:off x="185680" y="5220013"/>
            <a:ext cx="70031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u="sng" dirty="0"/>
              <a:t>При виборі SSD </a:t>
            </a:r>
            <a:r>
              <a:rPr lang="uk-UA" sz="1600" dirty="0"/>
              <a:t>варто пам’ятати: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системний диск → NVMe PCIe, хороша швидкість випадкового доступу, TLC бажано;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ігровий ПК → 1–2+ ТБ NVMe, висока швидкість читання;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робоча станція → висока продуктивність + великий ресурс TBW;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архів → SSD зазвичай невигідний порівняно з HDD через вищу ціну за 1 ГБ.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947123"/>
              </p:ext>
            </p:extLst>
          </p:nvPr>
        </p:nvGraphicFramePr>
        <p:xfrm>
          <a:off x="5271795" y="825066"/>
          <a:ext cx="6772708" cy="4656934"/>
        </p:xfrm>
        <a:graphic>
          <a:graphicData uri="http://schemas.openxmlformats.org/drawingml/2006/table">
            <a:tbl>
              <a:tblPr/>
              <a:tblGrid>
                <a:gridCol w="1892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78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1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5961">
                <a:tc>
                  <a:txBody>
                    <a:bodyPr/>
                    <a:lstStyle/>
                    <a:p>
                      <a:pPr algn="ctr"/>
                      <a:r>
                        <a:rPr lang="uk-UA" sz="1400" b="1" noProof="0"/>
                        <a:t>Параметр</a:t>
                      </a:r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noProof="0"/>
                        <a:t>Що показує</a:t>
                      </a:r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noProof="0"/>
                        <a:t>Чому важливо</a:t>
                      </a:r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r>
                        <a:rPr lang="uk-UA" sz="1300" b="1" noProof="0"/>
                        <a:t>Ємність</a:t>
                      </a:r>
                      <a:endParaRPr lang="uk-UA" sz="1300" noProof="0"/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00" noProof="0"/>
                        <a:t>500 ГБ / 1 / 2 / 4 ТБ тощо</a:t>
                      </a:r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noProof="0"/>
                        <a:t>Обсяг даних, які можна зберігати</a:t>
                      </a:r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932">
                <a:tc>
                  <a:txBody>
                    <a:bodyPr/>
                    <a:lstStyle/>
                    <a:p>
                      <a:r>
                        <a:rPr lang="uk-UA" sz="1300" b="1" noProof="0"/>
                        <a:t>Інтерфейс</a:t>
                      </a:r>
                      <a:endParaRPr lang="uk-UA" sz="1300" noProof="0"/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00" noProof="0" dirty="0"/>
                        <a:t>SATA / PCIe</a:t>
                      </a:r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noProof="0"/>
                        <a:t>Визначає потенційну пропускну здатність</a:t>
                      </a:r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932">
                <a:tc>
                  <a:txBody>
                    <a:bodyPr/>
                    <a:lstStyle/>
                    <a:p>
                      <a:r>
                        <a:rPr lang="uk-UA" sz="1300" b="1" noProof="0"/>
                        <a:t>Протокол</a:t>
                      </a:r>
                      <a:endParaRPr lang="uk-UA" sz="1300" noProof="0"/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00" noProof="0" dirty="0"/>
                        <a:t>AHCI / NVMe</a:t>
                      </a:r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noProof="0"/>
                        <a:t>Визначає спосіб взаємодії накопичувача з системою</a:t>
                      </a:r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932">
                <a:tc>
                  <a:txBody>
                    <a:bodyPr/>
                    <a:lstStyle/>
                    <a:p>
                      <a:r>
                        <a:rPr lang="uk-UA" sz="1300" b="1" noProof="0"/>
                        <a:t>Послідовна швидкість</a:t>
                      </a:r>
                      <a:endParaRPr lang="uk-UA" sz="1300" noProof="0"/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00" noProof="0"/>
                        <a:t>МБ/с</a:t>
                      </a:r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noProof="0"/>
                        <a:t>Важлива при роботі з великими файлами</a:t>
                      </a:r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7932">
                <a:tc>
                  <a:txBody>
                    <a:bodyPr/>
                    <a:lstStyle/>
                    <a:p>
                      <a:r>
                        <a:rPr lang="uk-UA" sz="1300" b="1" noProof="0"/>
                        <a:t>Швидкість випадкового доступу</a:t>
                      </a:r>
                      <a:endParaRPr lang="uk-UA" sz="1300" noProof="0"/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00" noProof="0"/>
                        <a:t>IOPS</a:t>
                      </a:r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noProof="0"/>
                        <a:t>Важлива для ОС, програм і великої кількості дрібних файлів</a:t>
                      </a:r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7932">
                <a:tc>
                  <a:txBody>
                    <a:bodyPr/>
                    <a:lstStyle/>
                    <a:p>
                      <a:r>
                        <a:rPr lang="uk-UA" sz="1300" b="1" noProof="0"/>
                        <a:t>Затримка</a:t>
                      </a:r>
                      <a:endParaRPr lang="uk-UA" sz="1300" noProof="0"/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00" noProof="0"/>
                        <a:t>µs</a:t>
                      </a:r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noProof="0"/>
                        <a:t>Характеризує час доступу до даних</a:t>
                      </a:r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7932">
                <a:tc>
                  <a:txBody>
                    <a:bodyPr/>
                    <a:lstStyle/>
                    <a:p>
                      <a:r>
                        <a:rPr lang="uk-UA" sz="1300" b="1" noProof="0"/>
                        <a:t>Тип NAND</a:t>
                      </a:r>
                      <a:endParaRPr lang="uk-UA" sz="1300" noProof="0"/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00" noProof="0"/>
                        <a:t>TLC / QLC тощо</a:t>
                      </a:r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noProof="0"/>
                        <a:t>Впливає на швидкість, ресурс і ціну</a:t>
                      </a:r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7932">
                <a:tc>
                  <a:txBody>
                    <a:bodyPr/>
                    <a:lstStyle/>
                    <a:p>
                      <a:r>
                        <a:rPr lang="uk-UA" sz="1300" b="1" noProof="0"/>
                        <a:t>Ресурс запису (TBW)</a:t>
                      </a:r>
                      <a:endParaRPr lang="uk-UA" sz="1300" noProof="0"/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00" noProof="0"/>
                        <a:t>ТБ записаних даних</a:t>
                      </a:r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noProof="0"/>
                        <a:t>Оцінює допустимий обсяг запису за гарантійний період</a:t>
                      </a:r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7932">
                <a:tc>
                  <a:txBody>
                    <a:bodyPr/>
                    <a:lstStyle/>
                    <a:p>
                      <a:r>
                        <a:rPr lang="uk-UA" sz="1300" b="1" noProof="0"/>
                        <a:t>DRAM / HMB</a:t>
                      </a:r>
                      <a:endParaRPr lang="uk-UA" sz="1300" noProof="0"/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00" noProof="0"/>
                        <a:t>Наявність кешу</a:t>
                      </a:r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noProof="0"/>
                        <a:t>Впливає на продуктивність і роботу з таблицею адрес</a:t>
                      </a:r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r>
                        <a:rPr lang="uk-UA" sz="1300" b="1" noProof="0"/>
                        <a:t>Форм-фактор</a:t>
                      </a:r>
                      <a:endParaRPr lang="uk-UA" sz="1300" noProof="0"/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00" noProof="0"/>
                        <a:t>2,5″ / M.2</a:t>
                      </a:r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300" noProof="0" dirty="0"/>
                        <a:t>Фізична сумісність із системою</a:t>
                      </a:r>
                    </a:p>
                  </a:txBody>
                  <a:tcPr marL="63990" marR="63990" marT="31995" marB="319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3881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/>
              <a:t>SATA SSD та NVMe SSD</a:t>
            </a:r>
          </a:p>
        </p:txBody>
      </p:sp>
      <p:sp>
        <p:nvSpPr>
          <p:cNvPr id="7" name="Rectangle 6"/>
          <p:cNvSpPr/>
          <p:nvPr/>
        </p:nvSpPr>
        <p:spPr>
          <a:xfrm>
            <a:off x="268585" y="947643"/>
            <a:ext cx="693797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/>
              <a:t>SATA SSD</a:t>
            </a:r>
            <a:r>
              <a:rPr lang="uk-UA" dirty="0"/>
              <a:t> використовує інтерфейс SATA III та протокол AHCI. Типова швидкість обмежена приблизно </a:t>
            </a:r>
            <a:r>
              <a:rPr lang="uk-UA" b="1" dirty="0"/>
              <a:t>550 МБ/с</a:t>
            </a:r>
            <a:r>
              <a:rPr lang="uk-UA" dirty="0"/>
              <a:t>. Переваги — низька затримка порівняно з HDD, широка сумісність і невисока ціна. Недолік — обмежена пропускна здатність інтерфейсу.</a:t>
            </a:r>
          </a:p>
          <a:p>
            <a:endParaRPr lang="uk-UA" b="1" dirty="0"/>
          </a:p>
          <a:p>
            <a:r>
              <a:rPr lang="uk-UA" b="1" dirty="0"/>
              <a:t>NVMe SSD</a:t>
            </a:r>
            <a:r>
              <a:rPr lang="uk-UA" dirty="0"/>
              <a:t> підключається переважно через </a:t>
            </a:r>
            <a:r>
              <a:rPr lang="uk-UA" b="1" dirty="0"/>
              <a:t>PCIe</a:t>
            </a:r>
            <a:r>
              <a:rPr lang="uk-UA" dirty="0"/>
              <a:t> та використовує протокол NVMe, оптимізований для флеш-пам'яті. Сучасні PCIe 4.0/5.0 SSD можуть забезпечувати </a:t>
            </a:r>
            <a:r>
              <a:rPr lang="uk-UA" b="1" dirty="0"/>
              <a:t>7–14+ ГБ/с</a:t>
            </a:r>
            <a:r>
              <a:rPr lang="uk-UA" dirty="0"/>
              <a:t> послідовного читання. Переваги — значно вища пропускна здатність, більша кількість операцій введення-виведення та нижчі накладні затримки. Недоліки — вища ціна високопродуктивних моделей і більше тепловиділення.</a:t>
            </a:r>
          </a:p>
          <a:p>
            <a:endParaRPr lang="uk-UA" b="1" dirty="0"/>
          </a:p>
          <a:p>
            <a:r>
              <a:rPr lang="uk-UA" b="1" dirty="0"/>
              <a:t>Вибір:</a:t>
            </a:r>
            <a:r>
              <a:rPr lang="uk-UA" dirty="0"/>
              <a:t> SATA SSD достатній для офісних і повсякденних систем; </a:t>
            </a:r>
            <a:r>
              <a:rPr lang="uk-UA" b="1" dirty="0"/>
              <a:t>NVMe доцільний для сучасних ПК, ігор, робочих станцій та задач із великими обсягами даних.</a:t>
            </a:r>
            <a:endParaRPr lang="uk-UA" dirty="0"/>
          </a:p>
        </p:txBody>
      </p:sp>
      <p:sp>
        <p:nvSpPr>
          <p:cNvPr id="8" name="Rectangle 7"/>
          <p:cNvSpPr/>
          <p:nvPr/>
        </p:nvSpPr>
        <p:spPr>
          <a:xfrm>
            <a:off x="1924795" y="5647406"/>
            <a:ext cx="44307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/>
              <a:t>            SATA → ~550 МБ/с</a:t>
            </a:r>
          </a:p>
          <a:p>
            <a:pPr algn="ctr"/>
            <a:r>
              <a:rPr lang="uk-UA"/>
              <a:t> </a:t>
            </a:r>
          </a:p>
          <a:p>
            <a:pPr algn="ctr"/>
            <a:r>
              <a:rPr lang="uk-UA"/>
              <a:t>PCIe/NVMe → 7–14+ ГБ/с.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13D1C3-6B19-488B-BDD2-54FD570DB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2088" y="1129697"/>
            <a:ext cx="4101327" cy="544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8950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PCI Express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725" y="826977"/>
            <a:ext cx="6658069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/>
              <a:t>PCI Express (PCIe)</a:t>
            </a:r>
            <a:r>
              <a:rPr lang="uk-UA" sz="1800" dirty="0"/>
              <a:t> — високошвидкісний послідовний інтерфейс для підключення пристроїв.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Використовується для: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/>
              <a:t>GPU;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/>
              <a:t>NVMe SSD;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/>
              <a:t>мережевих адаптерів;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/>
              <a:t>контролерів;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/>
              <a:t>інших пристроїв розширення. </a:t>
            </a:r>
          </a:p>
        </p:txBody>
      </p:sp>
      <p:pic>
        <p:nvPicPr>
          <p:cNvPr id="6146" name="Picture 2" descr="https://gifaipc.usa02.wondercdn.com/uploads/image/69607cc8e249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48" y="4919430"/>
            <a:ext cx="3398822" cy="1857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7525" y="2498477"/>
            <a:ext cx="6677025" cy="43719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1957" y="3484135"/>
            <a:ext cx="45486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PCIe використовує </a:t>
            </a:r>
            <a:r>
              <a:rPr lang="uk-UA" b="1" dirty="0"/>
              <a:t>лінії (</a:t>
            </a:r>
            <a:r>
              <a:rPr lang="uk-UA" b="1" dirty="0" err="1"/>
              <a:t>lanes</a:t>
            </a:r>
            <a:r>
              <a:rPr lang="uk-UA" b="1" dirty="0"/>
              <a:t>)</a:t>
            </a:r>
            <a:r>
              <a:rPr lang="uk-UA" dirty="0"/>
              <a:t>:</a:t>
            </a:r>
          </a:p>
          <a:p>
            <a:r>
              <a:rPr lang="uk-UA" b="1" dirty="0"/>
              <a:t>×1, ×4, ×8, ×16</a:t>
            </a:r>
            <a:endParaRPr lang="uk-UA" dirty="0"/>
          </a:p>
          <a:p>
            <a:r>
              <a:rPr lang="uk-UA" dirty="0"/>
              <a:t>Чим більше ліній, тим вища потенційна пропускна здатність.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750" y="-1897"/>
            <a:ext cx="4640844" cy="25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6241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/>
              <a:t>Графічна підсистема</a:t>
            </a:r>
            <a:br>
              <a:rPr lang="uk-UA" sz="3200"/>
            </a:br>
            <a:r>
              <a:rPr lang="uk-UA" sz="2800"/>
              <a:t>Графічний процесор</a:t>
            </a:r>
            <a:endParaRPr lang="uk-UA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044" y="1028918"/>
            <a:ext cx="6911567" cy="55167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800" b="1"/>
              <a:t>GPU — спеціалізований процесор, оптимізований для виконання великої кількості однотипних операцій паралельно.</a:t>
            </a:r>
            <a:r>
              <a:rPr lang="uk-UA" sz="1800"/>
              <a:t> На відміну від CPU, який має відносно невелику кількість потужних універсальних ядер, GPU містить значно більшу кількість обчислювальних ресурсів, орієнтованих на масовий паралелізм.</a:t>
            </a:r>
          </a:p>
          <a:p>
            <a:pPr marL="0" indent="0">
              <a:buNone/>
            </a:pPr>
            <a:endParaRPr lang="uk-UA" sz="1800" b="1"/>
          </a:p>
          <a:p>
            <a:pPr marL="0" indent="0">
              <a:buNone/>
            </a:pPr>
            <a:r>
              <a:rPr lang="uk-UA" sz="1800" b="1"/>
              <a:t>Основні напрямки застосування:</a:t>
            </a:r>
            <a:endParaRPr lang="uk-UA" sz="180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b="1"/>
              <a:t>формування та обробка зображення</a:t>
            </a:r>
            <a:r>
              <a:rPr lang="uk-UA" sz="1800"/>
              <a:t> — 2D/3D-графіка, візуалізація;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b="1"/>
              <a:t>відеообробка</a:t>
            </a:r>
            <a:r>
              <a:rPr lang="uk-UA" sz="1800"/>
              <a:t> — кодування, декодування та обробка відеопотоків;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b="1"/>
              <a:t>паралельні обчислення</a:t>
            </a:r>
            <a:r>
              <a:rPr lang="uk-UA" sz="1800"/>
              <a:t> — операції над великими масивами даних;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b="1"/>
              <a:t>штучний інтелект</a:t>
            </a:r>
            <a:r>
              <a:rPr lang="uk-UA" sz="1800"/>
              <a:t> — навчання та виконання нейронних мереж;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b="1"/>
              <a:t>наукові та інженерні розрахунки</a:t>
            </a:r>
            <a:r>
              <a:rPr lang="uk-UA" sz="1800"/>
              <a:t> — моделювання, обробка сигналів, чисельні методи.</a:t>
            </a:r>
          </a:p>
          <a:p>
            <a:pPr marL="0" indent="0">
              <a:buNone/>
            </a:pPr>
            <a:r>
              <a:rPr lang="uk-UA" sz="1800" b="1"/>
              <a:t>Ключова перевага GPU:</a:t>
            </a:r>
            <a:r>
              <a:rPr lang="uk-UA" sz="1800"/>
              <a:t> висока продуктивність у задачах, які можна розділити на велику кількість незалежних паралельних операцій.</a:t>
            </a:r>
          </a:p>
        </p:txBody>
      </p:sp>
      <p:sp>
        <p:nvSpPr>
          <p:cNvPr id="7" name="Rectangle 6"/>
          <p:cNvSpPr/>
          <p:nvPr/>
        </p:nvSpPr>
        <p:spPr>
          <a:xfrm>
            <a:off x="8368424" y="6273225"/>
            <a:ext cx="28780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i="1"/>
              <a:t>Архітектура типового GPU</a:t>
            </a:r>
            <a:br>
              <a:rPr lang="uk-UA" sz="1600" i="1"/>
            </a:br>
            <a:r>
              <a:rPr lang="uk-UA" sz="1600" i="1"/>
              <a:t>(SM - Streaming Multiprocessor)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4DA81E-E438-4082-B644-0F1C31A69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8689" y="637883"/>
            <a:ext cx="4753369" cy="563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3115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Інтегрована та дискретна відеокарта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0" y="1028918"/>
            <a:ext cx="11039947" cy="54080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/>
              <a:t>Інтегрована графіка</a:t>
            </a:r>
          </a:p>
          <a:p>
            <a:pPr marL="0" indent="0">
              <a:buNone/>
            </a:pPr>
            <a:r>
              <a:rPr lang="uk-UA" sz="2000" dirty="0"/>
              <a:t>GPU інтегрований у CPU або </a:t>
            </a:r>
            <a:r>
              <a:rPr lang="uk-UA" sz="2000" dirty="0" err="1"/>
              <a:t>SoC</a:t>
            </a:r>
            <a:r>
              <a:rPr lang="uk-UA" sz="2000" dirty="0"/>
              <a:t>.</a:t>
            </a:r>
          </a:p>
          <a:p>
            <a:pPr marL="0" indent="0">
              <a:buNone/>
            </a:pPr>
            <a:r>
              <a:rPr lang="uk-UA" sz="2000" dirty="0"/>
              <a:t>Переваги:</a:t>
            </a:r>
          </a:p>
          <a:p>
            <a:r>
              <a:rPr lang="uk-UA" sz="2000" dirty="0"/>
              <a:t>компактність; </a:t>
            </a:r>
          </a:p>
          <a:p>
            <a:r>
              <a:rPr lang="uk-UA" sz="2000" dirty="0"/>
              <a:t>низьке енергоспоживання; </a:t>
            </a:r>
          </a:p>
          <a:p>
            <a:r>
              <a:rPr lang="uk-UA" sz="2000" dirty="0"/>
              <a:t>відсутність окремої відеокарти. </a:t>
            </a:r>
          </a:p>
          <a:p>
            <a:pPr marL="0" indent="0">
              <a:buNone/>
            </a:pPr>
            <a:endParaRPr lang="uk-UA" sz="2000" b="1" dirty="0"/>
          </a:p>
          <a:p>
            <a:pPr marL="0" indent="0">
              <a:buNone/>
            </a:pPr>
            <a:r>
              <a:rPr lang="uk-UA" sz="2000" b="1" dirty="0"/>
              <a:t>Дискретна графічна карта</a:t>
            </a:r>
          </a:p>
          <a:p>
            <a:pPr marL="0" indent="0">
              <a:buNone/>
            </a:pPr>
            <a:r>
              <a:rPr lang="uk-UA" sz="2000" dirty="0"/>
              <a:t>GPU розташований на окремій відеокарті.</a:t>
            </a:r>
          </a:p>
          <a:p>
            <a:pPr marL="0" indent="0">
              <a:buNone/>
            </a:pPr>
            <a:r>
              <a:rPr lang="uk-UA" sz="2000" dirty="0"/>
              <a:t>Переваги:</a:t>
            </a:r>
          </a:p>
          <a:p>
            <a:r>
              <a:rPr lang="uk-UA" sz="2000" dirty="0"/>
              <a:t>значно вища графічна продуктивність; </a:t>
            </a:r>
          </a:p>
          <a:p>
            <a:r>
              <a:rPr lang="uk-UA" sz="2000" dirty="0"/>
              <a:t>власна відеопам'ять; </a:t>
            </a:r>
          </a:p>
          <a:p>
            <a:r>
              <a:rPr lang="uk-UA" sz="2000" dirty="0"/>
              <a:t>більші можливості охолодження.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5F4A769-A799-4678-821A-3D45E0930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9853" y="1173927"/>
            <a:ext cx="5611452" cy="547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38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Відеопам'ять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633" y="832409"/>
            <a:ext cx="5648991" cy="59576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VRAM — спеціалізована пам'ять GPU для зберігання даних, необхідних під час обробки графіки та виконання паралельних обчислень.</a:t>
            </a:r>
            <a:r>
              <a:rPr lang="uk-UA" sz="1800" dirty="0"/>
              <a:t> У ній зберігаються текстури, буфери кадрів, геометричні дані, шейдери та інші дані, з якими безпосередньо працює GPU.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/>
              <a:t>Основні характеристики:</a:t>
            </a:r>
            <a:endParaRPr lang="uk-UA" sz="18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b="1" dirty="0"/>
              <a:t>обсяг</a:t>
            </a:r>
            <a:r>
              <a:rPr lang="uk-UA" sz="1800" dirty="0"/>
              <a:t> — визначає, скільки даних GPU може одночасно зберігати локально;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b="1" dirty="0"/>
              <a:t>тип пам'яті</a:t>
            </a:r>
            <a:r>
              <a:rPr lang="uk-UA" sz="1800" dirty="0"/>
              <a:t> — переважно GDDR6/GDDR7, у професійних GPU також HBM;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b="1" dirty="0"/>
              <a:t>пропускна здатність</a:t>
            </a:r>
            <a:r>
              <a:rPr lang="uk-UA" sz="1800" dirty="0"/>
              <a:t> — визначає швидкість обміну даними між GPU та VRAM;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b="1" dirty="0"/>
              <a:t>розрядність шини пам'яті</a:t>
            </a:r>
            <a:r>
              <a:rPr lang="uk-UA" sz="1800" dirty="0"/>
              <a:t> — 128, 192, 256, 384 біт тощо.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uk-UA" sz="1800" dirty="0"/>
          </a:p>
          <a:p>
            <a:pPr marL="0" indent="0">
              <a:buNone/>
            </a:pPr>
            <a:r>
              <a:rPr lang="uk-UA" sz="1800" b="1" dirty="0"/>
              <a:t>VRAM відрізняється від системної RAM:</a:t>
            </a:r>
            <a:r>
              <a:rPr lang="uk-UA" sz="1800" dirty="0"/>
              <a:t> вона безпосередньо підключена до GPU та оптимізована для дуже високої пропускної здатності.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80CD333-C88F-49B8-B1FA-8BFA1794F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1422" y="832410"/>
            <a:ext cx="5648991" cy="602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9760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/>
              <a:t>Живлення та охолодження</a:t>
            </a:r>
            <a:br>
              <a:rPr lang="uk-UA" sz="3200" dirty="0"/>
            </a:br>
            <a:r>
              <a:rPr lang="uk-UA" sz="2800" dirty="0"/>
              <a:t>Блок живлення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0" y="1028918"/>
            <a:ext cx="11166695" cy="54714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000" b="1" dirty="0"/>
              <a:t>PSU (Power Supply Unit)</a:t>
            </a:r>
            <a:r>
              <a:rPr lang="uk-UA" sz="2000" dirty="0"/>
              <a:t> перетворює електричну енергію з мережі на напруги, необхідні компонентам ПК.</a:t>
            </a: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uk-UA" sz="2000" dirty="0"/>
              <a:t>Основні задачі:</a:t>
            </a:r>
          </a:p>
          <a:p>
            <a:r>
              <a:rPr lang="uk-UA" sz="2000" dirty="0"/>
              <a:t>перетворення AC → DC; </a:t>
            </a:r>
          </a:p>
          <a:p>
            <a:r>
              <a:rPr lang="uk-UA" sz="2000" dirty="0"/>
              <a:t>стабілізація напруг; </a:t>
            </a:r>
          </a:p>
          <a:p>
            <a:r>
              <a:rPr lang="uk-UA" sz="2000" dirty="0"/>
              <a:t>розподіл живлення; </a:t>
            </a:r>
          </a:p>
          <a:p>
            <a:r>
              <a:rPr lang="uk-UA" sz="2000" dirty="0"/>
              <a:t>захист від небезпечних режимів. </a:t>
            </a: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uk-UA" sz="2000" dirty="0"/>
              <a:t>Живлення отримують:</a:t>
            </a:r>
          </a:p>
          <a:p>
            <a:r>
              <a:rPr lang="uk-UA" sz="2000" dirty="0"/>
              <a:t>материнська плата; </a:t>
            </a:r>
          </a:p>
          <a:p>
            <a:r>
              <a:rPr lang="uk-UA" sz="2000" dirty="0"/>
              <a:t>CPU; </a:t>
            </a:r>
          </a:p>
          <a:p>
            <a:r>
              <a:rPr lang="uk-UA" sz="2000" dirty="0"/>
              <a:t>GPU; </a:t>
            </a:r>
          </a:p>
          <a:p>
            <a:r>
              <a:rPr lang="uk-UA" sz="2000" dirty="0"/>
              <a:t>накопичувачі; </a:t>
            </a:r>
          </a:p>
          <a:p>
            <a:r>
              <a:rPr lang="uk-UA" sz="2000" dirty="0"/>
              <a:t>вентилятори.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7170" name="Picture 2" descr="https://encrypted-tbn0.gstatic.com/images?q=tbn:ANd9GcQhyyPg5om8EWA_xvxFpPUEei-ujgq1RZ6PDHbZAGQq8Vxr8GmmNXQWC1wm&amp;s=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322" y="4452726"/>
            <a:ext cx="3571875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907" y="3578130"/>
            <a:ext cx="2530680" cy="325584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98A813A-B79A-47F1-B56E-E98327AAD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7587" y="1298464"/>
            <a:ext cx="4552950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1411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Потужність блока живлення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049" y="793526"/>
            <a:ext cx="11736686" cy="597846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/>
              <a:t>Потужність PSU</a:t>
            </a:r>
            <a:r>
              <a:rPr lang="uk-UA" sz="1800" dirty="0"/>
              <a:t> вимірюється у ватах (</a:t>
            </a:r>
            <a:r>
              <a:rPr lang="uk-UA" sz="1800" b="1" dirty="0"/>
              <a:t>W</a:t>
            </a:r>
            <a:r>
              <a:rPr lang="uk-UA" sz="1800" dirty="0"/>
              <a:t>) і визначає максимальну потужність, яку блок може стабільно забезпечувати компонентам системи.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Приклади:   </a:t>
            </a:r>
            <a:r>
              <a:rPr lang="uk-UA" sz="1800" b="1" dirty="0"/>
              <a:t>550 W · 750 W · 1000 W · 1200 W</a:t>
            </a:r>
            <a:endParaRPr lang="uk-UA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Необхідна потужність залежить від: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/>
              <a:t>CPU та GPU;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/>
              <a:t>накопичувачів та інших компонентів;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/>
              <a:t>характеру навантаження;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/>
              <a:t>необхідного запасу потужності.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/>
              <a:t>Ефективність PSU</a:t>
            </a:r>
            <a:r>
              <a:rPr lang="uk-UA" sz="1800" dirty="0"/>
              <a:t> — відношення потужності, отриманої компонентами, до потужності, спожитої блоком із електромережі: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/>
              <a:t>η = Pₒᵤₜ / Pᵢₙ × 100%</a:t>
            </a:r>
            <a:endParaRPr lang="uk-UA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Наприклад, при ефективності </a:t>
            </a:r>
            <a:r>
              <a:rPr lang="uk-UA" sz="1800" b="1" dirty="0"/>
              <a:t>90%</a:t>
            </a:r>
            <a:r>
              <a:rPr lang="uk-UA" sz="1800" dirty="0"/>
              <a:t> для передачі компонентам </a:t>
            </a:r>
            <a:r>
              <a:rPr lang="uk-UA" sz="1800" b="1" dirty="0"/>
              <a:t>450 W</a:t>
            </a:r>
            <a:r>
              <a:rPr lang="uk-UA" sz="1800" dirty="0"/>
              <a:t> PSU споживатиме з мережі приблизно </a:t>
            </a:r>
            <a:r>
              <a:rPr lang="uk-UA" sz="1800" b="1" dirty="0"/>
              <a:t>500 W</a:t>
            </a:r>
            <a:r>
              <a:rPr lang="uk-UA" sz="1800" dirty="0"/>
              <a:t>, а близько </a:t>
            </a:r>
            <a:r>
              <a:rPr lang="uk-UA" sz="1800" b="1" dirty="0"/>
              <a:t>50 W</a:t>
            </a:r>
            <a:r>
              <a:rPr lang="uk-UA" sz="1800" dirty="0"/>
              <a:t> перетвориться на тепло.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2606" y="1258769"/>
            <a:ext cx="3941801" cy="2531789"/>
          </a:xfrm>
          <a:prstGeom prst="rect">
            <a:avLst/>
          </a:prstGeom>
        </p:spPr>
      </p:pic>
      <p:pic>
        <p:nvPicPr>
          <p:cNvPr id="19460" name="Picture 4" descr="https://encrypted-tbn0.gstatic.com/images?q=tbn:ANd9GcSoRKj4XnfC1AUT609-UaNO1Z59TzGRu2nRND1OW2xKdjXD3zJcNVAh8tFy&amp;s=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800" y="4992611"/>
            <a:ext cx="5385147" cy="1865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13854" y="5442611"/>
            <a:ext cx="64759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/>
              <a:t>Для оцінювання ефективності використовують сертифікацію </a:t>
            </a:r>
            <a:r>
              <a:rPr lang="uk-UA" sz="1600" b="1" dirty="0"/>
              <a:t>80 PLUS</a:t>
            </a:r>
            <a:r>
              <a:rPr lang="uk-UA" sz="1600" dirty="0"/>
              <a:t> (</a:t>
            </a:r>
            <a:r>
              <a:rPr lang="uk-UA" sz="1600" dirty="0" err="1"/>
              <a:t>Bronze</a:t>
            </a:r>
            <a:r>
              <a:rPr lang="uk-UA" sz="1600" dirty="0"/>
              <a:t>, </a:t>
            </a:r>
            <a:r>
              <a:rPr lang="uk-UA" sz="1600" dirty="0" err="1"/>
              <a:t>Gold</a:t>
            </a:r>
            <a:r>
              <a:rPr lang="uk-UA" sz="1600" dirty="0"/>
              <a:t>, </a:t>
            </a:r>
            <a:r>
              <a:rPr lang="uk-UA" sz="1600" dirty="0" err="1"/>
              <a:t>Platinum</a:t>
            </a:r>
            <a:r>
              <a:rPr lang="uk-UA" sz="1600" dirty="0"/>
              <a:t>, </a:t>
            </a:r>
            <a:r>
              <a:rPr lang="uk-UA" sz="1600" dirty="0" err="1"/>
              <a:t>Titanium</a:t>
            </a:r>
            <a:r>
              <a:rPr lang="uk-UA" sz="1600" dirty="0"/>
              <a:t>).</a:t>
            </a:r>
          </a:p>
          <a:p>
            <a:endParaRPr lang="uk-UA" sz="1600" b="1" dirty="0"/>
          </a:p>
          <a:p>
            <a:r>
              <a:rPr lang="uk-UA" sz="1600" b="1" dirty="0"/>
              <a:t>Важливо:</a:t>
            </a:r>
            <a:r>
              <a:rPr lang="uk-UA" sz="1600" dirty="0"/>
              <a:t> 80 PLUS характеризує </a:t>
            </a:r>
            <a:r>
              <a:rPr lang="uk-UA" sz="1600" b="1" dirty="0"/>
              <a:t>енергоефективність</a:t>
            </a:r>
            <a:r>
              <a:rPr lang="uk-UA" sz="1600" dirty="0"/>
              <a:t>, але не визначає загальну якість, надійність або безпечність PSU.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353019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/>
              <a:t>Система охолодження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8"/>
            <a:ext cx="7337079" cy="56706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Основне завдання охолодження:</a:t>
            </a:r>
          </a:p>
          <a:p>
            <a:pPr marL="0" indent="0">
              <a:buNone/>
            </a:pPr>
            <a:r>
              <a:rPr lang="uk-UA" sz="2000" b="1" dirty="0"/>
              <a:t>передати тепло від компонентів у навколишнє середовище.</a:t>
            </a:r>
            <a:endParaRPr lang="uk-UA" sz="2000" dirty="0"/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uk-UA" sz="2000" dirty="0"/>
              <a:t>Основні компоненти:</a:t>
            </a:r>
          </a:p>
          <a:p>
            <a:r>
              <a:rPr lang="uk-UA" sz="2000" dirty="0"/>
              <a:t>теплорозподільник; </a:t>
            </a:r>
          </a:p>
          <a:p>
            <a:r>
              <a:rPr lang="uk-UA" sz="2000" dirty="0"/>
              <a:t>термоінтерфейс; </a:t>
            </a:r>
          </a:p>
          <a:p>
            <a:r>
              <a:rPr lang="uk-UA" sz="2000" dirty="0"/>
              <a:t>радіатор; </a:t>
            </a:r>
          </a:p>
          <a:p>
            <a:r>
              <a:rPr lang="uk-UA" sz="2000" dirty="0"/>
              <a:t>вентилятор; </a:t>
            </a:r>
          </a:p>
          <a:p>
            <a:r>
              <a:rPr lang="uk-UA" sz="2000" dirty="0"/>
              <a:t>теплові трубки; </a:t>
            </a:r>
          </a:p>
          <a:p>
            <a:r>
              <a:rPr lang="uk-UA" sz="2000" dirty="0"/>
              <a:t>корпусні вентилятори. </a:t>
            </a:r>
          </a:p>
          <a:p>
            <a:pPr marL="0" indent="0">
              <a:buNone/>
            </a:pPr>
            <a:endParaRPr lang="uk-UA" sz="2000" dirty="0"/>
          </a:p>
        </p:txBody>
      </p:sp>
      <p:sp>
        <p:nvSpPr>
          <p:cNvPr id="6" name="Rectangle 5"/>
          <p:cNvSpPr/>
          <p:nvPr/>
        </p:nvSpPr>
        <p:spPr>
          <a:xfrm>
            <a:off x="448901" y="5392570"/>
            <a:ext cx="45938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/>
              <a:t>Для потужних систем може використовуватися рідинне охолодження.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F0029A7-A60B-4B48-A397-9CA441B5F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2780" y="2082298"/>
            <a:ext cx="6865722" cy="381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9766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/>
              <a:t>Повітряне та рідинне охолодження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259" y="834269"/>
            <a:ext cx="11474513" cy="60237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/>
              <a:t>Повітряне</a:t>
            </a:r>
            <a:endParaRPr lang="uk-UA" sz="2000" dirty="0"/>
          </a:p>
          <a:p>
            <a:pPr marL="0" indent="0">
              <a:buNone/>
            </a:pPr>
            <a:r>
              <a:rPr lang="uk-UA" sz="2000" dirty="0"/>
              <a:t>CPU → термоінтерфейс → радіатор → вентилятор → повітря</a:t>
            </a: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uk-UA" sz="2000" dirty="0"/>
              <a:t>Переваги:</a:t>
            </a:r>
          </a:p>
          <a:p>
            <a:r>
              <a:rPr lang="uk-UA" sz="2000" dirty="0"/>
              <a:t>простота; </a:t>
            </a:r>
          </a:p>
          <a:p>
            <a:r>
              <a:rPr lang="uk-UA" sz="2000" dirty="0"/>
              <a:t>надійність; </a:t>
            </a:r>
          </a:p>
          <a:p>
            <a:r>
              <a:rPr lang="uk-UA" sz="2000" dirty="0"/>
              <a:t>відносно низька вартість. </a:t>
            </a:r>
          </a:p>
          <a:p>
            <a:pPr marL="0" indent="0">
              <a:buNone/>
            </a:pPr>
            <a:endParaRPr lang="uk-UA" sz="2000" b="1" dirty="0"/>
          </a:p>
          <a:p>
            <a:pPr marL="0" indent="0">
              <a:buNone/>
            </a:pPr>
            <a:r>
              <a:rPr lang="uk-UA" sz="2000" b="1" dirty="0"/>
              <a:t>Рідинне</a:t>
            </a:r>
            <a:endParaRPr lang="uk-UA" sz="2000" dirty="0"/>
          </a:p>
          <a:p>
            <a:pPr marL="0" indent="0">
              <a:buNone/>
            </a:pPr>
            <a:r>
              <a:rPr lang="uk-UA" sz="2000" dirty="0"/>
              <a:t>CPU → cold plate → рідина → радіатор → повітря</a:t>
            </a: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uk-UA" sz="2000" dirty="0"/>
              <a:t>Переваги:</a:t>
            </a:r>
          </a:p>
          <a:p>
            <a:r>
              <a:rPr lang="uk-UA" sz="2000" dirty="0"/>
              <a:t>ефективне відведення тепла; </a:t>
            </a:r>
          </a:p>
          <a:p>
            <a:r>
              <a:rPr lang="uk-UA" sz="2000" dirty="0"/>
              <a:t>можливість охолодження потужних систем.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A6D972C-3C80-4DE7-985E-8BCA2D1A1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691" y="890955"/>
            <a:ext cx="3922489" cy="591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6591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/>
              <a:t>BIOS/UEFI</a:t>
            </a:r>
            <a:br>
              <a:rPr lang="uk-UA" sz="3200" dirty="0"/>
            </a:br>
            <a:r>
              <a:rPr lang="en-US" sz="2800" dirty="0"/>
              <a:t>Firmware </a:t>
            </a:r>
            <a:r>
              <a:rPr lang="ru-RU" sz="2800" dirty="0"/>
              <a:t>комп'ютера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303" y="947643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Перед запуском операційної системи необхідно:</a:t>
            </a:r>
          </a:p>
          <a:p>
            <a:r>
              <a:rPr lang="ru-RU" sz="1800" dirty="0"/>
              <a:t>ініціалізувати обладнання; </a:t>
            </a:r>
          </a:p>
          <a:p>
            <a:r>
              <a:rPr lang="ru-RU" sz="1800" dirty="0"/>
              <a:t>перевірити основні компоненти; </a:t>
            </a:r>
          </a:p>
          <a:p>
            <a:r>
              <a:rPr lang="ru-RU" sz="1800" dirty="0"/>
              <a:t>визначити доступні пристрої; </a:t>
            </a:r>
          </a:p>
          <a:p>
            <a:r>
              <a:rPr lang="ru-RU" sz="1800" dirty="0"/>
              <a:t>знайти завантажувальний носій; </a:t>
            </a:r>
          </a:p>
          <a:p>
            <a:r>
              <a:rPr lang="ru-RU" sz="1800" dirty="0"/>
              <a:t>передати керування завантажувачу. 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Це виконує </a:t>
            </a:r>
            <a:r>
              <a:rPr lang="en-US" sz="1800" b="1" dirty="0"/>
              <a:t>firmware</a:t>
            </a:r>
            <a:r>
              <a:rPr lang="en-US" sz="1800" dirty="0"/>
              <a:t> </a:t>
            </a:r>
            <a:r>
              <a:rPr lang="ru-RU" sz="1800" dirty="0"/>
              <a:t>материнської плати.</a:t>
            </a:r>
          </a:p>
          <a:p>
            <a:pPr marL="0" indent="0">
              <a:buNone/>
            </a:pPr>
            <a:r>
              <a:rPr lang="ru-RU" sz="1800" dirty="0"/>
              <a:t>У сучасних ПК використовується переважно </a:t>
            </a:r>
            <a:r>
              <a:rPr lang="en-US" sz="1800" b="1" dirty="0"/>
              <a:t>UEFI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8617" y="1152866"/>
            <a:ext cx="5401901" cy="5568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9909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BIOS </a:t>
            </a:r>
            <a:r>
              <a:rPr lang="ru-RU" sz="3200" dirty="0"/>
              <a:t>та </a:t>
            </a:r>
            <a:r>
              <a:rPr lang="en-US" sz="3200" dirty="0"/>
              <a:t>UEFI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1184802" cy="53034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BIOS</a:t>
            </a:r>
            <a:r>
              <a:rPr lang="en-US" sz="2000" dirty="0"/>
              <a:t> — </a:t>
            </a:r>
            <a:r>
              <a:rPr lang="ru-RU" sz="2000" dirty="0"/>
              <a:t>історична система </a:t>
            </a:r>
            <a:r>
              <a:rPr lang="en-US" sz="2000" dirty="0"/>
              <a:t>firmware </a:t>
            </a:r>
            <a:r>
              <a:rPr lang="ru-RU" sz="2000" dirty="0"/>
              <a:t>для </a:t>
            </a:r>
            <a:r>
              <a:rPr lang="en-US" sz="2000" dirty="0"/>
              <a:t>IBM PC-</a:t>
            </a:r>
            <a:r>
              <a:rPr lang="ru-RU" sz="2000" dirty="0"/>
              <a:t>сумісних комп'ютерів.</a:t>
            </a:r>
          </a:p>
          <a:p>
            <a:pPr marL="0" indent="0">
              <a:buNone/>
            </a:pPr>
            <a:r>
              <a:rPr lang="en-US" sz="2000" b="1" dirty="0"/>
              <a:t>UEFI</a:t>
            </a:r>
            <a:r>
              <a:rPr lang="en-US" sz="2000" dirty="0"/>
              <a:t> — </a:t>
            </a:r>
            <a:r>
              <a:rPr lang="ru-RU" sz="2000" dirty="0"/>
              <a:t>сучасна специфікація </a:t>
            </a:r>
            <a:r>
              <a:rPr lang="en-US" sz="2000" dirty="0"/>
              <a:t>firmware, </a:t>
            </a:r>
            <a:r>
              <a:rPr lang="ru-RU" sz="2000" dirty="0"/>
              <a:t>яка замінила традиційний </a:t>
            </a:r>
            <a:r>
              <a:rPr lang="en-US" sz="2000" dirty="0"/>
              <a:t>BIOS </a:t>
            </a:r>
            <a:r>
              <a:rPr lang="ru-RU" sz="2000" dirty="0"/>
              <a:t>у більшості сучасних ПК.</a:t>
            </a: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en-US" sz="2000" dirty="0"/>
              <a:t>UEFI </a:t>
            </a:r>
            <a:r>
              <a:rPr lang="ru-RU" sz="2000" dirty="0"/>
              <a:t>забезпечує:</a:t>
            </a:r>
          </a:p>
          <a:p>
            <a:r>
              <a:rPr lang="ru-RU" sz="2000" dirty="0"/>
              <a:t>ініціалізацію обладнання; </a:t>
            </a:r>
          </a:p>
          <a:p>
            <a:r>
              <a:rPr lang="ru-RU" sz="2000" dirty="0"/>
              <a:t>налаштування системи; </a:t>
            </a:r>
          </a:p>
          <a:p>
            <a:r>
              <a:rPr lang="ru-RU" sz="2000" dirty="0"/>
              <a:t>завантаження ОС; </a:t>
            </a:r>
          </a:p>
          <a:p>
            <a:r>
              <a:rPr lang="ru-RU" sz="2000" dirty="0"/>
              <a:t>підтримку сучасних накопичувачів; </a:t>
            </a:r>
          </a:p>
          <a:p>
            <a:r>
              <a:rPr lang="en-US" sz="2000" dirty="0"/>
              <a:t>Secure Boot; </a:t>
            </a:r>
          </a:p>
          <a:p>
            <a:r>
              <a:rPr lang="ru-RU" sz="2000" dirty="0"/>
              <a:t>розширені можливості конфігурації. </a:t>
            </a:r>
          </a:p>
          <a:p>
            <a:pPr marL="0" indent="0">
              <a:buNone/>
            </a:pPr>
            <a:r>
              <a:rPr lang="ru-RU" sz="2000" dirty="0"/>
              <a:t>У побуті термін </a:t>
            </a:r>
            <a:r>
              <a:rPr lang="ru-RU" sz="2000" b="1" dirty="0"/>
              <a:t>«</a:t>
            </a:r>
            <a:r>
              <a:rPr lang="en-US" sz="2000" b="1" dirty="0"/>
              <a:t>BIOS»</a:t>
            </a:r>
            <a:r>
              <a:rPr lang="en-US" sz="2000" dirty="0"/>
              <a:t> </a:t>
            </a:r>
            <a:r>
              <a:rPr lang="ru-RU" sz="2000" dirty="0"/>
              <a:t>часто використовують і для сучасного </a:t>
            </a:r>
            <a:r>
              <a:rPr lang="en-US" sz="2000" dirty="0"/>
              <a:t>UEFI.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1501" y="2063569"/>
            <a:ext cx="5857875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3249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/>
              <a:t>Інтерфейси та порти</a:t>
            </a:r>
            <a:br>
              <a:rPr lang="uk-UA" sz="3200"/>
            </a:br>
            <a:r>
              <a:rPr lang="uk-UA" sz="2800"/>
              <a:t>Навіщо потрібні інтерфейси?</a:t>
            </a:r>
            <a:endParaRPr lang="uk-UA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8"/>
            <a:ext cx="11456406" cy="58290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800" b="1" dirty="0"/>
              <a:t>Інтерфейс</a:t>
            </a:r>
            <a:r>
              <a:rPr lang="uk-UA" sz="1800" dirty="0"/>
              <a:t> визначає спосіб взаємодії між компонентами.</a:t>
            </a:r>
          </a:p>
          <a:p>
            <a:pPr marL="0" indent="0">
              <a:buNone/>
            </a:pPr>
            <a:r>
              <a:rPr lang="uk-UA" sz="1800" dirty="0"/>
              <a:t>Інтерфейси можуть використовуватися для:</a:t>
            </a:r>
          </a:p>
          <a:p>
            <a:r>
              <a:rPr lang="uk-UA" sz="1800" dirty="0"/>
              <a:t>передачі даних; </a:t>
            </a:r>
          </a:p>
          <a:p>
            <a:r>
              <a:rPr lang="uk-UA" sz="1800" dirty="0"/>
              <a:t>передачі команд; </a:t>
            </a:r>
          </a:p>
          <a:p>
            <a:r>
              <a:rPr lang="uk-UA" sz="1800" dirty="0"/>
              <a:t>синхронізації; </a:t>
            </a:r>
          </a:p>
          <a:p>
            <a:r>
              <a:rPr lang="uk-UA" sz="1800" dirty="0"/>
              <a:t>живлення.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Приклади:</a:t>
            </a:r>
          </a:p>
          <a:p>
            <a:r>
              <a:rPr lang="uk-UA" sz="1800" dirty="0"/>
              <a:t>PCI Express; </a:t>
            </a:r>
          </a:p>
          <a:p>
            <a:r>
              <a:rPr lang="uk-UA" sz="1800" dirty="0"/>
              <a:t>USB; </a:t>
            </a:r>
          </a:p>
          <a:p>
            <a:r>
              <a:rPr lang="uk-UA" sz="1800" dirty="0"/>
              <a:t>SATA; </a:t>
            </a:r>
          </a:p>
          <a:p>
            <a:r>
              <a:rPr lang="uk-UA" sz="1800" dirty="0"/>
              <a:t>HDMI; </a:t>
            </a:r>
          </a:p>
          <a:p>
            <a:r>
              <a:rPr lang="uk-UA" sz="1800" dirty="0"/>
              <a:t>DisplayPort; </a:t>
            </a:r>
          </a:p>
          <a:p>
            <a:r>
              <a:rPr lang="uk-UA" sz="1800" dirty="0"/>
              <a:t>Ethernet; </a:t>
            </a:r>
          </a:p>
          <a:p>
            <a:r>
              <a:rPr lang="uk-UA" sz="1800" dirty="0"/>
              <a:t>аудіоінтерфейси.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AE532C-6458-4C34-9D6D-0BEEE20C1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5220" y="2181886"/>
            <a:ext cx="7814351" cy="4399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3364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/>
              <a:t>USB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1465459" cy="50731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/>
              <a:t>USB (Universal Serial Bus)</a:t>
            </a:r>
            <a:r>
              <a:rPr lang="uk-UA" sz="2000"/>
              <a:t> — універсальний інтерфейс підключення периферійних пристроїв.</a:t>
            </a:r>
          </a:p>
          <a:p>
            <a:pPr marL="0" indent="0">
              <a:buNone/>
            </a:pPr>
            <a:endParaRPr lang="uk-UA" sz="2000"/>
          </a:p>
          <a:p>
            <a:pPr marL="0" indent="0">
              <a:buNone/>
            </a:pPr>
            <a:r>
              <a:rPr lang="uk-UA" sz="2000"/>
              <a:t>Через USB підключаються:</a:t>
            </a:r>
          </a:p>
          <a:p>
            <a:r>
              <a:rPr lang="uk-UA" sz="2000"/>
              <a:t>клавіатури; </a:t>
            </a:r>
          </a:p>
          <a:p>
            <a:r>
              <a:rPr lang="uk-UA" sz="2000"/>
              <a:t>миші; </a:t>
            </a:r>
          </a:p>
          <a:p>
            <a:r>
              <a:rPr lang="uk-UA" sz="2000"/>
              <a:t>флеш-накопичувачі; </a:t>
            </a:r>
          </a:p>
          <a:p>
            <a:r>
              <a:rPr lang="uk-UA" sz="2000"/>
              <a:t>вебкамери; </a:t>
            </a:r>
          </a:p>
          <a:p>
            <a:r>
              <a:rPr lang="uk-UA" sz="2000"/>
              <a:t>зовнішні SSD; </a:t>
            </a:r>
          </a:p>
          <a:p>
            <a:r>
              <a:rPr lang="uk-UA" sz="2000"/>
              <a:t>смартфони; </a:t>
            </a:r>
          </a:p>
          <a:p>
            <a:r>
              <a:rPr lang="uk-UA" sz="2000"/>
              <a:t>інші пристрої. </a:t>
            </a:r>
          </a:p>
          <a:p>
            <a:pPr marL="0" indent="0">
              <a:buNone/>
            </a:pPr>
            <a:r>
              <a:rPr lang="uk-UA" sz="2000"/>
              <a:t>USB може передавати як </a:t>
            </a:r>
            <a:r>
              <a:rPr lang="uk-UA" sz="2000" b="1"/>
              <a:t>дані, так і електричну енергію</a:t>
            </a:r>
            <a:r>
              <a:rPr lang="uk-UA" sz="2000"/>
              <a:t>.</a:t>
            </a:r>
          </a:p>
          <a:p>
            <a:pPr marL="0" indent="0">
              <a:buNone/>
            </a:pPr>
            <a:endParaRPr lang="uk-UA" sz="200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846D4-2868-425C-B212-15C69CEF1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387" y="1541415"/>
            <a:ext cx="4343400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084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5280" y="688346"/>
            <a:ext cx="4016720" cy="15943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/>
              <a:t>USB-C — це не те саме, що USB 3/4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2" y="1028919"/>
            <a:ext cx="5589760" cy="56978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Важливо розрізняти:</a:t>
            </a:r>
          </a:p>
          <a:p>
            <a:pPr marL="0" indent="0" algn="ctr">
              <a:buNone/>
            </a:pPr>
            <a:r>
              <a:rPr lang="uk-UA" sz="2000" b="1" dirty="0"/>
              <a:t>роз'єм</a:t>
            </a:r>
            <a:r>
              <a:rPr lang="uk-UA" sz="2000" dirty="0"/>
              <a:t> та </a:t>
            </a:r>
            <a:r>
              <a:rPr lang="uk-UA" sz="2000" b="1" dirty="0"/>
              <a:t>протокол/стандарт передачі</a:t>
            </a:r>
            <a:r>
              <a:rPr lang="uk-UA" sz="2000" dirty="0"/>
              <a:t>.</a:t>
            </a:r>
          </a:p>
          <a:p>
            <a:pPr marL="0" indent="0">
              <a:buNone/>
            </a:pPr>
            <a:r>
              <a:rPr lang="uk-UA" sz="2000" dirty="0"/>
              <a:t>USB-C — це фізичний тип роз'єму.</a:t>
            </a: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uk-UA" sz="2000" dirty="0"/>
              <a:t>Через USB-C можуть реалізовуватися різні можливості:</a:t>
            </a:r>
          </a:p>
          <a:p>
            <a:r>
              <a:rPr lang="uk-UA" sz="2000" dirty="0"/>
              <a:t>USB; </a:t>
            </a:r>
          </a:p>
          <a:p>
            <a:r>
              <a:rPr lang="uk-UA" sz="2000" dirty="0"/>
              <a:t>USB Power </a:t>
            </a:r>
            <a:r>
              <a:rPr lang="uk-UA" sz="2000" dirty="0" err="1"/>
              <a:t>Delivery</a:t>
            </a:r>
            <a:r>
              <a:rPr lang="uk-UA" sz="2000" dirty="0"/>
              <a:t>; </a:t>
            </a:r>
          </a:p>
          <a:p>
            <a:r>
              <a:rPr lang="uk-UA" sz="2000" dirty="0"/>
              <a:t>DisplayPort </a:t>
            </a:r>
            <a:r>
              <a:rPr lang="uk-UA" sz="2000" dirty="0" err="1"/>
              <a:t>Alt</a:t>
            </a:r>
            <a:r>
              <a:rPr lang="uk-UA" sz="2000" dirty="0"/>
              <a:t> </a:t>
            </a:r>
            <a:r>
              <a:rPr lang="uk-UA" sz="2000" dirty="0" err="1"/>
              <a:t>Mode</a:t>
            </a:r>
            <a:r>
              <a:rPr lang="uk-UA" sz="2000" dirty="0"/>
              <a:t>; </a:t>
            </a:r>
          </a:p>
          <a:p>
            <a:r>
              <a:rPr lang="uk-UA" sz="2000" dirty="0" err="1"/>
              <a:t>Thunderbolt</a:t>
            </a:r>
            <a:r>
              <a:rPr lang="uk-UA" sz="2000" dirty="0"/>
              <a:t> на сумісних пристроях. </a:t>
            </a: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uk-UA" sz="2000" dirty="0"/>
              <a:t>Тому: наявність USB-C не гарантує однакової швидкості або функціональності.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5279" y="2282675"/>
            <a:ext cx="4016721" cy="16631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5278" y="3877004"/>
            <a:ext cx="4016721" cy="16167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5278" y="5541980"/>
            <a:ext cx="4016722" cy="131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9258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HDMI та DisplayPort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793528"/>
            <a:ext cx="11315558" cy="552579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Цифрові відеоінтерфейси використовуються для підключення моніторів та інших дисплеїв.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/>
              <a:t>HDMI</a:t>
            </a:r>
            <a:endParaRPr lang="uk-UA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широко використовується: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/>
              <a:t>у ПК;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/>
              <a:t>телевізорах;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/>
              <a:t>моніторах;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/>
              <a:t>мультимедійних пристроях.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/>
              <a:t>DisplayPort</a:t>
            </a:r>
            <a:endParaRPr lang="uk-UA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широко використовується: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/>
              <a:t>у ПК;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/>
              <a:t>відеокартах;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/>
              <a:t>моніторах.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Обидва можуть передавати </a:t>
            </a:r>
            <a:r>
              <a:rPr lang="uk-UA" sz="1800" b="1" dirty="0"/>
              <a:t>цифрове відео та аудіо</a:t>
            </a:r>
            <a:r>
              <a:rPr lang="uk-UA" sz="1800" dirty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721378"/>
              </p:ext>
            </p:extLst>
          </p:nvPr>
        </p:nvGraphicFramePr>
        <p:xfrm>
          <a:off x="5869664" y="4556331"/>
          <a:ext cx="6201625" cy="1920240"/>
        </p:xfrm>
        <a:graphic>
          <a:graphicData uri="http://schemas.openxmlformats.org/drawingml/2006/table">
            <a:tbl>
              <a:tblPr/>
              <a:tblGrid>
                <a:gridCol w="24172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52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90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41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Характеристика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HDMI 2.2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DisplayPort 2.1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/>
                        <a:t>Максимальна швидкість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96 Гбіт/с</a:t>
                      </a:r>
                      <a:endParaRPr lang="ru-RU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/>
                        <a:t>80 Гбіт/с</a:t>
                      </a:r>
                      <a:endParaRPr lang="ru-RU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/>
                        <a:t>Максимальна роздільна здатність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до </a:t>
                      </a:r>
                      <a:r>
                        <a:rPr lang="ru-RU" sz="1200" b="1" dirty="0"/>
                        <a:t>16</a:t>
                      </a:r>
                      <a:r>
                        <a:rPr lang="en-US" sz="1200" b="1" dirty="0"/>
                        <a:t>K@60 </a:t>
                      </a:r>
                      <a:r>
                        <a:rPr lang="ru-RU" sz="1200" b="1" dirty="0"/>
                        <a:t>Гц</a:t>
                      </a:r>
                      <a:endParaRPr lang="ru-RU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до </a:t>
                      </a:r>
                      <a:r>
                        <a:rPr lang="ru-RU" sz="1200" b="1"/>
                        <a:t>16</a:t>
                      </a:r>
                      <a:r>
                        <a:rPr lang="en-US" sz="1200" b="1"/>
                        <a:t>K</a:t>
                      </a:r>
                      <a:endParaRPr lang="en-US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/>
                        <a:t>8K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8K@60</a:t>
                      </a:r>
                      <a:r>
                        <a:rPr lang="en-US" sz="1200" dirty="0"/>
                        <a:t> </a:t>
                      </a:r>
                      <a:r>
                        <a:rPr lang="ru-RU" sz="1200" dirty="0"/>
                        <a:t>без стиснення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до </a:t>
                      </a:r>
                      <a:r>
                        <a:rPr lang="ru-RU" sz="1200" b="1"/>
                        <a:t>8</a:t>
                      </a:r>
                      <a:r>
                        <a:rPr lang="en-US" sz="1200" b="1"/>
                        <a:t>K@120</a:t>
                      </a:r>
                      <a:r>
                        <a:rPr lang="en-US" sz="1200"/>
                        <a:t> </a:t>
                      </a:r>
                      <a:r>
                        <a:rPr lang="ru-RU" sz="1200"/>
                        <a:t>з </a:t>
                      </a:r>
                      <a:r>
                        <a:rPr lang="en-US" sz="1200"/>
                        <a:t>DSC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/>
                        <a:t>4K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4K@240</a:t>
                      </a:r>
                      <a:r>
                        <a:rPr lang="en-US" sz="1200"/>
                        <a:t> </a:t>
                      </a:r>
                      <a:r>
                        <a:rPr lang="ru-RU" sz="1200"/>
                        <a:t>без стиснення, 4:4:4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до </a:t>
                      </a:r>
                      <a:r>
                        <a:rPr lang="ru-RU" sz="1200" b="1" dirty="0"/>
                        <a:t>4</a:t>
                      </a:r>
                      <a:r>
                        <a:rPr lang="en-US" sz="1200" b="1" dirty="0"/>
                        <a:t>K@240+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/>
                        <a:t>Аудіо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до </a:t>
                      </a:r>
                      <a:r>
                        <a:rPr lang="ru-RU" sz="1200" b="1"/>
                        <a:t>32 каналів</a:t>
                      </a:r>
                      <a:endParaRPr lang="ru-RU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до </a:t>
                      </a:r>
                      <a:r>
                        <a:rPr lang="ru-RU" sz="1200" b="1" dirty="0"/>
                        <a:t>32 каналів</a:t>
                      </a:r>
                      <a:endParaRPr lang="ru-RU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/>
                        <a:t>Основне застосування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ТВ, консолі, мультимедіа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ПК, монітори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A2B0E97-A5CD-4F0E-AC3C-D057AB076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7928" y="1307976"/>
            <a:ext cx="5495171" cy="302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9391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Ethernet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230" y="841972"/>
            <a:ext cx="7423841" cy="57217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Ethernet</a:t>
            </a:r>
            <a:r>
              <a:rPr lang="uk-UA" sz="1800" dirty="0"/>
              <a:t> — стандарт дротової локальної мережі.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Типове підключення:</a:t>
            </a:r>
          </a:p>
          <a:p>
            <a:pPr marL="0" indent="0" algn="ctr">
              <a:buNone/>
            </a:pPr>
            <a:r>
              <a:rPr lang="uk-UA" sz="1800" b="1" dirty="0"/>
              <a:t>ПК → Ethernet → комутатор/маршрутизатор → локальна мережа/Internet</a:t>
            </a: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9477" y="5389"/>
            <a:ext cx="4152522" cy="29778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3397DFD-845E-4E07-9DB9-2355AB1507A1}"/>
              </a:ext>
            </a:extLst>
          </p:cNvPr>
          <p:cNvSpPr txBox="1"/>
          <p:nvPr/>
        </p:nvSpPr>
        <p:spPr>
          <a:xfrm>
            <a:off x="208230" y="3233110"/>
            <a:ext cx="407405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/>
              <a:t>Основною фізичною характеристикою сучасних Ethernet-з'єднань є швидкість передачі: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800"/>
              <a:t>100 Mbit/s;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800"/>
              <a:t>1 Gbit/s;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800"/>
              <a:t>2,5 Gbit/s;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800"/>
              <a:t>10 Gbit/s та більше.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DE1E5A6-3E77-4973-80E6-E6EF6EF4A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24" y="3084815"/>
            <a:ext cx="7819176" cy="3775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5878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/>
              <a:t>Периферійні пристрої</a:t>
            </a:r>
            <a:br>
              <a:rPr lang="uk-UA" sz="3200"/>
            </a:br>
            <a:r>
              <a:rPr lang="uk-UA" sz="2800"/>
              <a:t>Пристрої введення</a:t>
            </a:r>
            <a:endParaRPr lang="uk-UA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3028" y="120093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/>
              <a:t>Пристрої введення</a:t>
            </a:r>
            <a:r>
              <a:rPr lang="uk-UA" sz="2000"/>
              <a:t> передають інформацію від користувача або зовнішнього середовища до комп'ютера.</a:t>
            </a:r>
          </a:p>
          <a:p>
            <a:pPr marL="0" indent="0">
              <a:buNone/>
            </a:pPr>
            <a:endParaRPr lang="uk-UA" sz="2000"/>
          </a:p>
          <a:p>
            <a:pPr marL="0" indent="0">
              <a:buNone/>
            </a:pPr>
            <a:r>
              <a:rPr lang="uk-UA" sz="2000"/>
              <a:t>Приклади:</a:t>
            </a:r>
          </a:p>
          <a:p>
            <a:r>
              <a:rPr lang="uk-UA" sz="2000"/>
              <a:t>клавіатура; </a:t>
            </a:r>
          </a:p>
          <a:p>
            <a:r>
              <a:rPr lang="uk-UA" sz="2000"/>
              <a:t>миша; </a:t>
            </a:r>
          </a:p>
          <a:p>
            <a:r>
              <a:rPr lang="uk-UA" sz="2000"/>
              <a:t>графічний планшет; </a:t>
            </a:r>
          </a:p>
          <a:p>
            <a:r>
              <a:rPr lang="uk-UA" sz="2000"/>
              <a:t>сканер; </a:t>
            </a:r>
          </a:p>
          <a:p>
            <a:r>
              <a:rPr lang="uk-UA" sz="2000"/>
              <a:t>мікрофон; </a:t>
            </a:r>
          </a:p>
          <a:p>
            <a:r>
              <a:rPr lang="uk-UA" sz="2000"/>
              <a:t>вебкамера; </a:t>
            </a:r>
          </a:p>
          <a:p>
            <a:r>
              <a:rPr lang="uk-UA" sz="2000"/>
              <a:t>сенсорні пристрої.</a:t>
            </a:r>
          </a:p>
          <a:p>
            <a:pPr marL="0" indent="0">
              <a:buNone/>
            </a:pPr>
            <a:endParaRPr lang="uk-UA" sz="20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139" y="2178157"/>
            <a:ext cx="4564489" cy="362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7024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Пристрої виведення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/>
              <a:t>Пристрої виведення</a:t>
            </a:r>
            <a:r>
              <a:rPr lang="uk-UA" sz="2000" dirty="0"/>
              <a:t> передають інформацію від комп'ютера до користувача або зовнішнього середовища.</a:t>
            </a: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uk-UA" sz="2000" dirty="0"/>
              <a:t>Приклади:</a:t>
            </a:r>
          </a:p>
          <a:p>
            <a:r>
              <a:rPr lang="uk-UA" sz="2000" dirty="0"/>
              <a:t>монітор; </a:t>
            </a:r>
          </a:p>
          <a:p>
            <a:r>
              <a:rPr lang="uk-UA" sz="2000" dirty="0"/>
              <a:t>принтер; </a:t>
            </a:r>
          </a:p>
          <a:p>
            <a:r>
              <a:rPr lang="uk-UA" sz="2000" dirty="0"/>
              <a:t>проектор; </a:t>
            </a:r>
          </a:p>
          <a:p>
            <a:r>
              <a:rPr lang="uk-UA" sz="2000" dirty="0"/>
              <a:t>акустична система; </a:t>
            </a:r>
          </a:p>
          <a:p>
            <a:r>
              <a:rPr lang="uk-UA" sz="2000" dirty="0"/>
              <a:t>навушники.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3074" name="Picture 2" descr="https://itsmyschoollibrary.wordpress.com/wp-content/uploads/2020/08/8810ee3c5ef2b5c4d2e42e635389f60a17539475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846" y="2077755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06050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/>
              <a:t>Звукова та мережева підсистема</a:t>
            </a:r>
            <a:br>
              <a:rPr lang="uk-UA" sz="3200" dirty="0"/>
            </a:br>
            <a:r>
              <a:rPr lang="uk-UA" sz="2800" dirty="0"/>
              <a:t>Звукова підсистема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Сучасний ПК може мати:</a:t>
            </a:r>
          </a:p>
          <a:p>
            <a:r>
              <a:rPr lang="uk-UA" sz="1800" dirty="0"/>
              <a:t>інтегрований аудіокодек; </a:t>
            </a:r>
          </a:p>
          <a:p>
            <a:r>
              <a:rPr lang="uk-UA" sz="1800" dirty="0"/>
              <a:t>дискретну звукову карту; </a:t>
            </a:r>
          </a:p>
          <a:p>
            <a:r>
              <a:rPr lang="uk-UA" sz="1800" dirty="0"/>
              <a:t>зовнішній USB-</a:t>
            </a:r>
            <a:r>
              <a:rPr lang="uk-UA" sz="1800" dirty="0" err="1"/>
              <a:t>аудіоінтерфейс</a:t>
            </a:r>
            <a:r>
              <a:rPr lang="uk-UA" sz="1800" dirty="0"/>
              <a:t>.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Основні функції:</a:t>
            </a:r>
          </a:p>
          <a:p>
            <a:r>
              <a:rPr lang="uk-UA" sz="1800" dirty="0"/>
              <a:t>аналого-цифрове перетворення; </a:t>
            </a:r>
          </a:p>
          <a:p>
            <a:r>
              <a:rPr lang="uk-UA" sz="1800" dirty="0"/>
              <a:t>цифро-аналогове перетворення; </a:t>
            </a:r>
          </a:p>
          <a:p>
            <a:r>
              <a:rPr lang="uk-UA" sz="1800" dirty="0"/>
              <a:t>обробка звукових сигналів; </a:t>
            </a:r>
          </a:p>
          <a:p>
            <a:r>
              <a:rPr lang="uk-UA" sz="1800" dirty="0"/>
              <a:t>підключення мікрофонів та навушників.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F0D4EB-6D43-49CD-B45B-6AFB07BFC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5066" y="1140736"/>
            <a:ext cx="5895371" cy="571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4772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/>
              <a:t>Вузькі місця системи</a:t>
            </a:r>
            <a:br>
              <a:rPr lang="uk-UA" sz="3200"/>
            </a:br>
            <a:r>
              <a:rPr lang="uk-UA" sz="2800"/>
              <a:t>Що таке «вузьке місце»?</a:t>
            </a:r>
            <a:endParaRPr lang="uk-UA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1311550" cy="562537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000" b="1"/>
              <a:t>Bottleneck («вузьке місце»)</a:t>
            </a:r>
            <a:r>
              <a:rPr lang="uk-UA" sz="2000"/>
              <a:t> — компонент або підсистема, яка обмежує загальну продуктивність системи.</a:t>
            </a:r>
          </a:p>
          <a:p>
            <a:pPr marL="0" indent="0">
              <a:buNone/>
            </a:pPr>
            <a:endParaRPr lang="uk-UA" sz="2000"/>
          </a:p>
          <a:p>
            <a:pPr marL="0" indent="0">
              <a:buNone/>
            </a:pPr>
            <a:endParaRPr lang="uk-UA" sz="2000"/>
          </a:p>
          <a:p>
            <a:pPr marL="0" indent="0">
              <a:buNone/>
            </a:pPr>
            <a:endParaRPr lang="uk-UA" sz="2000"/>
          </a:p>
          <a:p>
            <a:pPr marL="0" indent="0">
              <a:buNone/>
            </a:pPr>
            <a:r>
              <a:rPr lang="uk-UA" sz="2000"/>
              <a:t>Наприклад:</a:t>
            </a:r>
          </a:p>
          <a:p>
            <a:r>
              <a:rPr lang="uk-UA" sz="2000"/>
              <a:t>слабкий CPU → CPU bottleneck; </a:t>
            </a:r>
          </a:p>
          <a:p>
            <a:r>
              <a:rPr lang="uk-UA" sz="2000"/>
              <a:t>недостатньо RAM → memory bottleneck; </a:t>
            </a:r>
          </a:p>
          <a:p>
            <a:r>
              <a:rPr lang="uk-UA" sz="2000"/>
              <a:t>повільний SSD → storage bottleneck; </a:t>
            </a:r>
          </a:p>
          <a:p>
            <a:r>
              <a:rPr lang="uk-UA" sz="2000"/>
              <a:t>слабкий GPU → GPU bottleneck; </a:t>
            </a:r>
          </a:p>
          <a:p>
            <a:r>
              <a:rPr lang="uk-UA" sz="2000"/>
              <a:t>недостатня пропускна здатність мережі → network bottleneck. </a:t>
            </a:r>
          </a:p>
          <a:p>
            <a:pPr marL="0" indent="0">
              <a:buNone/>
            </a:pPr>
            <a:endParaRPr lang="uk-UA" sz="2000"/>
          </a:p>
          <a:p>
            <a:pPr marL="0" indent="0">
              <a:buNone/>
            </a:pPr>
            <a:endParaRPr lang="uk-UA" sz="2000"/>
          </a:p>
          <a:p>
            <a:pPr marL="0" indent="0">
              <a:buNone/>
            </a:pPr>
            <a:r>
              <a:rPr lang="uk-UA" sz="2000"/>
              <a:t>Продуктивність системи визначається </a:t>
            </a:r>
            <a:r>
              <a:rPr lang="uk-UA" sz="2000" b="1"/>
              <a:t>взаємодією компонентів</a:t>
            </a:r>
            <a:r>
              <a:rPr lang="uk-UA" sz="2000"/>
              <a:t>, а не найпотужнішим компонентом окремо.</a:t>
            </a:r>
          </a:p>
          <a:p>
            <a:pPr marL="0" indent="0">
              <a:buNone/>
            </a:pPr>
            <a:endParaRPr lang="uk-UA" sz="20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0371" y="1500978"/>
            <a:ext cx="6030080" cy="284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6120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/>
              <a:t>Баланс компонентів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206" y="793529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/>
              <a:t>Правильна конфігурація ПК повинна бути </a:t>
            </a:r>
            <a:r>
              <a:rPr lang="uk-UA" sz="1600" b="1"/>
              <a:t>збалансованою</a:t>
            </a:r>
            <a:r>
              <a:rPr lang="uk-UA" sz="160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/>
              <a:t>Наприклад, потужний GPU не розкриє свій потенціал, якщо: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600"/>
              <a:t>CPU недостатньо продуктивний;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600"/>
              <a:t>RAM має недостатню пропускну здатність;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600"/>
              <a:t>система перегрівається;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600"/>
              <a:t>блок живлення не забезпечує необхідної потужності.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/>
              <a:t>А надпотужний CPU не дасть переваги, якщо основне обмеження знаходиться в GPU або накопичувачі.</a:t>
            </a:r>
          </a:p>
          <a:p>
            <a:pPr marL="0" indent="0">
              <a:buNone/>
            </a:pPr>
            <a:endParaRPr lang="uk-UA" sz="160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954" y="3272121"/>
            <a:ext cx="6505294" cy="346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712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/>
              <a:t>Як обирають компоненти</a:t>
            </a:r>
            <a:br>
              <a:rPr lang="uk-UA" sz="3200"/>
            </a:br>
            <a:r>
              <a:rPr lang="uk-UA" sz="2800"/>
              <a:t>Що важливо при виборі CPU?</a:t>
            </a:r>
            <a:endParaRPr lang="uk-UA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350" y="947643"/>
            <a:ext cx="4738735" cy="57066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Основні критерії:</a:t>
            </a:r>
          </a:p>
          <a:p>
            <a:r>
              <a:rPr lang="uk-UA" sz="1600" dirty="0"/>
              <a:t>продуктивність; </a:t>
            </a:r>
          </a:p>
          <a:p>
            <a:r>
              <a:rPr lang="uk-UA" sz="1600" dirty="0"/>
              <a:t>кількість </a:t>
            </a:r>
            <a:r>
              <a:rPr lang="uk-UA" sz="1600" dirty="0" err="1"/>
              <a:t>ядер</a:t>
            </a:r>
            <a:r>
              <a:rPr lang="uk-UA" sz="1600" dirty="0"/>
              <a:t>/потоків; </a:t>
            </a:r>
          </a:p>
          <a:p>
            <a:r>
              <a:rPr lang="uk-UA" sz="1600" dirty="0"/>
              <a:t>енергоспоживання; </a:t>
            </a:r>
          </a:p>
          <a:p>
            <a:r>
              <a:rPr lang="uk-UA" sz="1600" dirty="0"/>
              <a:t>сумісність із платформою; </a:t>
            </a:r>
          </a:p>
          <a:p>
            <a:r>
              <a:rPr lang="uk-UA" sz="1600" dirty="0"/>
              <a:t>підтримка необхідної RAM; </a:t>
            </a:r>
          </a:p>
          <a:p>
            <a:r>
              <a:rPr lang="uk-UA" sz="1600" dirty="0"/>
              <a:t>інтегрована графіка; </a:t>
            </a:r>
          </a:p>
          <a:p>
            <a:r>
              <a:rPr lang="uk-UA" sz="1600" dirty="0"/>
              <a:t>ціна. </a:t>
            </a:r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uk-UA" sz="1600" dirty="0"/>
              <a:t>Але вибір CPU залежить від </a:t>
            </a:r>
            <a:r>
              <a:rPr lang="uk-UA" sz="1600" b="1" dirty="0"/>
              <a:t>призначення комп'ютера</a:t>
            </a:r>
            <a:r>
              <a:rPr lang="uk-UA" sz="1600" dirty="0"/>
              <a:t>.</a:t>
            </a:r>
          </a:p>
          <a:p>
            <a:pPr marL="0" indent="0">
              <a:buNone/>
            </a:pPr>
            <a:r>
              <a:rPr lang="uk-UA" sz="1600" dirty="0"/>
              <a:t>Офісний ПК, ігровий ПК та робоча станція мають різні вимоги:</a:t>
            </a:r>
          </a:p>
          <a:p>
            <a:r>
              <a:rPr lang="uk-UA" sz="1600" dirty="0"/>
              <a:t>Office → баланс і енергоефективність</a:t>
            </a:r>
          </a:p>
          <a:p>
            <a:r>
              <a:rPr lang="uk-UA" sz="1600" dirty="0" err="1"/>
              <a:t>Gaming</a:t>
            </a:r>
            <a:r>
              <a:rPr lang="uk-UA" sz="1600" dirty="0"/>
              <a:t> → висока </a:t>
            </a:r>
            <a:r>
              <a:rPr lang="uk-UA" sz="1600" dirty="0" err="1"/>
              <a:t>однопотокова</a:t>
            </a:r>
            <a:r>
              <a:rPr lang="uk-UA" sz="1600" dirty="0"/>
              <a:t> продуктивність + великий кеш</a:t>
            </a:r>
          </a:p>
          <a:p>
            <a:r>
              <a:rPr lang="uk-UA" sz="1600" dirty="0"/>
              <a:t>Workstation → максимальна </a:t>
            </a:r>
            <a:r>
              <a:rPr lang="uk-UA" sz="1600" dirty="0" err="1"/>
              <a:t>багатопотокова</a:t>
            </a:r>
            <a:r>
              <a:rPr lang="uk-UA" sz="1600" dirty="0"/>
              <a:t> продуктивність</a:t>
            </a:r>
          </a:p>
          <a:p>
            <a:pPr marL="0" indent="0">
              <a:buNone/>
            </a:pPr>
            <a:endParaRPr lang="uk-UA" sz="16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479122"/>
              </p:ext>
            </p:extLst>
          </p:nvPr>
        </p:nvGraphicFramePr>
        <p:xfrm>
          <a:off x="4925085" y="1286197"/>
          <a:ext cx="7188452" cy="3453644"/>
        </p:xfrm>
        <a:graphic>
          <a:graphicData uri="http://schemas.openxmlformats.org/drawingml/2006/table">
            <a:tbl>
              <a:tblPr/>
              <a:tblGrid>
                <a:gridCol w="1038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3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61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0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87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Тип ПК</a:t>
                      </a:r>
                    </a:p>
                  </a:txBody>
                  <a:tcPr marL="79115" marR="79115" marT="39558" marB="395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Рекомендований </a:t>
                      </a:r>
                      <a:r>
                        <a:rPr lang="en-US" sz="1400" dirty="0"/>
                        <a:t>CPU</a:t>
                      </a:r>
                    </a:p>
                  </a:txBody>
                  <a:tcPr marL="79115" marR="79115" marT="39558" marB="395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Ключові характеристики</a:t>
                      </a:r>
                    </a:p>
                  </a:txBody>
                  <a:tcPr marL="79115" marR="79115" marT="39558" marB="395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Чому саме він</a:t>
                      </a:r>
                    </a:p>
                  </a:txBody>
                  <a:tcPr marL="79115" marR="79115" marT="39558" marB="395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064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Office</a:t>
                      </a:r>
                    </a:p>
                  </a:txBody>
                  <a:tcPr marL="79115" marR="79115" marT="39558" marB="395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AMD Ryzen 5 9600</a:t>
                      </a:r>
                    </a:p>
                  </a:txBody>
                  <a:tcPr marL="79115" marR="79115" marT="39558" marB="395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/>
                        <a:t>6 ядер / 12 потоків, Zen 5, до 5,2 ГГц, 65 Вт</a:t>
                      </a:r>
                    </a:p>
                  </a:txBody>
                  <a:tcPr marL="79115" marR="79115" marT="39558" marB="395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Оптимальний баланс ціни, продуктивності та енергоефективності для Office, браузера, навчання, програмування</a:t>
                      </a:r>
                    </a:p>
                  </a:txBody>
                  <a:tcPr marL="79115" marR="79115" marT="39558" marB="395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8693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Gaming</a:t>
                      </a:r>
                    </a:p>
                  </a:txBody>
                  <a:tcPr marL="79115" marR="79115" marT="39558" marB="395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AMD Ryzen 7 9850X3D</a:t>
                      </a:r>
                    </a:p>
                  </a:txBody>
                  <a:tcPr marL="79115" marR="79115" marT="39558" marB="395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/>
                        <a:t>8 ядер/ 16 потоків, Zen 5, до 5,6 ГГц, 96 МБ L3</a:t>
                      </a:r>
                    </a:p>
                  </a:txBody>
                  <a:tcPr marL="79115" marR="79115" marT="39558" marB="395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3D V-Cache дає дуже високу продуктивність у CPU-залежних іграх; один із найкращих виборів для ігрового ПК</a:t>
                      </a:r>
                    </a:p>
                  </a:txBody>
                  <a:tcPr marL="79115" marR="79115" marT="39558" marB="395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0776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Workstation</a:t>
                      </a:r>
                    </a:p>
                  </a:txBody>
                  <a:tcPr marL="79115" marR="79115" marT="39558" marB="395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AMD Ryzen Threadripper 9980X</a:t>
                      </a:r>
                    </a:p>
                  </a:txBody>
                  <a:tcPr marL="79115" marR="79115" marT="39558" marB="395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/>
                        <a:t>64 ядер/ 128 потоків, Zen 5, до 5,4 ГГц, 256 МБ L3, 350 Вт</a:t>
                      </a:r>
                    </a:p>
                  </a:txBody>
                  <a:tcPr marL="79115" marR="79115" marT="39558" marB="395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Величезна кількість ядер і потоків для рендерингу, компіляції, моделювання, обробки даних тощо</a:t>
                      </a:r>
                    </a:p>
                  </a:txBody>
                  <a:tcPr marL="79115" marR="79115" marT="39558" marB="395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6881910" y="987537"/>
            <a:ext cx="46507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i="1" dirty="0"/>
              <a:t>Приклади вибору </a:t>
            </a:r>
            <a:r>
              <a:rPr lang="en-US" sz="1600" i="1" dirty="0"/>
              <a:t>CPU</a:t>
            </a:r>
            <a:r>
              <a:rPr lang="uk-UA" sz="1600" i="1" dirty="0"/>
              <a:t> для ПК певного призначення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CD3AA89-8499-4897-9044-0D72008FA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6948" y="4739841"/>
            <a:ext cx="7324725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3931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Що важливо при виборі RAM?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0" y="1028918"/>
            <a:ext cx="11239123" cy="56796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Основні параметри:</a:t>
            </a:r>
          </a:p>
          <a:p>
            <a:r>
              <a:rPr lang="uk-UA" sz="1800" dirty="0"/>
              <a:t>обсяг; </a:t>
            </a:r>
          </a:p>
          <a:p>
            <a:r>
              <a:rPr lang="uk-UA" sz="1800" dirty="0"/>
              <a:t>тип; </a:t>
            </a:r>
          </a:p>
          <a:p>
            <a:r>
              <a:rPr lang="uk-UA" sz="1800" dirty="0"/>
              <a:t>пропускна здатність; </a:t>
            </a:r>
          </a:p>
          <a:p>
            <a:r>
              <a:rPr lang="uk-UA" sz="1800" dirty="0"/>
              <a:t>затримки; </a:t>
            </a:r>
          </a:p>
          <a:p>
            <a:r>
              <a:rPr lang="uk-UA" sz="1800" dirty="0"/>
              <a:t>кількість модулів; </a:t>
            </a:r>
          </a:p>
          <a:p>
            <a:r>
              <a:rPr lang="uk-UA" sz="1800" dirty="0"/>
              <a:t>сумісність із материнською платою та CPU. </a:t>
            </a: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uk-UA" sz="1800" dirty="0"/>
              <a:t>Для сучасного ПК </a:t>
            </a:r>
            <a:r>
              <a:rPr lang="uk-UA" sz="1800" b="1" dirty="0"/>
              <a:t>обсяг пам'яті є першочерговим параметром</a:t>
            </a:r>
            <a:r>
              <a:rPr lang="uk-UA" sz="1800" dirty="0"/>
              <a:t>. Після забезпечення достатнього обсягу оптимізують пропускну здатність, затримки та кількість каналів.</a:t>
            </a:r>
          </a:p>
          <a:p>
            <a:pPr marL="0" indent="0">
              <a:buNone/>
            </a:pPr>
            <a:endParaRPr lang="uk-UA" sz="2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970642"/>
              </p:ext>
            </p:extLst>
          </p:nvPr>
        </p:nvGraphicFramePr>
        <p:xfrm>
          <a:off x="475306" y="3923062"/>
          <a:ext cx="11212717" cy="2118754"/>
        </p:xfrm>
        <a:graphic>
          <a:graphicData uri="http://schemas.openxmlformats.org/drawingml/2006/table">
            <a:tbl>
              <a:tblPr/>
              <a:tblGrid>
                <a:gridCol w="12357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10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65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091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Тип ПК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Рекомендована </a:t>
                      </a:r>
                      <a:r>
                        <a:rPr lang="en-US" sz="1600" dirty="0"/>
                        <a:t>RAM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Оптимальні параметри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Основний акцент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59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Office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16 ГБ (2×8 ГБ) </a:t>
                      </a:r>
                      <a:r>
                        <a:rPr lang="en-US" sz="1400" b="1" dirty="0"/>
                        <a:t>DDR5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Speed:</a:t>
                      </a:r>
                      <a:r>
                        <a:rPr lang="en-US" sz="1400" dirty="0"/>
                        <a:t> 5200–5600 MT/s;</a:t>
                      </a:r>
                      <a:endParaRPr lang="uk-UA" sz="1400" dirty="0"/>
                    </a:p>
                    <a:p>
                      <a:r>
                        <a:rPr lang="en-US" sz="1400" b="1" dirty="0"/>
                        <a:t>Latency:</a:t>
                      </a:r>
                      <a:r>
                        <a:rPr lang="en-US" sz="1400" dirty="0"/>
                        <a:t> CL36–40; Dual Channel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Бюджетність і достатній обсяг для офісних задач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23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Gaming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32 ГБ (2×16 ГБ) </a:t>
                      </a:r>
                      <a:r>
                        <a:rPr lang="en-US" sz="1400" b="1" dirty="0"/>
                        <a:t>DDR5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Speed:</a:t>
                      </a:r>
                      <a:r>
                        <a:rPr lang="en-US" sz="1400" dirty="0"/>
                        <a:t> 6000 MT/s; </a:t>
                      </a:r>
                      <a:endParaRPr lang="uk-UA" sz="1400" dirty="0"/>
                    </a:p>
                    <a:p>
                      <a:r>
                        <a:rPr lang="en-US" sz="1400" b="1" dirty="0"/>
                        <a:t>Latency:</a:t>
                      </a:r>
                      <a:r>
                        <a:rPr lang="en-US" sz="1400" dirty="0"/>
                        <a:t> CL30–36; Dual Channel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Баланс обсягу, швидкості та затримок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03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Workstation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64–128+ ГБ </a:t>
                      </a:r>
                      <a:r>
                        <a:rPr lang="en-US" sz="1400" b="1" dirty="0"/>
                        <a:t>DDR5 ECC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Speed:</a:t>
                      </a:r>
                      <a:r>
                        <a:rPr lang="en-US" sz="1400" dirty="0"/>
                        <a:t> 4800–6400 MT/s; </a:t>
                      </a:r>
                      <a:endParaRPr lang="uk-UA" sz="1400" dirty="0"/>
                    </a:p>
                    <a:p>
                      <a:r>
                        <a:rPr lang="en-US" sz="1400" b="1" dirty="0"/>
                        <a:t>Latency:</a:t>
                      </a:r>
                      <a:r>
                        <a:rPr lang="en-US" sz="1400" dirty="0"/>
                        <a:t> CL36–46; ECC RDIMM; </a:t>
                      </a:r>
                      <a:r>
                        <a:rPr lang="ru-RU" sz="1400" dirty="0"/>
                        <a:t>багатоканальний режим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Великий обсяг, надійність і пропускна здатність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Rectangle 10">
            <a:extLst>
              <a:ext uri="{FF2B5EF4-FFF2-40B4-BE49-F238E27FC236}">
                <a16:creationId xmlns:a16="http://schemas.microsoft.com/office/drawing/2014/main" id="{E7D51A15-FF18-4850-8CD7-FEEE5549AEE0}"/>
              </a:ext>
            </a:extLst>
          </p:cNvPr>
          <p:cNvSpPr/>
          <p:nvPr/>
        </p:nvSpPr>
        <p:spPr>
          <a:xfrm>
            <a:off x="3867106" y="3572105"/>
            <a:ext cx="47228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i="1" dirty="0"/>
              <a:t>Приклади вибору </a:t>
            </a:r>
            <a:r>
              <a:rPr lang="en-US" sz="1600" i="1" dirty="0"/>
              <a:t>RAM</a:t>
            </a:r>
            <a:r>
              <a:rPr lang="uk-UA" sz="1600" i="1" dirty="0"/>
              <a:t> для ПК певного призначення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1DA83E-D2E4-498F-BFB7-0561DA84D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8000" y="1254753"/>
            <a:ext cx="651510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76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Що важливо при виборі накопичувача?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218" y="748262"/>
            <a:ext cx="4811996" cy="563443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Основні характеристики: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/>
              <a:t>ємність;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/>
              <a:t>швидкість послідовного читання/запису;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/>
              <a:t>затримка;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/>
              <a:t>ресурс запису;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/>
              <a:t>тип пам'яті;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/>
              <a:t>інтерфейс;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/>
              <a:t>наявність DRAM/кешу.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Для системного диска сучасного ПК доцільно використовувати </a:t>
            </a:r>
            <a:r>
              <a:rPr lang="uk-UA" sz="1800" b="1" dirty="0"/>
              <a:t>SSD</a:t>
            </a:r>
            <a:r>
              <a:rPr lang="uk-UA" sz="1800" dirty="0"/>
              <a:t>. </a:t>
            </a:r>
            <a:r>
              <a:rPr lang="uk-UA" sz="1800" b="1" dirty="0"/>
              <a:t>HDD залишається доцільним як додаткове сховище великих обсягів даних</a:t>
            </a:r>
            <a:r>
              <a:rPr lang="uk-UA" sz="1800" dirty="0"/>
              <a:t>, де важливіші ємність і вартість 1 ГБ, ніж швидкість доступу</a:t>
            </a:r>
            <a:r>
              <a:rPr lang="uk-UA" sz="2000" dirty="0"/>
              <a:t>.</a:t>
            </a:r>
          </a:p>
          <a:p>
            <a:pPr marL="0" indent="0">
              <a:buNone/>
            </a:pPr>
            <a:endParaRPr lang="uk-UA" sz="2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47388"/>
              </p:ext>
            </p:extLst>
          </p:nvPr>
        </p:nvGraphicFramePr>
        <p:xfrm>
          <a:off x="5117776" y="884064"/>
          <a:ext cx="6850906" cy="4512804"/>
        </p:xfrm>
        <a:graphic>
          <a:graphicData uri="http://schemas.openxmlformats.org/drawingml/2006/table">
            <a:tbl>
              <a:tblPr/>
              <a:tblGrid>
                <a:gridCol w="18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87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67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Характеристика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SSD</a:t>
                      </a:r>
                      <a:endParaRPr lang="en-US" sz="1400" dirty="0"/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HDD</a:t>
                      </a:r>
                      <a:endParaRPr lang="en-US" sz="1400" dirty="0"/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9334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Технологія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Flash-</a:t>
                      </a:r>
                      <a:r>
                        <a:rPr lang="ru-RU" sz="1400" dirty="0"/>
                        <a:t>пам'ять, без рухомих частин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/>
                        <a:t>Магнітні диски + механічна головка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334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Ємність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★★★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/>
                        <a:t>★★★★★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334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Послідовна швидкість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≈ 500–14 000+ MB/s</a:t>
                      </a:r>
                      <a:endParaRPr lang="en-US" sz="1400" dirty="0"/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≈ 100–250 MB/s</a:t>
                      </a:r>
                      <a:endParaRPr lang="en-US" sz="1400"/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334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Затримка доступу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дуже низька</a:t>
                      </a:r>
                      <a:endParaRPr lang="ru-RU" sz="1400" dirty="0"/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/>
                        <a:t>висока</a:t>
                      </a:r>
                      <a:endParaRPr lang="ru-RU" sz="1400"/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9334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Ресурс запису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Обмежений TBW, залежить від типу NAND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Механічний ресурс, залежить від експлуатації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334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Тип пам'яті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NAND Flash: TLC / QLC тощо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Магнітні пластини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334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Інтерфейс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SATA / PCIe (NVMe)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SATA / SAS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5334"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/>
                        <a:t>DRAM / </a:t>
                      </a:r>
                      <a:r>
                        <a:rPr lang="ru-RU" sz="1400" b="0" dirty="0"/>
                        <a:t>кеш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/>
                        <a:t>Може мати DRAM або HMB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Власний кеш, зазвичай </a:t>
                      </a:r>
                      <a:r>
                        <a:rPr lang="en-US" sz="1400" dirty="0"/>
                        <a:t>DRAM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5334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Енергоспоживання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/>
                        <a:t>Низьке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Вище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5334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Шум / вібрація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/>
                        <a:t>Відсутні</a:t>
                      </a:r>
                      <a:endParaRPr lang="ru-RU" sz="1400"/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Є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5334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Ціна за 1 ГБ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/>
                        <a:t>Вища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Нижча</a:t>
                      </a:r>
                      <a:endParaRPr lang="ru-RU" sz="1400" dirty="0"/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99334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/>
                        <a:t>Типове застосування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/>
                        <a:t>ОС, програми, ігри, активні дані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Архів, великі масиви даних, резервні копії</a:t>
                      </a:r>
                    </a:p>
                  </a:txBody>
                  <a:tcPr marL="71333" marR="71333" marT="35667" marB="356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B697CF5-D0C9-406E-B2C6-9F07F8F2B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50200"/>
            <a:ext cx="4818684" cy="22078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0BC69FE-B2EE-49DF-B068-8C6D8B8D6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9951" y="5392664"/>
            <a:ext cx="6378604" cy="146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1529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Що важливо при виборі GPU?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297" y="947643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/>
              <a:t>Для відеокарти важливі: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обчислювальна продуктивність;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обсяг </a:t>
            </a:r>
            <a:r>
              <a:rPr lang="en-US" sz="1800" dirty="0"/>
              <a:t>VRAM;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пропускна здатність пам'яті;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енергоспоживання;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система охолодження;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підтримка необхідних графічних технологій;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відеовиходи.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/>
              <a:t>Вибір </a:t>
            </a:r>
            <a:r>
              <a:rPr lang="en-US" sz="1800" dirty="0"/>
              <a:t>GPU </a:t>
            </a:r>
            <a:r>
              <a:rPr lang="ru-RU" sz="1800" dirty="0"/>
              <a:t>залежить від задач: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/>
              <a:t>офіс → графіка → ігри → 3</a:t>
            </a:r>
            <a:r>
              <a:rPr lang="en-US" sz="1800" dirty="0"/>
              <a:t>D → AI → </a:t>
            </a:r>
            <a:r>
              <a:rPr lang="ru-RU" sz="1800" dirty="0"/>
              <a:t>професійні обчислення.</a:t>
            </a:r>
            <a:endParaRPr lang="uk-UA" sz="1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849710"/>
              </p:ext>
            </p:extLst>
          </p:nvPr>
        </p:nvGraphicFramePr>
        <p:xfrm>
          <a:off x="4939419" y="1102796"/>
          <a:ext cx="7183171" cy="2499360"/>
        </p:xfrm>
        <a:graphic>
          <a:graphicData uri="http://schemas.openxmlformats.org/drawingml/2006/table">
            <a:tbl>
              <a:tblPr/>
              <a:tblGrid>
                <a:gridCol w="1325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1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70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Тип ПК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Рекомендований </a:t>
                      </a:r>
                      <a:r>
                        <a:rPr lang="en-US" sz="1400" dirty="0"/>
                        <a:t>GPU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Основні характеристики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Основний акцент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/>
                        <a:t>Office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/>
                        <a:t>Інтегрована графіка</a:t>
                      </a:r>
                      <a:r>
                        <a:rPr lang="de-DE" sz="1400" dirty="0"/>
                        <a:t> — Radeon / Intel Graphics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Спільна </a:t>
                      </a:r>
                      <a:r>
                        <a:rPr lang="en-US" sz="1400"/>
                        <a:t>RAM, </a:t>
                      </a:r>
                      <a:r>
                        <a:rPr lang="ru-RU" sz="1400"/>
                        <a:t>без окремої </a:t>
                      </a:r>
                      <a:r>
                        <a:rPr lang="en-US" sz="1400"/>
                        <a:t>VRAM, </a:t>
                      </a:r>
                      <a:r>
                        <a:rPr lang="ru-RU" sz="1400"/>
                        <a:t>низьке енергоспоживання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Офіс, браузер, відео, 2</a:t>
                      </a:r>
                      <a:r>
                        <a:rPr lang="en-US" sz="1400"/>
                        <a:t>D-</a:t>
                      </a:r>
                      <a:r>
                        <a:rPr lang="ru-RU" sz="1400"/>
                        <a:t>графіка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/>
                        <a:t>Gaming</a:t>
                      </a:r>
                      <a:endParaRPr lang="en-US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GeForce RTX 5070 12 </a:t>
                      </a:r>
                      <a:r>
                        <a:rPr lang="ru-RU" sz="1400" b="1" dirty="0"/>
                        <a:t>ГБ</a:t>
                      </a:r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12 ГБ GDDR7, 192-bit, ~672 GB/s, DLSS 4, Ray Tracing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Висока продуктивність у сучасних іграх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/>
                        <a:t>Workstation / AI</a:t>
                      </a:r>
                      <a:endParaRPr lang="en-US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GeForce RTX 5090 32 </a:t>
                      </a:r>
                      <a:r>
                        <a:rPr lang="ru-RU" sz="1400" b="1" dirty="0"/>
                        <a:t>ГБ</a:t>
                      </a:r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/>
                        <a:t>32 ГБ GDDR7, 512-bit, ~1,792 GB/s, CUDA, Tensor Cores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3D-</a:t>
                      </a:r>
                      <a:r>
                        <a:rPr lang="ru-RU" sz="1400" dirty="0"/>
                        <a:t>рендеринг, </a:t>
                      </a:r>
                      <a:r>
                        <a:rPr lang="en-US" sz="1400" dirty="0"/>
                        <a:t>AI/ML, </a:t>
                      </a:r>
                      <a:r>
                        <a:rPr lang="ru-RU" sz="1400" dirty="0"/>
                        <a:t>професійні </a:t>
                      </a:r>
                      <a:r>
                        <a:rPr lang="en-US" sz="1400" dirty="0"/>
                        <a:t>GPU-</a:t>
                      </a:r>
                      <a:r>
                        <a:rPr lang="ru-RU" sz="1400" dirty="0"/>
                        <a:t>обчислення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881982" y="762977"/>
            <a:ext cx="34072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i="1" dirty="0"/>
              <a:t>Приклади оптимальної конфігурації</a:t>
            </a:r>
            <a:endParaRPr lang="uk-UA" sz="1600" i="1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8630DB9-17E9-4EAA-A434-E75F8CD2C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17" y="4018050"/>
            <a:ext cx="11850986" cy="283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1311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Надійність та моніторинг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8"/>
            <a:ext cx="5625974" cy="56163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Сучасний ПК постійно контролює:</a:t>
            </a:r>
          </a:p>
          <a:p>
            <a:r>
              <a:rPr lang="ru-RU" sz="1800" dirty="0"/>
              <a:t>температуру; </a:t>
            </a:r>
          </a:p>
          <a:p>
            <a:r>
              <a:rPr lang="ru-RU" sz="1800" dirty="0"/>
              <a:t>напругу; </a:t>
            </a:r>
          </a:p>
          <a:p>
            <a:r>
              <a:rPr lang="ru-RU" sz="1800" dirty="0"/>
              <a:t>частоту; </a:t>
            </a:r>
          </a:p>
          <a:p>
            <a:r>
              <a:rPr lang="ru-RU" sz="1800" dirty="0"/>
              <a:t>швидкість вентиляторів; </a:t>
            </a:r>
          </a:p>
          <a:p>
            <a:r>
              <a:rPr lang="ru-RU" sz="1800" dirty="0"/>
              <a:t>стан накопичувачів; </a:t>
            </a:r>
          </a:p>
          <a:p>
            <a:r>
              <a:rPr lang="ru-RU" sz="1800" dirty="0"/>
              <a:t>енергоспоживання. 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Для підвищення надійності використовуються:</a:t>
            </a:r>
          </a:p>
          <a:p>
            <a:r>
              <a:rPr lang="ru-RU" sz="1800" dirty="0"/>
              <a:t>захист блока живлення; </a:t>
            </a:r>
          </a:p>
          <a:p>
            <a:r>
              <a:rPr lang="en-US" sz="1800" dirty="0"/>
              <a:t>thermal throttling; </a:t>
            </a:r>
          </a:p>
          <a:p>
            <a:r>
              <a:rPr lang="en-US" sz="1800" dirty="0"/>
              <a:t>ECC </a:t>
            </a:r>
            <a:r>
              <a:rPr lang="ru-RU" sz="1800" dirty="0"/>
              <a:t>у відповідних системах; </a:t>
            </a:r>
          </a:p>
          <a:p>
            <a:r>
              <a:rPr lang="en-US" sz="1800" dirty="0"/>
              <a:t>SMART; </a:t>
            </a:r>
          </a:p>
          <a:p>
            <a:r>
              <a:rPr lang="ru-RU" sz="1800" dirty="0"/>
              <a:t>апаратний моніторинг.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5143311-0FA1-4368-91C2-46381338E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568" y="878186"/>
            <a:ext cx="4840049" cy="576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0551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9297" y="2390115"/>
            <a:ext cx="6574702" cy="1358019"/>
          </a:xfrm>
        </p:spPr>
        <p:txBody>
          <a:bodyPr>
            <a:normAutofit/>
          </a:bodyPr>
          <a:lstStyle/>
          <a:p>
            <a:pPr algn="ctr"/>
            <a:r>
              <a:rPr lang="uk-UA" b="1" dirty="0"/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4031745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1003</TotalTime>
  <Words>4106</Words>
  <Application>Microsoft Office PowerPoint</Application>
  <PresentationFormat>Широкий екран</PresentationFormat>
  <Paragraphs>772</Paragraphs>
  <Slides>46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46</vt:i4>
      </vt:variant>
    </vt:vector>
  </HeadingPairs>
  <TitlesOfParts>
    <vt:vector size="51" baseType="lpstr">
      <vt:lpstr>Arial</vt:lpstr>
      <vt:lpstr>Calibri</vt:lpstr>
      <vt:lpstr>Calibri Light</vt:lpstr>
      <vt:lpstr>Times New Roman</vt:lpstr>
      <vt:lpstr>Office Theme</vt:lpstr>
      <vt:lpstr>Лекція 4: Апаратні компоненти персонального комп'ютера</vt:lpstr>
      <vt:lpstr>Персональний комп'ютер як система Персональний комп'ютер як обчислювальна система</vt:lpstr>
      <vt:lpstr>Материнська плата</vt:lpstr>
      <vt:lpstr>Основні елементи материнської плати</vt:lpstr>
      <vt:lpstr>Презентація PowerPoint</vt:lpstr>
      <vt:lpstr>Сокет процесора</vt:lpstr>
      <vt:lpstr>Презентація PowerPoint</vt:lpstr>
      <vt:lpstr>Форм-фактор материнської плати</vt:lpstr>
      <vt:lpstr>Оперативна пам'ять — RAM</vt:lpstr>
      <vt:lpstr>RAM і процесор</vt:lpstr>
      <vt:lpstr>Основні характеристики RAM</vt:lpstr>
      <vt:lpstr>Фізична організація RAM</vt:lpstr>
      <vt:lpstr>Швидкість і таймінги DRAM</vt:lpstr>
      <vt:lpstr>Аналіз RAM в програмі CPU-z</vt:lpstr>
      <vt:lpstr>Двоканальний режим пам'яті</vt:lpstr>
      <vt:lpstr>HDD</vt:lpstr>
      <vt:lpstr>Основні параметри HDD</vt:lpstr>
      <vt:lpstr>SSD</vt:lpstr>
      <vt:lpstr>Основні параметри HDD</vt:lpstr>
      <vt:lpstr>SATA SSD та NVMe SSD</vt:lpstr>
      <vt:lpstr>PCI Express</vt:lpstr>
      <vt:lpstr>Графічна підсистема Графічний процесор</vt:lpstr>
      <vt:lpstr>Інтегрована та дискретна відеокарта</vt:lpstr>
      <vt:lpstr>Відеопам'ять</vt:lpstr>
      <vt:lpstr>Живлення та охолодження Блок живлення</vt:lpstr>
      <vt:lpstr>Потужність блока живлення</vt:lpstr>
      <vt:lpstr>Система охолодження</vt:lpstr>
      <vt:lpstr>Повітряне та рідинне охолодження</vt:lpstr>
      <vt:lpstr>BIOS/UEFI Firmware комп'ютера</vt:lpstr>
      <vt:lpstr>BIOS та UEFI</vt:lpstr>
      <vt:lpstr>Інтерфейси та порти Навіщо потрібні інтерфейси?</vt:lpstr>
      <vt:lpstr>USB</vt:lpstr>
      <vt:lpstr>USB-C — це не те саме, що USB 3/4</vt:lpstr>
      <vt:lpstr>HDMI та DisplayPort</vt:lpstr>
      <vt:lpstr>Ethernet</vt:lpstr>
      <vt:lpstr>Периферійні пристрої Пристрої введення</vt:lpstr>
      <vt:lpstr>Пристрої виведення</vt:lpstr>
      <vt:lpstr>Звукова та мережева підсистема Звукова підсистема</vt:lpstr>
      <vt:lpstr>Вузькі місця системи Що таке «вузьке місце»?</vt:lpstr>
      <vt:lpstr>Баланс компонентів</vt:lpstr>
      <vt:lpstr>Як обирають компоненти Що важливо при виборі CPU?</vt:lpstr>
      <vt:lpstr>Що важливо при виборі RAM?</vt:lpstr>
      <vt:lpstr>Що важливо при виборі накопичувача?</vt:lpstr>
      <vt:lpstr>Що важливо при виборі GPU?</vt:lpstr>
      <vt:lpstr>Надійність та моніторинг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Пользователь Windows</dc:creator>
  <cp:lastModifiedBy>frostoff4ever@gmail.com</cp:lastModifiedBy>
  <cp:revision>90</cp:revision>
  <dcterms:created xsi:type="dcterms:W3CDTF">2026-08-22T15:33:16Z</dcterms:created>
  <dcterms:modified xsi:type="dcterms:W3CDTF">2026-09-07T11:17:15Z</dcterms:modified>
</cp:coreProperties>
</file>