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3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5" d="100"/>
          <a:sy n="105" d="100"/>
        </p:scale>
        <p:origin x="798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Master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5" Type="http://schemas.openxmlformats.org/officeDocument/2006/relationships/image" Target="../media/image3.png"/><Relationship Id="rId4" Type="http://schemas.openxmlformats.org/officeDocument/2006/relationships/image" Target="../media/image2.sv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sv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sv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1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2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sv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sv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2.svg"/><Relationship Id="rId5" Type="http://schemas.openxmlformats.org/officeDocument/2006/relationships/image" Target="../media/image11.png"/><Relationship Id="rId10" Type="http://schemas.openxmlformats.org/officeDocument/2006/relationships/image" Target="../media/image16.svg"/><Relationship Id="rId4" Type="http://schemas.openxmlformats.org/officeDocument/2006/relationships/image" Target="../media/image10.svg"/><Relationship Id="rId9" Type="http://schemas.openxmlformats.org/officeDocument/2006/relationships/image" Target="../media/image15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svg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2.sv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8.svg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D274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35509A9-0F9C-462B-9889-09632870EEBE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71450" cy="6858000"/>
          </a:xfrm>
          <a:prstGeom prst="rect">
            <a:avLst/>
          </a:prstGeom>
          <a:solidFill>
            <a:srgbClr val="43B6C8"/>
          </a:solidFill>
          <a:ln w="9525">
            <a:solidFill>
              <a:srgbClr val="43B6C8"/>
            </a:solidFill>
            <a:prstDash val="solid"/>
          </a:ln>
        </p:spPr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F7F29AE-09B7-445D-8B7A-282AD471A7B2}"/>
              </a:ext>
            </a:extLst>
          </p:cNvPr>
          <p:cNvSpPr>
            <a:spLocks noGrp="1"/>
          </p:cNvSpPr>
          <p:nvPr/>
        </p:nvSpPr>
        <p:spPr>
          <a:xfrm>
            <a:off x="685800" y="666750"/>
            <a:ext cx="57150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350" b="1">
                <a:solidFill>
                  <a:srgbClr val="43B6C8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43B6C8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427CEBF-6374-471A-849A-1434E96DA6FF}"/>
              </a:ext>
            </a:extLst>
          </p:cNvPr>
          <p:cNvSpPr>
            <a:spLocks noGrp="1"/>
          </p:cNvSpPr>
          <p:nvPr/>
        </p:nvSpPr>
        <p:spPr>
          <a:xfrm>
            <a:off x="685800" y="1381125"/>
            <a:ext cx="7810500" cy="2000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36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36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Логічні елементи та фізичні основи цифрової логіки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22421FF-502A-4D26-9983-B76BD84D1B78}"/>
              </a:ext>
            </a:extLst>
          </p:cNvPr>
          <p:cNvSpPr>
            <a:spLocks noGrp="1"/>
          </p:cNvSpPr>
          <p:nvPr/>
        </p:nvSpPr>
        <p:spPr>
          <a:xfrm>
            <a:off x="685800" y="3714750"/>
            <a:ext cx="7429500" cy="4381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0">
                <a:solidFill>
                  <a:srgbClr val="D7E2EC"/>
                </a:solidFill>
                <a:latin typeface="Aptos"/>
                <a:ea typeface="Aptos"/>
                <a:cs typeface="Aptos"/>
              </a:defRPr>
            </a:pPr>
            <a:r>
              <a:rPr sz="2025" b="0">
                <a:solidFill>
                  <a:srgbClr val="D7E2EC"/>
                </a:solidFill>
                <a:latin typeface="Aptos"/>
                <a:ea typeface="Aptos"/>
                <a:cs typeface="Aptos"/>
              </a:rPr>
              <a:t>Від булевої формули до CMOS-схеми</a:t>
            </a:r>
          </a:p>
        </p:txBody>
      </p:sp>
      <p:pic>
        <p:nvPicPr>
          <p:cNvPr id="16" name="Графіка 15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953500" y="1381125"/>
            <a:ext cx="2095500" cy="819150"/>
          </a:xfrm>
          <a:prstGeom prst="rect">
            <a:avLst/>
          </a:prstGeom>
        </p:spPr>
      </p:pic>
      <p:pic>
        <p:nvPicPr>
          <p:cNvPr id="17" name="Графіка 1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8953500" y="2428875"/>
            <a:ext cx="2095500" cy="819150"/>
          </a:xfrm>
          <a:prstGeom prst="rect">
            <a:avLst/>
          </a:prstGeom>
        </p:spPr>
      </p:pic>
      <p:sp>
        <p:nvSpPr>
          <p:cNvPr id="7" name="Прямокутник: округлені кути 6">
            <a:extLst>
              <a:ext uri="{FF2B5EF4-FFF2-40B4-BE49-F238E27FC236}">
                <a16:creationId xmlns:a16="http://schemas.microsoft.com/office/drawing/2014/main" id="{50704123-5DEB-41EA-BF88-4C74962B6B8F}"/>
              </a:ext>
            </a:extLst>
          </p:cNvPr>
          <p:cNvSpPr>
            <a:spLocks noGrp="1"/>
          </p:cNvSpPr>
          <p:nvPr/>
        </p:nvSpPr>
        <p:spPr>
          <a:xfrm>
            <a:off x="8953500" y="3476625"/>
            <a:ext cx="2095500" cy="819150"/>
          </a:xfrm>
          <a:prstGeom prst="roundRect">
            <a:avLst>
              <a:gd name="adj" fmla="val 9302"/>
            </a:avLst>
          </a:prstGeom>
          <a:solidFill>
            <a:srgbClr val="FFFFFF"/>
          </a:solidFill>
          <a:ln w="9525">
            <a:solidFill>
              <a:srgbClr val="43B6C8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E364FCB-F09C-4687-BBBF-C1E1462E0801}"/>
              </a:ext>
            </a:extLst>
          </p:cNvPr>
          <p:cNvSpPr>
            <a:spLocks noGrp="1"/>
          </p:cNvSpPr>
          <p:nvPr/>
        </p:nvSpPr>
        <p:spPr>
          <a:xfrm>
            <a:off x="8953500" y="3476625"/>
            <a:ext cx="76200" cy="819150"/>
          </a:xfrm>
          <a:prstGeom prst="rect">
            <a:avLst/>
          </a:prstGeom>
          <a:solidFill>
            <a:srgbClr val="43B6C8"/>
          </a:solidFill>
          <a:ln w="9525">
            <a:solidFill>
              <a:srgbClr val="43B6C8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49AF8E6-EDB3-4C2F-BBBB-9F7F17FBD945}"/>
              </a:ext>
            </a:extLst>
          </p:cNvPr>
          <p:cNvSpPr>
            <a:spLocks noGrp="1"/>
          </p:cNvSpPr>
          <p:nvPr/>
        </p:nvSpPr>
        <p:spPr>
          <a:xfrm>
            <a:off x="9163050" y="3648075"/>
            <a:ext cx="1714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36"/>
          </a:bodyPr>
          <a:lstStyle/>
          <a:p>
            <a:pPr algn="ctr">
              <a:defRPr sz="1950" b="1">
                <a:solidFill>
                  <a:srgbClr val="43B6C8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43B6C8"/>
                </a:solidFill>
                <a:latin typeface="Aptos"/>
                <a:ea typeface="Aptos"/>
                <a:cs typeface="Aptos"/>
              </a:rPr>
              <a:t>CMOS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C6573C8-FCF2-4677-BDE8-ECD6B8B8FB52}"/>
              </a:ext>
            </a:extLst>
          </p:cNvPr>
          <p:cNvSpPr>
            <a:spLocks noGrp="1"/>
          </p:cNvSpPr>
          <p:nvPr/>
        </p:nvSpPr>
        <p:spPr>
          <a:xfrm>
            <a:off x="685800" y="5619750"/>
            <a:ext cx="2857500" cy="266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6667"/>
          </a:bodyPr>
          <a:lstStyle/>
          <a:p>
            <a:pPr algn="l">
              <a:defRPr sz="150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F461BC6-37BB-453B-95D6-4A1F14DE2AE2}"/>
              </a:ext>
            </a:extLst>
          </p:cNvPr>
          <p:cNvSpPr>
            <a:spLocks noGrp="1"/>
          </p:cNvSpPr>
          <p:nvPr/>
        </p:nvSpPr>
        <p:spPr>
          <a:xfrm>
            <a:off x="685800" y="6000750"/>
            <a:ext cx="5905500" cy="2286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5000"/>
          </a:bodyPr>
          <a:lstStyle/>
          <a:p>
            <a:pPr algn="l">
              <a:defRPr sz="1200" b="0">
                <a:solidFill>
                  <a:srgbClr val="B8C5D1"/>
                </a:solidFill>
                <a:latin typeface="Aptos"/>
                <a:ea typeface="Aptos"/>
                <a:cs typeface="Aptos"/>
              </a:defRPr>
            </a:pPr>
            <a:r>
              <a:rPr sz="1200" b="0">
                <a:solidFill>
                  <a:srgbClr val="B8C5D1"/>
                </a:solidFill>
                <a:latin typeface="Aptos"/>
                <a:ea typeface="Aptos"/>
                <a:cs typeface="Aptos"/>
              </a:rPr>
              <a:t>2026–2027 навчальний рік</a:t>
            </a:r>
          </a:p>
        </p:txBody>
      </p:sp>
    </p:spTree>
    <p:extLst>
      <p:ext uri="{BB962C8B-B14F-4D97-AF65-F5344CB8AC3E}">
        <p14:creationId xmlns:p14="http://schemas.microsoft.com/office/powerpoint/2010/main" val="3115886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3AFB72B-9597-46A4-A807-87CB122D4C2B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ЛОГІЧНИЙ ПЕРЕХІД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2A6233E-15A9-4065-9E6F-96D45D238C0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Місце теми в курсі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51ED2C3-A3DC-409F-A486-952E484BBABB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C29947E-B8A6-4D53-8582-82D941C230C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4441F44B-5C7D-48B8-9F8D-A651E7B4B73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C8C02C6-97B5-4225-AE70-631A1B607505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48C9162-2072-4EBC-B092-FDF9B466E08F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66675" cy="33337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F8B8046-4182-4475-B118-6CF95D227339}"/>
              </a:ext>
            </a:extLst>
          </p:cNvPr>
          <p:cNvSpPr>
            <a:spLocks noGrp="1"/>
          </p:cNvSpPr>
          <p:nvPr/>
        </p:nvSpPr>
        <p:spPr>
          <a:xfrm>
            <a:off x="733425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Булева алгебра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240F3D3A-ED32-447E-9257-F941C4A0E4A3}"/>
              </a:ext>
            </a:extLst>
          </p:cNvPr>
          <p:cNvSpPr>
            <a:spLocks noGrp="1"/>
          </p:cNvSpPr>
          <p:nvPr/>
        </p:nvSpPr>
        <p:spPr>
          <a:xfrm>
            <a:off x="733425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що має робити функція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AD693496-6596-47AA-8CDD-C3051466A4E6}"/>
              </a:ext>
            </a:extLst>
          </p:cNvPr>
          <p:cNvSpPr>
            <a:spLocks noGrp="1"/>
          </p:cNvSpPr>
          <p:nvPr/>
        </p:nvSpPr>
        <p:spPr>
          <a:xfrm>
            <a:off x="733425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формула і таблиця істинності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D3B61DD7-9589-4950-BCC5-5F12D521EF17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98DA690-B02E-483D-960A-F63A4EE9AD28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66675" cy="33337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8C6B9DA-3D1B-4B60-A9A9-3974E778AC22}"/>
              </a:ext>
            </a:extLst>
          </p:cNvPr>
          <p:cNvSpPr>
            <a:spLocks noGrp="1"/>
          </p:cNvSpPr>
          <p:nvPr/>
        </p:nvSpPr>
        <p:spPr>
          <a:xfrm>
            <a:off x="4540250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Логічні елементи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7C06923B-B661-4DB9-BA3D-447D6EDC1828}"/>
              </a:ext>
            </a:extLst>
          </p:cNvPr>
          <p:cNvSpPr>
            <a:spLocks noGrp="1"/>
          </p:cNvSpPr>
          <p:nvPr/>
        </p:nvSpPr>
        <p:spPr>
          <a:xfrm>
            <a:off x="4540250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як з’єднати операції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0893507-B173-4CDA-A406-A0C0CAA26811}"/>
              </a:ext>
            </a:extLst>
          </p:cNvPr>
          <p:cNvSpPr>
            <a:spLocks noGrp="1"/>
          </p:cNvSpPr>
          <p:nvPr/>
        </p:nvSpPr>
        <p:spPr>
          <a:xfrm>
            <a:off x="4540250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структурна схема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F67429B1-041A-4DEE-BC8A-8708948CF94A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49C8BC0D-4872-4991-84F3-D87A781086C5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66675" cy="33337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3B7392C-852C-4793-B29A-620970E1B13F}"/>
              </a:ext>
            </a:extLst>
          </p:cNvPr>
          <p:cNvSpPr>
            <a:spLocks noGrp="1"/>
          </p:cNvSpPr>
          <p:nvPr/>
        </p:nvSpPr>
        <p:spPr>
          <a:xfrm>
            <a:off x="8347075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Фізична логіка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7A634AD-82AA-44CC-AB3A-E8467C54F5A3}"/>
              </a:ext>
            </a:extLst>
          </p:cNvPr>
          <p:cNvSpPr>
            <a:spLocks noGrp="1"/>
          </p:cNvSpPr>
          <p:nvPr/>
        </p:nvSpPr>
        <p:spPr>
          <a:xfrm>
            <a:off x="8347075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як виникають рівні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8027A51-E70C-4E54-87DC-3FA63A4A6231}"/>
              </a:ext>
            </a:extLst>
          </p:cNvPr>
          <p:cNvSpPr>
            <a:spLocks noGrp="1"/>
          </p:cNvSpPr>
          <p:nvPr/>
        </p:nvSpPr>
        <p:spPr>
          <a:xfrm>
            <a:off x="8347075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транзистори, час, енергія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1AC56D1-89C6-4A31-9639-8AEEE2627A05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Ця лекція поєднує математичну модель із реальною електронною схемою.</a:t>
            </a:r>
          </a:p>
        </p:txBody>
      </p:sp>
    </p:spTree>
    <p:extLst>
      <p:ext uri="{BB962C8B-B14F-4D97-AF65-F5344CB8AC3E}">
        <p14:creationId xmlns:p14="http://schemas.microsoft.com/office/powerpoint/2010/main" val="1026544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9DCB401-D66A-4AC1-BE4F-466FDF5B5F2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CD2FCDC-832D-4437-A7D2-1E7A56AC152E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Три рівні опису однієї функції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FD6A313-09BD-41E3-B3F7-3F0120F22529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A76E06A-69BA-431E-9188-54341A206721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39B96BC3-A098-4E21-9393-1D5AB5DBB0D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FBECF0C-ABBB-49EA-976B-19362AF0ECC0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EB3B63F-044F-4A41-9D35-D0B68B83E940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66675" cy="33337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E617DA8-2278-46A4-B17C-6D3BEDAFD037}"/>
              </a:ext>
            </a:extLst>
          </p:cNvPr>
          <p:cNvSpPr>
            <a:spLocks noGrp="1"/>
          </p:cNvSpPr>
          <p:nvPr/>
        </p:nvSpPr>
        <p:spPr>
          <a:xfrm>
            <a:off x="733425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F=(A∧B)∨C̅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568191F-093C-4C24-AD93-23926FB9CCD9}"/>
              </a:ext>
            </a:extLst>
          </p:cNvPr>
          <p:cNvSpPr>
            <a:spLocks noGrp="1"/>
          </p:cNvSpPr>
          <p:nvPr/>
        </p:nvSpPr>
        <p:spPr>
          <a:xfrm>
            <a:off x="733425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Формула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32425CD-A7A5-4CBF-A3A3-FAF32168E95F}"/>
              </a:ext>
            </a:extLst>
          </p:cNvPr>
          <p:cNvSpPr>
            <a:spLocks noGrp="1"/>
          </p:cNvSpPr>
          <p:nvPr/>
        </p:nvSpPr>
        <p:spPr>
          <a:xfrm>
            <a:off x="733425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функціональна залежність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0F8ED3B5-A320-41D9-A76D-37A7084F00BF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FD57A3B-F20F-44C8-8B37-8C6C9907B06F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66675" cy="33337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C7466A3-41D1-4713-899B-A661A1DB6394}"/>
              </a:ext>
            </a:extLst>
          </p:cNvPr>
          <p:cNvSpPr>
            <a:spLocks noGrp="1"/>
          </p:cNvSpPr>
          <p:nvPr/>
        </p:nvSpPr>
        <p:spPr>
          <a:xfrm>
            <a:off x="4540250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AND → OR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2954A54-5B26-4F5B-AA1B-F45D6F6C5429}"/>
              </a:ext>
            </a:extLst>
          </p:cNvPr>
          <p:cNvSpPr>
            <a:spLocks noGrp="1"/>
          </p:cNvSpPr>
          <p:nvPr/>
        </p:nvSpPr>
        <p:spPr>
          <a:xfrm>
            <a:off x="4540250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Схема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D5456D05-F5AA-4CD3-9D87-CB5BE9E03EB1}"/>
              </a:ext>
            </a:extLst>
          </p:cNvPr>
          <p:cNvSpPr>
            <a:spLocks noGrp="1"/>
          </p:cNvSpPr>
          <p:nvPr/>
        </p:nvSpPr>
        <p:spPr>
          <a:xfrm>
            <a:off x="4540250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елементи та з’єднання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0053A385-72D6-470D-A8CB-877AE87C67A0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CB6B72E-B1A5-4B03-946F-6B7DA07FEBEA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66675" cy="3333750"/>
          </a:xfrm>
          <a:prstGeom prst="rect">
            <a:avLst/>
          </a:prstGeom>
          <a:solidFill>
            <a:srgbClr val="6B55A3"/>
          </a:solidFill>
          <a:ln w="9525">
            <a:solidFill>
              <a:srgbClr val="6B55A3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49A0BE1-C0E2-4EDC-A4AC-EC3D30C03609}"/>
              </a:ext>
            </a:extLst>
          </p:cNvPr>
          <p:cNvSpPr>
            <a:spLocks noGrp="1"/>
          </p:cNvSpPr>
          <p:nvPr/>
        </p:nvSpPr>
        <p:spPr>
          <a:xfrm>
            <a:off x="8347075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6B55A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6B55A3"/>
                </a:solidFill>
                <a:latin typeface="Aptos"/>
                <a:ea typeface="Aptos"/>
                <a:cs typeface="Aptos"/>
              </a:rPr>
              <a:t>pMOS + nMOS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C1F5A4E-4E1E-4BDA-B700-94771D32B978}"/>
              </a:ext>
            </a:extLst>
          </p:cNvPr>
          <p:cNvSpPr>
            <a:spLocks noGrp="1"/>
          </p:cNvSpPr>
          <p:nvPr/>
        </p:nvSpPr>
        <p:spPr>
          <a:xfrm>
            <a:off x="8347075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Транзистори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FE3E43C-0AB2-4DAE-A042-C754051537CB}"/>
              </a:ext>
            </a:extLst>
          </p:cNvPr>
          <p:cNvSpPr>
            <a:spLocks noGrp="1"/>
          </p:cNvSpPr>
          <p:nvPr/>
        </p:nvSpPr>
        <p:spPr>
          <a:xfrm>
            <a:off x="8347075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напруги та струми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1B4BF18-6481-488D-8AEF-95B1F050462C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Рівні не замінюють один одного — кожний відповідає на своє запитання.</a:t>
            </a:r>
          </a:p>
        </p:txBody>
      </p:sp>
    </p:spTree>
    <p:extLst>
      <p:ext uri="{BB962C8B-B14F-4D97-AF65-F5344CB8AC3E}">
        <p14:creationId xmlns:p14="http://schemas.microsoft.com/office/powerpoint/2010/main" val="185019390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F5D73BB-B358-4C99-B73E-C0E48A1E7F72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30BCD68-4E09-449B-A12E-CF596E019880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Логічний елемент має інтерфейс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162D1BF-9244-4A54-BB60-ACD4582426D1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A60E172-3F1C-4DD6-9806-A855E9C0F644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7AF03D1-83E0-48EE-B938-66753B75F3E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571C489-02C1-412C-B255-2B33B7954B90}"/>
              </a:ext>
            </a:extLst>
          </p:cNvPr>
          <p:cNvSpPr>
            <a:spLocks noGrp="1"/>
          </p:cNvSpPr>
          <p:nvPr/>
        </p:nvSpPr>
        <p:spPr>
          <a:xfrm>
            <a:off x="4476750" y="2095500"/>
            <a:ext cx="3238500" cy="1809750"/>
          </a:xfrm>
          <a:prstGeom prst="roundRect">
            <a:avLst>
              <a:gd name="adj" fmla="val 4211"/>
            </a:avLst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B43C9B19-5A8E-48BC-8AA1-5AC5438F372C}"/>
              </a:ext>
            </a:extLst>
          </p:cNvPr>
          <p:cNvSpPr>
            <a:spLocks noGrp="1"/>
          </p:cNvSpPr>
          <p:nvPr/>
        </p:nvSpPr>
        <p:spPr>
          <a:xfrm>
            <a:off x="4476750" y="2095500"/>
            <a:ext cx="76200" cy="18097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580B2001-B047-4293-A944-338C3347EBFF}"/>
              </a:ext>
            </a:extLst>
          </p:cNvPr>
          <p:cNvSpPr>
            <a:spLocks noGrp="1"/>
          </p:cNvSpPr>
          <p:nvPr/>
        </p:nvSpPr>
        <p:spPr>
          <a:xfrm>
            <a:off x="4686300" y="2266950"/>
            <a:ext cx="2857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436"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LOGIC GATE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67695146-1162-4CD7-95D1-16481D5D3836}"/>
              </a:ext>
            </a:extLst>
          </p:cNvPr>
          <p:cNvSpPr>
            <a:spLocks noGrp="1"/>
          </p:cNvSpPr>
          <p:nvPr/>
        </p:nvSpPr>
        <p:spPr>
          <a:xfrm>
            <a:off x="2000250" y="240030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A29C11CF-C06C-41F1-8BE4-F2DD484FC4B3}"/>
              </a:ext>
            </a:extLst>
          </p:cNvPr>
          <p:cNvSpPr>
            <a:spLocks noGrp="1"/>
          </p:cNvSpPr>
          <p:nvPr/>
        </p:nvSpPr>
        <p:spPr>
          <a:xfrm>
            <a:off x="2381250" y="2571750"/>
            <a:ext cx="20955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CB359A7F-AF9E-4E68-9887-08AED4A547D8}"/>
              </a:ext>
            </a:extLst>
          </p:cNvPr>
          <p:cNvSpPr>
            <a:spLocks noGrp="1"/>
          </p:cNvSpPr>
          <p:nvPr/>
        </p:nvSpPr>
        <p:spPr>
          <a:xfrm>
            <a:off x="2000250" y="325755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D5A7223C-E148-487C-A6FB-357FD3E7140B}"/>
              </a:ext>
            </a:extLst>
          </p:cNvPr>
          <p:cNvSpPr>
            <a:spLocks noGrp="1"/>
          </p:cNvSpPr>
          <p:nvPr/>
        </p:nvSpPr>
        <p:spPr>
          <a:xfrm>
            <a:off x="2381250" y="3429000"/>
            <a:ext cx="20955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88336E37-5441-4F95-B6BE-3B5693846C27}"/>
              </a:ext>
            </a:extLst>
          </p:cNvPr>
          <p:cNvSpPr>
            <a:spLocks noGrp="1"/>
          </p:cNvSpPr>
          <p:nvPr/>
        </p:nvSpPr>
        <p:spPr>
          <a:xfrm>
            <a:off x="7715250" y="3000375"/>
            <a:ext cx="209550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EDA4DC8D-A811-4223-9CFC-39E325205265}"/>
              </a:ext>
            </a:extLst>
          </p:cNvPr>
          <p:cNvSpPr>
            <a:spLocks noGrp="1"/>
          </p:cNvSpPr>
          <p:nvPr/>
        </p:nvSpPr>
        <p:spPr>
          <a:xfrm>
            <a:off x="9953625" y="2809875"/>
            <a:ext cx="66675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187"/>
          </a:bodyPr>
          <a:lstStyle/>
          <a:p>
            <a:pPr algn="l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443D660F-F9B3-4E0C-A690-8B70C4DA6562}"/>
              </a:ext>
            </a:extLst>
          </p:cNvPr>
          <p:cNvSpPr>
            <a:spLocks noGrp="1"/>
          </p:cNvSpPr>
          <p:nvPr/>
        </p:nvSpPr>
        <p:spPr>
          <a:xfrm>
            <a:off x="4476750" y="4429125"/>
            <a:ext cx="3238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ctr">
              <a:defRPr sz="1575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VDD — живлення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51C9C7F-6D55-4E09-9DAE-92C2D18A8229}"/>
              </a:ext>
            </a:extLst>
          </p:cNvPr>
          <p:cNvSpPr>
            <a:spLocks noGrp="1"/>
          </p:cNvSpPr>
          <p:nvPr/>
        </p:nvSpPr>
        <p:spPr>
          <a:xfrm>
            <a:off x="4476750" y="4857750"/>
            <a:ext cx="3238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ctr">
              <a:defRPr sz="1575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GND — земля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48A918D-945D-4C9A-B1D5-6AC54C2E39F8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Графічний символ приховує внутрішні транзистори й показує лише функціональні виводи.</a:t>
            </a:r>
          </a:p>
        </p:txBody>
      </p:sp>
    </p:spTree>
    <p:extLst>
      <p:ext uri="{BB962C8B-B14F-4D97-AF65-F5344CB8AC3E}">
        <p14:creationId xmlns:p14="http://schemas.microsoft.com/office/powerpoint/2010/main" val="21188237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4A746799-7371-4BB1-96E0-22A30E40EAF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ОГЛЯД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F8D6F62A-EAE2-4409-B083-EEEA49CF83C3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Сім основних елементів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AA6EEB0-A6F0-404E-B7AB-71AC3F23D87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597023D9-D681-464E-9143-5D6F753FC4B5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95F84FDE-E972-4586-9F45-5DC16B5E539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FDFEEB4-E983-41D2-9EE4-606C1334E93D}"/>
              </a:ext>
            </a:extLst>
          </p:cNvPr>
          <p:cNvSpPr>
            <a:spLocks noGrp="1"/>
          </p:cNvSpPr>
          <p:nvPr/>
        </p:nvSpPr>
        <p:spPr>
          <a:xfrm>
            <a:off x="2381250" y="1476375"/>
            <a:ext cx="3714750" cy="511969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EB0A9117-D4A0-41CE-84B2-3DACA8521110}"/>
              </a:ext>
            </a:extLst>
          </p:cNvPr>
          <p:cNvSpPr>
            <a:spLocks noGrp="1"/>
          </p:cNvSpPr>
          <p:nvPr/>
        </p:nvSpPr>
        <p:spPr>
          <a:xfrm>
            <a:off x="2381250" y="1543050"/>
            <a:ext cx="3714750" cy="41671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Елемент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85924EBA-FEAD-4141-850E-C32CFDB45F51}"/>
              </a:ext>
            </a:extLst>
          </p:cNvPr>
          <p:cNvSpPr>
            <a:spLocks noGrp="1"/>
          </p:cNvSpPr>
          <p:nvPr/>
        </p:nvSpPr>
        <p:spPr>
          <a:xfrm>
            <a:off x="6096000" y="1476375"/>
            <a:ext cx="3714750" cy="511969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06F8E68A-7388-4D53-941C-B9FC851A8C63}"/>
              </a:ext>
            </a:extLst>
          </p:cNvPr>
          <p:cNvSpPr>
            <a:spLocks noGrp="1"/>
          </p:cNvSpPr>
          <p:nvPr/>
        </p:nvSpPr>
        <p:spPr>
          <a:xfrm>
            <a:off x="6096000" y="1543050"/>
            <a:ext cx="3714750" cy="41671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Вихід 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CE4DD6D-6995-4C31-9222-8A0165055203}"/>
              </a:ext>
            </a:extLst>
          </p:cNvPr>
          <p:cNvSpPr>
            <a:spLocks noGrp="1"/>
          </p:cNvSpPr>
          <p:nvPr/>
        </p:nvSpPr>
        <p:spPr>
          <a:xfrm>
            <a:off x="2381250" y="1988344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4B7525DF-40F1-4085-996C-90F6F266FCEA}"/>
              </a:ext>
            </a:extLst>
          </p:cNvPr>
          <p:cNvSpPr>
            <a:spLocks noGrp="1"/>
          </p:cNvSpPr>
          <p:nvPr/>
        </p:nvSpPr>
        <p:spPr>
          <a:xfrm>
            <a:off x="2381250" y="2045494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NOT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A5B1DBC-6A36-4254-A537-540F0934821C}"/>
              </a:ext>
            </a:extLst>
          </p:cNvPr>
          <p:cNvSpPr>
            <a:spLocks noGrp="1"/>
          </p:cNvSpPr>
          <p:nvPr/>
        </p:nvSpPr>
        <p:spPr>
          <a:xfrm>
            <a:off x="6096000" y="1988344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3CF042C-4687-4638-9595-51D1BC230B45}"/>
              </a:ext>
            </a:extLst>
          </p:cNvPr>
          <p:cNvSpPr>
            <a:spLocks noGrp="1"/>
          </p:cNvSpPr>
          <p:nvPr/>
        </p:nvSpPr>
        <p:spPr>
          <a:xfrm>
            <a:off x="6096000" y="2045494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коли A=0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4DB4476-DAE2-44AB-9927-B35D845C3751}"/>
              </a:ext>
            </a:extLst>
          </p:cNvPr>
          <p:cNvSpPr>
            <a:spLocks noGrp="1"/>
          </p:cNvSpPr>
          <p:nvPr/>
        </p:nvSpPr>
        <p:spPr>
          <a:xfrm>
            <a:off x="2381250" y="2500313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57FF4BC-75D8-43E1-8893-17A317381154}"/>
              </a:ext>
            </a:extLst>
          </p:cNvPr>
          <p:cNvSpPr>
            <a:spLocks noGrp="1"/>
          </p:cNvSpPr>
          <p:nvPr/>
        </p:nvSpPr>
        <p:spPr>
          <a:xfrm>
            <a:off x="2381250" y="2557463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AND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4B4038E-ADBC-4FF0-B9D3-0BAEBC3B64BA}"/>
              </a:ext>
            </a:extLst>
          </p:cNvPr>
          <p:cNvSpPr>
            <a:spLocks noGrp="1"/>
          </p:cNvSpPr>
          <p:nvPr/>
        </p:nvSpPr>
        <p:spPr>
          <a:xfrm>
            <a:off x="6096000" y="2500313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DED0527-BA6B-4457-9A84-B56928A53149}"/>
              </a:ext>
            </a:extLst>
          </p:cNvPr>
          <p:cNvSpPr>
            <a:spLocks noGrp="1"/>
          </p:cNvSpPr>
          <p:nvPr/>
        </p:nvSpPr>
        <p:spPr>
          <a:xfrm>
            <a:off x="6096000" y="2557463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лише всі 1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D6A85B3-30EE-4E1E-BB73-F9D64731BD65}"/>
              </a:ext>
            </a:extLst>
          </p:cNvPr>
          <p:cNvSpPr>
            <a:spLocks noGrp="1"/>
          </p:cNvSpPr>
          <p:nvPr/>
        </p:nvSpPr>
        <p:spPr>
          <a:xfrm>
            <a:off x="2381250" y="3012281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43E0C22-CC33-4CA3-A3A9-8658DFEC9BB7}"/>
              </a:ext>
            </a:extLst>
          </p:cNvPr>
          <p:cNvSpPr>
            <a:spLocks noGrp="1"/>
          </p:cNvSpPr>
          <p:nvPr/>
        </p:nvSpPr>
        <p:spPr>
          <a:xfrm>
            <a:off x="2381250" y="3069431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OR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C35445D-1DBC-411A-B5C7-D8BDBC7CC31C}"/>
              </a:ext>
            </a:extLst>
          </p:cNvPr>
          <p:cNvSpPr>
            <a:spLocks noGrp="1"/>
          </p:cNvSpPr>
          <p:nvPr/>
        </p:nvSpPr>
        <p:spPr>
          <a:xfrm>
            <a:off x="6096000" y="3012281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13A6447-FF48-4B11-8889-35C6BF6D1699}"/>
              </a:ext>
            </a:extLst>
          </p:cNvPr>
          <p:cNvSpPr>
            <a:spLocks noGrp="1"/>
          </p:cNvSpPr>
          <p:nvPr/>
        </p:nvSpPr>
        <p:spPr>
          <a:xfrm>
            <a:off x="6096000" y="3069431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є хоча б одна 1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7F770E5-4D02-42C0-91B1-35AF7D752CF4}"/>
              </a:ext>
            </a:extLst>
          </p:cNvPr>
          <p:cNvSpPr>
            <a:spLocks noGrp="1"/>
          </p:cNvSpPr>
          <p:nvPr/>
        </p:nvSpPr>
        <p:spPr>
          <a:xfrm>
            <a:off x="2381250" y="3524250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A066E4E-D52B-44FE-AC40-25171A8B071D}"/>
              </a:ext>
            </a:extLst>
          </p:cNvPr>
          <p:cNvSpPr>
            <a:spLocks noGrp="1"/>
          </p:cNvSpPr>
          <p:nvPr/>
        </p:nvSpPr>
        <p:spPr>
          <a:xfrm>
            <a:off x="2381250" y="3581400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XOR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324C667B-628F-4580-B148-35733E8B12A5}"/>
              </a:ext>
            </a:extLst>
          </p:cNvPr>
          <p:cNvSpPr>
            <a:spLocks noGrp="1"/>
          </p:cNvSpPr>
          <p:nvPr/>
        </p:nvSpPr>
        <p:spPr>
          <a:xfrm>
            <a:off x="6096000" y="3524250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35A7247-2B55-4476-A58F-2F2701E96300}"/>
              </a:ext>
            </a:extLst>
          </p:cNvPr>
          <p:cNvSpPr>
            <a:spLocks noGrp="1"/>
          </p:cNvSpPr>
          <p:nvPr/>
        </p:nvSpPr>
        <p:spPr>
          <a:xfrm>
            <a:off x="6096000" y="3581400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входи різні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2A37F8B5-43CC-4EC3-B1E6-C58CB2C67812}"/>
              </a:ext>
            </a:extLst>
          </p:cNvPr>
          <p:cNvSpPr>
            <a:spLocks noGrp="1"/>
          </p:cNvSpPr>
          <p:nvPr/>
        </p:nvSpPr>
        <p:spPr>
          <a:xfrm>
            <a:off x="2381250" y="4036219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5BAD021-8DD1-4A1F-B598-B5A7EDCB9B80}"/>
              </a:ext>
            </a:extLst>
          </p:cNvPr>
          <p:cNvSpPr>
            <a:spLocks noGrp="1"/>
          </p:cNvSpPr>
          <p:nvPr/>
        </p:nvSpPr>
        <p:spPr>
          <a:xfrm>
            <a:off x="2381250" y="4093369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NAND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1F54218B-1AEE-4AAD-A69C-7E6BBAFA8E96}"/>
              </a:ext>
            </a:extLst>
          </p:cNvPr>
          <p:cNvSpPr>
            <a:spLocks noGrp="1"/>
          </p:cNvSpPr>
          <p:nvPr/>
        </p:nvSpPr>
        <p:spPr>
          <a:xfrm>
            <a:off x="6096000" y="4036219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0ED823EF-CF81-46B7-BC6B-E3707507F7C9}"/>
              </a:ext>
            </a:extLst>
          </p:cNvPr>
          <p:cNvSpPr>
            <a:spLocks noGrp="1"/>
          </p:cNvSpPr>
          <p:nvPr/>
        </p:nvSpPr>
        <p:spPr>
          <a:xfrm>
            <a:off x="6096000" y="4093369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не всі 1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5729BEEA-F259-419C-8F80-7A84EEA0E074}"/>
              </a:ext>
            </a:extLst>
          </p:cNvPr>
          <p:cNvSpPr>
            <a:spLocks noGrp="1"/>
          </p:cNvSpPr>
          <p:nvPr/>
        </p:nvSpPr>
        <p:spPr>
          <a:xfrm>
            <a:off x="2381250" y="4548188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0AE127E1-AD95-4DDE-8435-143A09F14A64}"/>
              </a:ext>
            </a:extLst>
          </p:cNvPr>
          <p:cNvSpPr>
            <a:spLocks noGrp="1"/>
          </p:cNvSpPr>
          <p:nvPr/>
        </p:nvSpPr>
        <p:spPr>
          <a:xfrm>
            <a:off x="2381250" y="4605338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NOR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00DC3C0E-0DE2-471B-B6B0-A4B8F8871BF3}"/>
              </a:ext>
            </a:extLst>
          </p:cNvPr>
          <p:cNvSpPr>
            <a:spLocks noGrp="1"/>
          </p:cNvSpPr>
          <p:nvPr/>
        </p:nvSpPr>
        <p:spPr>
          <a:xfrm>
            <a:off x="6096000" y="4548188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D367F7FB-8D05-4522-A4F3-1CEDDA606A29}"/>
              </a:ext>
            </a:extLst>
          </p:cNvPr>
          <p:cNvSpPr>
            <a:spLocks noGrp="1"/>
          </p:cNvSpPr>
          <p:nvPr/>
        </p:nvSpPr>
        <p:spPr>
          <a:xfrm>
            <a:off x="6096000" y="4605338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усі 0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D93B27A-F6BB-4D14-B944-099EBDCF7C6B}"/>
              </a:ext>
            </a:extLst>
          </p:cNvPr>
          <p:cNvSpPr>
            <a:spLocks noGrp="1"/>
          </p:cNvSpPr>
          <p:nvPr/>
        </p:nvSpPr>
        <p:spPr>
          <a:xfrm>
            <a:off x="2381250" y="5060156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7F10798C-46AC-4E2D-8E29-34142828D802}"/>
              </a:ext>
            </a:extLst>
          </p:cNvPr>
          <p:cNvSpPr>
            <a:spLocks noGrp="1"/>
          </p:cNvSpPr>
          <p:nvPr/>
        </p:nvSpPr>
        <p:spPr>
          <a:xfrm>
            <a:off x="2381250" y="5117306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XNOR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A4B56703-5B2B-4B89-A20B-51B3F0FACE2D}"/>
              </a:ext>
            </a:extLst>
          </p:cNvPr>
          <p:cNvSpPr>
            <a:spLocks noGrp="1"/>
          </p:cNvSpPr>
          <p:nvPr/>
        </p:nvSpPr>
        <p:spPr>
          <a:xfrm>
            <a:off x="6096000" y="5060156"/>
            <a:ext cx="3714750" cy="511969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088A4BB9-871F-42B9-BD2D-777A7BBEFB5C}"/>
              </a:ext>
            </a:extLst>
          </p:cNvPr>
          <p:cNvSpPr>
            <a:spLocks noGrp="1"/>
          </p:cNvSpPr>
          <p:nvPr/>
        </p:nvSpPr>
        <p:spPr>
          <a:xfrm>
            <a:off x="6096000" y="5117306"/>
            <a:ext cx="3714750" cy="435769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входи однакові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550B222A-F98E-4094-8FD0-3221F3F2DFA7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NAND, NOR і XNOR — інверсії відповідно AND, OR та XOR.</a:t>
            </a:r>
          </a:p>
        </p:txBody>
      </p:sp>
    </p:spTree>
    <p:extLst>
      <p:ext uri="{BB962C8B-B14F-4D97-AF65-F5344CB8AC3E}">
        <p14:creationId xmlns:p14="http://schemas.microsoft.com/office/powerpoint/2010/main" val="5074419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17EAD871-9084-4BC4-B9CA-10EC7B208BC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0EC77D5-FA11-40A3-8853-E22B96177500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NOT (НЕ): один вхід — протилежний вихід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1BBC888-2B21-433E-8AB4-3DEC3F2F5DB6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BB72973-A25A-4FFD-B0F2-8DBB57308C98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E864AAB-7BAD-4365-A620-810B62F93BE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AC2A6CC-6ABE-4483-BF11-790D5CC2F714}"/>
              </a:ext>
            </a:extLst>
          </p:cNvPr>
          <p:cNvSpPr>
            <a:spLocks noGrp="1"/>
          </p:cNvSpPr>
          <p:nvPr/>
        </p:nvSpPr>
        <p:spPr>
          <a:xfrm>
            <a:off x="1809750" y="287655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C4402183-F42E-4D4A-B68F-9EA66B3144EF}"/>
              </a:ext>
            </a:extLst>
          </p:cNvPr>
          <p:cNvSpPr>
            <a:spLocks noGrp="1"/>
          </p:cNvSpPr>
          <p:nvPr/>
        </p:nvSpPr>
        <p:spPr>
          <a:xfrm>
            <a:off x="2190750" y="3048000"/>
            <a:ext cx="22860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25" name="Графіка 2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476750" y="2571750"/>
            <a:ext cx="2190750" cy="952500"/>
          </a:xfrm>
          <a:prstGeom prst="rect">
            <a:avLst/>
          </a:prstGeom>
        </p:spPr>
      </p:pic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9E97F542-7146-4B6B-A66B-67FCC2454F64}"/>
              </a:ext>
            </a:extLst>
          </p:cNvPr>
          <p:cNvSpPr>
            <a:spLocks noGrp="1"/>
          </p:cNvSpPr>
          <p:nvPr/>
        </p:nvSpPr>
        <p:spPr>
          <a:xfrm>
            <a:off x="6667500" y="3048000"/>
            <a:ext cx="228600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41E3560-1D6A-4F11-90DA-6265D454E290}"/>
              </a:ext>
            </a:extLst>
          </p:cNvPr>
          <p:cNvSpPr>
            <a:spLocks noGrp="1"/>
          </p:cNvSpPr>
          <p:nvPr/>
        </p:nvSpPr>
        <p:spPr>
          <a:xfrm>
            <a:off x="9144000" y="2781300"/>
            <a:ext cx="95250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31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31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A̅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D034AC1F-6077-48BC-BB1A-1A96AF3AB6B8}"/>
              </a:ext>
            </a:extLst>
          </p:cNvPr>
          <p:cNvSpPr>
            <a:spLocks noGrp="1"/>
          </p:cNvSpPr>
          <p:nvPr/>
        </p:nvSpPr>
        <p:spPr>
          <a:xfrm>
            <a:off x="857250" y="4333875"/>
            <a:ext cx="495300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4C101B5-BD1D-4733-A128-4FB72CF90AF3}"/>
              </a:ext>
            </a:extLst>
          </p:cNvPr>
          <p:cNvSpPr>
            <a:spLocks noGrp="1"/>
          </p:cNvSpPr>
          <p:nvPr/>
        </p:nvSpPr>
        <p:spPr>
          <a:xfrm>
            <a:off x="1095375" y="4572000"/>
            <a:ext cx="4476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827"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A=0  →  A̅=1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EBB25631-DB7D-4EED-8A23-D9560DFC7375}"/>
              </a:ext>
            </a:extLst>
          </p:cNvPr>
          <p:cNvSpPr>
            <a:spLocks noGrp="1"/>
          </p:cNvSpPr>
          <p:nvPr/>
        </p:nvSpPr>
        <p:spPr>
          <a:xfrm>
            <a:off x="1095375" y="5048250"/>
            <a:ext cx="4476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низький рівень перетворюється на високий</a:t>
            </a:r>
          </a:p>
        </p:txBody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C8F1BE72-59BE-425A-A9F6-791F04F462A1}"/>
              </a:ext>
            </a:extLst>
          </p:cNvPr>
          <p:cNvSpPr>
            <a:spLocks noGrp="1"/>
          </p:cNvSpPr>
          <p:nvPr/>
        </p:nvSpPr>
        <p:spPr>
          <a:xfrm>
            <a:off x="6381750" y="4333875"/>
            <a:ext cx="495300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C50D3F4-A9E5-4B24-AD07-C1DE344B3BB6}"/>
              </a:ext>
            </a:extLst>
          </p:cNvPr>
          <p:cNvSpPr>
            <a:spLocks noGrp="1"/>
          </p:cNvSpPr>
          <p:nvPr/>
        </p:nvSpPr>
        <p:spPr>
          <a:xfrm>
            <a:off x="6619875" y="4572000"/>
            <a:ext cx="447675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827"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A=1  →  A̅=0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3B1955F-9710-4855-AFD3-E14099A44FC0}"/>
              </a:ext>
            </a:extLst>
          </p:cNvPr>
          <p:cNvSpPr>
            <a:spLocks noGrp="1"/>
          </p:cNvSpPr>
          <p:nvPr/>
        </p:nvSpPr>
        <p:spPr>
          <a:xfrm>
            <a:off x="6619875" y="5048250"/>
            <a:ext cx="44767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444"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високий рівень перетворюється на низький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BFE38B1C-F4A8-4566-B2A7-BCE249C9C9C4}"/>
              </a:ext>
            </a:extLst>
          </p:cNvPr>
          <p:cNvSpPr>
            <a:spLocks noGrp="1"/>
          </p:cNvSpPr>
          <p:nvPr/>
        </p:nvSpPr>
        <p:spPr>
          <a:xfrm>
            <a:off x="666750" y="57150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Коло на виході є інверсійною бульбашкою та позначає логічне заперечення.</a:t>
            </a:r>
          </a:p>
        </p:txBody>
      </p:sp>
    </p:spTree>
    <p:extLst>
      <p:ext uri="{BB962C8B-B14F-4D97-AF65-F5344CB8AC3E}">
        <p14:creationId xmlns:p14="http://schemas.microsoft.com/office/powerpoint/2010/main" val="16292239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CB08C87E-897F-4BF7-9988-EF5316D5795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80102F19-AFB4-4DEE-AF09-9EF612B901D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AND (І): усі умови мають виконуватися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1B6632C-5782-4A54-B7EA-ACB8487D9C8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44CFBFA-1AB1-4DAC-AE66-DD4524489CD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D3480FE-83C1-4C1E-AC1D-6B54DC4F24E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7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6037A48-DFD9-4472-91F1-248174990A6A}"/>
              </a:ext>
            </a:extLst>
          </p:cNvPr>
          <p:cNvSpPr>
            <a:spLocks noGrp="1"/>
          </p:cNvSpPr>
          <p:nvPr/>
        </p:nvSpPr>
        <p:spPr>
          <a:xfrm>
            <a:off x="1619250" y="240030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730D5B6E-1DA6-4685-83D2-8FB65728AE1A}"/>
              </a:ext>
            </a:extLst>
          </p:cNvPr>
          <p:cNvSpPr>
            <a:spLocks noGrp="1"/>
          </p:cNvSpPr>
          <p:nvPr/>
        </p:nvSpPr>
        <p:spPr>
          <a:xfrm>
            <a:off x="2000250" y="2571750"/>
            <a:ext cx="25717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286DD54-18A2-496A-9FBB-68C5CF79ADDC}"/>
              </a:ext>
            </a:extLst>
          </p:cNvPr>
          <p:cNvSpPr>
            <a:spLocks noGrp="1"/>
          </p:cNvSpPr>
          <p:nvPr/>
        </p:nvSpPr>
        <p:spPr>
          <a:xfrm>
            <a:off x="1619250" y="335280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1EC2A147-1BDC-488E-A232-A90BFC4F51E0}"/>
              </a:ext>
            </a:extLst>
          </p:cNvPr>
          <p:cNvSpPr>
            <a:spLocks noGrp="1"/>
          </p:cNvSpPr>
          <p:nvPr/>
        </p:nvSpPr>
        <p:spPr>
          <a:xfrm>
            <a:off x="2000250" y="3524250"/>
            <a:ext cx="25717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53" name="Графіка 52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572000" y="2571750"/>
            <a:ext cx="2381250" cy="990600"/>
          </a:xfrm>
          <a:prstGeom prst="rect">
            <a:avLst/>
          </a:prstGeom>
        </p:spPr>
      </p:pic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6B5427B8-BAEF-4A10-861F-16C2B282CAB6}"/>
              </a:ext>
            </a:extLst>
          </p:cNvPr>
          <p:cNvSpPr>
            <a:spLocks noGrp="1"/>
          </p:cNvSpPr>
          <p:nvPr/>
        </p:nvSpPr>
        <p:spPr>
          <a:xfrm>
            <a:off x="6953250" y="3067050"/>
            <a:ext cx="257175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BF0B2D3B-5352-42DA-84CE-E101F968D4EC}"/>
              </a:ext>
            </a:extLst>
          </p:cNvPr>
          <p:cNvSpPr>
            <a:spLocks noGrp="1"/>
          </p:cNvSpPr>
          <p:nvPr/>
        </p:nvSpPr>
        <p:spPr>
          <a:xfrm>
            <a:off x="9620250" y="2800350"/>
            <a:ext cx="142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77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A∧B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FA1C6BC-048E-4EDA-86E3-E9A9C9ECC114}"/>
              </a:ext>
            </a:extLst>
          </p:cNvPr>
          <p:cNvSpPr>
            <a:spLocks noGrp="1"/>
          </p:cNvSpPr>
          <p:nvPr/>
        </p:nvSpPr>
        <p:spPr>
          <a:xfrm>
            <a:off x="1619250" y="4191000"/>
            <a:ext cx="1619250" cy="295275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6A042DB-2D1F-42B0-8EF1-C687C420C80D}"/>
              </a:ext>
            </a:extLst>
          </p:cNvPr>
          <p:cNvSpPr>
            <a:spLocks noGrp="1"/>
          </p:cNvSpPr>
          <p:nvPr/>
        </p:nvSpPr>
        <p:spPr>
          <a:xfrm>
            <a:off x="1619250" y="4257675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2778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A7ECD4F-C7D1-4E7B-942C-FF8DF49E38FC}"/>
              </a:ext>
            </a:extLst>
          </p:cNvPr>
          <p:cNvSpPr>
            <a:spLocks noGrp="1"/>
          </p:cNvSpPr>
          <p:nvPr/>
        </p:nvSpPr>
        <p:spPr>
          <a:xfrm>
            <a:off x="3238500" y="4191000"/>
            <a:ext cx="1619250" cy="295275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D545A63-81AC-47D3-9614-22C040875814}"/>
              </a:ext>
            </a:extLst>
          </p:cNvPr>
          <p:cNvSpPr>
            <a:spLocks noGrp="1"/>
          </p:cNvSpPr>
          <p:nvPr/>
        </p:nvSpPr>
        <p:spPr>
          <a:xfrm>
            <a:off x="3238500" y="4257675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2778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AC7478A-B098-4B6D-BA65-283AB55EAC7A}"/>
              </a:ext>
            </a:extLst>
          </p:cNvPr>
          <p:cNvSpPr>
            <a:spLocks noGrp="1"/>
          </p:cNvSpPr>
          <p:nvPr/>
        </p:nvSpPr>
        <p:spPr>
          <a:xfrm>
            <a:off x="4857750" y="4191000"/>
            <a:ext cx="1619250" cy="295275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AAC75B7-80D2-4F70-83D7-654A74A062A1}"/>
              </a:ext>
            </a:extLst>
          </p:cNvPr>
          <p:cNvSpPr>
            <a:spLocks noGrp="1"/>
          </p:cNvSpPr>
          <p:nvPr/>
        </p:nvSpPr>
        <p:spPr>
          <a:xfrm>
            <a:off x="4857750" y="4257675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2778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A∧B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1094C824-042B-4966-ACCB-B1B087405F91}"/>
              </a:ext>
            </a:extLst>
          </p:cNvPr>
          <p:cNvSpPr>
            <a:spLocks noGrp="1"/>
          </p:cNvSpPr>
          <p:nvPr/>
        </p:nvSpPr>
        <p:spPr>
          <a:xfrm>
            <a:off x="1619250" y="448627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6FE4BCF-F34F-4DDD-B7D9-8B2C1DE30EC3}"/>
              </a:ext>
            </a:extLst>
          </p:cNvPr>
          <p:cNvSpPr>
            <a:spLocks noGrp="1"/>
          </p:cNvSpPr>
          <p:nvPr/>
        </p:nvSpPr>
        <p:spPr>
          <a:xfrm>
            <a:off x="1619250" y="454342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3770038-B955-426E-8125-6A1D3844214B}"/>
              </a:ext>
            </a:extLst>
          </p:cNvPr>
          <p:cNvSpPr>
            <a:spLocks noGrp="1"/>
          </p:cNvSpPr>
          <p:nvPr/>
        </p:nvSpPr>
        <p:spPr>
          <a:xfrm>
            <a:off x="3238500" y="448627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BC18A87-FA7E-4857-85A5-157E8E6B585C}"/>
              </a:ext>
            </a:extLst>
          </p:cNvPr>
          <p:cNvSpPr>
            <a:spLocks noGrp="1"/>
          </p:cNvSpPr>
          <p:nvPr/>
        </p:nvSpPr>
        <p:spPr>
          <a:xfrm>
            <a:off x="3238500" y="454342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C62A1101-6675-4F01-8779-7F94EE0A1822}"/>
              </a:ext>
            </a:extLst>
          </p:cNvPr>
          <p:cNvSpPr>
            <a:spLocks noGrp="1"/>
          </p:cNvSpPr>
          <p:nvPr/>
        </p:nvSpPr>
        <p:spPr>
          <a:xfrm>
            <a:off x="4857750" y="448627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224530DC-96F7-4D09-888D-A0DC4842952F}"/>
              </a:ext>
            </a:extLst>
          </p:cNvPr>
          <p:cNvSpPr>
            <a:spLocks noGrp="1"/>
          </p:cNvSpPr>
          <p:nvPr/>
        </p:nvSpPr>
        <p:spPr>
          <a:xfrm>
            <a:off x="4857750" y="454342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62A8F7EC-5768-4DCA-9CFA-13C976F85F5E}"/>
              </a:ext>
            </a:extLst>
          </p:cNvPr>
          <p:cNvSpPr>
            <a:spLocks noGrp="1"/>
          </p:cNvSpPr>
          <p:nvPr/>
        </p:nvSpPr>
        <p:spPr>
          <a:xfrm>
            <a:off x="1619250" y="478155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99933758-73B0-46B8-95E3-5237FEBE0E3C}"/>
              </a:ext>
            </a:extLst>
          </p:cNvPr>
          <p:cNvSpPr>
            <a:spLocks noGrp="1"/>
          </p:cNvSpPr>
          <p:nvPr/>
        </p:nvSpPr>
        <p:spPr>
          <a:xfrm>
            <a:off x="1619250" y="483870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CE882D40-B704-4197-A52C-CD4AA560E6FE}"/>
              </a:ext>
            </a:extLst>
          </p:cNvPr>
          <p:cNvSpPr>
            <a:spLocks noGrp="1"/>
          </p:cNvSpPr>
          <p:nvPr/>
        </p:nvSpPr>
        <p:spPr>
          <a:xfrm>
            <a:off x="3238500" y="478155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79427B9D-28D8-4BA3-8B20-39C53F212AE6}"/>
              </a:ext>
            </a:extLst>
          </p:cNvPr>
          <p:cNvSpPr>
            <a:spLocks noGrp="1"/>
          </p:cNvSpPr>
          <p:nvPr/>
        </p:nvSpPr>
        <p:spPr>
          <a:xfrm>
            <a:off x="3238500" y="483870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4AA55B72-F78B-4DFF-9588-C594ED965FC9}"/>
              </a:ext>
            </a:extLst>
          </p:cNvPr>
          <p:cNvSpPr>
            <a:spLocks noGrp="1"/>
          </p:cNvSpPr>
          <p:nvPr/>
        </p:nvSpPr>
        <p:spPr>
          <a:xfrm>
            <a:off x="4857750" y="478155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158034B5-4619-4584-91EA-74562CED9F2B}"/>
              </a:ext>
            </a:extLst>
          </p:cNvPr>
          <p:cNvSpPr>
            <a:spLocks noGrp="1"/>
          </p:cNvSpPr>
          <p:nvPr/>
        </p:nvSpPr>
        <p:spPr>
          <a:xfrm>
            <a:off x="4857750" y="483870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E45616F4-D883-4542-AA61-7CD850CE7D1A}"/>
              </a:ext>
            </a:extLst>
          </p:cNvPr>
          <p:cNvSpPr>
            <a:spLocks noGrp="1"/>
          </p:cNvSpPr>
          <p:nvPr/>
        </p:nvSpPr>
        <p:spPr>
          <a:xfrm>
            <a:off x="1619250" y="507682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799A4425-59C7-4345-97E6-2CF60988C63E}"/>
              </a:ext>
            </a:extLst>
          </p:cNvPr>
          <p:cNvSpPr>
            <a:spLocks noGrp="1"/>
          </p:cNvSpPr>
          <p:nvPr/>
        </p:nvSpPr>
        <p:spPr>
          <a:xfrm>
            <a:off x="1619250" y="513397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1D6984A3-6A56-4FC8-986A-D915BE9AA9B9}"/>
              </a:ext>
            </a:extLst>
          </p:cNvPr>
          <p:cNvSpPr>
            <a:spLocks noGrp="1"/>
          </p:cNvSpPr>
          <p:nvPr/>
        </p:nvSpPr>
        <p:spPr>
          <a:xfrm>
            <a:off x="3238500" y="507682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2D6DD628-5A0A-493A-A1AA-9F76D5A39CBA}"/>
              </a:ext>
            </a:extLst>
          </p:cNvPr>
          <p:cNvSpPr>
            <a:spLocks noGrp="1"/>
          </p:cNvSpPr>
          <p:nvPr/>
        </p:nvSpPr>
        <p:spPr>
          <a:xfrm>
            <a:off x="3238500" y="513397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7831C2BE-C5E5-428A-A4FE-1337BC8ABB5C}"/>
              </a:ext>
            </a:extLst>
          </p:cNvPr>
          <p:cNvSpPr>
            <a:spLocks noGrp="1"/>
          </p:cNvSpPr>
          <p:nvPr/>
        </p:nvSpPr>
        <p:spPr>
          <a:xfrm>
            <a:off x="4857750" y="507682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82A81CD7-D3E1-4964-AF03-ADCE870CB933}"/>
              </a:ext>
            </a:extLst>
          </p:cNvPr>
          <p:cNvSpPr>
            <a:spLocks noGrp="1"/>
          </p:cNvSpPr>
          <p:nvPr/>
        </p:nvSpPr>
        <p:spPr>
          <a:xfrm>
            <a:off x="4857750" y="513397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A798AAE8-40AC-4C90-86A5-AE99FF21FBCA}"/>
              </a:ext>
            </a:extLst>
          </p:cNvPr>
          <p:cNvSpPr>
            <a:spLocks noGrp="1"/>
          </p:cNvSpPr>
          <p:nvPr/>
        </p:nvSpPr>
        <p:spPr>
          <a:xfrm>
            <a:off x="1619250" y="537210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3FF11E97-0367-4792-9AD3-FD02A4F4095A}"/>
              </a:ext>
            </a:extLst>
          </p:cNvPr>
          <p:cNvSpPr>
            <a:spLocks noGrp="1"/>
          </p:cNvSpPr>
          <p:nvPr/>
        </p:nvSpPr>
        <p:spPr>
          <a:xfrm>
            <a:off x="1619250" y="542925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B0E99A22-7CA7-4568-8A05-2D66E4ECCFCA}"/>
              </a:ext>
            </a:extLst>
          </p:cNvPr>
          <p:cNvSpPr>
            <a:spLocks noGrp="1"/>
          </p:cNvSpPr>
          <p:nvPr/>
        </p:nvSpPr>
        <p:spPr>
          <a:xfrm>
            <a:off x="3238500" y="537210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6FA94E49-4CB9-44B1-9E0A-D5ADA6B21B17}"/>
              </a:ext>
            </a:extLst>
          </p:cNvPr>
          <p:cNvSpPr>
            <a:spLocks noGrp="1"/>
          </p:cNvSpPr>
          <p:nvPr/>
        </p:nvSpPr>
        <p:spPr>
          <a:xfrm>
            <a:off x="3238500" y="542925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7E449346-8E8F-4FA2-B1DE-F7FCE943FDA2}"/>
              </a:ext>
            </a:extLst>
          </p:cNvPr>
          <p:cNvSpPr>
            <a:spLocks noGrp="1"/>
          </p:cNvSpPr>
          <p:nvPr/>
        </p:nvSpPr>
        <p:spPr>
          <a:xfrm>
            <a:off x="4857750" y="537210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7417578E-2A65-4A50-A8E1-0F4651C925B5}"/>
              </a:ext>
            </a:extLst>
          </p:cNvPr>
          <p:cNvSpPr>
            <a:spLocks noGrp="1"/>
          </p:cNvSpPr>
          <p:nvPr/>
        </p:nvSpPr>
        <p:spPr>
          <a:xfrm>
            <a:off x="4857750" y="542925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97B977B5-6909-4D96-9138-27A429D7A865}"/>
              </a:ext>
            </a:extLst>
          </p:cNvPr>
          <p:cNvSpPr>
            <a:spLocks noGrp="1"/>
          </p:cNvSpPr>
          <p:nvPr/>
        </p:nvSpPr>
        <p:spPr>
          <a:xfrm>
            <a:off x="666750" y="57340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6856A"/>
                </a:solidFill>
                <a:latin typeface="Aptos"/>
                <a:ea typeface="Aptos"/>
                <a:cs typeface="Aptos"/>
              </a:rPr>
              <a:t>Один нуль блокує кон’юнкцію.</a:t>
            </a:r>
          </a:p>
        </p:txBody>
      </p:sp>
    </p:spTree>
    <p:extLst>
      <p:ext uri="{BB962C8B-B14F-4D97-AF65-F5344CB8AC3E}">
        <p14:creationId xmlns:p14="http://schemas.microsoft.com/office/powerpoint/2010/main" val="2687124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4724CEB6-4377-45E0-9BCA-303CC15102FE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85C279C-3314-4E72-A28A-EC6C7BFC55D6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OR (АБО): достатньо однієї активної умови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F80D23F-F72B-43C3-9ADA-0E0F60F2B551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761798F-D4D7-49FC-8A7C-63992C5C905C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5232325-73F6-4CE9-AE35-A45DD8B829D5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8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B994865-9D5A-471B-AC65-F561994993E3}"/>
              </a:ext>
            </a:extLst>
          </p:cNvPr>
          <p:cNvSpPr>
            <a:spLocks noGrp="1"/>
          </p:cNvSpPr>
          <p:nvPr/>
        </p:nvSpPr>
        <p:spPr>
          <a:xfrm>
            <a:off x="1619250" y="240030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D0FCB08D-F3B6-4344-B87C-641FB5F48C24}"/>
              </a:ext>
            </a:extLst>
          </p:cNvPr>
          <p:cNvSpPr>
            <a:spLocks noGrp="1"/>
          </p:cNvSpPr>
          <p:nvPr/>
        </p:nvSpPr>
        <p:spPr>
          <a:xfrm>
            <a:off x="2000250" y="2571750"/>
            <a:ext cx="25717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560ED20-574A-4256-B9E3-90B6F4BF6F8C}"/>
              </a:ext>
            </a:extLst>
          </p:cNvPr>
          <p:cNvSpPr>
            <a:spLocks noGrp="1"/>
          </p:cNvSpPr>
          <p:nvPr/>
        </p:nvSpPr>
        <p:spPr>
          <a:xfrm>
            <a:off x="1619250" y="335280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93BDB121-208D-4D5D-841B-AFDDCF915FE3}"/>
              </a:ext>
            </a:extLst>
          </p:cNvPr>
          <p:cNvSpPr>
            <a:spLocks noGrp="1"/>
          </p:cNvSpPr>
          <p:nvPr/>
        </p:nvSpPr>
        <p:spPr>
          <a:xfrm>
            <a:off x="2000250" y="3524250"/>
            <a:ext cx="25717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53" name="Графіка 52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572000" y="2571750"/>
            <a:ext cx="2381250" cy="990600"/>
          </a:xfrm>
          <a:prstGeom prst="rect">
            <a:avLst/>
          </a:prstGeom>
        </p:spPr>
      </p:pic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AE62725F-81B7-45BB-B76A-91F251F9A89C}"/>
              </a:ext>
            </a:extLst>
          </p:cNvPr>
          <p:cNvSpPr>
            <a:spLocks noGrp="1"/>
          </p:cNvSpPr>
          <p:nvPr/>
        </p:nvSpPr>
        <p:spPr>
          <a:xfrm>
            <a:off x="6953250" y="3067050"/>
            <a:ext cx="25717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F0098E6-B7F6-406E-900A-EA79EE9873CE}"/>
              </a:ext>
            </a:extLst>
          </p:cNvPr>
          <p:cNvSpPr>
            <a:spLocks noGrp="1"/>
          </p:cNvSpPr>
          <p:nvPr/>
        </p:nvSpPr>
        <p:spPr>
          <a:xfrm>
            <a:off x="9620250" y="2800350"/>
            <a:ext cx="1428750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77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A∨B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9448FF8D-D845-41CD-AF99-8019993E1F0D}"/>
              </a:ext>
            </a:extLst>
          </p:cNvPr>
          <p:cNvSpPr>
            <a:spLocks noGrp="1"/>
          </p:cNvSpPr>
          <p:nvPr/>
        </p:nvSpPr>
        <p:spPr>
          <a:xfrm>
            <a:off x="1619250" y="4191000"/>
            <a:ext cx="1619250" cy="295275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1395976-9FAD-404C-80A7-BF5ACA7471D7}"/>
              </a:ext>
            </a:extLst>
          </p:cNvPr>
          <p:cNvSpPr>
            <a:spLocks noGrp="1"/>
          </p:cNvSpPr>
          <p:nvPr/>
        </p:nvSpPr>
        <p:spPr>
          <a:xfrm>
            <a:off x="1619250" y="4257675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2778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F7D742DE-AC44-4F30-873B-396030524B3D}"/>
              </a:ext>
            </a:extLst>
          </p:cNvPr>
          <p:cNvSpPr>
            <a:spLocks noGrp="1"/>
          </p:cNvSpPr>
          <p:nvPr/>
        </p:nvSpPr>
        <p:spPr>
          <a:xfrm>
            <a:off x="3238500" y="4191000"/>
            <a:ext cx="1619250" cy="295275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A215904-030D-450B-A3D2-2D9C2E584F9F}"/>
              </a:ext>
            </a:extLst>
          </p:cNvPr>
          <p:cNvSpPr>
            <a:spLocks noGrp="1"/>
          </p:cNvSpPr>
          <p:nvPr/>
        </p:nvSpPr>
        <p:spPr>
          <a:xfrm>
            <a:off x="3238500" y="4257675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2778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D918D87-F56A-4C49-B1F7-B8699B37CFA7}"/>
              </a:ext>
            </a:extLst>
          </p:cNvPr>
          <p:cNvSpPr>
            <a:spLocks noGrp="1"/>
          </p:cNvSpPr>
          <p:nvPr/>
        </p:nvSpPr>
        <p:spPr>
          <a:xfrm>
            <a:off x="4857750" y="4191000"/>
            <a:ext cx="1619250" cy="295275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AC83000C-4C8F-4596-A42C-8A1F74B7D375}"/>
              </a:ext>
            </a:extLst>
          </p:cNvPr>
          <p:cNvSpPr>
            <a:spLocks noGrp="1"/>
          </p:cNvSpPr>
          <p:nvPr/>
        </p:nvSpPr>
        <p:spPr>
          <a:xfrm>
            <a:off x="4857750" y="4257675"/>
            <a:ext cx="1619250" cy="2000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52778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A∨B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022AD02F-8525-455B-AF7C-D9C744DEF6EC}"/>
              </a:ext>
            </a:extLst>
          </p:cNvPr>
          <p:cNvSpPr>
            <a:spLocks noGrp="1"/>
          </p:cNvSpPr>
          <p:nvPr/>
        </p:nvSpPr>
        <p:spPr>
          <a:xfrm>
            <a:off x="1619250" y="448627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2015CA75-1F1A-4F8C-A9C8-EC6F30FA907B}"/>
              </a:ext>
            </a:extLst>
          </p:cNvPr>
          <p:cNvSpPr>
            <a:spLocks noGrp="1"/>
          </p:cNvSpPr>
          <p:nvPr/>
        </p:nvSpPr>
        <p:spPr>
          <a:xfrm>
            <a:off x="1619250" y="454342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663A458D-A0A2-40BC-8C56-54A12DB6EE8D}"/>
              </a:ext>
            </a:extLst>
          </p:cNvPr>
          <p:cNvSpPr>
            <a:spLocks noGrp="1"/>
          </p:cNvSpPr>
          <p:nvPr/>
        </p:nvSpPr>
        <p:spPr>
          <a:xfrm>
            <a:off x="3238500" y="448627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FBBBCE3-48CF-4A3E-ACF5-472266DCE40E}"/>
              </a:ext>
            </a:extLst>
          </p:cNvPr>
          <p:cNvSpPr>
            <a:spLocks noGrp="1"/>
          </p:cNvSpPr>
          <p:nvPr/>
        </p:nvSpPr>
        <p:spPr>
          <a:xfrm>
            <a:off x="3238500" y="454342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63617E66-DB43-4AB9-B74D-7CD21D214675}"/>
              </a:ext>
            </a:extLst>
          </p:cNvPr>
          <p:cNvSpPr>
            <a:spLocks noGrp="1"/>
          </p:cNvSpPr>
          <p:nvPr/>
        </p:nvSpPr>
        <p:spPr>
          <a:xfrm>
            <a:off x="4857750" y="448627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C3EDE9B1-28BD-4350-BD8B-529599FF912A}"/>
              </a:ext>
            </a:extLst>
          </p:cNvPr>
          <p:cNvSpPr>
            <a:spLocks noGrp="1"/>
          </p:cNvSpPr>
          <p:nvPr/>
        </p:nvSpPr>
        <p:spPr>
          <a:xfrm>
            <a:off x="4857750" y="454342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E783AC2D-1AB9-400C-974C-786F5C4F8F6D}"/>
              </a:ext>
            </a:extLst>
          </p:cNvPr>
          <p:cNvSpPr>
            <a:spLocks noGrp="1"/>
          </p:cNvSpPr>
          <p:nvPr/>
        </p:nvSpPr>
        <p:spPr>
          <a:xfrm>
            <a:off x="1619250" y="478155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3419391-5EC2-4F0C-91F2-A8E0DE696909}"/>
              </a:ext>
            </a:extLst>
          </p:cNvPr>
          <p:cNvSpPr>
            <a:spLocks noGrp="1"/>
          </p:cNvSpPr>
          <p:nvPr/>
        </p:nvSpPr>
        <p:spPr>
          <a:xfrm>
            <a:off x="1619250" y="483870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2BE7CED1-861E-4F49-8658-9095179A58F8}"/>
              </a:ext>
            </a:extLst>
          </p:cNvPr>
          <p:cNvSpPr>
            <a:spLocks noGrp="1"/>
          </p:cNvSpPr>
          <p:nvPr/>
        </p:nvSpPr>
        <p:spPr>
          <a:xfrm>
            <a:off x="3238500" y="478155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B4650750-FC11-4F9F-8537-19C5BC6EF6AD}"/>
              </a:ext>
            </a:extLst>
          </p:cNvPr>
          <p:cNvSpPr>
            <a:spLocks noGrp="1"/>
          </p:cNvSpPr>
          <p:nvPr/>
        </p:nvSpPr>
        <p:spPr>
          <a:xfrm>
            <a:off x="3238500" y="483870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EEB13B53-DAB0-44F0-9E5F-9894624FF5FF}"/>
              </a:ext>
            </a:extLst>
          </p:cNvPr>
          <p:cNvSpPr>
            <a:spLocks noGrp="1"/>
          </p:cNvSpPr>
          <p:nvPr/>
        </p:nvSpPr>
        <p:spPr>
          <a:xfrm>
            <a:off x="4857750" y="478155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FFEA66E4-75F1-4000-BAB4-B38F28367094}"/>
              </a:ext>
            </a:extLst>
          </p:cNvPr>
          <p:cNvSpPr>
            <a:spLocks noGrp="1"/>
          </p:cNvSpPr>
          <p:nvPr/>
        </p:nvSpPr>
        <p:spPr>
          <a:xfrm>
            <a:off x="4857750" y="483870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DFCFB74A-8E6D-4A8A-9570-DFCF05BB091B}"/>
              </a:ext>
            </a:extLst>
          </p:cNvPr>
          <p:cNvSpPr>
            <a:spLocks noGrp="1"/>
          </p:cNvSpPr>
          <p:nvPr/>
        </p:nvSpPr>
        <p:spPr>
          <a:xfrm>
            <a:off x="1619250" y="507682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7DDAE3DD-3DA3-412E-8D5D-E1F4E1C44B76}"/>
              </a:ext>
            </a:extLst>
          </p:cNvPr>
          <p:cNvSpPr>
            <a:spLocks noGrp="1"/>
          </p:cNvSpPr>
          <p:nvPr/>
        </p:nvSpPr>
        <p:spPr>
          <a:xfrm>
            <a:off x="1619250" y="513397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D392CC87-8893-48F5-9C1D-BEEEFF440FE6}"/>
              </a:ext>
            </a:extLst>
          </p:cNvPr>
          <p:cNvSpPr>
            <a:spLocks noGrp="1"/>
          </p:cNvSpPr>
          <p:nvPr/>
        </p:nvSpPr>
        <p:spPr>
          <a:xfrm>
            <a:off x="3238500" y="507682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336BD756-374B-4AF2-97BC-884328BAE9F5}"/>
              </a:ext>
            </a:extLst>
          </p:cNvPr>
          <p:cNvSpPr>
            <a:spLocks noGrp="1"/>
          </p:cNvSpPr>
          <p:nvPr/>
        </p:nvSpPr>
        <p:spPr>
          <a:xfrm>
            <a:off x="3238500" y="513397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5AB7FBCE-CB11-43E6-B76B-4BE46BD38172}"/>
              </a:ext>
            </a:extLst>
          </p:cNvPr>
          <p:cNvSpPr>
            <a:spLocks noGrp="1"/>
          </p:cNvSpPr>
          <p:nvPr/>
        </p:nvSpPr>
        <p:spPr>
          <a:xfrm>
            <a:off x="4857750" y="5076825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A10C7AC3-E730-45DD-9C8C-C9590CA13731}"/>
              </a:ext>
            </a:extLst>
          </p:cNvPr>
          <p:cNvSpPr>
            <a:spLocks noGrp="1"/>
          </p:cNvSpPr>
          <p:nvPr/>
        </p:nvSpPr>
        <p:spPr>
          <a:xfrm>
            <a:off x="4857750" y="5133975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DB9B865D-8C5F-4219-A9E0-7AA6652F4A2F}"/>
              </a:ext>
            </a:extLst>
          </p:cNvPr>
          <p:cNvSpPr>
            <a:spLocks noGrp="1"/>
          </p:cNvSpPr>
          <p:nvPr/>
        </p:nvSpPr>
        <p:spPr>
          <a:xfrm>
            <a:off x="1619250" y="537210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C2BC0B10-2C7E-4FD9-9690-23B33E1F8D14}"/>
              </a:ext>
            </a:extLst>
          </p:cNvPr>
          <p:cNvSpPr>
            <a:spLocks noGrp="1"/>
          </p:cNvSpPr>
          <p:nvPr/>
        </p:nvSpPr>
        <p:spPr>
          <a:xfrm>
            <a:off x="1619250" y="542925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F30A2235-8B8F-4FB3-9A54-828D0AAFCB47}"/>
              </a:ext>
            </a:extLst>
          </p:cNvPr>
          <p:cNvSpPr>
            <a:spLocks noGrp="1"/>
          </p:cNvSpPr>
          <p:nvPr/>
        </p:nvSpPr>
        <p:spPr>
          <a:xfrm>
            <a:off x="3238500" y="537210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AA08D6EA-F339-42A6-B9B2-1EDA6F23EAE7}"/>
              </a:ext>
            </a:extLst>
          </p:cNvPr>
          <p:cNvSpPr>
            <a:spLocks noGrp="1"/>
          </p:cNvSpPr>
          <p:nvPr/>
        </p:nvSpPr>
        <p:spPr>
          <a:xfrm>
            <a:off x="3238500" y="542925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EF927965-42A2-4DAB-B3CC-353F05B6B978}"/>
              </a:ext>
            </a:extLst>
          </p:cNvPr>
          <p:cNvSpPr>
            <a:spLocks noGrp="1"/>
          </p:cNvSpPr>
          <p:nvPr/>
        </p:nvSpPr>
        <p:spPr>
          <a:xfrm>
            <a:off x="4857750" y="5372100"/>
            <a:ext cx="1619250" cy="295275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91807ACB-C7AB-4BE2-9B2D-EAE68B2D7C3B}"/>
              </a:ext>
            </a:extLst>
          </p:cNvPr>
          <p:cNvSpPr>
            <a:spLocks noGrp="1"/>
          </p:cNvSpPr>
          <p:nvPr/>
        </p:nvSpPr>
        <p:spPr>
          <a:xfrm>
            <a:off x="4857750" y="5429250"/>
            <a:ext cx="1619250" cy="2190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62037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AEA643FD-3387-4365-B19D-C3B7E9E4C66D}"/>
              </a:ext>
            </a:extLst>
          </p:cNvPr>
          <p:cNvSpPr>
            <a:spLocks noGrp="1"/>
          </p:cNvSpPr>
          <p:nvPr/>
        </p:nvSpPr>
        <p:spPr>
          <a:xfrm>
            <a:off x="666750" y="57340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235E8E"/>
                </a:solidFill>
                <a:latin typeface="Aptos"/>
                <a:ea typeface="Aptos"/>
                <a:cs typeface="Aptos"/>
              </a:rPr>
              <a:t>OR є включним: для 11 вихід також дорівнює 1.</a:t>
            </a:r>
          </a:p>
        </p:txBody>
      </p:sp>
    </p:spTree>
    <p:extLst>
      <p:ext uri="{BB962C8B-B14F-4D97-AF65-F5344CB8AC3E}">
        <p14:creationId xmlns:p14="http://schemas.microsoft.com/office/powerpoint/2010/main" val="16106878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FD4256E9-DC1C-4C62-8A8A-C31ACE24620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EBC376C-28A7-46FD-80E6-6A725F6C7E7B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XOR і XNOR порівнюють входи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7C39BA3-8617-403D-9CDA-786C26F3BE9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466B26A-66CC-49B9-A876-2821E1F02A51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093B160-2E65-4ACE-B202-6E6E7E98CE95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9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B2A5A82-DEA3-45E5-9D69-B667958B1F02}"/>
              </a:ext>
            </a:extLst>
          </p:cNvPr>
          <p:cNvSpPr>
            <a:spLocks noGrp="1"/>
          </p:cNvSpPr>
          <p:nvPr/>
        </p:nvSpPr>
        <p:spPr>
          <a:xfrm>
            <a:off x="495300" y="1666875"/>
            <a:ext cx="5481638" cy="2524125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D53515A-474F-44CB-AC99-B673B2B433E0}"/>
              </a:ext>
            </a:extLst>
          </p:cNvPr>
          <p:cNvSpPr>
            <a:spLocks noGrp="1"/>
          </p:cNvSpPr>
          <p:nvPr/>
        </p:nvSpPr>
        <p:spPr>
          <a:xfrm>
            <a:off x="495300" y="1666875"/>
            <a:ext cx="66675" cy="2524125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698B0A8A-6ADD-45D2-BAB1-EB731741EF9D}"/>
              </a:ext>
            </a:extLst>
          </p:cNvPr>
          <p:cNvSpPr>
            <a:spLocks noGrp="1"/>
          </p:cNvSpPr>
          <p:nvPr/>
        </p:nvSpPr>
        <p:spPr>
          <a:xfrm>
            <a:off x="733425" y="1876425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XOR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206C289-77E8-4AB2-A604-3EF830D86CCA}"/>
              </a:ext>
            </a:extLst>
          </p:cNvPr>
          <p:cNvSpPr>
            <a:spLocks noGrp="1"/>
          </p:cNvSpPr>
          <p:nvPr/>
        </p:nvSpPr>
        <p:spPr>
          <a:xfrm>
            <a:off x="733425" y="2657475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A⊕B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1993C86-CF83-46FC-BCA5-7CB17C02BA80}"/>
              </a:ext>
            </a:extLst>
          </p:cNvPr>
          <p:cNvSpPr>
            <a:spLocks noGrp="1"/>
          </p:cNvSpPr>
          <p:nvPr/>
        </p:nvSpPr>
        <p:spPr>
          <a:xfrm>
            <a:off x="733425" y="3257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1, якщо входи різні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63ACC39A-B23C-4E0B-A3F7-D2E9375E6F74}"/>
              </a:ext>
            </a:extLst>
          </p:cNvPr>
          <p:cNvSpPr>
            <a:spLocks noGrp="1"/>
          </p:cNvSpPr>
          <p:nvPr/>
        </p:nvSpPr>
        <p:spPr>
          <a:xfrm>
            <a:off x="6205538" y="1666875"/>
            <a:ext cx="5481638" cy="2524125"/>
          </a:xfrm>
          <a:prstGeom prst="roundRect">
            <a:avLst>
              <a:gd name="adj" fmla="val 3019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E217B30-1C12-4E0A-89A5-C9390EBE4C39}"/>
              </a:ext>
            </a:extLst>
          </p:cNvPr>
          <p:cNvSpPr>
            <a:spLocks noGrp="1"/>
          </p:cNvSpPr>
          <p:nvPr/>
        </p:nvSpPr>
        <p:spPr>
          <a:xfrm>
            <a:off x="6205538" y="1666875"/>
            <a:ext cx="66675" cy="2524125"/>
          </a:xfrm>
          <a:prstGeom prst="rect">
            <a:avLst/>
          </a:prstGeom>
          <a:solidFill>
            <a:srgbClr val="6B55A3"/>
          </a:solidFill>
          <a:ln w="9525">
            <a:solidFill>
              <a:srgbClr val="6B55A3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B9ADDEA-FE0F-4787-951D-0EA025C36311}"/>
              </a:ext>
            </a:extLst>
          </p:cNvPr>
          <p:cNvSpPr>
            <a:spLocks noGrp="1"/>
          </p:cNvSpPr>
          <p:nvPr/>
        </p:nvSpPr>
        <p:spPr>
          <a:xfrm>
            <a:off x="6443663" y="1876425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6B55A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6B55A3"/>
                </a:solidFill>
                <a:latin typeface="Aptos"/>
                <a:ea typeface="Aptos"/>
                <a:cs typeface="Aptos"/>
              </a:rPr>
              <a:t>XNOR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DE45E23-956A-42E8-A6C2-7E1E168F2B19}"/>
              </a:ext>
            </a:extLst>
          </p:cNvPr>
          <p:cNvSpPr>
            <a:spLocks noGrp="1"/>
          </p:cNvSpPr>
          <p:nvPr/>
        </p:nvSpPr>
        <p:spPr>
          <a:xfrm>
            <a:off x="6443663" y="2657475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еквівалентність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E4667952-680B-48FE-9005-C08EB2EB9080}"/>
              </a:ext>
            </a:extLst>
          </p:cNvPr>
          <p:cNvSpPr>
            <a:spLocks noGrp="1"/>
          </p:cNvSpPr>
          <p:nvPr/>
        </p:nvSpPr>
        <p:spPr>
          <a:xfrm>
            <a:off x="6443663" y="3257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1, якщо входи однакові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AC35677-C195-427F-825F-B1DFE8FE092C}"/>
              </a:ext>
            </a:extLst>
          </p:cNvPr>
          <p:cNvSpPr>
            <a:spLocks noGrp="1"/>
          </p:cNvSpPr>
          <p:nvPr/>
        </p:nvSpPr>
        <p:spPr>
          <a:xfrm>
            <a:off x="2857500" y="4333875"/>
            <a:ext cx="1619250" cy="2667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AD8EAED-8843-4831-96C6-9C7DCA7ABA81}"/>
              </a:ext>
            </a:extLst>
          </p:cNvPr>
          <p:cNvSpPr>
            <a:spLocks noGrp="1"/>
          </p:cNvSpPr>
          <p:nvPr/>
        </p:nvSpPr>
        <p:spPr>
          <a:xfrm>
            <a:off x="2857500" y="4400550"/>
            <a:ext cx="1619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38889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64FCE80B-9EB5-4975-A1B8-2862707CDD25}"/>
              </a:ext>
            </a:extLst>
          </p:cNvPr>
          <p:cNvSpPr>
            <a:spLocks noGrp="1"/>
          </p:cNvSpPr>
          <p:nvPr/>
        </p:nvSpPr>
        <p:spPr>
          <a:xfrm>
            <a:off x="4476750" y="4333875"/>
            <a:ext cx="1619250" cy="2667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18A6BF6-6332-457B-B740-2C096277C0D4}"/>
              </a:ext>
            </a:extLst>
          </p:cNvPr>
          <p:cNvSpPr>
            <a:spLocks noGrp="1"/>
          </p:cNvSpPr>
          <p:nvPr/>
        </p:nvSpPr>
        <p:spPr>
          <a:xfrm>
            <a:off x="4476750" y="4400550"/>
            <a:ext cx="1619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38889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8750E2D5-ED3C-475A-97D4-0D4807244288}"/>
              </a:ext>
            </a:extLst>
          </p:cNvPr>
          <p:cNvSpPr>
            <a:spLocks noGrp="1"/>
          </p:cNvSpPr>
          <p:nvPr/>
        </p:nvSpPr>
        <p:spPr>
          <a:xfrm>
            <a:off x="6096000" y="4333875"/>
            <a:ext cx="1619250" cy="2667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33DF543-9C55-4A2F-B19F-C345C20D8233}"/>
              </a:ext>
            </a:extLst>
          </p:cNvPr>
          <p:cNvSpPr>
            <a:spLocks noGrp="1"/>
          </p:cNvSpPr>
          <p:nvPr/>
        </p:nvSpPr>
        <p:spPr>
          <a:xfrm>
            <a:off x="6096000" y="4400550"/>
            <a:ext cx="1619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38889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XOR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B3134CA-C0AE-429B-B998-8623CEFC31E1}"/>
              </a:ext>
            </a:extLst>
          </p:cNvPr>
          <p:cNvSpPr>
            <a:spLocks noGrp="1"/>
          </p:cNvSpPr>
          <p:nvPr/>
        </p:nvSpPr>
        <p:spPr>
          <a:xfrm>
            <a:off x="7715250" y="4333875"/>
            <a:ext cx="1619250" cy="2667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AE69679F-C582-4D18-B3AF-8852D045F65A}"/>
              </a:ext>
            </a:extLst>
          </p:cNvPr>
          <p:cNvSpPr>
            <a:spLocks noGrp="1"/>
          </p:cNvSpPr>
          <p:nvPr/>
        </p:nvSpPr>
        <p:spPr>
          <a:xfrm>
            <a:off x="7715250" y="4400550"/>
            <a:ext cx="1619250" cy="171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38889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XNOR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8DDC38D2-2C02-4342-B260-260B0A082248}"/>
              </a:ext>
            </a:extLst>
          </p:cNvPr>
          <p:cNvSpPr>
            <a:spLocks noGrp="1"/>
          </p:cNvSpPr>
          <p:nvPr/>
        </p:nvSpPr>
        <p:spPr>
          <a:xfrm>
            <a:off x="2857500" y="46005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50806D31-2BFE-4885-993A-A60381D07415}"/>
              </a:ext>
            </a:extLst>
          </p:cNvPr>
          <p:cNvSpPr>
            <a:spLocks noGrp="1"/>
          </p:cNvSpPr>
          <p:nvPr/>
        </p:nvSpPr>
        <p:spPr>
          <a:xfrm>
            <a:off x="2857500" y="46577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9C100891-F765-4F04-9AA5-E1A70F6E4C4D}"/>
              </a:ext>
            </a:extLst>
          </p:cNvPr>
          <p:cNvSpPr>
            <a:spLocks noGrp="1"/>
          </p:cNvSpPr>
          <p:nvPr/>
        </p:nvSpPr>
        <p:spPr>
          <a:xfrm>
            <a:off x="4476750" y="46005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0D9D0CE5-E19C-4641-A2A8-8C4A3E8755F6}"/>
              </a:ext>
            </a:extLst>
          </p:cNvPr>
          <p:cNvSpPr>
            <a:spLocks noGrp="1"/>
          </p:cNvSpPr>
          <p:nvPr/>
        </p:nvSpPr>
        <p:spPr>
          <a:xfrm>
            <a:off x="4476750" y="46577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2C77D4D6-EAEA-456E-B827-1BF250AC3BC1}"/>
              </a:ext>
            </a:extLst>
          </p:cNvPr>
          <p:cNvSpPr>
            <a:spLocks noGrp="1"/>
          </p:cNvSpPr>
          <p:nvPr/>
        </p:nvSpPr>
        <p:spPr>
          <a:xfrm>
            <a:off x="6096000" y="46005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2E783C91-7883-4B94-8772-2820251AB757}"/>
              </a:ext>
            </a:extLst>
          </p:cNvPr>
          <p:cNvSpPr>
            <a:spLocks noGrp="1"/>
          </p:cNvSpPr>
          <p:nvPr/>
        </p:nvSpPr>
        <p:spPr>
          <a:xfrm>
            <a:off x="6096000" y="46577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97ECADC-D62E-443D-916C-6A972D1A5768}"/>
              </a:ext>
            </a:extLst>
          </p:cNvPr>
          <p:cNvSpPr>
            <a:spLocks noGrp="1"/>
          </p:cNvSpPr>
          <p:nvPr/>
        </p:nvSpPr>
        <p:spPr>
          <a:xfrm>
            <a:off x="7715250" y="46005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4AEE193C-0134-4414-9519-24EAECB9A75D}"/>
              </a:ext>
            </a:extLst>
          </p:cNvPr>
          <p:cNvSpPr>
            <a:spLocks noGrp="1"/>
          </p:cNvSpPr>
          <p:nvPr/>
        </p:nvSpPr>
        <p:spPr>
          <a:xfrm>
            <a:off x="7715250" y="46577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BA4814EE-8DE9-4DCB-B2B9-0615779C0DE6}"/>
              </a:ext>
            </a:extLst>
          </p:cNvPr>
          <p:cNvSpPr>
            <a:spLocks noGrp="1"/>
          </p:cNvSpPr>
          <p:nvPr/>
        </p:nvSpPr>
        <p:spPr>
          <a:xfrm>
            <a:off x="2857500" y="48672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D4A6A1E4-F4A3-42F4-82C8-3990DF4645E8}"/>
              </a:ext>
            </a:extLst>
          </p:cNvPr>
          <p:cNvSpPr>
            <a:spLocks noGrp="1"/>
          </p:cNvSpPr>
          <p:nvPr/>
        </p:nvSpPr>
        <p:spPr>
          <a:xfrm>
            <a:off x="2857500" y="49244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AFA69157-186E-47B6-BB87-70CAE8A9C2F4}"/>
              </a:ext>
            </a:extLst>
          </p:cNvPr>
          <p:cNvSpPr>
            <a:spLocks noGrp="1"/>
          </p:cNvSpPr>
          <p:nvPr/>
        </p:nvSpPr>
        <p:spPr>
          <a:xfrm>
            <a:off x="4476750" y="48672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6FE64054-D293-403A-B51C-99F7D028EB2D}"/>
              </a:ext>
            </a:extLst>
          </p:cNvPr>
          <p:cNvSpPr>
            <a:spLocks noGrp="1"/>
          </p:cNvSpPr>
          <p:nvPr/>
        </p:nvSpPr>
        <p:spPr>
          <a:xfrm>
            <a:off x="4476750" y="49244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EA39723D-49E5-4B9B-8BFB-5BEF9077A6B5}"/>
              </a:ext>
            </a:extLst>
          </p:cNvPr>
          <p:cNvSpPr>
            <a:spLocks noGrp="1"/>
          </p:cNvSpPr>
          <p:nvPr/>
        </p:nvSpPr>
        <p:spPr>
          <a:xfrm>
            <a:off x="6096000" y="48672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189EA80A-BBF5-4C23-849D-48EADB93D37B}"/>
              </a:ext>
            </a:extLst>
          </p:cNvPr>
          <p:cNvSpPr>
            <a:spLocks noGrp="1"/>
          </p:cNvSpPr>
          <p:nvPr/>
        </p:nvSpPr>
        <p:spPr>
          <a:xfrm>
            <a:off x="6096000" y="49244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B5795D60-AD24-408B-A91C-68D7F4691DBF}"/>
              </a:ext>
            </a:extLst>
          </p:cNvPr>
          <p:cNvSpPr>
            <a:spLocks noGrp="1"/>
          </p:cNvSpPr>
          <p:nvPr/>
        </p:nvSpPr>
        <p:spPr>
          <a:xfrm>
            <a:off x="7715250" y="48672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3937BCE8-E4A9-4EF0-9786-F4861CD58FA7}"/>
              </a:ext>
            </a:extLst>
          </p:cNvPr>
          <p:cNvSpPr>
            <a:spLocks noGrp="1"/>
          </p:cNvSpPr>
          <p:nvPr/>
        </p:nvSpPr>
        <p:spPr>
          <a:xfrm>
            <a:off x="7715250" y="49244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A40DA980-2D61-43CC-A618-C7CDA9C2E2F7}"/>
              </a:ext>
            </a:extLst>
          </p:cNvPr>
          <p:cNvSpPr>
            <a:spLocks noGrp="1"/>
          </p:cNvSpPr>
          <p:nvPr/>
        </p:nvSpPr>
        <p:spPr>
          <a:xfrm>
            <a:off x="2857500" y="51339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003D20CD-D286-4100-955E-E3D9B6C198E1}"/>
              </a:ext>
            </a:extLst>
          </p:cNvPr>
          <p:cNvSpPr>
            <a:spLocks noGrp="1"/>
          </p:cNvSpPr>
          <p:nvPr/>
        </p:nvSpPr>
        <p:spPr>
          <a:xfrm>
            <a:off x="2857500" y="51911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32DB834D-C45A-4D22-B14C-824E7DC87635}"/>
              </a:ext>
            </a:extLst>
          </p:cNvPr>
          <p:cNvSpPr>
            <a:spLocks noGrp="1"/>
          </p:cNvSpPr>
          <p:nvPr/>
        </p:nvSpPr>
        <p:spPr>
          <a:xfrm>
            <a:off x="4476750" y="51339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9AEC3C53-E69E-4CD0-9A01-928915B891A6}"/>
              </a:ext>
            </a:extLst>
          </p:cNvPr>
          <p:cNvSpPr>
            <a:spLocks noGrp="1"/>
          </p:cNvSpPr>
          <p:nvPr/>
        </p:nvSpPr>
        <p:spPr>
          <a:xfrm>
            <a:off x="4476750" y="51911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A0F69301-BCB0-4EE8-B9A0-CC49BB464F0F}"/>
              </a:ext>
            </a:extLst>
          </p:cNvPr>
          <p:cNvSpPr>
            <a:spLocks noGrp="1"/>
          </p:cNvSpPr>
          <p:nvPr/>
        </p:nvSpPr>
        <p:spPr>
          <a:xfrm>
            <a:off x="6096000" y="51339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34B84909-451C-40BD-BF45-039E4B859602}"/>
              </a:ext>
            </a:extLst>
          </p:cNvPr>
          <p:cNvSpPr>
            <a:spLocks noGrp="1"/>
          </p:cNvSpPr>
          <p:nvPr/>
        </p:nvSpPr>
        <p:spPr>
          <a:xfrm>
            <a:off x="6096000" y="51911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7659A6BF-9E0F-4A3A-9B87-BA012A435D19}"/>
              </a:ext>
            </a:extLst>
          </p:cNvPr>
          <p:cNvSpPr>
            <a:spLocks noGrp="1"/>
          </p:cNvSpPr>
          <p:nvPr/>
        </p:nvSpPr>
        <p:spPr>
          <a:xfrm>
            <a:off x="7715250" y="51339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035067E6-7E59-4C01-A602-C5990EEC3357}"/>
              </a:ext>
            </a:extLst>
          </p:cNvPr>
          <p:cNvSpPr>
            <a:spLocks noGrp="1"/>
          </p:cNvSpPr>
          <p:nvPr/>
        </p:nvSpPr>
        <p:spPr>
          <a:xfrm>
            <a:off x="7715250" y="51911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782EB7EA-3260-4DC6-BE93-F8046D7B1136}"/>
              </a:ext>
            </a:extLst>
          </p:cNvPr>
          <p:cNvSpPr>
            <a:spLocks noGrp="1"/>
          </p:cNvSpPr>
          <p:nvPr/>
        </p:nvSpPr>
        <p:spPr>
          <a:xfrm>
            <a:off x="2857500" y="54006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12468EEF-6E1D-40D3-986E-6097C71B7178}"/>
              </a:ext>
            </a:extLst>
          </p:cNvPr>
          <p:cNvSpPr>
            <a:spLocks noGrp="1"/>
          </p:cNvSpPr>
          <p:nvPr/>
        </p:nvSpPr>
        <p:spPr>
          <a:xfrm>
            <a:off x="2857500" y="54578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E2811433-27AB-43D3-87EC-B3FBA68197AB}"/>
              </a:ext>
            </a:extLst>
          </p:cNvPr>
          <p:cNvSpPr>
            <a:spLocks noGrp="1"/>
          </p:cNvSpPr>
          <p:nvPr/>
        </p:nvSpPr>
        <p:spPr>
          <a:xfrm>
            <a:off x="4476750" y="54006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DFC6CF1F-D491-434E-AD96-829AD32D1554}"/>
              </a:ext>
            </a:extLst>
          </p:cNvPr>
          <p:cNvSpPr>
            <a:spLocks noGrp="1"/>
          </p:cNvSpPr>
          <p:nvPr/>
        </p:nvSpPr>
        <p:spPr>
          <a:xfrm>
            <a:off x="4476750" y="54578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F1EBC2C1-191C-4BDE-8C6B-75EA01CF65DA}"/>
              </a:ext>
            </a:extLst>
          </p:cNvPr>
          <p:cNvSpPr>
            <a:spLocks noGrp="1"/>
          </p:cNvSpPr>
          <p:nvPr/>
        </p:nvSpPr>
        <p:spPr>
          <a:xfrm>
            <a:off x="6096000" y="54006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AF74EA80-24BF-43AC-AEB7-BAE9A027550E}"/>
              </a:ext>
            </a:extLst>
          </p:cNvPr>
          <p:cNvSpPr>
            <a:spLocks noGrp="1"/>
          </p:cNvSpPr>
          <p:nvPr/>
        </p:nvSpPr>
        <p:spPr>
          <a:xfrm>
            <a:off x="6096000" y="54578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711ADFF5-C718-4218-B662-91CBFA21AF3E}"/>
              </a:ext>
            </a:extLst>
          </p:cNvPr>
          <p:cNvSpPr>
            <a:spLocks noGrp="1"/>
          </p:cNvSpPr>
          <p:nvPr/>
        </p:nvSpPr>
        <p:spPr>
          <a:xfrm>
            <a:off x="7715250" y="5400675"/>
            <a:ext cx="1619250" cy="2667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D50C6FF3-4777-46FB-8CAC-A6B19697ED8E}"/>
              </a:ext>
            </a:extLst>
          </p:cNvPr>
          <p:cNvSpPr>
            <a:spLocks noGrp="1"/>
          </p:cNvSpPr>
          <p:nvPr/>
        </p:nvSpPr>
        <p:spPr>
          <a:xfrm>
            <a:off x="7715250" y="5457825"/>
            <a:ext cx="1619250" cy="190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48148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0C826F09-82BA-4C1E-A0AE-3D9C190B29F7}"/>
              </a:ext>
            </a:extLst>
          </p:cNvPr>
          <p:cNvSpPr>
            <a:spLocks noGrp="1"/>
          </p:cNvSpPr>
          <p:nvPr/>
        </p:nvSpPr>
        <p:spPr>
          <a:xfrm>
            <a:off x="666750" y="5743575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Для багатовходового XOR вихід 1 означає непарну кількість одиниць.</a:t>
            </a:r>
          </a:p>
        </p:txBody>
      </p:sp>
    </p:spTree>
    <p:extLst>
      <p:ext uri="{BB962C8B-B14F-4D97-AF65-F5344CB8AC3E}">
        <p14:creationId xmlns:p14="http://schemas.microsoft.com/office/powerpoint/2010/main" val="20970269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ED7F7AB-BACF-45E6-8B3C-4B5C065666A6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1C16ED3-0A18-4085-B2E7-36BDC6D173E6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NAND і NOR — базова операція плюс інверсія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01AC204-7C06-4E9A-90AB-F67BC651B97A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5C387E7-9963-4AB5-A273-A3363B1021E1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0641DF5A-8559-4292-9AFC-8579D5A47C2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10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426016E-93E2-407C-888D-C76488136E17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5C0FC19-F5C5-43C6-BFB9-0D6A5DD82276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B51D8F4-9E0E-4D56-8150-0D93A403E0FE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NAND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C041124-A4E1-4B7D-9CC5-D4F065580E52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І-НЕ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2EA3D67-1DAF-4171-BC93-020CE8F9785D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0 лише для 11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861D4A7D-59E6-4B8F-B4DA-887BE9F5A145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DBB874B-A9F4-4CD2-8B9E-3DCF231FFE4C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E33C740-1313-4139-A15B-51DDBF10E851}"/>
              </a:ext>
            </a:extLst>
          </p:cNvPr>
          <p:cNvSpPr>
            <a:spLocks noGrp="1"/>
          </p:cNvSpPr>
          <p:nvPr/>
        </p:nvSpPr>
        <p:spPr>
          <a:xfrm>
            <a:off x="6443663" y="20193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NOR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1E8DD5C-3221-4295-9A19-4D4829A1FC67}"/>
              </a:ext>
            </a:extLst>
          </p:cNvPr>
          <p:cNvSpPr>
            <a:spLocks noGrp="1"/>
          </p:cNvSpPr>
          <p:nvPr/>
        </p:nvSpPr>
        <p:spPr>
          <a:xfrm>
            <a:off x="6443663" y="2800350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АБО-НЕ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AD88024-BB7B-42C5-8AB1-5287B7F66D78}"/>
              </a:ext>
            </a:extLst>
          </p:cNvPr>
          <p:cNvSpPr>
            <a:spLocks noGrp="1"/>
          </p:cNvSpPr>
          <p:nvPr/>
        </p:nvSpPr>
        <p:spPr>
          <a:xfrm>
            <a:off x="6443663" y="4019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 лише для 00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1E80F30-384F-4C3A-9868-F5C907328F61}"/>
              </a:ext>
            </a:extLst>
          </p:cNvPr>
          <p:cNvSpPr>
            <a:spLocks noGrp="1"/>
          </p:cNvSpPr>
          <p:nvPr/>
        </p:nvSpPr>
        <p:spPr>
          <a:xfrm>
            <a:off x="1333500" y="523875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A ∧ B</a:t>
            </a:r>
          </a:p>
        </p:txBody>
      </p:sp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CCF09A80-A20D-4D1C-AFC6-1BA8C69DCD6C}"/>
              </a:ext>
            </a:extLst>
          </p:cNvPr>
          <p:cNvSpPr>
            <a:spLocks noGrp="1"/>
          </p:cNvSpPr>
          <p:nvPr/>
        </p:nvSpPr>
        <p:spPr>
          <a:xfrm>
            <a:off x="1447800" y="5257800"/>
            <a:ext cx="2914650" cy="0"/>
          </a:xfrm>
          <a:prstGeom prst="line">
            <a:avLst/>
          </a:prstGeom>
          <a:noFill/>
          <a:ln w="19050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CBCD866-46AE-4E5E-A9A3-42887958AEEF}"/>
              </a:ext>
            </a:extLst>
          </p:cNvPr>
          <p:cNvSpPr>
            <a:spLocks noGrp="1"/>
          </p:cNvSpPr>
          <p:nvPr/>
        </p:nvSpPr>
        <p:spPr>
          <a:xfrm>
            <a:off x="4572000" y="5219700"/>
            <a:ext cx="30480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= NAND-вихід після інверсії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DA7E557-F84E-4F3C-9A57-B9C324028455}"/>
              </a:ext>
            </a:extLst>
          </p:cNvPr>
          <p:cNvSpPr>
            <a:spLocks noGrp="1"/>
          </p:cNvSpPr>
          <p:nvPr/>
        </p:nvSpPr>
        <p:spPr>
          <a:xfrm>
            <a:off x="7858125" y="5238750"/>
            <a:ext cx="3143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10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 ∨ B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27E37294-BBC6-4E58-99CE-020A45CDD8F1}"/>
              </a:ext>
            </a:extLst>
          </p:cNvPr>
          <p:cNvSpPr>
            <a:spLocks noGrp="1"/>
          </p:cNvSpPr>
          <p:nvPr/>
        </p:nvSpPr>
        <p:spPr>
          <a:xfrm>
            <a:off x="7972425" y="5257800"/>
            <a:ext cx="2914650" cy="0"/>
          </a:xfrm>
          <a:prstGeom prst="line">
            <a:avLst/>
          </a:prstGeom>
          <a:noFill/>
          <a:ln w="19050">
            <a:solidFill>
              <a:srgbClr val="B84242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8A1ACA8-03C6-4F7E-9B05-6A55A8D57A2A}"/>
              </a:ext>
            </a:extLst>
          </p:cNvPr>
          <p:cNvSpPr>
            <a:spLocks noGrp="1"/>
          </p:cNvSpPr>
          <p:nvPr/>
        </p:nvSpPr>
        <p:spPr>
          <a:xfrm>
            <a:off x="666750" y="58102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Бульбашка на виході показує заключне NOT.</a:t>
            </a:r>
          </a:p>
        </p:txBody>
      </p:sp>
    </p:spTree>
    <p:extLst>
      <p:ext uri="{BB962C8B-B14F-4D97-AF65-F5344CB8AC3E}">
        <p14:creationId xmlns:p14="http://schemas.microsoft.com/office/powerpoint/2010/main" val="1386616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Прямокутник 86">
            <a:extLst>
              <a:ext uri="{FF2B5EF4-FFF2-40B4-BE49-F238E27FC236}">
                <a16:creationId xmlns:a16="http://schemas.microsoft.com/office/drawing/2014/main" id="{BC6A60CC-2E89-468E-BAA4-958FDA1374CB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8D65749-392A-47D8-90DB-AD15D6E53F14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Одна таблиця — швидке порівняння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DA32180-47AF-4B98-8C87-4380E30EF477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96E998C3-F009-4207-999B-382C37B28B42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E82A644-A5DD-4812-97A3-14259733B95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F26C16FE-0215-49EC-9E9C-6C28DDD3F563}"/>
              </a:ext>
            </a:extLst>
          </p:cNvPr>
          <p:cNvSpPr>
            <a:spLocks noGrp="1"/>
          </p:cNvSpPr>
          <p:nvPr/>
        </p:nvSpPr>
        <p:spPr>
          <a:xfrm>
            <a:off x="7620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D22B52E-8742-41A6-9C8D-E99A0CF95B5C}"/>
              </a:ext>
            </a:extLst>
          </p:cNvPr>
          <p:cNvSpPr>
            <a:spLocks noGrp="1"/>
          </p:cNvSpPr>
          <p:nvPr/>
        </p:nvSpPr>
        <p:spPr>
          <a:xfrm>
            <a:off x="7620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4C5049E6-D41B-403D-9E40-85B8000D9FBD}"/>
              </a:ext>
            </a:extLst>
          </p:cNvPr>
          <p:cNvSpPr>
            <a:spLocks noGrp="1"/>
          </p:cNvSpPr>
          <p:nvPr/>
        </p:nvSpPr>
        <p:spPr>
          <a:xfrm>
            <a:off x="20955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F97FF7D-D1E9-4F62-A2CC-314E266D125F}"/>
              </a:ext>
            </a:extLst>
          </p:cNvPr>
          <p:cNvSpPr>
            <a:spLocks noGrp="1"/>
          </p:cNvSpPr>
          <p:nvPr/>
        </p:nvSpPr>
        <p:spPr>
          <a:xfrm>
            <a:off x="20955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9E2468F-6F98-434D-A74B-FB74BFD04242}"/>
              </a:ext>
            </a:extLst>
          </p:cNvPr>
          <p:cNvSpPr>
            <a:spLocks noGrp="1"/>
          </p:cNvSpPr>
          <p:nvPr/>
        </p:nvSpPr>
        <p:spPr>
          <a:xfrm>
            <a:off x="34290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A383DE6-CE1B-4553-9F60-536BD6266695}"/>
              </a:ext>
            </a:extLst>
          </p:cNvPr>
          <p:cNvSpPr>
            <a:spLocks noGrp="1"/>
          </p:cNvSpPr>
          <p:nvPr/>
        </p:nvSpPr>
        <p:spPr>
          <a:xfrm>
            <a:off x="34290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AND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269BFCA-4C36-4A6C-BC65-01E468F73695}"/>
              </a:ext>
            </a:extLst>
          </p:cNvPr>
          <p:cNvSpPr>
            <a:spLocks noGrp="1"/>
          </p:cNvSpPr>
          <p:nvPr/>
        </p:nvSpPr>
        <p:spPr>
          <a:xfrm>
            <a:off x="47625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7AC4F74E-4997-4AD5-955B-2C09727DF884}"/>
              </a:ext>
            </a:extLst>
          </p:cNvPr>
          <p:cNvSpPr>
            <a:spLocks noGrp="1"/>
          </p:cNvSpPr>
          <p:nvPr/>
        </p:nvSpPr>
        <p:spPr>
          <a:xfrm>
            <a:off x="47625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OR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17E881A6-9ADE-4080-A236-730A0B1BB784}"/>
              </a:ext>
            </a:extLst>
          </p:cNvPr>
          <p:cNvSpPr>
            <a:spLocks noGrp="1"/>
          </p:cNvSpPr>
          <p:nvPr/>
        </p:nvSpPr>
        <p:spPr>
          <a:xfrm>
            <a:off x="60960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AE5D24B-460C-4F15-95EE-E230BC5C1745}"/>
              </a:ext>
            </a:extLst>
          </p:cNvPr>
          <p:cNvSpPr>
            <a:spLocks noGrp="1"/>
          </p:cNvSpPr>
          <p:nvPr/>
        </p:nvSpPr>
        <p:spPr>
          <a:xfrm>
            <a:off x="60960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XOR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A849844-8BA2-4FEE-A2C5-72E60E21F997}"/>
              </a:ext>
            </a:extLst>
          </p:cNvPr>
          <p:cNvSpPr>
            <a:spLocks noGrp="1"/>
          </p:cNvSpPr>
          <p:nvPr/>
        </p:nvSpPr>
        <p:spPr>
          <a:xfrm>
            <a:off x="74295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E41731C-8C6D-4992-AF50-E14D370ABB00}"/>
              </a:ext>
            </a:extLst>
          </p:cNvPr>
          <p:cNvSpPr>
            <a:spLocks noGrp="1"/>
          </p:cNvSpPr>
          <p:nvPr/>
        </p:nvSpPr>
        <p:spPr>
          <a:xfrm>
            <a:off x="74295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NAND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9C82E62-98ED-4DC5-B02A-16781377AF25}"/>
              </a:ext>
            </a:extLst>
          </p:cNvPr>
          <p:cNvSpPr>
            <a:spLocks noGrp="1"/>
          </p:cNvSpPr>
          <p:nvPr/>
        </p:nvSpPr>
        <p:spPr>
          <a:xfrm>
            <a:off x="87630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B4124E2-AC46-4084-AC05-FBDE6116FC70}"/>
              </a:ext>
            </a:extLst>
          </p:cNvPr>
          <p:cNvSpPr>
            <a:spLocks noGrp="1"/>
          </p:cNvSpPr>
          <p:nvPr/>
        </p:nvSpPr>
        <p:spPr>
          <a:xfrm>
            <a:off x="87630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NOR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CFF7A0E-48C1-46AE-8D7A-688550BCFC37}"/>
              </a:ext>
            </a:extLst>
          </p:cNvPr>
          <p:cNvSpPr>
            <a:spLocks noGrp="1"/>
          </p:cNvSpPr>
          <p:nvPr/>
        </p:nvSpPr>
        <p:spPr>
          <a:xfrm>
            <a:off x="10096500" y="1619250"/>
            <a:ext cx="1333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306C9FF3-B3CA-4EB5-9163-1701EB3CA25D}"/>
              </a:ext>
            </a:extLst>
          </p:cNvPr>
          <p:cNvSpPr>
            <a:spLocks noGrp="1"/>
          </p:cNvSpPr>
          <p:nvPr/>
        </p:nvSpPr>
        <p:spPr>
          <a:xfrm>
            <a:off x="10096500" y="1685925"/>
            <a:ext cx="1333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XNOR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7494658-BE50-4079-A7EE-155FDFDA88AF}"/>
              </a:ext>
            </a:extLst>
          </p:cNvPr>
          <p:cNvSpPr>
            <a:spLocks noGrp="1"/>
          </p:cNvSpPr>
          <p:nvPr/>
        </p:nvSpPr>
        <p:spPr>
          <a:xfrm>
            <a:off x="7620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2DCEA3A3-AD1F-434F-A047-5C8AC4FE275E}"/>
              </a:ext>
            </a:extLst>
          </p:cNvPr>
          <p:cNvSpPr>
            <a:spLocks noGrp="1"/>
          </p:cNvSpPr>
          <p:nvPr/>
        </p:nvSpPr>
        <p:spPr>
          <a:xfrm>
            <a:off x="7620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64A60E5C-6696-48EB-B55F-3C9E44C6454B}"/>
              </a:ext>
            </a:extLst>
          </p:cNvPr>
          <p:cNvSpPr>
            <a:spLocks noGrp="1"/>
          </p:cNvSpPr>
          <p:nvPr/>
        </p:nvSpPr>
        <p:spPr>
          <a:xfrm>
            <a:off x="20955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75C40FDC-ED3A-48CC-8722-715798162C76}"/>
              </a:ext>
            </a:extLst>
          </p:cNvPr>
          <p:cNvSpPr>
            <a:spLocks noGrp="1"/>
          </p:cNvSpPr>
          <p:nvPr/>
        </p:nvSpPr>
        <p:spPr>
          <a:xfrm>
            <a:off x="20955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6B019597-96CF-47AE-B551-8C8545777A59}"/>
              </a:ext>
            </a:extLst>
          </p:cNvPr>
          <p:cNvSpPr>
            <a:spLocks noGrp="1"/>
          </p:cNvSpPr>
          <p:nvPr/>
        </p:nvSpPr>
        <p:spPr>
          <a:xfrm>
            <a:off x="34290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84BB0FDA-053B-424F-9485-9C869C93B481}"/>
              </a:ext>
            </a:extLst>
          </p:cNvPr>
          <p:cNvSpPr>
            <a:spLocks noGrp="1"/>
          </p:cNvSpPr>
          <p:nvPr/>
        </p:nvSpPr>
        <p:spPr>
          <a:xfrm>
            <a:off x="34290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355A94A6-1094-4D51-8B6B-126AE4F17581}"/>
              </a:ext>
            </a:extLst>
          </p:cNvPr>
          <p:cNvSpPr>
            <a:spLocks noGrp="1"/>
          </p:cNvSpPr>
          <p:nvPr/>
        </p:nvSpPr>
        <p:spPr>
          <a:xfrm>
            <a:off x="47625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50903ACB-0609-44F6-A3BE-447B3CC70A0E}"/>
              </a:ext>
            </a:extLst>
          </p:cNvPr>
          <p:cNvSpPr>
            <a:spLocks noGrp="1"/>
          </p:cNvSpPr>
          <p:nvPr/>
        </p:nvSpPr>
        <p:spPr>
          <a:xfrm>
            <a:off x="47625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DD9CE230-DABB-48FF-8B69-3B48A122A5EE}"/>
              </a:ext>
            </a:extLst>
          </p:cNvPr>
          <p:cNvSpPr>
            <a:spLocks noGrp="1"/>
          </p:cNvSpPr>
          <p:nvPr/>
        </p:nvSpPr>
        <p:spPr>
          <a:xfrm>
            <a:off x="60960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48300DA1-1C4F-4C93-9E41-45DB0D35BE9E}"/>
              </a:ext>
            </a:extLst>
          </p:cNvPr>
          <p:cNvSpPr>
            <a:spLocks noGrp="1"/>
          </p:cNvSpPr>
          <p:nvPr/>
        </p:nvSpPr>
        <p:spPr>
          <a:xfrm>
            <a:off x="60960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B4035110-4662-40B5-BDEB-4EF083C488ED}"/>
              </a:ext>
            </a:extLst>
          </p:cNvPr>
          <p:cNvSpPr>
            <a:spLocks noGrp="1"/>
          </p:cNvSpPr>
          <p:nvPr/>
        </p:nvSpPr>
        <p:spPr>
          <a:xfrm>
            <a:off x="74295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B355C9A0-9A21-44E5-B26A-262A1D424725}"/>
              </a:ext>
            </a:extLst>
          </p:cNvPr>
          <p:cNvSpPr>
            <a:spLocks noGrp="1"/>
          </p:cNvSpPr>
          <p:nvPr/>
        </p:nvSpPr>
        <p:spPr>
          <a:xfrm>
            <a:off x="74295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AF12D1BF-D2B9-4F7F-A1F4-3C0BDC2F801B}"/>
              </a:ext>
            </a:extLst>
          </p:cNvPr>
          <p:cNvSpPr>
            <a:spLocks noGrp="1"/>
          </p:cNvSpPr>
          <p:nvPr/>
        </p:nvSpPr>
        <p:spPr>
          <a:xfrm>
            <a:off x="87630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3D8EC3AE-D8A8-410F-9DFF-DE68CE434144}"/>
              </a:ext>
            </a:extLst>
          </p:cNvPr>
          <p:cNvSpPr>
            <a:spLocks noGrp="1"/>
          </p:cNvSpPr>
          <p:nvPr/>
        </p:nvSpPr>
        <p:spPr>
          <a:xfrm>
            <a:off x="87630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87242609-55E7-4BE3-B8EE-352FAD5EF245}"/>
              </a:ext>
            </a:extLst>
          </p:cNvPr>
          <p:cNvSpPr>
            <a:spLocks noGrp="1"/>
          </p:cNvSpPr>
          <p:nvPr/>
        </p:nvSpPr>
        <p:spPr>
          <a:xfrm>
            <a:off x="10096500" y="23431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EFF3D0CD-094E-471B-8BA6-EEDC2ADBBFD8}"/>
              </a:ext>
            </a:extLst>
          </p:cNvPr>
          <p:cNvSpPr>
            <a:spLocks noGrp="1"/>
          </p:cNvSpPr>
          <p:nvPr/>
        </p:nvSpPr>
        <p:spPr>
          <a:xfrm>
            <a:off x="10096500" y="24003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D379BD89-FC47-452C-B00A-1CF13CB41A62}"/>
              </a:ext>
            </a:extLst>
          </p:cNvPr>
          <p:cNvSpPr>
            <a:spLocks noGrp="1"/>
          </p:cNvSpPr>
          <p:nvPr/>
        </p:nvSpPr>
        <p:spPr>
          <a:xfrm>
            <a:off x="7620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2B18EC68-5412-4779-8D02-3966B1DC0FE0}"/>
              </a:ext>
            </a:extLst>
          </p:cNvPr>
          <p:cNvSpPr>
            <a:spLocks noGrp="1"/>
          </p:cNvSpPr>
          <p:nvPr/>
        </p:nvSpPr>
        <p:spPr>
          <a:xfrm>
            <a:off x="7620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F1C3C133-274F-4393-8D02-1B6EF45966EF}"/>
              </a:ext>
            </a:extLst>
          </p:cNvPr>
          <p:cNvSpPr>
            <a:spLocks noGrp="1"/>
          </p:cNvSpPr>
          <p:nvPr/>
        </p:nvSpPr>
        <p:spPr>
          <a:xfrm>
            <a:off x="20955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85DCBACE-EA21-4771-91BB-EA37FFEAF8A6}"/>
              </a:ext>
            </a:extLst>
          </p:cNvPr>
          <p:cNvSpPr>
            <a:spLocks noGrp="1"/>
          </p:cNvSpPr>
          <p:nvPr/>
        </p:nvSpPr>
        <p:spPr>
          <a:xfrm>
            <a:off x="20955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A150E864-2A96-471D-BFE5-0FFCC8A4EC2B}"/>
              </a:ext>
            </a:extLst>
          </p:cNvPr>
          <p:cNvSpPr>
            <a:spLocks noGrp="1"/>
          </p:cNvSpPr>
          <p:nvPr/>
        </p:nvSpPr>
        <p:spPr>
          <a:xfrm>
            <a:off x="34290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99396AE2-E1AA-405F-AD48-896E41B16969}"/>
              </a:ext>
            </a:extLst>
          </p:cNvPr>
          <p:cNvSpPr>
            <a:spLocks noGrp="1"/>
          </p:cNvSpPr>
          <p:nvPr/>
        </p:nvSpPr>
        <p:spPr>
          <a:xfrm>
            <a:off x="34290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7A709F7F-268F-481B-BDA1-E0C45FE8E4B7}"/>
              </a:ext>
            </a:extLst>
          </p:cNvPr>
          <p:cNvSpPr>
            <a:spLocks noGrp="1"/>
          </p:cNvSpPr>
          <p:nvPr/>
        </p:nvSpPr>
        <p:spPr>
          <a:xfrm>
            <a:off x="47625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CB6C3859-0FD6-4CE7-B4F3-273FF4E60ED9}"/>
              </a:ext>
            </a:extLst>
          </p:cNvPr>
          <p:cNvSpPr>
            <a:spLocks noGrp="1"/>
          </p:cNvSpPr>
          <p:nvPr/>
        </p:nvSpPr>
        <p:spPr>
          <a:xfrm>
            <a:off x="47625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E6B21758-7F76-4180-9EA2-DDB5A446A0F8}"/>
              </a:ext>
            </a:extLst>
          </p:cNvPr>
          <p:cNvSpPr>
            <a:spLocks noGrp="1"/>
          </p:cNvSpPr>
          <p:nvPr/>
        </p:nvSpPr>
        <p:spPr>
          <a:xfrm>
            <a:off x="60960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F4DD5A23-BB3C-4E37-9634-A36E246AC52E}"/>
              </a:ext>
            </a:extLst>
          </p:cNvPr>
          <p:cNvSpPr>
            <a:spLocks noGrp="1"/>
          </p:cNvSpPr>
          <p:nvPr/>
        </p:nvSpPr>
        <p:spPr>
          <a:xfrm>
            <a:off x="60960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CC045D55-2A51-447A-B48E-4B20FECC5A82}"/>
              </a:ext>
            </a:extLst>
          </p:cNvPr>
          <p:cNvSpPr>
            <a:spLocks noGrp="1"/>
          </p:cNvSpPr>
          <p:nvPr/>
        </p:nvSpPr>
        <p:spPr>
          <a:xfrm>
            <a:off x="74295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5FB4EC19-BBB7-4AF9-BFAA-12308933D962}"/>
              </a:ext>
            </a:extLst>
          </p:cNvPr>
          <p:cNvSpPr>
            <a:spLocks noGrp="1"/>
          </p:cNvSpPr>
          <p:nvPr/>
        </p:nvSpPr>
        <p:spPr>
          <a:xfrm>
            <a:off x="74295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0D332614-6872-4689-915C-39EAF120D8E4}"/>
              </a:ext>
            </a:extLst>
          </p:cNvPr>
          <p:cNvSpPr>
            <a:spLocks noGrp="1"/>
          </p:cNvSpPr>
          <p:nvPr/>
        </p:nvSpPr>
        <p:spPr>
          <a:xfrm>
            <a:off x="87630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64C397E5-8520-4E46-8BB0-58CB77D523BF}"/>
              </a:ext>
            </a:extLst>
          </p:cNvPr>
          <p:cNvSpPr>
            <a:spLocks noGrp="1"/>
          </p:cNvSpPr>
          <p:nvPr/>
        </p:nvSpPr>
        <p:spPr>
          <a:xfrm>
            <a:off x="87630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31EB50BB-038E-4C6E-8D98-5C8495391F46}"/>
              </a:ext>
            </a:extLst>
          </p:cNvPr>
          <p:cNvSpPr>
            <a:spLocks noGrp="1"/>
          </p:cNvSpPr>
          <p:nvPr/>
        </p:nvSpPr>
        <p:spPr>
          <a:xfrm>
            <a:off x="10096500" y="30670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A1BDDDB4-1639-4F09-95BE-697C3E623C5D}"/>
              </a:ext>
            </a:extLst>
          </p:cNvPr>
          <p:cNvSpPr>
            <a:spLocks noGrp="1"/>
          </p:cNvSpPr>
          <p:nvPr/>
        </p:nvSpPr>
        <p:spPr>
          <a:xfrm>
            <a:off x="10096500" y="31242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AAD5CFCE-230F-4D0B-BD8B-3916AC9CAC05}"/>
              </a:ext>
            </a:extLst>
          </p:cNvPr>
          <p:cNvSpPr>
            <a:spLocks noGrp="1"/>
          </p:cNvSpPr>
          <p:nvPr/>
        </p:nvSpPr>
        <p:spPr>
          <a:xfrm>
            <a:off x="7620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E7DF34C2-E9D8-4FC3-BECF-8397D7883FF1}"/>
              </a:ext>
            </a:extLst>
          </p:cNvPr>
          <p:cNvSpPr>
            <a:spLocks noGrp="1"/>
          </p:cNvSpPr>
          <p:nvPr/>
        </p:nvSpPr>
        <p:spPr>
          <a:xfrm>
            <a:off x="7620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449A82A2-409D-4630-8A28-B35F636B667F}"/>
              </a:ext>
            </a:extLst>
          </p:cNvPr>
          <p:cNvSpPr>
            <a:spLocks noGrp="1"/>
          </p:cNvSpPr>
          <p:nvPr/>
        </p:nvSpPr>
        <p:spPr>
          <a:xfrm>
            <a:off x="20955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AF5F9BF7-D278-4C2E-BC93-02D9B47E536F}"/>
              </a:ext>
            </a:extLst>
          </p:cNvPr>
          <p:cNvSpPr>
            <a:spLocks noGrp="1"/>
          </p:cNvSpPr>
          <p:nvPr/>
        </p:nvSpPr>
        <p:spPr>
          <a:xfrm>
            <a:off x="20955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4C9E06ED-1358-4567-ADD6-65F879BBF378}"/>
              </a:ext>
            </a:extLst>
          </p:cNvPr>
          <p:cNvSpPr>
            <a:spLocks noGrp="1"/>
          </p:cNvSpPr>
          <p:nvPr/>
        </p:nvSpPr>
        <p:spPr>
          <a:xfrm>
            <a:off x="34290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5F76D88B-2C13-4D7F-915C-F573A9B7B98B}"/>
              </a:ext>
            </a:extLst>
          </p:cNvPr>
          <p:cNvSpPr>
            <a:spLocks noGrp="1"/>
          </p:cNvSpPr>
          <p:nvPr/>
        </p:nvSpPr>
        <p:spPr>
          <a:xfrm>
            <a:off x="34290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60" name="Прямокутник 59">
            <a:extLst>
              <a:ext uri="{FF2B5EF4-FFF2-40B4-BE49-F238E27FC236}">
                <a16:creationId xmlns:a16="http://schemas.microsoft.com/office/drawing/2014/main" id="{FBEB3020-32E7-4DCA-9D6B-4B8DFEC20AE9}"/>
              </a:ext>
            </a:extLst>
          </p:cNvPr>
          <p:cNvSpPr>
            <a:spLocks noGrp="1"/>
          </p:cNvSpPr>
          <p:nvPr/>
        </p:nvSpPr>
        <p:spPr>
          <a:xfrm>
            <a:off x="47625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D65BA6B7-8A0B-4276-9C96-284C5F8874CE}"/>
              </a:ext>
            </a:extLst>
          </p:cNvPr>
          <p:cNvSpPr>
            <a:spLocks noGrp="1"/>
          </p:cNvSpPr>
          <p:nvPr/>
        </p:nvSpPr>
        <p:spPr>
          <a:xfrm>
            <a:off x="47625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62" name="Прямокутник 61">
            <a:extLst>
              <a:ext uri="{FF2B5EF4-FFF2-40B4-BE49-F238E27FC236}">
                <a16:creationId xmlns:a16="http://schemas.microsoft.com/office/drawing/2014/main" id="{EC1E3C3E-7D39-4F0D-84AE-432AFAAC45AA}"/>
              </a:ext>
            </a:extLst>
          </p:cNvPr>
          <p:cNvSpPr>
            <a:spLocks noGrp="1"/>
          </p:cNvSpPr>
          <p:nvPr/>
        </p:nvSpPr>
        <p:spPr>
          <a:xfrm>
            <a:off x="60960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BEF0E241-9BC2-4299-B2B2-12BCF88B52DB}"/>
              </a:ext>
            </a:extLst>
          </p:cNvPr>
          <p:cNvSpPr>
            <a:spLocks noGrp="1"/>
          </p:cNvSpPr>
          <p:nvPr/>
        </p:nvSpPr>
        <p:spPr>
          <a:xfrm>
            <a:off x="60960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64" name="Прямокутник 63">
            <a:extLst>
              <a:ext uri="{FF2B5EF4-FFF2-40B4-BE49-F238E27FC236}">
                <a16:creationId xmlns:a16="http://schemas.microsoft.com/office/drawing/2014/main" id="{9EAABF25-E98A-474A-84FF-3AF4022CEE6C}"/>
              </a:ext>
            </a:extLst>
          </p:cNvPr>
          <p:cNvSpPr>
            <a:spLocks noGrp="1"/>
          </p:cNvSpPr>
          <p:nvPr/>
        </p:nvSpPr>
        <p:spPr>
          <a:xfrm>
            <a:off x="74295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5" name="Прямокутник 64">
            <a:extLst>
              <a:ext uri="{FF2B5EF4-FFF2-40B4-BE49-F238E27FC236}">
                <a16:creationId xmlns:a16="http://schemas.microsoft.com/office/drawing/2014/main" id="{41DA0AAA-E8A3-4E59-8C3E-82E264B0EE04}"/>
              </a:ext>
            </a:extLst>
          </p:cNvPr>
          <p:cNvSpPr>
            <a:spLocks noGrp="1"/>
          </p:cNvSpPr>
          <p:nvPr/>
        </p:nvSpPr>
        <p:spPr>
          <a:xfrm>
            <a:off x="74295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66" name="Прямокутник 65">
            <a:extLst>
              <a:ext uri="{FF2B5EF4-FFF2-40B4-BE49-F238E27FC236}">
                <a16:creationId xmlns:a16="http://schemas.microsoft.com/office/drawing/2014/main" id="{347A9F35-9513-4E8D-8DED-08CB20DB364C}"/>
              </a:ext>
            </a:extLst>
          </p:cNvPr>
          <p:cNvSpPr>
            <a:spLocks noGrp="1"/>
          </p:cNvSpPr>
          <p:nvPr/>
        </p:nvSpPr>
        <p:spPr>
          <a:xfrm>
            <a:off x="87630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7" name="Прямокутник 66">
            <a:extLst>
              <a:ext uri="{FF2B5EF4-FFF2-40B4-BE49-F238E27FC236}">
                <a16:creationId xmlns:a16="http://schemas.microsoft.com/office/drawing/2014/main" id="{676A3AF2-32B7-4DCF-8207-324234A25BD9}"/>
              </a:ext>
            </a:extLst>
          </p:cNvPr>
          <p:cNvSpPr>
            <a:spLocks noGrp="1"/>
          </p:cNvSpPr>
          <p:nvPr/>
        </p:nvSpPr>
        <p:spPr>
          <a:xfrm>
            <a:off x="87630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68" name="Прямокутник 67">
            <a:extLst>
              <a:ext uri="{FF2B5EF4-FFF2-40B4-BE49-F238E27FC236}">
                <a16:creationId xmlns:a16="http://schemas.microsoft.com/office/drawing/2014/main" id="{B3AFF173-41D2-4EF8-A67E-30B4315945BD}"/>
              </a:ext>
            </a:extLst>
          </p:cNvPr>
          <p:cNvSpPr>
            <a:spLocks noGrp="1"/>
          </p:cNvSpPr>
          <p:nvPr/>
        </p:nvSpPr>
        <p:spPr>
          <a:xfrm>
            <a:off x="10096500" y="37909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9" name="Прямокутник 68">
            <a:extLst>
              <a:ext uri="{FF2B5EF4-FFF2-40B4-BE49-F238E27FC236}">
                <a16:creationId xmlns:a16="http://schemas.microsoft.com/office/drawing/2014/main" id="{920E0930-4C71-4598-9BCA-F81F84917D38}"/>
              </a:ext>
            </a:extLst>
          </p:cNvPr>
          <p:cNvSpPr>
            <a:spLocks noGrp="1"/>
          </p:cNvSpPr>
          <p:nvPr/>
        </p:nvSpPr>
        <p:spPr>
          <a:xfrm>
            <a:off x="10096500" y="38481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70" name="Прямокутник 69">
            <a:extLst>
              <a:ext uri="{FF2B5EF4-FFF2-40B4-BE49-F238E27FC236}">
                <a16:creationId xmlns:a16="http://schemas.microsoft.com/office/drawing/2014/main" id="{D16A5B60-EB40-43D2-A33B-BE11A583051B}"/>
              </a:ext>
            </a:extLst>
          </p:cNvPr>
          <p:cNvSpPr>
            <a:spLocks noGrp="1"/>
          </p:cNvSpPr>
          <p:nvPr/>
        </p:nvSpPr>
        <p:spPr>
          <a:xfrm>
            <a:off x="7620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1" name="Прямокутник 70">
            <a:extLst>
              <a:ext uri="{FF2B5EF4-FFF2-40B4-BE49-F238E27FC236}">
                <a16:creationId xmlns:a16="http://schemas.microsoft.com/office/drawing/2014/main" id="{A37C8412-CE63-457A-B185-1E79A5AA373E}"/>
              </a:ext>
            </a:extLst>
          </p:cNvPr>
          <p:cNvSpPr>
            <a:spLocks noGrp="1"/>
          </p:cNvSpPr>
          <p:nvPr/>
        </p:nvSpPr>
        <p:spPr>
          <a:xfrm>
            <a:off x="7620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2" name="Прямокутник 71">
            <a:extLst>
              <a:ext uri="{FF2B5EF4-FFF2-40B4-BE49-F238E27FC236}">
                <a16:creationId xmlns:a16="http://schemas.microsoft.com/office/drawing/2014/main" id="{E7762656-3B32-4150-997A-9B2BB5745872}"/>
              </a:ext>
            </a:extLst>
          </p:cNvPr>
          <p:cNvSpPr>
            <a:spLocks noGrp="1"/>
          </p:cNvSpPr>
          <p:nvPr/>
        </p:nvSpPr>
        <p:spPr>
          <a:xfrm>
            <a:off x="20955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3" name="Прямокутник 72">
            <a:extLst>
              <a:ext uri="{FF2B5EF4-FFF2-40B4-BE49-F238E27FC236}">
                <a16:creationId xmlns:a16="http://schemas.microsoft.com/office/drawing/2014/main" id="{7B598E00-53A6-4F1D-BC65-4729869D652F}"/>
              </a:ext>
            </a:extLst>
          </p:cNvPr>
          <p:cNvSpPr>
            <a:spLocks noGrp="1"/>
          </p:cNvSpPr>
          <p:nvPr/>
        </p:nvSpPr>
        <p:spPr>
          <a:xfrm>
            <a:off x="20955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4" name="Прямокутник 73">
            <a:extLst>
              <a:ext uri="{FF2B5EF4-FFF2-40B4-BE49-F238E27FC236}">
                <a16:creationId xmlns:a16="http://schemas.microsoft.com/office/drawing/2014/main" id="{7F8106B0-77BF-4365-B11F-EC52B0097BB9}"/>
              </a:ext>
            </a:extLst>
          </p:cNvPr>
          <p:cNvSpPr>
            <a:spLocks noGrp="1"/>
          </p:cNvSpPr>
          <p:nvPr/>
        </p:nvSpPr>
        <p:spPr>
          <a:xfrm>
            <a:off x="34290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5" name="Прямокутник 74">
            <a:extLst>
              <a:ext uri="{FF2B5EF4-FFF2-40B4-BE49-F238E27FC236}">
                <a16:creationId xmlns:a16="http://schemas.microsoft.com/office/drawing/2014/main" id="{A42138DE-8AE7-4779-8ECF-ED5300584B1C}"/>
              </a:ext>
            </a:extLst>
          </p:cNvPr>
          <p:cNvSpPr>
            <a:spLocks noGrp="1"/>
          </p:cNvSpPr>
          <p:nvPr/>
        </p:nvSpPr>
        <p:spPr>
          <a:xfrm>
            <a:off x="34290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6" name="Прямокутник 75">
            <a:extLst>
              <a:ext uri="{FF2B5EF4-FFF2-40B4-BE49-F238E27FC236}">
                <a16:creationId xmlns:a16="http://schemas.microsoft.com/office/drawing/2014/main" id="{FCA480C1-F5AD-4E71-93F2-4F7C21167A41}"/>
              </a:ext>
            </a:extLst>
          </p:cNvPr>
          <p:cNvSpPr>
            <a:spLocks noGrp="1"/>
          </p:cNvSpPr>
          <p:nvPr/>
        </p:nvSpPr>
        <p:spPr>
          <a:xfrm>
            <a:off x="47625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7" name="Прямокутник 76">
            <a:extLst>
              <a:ext uri="{FF2B5EF4-FFF2-40B4-BE49-F238E27FC236}">
                <a16:creationId xmlns:a16="http://schemas.microsoft.com/office/drawing/2014/main" id="{5D54768C-2559-4BD5-ADFB-5D0A2B9B7B40}"/>
              </a:ext>
            </a:extLst>
          </p:cNvPr>
          <p:cNvSpPr>
            <a:spLocks noGrp="1"/>
          </p:cNvSpPr>
          <p:nvPr/>
        </p:nvSpPr>
        <p:spPr>
          <a:xfrm>
            <a:off x="47625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8" name="Прямокутник 77">
            <a:extLst>
              <a:ext uri="{FF2B5EF4-FFF2-40B4-BE49-F238E27FC236}">
                <a16:creationId xmlns:a16="http://schemas.microsoft.com/office/drawing/2014/main" id="{EE1E937B-8A6A-426A-80AC-AA89C29196AC}"/>
              </a:ext>
            </a:extLst>
          </p:cNvPr>
          <p:cNvSpPr>
            <a:spLocks noGrp="1"/>
          </p:cNvSpPr>
          <p:nvPr/>
        </p:nvSpPr>
        <p:spPr>
          <a:xfrm>
            <a:off x="60960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9" name="Прямокутник 78">
            <a:extLst>
              <a:ext uri="{FF2B5EF4-FFF2-40B4-BE49-F238E27FC236}">
                <a16:creationId xmlns:a16="http://schemas.microsoft.com/office/drawing/2014/main" id="{34E53B7B-F280-482D-8788-F8E3859A55F1}"/>
              </a:ext>
            </a:extLst>
          </p:cNvPr>
          <p:cNvSpPr>
            <a:spLocks noGrp="1"/>
          </p:cNvSpPr>
          <p:nvPr/>
        </p:nvSpPr>
        <p:spPr>
          <a:xfrm>
            <a:off x="60960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0" name="Прямокутник 79">
            <a:extLst>
              <a:ext uri="{FF2B5EF4-FFF2-40B4-BE49-F238E27FC236}">
                <a16:creationId xmlns:a16="http://schemas.microsoft.com/office/drawing/2014/main" id="{BCD1DB1D-B80F-4B10-A7AA-58F1EF50377B}"/>
              </a:ext>
            </a:extLst>
          </p:cNvPr>
          <p:cNvSpPr>
            <a:spLocks noGrp="1"/>
          </p:cNvSpPr>
          <p:nvPr/>
        </p:nvSpPr>
        <p:spPr>
          <a:xfrm>
            <a:off x="74295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1" name="Прямокутник 80">
            <a:extLst>
              <a:ext uri="{FF2B5EF4-FFF2-40B4-BE49-F238E27FC236}">
                <a16:creationId xmlns:a16="http://schemas.microsoft.com/office/drawing/2014/main" id="{255B9C9C-F0D1-4B6A-8990-0E8D0B8740F8}"/>
              </a:ext>
            </a:extLst>
          </p:cNvPr>
          <p:cNvSpPr>
            <a:spLocks noGrp="1"/>
          </p:cNvSpPr>
          <p:nvPr/>
        </p:nvSpPr>
        <p:spPr>
          <a:xfrm>
            <a:off x="74295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2" name="Прямокутник 81">
            <a:extLst>
              <a:ext uri="{FF2B5EF4-FFF2-40B4-BE49-F238E27FC236}">
                <a16:creationId xmlns:a16="http://schemas.microsoft.com/office/drawing/2014/main" id="{9A7C0E50-5259-4DD7-B00D-2A96A3D0CC98}"/>
              </a:ext>
            </a:extLst>
          </p:cNvPr>
          <p:cNvSpPr>
            <a:spLocks noGrp="1"/>
          </p:cNvSpPr>
          <p:nvPr/>
        </p:nvSpPr>
        <p:spPr>
          <a:xfrm>
            <a:off x="87630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3" name="Прямокутник 82">
            <a:extLst>
              <a:ext uri="{FF2B5EF4-FFF2-40B4-BE49-F238E27FC236}">
                <a16:creationId xmlns:a16="http://schemas.microsoft.com/office/drawing/2014/main" id="{9BB1A32B-A164-4A38-92D8-2CDB70AD3D44}"/>
              </a:ext>
            </a:extLst>
          </p:cNvPr>
          <p:cNvSpPr>
            <a:spLocks noGrp="1"/>
          </p:cNvSpPr>
          <p:nvPr/>
        </p:nvSpPr>
        <p:spPr>
          <a:xfrm>
            <a:off x="87630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4" name="Прямокутник 83">
            <a:extLst>
              <a:ext uri="{FF2B5EF4-FFF2-40B4-BE49-F238E27FC236}">
                <a16:creationId xmlns:a16="http://schemas.microsoft.com/office/drawing/2014/main" id="{DBA2206D-4413-4D2E-A2A7-DE322DABC03E}"/>
              </a:ext>
            </a:extLst>
          </p:cNvPr>
          <p:cNvSpPr>
            <a:spLocks noGrp="1"/>
          </p:cNvSpPr>
          <p:nvPr/>
        </p:nvSpPr>
        <p:spPr>
          <a:xfrm>
            <a:off x="10096500" y="4514850"/>
            <a:ext cx="1333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5" name="Прямокутник 84">
            <a:extLst>
              <a:ext uri="{FF2B5EF4-FFF2-40B4-BE49-F238E27FC236}">
                <a16:creationId xmlns:a16="http://schemas.microsoft.com/office/drawing/2014/main" id="{A56A7A9C-D29E-4F4D-ABD3-4815FD2230A2}"/>
              </a:ext>
            </a:extLst>
          </p:cNvPr>
          <p:cNvSpPr>
            <a:spLocks noGrp="1"/>
          </p:cNvSpPr>
          <p:nvPr/>
        </p:nvSpPr>
        <p:spPr>
          <a:xfrm>
            <a:off x="10096500" y="4572000"/>
            <a:ext cx="1333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6" name="Прямокутник 85">
            <a:extLst>
              <a:ext uri="{FF2B5EF4-FFF2-40B4-BE49-F238E27FC236}">
                <a16:creationId xmlns:a16="http://schemas.microsoft.com/office/drawing/2014/main" id="{9A85594F-FDAF-4718-AD92-6A1548C801B0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Похідний елемент отримуємо інверсією відповідного базового стовпця.</a:t>
            </a:r>
          </a:p>
        </p:txBody>
      </p:sp>
    </p:spTree>
    <p:extLst>
      <p:ext uri="{BB962C8B-B14F-4D97-AF65-F5344CB8AC3E}">
        <p14:creationId xmlns:p14="http://schemas.microsoft.com/office/powerpoint/2010/main" val="21413275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DDF1683C-C65F-46E7-9C5C-5BFD0817AFC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АЛГОРИТМ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D8DE4C8-E9B1-49DB-BA84-473A88C573E8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Формула перетворюється на дерево операцій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6A259E2-9298-46CA-B9AF-2A76C33DBC81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47CE3D0-5A76-431F-B1C9-054D294A6C3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699760A-D9EF-4843-B14A-5CCD2CFE601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7F0F048-8AB9-4BB9-B1F8-202652D18B9A}"/>
              </a:ext>
            </a:extLst>
          </p:cNvPr>
          <p:cNvSpPr>
            <a:spLocks noGrp="1"/>
          </p:cNvSpPr>
          <p:nvPr/>
        </p:nvSpPr>
        <p:spPr>
          <a:xfrm>
            <a:off x="495300" y="142875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546A90A-0D76-46EE-8051-D6B02CE77CEB}"/>
              </a:ext>
            </a:extLst>
          </p:cNvPr>
          <p:cNvSpPr>
            <a:spLocks noGrp="1"/>
          </p:cNvSpPr>
          <p:nvPr/>
        </p:nvSpPr>
        <p:spPr>
          <a:xfrm>
            <a:off x="495300" y="15049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6383CFB-8569-4AC1-90B8-EC538143396C}"/>
              </a:ext>
            </a:extLst>
          </p:cNvPr>
          <p:cNvSpPr>
            <a:spLocks noGrp="1"/>
          </p:cNvSpPr>
          <p:nvPr/>
        </p:nvSpPr>
        <p:spPr>
          <a:xfrm>
            <a:off x="1428750" y="14668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Виділити внутрішні підвирази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517457F2-8031-437D-BF5A-B6064AE995E8}"/>
              </a:ext>
            </a:extLst>
          </p:cNvPr>
          <p:cNvSpPr>
            <a:spLocks noGrp="1"/>
          </p:cNvSpPr>
          <p:nvPr/>
        </p:nvSpPr>
        <p:spPr>
          <a:xfrm>
            <a:off x="495300" y="220980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22918A4-5516-4137-A441-641E971031F0}"/>
              </a:ext>
            </a:extLst>
          </p:cNvPr>
          <p:cNvSpPr>
            <a:spLocks noGrp="1"/>
          </p:cNvSpPr>
          <p:nvPr/>
        </p:nvSpPr>
        <p:spPr>
          <a:xfrm>
            <a:off x="495300" y="22860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41A8ADD-65D4-4445-93BF-65AF7A1C2FE3}"/>
              </a:ext>
            </a:extLst>
          </p:cNvPr>
          <p:cNvSpPr>
            <a:spLocks noGrp="1"/>
          </p:cNvSpPr>
          <p:nvPr/>
        </p:nvSpPr>
        <p:spPr>
          <a:xfrm>
            <a:off x="1428750" y="22479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Надати їм імена X, Y, Z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6E25C161-0C3A-423C-909B-9A6839DE2C99}"/>
              </a:ext>
            </a:extLst>
          </p:cNvPr>
          <p:cNvSpPr>
            <a:spLocks noGrp="1"/>
          </p:cNvSpPr>
          <p:nvPr/>
        </p:nvSpPr>
        <p:spPr>
          <a:xfrm>
            <a:off x="495300" y="299085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FB385B56-0DB1-439C-A6E4-101DBFDE1AB1}"/>
              </a:ext>
            </a:extLst>
          </p:cNvPr>
          <p:cNvSpPr>
            <a:spLocks noGrp="1"/>
          </p:cNvSpPr>
          <p:nvPr/>
        </p:nvSpPr>
        <p:spPr>
          <a:xfrm>
            <a:off x="495300" y="30670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2D17F3B-DA26-486B-86B9-2E2B6B201D6D}"/>
              </a:ext>
            </a:extLst>
          </p:cNvPr>
          <p:cNvSpPr>
            <a:spLocks noGrp="1"/>
          </p:cNvSpPr>
          <p:nvPr/>
        </p:nvSpPr>
        <p:spPr>
          <a:xfrm>
            <a:off x="1428750" y="30289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Замінити кожну операцію елементом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7BF4117D-3DE7-43E9-8C2D-1D554FECC4A5}"/>
              </a:ext>
            </a:extLst>
          </p:cNvPr>
          <p:cNvSpPr>
            <a:spLocks noGrp="1"/>
          </p:cNvSpPr>
          <p:nvPr/>
        </p:nvSpPr>
        <p:spPr>
          <a:xfrm>
            <a:off x="495300" y="377190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121762E-FAE5-434D-91EB-7692C8DD783C}"/>
              </a:ext>
            </a:extLst>
          </p:cNvPr>
          <p:cNvSpPr>
            <a:spLocks noGrp="1"/>
          </p:cNvSpPr>
          <p:nvPr/>
        </p:nvSpPr>
        <p:spPr>
          <a:xfrm>
            <a:off x="495300" y="38481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6650A268-0FF8-4AEA-861D-BA1684503056}"/>
              </a:ext>
            </a:extLst>
          </p:cNvPr>
          <p:cNvSpPr>
            <a:spLocks noGrp="1"/>
          </p:cNvSpPr>
          <p:nvPr/>
        </p:nvSpPr>
        <p:spPr>
          <a:xfrm>
            <a:off x="1428750" y="38100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З’єднати проміжні сигнали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B779D827-5458-47F6-9D54-EB7418F0005E}"/>
              </a:ext>
            </a:extLst>
          </p:cNvPr>
          <p:cNvSpPr>
            <a:spLocks noGrp="1"/>
          </p:cNvSpPr>
          <p:nvPr/>
        </p:nvSpPr>
        <p:spPr>
          <a:xfrm>
            <a:off x="495300" y="455295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3A3F7C26-F799-4EDC-BEC5-CA9D282C3F4D}"/>
              </a:ext>
            </a:extLst>
          </p:cNvPr>
          <p:cNvSpPr>
            <a:spLocks noGrp="1"/>
          </p:cNvSpPr>
          <p:nvPr/>
        </p:nvSpPr>
        <p:spPr>
          <a:xfrm>
            <a:off x="495300" y="46291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44D7B61-E978-42EC-B263-C30BD4519403}"/>
              </a:ext>
            </a:extLst>
          </p:cNvPr>
          <p:cNvSpPr>
            <a:spLocks noGrp="1"/>
          </p:cNvSpPr>
          <p:nvPr/>
        </p:nvSpPr>
        <p:spPr>
          <a:xfrm>
            <a:off x="1428750" y="45910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Перевірити вихід таблицею істинності</a:t>
            </a:r>
          </a:p>
        </p:txBody>
      </p:sp>
    </p:spTree>
    <p:extLst>
      <p:ext uri="{BB962C8B-B14F-4D97-AF65-F5344CB8AC3E}">
        <p14:creationId xmlns:p14="http://schemas.microsoft.com/office/powerpoint/2010/main" val="50200683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E0E8FDA8-DFC1-4402-8EF0-4A76592E68C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ВІД ФОРМУЛИ ДО СХЕМИ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2DDC44C-9C84-4A79-95AD-BCC41FF10F42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Приклад: F=(A∧B)∨C̅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0B649FA-A315-46C2-A696-38CD042C8C1E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5ED68E0-B7BA-43AA-8B7E-D9A9EE9CD342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304760E-2C4F-485F-A998-C633D273BF4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13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B37B812-9CBC-41E4-BCD6-6A0F8F3F86DE}"/>
              </a:ext>
            </a:extLst>
          </p:cNvPr>
          <p:cNvSpPr>
            <a:spLocks noGrp="1"/>
          </p:cNvSpPr>
          <p:nvPr/>
        </p:nvSpPr>
        <p:spPr>
          <a:xfrm>
            <a:off x="428625" y="2066925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B2E315A2-84F5-4119-9E61-D9AA155FB783}"/>
              </a:ext>
            </a:extLst>
          </p:cNvPr>
          <p:cNvSpPr>
            <a:spLocks noGrp="1"/>
          </p:cNvSpPr>
          <p:nvPr/>
        </p:nvSpPr>
        <p:spPr>
          <a:xfrm>
            <a:off x="809625" y="2238375"/>
            <a:ext cx="2047875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442372E-1740-4844-90B5-348A30E0D282}"/>
              </a:ext>
            </a:extLst>
          </p:cNvPr>
          <p:cNvSpPr>
            <a:spLocks noGrp="1"/>
          </p:cNvSpPr>
          <p:nvPr/>
        </p:nvSpPr>
        <p:spPr>
          <a:xfrm>
            <a:off x="428625" y="2828925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FEE9579B-8744-4D2C-8983-D78D12E92BF2}"/>
              </a:ext>
            </a:extLst>
          </p:cNvPr>
          <p:cNvSpPr>
            <a:spLocks noGrp="1"/>
          </p:cNvSpPr>
          <p:nvPr/>
        </p:nvSpPr>
        <p:spPr>
          <a:xfrm>
            <a:off x="809625" y="3000375"/>
            <a:ext cx="2047875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31" name="Графіка 3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857500" y="2238375"/>
            <a:ext cx="1809750" cy="781050"/>
          </a:xfrm>
          <a:prstGeom prst="rect">
            <a:avLst/>
          </a:prstGeom>
        </p:spPr>
      </p:pic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8E8C3947-BA91-4397-9365-308D7617AA5E}"/>
              </a:ext>
            </a:extLst>
          </p:cNvPr>
          <p:cNvSpPr>
            <a:spLocks noGrp="1"/>
          </p:cNvSpPr>
          <p:nvPr/>
        </p:nvSpPr>
        <p:spPr>
          <a:xfrm>
            <a:off x="4810125" y="2428875"/>
            <a:ext cx="381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722"/>
          </a:bodyPr>
          <a:lstStyle/>
          <a:p>
            <a:pPr algn="l">
              <a:defRPr sz="18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X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A9533019-47DE-404C-94EF-D16275E4576B}"/>
              </a:ext>
            </a:extLst>
          </p:cNvPr>
          <p:cNvSpPr>
            <a:spLocks noGrp="1"/>
          </p:cNvSpPr>
          <p:nvPr/>
        </p:nvSpPr>
        <p:spPr>
          <a:xfrm>
            <a:off x="4667250" y="2628900"/>
            <a:ext cx="219075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62EAC74-FA0B-47B5-ABB1-FFC50DA068A5}"/>
              </a:ext>
            </a:extLst>
          </p:cNvPr>
          <p:cNvSpPr>
            <a:spLocks noGrp="1"/>
          </p:cNvSpPr>
          <p:nvPr/>
        </p:nvSpPr>
        <p:spPr>
          <a:xfrm>
            <a:off x="2476500" y="4305300"/>
            <a:ext cx="361950" cy="2857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5000"/>
          </a:bodyPr>
          <a:lstStyle/>
          <a:p>
            <a:pPr algn="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4BC2930F-5B8B-4654-9F9F-FD1C3BFE8FC9}"/>
              </a:ext>
            </a:extLst>
          </p:cNvPr>
          <p:cNvSpPr>
            <a:spLocks noGrp="1"/>
          </p:cNvSpPr>
          <p:nvPr/>
        </p:nvSpPr>
        <p:spPr>
          <a:xfrm>
            <a:off x="2857500" y="4476750"/>
            <a:ext cx="16192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36" name="Графіка 35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476750" y="4095750"/>
            <a:ext cx="1619250" cy="762000"/>
          </a:xfrm>
          <a:prstGeom prst="rect">
            <a:avLst/>
          </a:prstGeom>
        </p:spPr>
      </p:pic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4745B977-5E25-4039-B77E-521CBAB0A491}"/>
              </a:ext>
            </a:extLst>
          </p:cNvPr>
          <p:cNvSpPr>
            <a:spLocks noGrp="1"/>
          </p:cNvSpPr>
          <p:nvPr/>
        </p:nvSpPr>
        <p:spPr>
          <a:xfrm>
            <a:off x="6238875" y="4305300"/>
            <a:ext cx="381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722"/>
          </a:bodyPr>
          <a:lstStyle/>
          <a:p>
            <a:pPr algn="l">
              <a:defRPr sz="180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Y</a:t>
            </a:r>
          </a:p>
        </p:txBody>
      </p:sp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F26F6E02-34E9-4328-9CB5-0507623134B1}"/>
              </a:ext>
            </a:extLst>
          </p:cNvPr>
          <p:cNvSpPr>
            <a:spLocks noGrp="1"/>
          </p:cNvSpPr>
          <p:nvPr/>
        </p:nvSpPr>
        <p:spPr>
          <a:xfrm>
            <a:off x="6096000" y="3476625"/>
            <a:ext cx="762000" cy="1000125"/>
          </a:xfrm>
          <a:prstGeom prst="line">
            <a:avLst/>
          </a:prstGeom>
          <a:noFill/>
          <a:ln w="28575">
            <a:solidFill>
              <a:srgbClr val="B84242"/>
            </a:solidFill>
            <a:prstDash val="solid"/>
          </a:ln>
        </p:spPr>
      </p:sp>
      <p:pic>
        <p:nvPicPr>
          <p:cNvPr id="39" name="Графіка 38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6858000" y="2667000"/>
            <a:ext cx="1905000" cy="895350"/>
          </a:xfrm>
          <a:prstGeom prst="rect">
            <a:avLst/>
          </a:prstGeom>
        </p:spPr>
      </p:pic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774224B4-060B-4A6B-A3D6-52F5D9729D02}"/>
              </a:ext>
            </a:extLst>
          </p:cNvPr>
          <p:cNvSpPr>
            <a:spLocks noGrp="1"/>
          </p:cNvSpPr>
          <p:nvPr/>
        </p:nvSpPr>
        <p:spPr>
          <a:xfrm>
            <a:off x="8763000" y="3114675"/>
            <a:ext cx="15240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CF33A2D9-4091-4F2A-81F1-558F18EB2A88}"/>
              </a:ext>
            </a:extLst>
          </p:cNvPr>
          <p:cNvSpPr>
            <a:spLocks noGrp="1"/>
          </p:cNvSpPr>
          <p:nvPr/>
        </p:nvSpPr>
        <p:spPr>
          <a:xfrm>
            <a:off x="10429875" y="2876550"/>
            <a:ext cx="6667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518"/>
          </a:bodyPr>
          <a:lstStyle/>
          <a:p>
            <a:pPr algn="l">
              <a:defRPr sz="270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70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4F76B6A-C394-4207-ADD6-E09273711E49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Найдовший шлях має два рівні: AND→OR або NOT→OR.</a:t>
            </a:r>
          </a:p>
        </p:txBody>
      </p:sp>
    </p:spTree>
    <p:extLst>
      <p:ext uri="{BB962C8B-B14F-4D97-AF65-F5344CB8AC3E}">
        <p14:creationId xmlns:p14="http://schemas.microsoft.com/office/powerpoint/2010/main" val="14278583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Прямокутник 114">
            <a:extLst>
              <a:ext uri="{FF2B5EF4-FFF2-40B4-BE49-F238E27FC236}">
                <a16:creationId xmlns:a16="http://schemas.microsoft.com/office/drawing/2014/main" id="{D5C3A306-D0E1-494D-970A-34D772FB3147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BAAD5F4-3EA9-456B-AD14-45230636DC34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Перевірка F=(A∧B)∨C̅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160EE12-E396-4643-8909-8FC08A97253A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ED1B6BF-6CD0-48F2-9CA8-B35AA1FF9441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941B096-1F12-4A06-B645-2A5AED499946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14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1E9D707A-DFDF-42D3-B9C5-5CC458BFBE9D}"/>
              </a:ext>
            </a:extLst>
          </p:cNvPr>
          <p:cNvSpPr>
            <a:spLocks noGrp="1"/>
          </p:cNvSpPr>
          <p:nvPr/>
        </p:nvSpPr>
        <p:spPr>
          <a:xfrm>
            <a:off x="1000125" y="1381125"/>
            <a:ext cx="1698625" cy="433917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538B457D-3351-4CE3-A1BD-82EAB8034B0A}"/>
              </a:ext>
            </a:extLst>
          </p:cNvPr>
          <p:cNvSpPr>
            <a:spLocks noGrp="1"/>
          </p:cNvSpPr>
          <p:nvPr/>
        </p:nvSpPr>
        <p:spPr>
          <a:xfrm>
            <a:off x="1000125" y="1447800"/>
            <a:ext cx="1698625" cy="33866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0864B19C-217B-47B9-B5E9-F93D80A7ED57}"/>
              </a:ext>
            </a:extLst>
          </p:cNvPr>
          <p:cNvSpPr>
            <a:spLocks noGrp="1"/>
          </p:cNvSpPr>
          <p:nvPr/>
        </p:nvSpPr>
        <p:spPr>
          <a:xfrm>
            <a:off x="2698750" y="1381125"/>
            <a:ext cx="1698625" cy="433917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3CE04F0-414F-4D75-B8B1-5DACEB62763F}"/>
              </a:ext>
            </a:extLst>
          </p:cNvPr>
          <p:cNvSpPr>
            <a:spLocks noGrp="1"/>
          </p:cNvSpPr>
          <p:nvPr/>
        </p:nvSpPr>
        <p:spPr>
          <a:xfrm>
            <a:off x="2698750" y="1447800"/>
            <a:ext cx="1698625" cy="33866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0B6D96F2-C8EE-44E4-990D-2256760A379D}"/>
              </a:ext>
            </a:extLst>
          </p:cNvPr>
          <p:cNvSpPr>
            <a:spLocks noGrp="1"/>
          </p:cNvSpPr>
          <p:nvPr/>
        </p:nvSpPr>
        <p:spPr>
          <a:xfrm>
            <a:off x="4397375" y="1381125"/>
            <a:ext cx="1698625" cy="433917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FEA6E180-E009-4586-BC1C-98C9F07FE9DD}"/>
              </a:ext>
            </a:extLst>
          </p:cNvPr>
          <p:cNvSpPr>
            <a:spLocks noGrp="1"/>
          </p:cNvSpPr>
          <p:nvPr/>
        </p:nvSpPr>
        <p:spPr>
          <a:xfrm>
            <a:off x="4397375" y="1447800"/>
            <a:ext cx="1698625" cy="33866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C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C5AD6C3-0FDD-42DD-B5E4-9A824B32F837}"/>
              </a:ext>
            </a:extLst>
          </p:cNvPr>
          <p:cNvSpPr>
            <a:spLocks noGrp="1"/>
          </p:cNvSpPr>
          <p:nvPr/>
        </p:nvSpPr>
        <p:spPr>
          <a:xfrm>
            <a:off x="6096000" y="1381125"/>
            <a:ext cx="1698625" cy="433917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CA6F0EF0-B65F-4489-9D0D-E4F07498ED47}"/>
              </a:ext>
            </a:extLst>
          </p:cNvPr>
          <p:cNvSpPr>
            <a:spLocks noGrp="1"/>
          </p:cNvSpPr>
          <p:nvPr/>
        </p:nvSpPr>
        <p:spPr>
          <a:xfrm>
            <a:off x="6096000" y="1447800"/>
            <a:ext cx="1698625" cy="33866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X=A∧B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D4803EB-8F0B-406D-91AE-E3266056FC05}"/>
              </a:ext>
            </a:extLst>
          </p:cNvPr>
          <p:cNvSpPr>
            <a:spLocks noGrp="1"/>
          </p:cNvSpPr>
          <p:nvPr/>
        </p:nvSpPr>
        <p:spPr>
          <a:xfrm>
            <a:off x="7794625" y="1381125"/>
            <a:ext cx="1698625" cy="433917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98CB8C95-F659-4572-BB64-AD6DFA9722DD}"/>
              </a:ext>
            </a:extLst>
          </p:cNvPr>
          <p:cNvSpPr>
            <a:spLocks noGrp="1"/>
          </p:cNvSpPr>
          <p:nvPr/>
        </p:nvSpPr>
        <p:spPr>
          <a:xfrm>
            <a:off x="7794625" y="1447800"/>
            <a:ext cx="1698625" cy="33866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Y=C̅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81D0629-A7E6-4506-929D-3E6FDDC51DE5}"/>
              </a:ext>
            </a:extLst>
          </p:cNvPr>
          <p:cNvSpPr>
            <a:spLocks noGrp="1"/>
          </p:cNvSpPr>
          <p:nvPr/>
        </p:nvSpPr>
        <p:spPr>
          <a:xfrm>
            <a:off x="9493250" y="1381125"/>
            <a:ext cx="1698625" cy="433917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2B04DBF-D2A1-4256-A037-E740970358E2}"/>
              </a:ext>
            </a:extLst>
          </p:cNvPr>
          <p:cNvSpPr>
            <a:spLocks noGrp="1"/>
          </p:cNvSpPr>
          <p:nvPr/>
        </p:nvSpPr>
        <p:spPr>
          <a:xfrm>
            <a:off x="9493250" y="1447800"/>
            <a:ext cx="1698625" cy="33866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F=X∨Y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282256FA-BE49-41B8-AF8A-BA954F51EF4A}"/>
              </a:ext>
            </a:extLst>
          </p:cNvPr>
          <p:cNvSpPr>
            <a:spLocks noGrp="1"/>
          </p:cNvSpPr>
          <p:nvPr/>
        </p:nvSpPr>
        <p:spPr>
          <a:xfrm>
            <a:off x="1000125" y="18150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A6B5B51-6ABD-4BCE-B6E0-76E5730B5E68}"/>
              </a:ext>
            </a:extLst>
          </p:cNvPr>
          <p:cNvSpPr>
            <a:spLocks noGrp="1"/>
          </p:cNvSpPr>
          <p:nvPr/>
        </p:nvSpPr>
        <p:spPr>
          <a:xfrm>
            <a:off x="1000125" y="18721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DD9013E1-4606-48DB-BFDC-1BCBD88218B4}"/>
              </a:ext>
            </a:extLst>
          </p:cNvPr>
          <p:cNvSpPr>
            <a:spLocks noGrp="1"/>
          </p:cNvSpPr>
          <p:nvPr/>
        </p:nvSpPr>
        <p:spPr>
          <a:xfrm>
            <a:off x="2698750" y="18150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FF15FFA8-07D0-4766-AAB8-88390B771C72}"/>
              </a:ext>
            </a:extLst>
          </p:cNvPr>
          <p:cNvSpPr>
            <a:spLocks noGrp="1"/>
          </p:cNvSpPr>
          <p:nvPr/>
        </p:nvSpPr>
        <p:spPr>
          <a:xfrm>
            <a:off x="2698750" y="18721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B1DA124D-7891-43CB-9B60-B5D6D6A7742D}"/>
              </a:ext>
            </a:extLst>
          </p:cNvPr>
          <p:cNvSpPr>
            <a:spLocks noGrp="1"/>
          </p:cNvSpPr>
          <p:nvPr/>
        </p:nvSpPr>
        <p:spPr>
          <a:xfrm>
            <a:off x="4397375" y="18150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BCEA3E93-6757-4BB1-B73A-0EC6BDB515A7}"/>
              </a:ext>
            </a:extLst>
          </p:cNvPr>
          <p:cNvSpPr>
            <a:spLocks noGrp="1"/>
          </p:cNvSpPr>
          <p:nvPr/>
        </p:nvSpPr>
        <p:spPr>
          <a:xfrm>
            <a:off x="4397375" y="18721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2556448-E15C-4774-A618-A63DFC82AB61}"/>
              </a:ext>
            </a:extLst>
          </p:cNvPr>
          <p:cNvSpPr>
            <a:spLocks noGrp="1"/>
          </p:cNvSpPr>
          <p:nvPr/>
        </p:nvSpPr>
        <p:spPr>
          <a:xfrm>
            <a:off x="6096000" y="18150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089F16AB-06D5-4CE0-AAB6-77021BBB6ED4}"/>
              </a:ext>
            </a:extLst>
          </p:cNvPr>
          <p:cNvSpPr>
            <a:spLocks noGrp="1"/>
          </p:cNvSpPr>
          <p:nvPr/>
        </p:nvSpPr>
        <p:spPr>
          <a:xfrm>
            <a:off x="6096000" y="18721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AFF5DB6A-4E72-49F7-A527-5C6100C7165E}"/>
              </a:ext>
            </a:extLst>
          </p:cNvPr>
          <p:cNvSpPr>
            <a:spLocks noGrp="1"/>
          </p:cNvSpPr>
          <p:nvPr/>
        </p:nvSpPr>
        <p:spPr>
          <a:xfrm>
            <a:off x="7794625" y="18150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EDCFE8CA-69BB-4227-B6B1-BE56B429D15F}"/>
              </a:ext>
            </a:extLst>
          </p:cNvPr>
          <p:cNvSpPr>
            <a:spLocks noGrp="1"/>
          </p:cNvSpPr>
          <p:nvPr/>
        </p:nvSpPr>
        <p:spPr>
          <a:xfrm>
            <a:off x="7794625" y="18721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A82F6240-023D-40DD-A099-BC3B902D9F24}"/>
              </a:ext>
            </a:extLst>
          </p:cNvPr>
          <p:cNvSpPr>
            <a:spLocks noGrp="1"/>
          </p:cNvSpPr>
          <p:nvPr/>
        </p:nvSpPr>
        <p:spPr>
          <a:xfrm>
            <a:off x="9493250" y="18150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DB33C658-766F-4A93-BC67-81161D8EE639}"/>
              </a:ext>
            </a:extLst>
          </p:cNvPr>
          <p:cNvSpPr>
            <a:spLocks noGrp="1"/>
          </p:cNvSpPr>
          <p:nvPr/>
        </p:nvSpPr>
        <p:spPr>
          <a:xfrm>
            <a:off x="9493250" y="18721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E041BB69-AB5E-4880-AFA7-0CA32540589C}"/>
              </a:ext>
            </a:extLst>
          </p:cNvPr>
          <p:cNvSpPr>
            <a:spLocks noGrp="1"/>
          </p:cNvSpPr>
          <p:nvPr/>
        </p:nvSpPr>
        <p:spPr>
          <a:xfrm>
            <a:off x="1000125" y="22489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A7F2466-CB75-4D45-B86D-BA4D937EFE88}"/>
              </a:ext>
            </a:extLst>
          </p:cNvPr>
          <p:cNvSpPr>
            <a:spLocks noGrp="1"/>
          </p:cNvSpPr>
          <p:nvPr/>
        </p:nvSpPr>
        <p:spPr>
          <a:xfrm>
            <a:off x="1000125" y="23061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AF5042E9-974F-41A8-92AE-1876F2B9EC5B}"/>
              </a:ext>
            </a:extLst>
          </p:cNvPr>
          <p:cNvSpPr>
            <a:spLocks noGrp="1"/>
          </p:cNvSpPr>
          <p:nvPr/>
        </p:nvSpPr>
        <p:spPr>
          <a:xfrm>
            <a:off x="2698750" y="22489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3AE8460A-D5F5-4FC8-80C6-3A5F5E5D7262}"/>
              </a:ext>
            </a:extLst>
          </p:cNvPr>
          <p:cNvSpPr>
            <a:spLocks noGrp="1"/>
          </p:cNvSpPr>
          <p:nvPr/>
        </p:nvSpPr>
        <p:spPr>
          <a:xfrm>
            <a:off x="2698750" y="23061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E8B7835A-E034-456B-B423-225922405F8C}"/>
              </a:ext>
            </a:extLst>
          </p:cNvPr>
          <p:cNvSpPr>
            <a:spLocks noGrp="1"/>
          </p:cNvSpPr>
          <p:nvPr/>
        </p:nvSpPr>
        <p:spPr>
          <a:xfrm>
            <a:off x="4397375" y="22489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D719CC6B-1720-4F1E-9241-1D4F294B4EB0}"/>
              </a:ext>
            </a:extLst>
          </p:cNvPr>
          <p:cNvSpPr>
            <a:spLocks noGrp="1"/>
          </p:cNvSpPr>
          <p:nvPr/>
        </p:nvSpPr>
        <p:spPr>
          <a:xfrm>
            <a:off x="4397375" y="23061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729340AE-3C8F-4A87-A978-1DF6A6D1254E}"/>
              </a:ext>
            </a:extLst>
          </p:cNvPr>
          <p:cNvSpPr>
            <a:spLocks noGrp="1"/>
          </p:cNvSpPr>
          <p:nvPr/>
        </p:nvSpPr>
        <p:spPr>
          <a:xfrm>
            <a:off x="6096000" y="22489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C0A803BB-2E73-4490-B755-889759A905BA}"/>
              </a:ext>
            </a:extLst>
          </p:cNvPr>
          <p:cNvSpPr>
            <a:spLocks noGrp="1"/>
          </p:cNvSpPr>
          <p:nvPr/>
        </p:nvSpPr>
        <p:spPr>
          <a:xfrm>
            <a:off x="6096000" y="23061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38" name="Прямокутник 37">
            <a:extLst>
              <a:ext uri="{FF2B5EF4-FFF2-40B4-BE49-F238E27FC236}">
                <a16:creationId xmlns:a16="http://schemas.microsoft.com/office/drawing/2014/main" id="{874379A2-57E9-4605-A5C0-B88DBA6A268C}"/>
              </a:ext>
            </a:extLst>
          </p:cNvPr>
          <p:cNvSpPr>
            <a:spLocks noGrp="1"/>
          </p:cNvSpPr>
          <p:nvPr/>
        </p:nvSpPr>
        <p:spPr>
          <a:xfrm>
            <a:off x="7794625" y="22489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9" name="Прямокутник 38">
            <a:extLst>
              <a:ext uri="{FF2B5EF4-FFF2-40B4-BE49-F238E27FC236}">
                <a16:creationId xmlns:a16="http://schemas.microsoft.com/office/drawing/2014/main" id="{ABF0AA7B-8DFE-49AA-8E82-B64F1D5E0F05}"/>
              </a:ext>
            </a:extLst>
          </p:cNvPr>
          <p:cNvSpPr>
            <a:spLocks noGrp="1"/>
          </p:cNvSpPr>
          <p:nvPr/>
        </p:nvSpPr>
        <p:spPr>
          <a:xfrm>
            <a:off x="7794625" y="23061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0" name="Прямокутник 39">
            <a:extLst>
              <a:ext uri="{FF2B5EF4-FFF2-40B4-BE49-F238E27FC236}">
                <a16:creationId xmlns:a16="http://schemas.microsoft.com/office/drawing/2014/main" id="{5A488F3E-F2A8-4010-882B-807865009F9D}"/>
              </a:ext>
            </a:extLst>
          </p:cNvPr>
          <p:cNvSpPr>
            <a:spLocks noGrp="1"/>
          </p:cNvSpPr>
          <p:nvPr/>
        </p:nvSpPr>
        <p:spPr>
          <a:xfrm>
            <a:off x="9493250" y="22489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1" name="Прямокутник 40">
            <a:extLst>
              <a:ext uri="{FF2B5EF4-FFF2-40B4-BE49-F238E27FC236}">
                <a16:creationId xmlns:a16="http://schemas.microsoft.com/office/drawing/2014/main" id="{A8D92BCA-C23B-4377-AEB4-20607A04A5E9}"/>
              </a:ext>
            </a:extLst>
          </p:cNvPr>
          <p:cNvSpPr>
            <a:spLocks noGrp="1"/>
          </p:cNvSpPr>
          <p:nvPr/>
        </p:nvSpPr>
        <p:spPr>
          <a:xfrm>
            <a:off x="9493250" y="23061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2" name="Прямокутник 41">
            <a:extLst>
              <a:ext uri="{FF2B5EF4-FFF2-40B4-BE49-F238E27FC236}">
                <a16:creationId xmlns:a16="http://schemas.microsoft.com/office/drawing/2014/main" id="{2BA7F4EA-E750-4F15-AC3E-187BF8F916C1}"/>
              </a:ext>
            </a:extLst>
          </p:cNvPr>
          <p:cNvSpPr>
            <a:spLocks noGrp="1"/>
          </p:cNvSpPr>
          <p:nvPr/>
        </p:nvSpPr>
        <p:spPr>
          <a:xfrm>
            <a:off x="1000125" y="268287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3" name="Прямокутник 42">
            <a:extLst>
              <a:ext uri="{FF2B5EF4-FFF2-40B4-BE49-F238E27FC236}">
                <a16:creationId xmlns:a16="http://schemas.microsoft.com/office/drawing/2014/main" id="{ADD6E96E-E0E4-4718-AA58-D05C180D2410}"/>
              </a:ext>
            </a:extLst>
          </p:cNvPr>
          <p:cNvSpPr>
            <a:spLocks noGrp="1"/>
          </p:cNvSpPr>
          <p:nvPr/>
        </p:nvSpPr>
        <p:spPr>
          <a:xfrm>
            <a:off x="1000125" y="274002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4" name="Прямокутник 43">
            <a:extLst>
              <a:ext uri="{FF2B5EF4-FFF2-40B4-BE49-F238E27FC236}">
                <a16:creationId xmlns:a16="http://schemas.microsoft.com/office/drawing/2014/main" id="{F3E389BD-3FDD-474D-BFE7-AC3D81BA9136}"/>
              </a:ext>
            </a:extLst>
          </p:cNvPr>
          <p:cNvSpPr>
            <a:spLocks noGrp="1"/>
          </p:cNvSpPr>
          <p:nvPr/>
        </p:nvSpPr>
        <p:spPr>
          <a:xfrm>
            <a:off x="2698750" y="268287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5" name="Прямокутник 44">
            <a:extLst>
              <a:ext uri="{FF2B5EF4-FFF2-40B4-BE49-F238E27FC236}">
                <a16:creationId xmlns:a16="http://schemas.microsoft.com/office/drawing/2014/main" id="{DD9C7202-7C7A-4746-904B-0DBC80EC8FF3}"/>
              </a:ext>
            </a:extLst>
          </p:cNvPr>
          <p:cNvSpPr>
            <a:spLocks noGrp="1"/>
          </p:cNvSpPr>
          <p:nvPr/>
        </p:nvSpPr>
        <p:spPr>
          <a:xfrm>
            <a:off x="2698750" y="274002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46" name="Прямокутник 45">
            <a:extLst>
              <a:ext uri="{FF2B5EF4-FFF2-40B4-BE49-F238E27FC236}">
                <a16:creationId xmlns:a16="http://schemas.microsoft.com/office/drawing/2014/main" id="{9B7654E8-095A-4447-AABD-7A9D4A2C1CB9}"/>
              </a:ext>
            </a:extLst>
          </p:cNvPr>
          <p:cNvSpPr>
            <a:spLocks noGrp="1"/>
          </p:cNvSpPr>
          <p:nvPr/>
        </p:nvSpPr>
        <p:spPr>
          <a:xfrm>
            <a:off x="4397375" y="268287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7" name="Прямокутник 46">
            <a:extLst>
              <a:ext uri="{FF2B5EF4-FFF2-40B4-BE49-F238E27FC236}">
                <a16:creationId xmlns:a16="http://schemas.microsoft.com/office/drawing/2014/main" id="{63AFBE42-E92B-4AE9-8F1F-6897D8F1B679}"/>
              </a:ext>
            </a:extLst>
          </p:cNvPr>
          <p:cNvSpPr>
            <a:spLocks noGrp="1"/>
          </p:cNvSpPr>
          <p:nvPr/>
        </p:nvSpPr>
        <p:spPr>
          <a:xfrm>
            <a:off x="4397375" y="274002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48" name="Прямокутник 47">
            <a:extLst>
              <a:ext uri="{FF2B5EF4-FFF2-40B4-BE49-F238E27FC236}">
                <a16:creationId xmlns:a16="http://schemas.microsoft.com/office/drawing/2014/main" id="{71F76685-2D7A-429E-98AC-E0D3A9D01BD3}"/>
              </a:ext>
            </a:extLst>
          </p:cNvPr>
          <p:cNvSpPr>
            <a:spLocks noGrp="1"/>
          </p:cNvSpPr>
          <p:nvPr/>
        </p:nvSpPr>
        <p:spPr>
          <a:xfrm>
            <a:off x="6096000" y="268287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9" name="Прямокутник 48">
            <a:extLst>
              <a:ext uri="{FF2B5EF4-FFF2-40B4-BE49-F238E27FC236}">
                <a16:creationId xmlns:a16="http://schemas.microsoft.com/office/drawing/2014/main" id="{D0041032-21AB-4AC8-A635-F0EFF4EF116E}"/>
              </a:ext>
            </a:extLst>
          </p:cNvPr>
          <p:cNvSpPr>
            <a:spLocks noGrp="1"/>
          </p:cNvSpPr>
          <p:nvPr/>
        </p:nvSpPr>
        <p:spPr>
          <a:xfrm>
            <a:off x="6096000" y="274002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0" name="Прямокутник 49">
            <a:extLst>
              <a:ext uri="{FF2B5EF4-FFF2-40B4-BE49-F238E27FC236}">
                <a16:creationId xmlns:a16="http://schemas.microsoft.com/office/drawing/2014/main" id="{BA55B8EA-555E-462A-B051-FE2A902C0F3F}"/>
              </a:ext>
            </a:extLst>
          </p:cNvPr>
          <p:cNvSpPr>
            <a:spLocks noGrp="1"/>
          </p:cNvSpPr>
          <p:nvPr/>
        </p:nvSpPr>
        <p:spPr>
          <a:xfrm>
            <a:off x="7794625" y="268287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1" name="Прямокутник 50">
            <a:extLst>
              <a:ext uri="{FF2B5EF4-FFF2-40B4-BE49-F238E27FC236}">
                <a16:creationId xmlns:a16="http://schemas.microsoft.com/office/drawing/2014/main" id="{0726E406-23C1-4103-9449-44511EC5C322}"/>
              </a:ext>
            </a:extLst>
          </p:cNvPr>
          <p:cNvSpPr>
            <a:spLocks noGrp="1"/>
          </p:cNvSpPr>
          <p:nvPr/>
        </p:nvSpPr>
        <p:spPr>
          <a:xfrm>
            <a:off x="7794625" y="274002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2" name="Прямокутник 51">
            <a:extLst>
              <a:ext uri="{FF2B5EF4-FFF2-40B4-BE49-F238E27FC236}">
                <a16:creationId xmlns:a16="http://schemas.microsoft.com/office/drawing/2014/main" id="{B5EC591A-C344-427A-A982-1E8A2A8D3750}"/>
              </a:ext>
            </a:extLst>
          </p:cNvPr>
          <p:cNvSpPr>
            <a:spLocks noGrp="1"/>
          </p:cNvSpPr>
          <p:nvPr/>
        </p:nvSpPr>
        <p:spPr>
          <a:xfrm>
            <a:off x="9493250" y="268287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3" name="Прямокутник 52">
            <a:extLst>
              <a:ext uri="{FF2B5EF4-FFF2-40B4-BE49-F238E27FC236}">
                <a16:creationId xmlns:a16="http://schemas.microsoft.com/office/drawing/2014/main" id="{B4086BDE-702A-4BA1-8D1A-DA4201307620}"/>
              </a:ext>
            </a:extLst>
          </p:cNvPr>
          <p:cNvSpPr>
            <a:spLocks noGrp="1"/>
          </p:cNvSpPr>
          <p:nvPr/>
        </p:nvSpPr>
        <p:spPr>
          <a:xfrm>
            <a:off x="9493250" y="274002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4" name="Прямокутник 53">
            <a:extLst>
              <a:ext uri="{FF2B5EF4-FFF2-40B4-BE49-F238E27FC236}">
                <a16:creationId xmlns:a16="http://schemas.microsoft.com/office/drawing/2014/main" id="{03975B35-10EA-450E-8EBC-8D9D98257078}"/>
              </a:ext>
            </a:extLst>
          </p:cNvPr>
          <p:cNvSpPr>
            <a:spLocks noGrp="1"/>
          </p:cNvSpPr>
          <p:nvPr/>
        </p:nvSpPr>
        <p:spPr>
          <a:xfrm>
            <a:off x="1000125" y="311679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5" name="Прямокутник 54">
            <a:extLst>
              <a:ext uri="{FF2B5EF4-FFF2-40B4-BE49-F238E27FC236}">
                <a16:creationId xmlns:a16="http://schemas.microsoft.com/office/drawing/2014/main" id="{9CC0B6E8-81EB-4FC8-A8E9-BABD6C558719}"/>
              </a:ext>
            </a:extLst>
          </p:cNvPr>
          <p:cNvSpPr>
            <a:spLocks noGrp="1"/>
          </p:cNvSpPr>
          <p:nvPr/>
        </p:nvSpPr>
        <p:spPr>
          <a:xfrm>
            <a:off x="1000125" y="317394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56" name="Прямокутник 55">
            <a:extLst>
              <a:ext uri="{FF2B5EF4-FFF2-40B4-BE49-F238E27FC236}">
                <a16:creationId xmlns:a16="http://schemas.microsoft.com/office/drawing/2014/main" id="{F781D03B-025B-44C4-81D3-9AE07E4790D1}"/>
              </a:ext>
            </a:extLst>
          </p:cNvPr>
          <p:cNvSpPr>
            <a:spLocks noGrp="1"/>
          </p:cNvSpPr>
          <p:nvPr/>
        </p:nvSpPr>
        <p:spPr>
          <a:xfrm>
            <a:off x="2698750" y="311679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7" name="Прямокутник 56">
            <a:extLst>
              <a:ext uri="{FF2B5EF4-FFF2-40B4-BE49-F238E27FC236}">
                <a16:creationId xmlns:a16="http://schemas.microsoft.com/office/drawing/2014/main" id="{95726F13-FD1E-44AB-B5BA-3E0C75FBC8D7}"/>
              </a:ext>
            </a:extLst>
          </p:cNvPr>
          <p:cNvSpPr>
            <a:spLocks noGrp="1"/>
          </p:cNvSpPr>
          <p:nvPr/>
        </p:nvSpPr>
        <p:spPr>
          <a:xfrm>
            <a:off x="2698750" y="317394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58" name="Прямокутник 57">
            <a:extLst>
              <a:ext uri="{FF2B5EF4-FFF2-40B4-BE49-F238E27FC236}">
                <a16:creationId xmlns:a16="http://schemas.microsoft.com/office/drawing/2014/main" id="{6C11EFA7-A834-4CC6-8FB4-B0091DC98704}"/>
              </a:ext>
            </a:extLst>
          </p:cNvPr>
          <p:cNvSpPr>
            <a:spLocks noGrp="1"/>
          </p:cNvSpPr>
          <p:nvPr/>
        </p:nvSpPr>
        <p:spPr>
          <a:xfrm>
            <a:off x="4397375" y="311679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59" name="Прямокутник 58">
            <a:extLst>
              <a:ext uri="{FF2B5EF4-FFF2-40B4-BE49-F238E27FC236}">
                <a16:creationId xmlns:a16="http://schemas.microsoft.com/office/drawing/2014/main" id="{619C324A-52E0-4084-B0B2-3C1529AEF86B}"/>
              </a:ext>
            </a:extLst>
          </p:cNvPr>
          <p:cNvSpPr>
            <a:spLocks noGrp="1"/>
          </p:cNvSpPr>
          <p:nvPr/>
        </p:nvSpPr>
        <p:spPr>
          <a:xfrm>
            <a:off x="4397375" y="317394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60" name="Прямокутник 59">
            <a:extLst>
              <a:ext uri="{FF2B5EF4-FFF2-40B4-BE49-F238E27FC236}">
                <a16:creationId xmlns:a16="http://schemas.microsoft.com/office/drawing/2014/main" id="{1E374B40-F7F6-4AF5-98EF-5F0E84093308}"/>
              </a:ext>
            </a:extLst>
          </p:cNvPr>
          <p:cNvSpPr>
            <a:spLocks noGrp="1"/>
          </p:cNvSpPr>
          <p:nvPr/>
        </p:nvSpPr>
        <p:spPr>
          <a:xfrm>
            <a:off x="6096000" y="311679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1" name="Прямокутник 60">
            <a:extLst>
              <a:ext uri="{FF2B5EF4-FFF2-40B4-BE49-F238E27FC236}">
                <a16:creationId xmlns:a16="http://schemas.microsoft.com/office/drawing/2014/main" id="{1A6B673C-566B-42B3-A5D1-F630A5C47CE7}"/>
              </a:ext>
            </a:extLst>
          </p:cNvPr>
          <p:cNvSpPr>
            <a:spLocks noGrp="1"/>
          </p:cNvSpPr>
          <p:nvPr/>
        </p:nvSpPr>
        <p:spPr>
          <a:xfrm>
            <a:off x="6096000" y="317394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62" name="Прямокутник 61">
            <a:extLst>
              <a:ext uri="{FF2B5EF4-FFF2-40B4-BE49-F238E27FC236}">
                <a16:creationId xmlns:a16="http://schemas.microsoft.com/office/drawing/2014/main" id="{51DA8F6D-76EC-407C-A20E-B9BF002C1A85}"/>
              </a:ext>
            </a:extLst>
          </p:cNvPr>
          <p:cNvSpPr>
            <a:spLocks noGrp="1"/>
          </p:cNvSpPr>
          <p:nvPr/>
        </p:nvSpPr>
        <p:spPr>
          <a:xfrm>
            <a:off x="7794625" y="311679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3" name="Прямокутник 62">
            <a:extLst>
              <a:ext uri="{FF2B5EF4-FFF2-40B4-BE49-F238E27FC236}">
                <a16:creationId xmlns:a16="http://schemas.microsoft.com/office/drawing/2014/main" id="{6A493AE1-4429-4163-A07D-F9851027D002}"/>
              </a:ext>
            </a:extLst>
          </p:cNvPr>
          <p:cNvSpPr>
            <a:spLocks noGrp="1"/>
          </p:cNvSpPr>
          <p:nvPr/>
        </p:nvSpPr>
        <p:spPr>
          <a:xfrm>
            <a:off x="7794625" y="317394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64" name="Прямокутник 63">
            <a:extLst>
              <a:ext uri="{FF2B5EF4-FFF2-40B4-BE49-F238E27FC236}">
                <a16:creationId xmlns:a16="http://schemas.microsoft.com/office/drawing/2014/main" id="{772C1C28-93F3-49EB-9213-183F02B26861}"/>
              </a:ext>
            </a:extLst>
          </p:cNvPr>
          <p:cNvSpPr>
            <a:spLocks noGrp="1"/>
          </p:cNvSpPr>
          <p:nvPr/>
        </p:nvSpPr>
        <p:spPr>
          <a:xfrm>
            <a:off x="9493250" y="311679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5" name="Прямокутник 64">
            <a:extLst>
              <a:ext uri="{FF2B5EF4-FFF2-40B4-BE49-F238E27FC236}">
                <a16:creationId xmlns:a16="http://schemas.microsoft.com/office/drawing/2014/main" id="{A8D204C5-46BB-4980-A79A-49948400AF03}"/>
              </a:ext>
            </a:extLst>
          </p:cNvPr>
          <p:cNvSpPr>
            <a:spLocks noGrp="1"/>
          </p:cNvSpPr>
          <p:nvPr/>
        </p:nvSpPr>
        <p:spPr>
          <a:xfrm>
            <a:off x="9493250" y="317394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66" name="Прямокутник 65">
            <a:extLst>
              <a:ext uri="{FF2B5EF4-FFF2-40B4-BE49-F238E27FC236}">
                <a16:creationId xmlns:a16="http://schemas.microsoft.com/office/drawing/2014/main" id="{08C84978-D6DA-4965-91F0-41527C63071E}"/>
              </a:ext>
            </a:extLst>
          </p:cNvPr>
          <p:cNvSpPr>
            <a:spLocks noGrp="1"/>
          </p:cNvSpPr>
          <p:nvPr/>
        </p:nvSpPr>
        <p:spPr>
          <a:xfrm>
            <a:off x="1000125" y="355070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7" name="Прямокутник 66">
            <a:extLst>
              <a:ext uri="{FF2B5EF4-FFF2-40B4-BE49-F238E27FC236}">
                <a16:creationId xmlns:a16="http://schemas.microsoft.com/office/drawing/2014/main" id="{0D56E8F8-04B4-40DE-B6BA-E484BEFBE6F9}"/>
              </a:ext>
            </a:extLst>
          </p:cNvPr>
          <p:cNvSpPr>
            <a:spLocks noGrp="1"/>
          </p:cNvSpPr>
          <p:nvPr/>
        </p:nvSpPr>
        <p:spPr>
          <a:xfrm>
            <a:off x="1000125" y="360785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68" name="Прямокутник 67">
            <a:extLst>
              <a:ext uri="{FF2B5EF4-FFF2-40B4-BE49-F238E27FC236}">
                <a16:creationId xmlns:a16="http://schemas.microsoft.com/office/drawing/2014/main" id="{BB200C1B-E8D1-47CD-9191-E39B5BDAB632}"/>
              </a:ext>
            </a:extLst>
          </p:cNvPr>
          <p:cNvSpPr>
            <a:spLocks noGrp="1"/>
          </p:cNvSpPr>
          <p:nvPr/>
        </p:nvSpPr>
        <p:spPr>
          <a:xfrm>
            <a:off x="2698750" y="355070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69" name="Прямокутник 68">
            <a:extLst>
              <a:ext uri="{FF2B5EF4-FFF2-40B4-BE49-F238E27FC236}">
                <a16:creationId xmlns:a16="http://schemas.microsoft.com/office/drawing/2014/main" id="{56BFA60A-7F79-4A24-A9E4-11A036B7E3A6}"/>
              </a:ext>
            </a:extLst>
          </p:cNvPr>
          <p:cNvSpPr>
            <a:spLocks noGrp="1"/>
          </p:cNvSpPr>
          <p:nvPr/>
        </p:nvSpPr>
        <p:spPr>
          <a:xfrm>
            <a:off x="2698750" y="360785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70" name="Прямокутник 69">
            <a:extLst>
              <a:ext uri="{FF2B5EF4-FFF2-40B4-BE49-F238E27FC236}">
                <a16:creationId xmlns:a16="http://schemas.microsoft.com/office/drawing/2014/main" id="{E88858DD-E75D-48CB-A80C-75F21E79B51A}"/>
              </a:ext>
            </a:extLst>
          </p:cNvPr>
          <p:cNvSpPr>
            <a:spLocks noGrp="1"/>
          </p:cNvSpPr>
          <p:nvPr/>
        </p:nvSpPr>
        <p:spPr>
          <a:xfrm>
            <a:off x="4397375" y="355070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1" name="Прямокутник 70">
            <a:extLst>
              <a:ext uri="{FF2B5EF4-FFF2-40B4-BE49-F238E27FC236}">
                <a16:creationId xmlns:a16="http://schemas.microsoft.com/office/drawing/2014/main" id="{A4C244C2-3630-44C0-94A1-DDB2DC0D91CB}"/>
              </a:ext>
            </a:extLst>
          </p:cNvPr>
          <p:cNvSpPr>
            <a:spLocks noGrp="1"/>
          </p:cNvSpPr>
          <p:nvPr/>
        </p:nvSpPr>
        <p:spPr>
          <a:xfrm>
            <a:off x="4397375" y="360785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72" name="Прямокутник 71">
            <a:extLst>
              <a:ext uri="{FF2B5EF4-FFF2-40B4-BE49-F238E27FC236}">
                <a16:creationId xmlns:a16="http://schemas.microsoft.com/office/drawing/2014/main" id="{EB195DF7-CEB7-425C-8A41-C77A76C90C54}"/>
              </a:ext>
            </a:extLst>
          </p:cNvPr>
          <p:cNvSpPr>
            <a:spLocks noGrp="1"/>
          </p:cNvSpPr>
          <p:nvPr/>
        </p:nvSpPr>
        <p:spPr>
          <a:xfrm>
            <a:off x="6096000" y="355070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3" name="Прямокутник 72">
            <a:extLst>
              <a:ext uri="{FF2B5EF4-FFF2-40B4-BE49-F238E27FC236}">
                <a16:creationId xmlns:a16="http://schemas.microsoft.com/office/drawing/2014/main" id="{F0EA3C3A-D0A1-43C7-BB49-A70D0829CB11}"/>
              </a:ext>
            </a:extLst>
          </p:cNvPr>
          <p:cNvSpPr>
            <a:spLocks noGrp="1"/>
          </p:cNvSpPr>
          <p:nvPr/>
        </p:nvSpPr>
        <p:spPr>
          <a:xfrm>
            <a:off x="6096000" y="360785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74" name="Прямокутник 73">
            <a:extLst>
              <a:ext uri="{FF2B5EF4-FFF2-40B4-BE49-F238E27FC236}">
                <a16:creationId xmlns:a16="http://schemas.microsoft.com/office/drawing/2014/main" id="{92113EBE-7C64-4B0F-95D4-33C1A4FA4719}"/>
              </a:ext>
            </a:extLst>
          </p:cNvPr>
          <p:cNvSpPr>
            <a:spLocks noGrp="1"/>
          </p:cNvSpPr>
          <p:nvPr/>
        </p:nvSpPr>
        <p:spPr>
          <a:xfrm>
            <a:off x="7794625" y="355070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5" name="Прямокутник 74">
            <a:extLst>
              <a:ext uri="{FF2B5EF4-FFF2-40B4-BE49-F238E27FC236}">
                <a16:creationId xmlns:a16="http://schemas.microsoft.com/office/drawing/2014/main" id="{2910346A-1FF3-4F8C-B249-988F9F87A21C}"/>
              </a:ext>
            </a:extLst>
          </p:cNvPr>
          <p:cNvSpPr>
            <a:spLocks noGrp="1"/>
          </p:cNvSpPr>
          <p:nvPr/>
        </p:nvSpPr>
        <p:spPr>
          <a:xfrm>
            <a:off x="7794625" y="360785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6" name="Прямокутник 75">
            <a:extLst>
              <a:ext uri="{FF2B5EF4-FFF2-40B4-BE49-F238E27FC236}">
                <a16:creationId xmlns:a16="http://schemas.microsoft.com/office/drawing/2014/main" id="{A2335FE2-765A-4AEA-BE1E-194ED5715092}"/>
              </a:ext>
            </a:extLst>
          </p:cNvPr>
          <p:cNvSpPr>
            <a:spLocks noGrp="1"/>
          </p:cNvSpPr>
          <p:nvPr/>
        </p:nvSpPr>
        <p:spPr>
          <a:xfrm>
            <a:off x="9493250" y="355070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7" name="Прямокутник 76">
            <a:extLst>
              <a:ext uri="{FF2B5EF4-FFF2-40B4-BE49-F238E27FC236}">
                <a16:creationId xmlns:a16="http://schemas.microsoft.com/office/drawing/2014/main" id="{B61E1D30-D9F5-4281-8DFB-AF1D95D918DA}"/>
              </a:ext>
            </a:extLst>
          </p:cNvPr>
          <p:cNvSpPr>
            <a:spLocks noGrp="1"/>
          </p:cNvSpPr>
          <p:nvPr/>
        </p:nvSpPr>
        <p:spPr>
          <a:xfrm>
            <a:off x="9493250" y="360785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78" name="Прямокутник 77">
            <a:extLst>
              <a:ext uri="{FF2B5EF4-FFF2-40B4-BE49-F238E27FC236}">
                <a16:creationId xmlns:a16="http://schemas.microsoft.com/office/drawing/2014/main" id="{5EC8DE4A-8271-45DA-A371-5652FEB7EA2F}"/>
              </a:ext>
            </a:extLst>
          </p:cNvPr>
          <p:cNvSpPr>
            <a:spLocks noGrp="1"/>
          </p:cNvSpPr>
          <p:nvPr/>
        </p:nvSpPr>
        <p:spPr>
          <a:xfrm>
            <a:off x="1000125" y="398462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9" name="Прямокутник 78">
            <a:extLst>
              <a:ext uri="{FF2B5EF4-FFF2-40B4-BE49-F238E27FC236}">
                <a16:creationId xmlns:a16="http://schemas.microsoft.com/office/drawing/2014/main" id="{ECB309B3-95E1-4B87-816A-CD19C055DCE7}"/>
              </a:ext>
            </a:extLst>
          </p:cNvPr>
          <p:cNvSpPr>
            <a:spLocks noGrp="1"/>
          </p:cNvSpPr>
          <p:nvPr/>
        </p:nvSpPr>
        <p:spPr>
          <a:xfrm>
            <a:off x="1000125" y="404177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0" name="Прямокутник 79">
            <a:extLst>
              <a:ext uri="{FF2B5EF4-FFF2-40B4-BE49-F238E27FC236}">
                <a16:creationId xmlns:a16="http://schemas.microsoft.com/office/drawing/2014/main" id="{F12B7EA0-FBC1-4ED9-BFB0-4CFF1A817546}"/>
              </a:ext>
            </a:extLst>
          </p:cNvPr>
          <p:cNvSpPr>
            <a:spLocks noGrp="1"/>
          </p:cNvSpPr>
          <p:nvPr/>
        </p:nvSpPr>
        <p:spPr>
          <a:xfrm>
            <a:off x="2698750" y="398462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1" name="Прямокутник 80">
            <a:extLst>
              <a:ext uri="{FF2B5EF4-FFF2-40B4-BE49-F238E27FC236}">
                <a16:creationId xmlns:a16="http://schemas.microsoft.com/office/drawing/2014/main" id="{39B9E3D9-E761-4F40-A67C-28BE47A6CF0D}"/>
              </a:ext>
            </a:extLst>
          </p:cNvPr>
          <p:cNvSpPr>
            <a:spLocks noGrp="1"/>
          </p:cNvSpPr>
          <p:nvPr/>
        </p:nvSpPr>
        <p:spPr>
          <a:xfrm>
            <a:off x="2698750" y="404177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2" name="Прямокутник 81">
            <a:extLst>
              <a:ext uri="{FF2B5EF4-FFF2-40B4-BE49-F238E27FC236}">
                <a16:creationId xmlns:a16="http://schemas.microsoft.com/office/drawing/2014/main" id="{724C16E9-0370-4656-8DB5-7E0BFC83BD16}"/>
              </a:ext>
            </a:extLst>
          </p:cNvPr>
          <p:cNvSpPr>
            <a:spLocks noGrp="1"/>
          </p:cNvSpPr>
          <p:nvPr/>
        </p:nvSpPr>
        <p:spPr>
          <a:xfrm>
            <a:off x="4397375" y="398462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3" name="Прямокутник 82">
            <a:extLst>
              <a:ext uri="{FF2B5EF4-FFF2-40B4-BE49-F238E27FC236}">
                <a16:creationId xmlns:a16="http://schemas.microsoft.com/office/drawing/2014/main" id="{BB9918E1-E474-43B6-B416-BD2EF4832FC7}"/>
              </a:ext>
            </a:extLst>
          </p:cNvPr>
          <p:cNvSpPr>
            <a:spLocks noGrp="1"/>
          </p:cNvSpPr>
          <p:nvPr/>
        </p:nvSpPr>
        <p:spPr>
          <a:xfrm>
            <a:off x="4397375" y="404177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4" name="Прямокутник 83">
            <a:extLst>
              <a:ext uri="{FF2B5EF4-FFF2-40B4-BE49-F238E27FC236}">
                <a16:creationId xmlns:a16="http://schemas.microsoft.com/office/drawing/2014/main" id="{8E48F031-EF8C-4347-9CDD-39AE25DE0801}"/>
              </a:ext>
            </a:extLst>
          </p:cNvPr>
          <p:cNvSpPr>
            <a:spLocks noGrp="1"/>
          </p:cNvSpPr>
          <p:nvPr/>
        </p:nvSpPr>
        <p:spPr>
          <a:xfrm>
            <a:off x="6096000" y="398462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5" name="Прямокутник 84">
            <a:extLst>
              <a:ext uri="{FF2B5EF4-FFF2-40B4-BE49-F238E27FC236}">
                <a16:creationId xmlns:a16="http://schemas.microsoft.com/office/drawing/2014/main" id="{FA485DB7-2288-4F09-B322-E7418D53DCBD}"/>
              </a:ext>
            </a:extLst>
          </p:cNvPr>
          <p:cNvSpPr>
            <a:spLocks noGrp="1"/>
          </p:cNvSpPr>
          <p:nvPr/>
        </p:nvSpPr>
        <p:spPr>
          <a:xfrm>
            <a:off x="6096000" y="404177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6" name="Прямокутник 85">
            <a:extLst>
              <a:ext uri="{FF2B5EF4-FFF2-40B4-BE49-F238E27FC236}">
                <a16:creationId xmlns:a16="http://schemas.microsoft.com/office/drawing/2014/main" id="{66DD7EF1-FDA7-4671-BE7C-77DB5731F7E9}"/>
              </a:ext>
            </a:extLst>
          </p:cNvPr>
          <p:cNvSpPr>
            <a:spLocks noGrp="1"/>
          </p:cNvSpPr>
          <p:nvPr/>
        </p:nvSpPr>
        <p:spPr>
          <a:xfrm>
            <a:off x="7794625" y="398462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7" name="Прямокутник 86">
            <a:extLst>
              <a:ext uri="{FF2B5EF4-FFF2-40B4-BE49-F238E27FC236}">
                <a16:creationId xmlns:a16="http://schemas.microsoft.com/office/drawing/2014/main" id="{547D2A17-A471-4627-A8DE-CBDBFF74EEFB}"/>
              </a:ext>
            </a:extLst>
          </p:cNvPr>
          <p:cNvSpPr>
            <a:spLocks noGrp="1"/>
          </p:cNvSpPr>
          <p:nvPr/>
        </p:nvSpPr>
        <p:spPr>
          <a:xfrm>
            <a:off x="7794625" y="404177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88" name="Прямокутник 87">
            <a:extLst>
              <a:ext uri="{FF2B5EF4-FFF2-40B4-BE49-F238E27FC236}">
                <a16:creationId xmlns:a16="http://schemas.microsoft.com/office/drawing/2014/main" id="{7F436EED-3997-4B4C-B2D1-367696BF792A}"/>
              </a:ext>
            </a:extLst>
          </p:cNvPr>
          <p:cNvSpPr>
            <a:spLocks noGrp="1"/>
          </p:cNvSpPr>
          <p:nvPr/>
        </p:nvSpPr>
        <p:spPr>
          <a:xfrm>
            <a:off x="9493250" y="3984625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89" name="Прямокутник 88">
            <a:extLst>
              <a:ext uri="{FF2B5EF4-FFF2-40B4-BE49-F238E27FC236}">
                <a16:creationId xmlns:a16="http://schemas.microsoft.com/office/drawing/2014/main" id="{D3A888D7-14D4-4881-A77A-6EF96016F4A7}"/>
              </a:ext>
            </a:extLst>
          </p:cNvPr>
          <p:cNvSpPr>
            <a:spLocks noGrp="1"/>
          </p:cNvSpPr>
          <p:nvPr/>
        </p:nvSpPr>
        <p:spPr>
          <a:xfrm>
            <a:off x="9493250" y="4041775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0" name="Прямокутник 89">
            <a:extLst>
              <a:ext uri="{FF2B5EF4-FFF2-40B4-BE49-F238E27FC236}">
                <a16:creationId xmlns:a16="http://schemas.microsoft.com/office/drawing/2014/main" id="{42109E77-1FDF-470C-A993-CC974E1BB45F}"/>
              </a:ext>
            </a:extLst>
          </p:cNvPr>
          <p:cNvSpPr>
            <a:spLocks noGrp="1"/>
          </p:cNvSpPr>
          <p:nvPr/>
        </p:nvSpPr>
        <p:spPr>
          <a:xfrm>
            <a:off x="1000125" y="44185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1" name="Прямокутник 90">
            <a:extLst>
              <a:ext uri="{FF2B5EF4-FFF2-40B4-BE49-F238E27FC236}">
                <a16:creationId xmlns:a16="http://schemas.microsoft.com/office/drawing/2014/main" id="{1A9F10F7-2080-46CD-84B6-5DF85A92AFD2}"/>
              </a:ext>
            </a:extLst>
          </p:cNvPr>
          <p:cNvSpPr>
            <a:spLocks noGrp="1"/>
          </p:cNvSpPr>
          <p:nvPr/>
        </p:nvSpPr>
        <p:spPr>
          <a:xfrm>
            <a:off x="1000125" y="44756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2" name="Прямокутник 91">
            <a:extLst>
              <a:ext uri="{FF2B5EF4-FFF2-40B4-BE49-F238E27FC236}">
                <a16:creationId xmlns:a16="http://schemas.microsoft.com/office/drawing/2014/main" id="{B0D30AB9-1179-4A42-8F60-CA090EADD377}"/>
              </a:ext>
            </a:extLst>
          </p:cNvPr>
          <p:cNvSpPr>
            <a:spLocks noGrp="1"/>
          </p:cNvSpPr>
          <p:nvPr/>
        </p:nvSpPr>
        <p:spPr>
          <a:xfrm>
            <a:off x="2698750" y="44185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3" name="Прямокутник 92">
            <a:extLst>
              <a:ext uri="{FF2B5EF4-FFF2-40B4-BE49-F238E27FC236}">
                <a16:creationId xmlns:a16="http://schemas.microsoft.com/office/drawing/2014/main" id="{66EC594A-602A-4DB4-AA17-EF62C6C069A5}"/>
              </a:ext>
            </a:extLst>
          </p:cNvPr>
          <p:cNvSpPr>
            <a:spLocks noGrp="1"/>
          </p:cNvSpPr>
          <p:nvPr/>
        </p:nvSpPr>
        <p:spPr>
          <a:xfrm>
            <a:off x="2698750" y="44756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4" name="Прямокутник 93">
            <a:extLst>
              <a:ext uri="{FF2B5EF4-FFF2-40B4-BE49-F238E27FC236}">
                <a16:creationId xmlns:a16="http://schemas.microsoft.com/office/drawing/2014/main" id="{8509F5C4-9E94-4408-B53F-797000368F4C}"/>
              </a:ext>
            </a:extLst>
          </p:cNvPr>
          <p:cNvSpPr>
            <a:spLocks noGrp="1"/>
          </p:cNvSpPr>
          <p:nvPr/>
        </p:nvSpPr>
        <p:spPr>
          <a:xfrm>
            <a:off x="4397375" y="44185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5" name="Прямокутник 94">
            <a:extLst>
              <a:ext uri="{FF2B5EF4-FFF2-40B4-BE49-F238E27FC236}">
                <a16:creationId xmlns:a16="http://schemas.microsoft.com/office/drawing/2014/main" id="{49E4C89F-9A72-43E4-AC7D-50B7ABB683A9}"/>
              </a:ext>
            </a:extLst>
          </p:cNvPr>
          <p:cNvSpPr>
            <a:spLocks noGrp="1"/>
          </p:cNvSpPr>
          <p:nvPr/>
        </p:nvSpPr>
        <p:spPr>
          <a:xfrm>
            <a:off x="4397375" y="44756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96" name="Прямокутник 95">
            <a:extLst>
              <a:ext uri="{FF2B5EF4-FFF2-40B4-BE49-F238E27FC236}">
                <a16:creationId xmlns:a16="http://schemas.microsoft.com/office/drawing/2014/main" id="{CAAE07EE-D215-4A7D-9A04-9DED48ADB457}"/>
              </a:ext>
            </a:extLst>
          </p:cNvPr>
          <p:cNvSpPr>
            <a:spLocks noGrp="1"/>
          </p:cNvSpPr>
          <p:nvPr/>
        </p:nvSpPr>
        <p:spPr>
          <a:xfrm>
            <a:off x="6096000" y="44185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7" name="Прямокутник 96">
            <a:extLst>
              <a:ext uri="{FF2B5EF4-FFF2-40B4-BE49-F238E27FC236}">
                <a16:creationId xmlns:a16="http://schemas.microsoft.com/office/drawing/2014/main" id="{27B1C604-0827-4EF0-AED4-A19041926B1F}"/>
              </a:ext>
            </a:extLst>
          </p:cNvPr>
          <p:cNvSpPr>
            <a:spLocks noGrp="1"/>
          </p:cNvSpPr>
          <p:nvPr/>
        </p:nvSpPr>
        <p:spPr>
          <a:xfrm>
            <a:off x="6096000" y="44756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98" name="Прямокутник 97">
            <a:extLst>
              <a:ext uri="{FF2B5EF4-FFF2-40B4-BE49-F238E27FC236}">
                <a16:creationId xmlns:a16="http://schemas.microsoft.com/office/drawing/2014/main" id="{7F41AFBA-4CDA-43DA-B804-146A3D316B9A}"/>
              </a:ext>
            </a:extLst>
          </p:cNvPr>
          <p:cNvSpPr>
            <a:spLocks noGrp="1"/>
          </p:cNvSpPr>
          <p:nvPr/>
        </p:nvSpPr>
        <p:spPr>
          <a:xfrm>
            <a:off x="7794625" y="44185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9" name="Прямокутник 98">
            <a:extLst>
              <a:ext uri="{FF2B5EF4-FFF2-40B4-BE49-F238E27FC236}">
                <a16:creationId xmlns:a16="http://schemas.microsoft.com/office/drawing/2014/main" id="{95BD8DDC-88F9-4D1C-AAA2-19F40E89398B}"/>
              </a:ext>
            </a:extLst>
          </p:cNvPr>
          <p:cNvSpPr>
            <a:spLocks noGrp="1"/>
          </p:cNvSpPr>
          <p:nvPr/>
        </p:nvSpPr>
        <p:spPr>
          <a:xfrm>
            <a:off x="7794625" y="44756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0" name="Прямокутник 99">
            <a:extLst>
              <a:ext uri="{FF2B5EF4-FFF2-40B4-BE49-F238E27FC236}">
                <a16:creationId xmlns:a16="http://schemas.microsoft.com/office/drawing/2014/main" id="{BC30B8BE-044E-4840-B510-8D11FB517C64}"/>
              </a:ext>
            </a:extLst>
          </p:cNvPr>
          <p:cNvSpPr>
            <a:spLocks noGrp="1"/>
          </p:cNvSpPr>
          <p:nvPr/>
        </p:nvSpPr>
        <p:spPr>
          <a:xfrm>
            <a:off x="9493250" y="4418542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01" name="Прямокутник 100">
            <a:extLst>
              <a:ext uri="{FF2B5EF4-FFF2-40B4-BE49-F238E27FC236}">
                <a16:creationId xmlns:a16="http://schemas.microsoft.com/office/drawing/2014/main" id="{FA6920EB-6085-434A-ABF6-45B7E100EF3B}"/>
              </a:ext>
            </a:extLst>
          </p:cNvPr>
          <p:cNvSpPr>
            <a:spLocks noGrp="1"/>
          </p:cNvSpPr>
          <p:nvPr/>
        </p:nvSpPr>
        <p:spPr>
          <a:xfrm>
            <a:off x="9493250" y="4475692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2" name="Прямокутник 101">
            <a:extLst>
              <a:ext uri="{FF2B5EF4-FFF2-40B4-BE49-F238E27FC236}">
                <a16:creationId xmlns:a16="http://schemas.microsoft.com/office/drawing/2014/main" id="{8C8EE2F3-561F-41BE-BDEB-1A51C63A91AC}"/>
              </a:ext>
            </a:extLst>
          </p:cNvPr>
          <p:cNvSpPr>
            <a:spLocks noGrp="1"/>
          </p:cNvSpPr>
          <p:nvPr/>
        </p:nvSpPr>
        <p:spPr>
          <a:xfrm>
            <a:off x="1000125" y="48524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03" name="Прямокутник 102">
            <a:extLst>
              <a:ext uri="{FF2B5EF4-FFF2-40B4-BE49-F238E27FC236}">
                <a16:creationId xmlns:a16="http://schemas.microsoft.com/office/drawing/2014/main" id="{30D9CF49-5AC4-4FD3-A7D6-9C97AA51D6A2}"/>
              </a:ext>
            </a:extLst>
          </p:cNvPr>
          <p:cNvSpPr>
            <a:spLocks noGrp="1"/>
          </p:cNvSpPr>
          <p:nvPr/>
        </p:nvSpPr>
        <p:spPr>
          <a:xfrm>
            <a:off x="1000125" y="49096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4" name="Прямокутник 103">
            <a:extLst>
              <a:ext uri="{FF2B5EF4-FFF2-40B4-BE49-F238E27FC236}">
                <a16:creationId xmlns:a16="http://schemas.microsoft.com/office/drawing/2014/main" id="{18470BA7-DE17-47FF-A9DD-C410D1C9D861}"/>
              </a:ext>
            </a:extLst>
          </p:cNvPr>
          <p:cNvSpPr>
            <a:spLocks noGrp="1"/>
          </p:cNvSpPr>
          <p:nvPr/>
        </p:nvSpPr>
        <p:spPr>
          <a:xfrm>
            <a:off x="2698750" y="48524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05" name="Прямокутник 104">
            <a:extLst>
              <a:ext uri="{FF2B5EF4-FFF2-40B4-BE49-F238E27FC236}">
                <a16:creationId xmlns:a16="http://schemas.microsoft.com/office/drawing/2014/main" id="{84792EF1-2545-4303-8AFF-9F735DF53484}"/>
              </a:ext>
            </a:extLst>
          </p:cNvPr>
          <p:cNvSpPr>
            <a:spLocks noGrp="1"/>
          </p:cNvSpPr>
          <p:nvPr/>
        </p:nvSpPr>
        <p:spPr>
          <a:xfrm>
            <a:off x="2698750" y="49096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6" name="Прямокутник 105">
            <a:extLst>
              <a:ext uri="{FF2B5EF4-FFF2-40B4-BE49-F238E27FC236}">
                <a16:creationId xmlns:a16="http://schemas.microsoft.com/office/drawing/2014/main" id="{441A8F11-BA11-4948-BEF0-9F3CB8EC8D1B}"/>
              </a:ext>
            </a:extLst>
          </p:cNvPr>
          <p:cNvSpPr>
            <a:spLocks noGrp="1"/>
          </p:cNvSpPr>
          <p:nvPr/>
        </p:nvSpPr>
        <p:spPr>
          <a:xfrm>
            <a:off x="4397375" y="48524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07" name="Прямокутник 106">
            <a:extLst>
              <a:ext uri="{FF2B5EF4-FFF2-40B4-BE49-F238E27FC236}">
                <a16:creationId xmlns:a16="http://schemas.microsoft.com/office/drawing/2014/main" id="{49DE9BEC-39AB-4C3B-9C92-CCA86CE6D3B0}"/>
              </a:ext>
            </a:extLst>
          </p:cNvPr>
          <p:cNvSpPr>
            <a:spLocks noGrp="1"/>
          </p:cNvSpPr>
          <p:nvPr/>
        </p:nvSpPr>
        <p:spPr>
          <a:xfrm>
            <a:off x="4397375" y="49096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08" name="Прямокутник 107">
            <a:extLst>
              <a:ext uri="{FF2B5EF4-FFF2-40B4-BE49-F238E27FC236}">
                <a16:creationId xmlns:a16="http://schemas.microsoft.com/office/drawing/2014/main" id="{2642DED2-696A-41AA-A1B8-A856972353BF}"/>
              </a:ext>
            </a:extLst>
          </p:cNvPr>
          <p:cNvSpPr>
            <a:spLocks noGrp="1"/>
          </p:cNvSpPr>
          <p:nvPr/>
        </p:nvSpPr>
        <p:spPr>
          <a:xfrm>
            <a:off x="6096000" y="48524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09" name="Прямокутник 108">
            <a:extLst>
              <a:ext uri="{FF2B5EF4-FFF2-40B4-BE49-F238E27FC236}">
                <a16:creationId xmlns:a16="http://schemas.microsoft.com/office/drawing/2014/main" id="{21C3D39A-1A6C-4660-9B39-C6B9D907429B}"/>
              </a:ext>
            </a:extLst>
          </p:cNvPr>
          <p:cNvSpPr>
            <a:spLocks noGrp="1"/>
          </p:cNvSpPr>
          <p:nvPr/>
        </p:nvSpPr>
        <p:spPr>
          <a:xfrm>
            <a:off x="6096000" y="49096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0" name="Прямокутник 109">
            <a:extLst>
              <a:ext uri="{FF2B5EF4-FFF2-40B4-BE49-F238E27FC236}">
                <a16:creationId xmlns:a16="http://schemas.microsoft.com/office/drawing/2014/main" id="{CF09C6D4-1518-4C85-95FD-49C1AE3F746E}"/>
              </a:ext>
            </a:extLst>
          </p:cNvPr>
          <p:cNvSpPr>
            <a:spLocks noGrp="1"/>
          </p:cNvSpPr>
          <p:nvPr/>
        </p:nvSpPr>
        <p:spPr>
          <a:xfrm>
            <a:off x="7794625" y="48524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11" name="Прямокутник 110">
            <a:extLst>
              <a:ext uri="{FF2B5EF4-FFF2-40B4-BE49-F238E27FC236}">
                <a16:creationId xmlns:a16="http://schemas.microsoft.com/office/drawing/2014/main" id="{093DF66B-C50C-4A14-8417-7C4A81B037DA}"/>
              </a:ext>
            </a:extLst>
          </p:cNvPr>
          <p:cNvSpPr>
            <a:spLocks noGrp="1"/>
          </p:cNvSpPr>
          <p:nvPr/>
        </p:nvSpPr>
        <p:spPr>
          <a:xfrm>
            <a:off x="7794625" y="49096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0</a:t>
            </a:r>
          </a:p>
        </p:txBody>
      </p:sp>
      <p:sp>
        <p:nvSpPr>
          <p:cNvPr id="112" name="Прямокутник 111">
            <a:extLst>
              <a:ext uri="{FF2B5EF4-FFF2-40B4-BE49-F238E27FC236}">
                <a16:creationId xmlns:a16="http://schemas.microsoft.com/office/drawing/2014/main" id="{F68CBCE9-ABAD-4FF9-8144-26902563B044}"/>
              </a:ext>
            </a:extLst>
          </p:cNvPr>
          <p:cNvSpPr>
            <a:spLocks noGrp="1"/>
          </p:cNvSpPr>
          <p:nvPr/>
        </p:nvSpPr>
        <p:spPr>
          <a:xfrm>
            <a:off x="9493250" y="4852458"/>
            <a:ext cx="1698625" cy="433917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13" name="Прямокутник 112">
            <a:extLst>
              <a:ext uri="{FF2B5EF4-FFF2-40B4-BE49-F238E27FC236}">
                <a16:creationId xmlns:a16="http://schemas.microsoft.com/office/drawing/2014/main" id="{A131A255-93FC-479E-ABED-2043BF53522F}"/>
              </a:ext>
            </a:extLst>
          </p:cNvPr>
          <p:cNvSpPr>
            <a:spLocks noGrp="1"/>
          </p:cNvSpPr>
          <p:nvPr/>
        </p:nvSpPr>
        <p:spPr>
          <a:xfrm>
            <a:off x="9493250" y="4909608"/>
            <a:ext cx="1698625" cy="357717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114" name="Прямокутник 113">
            <a:extLst>
              <a:ext uri="{FF2B5EF4-FFF2-40B4-BE49-F238E27FC236}">
                <a16:creationId xmlns:a16="http://schemas.microsoft.com/office/drawing/2014/main" id="{64988336-7883-480B-9B8F-0C21ADF2AF7E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Проміжні стовпці повторюють вузли схеми й локалізують помилку.</a:t>
            </a:r>
          </a:p>
        </p:txBody>
      </p:sp>
    </p:spTree>
    <p:extLst>
      <p:ext uri="{BB962C8B-B14F-4D97-AF65-F5344CB8AC3E}">
        <p14:creationId xmlns:p14="http://schemas.microsoft.com/office/powerpoint/2010/main" val="81901079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B3CD97E-4A38-45E0-9415-6D511DFB2196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7287369-2053-4138-97AB-05D8AA8511BB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Логічна глибина визначає шлях сигналу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374E60E-C06A-472F-BCE1-36162E6D8FC5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DAB1CE5B-9D21-4D65-86A1-B4010D87652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A4AF040-5CA3-43C2-81D5-91C9F60AF6B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60A05F93-E125-49F2-82F1-04864C331FEB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BBE85C9-E5BC-4B90-A9AA-9D93516957AC}"/>
              </a:ext>
            </a:extLst>
          </p:cNvPr>
          <p:cNvSpPr>
            <a:spLocks noGrp="1"/>
          </p:cNvSpPr>
          <p:nvPr/>
        </p:nvSpPr>
        <p:spPr>
          <a:xfrm>
            <a:off x="495300" y="1762125"/>
            <a:ext cx="66675" cy="33337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922CF3A-BE8D-4540-BC04-D338F57DA577}"/>
              </a:ext>
            </a:extLst>
          </p:cNvPr>
          <p:cNvSpPr>
            <a:spLocks noGrp="1"/>
          </p:cNvSpPr>
          <p:nvPr/>
        </p:nvSpPr>
        <p:spPr>
          <a:xfrm>
            <a:off x="733425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Рівень 1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448E15A7-1E26-462E-B08B-B0CCB60DBE6A}"/>
              </a:ext>
            </a:extLst>
          </p:cNvPr>
          <p:cNvSpPr>
            <a:spLocks noGrp="1"/>
          </p:cNvSpPr>
          <p:nvPr/>
        </p:nvSpPr>
        <p:spPr>
          <a:xfrm>
            <a:off x="733425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AND і NOT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C9267AFC-0C9B-4359-9C27-3B29F1BB649C}"/>
              </a:ext>
            </a:extLst>
          </p:cNvPr>
          <p:cNvSpPr>
            <a:spLocks noGrp="1"/>
          </p:cNvSpPr>
          <p:nvPr/>
        </p:nvSpPr>
        <p:spPr>
          <a:xfrm>
            <a:off x="733425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паралельні проміжні вузли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03278457-0295-4D85-ABBF-712DE83E11B7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E37031A-AFF4-493C-B683-32737A2D894C}"/>
              </a:ext>
            </a:extLst>
          </p:cNvPr>
          <p:cNvSpPr>
            <a:spLocks noGrp="1"/>
          </p:cNvSpPr>
          <p:nvPr/>
        </p:nvSpPr>
        <p:spPr>
          <a:xfrm>
            <a:off x="4302125" y="1762125"/>
            <a:ext cx="66675" cy="33337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78A0BD6-79AC-4E51-88B1-9B4C41DB14E3}"/>
              </a:ext>
            </a:extLst>
          </p:cNvPr>
          <p:cNvSpPr>
            <a:spLocks noGrp="1"/>
          </p:cNvSpPr>
          <p:nvPr/>
        </p:nvSpPr>
        <p:spPr>
          <a:xfrm>
            <a:off x="4540250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Рівень 2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3C908BD-DE49-47CF-B4EF-1265174082DB}"/>
              </a:ext>
            </a:extLst>
          </p:cNvPr>
          <p:cNvSpPr>
            <a:spLocks noGrp="1"/>
          </p:cNvSpPr>
          <p:nvPr/>
        </p:nvSpPr>
        <p:spPr>
          <a:xfrm>
            <a:off x="4540250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OR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886C7701-A477-4DC8-BCD6-C470BA93D1A5}"/>
              </a:ext>
            </a:extLst>
          </p:cNvPr>
          <p:cNvSpPr>
            <a:spLocks noGrp="1"/>
          </p:cNvSpPr>
          <p:nvPr/>
        </p:nvSpPr>
        <p:spPr>
          <a:xfrm>
            <a:off x="4540250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формує остаточний F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0A45896C-EC95-4359-B35F-68B11F250A53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3578225" cy="3333750"/>
          </a:xfrm>
          <a:prstGeom prst="roundRect">
            <a:avLst>
              <a:gd name="adj" fmla="val 2286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D9B96EAB-071F-4791-9E65-13FA437D7EA1}"/>
              </a:ext>
            </a:extLst>
          </p:cNvPr>
          <p:cNvSpPr>
            <a:spLocks noGrp="1"/>
          </p:cNvSpPr>
          <p:nvPr/>
        </p:nvSpPr>
        <p:spPr>
          <a:xfrm>
            <a:off x="8108950" y="1762125"/>
            <a:ext cx="66675" cy="33337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0FC89AD9-0461-45BC-B0BF-6F0B0AFC697A}"/>
              </a:ext>
            </a:extLst>
          </p:cNvPr>
          <p:cNvSpPr>
            <a:spLocks noGrp="1"/>
          </p:cNvSpPr>
          <p:nvPr/>
        </p:nvSpPr>
        <p:spPr>
          <a:xfrm>
            <a:off x="8347075" y="1971675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Глибина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9314A8BD-E2B8-443E-A197-AF0C333CDEC9}"/>
              </a:ext>
            </a:extLst>
          </p:cNvPr>
          <p:cNvSpPr>
            <a:spLocks noGrp="1"/>
          </p:cNvSpPr>
          <p:nvPr/>
        </p:nvSpPr>
        <p:spPr>
          <a:xfrm>
            <a:off x="8347075" y="2752725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2 елементи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735CF72-2F8C-4D67-BEBA-C2B9FEB72F35}"/>
              </a:ext>
            </a:extLst>
          </p:cNvPr>
          <p:cNvSpPr>
            <a:spLocks noGrp="1"/>
          </p:cNvSpPr>
          <p:nvPr/>
        </p:nvSpPr>
        <p:spPr>
          <a:xfrm>
            <a:off x="8347075" y="4162425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оцінка критичного шляху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8E5D243-74D8-4DB7-966F-F6E8094E6F7A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Кількість елементів у схемі та кількість рівнів — різні характеристики.</a:t>
            </a:r>
          </a:p>
        </p:txBody>
      </p:sp>
    </p:spTree>
    <p:extLst>
      <p:ext uri="{BB962C8B-B14F-4D97-AF65-F5344CB8AC3E}">
        <p14:creationId xmlns:p14="http://schemas.microsoft.com/office/powerpoint/2010/main" val="12643497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75BCA9FC-B2B3-4E9B-BC0A-9D3098AB4238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32F3A34-EF49-4031-A943-82D691ED2FD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NAND і NOR є універсальними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0E53C00-E1D2-4CDA-A107-BDFD57B1585C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9CD9C33-DDFE-46F0-AE44-8FFCD0615315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771BD09-FA51-4DFB-88FA-CD634DBD542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16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F1F191D4-C363-4E9E-A41A-B5D570516EE4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AC5A6C7-8A56-452D-8EA4-42E2A4C5EBCC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37CBD2E-0D9D-494F-A2D5-8A579AF9781E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NAND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80B1EDB-D8BF-4B07-AC18-BF9F38AF4C8F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тільки І-НЕ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3958172A-3C3F-4F08-BA40-74D9AE01A5BA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можна побудувати NOT, AND, OR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F5C9E78E-0D33-4F7A-A7AB-99F14DD7B10B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34E8E5D-E043-4189-B634-010E747D7026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01D26931-BE33-4783-9020-2402EEAD62C2}"/>
              </a:ext>
            </a:extLst>
          </p:cNvPr>
          <p:cNvSpPr>
            <a:spLocks noGrp="1"/>
          </p:cNvSpPr>
          <p:nvPr/>
        </p:nvSpPr>
        <p:spPr>
          <a:xfrm>
            <a:off x="6443663" y="20193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NOR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2F3737FB-FF53-4D65-8934-81DE2F966790}"/>
              </a:ext>
            </a:extLst>
          </p:cNvPr>
          <p:cNvSpPr>
            <a:spLocks noGrp="1"/>
          </p:cNvSpPr>
          <p:nvPr/>
        </p:nvSpPr>
        <p:spPr>
          <a:xfrm>
            <a:off x="6443663" y="2800350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тільки АБО-НЕ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53C9703-1A8B-4767-A07F-160061DEC58B}"/>
              </a:ext>
            </a:extLst>
          </p:cNvPr>
          <p:cNvSpPr>
            <a:spLocks noGrp="1"/>
          </p:cNvSpPr>
          <p:nvPr/>
        </p:nvSpPr>
        <p:spPr>
          <a:xfrm>
            <a:off x="6443663" y="4019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можна побудувати NOT, OR, AND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9C09F3C5-AA2D-4977-BE1C-DD828FF8D789}"/>
              </a:ext>
            </a:extLst>
          </p:cNvPr>
          <p:cNvSpPr>
            <a:spLocks noGrp="1"/>
          </p:cNvSpPr>
          <p:nvPr/>
        </p:nvSpPr>
        <p:spPr>
          <a:xfrm>
            <a:off x="495300" y="5286375"/>
            <a:ext cx="11191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Функціонально повна система → будь-яка булева функція</a:t>
            </a:r>
          </a:p>
        </p:txBody>
      </p:sp>
    </p:spTree>
    <p:extLst>
      <p:ext uri="{BB962C8B-B14F-4D97-AF65-F5344CB8AC3E}">
        <p14:creationId xmlns:p14="http://schemas.microsoft.com/office/powerpoint/2010/main" val="20164801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7475A21B-8D37-4236-BC42-366072146BF8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991EBD0-98AA-4366-B40F-55B65897FA1C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NOT і AND лише з NAND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3F753DFA-F66A-49F2-A8E4-377A3111869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E4DCAEC5-38BA-4D44-9398-217C30FE1AAA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F889BDE-2E3F-45CD-A5BD-941DA9CD3CA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17</a:t>
            </a:r>
          </a:p>
        </p:txBody>
      </p:sp>
      <p:pic>
        <p:nvPicPr>
          <p:cNvPr id="29" name="Графіка 2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143000" y="1714500"/>
            <a:ext cx="2190750" cy="1000125"/>
          </a:xfrm>
          <a:prstGeom prst="rect">
            <a:avLst/>
          </a:prstGeom>
        </p:spPr>
      </p:pic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03F8E7F-2233-4590-8572-CD0A52832D4E}"/>
              </a:ext>
            </a:extLst>
          </p:cNvPr>
          <p:cNvSpPr>
            <a:spLocks noGrp="1"/>
          </p:cNvSpPr>
          <p:nvPr/>
        </p:nvSpPr>
        <p:spPr>
          <a:xfrm>
            <a:off x="1095375" y="2781300"/>
            <a:ext cx="22860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3333"/>
          </a:bodyPr>
          <a:lstStyle/>
          <a:p>
            <a:pPr algn="ctr">
              <a:defRPr sz="15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входи A і A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F80B8FB4-760C-47AA-B875-89DC53EEF418}"/>
              </a:ext>
            </a:extLst>
          </p:cNvPr>
          <p:cNvSpPr>
            <a:spLocks noGrp="1"/>
          </p:cNvSpPr>
          <p:nvPr/>
        </p:nvSpPr>
        <p:spPr>
          <a:xfrm>
            <a:off x="3333750" y="2209800"/>
            <a:ext cx="1190625" cy="0"/>
          </a:xfrm>
          <a:prstGeom prst="line">
            <a:avLst/>
          </a:prstGeom>
          <a:noFill/>
          <a:ln w="28575">
            <a:solidFill>
              <a:srgbClr val="C77A19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B5D11F3-FBE9-402A-8714-620FB8233AA0}"/>
              </a:ext>
            </a:extLst>
          </p:cNvPr>
          <p:cNvSpPr>
            <a:spLocks noGrp="1"/>
          </p:cNvSpPr>
          <p:nvPr/>
        </p:nvSpPr>
        <p:spPr>
          <a:xfrm>
            <a:off x="4714875" y="1952625"/>
            <a:ext cx="85725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991"/>
          </a:bodyPr>
          <a:lstStyle/>
          <a:p>
            <a:pPr algn="l">
              <a:defRPr sz="277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77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A̅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C55466A-3A3F-4864-94BD-E2FD31F066FE}"/>
              </a:ext>
            </a:extLst>
          </p:cNvPr>
          <p:cNvSpPr>
            <a:spLocks noGrp="1"/>
          </p:cNvSpPr>
          <p:nvPr/>
        </p:nvSpPr>
        <p:spPr>
          <a:xfrm>
            <a:off x="714375" y="3286125"/>
            <a:ext cx="4762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NOT: об’єднання входів</a:t>
            </a:r>
          </a:p>
        </p:txBody>
      </p:sp>
      <p:pic>
        <p:nvPicPr>
          <p:cNvPr id="34" name="Графіка 3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096000" y="1619250"/>
            <a:ext cx="2000250" cy="1000125"/>
          </a:xfrm>
          <a:prstGeom prst="rect">
            <a:avLst/>
          </a:prstGeom>
        </p:spPr>
      </p:pic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D4DAD6A9-0B19-40A7-9435-47DB2E185E53}"/>
              </a:ext>
            </a:extLst>
          </p:cNvPr>
          <p:cNvSpPr>
            <a:spLocks noGrp="1"/>
          </p:cNvSpPr>
          <p:nvPr/>
        </p:nvSpPr>
        <p:spPr>
          <a:xfrm>
            <a:off x="6000750" y="2686050"/>
            <a:ext cx="219075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246"/>
          </a:bodyPr>
          <a:lstStyle/>
          <a:p>
            <a:pPr algn="ctr">
              <a:defRPr sz="14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входи A і B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A4157FC-CB97-4308-91A0-7B2CD2822D49}"/>
              </a:ext>
            </a:extLst>
          </p:cNvPr>
          <p:cNvSpPr>
            <a:spLocks noGrp="1"/>
          </p:cNvSpPr>
          <p:nvPr/>
        </p:nvSpPr>
        <p:spPr>
          <a:xfrm>
            <a:off x="8334375" y="1952625"/>
            <a:ext cx="428625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4667"/>
          </a:bodyPr>
          <a:lstStyle/>
          <a:p>
            <a:pPr algn="l">
              <a:defRPr sz="187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Q</a:t>
            </a:r>
          </a:p>
        </p:txBody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F2DB9934-A1AA-4783-9794-631F23322042}"/>
              </a:ext>
            </a:extLst>
          </p:cNvPr>
          <p:cNvSpPr>
            <a:spLocks noGrp="1"/>
          </p:cNvSpPr>
          <p:nvPr/>
        </p:nvSpPr>
        <p:spPr>
          <a:xfrm>
            <a:off x="8096250" y="2114550"/>
            <a:ext cx="857250" cy="0"/>
          </a:xfrm>
          <a:prstGeom prst="line">
            <a:avLst/>
          </a:prstGeom>
          <a:noFill/>
          <a:ln w="28575">
            <a:solidFill>
              <a:srgbClr val="C77A19"/>
            </a:solidFill>
            <a:prstDash val="solid"/>
          </a:ln>
        </p:spPr>
      </p:sp>
      <p:pic>
        <p:nvPicPr>
          <p:cNvPr id="38" name="Графіка 37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8953500" y="1619250"/>
            <a:ext cx="2000250" cy="1000125"/>
          </a:xfrm>
          <a:prstGeom prst="rect">
            <a:avLst/>
          </a:prstGeom>
        </p:spPr>
      </p:pic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FE6EA53A-BE76-4CD1-9F84-A007828064F6}"/>
              </a:ext>
            </a:extLst>
          </p:cNvPr>
          <p:cNvSpPr>
            <a:spLocks noGrp="1"/>
          </p:cNvSpPr>
          <p:nvPr/>
        </p:nvSpPr>
        <p:spPr>
          <a:xfrm>
            <a:off x="8810625" y="2686050"/>
            <a:ext cx="2286000" cy="304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246"/>
          </a:bodyPr>
          <a:lstStyle/>
          <a:p>
            <a:pPr algn="ctr">
              <a:defRPr sz="14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обидва входи Q</a:t>
            </a:r>
          </a:p>
        </p:txBody>
      </p:sp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A39F7D69-A01C-4E80-9EC3-AEAACD574FC3}"/>
              </a:ext>
            </a:extLst>
          </p:cNvPr>
          <p:cNvSpPr>
            <a:spLocks noGrp="1"/>
          </p:cNvSpPr>
          <p:nvPr/>
        </p:nvSpPr>
        <p:spPr>
          <a:xfrm>
            <a:off x="10953750" y="2114550"/>
            <a:ext cx="619125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585F5CC-DA65-40F5-9339-1E4205A3BEE9}"/>
              </a:ext>
            </a:extLst>
          </p:cNvPr>
          <p:cNvSpPr>
            <a:spLocks noGrp="1"/>
          </p:cNvSpPr>
          <p:nvPr/>
        </p:nvSpPr>
        <p:spPr>
          <a:xfrm>
            <a:off x="10191750" y="3095625"/>
            <a:ext cx="1428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428"/>
          </a:bodyPr>
          <a:lstStyle/>
          <a:p>
            <a:pPr algn="r">
              <a:defRPr sz="21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A∧B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1D4DA0AB-32F7-40E6-B97A-80F93FCAE31A}"/>
              </a:ext>
            </a:extLst>
          </p:cNvPr>
          <p:cNvSpPr>
            <a:spLocks noGrp="1"/>
          </p:cNvSpPr>
          <p:nvPr/>
        </p:nvSpPr>
        <p:spPr>
          <a:xfrm>
            <a:off x="7239000" y="3667125"/>
            <a:ext cx="285750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 ∧ B</a:t>
            </a:r>
          </a:p>
        </p:txBody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1AAC2AF4-7CDB-420F-BD96-9A21600BF934}"/>
              </a:ext>
            </a:extLst>
          </p:cNvPr>
          <p:cNvSpPr>
            <a:spLocks noGrp="1"/>
          </p:cNvSpPr>
          <p:nvPr/>
        </p:nvSpPr>
        <p:spPr>
          <a:xfrm>
            <a:off x="7353300" y="3686175"/>
            <a:ext cx="2628900" cy="0"/>
          </a:xfrm>
          <a:prstGeom prst="line">
            <a:avLst/>
          </a:prstGeom>
          <a:noFill/>
          <a:ln w="19050">
            <a:solidFill>
              <a:srgbClr val="B84242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59341EA7-6966-4C6F-A6F9-F99FF607AADC}"/>
              </a:ext>
            </a:extLst>
          </p:cNvPr>
          <p:cNvSpPr>
            <a:spLocks noGrp="1"/>
          </p:cNvSpPr>
          <p:nvPr/>
        </p:nvSpPr>
        <p:spPr>
          <a:xfrm>
            <a:off x="6429375" y="3657600"/>
            <a:ext cx="857250" cy="4191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r">
              <a:defRPr sz="17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Q =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F31E1AF-4794-4D2B-8AC7-EF992364230A}"/>
              </a:ext>
            </a:extLst>
          </p:cNvPr>
          <p:cNvSpPr>
            <a:spLocks noGrp="1"/>
          </p:cNvSpPr>
          <p:nvPr/>
        </p:nvSpPr>
        <p:spPr>
          <a:xfrm>
            <a:off x="6191250" y="4333875"/>
            <a:ext cx="5143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5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другий NAND інвертує Q і повертає AND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54151219-B7D1-46E6-AEFB-7B92FBAFC903}"/>
              </a:ext>
            </a:extLst>
          </p:cNvPr>
          <p:cNvSpPr>
            <a:spLocks noGrp="1"/>
          </p:cNvSpPr>
          <p:nvPr/>
        </p:nvSpPr>
        <p:spPr>
          <a:xfrm>
            <a:off x="666750" y="5572125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Для AND потрібні два NAND: перший формує інверсію, другий працює як NOT.</a:t>
            </a:r>
          </a:p>
        </p:txBody>
      </p:sp>
    </p:spTree>
    <p:extLst>
      <p:ext uri="{BB962C8B-B14F-4D97-AF65-F5344CB8AC3E}">
        <p14:creationId xmlns:p14="http://schemas.microsoft.com/office/powerpoint/2010/main" val="17473428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B95A7160-B3DE-42E6-A678-084CC8F3BCEE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5501D19-01FD-4295-8272-C123E899ABC4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OR лише з NAND — застосування де Моргана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442BADF3-AFE4-439D-9D26-490CE349DE5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EBA290B-0E47-4E90-8A0D-811C310043C8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4410437-00C6-4517-A50E-A8363F751993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18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65127201-5298-4C3B-AF49-9A16F81CC7A8}"/>
              </a:ext>
            </a:extLst>
          </p:cNvPr>
          <p:cNvSpPr>
            <a:spLocks noGrp="1"/>
          </p:cNvSpPr>
          <p:nvPr/>
        </p:nvSpPr>
        <p:spPr>
          <a:xfrm>
            <a:off x="904875" y="2047875"/>
            <a:ext cx="523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476"/>
          </a:bodyPr>
          <a:lstStyle/>
          <a:p>
            <a:pPr algn="l">
              <a:defRPr sz="21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pic>
        <p:nvPicPr>
          <p:cNvPr id="30" name="Графіка 2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000250" y="1762125"/>
            <a:ext cx="1809750" cy="742950"/>
          </a:xfrm>
          <a:prstGeom prst="rect">
            <a:avLst/>
          </a:prstGeom>
        </p:spPr>
      </p:pic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04622093-E165-428E-973F-5AD89EC0BE10}"/>
              </a:ext>
            </a:extLst>
          </p:cNvPr>
          <p:cNvSpPr>
            <a:spLocks noGrp="1"/>
          </p:cNvSpPr>
          <p:nvPr/>
        </p:nvSpPr>
        <p:spPr>
          <a:xfrm>
            <a:off x="1381125" y="1952625"/>
            <a:ext cx="619125" cy="571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9A5A0CD0-219E-4DEF-B42B-FEEBB5B4BA57}"/>
              </a:ext>
            </a:extLst>
          </p:cNvPr>
          <p:cNvSpPr>
            <a:spLocks noGrp="1"/>
          </p:cNvSpPr>
          <p:nvPr/>
        </p:nvSpPr>
        <p:spPr>
          <a:xfrm>
            <a:off x="1381125" y="2143125"/>
            <a:ext cx="666750" cy="95249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B9D2EA5-96B9-44AB-A5E2-7CBCC1632E22}"/>
              </a:ext>
            </a:extLst>
          </p:cNvPr>
          <p:cNvSpPr>
            <a:spLocks noGrp="1"/>
          </p:cNvSpPr>
          <p:nvPr/>
        </p:nvSpPr>
        <p:spPr>
          <a:xfrm>
            <a:off x="4000500" y="1952625"/>
            <a:ext cx="619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476"/>
          </a:bodyPr>
          <a:lstStyle/>
          <a:p>
            <a:pPr algn="l">
              <a:defRPr sz="210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A̅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53EF85B9-93D3-4F46-B260-21F7C5290720}"/>
              </a:ext>
            </a:extLst>
          </p:cNvPr>
          <p:cNvSpPr>
            <a:spLocks noGrp="1"/>
          </p:cNvSpPr>
          <p:nvPr/>
        </p:nvSpPr>
        <p:spPr>
          <a:xfrm>
            <a:off x="904875" y="4095750"/>
            <a:ext cx="52387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476"/>
          </a:bodyPr>
          <a:lstStyle/>
          <a:p>
            <a:pPr algn="l">
              <a:defRPr sz="21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pic>
        <p:nvPicPr>
          <p:cNvPr id="35" name="Графіка 3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000250" y="3810000"/>
            <a:ext cx="1809750" cy="742950"/>
          </a:xfrm>
          <a:prstGeom prst="rect">
            <a:avLst/>
          </a:prstGeom>
        </p:spPr>
      </p:pic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343D4243-CD0A-406C-A190-A221216F9F79}"/>
              </a:ext>
            </a:extLst>
          </p:cNvPr>
          <p:cNvSpPr>
            <a:spLocks noGrp="1"/>
          </p:cNvSpPr>
          <p:nvPr/>
        </p:nvSpPr>
        <p:spPr>
          <a:xfrm>
            <a:off x="1381125" y="4000500"/>
            <a:ext cx="619125" cy="952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972C9335-252A-4139-A016-B6F84C736D3A}"/>
              </a:ext>
            </a:extLst>
          </p:cNvPr>
          <p:cNvSpPr>
            <a:spLocks noGrp="1"/>
          </p:cNvSpPr>
          <p:nvPr/>
        </p:nvSpPr>
        <p:spPr>
          <a:xfrm>
            <a:off x="1381125" y="4286250"/>
            <a:ext cx="619125" cy="28575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9B67BCC-7AB1-4B37-AB06-3F332BFC3904}"/>
              </a:ext>
            </a:extLst>
          </p:cNvPr>
          <p:cNvSpPr>
            <a:spLocks noGrp="1"/>
          </p:cNvSpPr>
          <p:nvPr/>
        </p:nvSpPr>
        <p:spPr>
          <a:xfrm>
            <a:off x="4000500" y="4000500"/>
            <a:ext cx="619125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476"/>
          </a:bodyPr>
          <a:lstStyle/>
          <a:p>
            <a:pPr algn="l">
              <a:defRPr sz="210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B̅</a:t>
            </a:r>
          </a:p>
        </p:txBody>
      </p:sp>
      <p:pic>
        <p:nvPicPr>
          <p:cNvPr id="39" name="Графіка 38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6667500" y="2762250"/>
            <a:ext cx="2095500" cy="876300"/>
          </a:xfrm>
          <a:prstGeom prst="rect">
            <a:avLst/>
          </a:prstGeom>
        </p:spPr>
      </p:pic>
      <p:sp>
        <p:nvSpPr>
          <p:cNvPr id="17" name="Пряма сполучна лінія 16">
            <a:extLst>
              <a:ext uri="{FF2B5EF4-FFF2-40B4-BE49-F238E27FC236}">
                <a16:creationId xmlns:a16="http://schemas.microsoft.com/office/drawing/2014/main" id="{2B008014-81D6-4D09-BAA6-F0CC032D9AD7}"/>
              </a:ext>
            </a:extLst>
          </p:cNvPr>
          <p:cNvSpPr>
            <a:spLocks noGrp="1"/>
          </p:cNvSpPr>
          <p:nvPr/>
        </p:nvSpPr>
        <p:spPr>
          <a:xfrm>
            <a:off x="4619625" y="2143125"/>
            <a:ext cx="2047875" cy="904875"/>
          </a:xfrm>
          <a:prstGeom prst="line">
            <a:avLst/>
          </a:prstGeom>
          <a:noFill/>
          <a:ln w="28575">
            <a:solidFill>
              <a:srgbClr val="B84242"/>
            </a:solidFill>
            <a:prstDash val="solid"/>
          </a:ln>
        </p:spPr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2708E6C2-CF29-40A3-85F3-D5CD71C8038B}"/>
              </a:ext>
            </a:extLst>
          </p:cNvPr>
          <p:cNvSpPr>
            <a:spLocks noGrp="1"/>
          </p:cNvSpPr>
          <p:nvPr/>
        </p:nvSpPr>
        <p:spPr>
          <a:xfrm flipV="1">
            <a:off x="4591051" y="3295649"/>
            <a:ext cx="2076450" cy="847725"/>
          </a:xfrm>
          <a:prstGeom prst="line">
            <a:avLst/>
          </a:prstGeom>
          <a:noFill/>
          <a:ln w="28575">
            <a:solidFill>
              <a:srgbClr val="B84242"/>
            </a:solidFill>
            <a:prstDash val="solid"/>
          </a:ln>
        </p:spPr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83CBAECC-84B3-4B3C-9909-92DFA89C10FC}"/>
              </a:ext>
            </a:extLst>
          </p:cNvPr>
          <p:cNvSpPr>
            <a:spLocks noGrp="1"/>
          </p:cNvSpPr>
          <p:nvPr/>
        </p:nvSpPr>
        <p:spPr>
          <a:xfrm>
            <a:off x="8763000" y="3200400"/>
            <a:ext cx="161925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355441A-78D1-446F-846F-F3801E35840D}"/>
              </a:ext>
            </a:extLst>
          </p:cNvPr>
          <p:cNvSpPr>
            <a:spLocks noGrp="1"/>
          </p:cNvSpPr>
          <p:nvPr/>
        </p:nvSpPr>
        <p:spPr>
          <a:xfrm>
            <a:off x="10477500" y="2952750"/>
            <a:ext cx="11430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3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3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A∨B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0A7B3437-0ED7-40D6-80DD-693701966876}"/>
              </a:ext>
            </a:extLst>
          </p:cNvPr>
          <p:cNvSpPr>
            <a:spLocks noGrp="1"/>
          </p:cNvSpPr>
          <p:nvPr/>
        </p:nvSpPr>
        <p:spPr>
          <a:xfrm>
            <a:off x="4476750" y="4905375"/>
            <a:ext cx="3238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A̅ ∧ B̅</a:t>
            </a:r>
          </a:p>
        </p:txBody>
      </p:sp>
      <p:sp>
        <p:nvSpPr>
          <p:cNvPr id="22" name="Пряма сполучна лінія 21">
            <a:extLst>
              <a:ext uri="{FF2B5EF4-FFF2-40B4-BE49-F238E27FC236}">
                <a16:creationId xmlns:a16="http://schemas.microsoft.com/office/drawing/2014/main" id="{42197D6D-734C-4CE3-A24E-0FBC8AD3D935}"/>
              </a:ext>
            </a:extLst>
          </p:cNvPr>
          <p:cNvSpPr>
            <a:spLocks noGrp="1"/>
          </p:cNvSpPr>
          <p:nvPr/>
        </p:nvSpPr>
        <p:spPr>
          <a:xfrm>
            <a:off x="4591050" y="4924425"/>
            <a:ext cx="3009900" cy="0"/>
          </a:xfrm>
          <a:prstGeom prst="line">
            <a:avLst/>
          </a:prstGeom>
          <a:noFill/>
          <a:ln w="19050">
            <a:solidFill>
              <a:srgbClr val="12304B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102BEF9-2BB4-478B-A1A0-5297B42371F3}"/>
              </a:ext>
            </a:extLst>
          </p:cNvPr>
          <p:cNvSpPr>
            <a:spLocks noGrp="1"/>
          </p:cNvSpPr>
          <p:nvPr/>
        </p:nvSpPr>
        <p:spPr>
          <a:xfrm>
            <a:off x="7810500" y="4876800"/>
            <a:ext cx="3429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9607"/>
          </a:bodyPr>
          <a:lstStyle/>
          <a:p>
            <a:pPr algn="l">
              <a:defRPr sz="150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0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інверсія цього виразу дорівнює A∨B</a:t>
            </a:r>
          </a:p>
        </p:txBody>
      </p:sp>
    </p:spTree>
    <p:extLst>
      <p:ext uri="{BB962C8B-B14F-4D97-AF65-F5344CB8AC3E}">
        <p14:creationId xmlns:p14="http://schemas.microsoft.com/office/powerpoint/2010/main" val="155830466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B07E2995-4372-43C6-BD81-0B365DDF9FDB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FEEE6FD-A066-4A15-B0A8-3F89ED67D63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XOR із чотирьох NAND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E15C300-A81F-4E27-9A4A-47426BAFE2AA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728A3EDF-114A-4997-8A98-68EBE7306085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1761D59-387F-4496-8CF1-6238D7D2600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19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9969A566-7F36-4CBB-BD6E-BAA66DA7124F}"/>
              </a:ext>
            </a:extLst>
          </p:cNvPr>
          <p:cNvSpPr>
            <a:spLocks noGrp="1"/>
          </p:cNvSpPr>
          <p:nvPr/>
        </p:nvSpPr>
        <p:spPr>
          <a:xfrm>
            <a:off x="619125" y="1952625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667"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B35E8A7-0B46-4D3E-B54B-636AD6DA4582}"/>
              </a:ext>
            </a:extLst>
          </p:cNvPr>
          <p:cNvSpPr>
            <a:spLocks noGrp="1"/>
          </p:cNvSpPr>
          <p:nvPr/>
        </p:nvSpPr>
        <p:spPr>
          <a:xfrm>
            <a:off x="690562" y="3665982"/>
            <a:ext cx="428625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4667" lnSpcReduction="10000"/>
          </a:bodyPr>
          <a:lstStyle/>
          <a:p>
            <a:pPr algn="l">
              <a:defRPr sz="187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75" b="1" dirty="0">
                <a:solidFill>
                  <a:srgbClr val="12304B"/>
                </a:solidFill>
                <a:latin typeface="Aptos"/>
                <a:ea typeface="Aptos"/>
                <a:cs typeface="Aptos"/>
              </a:rPr>
              <a:t>B</a:t>
            </a:r>
          </a:p>
        </p:txBody>
      </p:sp>
      <p:pic>
        <p:nvPicPr>
          <p:cNvPr id="34" name="Графіка 33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2381250" y="2667000"/>
            <a:ext cx="1571625" cy="809625"/>
          </a:xfrm>
          <a:prstGeom prst="rect">
            <a:avLst/>
          </a:prstGeom>
        </p:spPr>
      </p:pic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4011E56E-C112-4513-BAFD-235A35B0A795}"/>
              </a:ext>
            </a:extLst>
          </p:cNvPr>
          <p:cNvSpPr>
            <a:spLocks noGrp="1"/>
          </p:cNvSpPr>
          <p:nvPr/>
        </p:nvSpPr>
        <p:spPr>
          <a:xfrm>
            <a:off x="1047750" y="2143125"/>
            <a:ext cx="1333500" cy="76200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EE8F2457-9B4C-4089-98B3-EF0F9ECD9606}"/>
              </a:ext>
            </a:extLst>
          </p:cNvPr>
          <p:cNvSpPr>
            <a:spLocks noGrp="1"/>
          </p:cNvSpPr>
          <p:nvPr/>
        </p:nvSpPr>
        <p:spPr>
          <a:xfrm flipV="1">
            <a:off x="1047750" y="3209925"/>
            <a:ext cx="1333500" cy="28575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37" name="Графіка 3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762500" y="1666875"/>
            <a:ext cx="1571625" cy="809625"/>
          </a:xfrm>
          <a:prstGeom prst="rect">
            <a:avLst/>
          </a:prstGeom>
        </p:spPr>
      </p:pic>
      <p:pic>
        <p:nvPicPr>
          <p:cNvPr id="38" name="Графіка 37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4762500" y="3810000"/>
            <a:ext cx="1571625" cy="809625"/>
          </a:xfrm>
          <a:prstGeom prst="rect">
            <a:avLst/>
          </a:prstGeom>
        </p:spPr>
      </p:pic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40A3AEBB-925A-4963-9764-EFD50D2B769C}"/>
              </a:ext>
            </a:extLst>
          </p:cNvPr>
          <p:cNvSpPr>
            <a:spLocks noGrp="1"/>
          </p:cNvSpPr>
          <p:nvPr/>
        </p:nvSpPr>
        <p:spPr>
          <a:xfrm>
            <a:off x="1032510" y="1828800"/>
            <a:ext cx="3714750" cy="952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A427EC9D-315A-4C5B-B402-E811F4BFF907}"/>
              </a:ext>
            </a:extLst>
          </p:cNvPr>
          <p:cNvSpPr>
            <a:spLocks noGrp="1"/>
          </p:cNvSpPr>
          <p:nvPr/>
        </p:nvSpPr>
        <p:spPr>
          <a:xfrm flipV="1">
            <a:off x="3952875" y="2190750"/>
            <a:ext cx="802005" cy="87630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5" name="Пряма сполучна лінія 14">
            <a:extLst>
              <a:ext uri="{FF2B5EF4-FFF2-40B4-BE49-F238E27FC236}">
                <a16:creationId xmlns:a16="http://schemas.microsoft.com/office/drawing/2014/main" id="{3AEB758B-CAEB-4DED-A7CF-F237BB7A35F8}"/>
              </a:ext>
            </a:extLst>
          </p:cNvPr>
          <p:cNvSpPr>
            <a:spLocks noGrp="1"/>
          </p:cNvSpPr>
          <p:nvPr/>
        </p:nvSpPr>
        <p:spPr>
          <a:xfrm>
            <a:off x="1047750" y="4191000"/>
            <a:ext cx="3714750" cy="952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C40E3473-422B-4EA5-8E52-9E818974875C}"/>
              </a:ext>
            </a:extLst>
          </p:cNvPr>
          <p:cNvSpPr>
            <a:spLocks noGrp="1"/>
          </p:cNvSpPr>
          <p:nvPr/>
        </p:nvSpPr>
        <p:spPr>
          <a:xfrm>
            <a:off x="3952875" y="3067050"/>
            <a:ext cx="809625" cy="981075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43" name="Графіка 42"/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/>
        </p:blipFill>
        <p:spPr>
          <a:xfrm>
            <a:off x="7810500" y="2762250"/>
            <a:ext cx="1666875" cy="857250"/>
          </a:xfrm>
          <a:prstGeom prst="rect">
            <a:avLst/>
          </a:prstGeom>
        </p:spPr>
      </p:pic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0D34D496-6E9F-486C-9A53-E4C95238657C}"/>
              </a:ext>
            </a:extLst>
          </p:cNvPr>
          <p:cNvSpPr>
            <a:spLocks noGrp="1"/>
          </p:cNvSpPr>
          <p:nvPr/>
        </p:nvSpPr>
        <p:spPr>
          <a:xfrm>
            <a:off x="6334125" y="2076450"/>
            <a:ext cx="1476375" cy="9715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CA33C1CE-8449-4F89-81E4-61ED1EB91C26}"/>
              </a:ext>
            </a:extLst>
          </p:cNvPr>
          <p:cNvSpPr>
            <a:spLocks noGrp="1"/>
          </p:cNvSpPr>
          <p:nvPr/>
        </p:nvSpPr>
        <p:spPr>
          <a:xfrm flipV="1">
            <a:off x="6334125" y="3371850"/>
            <a:ext cx="1476375" cy="85725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20" name="Пряма сполучна лінія 19">
            <a:extLst>
              <a:ext uri="{FF2B5EF4-FFF2-40B4-BE49-F238E27FC236}">
                <a16:creationId xmlns:a16="http://schemas.microsoft.com/office/drawing/2014/main" id="{06274D07-3D1E-458C-BF71-694DC82FE1BF}"/>
              </a:ext>
            </a:extLst>
          </p:cNvPr>
          <p:cNvSpPr>
            <a:spLocks noGrp="1"/>
          </p:cNvSpPr>
          <p:nvPr/>
        </p:nvSpPr>
        <p:spPr>
          <a:xfrm>
            <a:off x="9477375" y="3190875"/>
            <a:ext cx="1000125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91122F7-685D-4751-A855-1332880704DD}"/>
              </a:ext>
            </a:extLst>
          </p:cNvPr>
          <p:cNvSpPr>
            <a:spLocks noGrp="1"/>
          </p:cNvSpPr>
          <p:nvPr/>
        </p:nvSpPr>
        <p:spPr>
          <a:xfrm>
            <a:off x="10525125" y="2924175"/>
            <a:ext cx="1143000" cy="4762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40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40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A⊕B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7465541A-8189-4B10-B7CB-B068E4B2AA22}"/>
              </a:ext>
            </a:extLst>
          </p:cNvPr>
          <p:cNvSpPr>
            <a:spLocks noGrp="1"/>
          </p:cNvSpPr>
          <p:nvPr/>
        </p:nvSpPr>
        <p:spPr>
          <a:xfrm>
            <a:off x="1809750" y="4762500"/>
            <a:ext cx="2381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N1=A NAND B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AF7D86B-00A0-4CD4-AC5D-71637FD60E0C}"/>
              </a:ext>
            </a:extLst>
          </p:cNvPr>
          <p:cNvSpPr>
            <a:spLocks noGrp="1"/>
          </p:cNvSpPr>
          <p:nvPr/>
        </p:nvSpPr>
        <p:spPr>
          <a:xfrm>
            <a:off x="4333875" y="4762500"/>
            <a:ext cx="2286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N2=A NAND N1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42F7D428-F5A6-463A-B8E1-46CA4D4A877A}"/>
              </a:ext>
            </a:extLst>
          </p:cNvPr>
          <p:cNvSpPr>
            <a:spLocks noGrp="1"/>
          </p:cNvSpPr>
          <p:nvPr/>
        </p:nvSpPr>
        <p:spPr>
          <a:xfrm>
            <a:off x="4333875" y="5095875"/>
            <a:ext cx="2286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N3=B NAND N1</a:t>
            </a:r>
          </a:p>
        </p:txBody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C695A3B-DB53-4567-B681-C42460C4CC6E}"/>
              </a:ext>
            </a:extLst>
          </p:cNvPr>
          <p:cNvSpPr>
            <a:spLocks noGrp="1"/>
          </p:cNvSpPr>
          <p:nvPr/>
        </p:nvSpPr>
        <p:spPr>
          <a:xfrm>
            <a:off x="7524750" y="4762500"/>
            <a:ext cx="22860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F=N2 NAND N3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5E415CC3-2F5C-4FDC-BDA1-2EFB2B11DBED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Кожний стандартний символ на схемі — окремий NAND.</a:t>
            </a:r>
          </a:p>
        </p:txBody>
      </p:sp>
    </p:spTree>
    <p:extLst>
      <p:ext uri="{BB962C8B-B14F-4D97-AF65-F5344CB8AC3E}">
        <p14:creationId xmlns:p14="http://schemas.microsoft.com/office/powerpoint/2010/main" val="2116666516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3966EB1-E05A-4ADF-8117-4E272477F679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6CE37DB-0327-4408-84FB-7CDCAD969849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Активний рівень є частиною змісту сигналу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A76E27F-40B9-422E-A605-28A04C0B8C7A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F46F299-C8BB-47DB-B171-82D3EC09F63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15DA93E-7440-4A35-A30D-A0C8A82364A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20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E0B979E6-4D04-47DE-8DF6-48BCEB2FA620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94104DFC-F5CA-45C7-9A6B-6CF7AF84DF11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1BBAFF7C-A2FA-4268-81F6-F16C9EF14A23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Active-high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70B4230F-42B2-4828-9E2C-B094198CBAB9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активний при 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03EC9CD-E67F-4EC4-ABC3-0608E1950E58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ENABLE=1 → дозволено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EB24ECDC-EDD0-4D2A-B3E3-85EB064DE218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4ABA751B-7D9E-408D-8593-A9FD8B96C056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808AA86D-2A6B-4EFE-A9A5-13238F067D68}"/>
              </a:ext>
            </a:extLst>
          </p:cNvPr>
          <p:cNvSpPr>
            <a:spLocks noGrp="1"/>
          </p:cNvSpPr>
          <p:nvPr/>
        </p:nvSpPr>
        <p:spPr>
          <a:xfrm>
            <a:off x="4540250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Active-low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A577101-81A5-42FE-B668-3972A4A724F9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активний при 0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38C5677-6F73-47E5-B6A0-1DF0C39CE813}"/>
              </a:ext>
            </a:extLst>
          </p:cNvPr>
          <p:cNvSpPr>
            <a:spLocks noGrp="1"/>
          </p:cNvSpPr>
          <p:nvPr/>
        </p:nvSpPr>
        <p:spPr>
          <a:xfrm>
            <a:off x="4540250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RESET_n=0 → скидання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6EF6BC16-6342-4E72-A3AD-743B534F55C2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5AE0325-AE5D-4F92-83C5-298A146E6A90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81644943-5323-405E-8A2F-04671066F948}"/>
              </a:ext>
            </a:extLst>
          </p:cNvPr>
          <p:cNvSpPr>
            <a:spLocks noGrp="1"/>
          </p:cNvSpPr>
          <p:nvPr/>
        </p:nvSpPr>
        <p:spPr>
          <a:xfrm>
            <a:off x="834707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Бульбашка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DDB76CC-9862-44AF-B910-C0F1DEFEDA2D}"/>
              </a:ext>
            </a:extLst>
          </p:cNvPr>
          <p:cNvSpPr>
            <a:spLocks noGrp="1"/>
          </p:cNvSpPr>
          <p:nvPr/>
        </p:nvSpPr>
        <p:spPr>
          <a:xfrm>
            <a:off x="834707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інверсія виводу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9D1B79C-89B3-44DB-848B-144879B7E403}"/>
              </a:ext>
            </a:extLst>
          </p:cNvPr>
          <p:cNvSpPr>
            <a:spLocks noGrp="1"/>
          </p:cNvSpPr>
          <p:nvPr/>
        </p:nvSpPr>
        <p:spPr>
          <a:xfrm>
            <a:off x="834707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належить конкретному контакту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B6A825E9-3668-43FB-B657-A8ECDA8680AF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Назва сигналу й символ мають однозначно показувати активний рівень.</a:t>
            </a:r>
          </a:p>
        </p:txBody>
      </p:sp>
    </p:spTree>
    <p:extLst>
      <p:ext uri="{BB962C8B-B14F-4D97-AF65-F5344CB8AC3E}">
        <p14:creationId xmlns:p14="http://schemas.microsoft.com/office/powerpoint/2010/main" val="2737178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CE1FAB7C-2090-4DB0-83B0-DC60C7CC0035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1D9E62F-88C5-4980-BB19-E7FAB92031CA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Логічний 0 і 1 — це діапазони напруг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1C304A25-AEA9-40F6-895E-65EBBB4CC7B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881FE4D-F787-4FC9-8CF4-7EE4F0CDE63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47B8DA1-4123-44B3-8517-8F49276FA1E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70ADD90D-1697-458A-9914-7AD981D1667C}"/>
              </a:ext>
            </a:extLst>
          </p:cNvPr>
          <p:cNvSpPr>
            <a:spLocks noGrp="1"/>
          </p:cNvSpPr>
          <p:nvPr/>
        </p:nvSpPr>
        <p:spPr>
          <a:xfrm>
            <a:off x="1047750" y="2381250"/>
            <a:ext cx="2857500" cy="762000"/>
          </a:xfrm>
          <a:prstGeom prst="rect">
            <a:avLst/>
          </a:prstGeom>
          <a:solidFill>
            <a:srgbClr val="DCE9F4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1642278-6800-4E94-AA7E-2C5D78C63A15}"/>
              </a:ext>
            </a:extLst>
          </p:cNvPr>
          <p:cNvSpPr>
            <a:spLocks noGrp="1"/>
          </p:cNvSpPr>
          <p:nvPr/>
        </p:nvSpPr>
        <p:spPr>
          <a:xfrm>
            <a:off x="1047750" y="2571750"/>
            <a:ext cx="2857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000"/>
          </a:bodyPr>
          <a:lstStyle/>
          <a:p>
            <a:pPr algn="ctr">
              <a:defRPr sz="22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LOW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7D5C9950-17A5-4580-AB09-F4968D6527B1}"/>
              </a:ext>
            </a:extLst>
          </p:cNvPr>
          <p:cNvSpPr>
            <a:spLocks noGrp="1"/>
          </p:cNvSpPr>
          <p:nvPr/>
        </p:nvSpPr>
        <p:spPr>
          <a:xfrm>
            <a:off x="3905250" y="2381250"/>
            <a:ext cx="2857500" cy="762000"/>
          </a:xfrm>
          <a:prstGeom prst="rect">
            <a:avLst/>
          </a:prstGeom>
          <a:solidFill>
            <a:srgbClr val="FFF2D8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D95D5A02-B666-44DB-A970-22683672F929}"/>
              </a:ext>
            </a:extLst>
          </p:cNvPr>
          <p:cNvSpPr>
            <a:spLocks noGrp="1"/>
          </p:cNvSpPr>
          <p:nvPr/>
        </p:nvSpPr>
        <p:spPr>
          <a:xfrm>
            <a:off x="3905250" y="2571750"/>
            <a:ext cx="28575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875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875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невизначено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102FED66-5E09-4AA3-85A3-18F0891BF14B}"/>
              </a:ext>
            </a:extLst>
          </p:cNvPr>
          <p:cNvSpPr>
            <a:spLocks noGrp="1"/>
          </p:cNvSpPr>
          <p:nvPr/>
        </p:nvSpPr>
        <p:spPr>
          <a:xfrm>
            <a:off x="6762750" y="2381250"/>
            <a:ext cx="4095750" cy="762000"/>
          </a:xfrm>
          <a:prstGeom prst="rect">
            <a:avLst/>
          </a:prstGeom>
          <a:solidFill>
            <a:srgbClr val="D9F0E9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688A63EC-66CA-44EC-9B15-537EC886FE41}"/>
              </a:ext>
            </a:extLst>
          </p:cNvPr>
          <p:cNvSpPr>
            <a:spLocks noGrp="1"/>
          </p:cNvSpPr>
          <p:nvPr/>
        </p:nvSpPr>
        <p:spPr>
          <a:xfrm>
            <a:off x="6762750" y="2571750"/>
            <a:ext cx="4095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000"/>
          </a:bodyPr>
          <a:lstStyle/>
          <a:p>
            <a:pPr algn="ctr">
              <a:defRPr sz="22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HIGH</a:t>
            </a:r>
          </a:p>
        </p:txBody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4DE576E7-BCDF-42E7-AEB0-BF612C861157}"/>
              </a:ext>
            </a:extLst>
          </p:cNvPr>
          <p:cNvSpPr>
            <a:spLocks noGrp="1"/>
          </p:cNvSpPr>
          <p:nvPr/>
        </p:nvSpPr>
        <p:spPr>
          <a:xfrm>
            <a:off x="1047750" y="3476625"/>
            <a:ext cx="9810750" cy="0"/>
          </a:xfrm>
          <a:prstGeom prst="line">
            <a:avLst/>
          </a:prstGeom>
          <a:noFill/>
          <a:ln w="28575">
            <a:solidFill>
              <a:srgbClr val="12304B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6AEEE864-9E3D-4BD2-9609-365F98F206E5}"/>
              </a:ext>
            </a:extLst>
          </p:cNvPr>
          <p:cNvSpPr>
            <a:spLocks noGrp="1"/>
          </p:cNvSpPr>
          <p:nvPr/>
        </p:nvSpPr>
        <p:spPr>
          <a:xfrm>
            <a:off x="8001000" y="3714750"/>
            <a:ext cx="2857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r">
              <a:defRPr sz="15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5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напруга зростає →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C72B753-F049-4A6E-ABEB-5E3B29A10509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Точні межі залежать від технології, живлення та конкретного компонента.</a:t>
            </a:r>
          </a:p>
        </p:txBody>
      </p:sp>
    </p:spTree>
    <p:extLst>
      <p:ext uri="{BB962C8B-B14F-4D97-AF65-F5344CB8AC3E}">
        <p14:creationId xmlns:p14="http://schemas.microsoft.com/office/powerpoint/2010/main" val="181650534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Прямокутник 36">
            <a:extLst>
              <a:ext uri="{FF2B5EF4-FFF2-40B4-BE49-F238E27FC236}">
                <a16:creationId xmlns:a16="http://schemas.microsoft.com/office/drawing/2014/main" id="{A88EC07B-A5A9-4E95-907B-66C88432BE29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2733107-B752-4E84-BE82-3BF79EE4D006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Чотири гарантовані пороги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96F8B6E-B36B-4524-A666-702BED17A5F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DC3BFC2-C7CB-455F-B6B0-26399A4B03C2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7C70A76-2A51-4AAB-9ECC-BEA03ED5B47F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22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C5C1DFB4-EC91-42C1-BE44-B51CAEFE4917}"/>
              </a:ext>
            </a:extLst>
          </p:cNvPr>
          <p:cNvSpPr>
            <a:spLocks noGrp="1"/>
          </p:cNvSpPr>
          <p:nvPr/>
        </p:nvSpPr>
        <p:spPr>
          <a:xfrm>
            <a:off x="1238250" y="1619250"/>
            <a:ext cx="3238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63E2136A-027D-4EF7-A3EB-ED35A758986D}"/>
              </a:ext>
            </a:extLst>
          </p:cNvPr>
          <p:cNvSpPr>
            <a:spLocks noGrp="1"/>
          </p:cNvSpPr>
          <p:nvPr/>
        </p:nvSpPr>
        <p:spPr>
          <a:xfrm>
            <a:off x="1238250" y="1685925"/>
            <a:ext cx="3238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Параметр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D706D2BF-FCDA-49E9-8480-E0E14FB99416}"/>
              </a:ext>
            </a:extLst>
          </p:cNvPr>
          <p:cNvSpPr>
            <a:spLocks noGrp="1"/>
          </p:cNvSpPr>
          <p:nvPr/>
        </p:nvSpPr>
        <p:spPr>
          <a:xfrm>
            <a:off x="4476750" y="1619250"/>
            <a:ext cx="3238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CB8B875-DBAC-424E-9C67-1FEF52492474}"/>
              </a:ext>
            </a:extLst>
          </p:cNvPr>
          <p:cNvSpPr>
            <a:spLocks noGrp="1"/>
          </p:cNvSpPr>
          <p:nvPr/>
        </p:nvSpPr>
        <p:spPr>
          <a:xfrm>
            <a:off x="4476750" y="1685925"/>
            <a:ext cx="3238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Повна назва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5127F7B2-4F55-4857-B4EE-25B4BEB0B548}"/>
              </a:ext>
            </a:extLst>
          </p:cNvPr>
          <p:cNvSpPr>
            <a:spLocks noGrp="1"/>
          </p:cNvSpPr>
          <p:nvPr/>
        </p:nvSpPr>
        <p:spPr>
          <a:xfrm>
            <a:off x="7715250" y="1619250"/>
            <a:ext cx="3238500" cy="72390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988BC321-FE70-4D7D-A3D2-26B9D9B1F0B9}"/>
              </a:ext>
            </a:extLst>
          </p:cNvPr>
          <p:cNvSpPr>
            <a:spLocks noGrp="1"/>
          </p:cNvSpPr>
          <p:nvPr/>
        </p:nvSpPr>
        <p:spPr>
          <a:xfrm>
            <a:off x="7715250" y="1685925"/>
            <a:ext cx="3238500" cy="628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Зміст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0391CF28-27AA-42F0-9659-A97E636F9EA0}"/>
              </a:ext>
            </a:extLst>
          </p:cNvPr>
          <p:cNvSpPr>
            <a:spLocks noGrp="1"/>
          </p:cNvSpPr>
          <p:nvPr/>
        </p:nvSpPr>
        <p:spPr>
          <a:xfrm>
            <a:off x="1238250" y="23431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F4A6B4E-4C88-4868-8488-AEA388DB8182}"/>
              </a:ext>
            </a:extLst>
          </p:cNvPr>
          <p:cNvSpPr>
            <a:spLocks noGrp="1"/>
          </p:cNvSpPr>
          <p:nvPr/>
        </p:nvSpPr>
        <p:spPr>
          <a:xfrm>
            <a:off x="1238250" y="24003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VOL(max)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6E25CAE-4D23-463B-82C4-452E590554BB}"/>
              </a:ext>
            </a:extLst>
          </p:cNvPr>
          <p:cNvSpPr>
            <a:spLocks noGrp="1"/>
          </p:cNvSpPr>
          <p:nvPr/>
        </p:nvSpPr>
        <p:spPr>
          <a:xfrm>
            <a:off x="4476750" y="23431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A2AA78B-EC1E-4B89-8066-75CCAFCA638E}"/>
              </a:ext>
            </a:extLst>
          </p:cNvPr>
          <p:cNvSpPr>
            <a:spLocks noGrp="1"/>
          </p:cNvSpPr>
          <p:nvPr/>
        </p:nvSpPr>
        <p:spPr>
          <a:xfrm>
            <a:off x="4476750" y="24003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Output LOW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A5231E43-541E-412D-9FDE-D5DCB83DE64C}"/>
              </a:ext>
            </a:extLst>
          </p:cNvPr>
          <p:cNvSpPr>
            <a:spLocks noGrp="1"/>
          </p:cNvSpPr>
          <p:nvPr/>
        </p:nvSpPr>
        <p:spPr>
          <a:xfrm>
            <a:off x="7715250" y="23431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3D744A1F-A3DD-4243-BEBA-F9E2F055D554}"/>
              </a:ext>
            </a:extLst>
          </p:cNvPr>
          <p:cNvSpPr>
            <a:spLocks noGrp="1"/>
          </p:cNvSpPr>
          <p:nvPr/>
        </p:nvSpPr>
        <p:spPr>
          <a:xfrm>
            <a:off x="7715250" y="24003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найбільший гарантований вихідний 0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957ABAD8-5F38-4DE1-A494-F77A33B1C54E}"/>
              </a:ext>
            </a:extLst>
          </p:cNvPr>
          <p:cNvSpPr>
            <a:spLocks noGrp="1"/>
          </p:cNvSpPr>
          <p:nvPr/>
        </p:nvSpPr>
        <p:spPr>
          <a:xfrm>
            <a:off x="1238250" y="30670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11BE9F0-7EBA-4B5B-9594-A53D08FC24D8}"/>
              </a:ext>
            </a:extLst>
          </p:cNvPr>
          <p:cNvSpPr>
            <a:spLocks noGrp="1"/>
          </p:cNvSpPr>
          <p:nvPr/>
        </p:nvSpPr>
        <p:spPr>
          <a:xfrm>
            <a:off x="1238250" y="31242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VIL(max)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C287E43-578A-4B44-A4DF-BBF57C2671D9}"/>
              </a:ext>
            </a:extLst>
          </p:cNvPr>
          <p:cNvSpPr>
            <a:spLocks noGrp="1"/>
          </p:cNvSpPr>
          <p:nvPr/>
        </p:nvSpPr>
        <p:spPr>
          <a:xfrm>
            <a:off x="4476750" y="30670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AC03DB23-8932-49B5-9958-E68D4F363648}"/>
              </a:ext>
            </a:extLst>
          </p:cNvPr>
          <p:cNvSpPr>
            <a:spLocks noGrp="1"/>
          </p:cNvSpPr>
          <p:nvPr/>
        </p:nvSpPr>
        <p:spPr>
          <a:xfrm>
            <a:off x="4476750" y="31242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Input LOW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8CF18C3F-01A2-4FEF-8214-423CACAD8608}"/>
              </a:ext>
            </a:extLst>
          </p:cNvPr>
          <p:cNvSpPr>
            <a:spLocks noGrp="1"/>
          </p:cNvSpPr>
          <p:nvPr/>
        </p:nvSpPr>
        <p:spPr>
          <a:xfrm>
            <a:off x="7715250" y="30670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89D19895-EAA6-4492-ACC7-7B7BAC493818}"/>
              </a:ext>
            </a:extLst>
          </p:cNvPr>
          <p:cNvSpPr>
            <a:spLocks noGrp="1"/>
          </p:cNvSpPr>
          <p:nvPr/>
        </p:nvSpPr>
        <p:spPr>
          <a:xfrm>
            <a:off x="7715250" y="31242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найбільший гарантований вхідний 0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CC3190C3-9EA3-401C-98F1-01034976577A}"/>
              </a:ext>
            </a:extLst>
          </p:cNvPr>
          <p:cNvSpPr>
            <a:spLocks noGrp="1"/>
          </p:cNvSpPr>
          <p:nvPr/>
        </p:nvSpPr>
        <p:spPr>
          <a:xfrm>
            <a:off x="1238250" y="37909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6F454B06-D5E4-43D7-AB1D-A772632B65D4}"/>
              </a:ext>
            </a:extLst>
          </p:cNvPr>
          <p:cNvSpPr>
            <a:spLocks noGrp="1"/>
          </p:cNvSpPr>
          <p:nvPr/>
        </p:nvSpPr>
        <p:spPr>
          <a:xfrm>
            <a:off x="1238250" y="38481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VIH(min)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3B455A2C-78B7-4B62-9DDB-3C584A79C1CE}"/>
              </a:ext>
            </a:extLst>
          </p:cNvPr>
          <p:cNvSpPr>
            <a:spLocks noGrp="1"/>
          </p:cNvSpPr>
          <p:nvPr/>
        </p:nvSpPr>
        <p:spPr>
          <a:xfrm>
            <a:off x="4476750" y="37909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6F1E8A0E-6DCF-4BB8-91B7-0614019D7AA9}"/>
              </a:ext>
            </a:extLst>
          </p:cNvPr>
          <p:cNvSpPr>
            <a:spLocks noGrp="1"/>
          </p:cNvSpPr>
          <p:nvPr/>
        </p:nvSpPr>
        <p:spPr>
          <a:xfrm>
            <a:off x="4476750" y="38481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Input HIGH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D0FA8AB3-3D4D-4494-BD4D-6AB156761023}"/>
              </a:ext>
            </a:extLst>
          </p:cNvPr>
          <p:cNvSpPr>
            <a:spLocks noGrp="1"/>
          </p:cNvSpPr>
          <p:nvPr/>
        </p:nvSpPr>
        <p:spPr>
          <a:xfrm>
            <a:off x="7715250" y="37909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DC39BA47-AC46-4730-A214-E59CEFC60A3A}"/>
              </a:ext>
            </a:extLst>
          </p:cNvPr>
          <p:cNvSpPr>
            <a:spLocks noGrp="1"/>
          </p:cNvSpPr>
          <p:nvPr/>
        </p:nvSpPr>
        <p:spPr>
          <a:xfrm>
            <a:off x="7715250" y="38481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найменший гарантований вхідний 1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9340BEF9-C7D3-4ECE-ADD2-FCC3A1EC3DCF}"/>
              </a:ext>
            </a:extLst>
          </p:cNvPr>
          <p:cNvSpPr>
            <a:spLocks noGrp="1"/>
          </p:cNvSpPr>
          <p:nvPr/>
        </p:nvSpPr>
        <p:spPr>
          <a:xfrm>
            <a:off x="1238250" y="45148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2D69694D-E3D7-4355-BE5C-4B392E900801}"/>
              </a:ext>
            </a:extLst>
          </p:cNvPr>
          <p:cNvSpPr>
            <a:spLocks noGrp="1"/>
          </p:cNvSpPr>
          <p:nvPr/>
        </p:nvSpPr>
        <p:spPr>
          <a:xfrm>
            <a:off x="1238250" y="45720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VOH(min)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763504E5-1DB0-47E8-9E91-8B7332DBFDD5}"/>
              </a:ext>
            </a:extLst>
          </p:cNvPr>
          <p:cNvSpPr>
            <a:spLocks noGrp="1"/>
          </p:cNvSpPr>
          <p:nvPr/>
        </p:nvSpPr>
        <p:spPr>
          <a:xfrm>
            <a:off x="4476750" y="45148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2CDB82A2-3CEE-4334-9109-36DFDB29A3F0}"/>
              </a:ext>
            </a:extLst>
          </p:cNvPr>
          <p:cNvSpPr>
            <a:spLocks noGrp="1"/>
          </p:cNvSpPr>
          <p:nvPr/>
        </p:nvSpPr>
        <p:spPr>
          <a:xfrm>
            <a:off x="4476750" y="45720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Output HIGH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F3D3DEF0-B77F-4CD1-80A8-CC9F929D800C}"/>
              </a:ext>
            </a:extLst>
          </p:cNvPr>
          <p:cNvSpPr>
            <a:spLocks noGrp="1"/>
          </p:cNvSpPr>
          <p:nvPr/>
        </p:nvSpPr>
        <p:spPr>
          <a:xfrm>
            <a:off x="7715250" y="4514850"/>
            <a:ext cx="323850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B2811AA0-AE42-4DA3-92DD-349BA1149A51}"/>
              </a:ext>
            </a:extLst>
          </p:cNvPr>
          <p:cNvSpPr>
            <a:spLocks noGrp="1"/>
          </p:cNvSpPr>
          <p:nvPr/>
        </p:nvSpPr>
        <p:spPr>
          <a:xfrm>
            <a:off x="7715250" y="4572000"/>
            <a:ext cx="3238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найменший гарантований вихідний 1</a:t>
            </a:r>
          </a:p>
        </p:txBody>
      </p:sp>
      <p:sp>
        <p:nvSpPr>
          <p:cNvPr id="36" name="Прямокутник 35">
            <a:extLst>
              <a:ext uri="{FF2B5EF4-FFF2-40B4-BE49-F238E27FC236}">
                <a16:creationId xmlns:a16="http://schemas.microsoft.com/office/drawing/2014/main" id="{BC3AAA44-E23E-442D-82BB-5B84731E0BA6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Вихідні рівні одного елемента мають потрапляти у вхідні діапазони наступного.</a:t>
            </a:r>
          </a:p>
        </p:txBody>
      </p:sp>
    </p:spTree>
    <p:extLst>
      <p:ext uri="{BB962C8B-B14F-4D97-AF65-F5344CB8AC3E}">
        <p14:creationId xmlns:p14="http://schemas.microsoft.com/office/powerpoint/2010/main" val="189366172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49BF9FFB-0D21-4897-883D-00C02683850C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C51551FF-FE50-47DD-BC9C-42D36DD5D70F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Запас завадостійкості: числовий приклад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BFACBBB8-F37E-401A-96A6-AE8572C2B3B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6FE3746-6EC6-4815-89C4-C20306221D4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F71D73B5-A145-42C7-AE64-32E8237AA56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2F683CD-7703-44D2-9856-EFA612257C70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1A42BB0B-8F40-497F-A292-5B223515C651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BCAB0337-CF44-490A-841D-564292FC2360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NML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B3A125D6-1C68-41EE-AF21-D357953352B2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0,8−0,4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935D42DA-C5E7-446E-B63F-402871B57F39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0,4 В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23505BEA-C836-46C5-9DDF-306AB30FE1E2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5481638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9ADCE2DE-1FD2-4781-81DB-70E951EB29D0}"/>
              </a:ext>
            </a:extLst>
          </p:cNvPr>
          <p:cNvSpPr>
            <a:spLocks noGrp="1"/>
          </p:cNvSpPr>
          <p:nvPr/>
        </p:nvSpPr>
        <p:spPr>
          <a:xfrm>
            <a:off x="6205538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8D633ED-6449-438C-80A4-47C4D9443CEB}"/>
              </a:ext>
            </a:extLst>
          </p:cNvPr>
          <p:cNvSpPr>
            <a:spLocks noGrp="1"/>
          </p:cNvSpPr>
          <p:nvPr/>
        </p:nvSpPr>
        <p:spPr>
          <a:xfrm>
            <a:off x="6443663" y="2019300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NMH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A383FFDD-0612-4EB0-9560-232D5CCF40B9}"/>
              </a:ext>
            </a:extLst>
          </p:cNvPr>
          <p:cNvSpPr>
            <a:spLocks noGrp="1"/>
          </p:cNvSpPr>
          <p:nvPr/>
        </p:nvSpPr>
        <p:spPr>
          <a:xfrm>
            <a:off x="6443663" y="2800350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2,4−2,0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F726EAF-9FA8-464F-9453-EB620EC823C4}"/>
              </a:ext>
            </a:extLst>
          </p:cNvPr>
          <p:cNvSpPr>
            <a:spLocks noGrp="1"/>
          </p:cNvSpPr>
          <p:nvPr/>
        </p:nvSpPr>
        <p:spPr>
          <a:xfrm>
            <a:off x="6443663" y="401955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0,4 В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E367533B-1CF1-43E6-BDA6-E85B85E4B4F2}"/>
              </a:ext>
            </a:extLst>
          </p:cNvPr>
          <p:cNvSpPr>
            <a:spLocks noGrp="1"/>
          </p:cNvSpPr>
          <p:nvPr/>
        </p:nvSpPr>
        <p:spPr>
          <a:xfrm>
            <a:off x="495300" y="5048250"/>
            <a:ext cx="11191875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7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VOL(max)=0,4 В · VIL(max)=0,8 В · VIH(min)=2,0 В · VOH(min)=2,4 В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E934D86-A660-4A4D-9CBC-4BCDB1C56C2D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Noise margin показує допустиме спотворення сигналу між виходом і входом.</a:t>
            </a:r>
          </a:p>
        </p:txBody>
      </p:sp>
    </p:spTree>
    <p:extLst>
      <p:ext uri="{BB962C8B-B14F-4D97-AF65-F5344CB8AC3E}">
        <p14:creationId xmlns:p14="http://schemas.microsoft.com/office/powerpoint/2010/main" val="66016959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644B71C4-3086-4A1C-A67B-90980FC6187A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1EF324D1-44E4-430A-AFC0-1A7B3FD8C1B8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Fan-in і fan-out описують з’єднання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C99D0321-FEAB-4A6D-B85F-1328FF1E0B8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3CADB271-BEFC-413E-A704-632F196C35D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A6C6118-F308-408A-849D-17829D784D3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24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330A79A-7677-4E9A-BBE0-18442D5CECFC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1B8B31E-0428-4D12-95B1-1E0641AEB60E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28BCB0AC-66C8-4F88-B9FA-066526B11F64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Fan-in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3FC7CEA5-8451-456A-B3BE-8768D2DA048A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кількість входів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C6E3249-F710-4B12-804C-56887DFC4DAD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2-input AND → fan-in=2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939ABF17-97D5-41C8-8B54-3175BE8A37F9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25E26EF8-2091-4421-A9CB-659FBF6899B3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43A3491B-B32B-4075-A245-71336E0B40C4}"/>
              </a:ext>
            </a:extLst>
          </p:cNvPr>
          <p:cNvSpPr>
            <a:spLocks noGrp="1"/>
          </p:cNvSpPr>
          <p:nvPr/>
        </p:nvSpPr>
        <p:spPr>
          <a:xfrm>
            <a:off x="4540250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Fan-out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4AF95D0-1BEA-4847-A580-BA43735E920D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скільки входів керуються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BD0204A5-AAB0-4B83-89AE-156EECFB24D1}"/>
              </a:ext>
            </a:extLst>
          </p:cNvPr>
          <p:cNvSpPr>
            <a:spLocks noGrp="1"/>
          </p:cNvSpPr>
          <p:nvPr/>
        </p:nvSpPr>
        <p:spPr>
          <a:xfrm>
            <a:off x="4540250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обмеження струмом і ємністю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9C0ED302-9BFA-42C3-97BC-53271C58A7A6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2F6A24E4-D7A2-479A-A848-6AE134709F85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0E4F21B-F870-4A68-BC32-325CC3C4BB22}"/>
              </a:ext>
            </a:extLst>
          </p:cNvPr>
          <p:cNvSpPr>
            <a:spLocks noGrp="1"/>
          </p:cNvSpPr>
          <p:nvPr/>
        </p:nvSpPr>
        <p:spPr>
          <a:xfrm>
            <a:off x="834707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Навантаження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699EF033-BC17-4D09-9078-7F538E762FC8}"/>
              </a:ext>
            </a:extLst>
          </p:cNvPr>
          <p:cNvSpPr>
            <a:spLocks noGrp="1"/>
          </p:cNvSpPr>
          <p:nvPr/>
        </p:nvSpPr>
        <p:spPr>
          <a:xfrm>
            <a:off x="834707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CL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BF8B707-C213-47EF-A48A-EE79D7FBBC8C}"/>
              </a:ext>
            </a:extLst>
          </p:cNvPr>
          <p:cNvSpPr>
            <a:spLocks noGrp="1"/>
          </p:cNvSpPr>
          <p:nvPr/>
        </p:nvSpPr>
        <p:spPr>
          <a:xfrm>
            <a:off x="834707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входи + провідники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7F59668-41F1-4E88-ACA9-B372799ED0C4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Великий fan-out сповільнює фронти й збільшує динамічну енергію.</a:t>
            </a:r>
          </a:p>
        </p:txBody>
      </p:sp>
    </p:spTree>
    <p:extLst>
      <p:ext uri="{BB962C8B-B14F-4D97-AF65-F5344CB8AC3E}">
        <p14:creationId xmlns:p14="http://schemas.microsoft.com/office/powerpoint/2010/main" val="40890998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D941F77A-2C16-4100-A755-70F557FC2957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4E22ABC-163F-4BEF-9E32-A6A3F2F4FA0A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Буфер допомагає керувати великим навантаженням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7700D90-8AED-4E62-B46E-7797ADC34619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4473E0FD-EE01-49A9-B6A0-889D4B38ACC0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227D649A-1038-4188-BB33-D742D6CD6A5D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ADB69C2B-13DF-4CE4-9624-7BFDF81E55F4}"/>
              </a:ext>
            </a:extLst>
          </p:cNvPr>
          <p:cNvSpPr>
            <a:spLocks noGrp="1"/>
          </p:cNvSpPr>
          <p:nvPr/>
        </p:nvSpPr>
        <p:spPr>
          <a:xfrm>
            <a:off x="1143000" y="2762250"/>
            <a:ext cx="1905000" cy="857250"/>
          </a:xfrm>
          <a:prstGeom prst="roundRect">
            <a:avLst>
              <a:gd name="adj" fmla="val 8889"/>
            </a:avLst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74ADA04C-ABF9-4EEF-A765-7EAC98E431BC}"/>
              </a:ext>
            </a:extLst>
          </p:cNvPr>
          <p:cNvSpPr>
            <a:spLocks noGrp="1"/>
          </p:cNvSpPr>
          <p:nvPr/>
        </p:nvSpPr>
        <p:spPr>
          <a:xfrm>
            <a:off x="1143000" y="2933700"/>
            <a:ext cx="1905000" cy="590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LOGIC</a:t>
            </a:r>
          </a:p>
        </p:txBody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131B4F57-F7B4-4AB3-B8F4-B5DB307BB48D}"/>
              </a:ext>
            </a:extLst>
          </p:cNvPr>
          <p:cNvSpPr>
            <a:spLocks noGrp="1"/>
          </p:cNvSpPr>
          <p:nvPr/>
        </p:nvSpPr>
        <p:spPr>
          <a:xfrm>
            <a:off x="3048000" y="3190875"/>
            <a:ext cx="17145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30" name="Графіка 29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4762500" y="2762250"/>
            <a:ext cx="2095500" cy="857250"/>
          </a:xfrm>
          <a:prstGeom prst="rect">
            <a:avLst/>
          </a:prstGeom>
        </p:spPr>
      </p:pic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665ED3E8-979C-4E6B-ACC1-C222B065D39A}"/>
              </a:ext>
            </a:extLst>
          </p:cNvPr>
          <p:cNvSpPr>
            <a:spLocks noGrp="1"/>
          </p:cNvSpPr>
          <p:nvPr/>
        </p:nvSpPr>
        <p:spPr>
          <a:xfrm flipV="1">
            <a:off x="6858000" y="1809748"/>
            <a:ext cx="2706624" cy="1419227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CDFE0C7-9B14-4259-B245-D1201446DDF9}"/>
              </a:ext>
            </a:extLst>
          </p:cNvPr>
          <p:cNvSpPr>
            <a:spLocks noGrp="1"/>
          </p:cNvSpPr>
          <p:nvPr/>
        </p:nvSpPr>
        <p:spPr>
          <a:xfrm>
            <a:off x="9477375" y="1666875"/>
            <a:ext cx="304800" cy="304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FEA9DBD2-07A1-4ADA-885B-3948BFAD9E43}"/>
              </a:ext>
            </a:extLst>
          </p:cNvPr>
          <p:cNvSpPr>
            <a:spLocks noGrp="1"/>
          </p:cNvSpPr>
          <p:nvPr/>
        </p:nvSpPr>
        <p:spPr>
          <a:xfrm flipV="1">
            <a:off x="6858000" y="2476500"/>
            <a:ext cx="2619374" cy="752475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id="{C685573D-2E45-44D9-BA4E-6F1BAA7310C4}"/>
              </a:ext>
            </a:extLst>
          </p:cNvPr>
          <p:cNvSpPr>
            <a:spLocks noGrp="1"/>
          </p:cNvSpPr>
          <p:nvPr/>
        </p:nvSpPr>
        <p:spPr>
          <a:xfrm>
            <a:off x="9477375" y="2381250"/>
            <a:ext cx="304800" cy="304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4" name="Пряма сполучна лінія 13">
            <a:extLst>
              <a:ext uri="{FF2B5EF4-FFF2-40B4-BE49-F238E27FC236}">
                <a16:creationId xmlns:a16="http://schemas.microsoft.com/office/drawing/2014/main" id="{60E03800-2FFA-48B5-A9AF-03DA569F854F}"/>
              </a:ext>
            </a:extLst>
          </p:cNvPr>
          <p:cNvSpPr>
            <a:spLocks noGrp="1"/>
          </p:cNvSpPr>
          <p:nvPr/>
        </p:nvSpPr>
        <p:spPr>
          <a:xfrm>
            <a:off x="6858000" y="3190875"/>
            <a:ext cx="257175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7A72C94A-C9A0-404A-8CEF-CF0FF64F536C}"/>
              </a:ext>
            </a:extLst>
          </p:cNvPr>
          <p:cNvSpPr>
            <a:spLocks noGrp="1"/>
          </p:cNvSpPr>
          <p:nvPr/>
        </p:nvSpPr>
        <p:spPr>
          <a:xfrm>
            <a:off x="9477375" y="3095625"/>
            <a:ext cx="304800" cy="304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386587CC-4B53-48B3-BC5B-076051C44ABD}"/>
              </a:ext>
            </a:extLst>
          </p:cNvPr>
          <p:cNvSpPr>
            <a:spLocks noGrp="1"/>
          </p:cNvSpPr>
          <p:nvPr/>
        </p:nvSpPr>
        <p:spPr>
          <a:xfrm>
            <a:off x="6858000" y="3190875"/>
            <a:ext cx="2571750" cy="714375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7" name="Овал 16">
            <a:extLst>
              <a:ext uri="{FF2B5EF4-FFF2-40B4-BE49-F238E27FC236}">
                <a16:creationId xmlns:a16="http://schemas.microsoft.com/office/drawing/2014/main" id="{5B774451-84DF-4098-A01E-D8088D0AD040}"/>
              </a:ext>
            </a:extLst>
          </p:cNvPr>
          <p:cNvSpPr>
            <a:spLocks noGrp="1"/>
          </p:cNvSpPr>
          <p:nvPr/>
        </p:nvSpPr>
        <p:spPr>
          <a:xfrm>
            <a:off x="9477375" y="3810000"/>
            <a:ext cx="304800" cy="304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F1A5D1BE-9BE2-469F-99DA-37A5C28E0850}"/>
              </a:ext>
            </a:extLst>
          </p:cNvPr>
          <p:cNvSpPr>
            <a:spLocks noGrp="1"/>
          </p:cNvSpPr>
          <p:nvPr/>
        </p:nvSpPr>
        <p:spPr>
          <a:xfrm>
            <a:off x="6858000" y="3190875"/>
            <a:ext cx="2571750" cy="142875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9" name="Овал 18">
            <a:extLst>
              <a:ext uri="{FF2B5EF4-FFF2-40B4-BE49-F238E27FC236}">
                <a16:creationId xmlns:a16="http://schemas.microsoft.com/office/drawing/2014/main" id="{14F489AF-F929-4E19-83E1-971D453CDF2F}"/>
              </a:ext>
            </a:extLst>
          </p:cNvPr>
          <p:cNvSpPr>
            <a:spLocks noGrp="1"/>
          </p:cNvSpPr>
          <p:nvPr/>
        </p:nvSpPr>
        <p:spPr>
          <a:xfrm>
            <a:off x="9477375" y="4524375"/>
            <a:ext cx="304800" cy="304800"/>
          </a:xfrm>
          <a:prstGeom prst="ellipse">
            <a:avLst/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9AC8139D-8487-4F1A-B1B8-8F612E4DF0AB}"/>
              </a:ext>
            </a:extLst>
          </p:cNvPr>
          <p:cNvSpPr>
            <a:spLocks noGrp="1"/>
          </p:cNvSpPr>
          <p:nvPr/>
        </p:nvSpPr>
        <p:spPr>
          <a:xfrm>
            <a:off x="8191500" y="5048250"/>
            <a:ext cx="25717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2424"/>
          </a:bodyPr>
          <a:lstStyle/>
          <a:p>
            <a:pPr algn="ctr">
              <a:defRPr sz="16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великий fan-out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ED2ED28D-3E89-4E05-A27B-7F94479E855B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Буфер зберігає логічне значення, але підсилює здатність заряджати навантаження.</a:t>
            </a:r>
          </a:p>
        </p:txBody>
      </p:sp>
    </p:spTree>
    <p:extLst>
      <p:ext uri="{BB962C8B-B14F-4D97-AF65-F5344CB8AC3E}">
        <p14:creationId xmlns:p14="http://schemas.microsoft.com/office/powerpoint/2010/main" val="6083054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DAABFFD-4E83-4EC4-8215-3C61593139D2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B3FCBE87-0A9E-4861-B137-C7C3B2B12C8D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Затримка поширення має два напрями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759F74B9-4139-4531-B85F-D74BD5190FCB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CE0DBDA6-2B43-42F3-A678-B6850A79B669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85002AF7-FC18-4616-B9FA-C8B16116D59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26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227E587-4C88-4E95-9AB6-5FE2EA5CC2A3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5001D7F-051E-4963-82ED-1B9289BD643E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90AF7D7A-368B-4C26-ABF0-982CCD1800A8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tPLH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5AF6E414-2069-43AE-B9FD-525D612368F7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Low → High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2A807A34-B5F8-48DF-AA6C-C8C16638F547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затримка виходу 0→1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6F326740-FD54-4EE7-AF27-232278656580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347030F6-F2AB-4B7C-8460-8FA85DCA2B61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AD5E1F34-5AE9-4024-8859-627AEE6FF05B}"/>
              </a:ext>
            </a:extLst>
          </p:cNvPr>
          <p:cNvSpPr>
            <a:spLocks noGrp="1"/>
          </p:cNvSpPr>
          <p:nvPr/>
        </p:nvSpPr>
        <p:spPr>
          <a:xfrm>
            <a:off x="4540250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tPHL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0E688B44-42F1-4B99-955D-FBB5E25A4C6D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High → Low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7753E368-0106-4B39-BCF6-2F6E975D2173}"/>
              </a:ext>
            </a:extLst>
          </p:cNvPr>
          <p:cNvSpPr>
            <a:spLocks noGrp="1"/>
          </p:cNvSpPr>
          <p:nvPr/>
        </p:nvSpPr>
        <p:spPr>
          <a:xfrm>
            <a:off x="4540250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затримка виходу 1→0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2D1A24B-1003-49A9-BFC7-61F5E4ABB1CE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FD196DD1-D84A-4B8D-8206-66531E4EC255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207FDB3-5BD9-4A1B-A6E7-6C28E3068B11}"/>
              </a:ext>
            </a:extLst>
          </p:cNvPr>
          <p:cNvSpPr>
            <a:spLocks noGrp="1"/>
          </p:cNvSpPr>
          <p:nvPr/>
        </p:nvSpPr>
        <p:spPr>
          <a:xfrm>
            <a:off x="834707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tpd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BB6C837-007A-46AD-8507-862239054CF4}"/>
              </a:ext>
            </a:extLst>
          </p:cNvPr>
          <p:cNvSpPr>
            <a:spLocks noGrp="1"/>
          </p:cNvSpPr>
          <p:nvPr/>
        </p:nvSpPr>
        <p:spPr>
          <a:xfrm>
            <a:off x="834707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середня оцінка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BB8B58D-687F-488D-94CF-6CD98D5F58DF}"/>
              </a:ext>
            </a:extLst>
          </p:cNvPr>
          <p:cNvSpPr>
            <a:spLocks noGrp="1"/>
          </p:cNvSpPr>
          <p:nvPr/>
        </p:nvSpPr>
        <p:spPr>
          <a:xfrm>
            <a:off x="834707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(tPLH+tPHL)/2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5F32B75-DEDC-4AAE-B0F1-3A8834DECABF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Реакція виходу починається після зміни входу, а не в ту саму мить.</a:t>
            </a:r>
          </a:p>
        </p:txBody>
      </p:sp>
    </p:spTree>
    <p:extLst>
      <p:ext uri="{BB962C8B-B14F-4D97-AF65-F5344CB8AC3E}">
        <p14:creationId xmlns:p14="http://schemas.microsoft.com/office/powerpoint/2010/main" val="459482446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8E534071-3078-48A8-9B2C-54F0BC6A879F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4360D13-FA0E-4B6E-B31A-5A2D330C8205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Критичний шлях визначає стабілізацію виходу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9249A5DA-2E7C-45A0-A604-AE7C906CF3D6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8139296-2AC0-448E-BC2D-13BAD6A05287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A0B2EBC-87D4-41E7-A848-33C31596757E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27</a:t>
            </a:r>
          </a:p>
        </p:txBody>
      </p:sp>
      <p:pic>
        <p:nvPicPr>
          <p:cNvPr id="21" name="Графіка 20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1524000" y="2047875"/>
            <a:ext cx="1714500" cy="685800"/>
          </a:xfrm>
          <a:prstGeom prst="rect">
            <a:avLst/>
          </a:prstGeom>
        </p:spPr>
      </p:pic>
      <p:pic>
        <p:nvPicPr>
          <p:cNvPr id="22" name="Графіка 21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4953000" y="2905125"/>
            <a:ext cx="1714500" cy="685800"/>
          </a:xfrm>
          <a:prstGeom prst="rect">
            <a:avLst/>
          </a:prstGeom>
        </p:spPr>
      </p:pic>
      <p:pic>
        <p:nvPicPr>
          <p:cNvPr id="23" name="Графіка 22"/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8286750" y="2905125"/>
            <a:ext cx="1714500" cy="685800"/>
          </a:xfrm>
          <a:prstGeom prst="rect">
            <a:avLst/>
          </a:prstGeom>
        </p:spPr>
      </p:pic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95A4E7D3-81DA-491A-A52B-C7FC5C71E287}"/>
              </a:ext>
            </a:extLst>
          </p:cNvPr>
          <p:cNvSpPr>
            <a:spLocks noGrp="1"/>
          </p:cNvSpPr>
          <p:nvPr/>
        </p:nvSpPr>
        <p:spPr>
          <a:xfrm>
            <a:off x="3238500" y="2381250"/>
            <a:ext cx="1714500" cy="76200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A9B737B1-2A87-464C-8846-F43B9A5E8463}"/>
              </a:ext>
            </a:extLst>
          </p:cNvPr>
          <p:cNvSpPr>
            <a:spLocks noGrp="1"/>
          </p:cNvSpPr>
          <p:nvPr/>
        </p:nvSpPr>
        <p:spPr>
          <a:xfrm>
            <a:off x="6667500" y="3238500"/>
            <a:ext cx="16192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32A363D8-842F-4773-9A62-022086CB5C14}"/>
              </a:ext>
            </a:extLst>
          </p:cNvPr>
          <p:cNvSpPr>
            <a:spLocks noGrp="1"/>
          </p:cNvSpPr>
          <p:nvPr/>
        </p:nvSpPr>
        <p:spPr>
          <a:xfrm>
            <a:off x="3333750" y="2000250"/>
            <a:ext cx="1333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8 нс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53D9C324-93D1-4B5D-B01C-2FD843B5CBEF}"/>
              </a:ext>
            </a:extLst>
          </p:cNvPr>
          <p:cNvSpPr>
            <a:spLocks noGrp="1"/>
          </p:cNvSpPr>
          <p:nvPr/>
        </p:nvSpPr>
        <p:spPr>
          <a:xfrm>
            <a:off x="6762750" y="2809875"/>
            <a:ext cx="1333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8 нс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B001662E-9B62-45E4-8CEA-F9646C72EDA5}"/>
              </a:ext>
            </a:extLst>
          </p:cNvPr>
          <p:cNvSpPr>
            <a:spLocks noGrp="1"/>
          </p:cNvSpPr>
          <p:nvPr/>
        </p:nvSpPr>
        <p:spPr>
          <a:xfrm>
            <a:off x="10096500" y="3048000"/>
            <a:ext cx="11430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6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8 нс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148EF4B-B91F-4403-B61B-455B9D23EF66}"/>
              </a:ext>
            </a:extLst>
          </p:cNvPr>
          <p:cNvSpPr>
            <a:spLocks noGrp="1"/>
          </p:cNvSpPr>
          <p:nvPr/>
        </p:nvSpPr>
        <p:spPr>
          <a:xfrm>
            <a:off x="495300" y="4762500"/>
            <a:ext cx="11191875" cy="5715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8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3 рівні × 8 нс = 24 нс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6E9A20C1-8B06-4D11-B1E0-9AD9E6E06BDF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Затримки послідовних елементів додаються за найгіршим шляхом.</a:t>
            </a:r>
          </a:p>
        </p:txBody>
      </p:sp>
    </p:spTree>
    <p:extLst>
      <p:ext uri="{BB962C8B-B14F-4D97-AF65-F5344CB8AC3E}">
        <p14:creationId xmlns:p14="http://schemas.microsoft.com/office/powerpoint/2010/main" val="11790833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5D3A8116-1016-4B03-818E-4B76096FDDD6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502175ED-EAA3-4F1C-90E5-7185B6591820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Propagation delay і rise/fall time — різні параметри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2EE6F2E5-746C-49DE-8743-AFEE6A66BFF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1F35F136-137E-4C93-A9A9-DF34A4709ED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5E30BEC9-072D-49AE-B176-05813A70C0A7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28</a:t>
            </a:r>
          </a:p>
        </p:txBody>
      </p:sp>
      <p:sp>
        <p:nvSpPr>
          <p:cNvPr id="6" name="Пряма сполучна лінія 5">
            <a:extLst>
              <a:ext uri="{FF2B5EF4-FFF2-40B4-BE49-F238E27FC236}">
                <a16:creationId xmlns:a16="http://schemas.microsoft.com/office/drawing/2014/main" id="{AC73AF08-7AEE-487B-B765-DA877030C39E}"/>
              </a:ext>
            </a:extLst>
          </p:cNvPr>
          <p:cNvSpPr>
            <a:spLocks noGrp="1"/>
          </p:cNvSpPr>
          <p:nvPr/>
        </p:nvSpPr>
        <p:spPr>
          <a:xfrm>
            <a:off x="1333500" y="4000500"/>
            <a:ext cx="9334500" cy="0"/>
          </a:xfrm>
          <a:prstGeom prst="line">
            <a:avLst/>
          </a:prstGeom>
          <a:noFill/>
          <a:ln w="19050">
            <a:solidFill>
              <a:srgbClr val="12304B"/>
            </a:solidFill>
            <a:prstDash val="solid"/>
          </a:ln>
        </p:spPr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860F53B2-A185-4B2E-8999-823C9F67C890}"/>
              </a:ext>
            </a:extLst>
          </p:cNvPr>
          <p:cNvSpPr>
            <a:spLocks noGrp="1"/>
          </p:cNvSpPr>
          <p:nvPr/>
        </p:nvSpPr>
        <p:spPr>
          <a:xfrm>
            <a:off x="5619750" y="1924049"/>
            <a:ext cx="2667000" cy="2000250"/>
          </a:xfrm>
          <a:prstGeom prst="line">
            <a:avLst/>
          </a:prstGeom>
          <a:noFill/>
          <a:ln w="47625">
            <a:solidFill>
              <a:srgbClr val="16856A"/>
            </a:solidFill>
            <a:prstDash val="solid"/>
          </a:ln>
        </p:spPr>
      </p:sp>
      <p:sp>
        <p:nvSpPr>
          <p:cNvPr id="8" name="Пряма сполучна лінія 7">
            <a:extLst>
              <a:ext uri="{FF2B5EF4-FFF2-40B4-BE49-F238E27FC236}">
                <a16:creationId xmlns:a16="http://schemas.microsoft.com/office/drawing/2014/main" id="{E5F8B1A4-1BEF-4057-86D8-8D16E23494C7}"/>
              </a:ext>
            </a:extLst>
          </p:cNvPr>
          <p:cNvSpPr>
            <a:spLocks noGrp="1"/>
          </p:cNvSpPr>
          <p:nvPr/>
        </p:nvSpPr>
        <p:spPr>
          <a:xfrm>
            <a:off x="2143125" y="1945386"/>
            <a:ext cx="3524250" cy="0"/>
          </a:xfrm>
          <a:prstGeom prst="line">
            <a:avLst/>
          </a:prstGeom>
          <a:noFill/>
          <a:ln w="47625">
            <a:solidFill>
              <a:srgbClr val="16856A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946723E0-3AB7-46B6-BEE0-4A2C6C6D1560}"/>
              </a:ext>
            </a:extLst>
          </p:cNvPr>
          <p:cNvSpPr>
            <a:spLocks noGrp="1"/>
          </p:cNvSpPr>
          <p:nvPr/>
        </p:nvSpPr>
        <p:spPr>
          <a:xfrm>
            <a:off x="2667000" y="2381250"/>
            <a:ext cx="2476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tr: 10 % → 90 %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88F055E1-9987-4091-A679-17990782A547}"/>
              </a:ext>
            </a:extLst>
          </p:cNvPr>
          <p:cNvSpPr>
            <a:spLocks noGrp="1"/>
          </p:cNvSpPr>
          <p:nvPr/>
        </p:nvSpPr>
        <p:spPr>
          <a:xfrm>
            <a:off x="1714500" y="4762500"/>
            <a:ext cx="219075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2425807D-77DB-4D01-87DB-AC2F6E22610D}"/>
              </a:ext>
            </a:extLst>
          </p:cNvPr>
          <p:cNvSpPr>
            <a:spLocks noGrp="1"/>
          </p:cNvSpPr>
          <p:nvPr/>
        </p:nvSpPr>
        <p:spPr>
          <a:xfrm>
            <a:off x="4095750" y="4552950"/>
            <a:ext cx="304800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7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tpd: зсув реакції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C24BC328-CEDA-4725-AFA5-405AF102E061}"/>
              </a:ext>
            </a:extLst>
          </p:cNvPr>
          <p:cNvSpPr>
            <a:spLocks noGrp="1"/>
          </p:cNvSpPr>
          <p:nvPr/>
        </p:nvSpPr>
        <p:spPr>
          <a:xfrm>
            <a:off x="7239000" y="2428875"/>
            <a:ext cx="31432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6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6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фронт має кінцевий нахил</a:t>
            </a:r>
          </a:p>
        </p:txBody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16E9BCD4-9717-4CB1-839A-194167EE2C22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Затримка описує час реакції; tr і tf — швидкість зміни самого виходу.</a:t>
            </a:r>
          </a:p>
        </p:txBody>
      </p:sp>
    </p:spTree>
    <p:extLst>
      <p:ext uri="{BB962C8B-B14F-4D97-AF65-F5344CB8AC3E}">
        <p14:creationId xmlns:p14="http://schemas.microsoft.com/office/powerpoint/2010/main" val="1014551871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7D473279-2756-4976-B545-2E92BFAC541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AF30E204-2736-4B9A-99CF-F5353CF50DA2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Різні затримки можуть створити glitch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66265534-6C1D-4A90-BAA5-F1AC05E855FF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95424B4-02F5-4465-B173-DA286AB67866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C79CB7D6-37D7-4D8C-BF04-6774E9EBF509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29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5ED5EFC6-66F0-47B7-B46E-DDE7C06E05AC}"/>
              </a:ext>
            </a:extLst>
          </p:cNvPr>
          <p:cNvSpPr>
            <a:spLocks noGrp="1"/>
          </p:cNvSpPr>
          <p:nvPr/>
        </p:nvSpPr>
        <p:spPr>
          <a:xfrm>
            <a:off x="904875" y="1952625"/>
            <a:ext cx="571500" cy="381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0476"/>
          </a:bodyPr>
          <a:lstStyle/>
          <a:p>
            <a:pPr algn="l">
              <a:defRPr sz="21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1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D2F1262F-74F1-491B-8BCA-D8D1B067DB26}"/>
              </a:ext>
            </a:extLst>
          </p:cNvPr>
          <p:cNvSpPr>
            <a:spLocks noGrp="1"/>
          </p:cNvSpPr>
          <p:nvPr/>
        </p:nvSpPr>
        <p:spPr>
          <a:xfrm>
            <a:off x="1428750" y="2143125"/>
            <a:ext cx="2286000" cy="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25" name="Графіка 24"/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/>
        </p:blipFill>
        <p:spPr>
          <a:xfrm>
            <a:off x="7524750" y="2857500"/>
            <a:ext cx="1809750" cy="809625"/>
          </a:xfrm>
          <a:prstGeom prst="rect">
            <a:avLst/>
          </a:prstGeom>
        </p:spPr>
      </p:pic>
      <p:sp>
        <p:nvSpPr>
          <p:cNvPr id="9" name="Пряма сполучна лінія 8">
            <a:extLst>
              <a:ext uri="{FF2B5EF4-FFF2-40B4-BE49-F238E27FC236}">
                <a16:creationId xmlns:a16="http://schemas.microsoft.com/office/drawing/2014/main" id="{A868F384-EAC1-4946-A92F-9C3D6F80D476}"/>
              </a:ext>
            </a:extLst>
          </p:cNvPr>
          <p:cNvSpPr>
            <a:spLocks noGrp="1"/>
          </p:cNvSpPr>
          <p:nvPr/>
        </p:nvSpPr>
        <p:spPr>
          <a:xfrm>
            <a:off x="3714750" y="2143125"/>
            <a:ext cx="3810000" cy="95250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pic>
        <p:nvPicPr>
          <p:cNvPr id="27" name="Графіка 26"/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3714750" y="4095750"/>
            <a:ext cx="1714500" cy="714375"/>
          </a:xfrm>
          <a:prstGeom prst="rect">
            <a:avLst/>
          </a:prstGeom>
        </p:spPr>
      </p:pic>
      <p:sp>
        <p:nvSpPr>
          <p:cNvPr id="11" name="Пряма сполучна лінія 10">
            <a:extLst>
              <a:ext uri="{FF2B5EF4-FFF2-40B4-BE49-F238E27FC236}">
                <a16:creationId xmlns:a16="http://schemas.microsoft.com/office/drawing/2014/main" id="{91DF6E05-3FDA-4E05-9094-839ABA4371B1}"/>
              </a:ext>
            </a:extLst>
          </p:cNvPr>
          <p:cNvSpPr>
            <a:spLocks noGrp="1"/>
          </p:cNvSpPr>
          <p:nvPr/>
        </p:nvSpPr>
        <p:spPr>
          <a:xfrm>
            <a:off x="1428750" y="2143125"/>
            <a:ext cx="2286000" cy="2286000"/>
          </a:xfrm>
          <a:prstGeom prst="line">
            <a:avLst/>
          </a:prstGeom>
          <a:noFill/>
          <a:ln w="28575">
            <a:solidFill>
              <a:srgbClr val="B84242"/>
            </a:solidFill>
            <a:prstDash val="solid"/>
          </a:ln>
        </p:spPr>
      </p:sp>
      <p:sp>
        <p:nvSpPr>
          <p:cNvPr id="12" name="Пряма сполучна лінія 11">
            <a:extLst>
              <a:ext uri="{FF2B5EF4-FFF2-40B4-BE49-F238E27FC236}">
                <a16:creationId xmlns:a16="http://schemas.microsoft.com/office/drawing/2014/main" id="{FFCC4623-8015-4AFF-957B-AC049BE8DD51}"/>
              </a:ext>
            </a:extLst>
          </p:cNvPr>
          <p:cNvSpPr>
            <a:spLocks noGrp="1"/>
          </p:cNvSpPr>
          <p:nvPr/>
        </p:nvSpPr>
        <p:spPr>
          <a:xfrm flipV="1">
            <a:off x="5429250" y="3371849"/>
            <a:ext cx="2095500" cy="1057275"/>
          </a:xfrm>
          <a:prstGeom prst="line">
            <a:avLst/>
          </a:prstGeom>
          <a:noFill/>
          <a:ln w="28575">
            <a:solidFill>
              <a:srgbClr val="B84242"/>
            </a:solidFill>
            <a:prstDash val="solid"/>
          </a:ln>
        </p:spPr>
      </p:sp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30F077C8-F39E-4026-9285-6D912A78AAC5}"/>
              </a:ext>
            </a:extLst>
          </p:cNvPr>
          <p:cNvSpPr>
            <a:spLocks noGrp="1"/>
          </p:cNvSpPr>
          <p:nvPr/>
        </p:nvSpPr>
        <p:spPr>
          <a:xfrm>
            <a:off x="9334500" y="3257550"/>
            <a:ext cx="1238250" cy="0"/>
          </a:xfrm>
          <a:prstGeom prst="line">
            <a:avLst/>
          </a:prstGeom>
          <a:noFill/>
          <a:ln w="28575">
            <a:solidFill>
              <a:srgbClr val="16856A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3589D6A-AB9C-49D9-8CB4-7F2D716CE177}"/>
              </a:ext>
            </a:extLst>
          </p:cNvPr>
          <p:cNvSpPr>
            <a:spLocks noGrp="1"/>
          </p:cNvSpPr>
          <p:nvPr/>
        </p:nvSpPr>
        <p:spPr>
          <a:xfrm>
            <a:off x="10382250" y="2905125"/>
            <a:ext cx="11430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0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A∨A̅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28332D32-E6F4-4F6F-AF5B-1669001EB95D}"/>
              </a:ext>
            </a:extLst>
          </p:cNvPr>
          <p:cNvSpPr>
            <a:spLocks noGrp="1"/>
          </p:cNvSpPr>
          <p:nvPr/>
        </p:nvSpPr>
        <p:spPr>
          <a:xfrm>
            <a:off x="3143250" y="5286375"/>
            <a:ext cx="5905500" cy="1714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26AAA1AB-7646-4D15-BCC0-D953A5A287ED}"/>
              </a:ext>
            </a:extLst>
          </p:cNvPr>
          <p:cNvSpPr>
            <a:spLocks noGrp="1"/>
          </p:cNvSpPr>
          <p:nvPr/>
        </p:nvSpPr>
        <p:spPr>
          <a:xfrm>
            <a:off x="5953125" y="5286375"/>
            <a:ext cx="666750" cy="1714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C417CD42-0512-4512-8E39-D7E95CCDE592}"/>
              </a:ext>
            </a:extLst>
          </p:cNvPr>
          <p:cNvSpPr>
            <a:spLocks noGrp="1"/>
          </p:cNvSpPr>
          <p:nvPr/>
        </p:nvSpPr>
        <p:spPr>
          <a:xfrm>
            <a:off x="3143250" y="5572125"/>
            <a:ext cx="5905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6825"/>
          </a:bodyPr>
          <a:lstStyle/>
          <a:p>
            <a:pPr algn="ctr">
              <a:defRPr sz="157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57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короткий провал через неоднакові шляхи</a:t>
            </a:r>
          </a:p>
        </p:txBody>
      </p:sp>
    </p:spTree>
    <p:extLst>
      <p:ext uri="{BB962C8B-B14F-4D97-AF65-F5344CB8AC3E}">
        <p14:creationId xmlns:p14="http://schemas.microsoft.com/office/powerpoint/2010/main" val="143263049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37FD8656-3F69-4A3F-B3AC-EED2C988F42C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0BA25C4C-0F9C-4AA7-ABE9-0CF2297A138E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MOSFET у першому наближенні — керований ключ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BDCD042-6FA4-41D9-B59A-FE632B75BFEC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AC3E721A-7E5A-4AFA-914F-B82178AFD52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DDC0D23C-58B9-4A09-B81E-91A1F15B78DB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30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494CFF06-555C-4868-8AA0-72E7E18030E0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08AF507F-CEC4-4EEC-98F0-25DD5CE1F39B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3208C94B-7BAE-44D8-A851-E553B0EF9901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nMOS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CD434E2B-D0CA-440F-BBCE-49887EE63CB1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відкривається при 1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0F2F6C5-8295-4A2E-A2F5-691C70FCCA72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формує шлях до GND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3BDE4355-DD14-4EA0-9CAF-5A525E48CE4E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5F52770-81D2-4DB9-8761-078B64D289F1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2519D28D-7E29-4DC0-9E44-D58AD2ED17DB}"/>
              </a:ext>
            </a:extLst>
          </p:cNvPr>
          <p:cNvSpPr>
            <a:spLocks noGrp="1"/>
          </p:cNvSpPr>
          <p:nvPr/>
        </p:nvSpPr>
        <p:spPr>
          <a:xfrm>
            <a:off x="4540250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pMOS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65D5C9EE-76CB-4907-8351-56AF28AABFC4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відкривається при 0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7BD1E98-1FD2-449A-BE43-414DC239AA4E}"/>
              </a:ext>
            </a:extLst>
          </p:cNvPr>
          <p:cNvSpPr>
            <a:spLocks noGrp="1"/>
          </p:cNvSpPr>
          <p:nvPr/>
        </p:nvSpPr>
        <p:spPr>
          <a:xfrm>
            <a:off x="4540250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формує шлях до VDD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BFE063C5-0F08-4DF8-B7FA-8D0C89B5D04E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A68D9564-974B-4392-A782-CE679944E9D0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6B55A3"/>
          </a:solidFill>
          <a:ln w="9525">
            <a:solidFill>
              <a:srgbClr val="6B55A3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D489B1F5-82F2-4D22-96F8-908472712C54}"/>
              </a:ext>
            </a:extLst>
          </p:cNvPr>
          <p:cNvSpPr>
            <a:spLocks noGrp="1"/>
          </p:cNvSpPr>
          <p:nvPr/>
        </p:nvSpPr>
        <p:spPr>
          <a:xfrm>
            <a:off x="834707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6B55A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6B55A3"/>
                </a:solidFill>
                <a:latin typeface="Aptos"/>
                <a:ea typeface="Aptos"/>
                <a:cs typeface="Aptos"/>
              </a:rPr>
              <a:t>MOSFET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8F50A85F-0653-402A-9F2C-B1AA757D8AD9}"/>
              </a:ext>
            </a:extLst>
          </p:cNvPr>
          <p:cNvSpPr>
            <a:spLocks noGrp="1"/>
          </p:cNvSpPr>
          <p:nvPr/>
        </p:nvSpPr>
        <p:spPr>
          <a:xfrm>
            <a:off x="834707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затвор керує каналом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5B5F01FA-A8EA-4FDB-B13A-C389D5FC770C}"/>
              </a:ext>
            </a:extLst>
          </p:cNvPr>
          <p:cNvSpPr>
            <a:spLocks noGrp="1"/>
          </p:cNvSpPr>
          <p:nvPr/>
        </p:nvSpPr>
        <p:spPr>
          <a:xfrm>
            <a:off x="834707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реальний ключ неідеальний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BE23D86-62E6-482A-9283-61AB24CAE7D5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Паразитні ємності, опір і витоки створюють затримку та споживання.</a:t>
            </a:r>
          </a:p>
        </p:txBody>
      </p:sp>
    </p:spTree>
    <p:extLst>
      <p:ext uri="{BB962C8B-B14F-4D97-AF65-F5344CB8AC3E}">
        <p14:creationId xmlns:p14="http://schemas.microsoft.com/office/powerpoint/2010/main" val="1208135745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6213BA74-E06B-47C2-9163-D072BA8B8A82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3228078D-4BA4-4A98-93D0-45943870F8E7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CMOS-інвертор: два взаємодоповнювальні ключі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EC62BD1-3DBA-404A-9CB1-05AC9FF42CE7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D288D8A-78D7-4697-8EC7-8B1E4C4561D3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64AE7666-F84B-4875-B84C-7A9DE321EFB4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31</a:t>
            </a:r>
          </a:p>
        </p:txBody>
      </p:sp>
      <p:sp>
        <p:nvSpPr>
          <p:cNvPr id="6" name="Прямокутник 5">
            <a:extLst>
              <a:ext uri="{FF2B5EF4-FFF2-40B4-BE49-F238E27FC236}">
                <a16:creationId xmlns:a16="http://schemas.microsoft.com/office/drawing/2014/main" id="{EEE87C06-6618-46F2-94C1-605C50923B0F}"/>
              </a:ext>
            </a:extLst>
          </p:cNvPr>
          <p:cNvSpPr>
            <a:spLocks noGrp="1"/>
          </p:cNvSpPr>
          <p:nvPr/>
        </p:nvSpPr>
        <p:spPr>
          <a:xfrm>
            <a:off x="5619750" y="1381125"/>
            <a:ext cx="952500" cy="3429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1667"/>
          </a:bodyPr>
          <a:lstStyle/>
          <a:p>
            <a:pPr algn="ctr">
              <a:defRPr sz="180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VDD</a:t>
            </a:r>
          </a:p>
        </p:txBody>
      </p:sp>
      <p:sp>
        <p:nvSpPr>
          <p:cNvPr id="7" name="Пряма сполучна лінія 6">
            <a:extLst>
              <a:ext uri="{FF2B5EF4-FFF2-40B4-BE49-F238E27FC236}">
                <a16:creationId xmlns:a16="http://schemas.microsoft.com/office/drawing/2014/main" id="{EF287410-74F6-498D-866E-BEBB6D7A2F0A}"/>
              </a:ext>
            </a:extLst>
          </p:cNvPr>
          <p:cNvSpPr>
            <a:spLocks noGrp="1"/>
          </p:cNvSpPr>
          <p:nvPr/>
        </p:nvSpPr>
        <p:spPr>
          <a:xfrm>
            <a:off x="6096000" y="1714500"/>
            <a:ext cx="0" cy="428625"/>
          </a:xfrm>
          <a:prstGeom prst="line">
            <a:avLst/>
          </a:prstGeom>
          <a:noFill/>
          <a:ln w="38100">
            <a:solidFill>
              <a:srgbClr val="C77A19"/>
            </a:solidFill>
            <a:prstDash val="solid"/>
          </a:ln>
        </p:spPr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4D262BAD-F143-4FF0-BBD1-C674BD0A59B5}"/>
              </a:ext>
            </a:extLst>
          </p:cNvPr>
          <p:cNvSpPr>
            <a:spLocks noGrp="1"/>
          </p:cNvSpPr>
          <p:nvPr/>
        </p:nvSpPr>
        <p:spPr>
          <a:xfrm>
            <a:off x="5191125" y="2143125"/>
            <a:ext cx="180975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63C352E-33C6-4B12-8B20-89939ED8BB28}"/>
              </a:ext>
            </a:extLst>
          </p:cNvPr>
          <p:cNvSpPr>
            <a:spLocks noGrp="1"/>
          </p:cNvSpPr>
          <p:nvPr/>
        </p:nvSpPr>
        <p:spPr>
          <a:xfrm>
            <a:off x="5191125" y="2314575"/>
            <a:ext cx="180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pMOS</a:t>
            </a:r>
          </a:p>
        </p:txBody>
      </p:sp>
      <p:sp>
        <p:nvSpPr>
          <p:cNvPr id="10" name="Пряма сполучна лінія 9">
            <a:extLst>
              <a:ext uri="{FF2B5EF4-FFF2-40B4-BE49-F238E27FC236}">
                <a16:creationId xmlns:a16="http://schemas.microsoft.com/office/drawing/2014/main" id="{A1BA7CE5-821D-4D09-A03E-9A1FE319C806}"/>
              </a:ext>
            </a:extLst>
          </p:cNvPr>
          <p:cNvSpPr>
            <a:spLocks noGrp="1"/>
          </p:cNvSpPr>
          <p:nvPr/>
        </p:nvSpPr>
        <p:spPr>
          <a:xfrm>
            <a:off x="6096000" y="2809875"/>
            <a:ext cx="0" cy="523875"/>
          </a:xfrm>
          <a:prstGeom prst="line">
            <a:avLst/>
          </a:prstGeom>
          <a:noFill/>
          <a:ln w="38100">
            <a:solidFill>
              <a:srgbClr val="12304B"/>
            </a:solidFill>
            <a:prstDash val="solid"/>
          </a:ln>
        </p:spPr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B8F5E0A8-C537-405D-8E96-59BDCAAEEDE5}"/>
              </a:ext>
            </a:extLst>
          </p:cNvPr>
          <p:cNvSpPr>
            <a:spLocks noGrp="1"/>
          </p:cNvSpPr>
          <p:nvPr/>
        </p:nvSpPr>
        <p:spPr>
          <a:xfrm>
            <a:off x="5953125" y="3238500"/>
            <a:ext cx="285750" cy="285750"/>
          </a:xfrm>
          <a:prstGeom prst="ellipse">
            <a:avLst/>
          </a:prstGeom>
          <a:solidFill>
            <a:srgbClr val="FFFFFF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744194D1-BF87-4944-895B-E1EE851E842A}"/>
              </a:ext>
            </a:extLst>
          </p:cNvPr>
          <p:cNvSpPr>
            <a:spLocks noGrp="1"/>
          </p:cNvSpPr>
          <p:nvPr/>
        </p:nvSpPr>
        <p:spPr>
          <a:xfrm>
            <a:off x="6477000" y="3238500"/>
            <a:ext cx="476250" cy="3333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1410"/>
          </a:bodyPr>
          <a:lstStyle/>
          <a:p>
            <a:pPr algn="l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13" name="Пряма сполучна лінія 12">
            <a:extLst>
              <a:ext uri="{FF2B5EF4-FFF2-40B4-BE49-F238E27FC236}">
                <a16:creationId xmlns:a16="http://schemas.microsoft.com/office/drawing/2014/main" id="{89EA21B0-B84A-480A-B685-5ABC4E5FD580}"/>
              </a:ext>
            </a:extLst>
          </p:cNvPr>
          <p:cNvSpPr>
            <a:spLocks noGrp="1"/>
          </p:cNvSpPr>
          <p:nvPr/>
        </p:nvSpPr>
        <p:spPr>
          <a:xfrm>
            <a:off x="6096000" y="3524250"/>
            <a:ext cx="0" cy="476250"/>
          </a:xfrm>
          <a:prstGeom prst="line">
            <a:avLst/>
          </a:prstGeom>
          <a:noFill/>
          <a:ln w="38100">
            <a:solidFill>
              <a:srgbClr val="12304B"/>
            </a:solidFill>
            <a:prstDash val="solid"/>
          </a:ln>
        </p:spPr>
      </p:sp>
      <p:sp>
        <p:nvSpPr>
          <p:cNvPr id="14" name="Прямокутник: округлені кути 13">
            <a:extLst>
              <a:ext uri="{FF2B5EF4-FFF2-40B4-BE49-F238E27FC236}">
                <a16:creationId xmlns:a16="http://schemas.microsoft.com/office/drawing/2014/main" id="{AAEC9315-7B9C-4513-B3BF-5888FEA32375}"/>
              </a:ext>
            </a:extLst>
          </p:cNvPr>
          <p:cNvSpPr>
            <a:spLocks noGrp="1"/>
          </p:cNvSpPr>
          <p:nvPr/>
        </p:nvSpPr>
        <p:spPr>
          <a:xfrm>
            <a:off x="5191125" y="4000500"/>
            <a:ext cx="1809750" cy="666750"/>
          </a:xfrm>
          <a:prstGeom prst="roundRect">
            <a:avLst>
              <a:gd name="adj" fmla="val 11429"/>
            </a:avLst>
          </a:prstGeom>
          <a:solidFill>
            <a:srgbClr val="FFFFFF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5B57EC29-50EC-4351-932C-2EA701365FC8}"/>
              </a:ext>
            </a:extLst>
          </p:cNvPr>
          <p:cNvSpPr>
            <a:spLocks noGrp="1"/>
          </p:cNvSpPr>
          <p:nvPr/>
        </p:nvSpPr>
        <p:spPr>
          <a:xfrm>
            <a:off x="5191125" y="4171950"/>
            <a:ext cx="1809750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nMOS</a:t>
            </a:r>
          </a:p>
        </p:txBody>
      </p:sp>
      <p:sp>
        <p:nvSpPr>
          <p:cNvPr id="16" name="Пряма сполучна лінія 15">
            <a:extLst>
              <a:ext uri="{FF2B5EF4-FFF2-40B4-BE49-F238E27FC236}">
                <a16:creationId xmlns:a16="http://schemas.microsoft.com/office/drawing/2014/main" id="{10568211-8C0D-4D88-82AE-8B701BD7DD22}"/>
              </a:ext>
            </a:extLst>
          </p:cNvPr>
          <p:cNvSpPr>
            <a:spLocks noGrp="1"/>
          </p:cNvSpPr>
          <p:nvPr/>
        </p:nvSpPr>
        <p:spPr>
          <a:xfrm>
            <a:off x="6096000" y="4667250"/>
            <a:ext cx="0" cy="381000"/>
          </a:xfrm>
          <a:prstGeom prst="line">
            <a:avLst/>
          </a:prstGeom>
          <a:noFill/>
          <a:ln w="38100">
            <a:solidFill>
              <a:srgbClr val="12304B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D6046B1-C3E7-4586-A700-5140E4C6553B}"/>
              </a:ext>
            </a:extLst>
          </p:cNvPr>
          <p:cNvSpPr>
            <a:spLocks noGrp="1"/>
          </p:cNvSpPr>
          <p:nvPr/>
        </p:nvSpPr>
        <p:spPr>
          <a:xfrm>
            <a:off x="5619750" y="5067300"/>
            <a:ext cx="95250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406"/>
          </a:bodyPr>
          <a:lstStyle/>
          <a:p>
            <a:pPr algn="ctr">
              <a:defRPr sz="1725" b="1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52616F"/>
                </a:solidFill>
                <a:latin typeface="Aptos"/>
                <a:ea typeface="Aptos"/>
                <a:cs typeface="Aptos"/>
              </a:rPr>
              <a:t>GND</a:t>
            </a:r>
          </a:p>
        </p:txBody>
      </p:sp>
      <p:sp>
        <p:nvSpPr>
          <p:cNvPr id="18" name="Пряма сполучна лінія 17">
            <a:extLst>
              <a:ext uri="{FF2B5EF4-FFF2-40B4-BE49-F238E27FC236}">
                <a16:creationId xmlns:a16="http://schemas.microsoft.com/office/drawing/2014/main" id="{D43B32F7-1E9F-40A1-9AEB-8B3EDD5A8425}"/>
              </a:ext>
            </a:extLst>
          </p:cNvPr>
          <p:cNvSpPr>
            <a:spLocks noGrp="1"/>
          </p:cNvSpPr>
          <p:nvPr/>
        </p:nvSpPr>
        <p:spPr>
          <a:xfrm flipV="1">
            <a:off x="2667000" y="2428875"/>
            <a:ext cx="2524125" cy="47625"/>
          </a:xfrm>
          <a:prstGeom prst="line">
            <a:avLst/>
          </a:prstGeom>
          <a:noFill/>
          <a:ln w="28575">
            <a:solidFill>
              <a:srgbClr val="B84242"/>
            </a:solidFill>
            <a:prstDash val="solid"/>
          </a:ln>
        </p:spPr>
      </p:sp>
      <p:sp>
        <p:nvSpPr>
          <p:cNvPr id="19" name="Пряма сполучна лінія 18">
            <a:extLst>
              <a:ext uri="{FF2B5EF4-FFF2-40B4-BE49-F238E27FC236}">
                <a16:creationId xmlns:a16="http://schemas.microsoft.com/office/drawing/2014/main" id="{99DF05BA-518B-4716-82DA-F45C9926169D}"/>
              </a:ext>
            </a:extLst>
          </p:cNvPr>
          <p:cNvSpPr>
            <a:spLocks noGrp="1"/>
          </p:cNvSpPr>
          <p:nvPr/>
        </p:nvSpPr>
        <p:spPr>
          <a:xfrm>
            <a:off x="2667000" y="3381375"/>
            <a:ext cx="2524125" cy="952500"/>
          </a:xfrm>
          <a:prstGeom prst="line">
            <a:avLst/>
          </a:prstGeom>
          <a:noFill/>
          <a:ln w="28575">
            <a:solidFill>
              <a:srgbClr val="235E8E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6A7EDECF-0A2A-4DAC-9D3D-734C354B6A7C}"/>
              </a:ext>
            </a:extLst>
          </p:cNvPr>
          <p:cNvSpPr>
            <a:spLocks noGrp="1"/>
          </p:cNvSpPr>
          <p:nvPr/>
        </p:nvSpPr>
        <p:spPr>
          <a:xfrm>
            <a:off x="2095500" y="3190875"/>
            <a:ext cx="571500" cy="42862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8333"/>
          </a:bodyPr>
          <a:lstStyle/>
          <a:p>
            <a:pPr algn="l">
              <a:defRPr sz="22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2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A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DAFA194D-73A1-4680-A710-C85A22D90DB8}"/>
              </a:ext>
            </a:extLst>
          </p:cNvPr>
          <p:cNvSpPr>
            <a:spLocks noGrp="1"/>
          </p:cNvSpPr>
          <p:nvPr/>
        </p:nvSpPr>
        <p:spPr>
          <a:xfrm>
            <a:off x="7858125" y="1952625"/>
            <a:ext cx="333375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61DCA0E-9F1E-4954-BDD9-6D2E9263BEF8}"/>
              </a:ext>
            </a:extLst>
          </p:cNvPr>
          <p:cNvSpPr>
            <a:spLocks noGrp="1"/>
          </p:cNvSpPr>
          <p:nvPr/>
        </p:nvSpPr>
        <p:spPr>
          <a:xfrm>
            <a:off x="8048625" y="2114550"/>
            <a:ext cx="857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406"/>
          </a:bodyPr>
          <a:lstStyle/>
          <a:p>
            <a:pPr algn="l">
              <a:defRPr sz="1725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A=0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99EA117B-CD46-4C93-8BA5-CC497FA04673}"/>
              </a:ext>
            </a:extLst>
          </p:cNvPr>
          <p:cNvSpPr>
            <a:spLocks noGrp="1"/>
          </p:cNvSpPr>
          <p:nvPr/>
        </p:nvSpPr>
        <p:spPr>
          <a:xfrm>
            <a:off x="8048625" y="254317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pMOS відкритий → F=1</a:t>
            </a:r>
          </a:p>
        </p:txBody>
      </p:sp>
      <p:sp>
        <p:nvSpPr>
          <p:cNvPr id="24" name="Прямокутник: округлені кути 23">
            <a:extLst>
              <a:ext uri="{FF2B5EF4-FFF2-40B4-BE49-F238E27FC236}">
                <a16:creationId xmlns:a16="http://schemas.microsoft.com/office/drawing/2014/main" id="{D88E8A18-C323-4BBD-87B6-83CF94248B3B}"/>
              </a:ext>
            </a:extLst>
          </p:cNvPr>
          <p:cNvSpPr>
            <a:spLocks noGrp="1"/>
          </p:cNvSpPr>
          <p:nvPr/>
        </p:nvSpPr>
        <p:spPr>
          <a:xfrm>
            <a:off x="7858125" y="3476625"/>
            <a:ext cx="3333750" cy="1190625"/>
          </a:xfrm>
          <a:prstGeom prst="roundRect">
            <a:avLst>
              <a:gd name="adj" fmla="val 6400"/>
            </a:avLst>
          </a:prstGeom>
          <a:solidFill>
            <a:srgbClr val="FFFFFF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DD26D874-CFD9-4314-90A5-26C10C9D9AF7}"/>
              </a:ext>
            </a:extLst>
          </p:cNvPr>
          <p:cNvSpPr>
            <a:spLocks noGrp="1"/>
          </p:cNvSpPr>
          <p:nvPr/>
        </p:nvSpPr>
        <p:spPr>
          <a:xfrm>
            <a:off x="8048625" y="3638550"/>
            <a:ext cx="857250" cy="323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406"/>
          </a:bodyPr>
          <a:lstStyle/>
          <a:p>
            <a:pPr algn="l">
              <a:defRPr sz="1725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725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A=1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0F45DA4-FB24-4E4E-8EDA-FEF4EC301955}"/>
              </a:ext>
            </a:extLst>
          </p:cNvPr>
          <p:cNvSpPr>
            <a:spLocks noGrp="1"/>
          </p:cNvSpPr>
          <p:nvPr/>
        </p:nvSpPr>
        <p:spPr>
          <a:xfrm>
            <a:off x="8048625" y="4067175"/>
            <a:ext cx="285750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65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65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nMOS відкритий → F=0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35298764-6A9E-4E96-AA3D-23506E36C464}"/>
              </a:ext>
            </a:extLst>
          </p:cNvPr>
          <p:cNvSpPr>
            <a:spLocks noGrp="1"/>
          </p:cNvSpPr>
          <p:nvPr/>
        </p:nvSpPr>
        <p:spPr>
          <a:xfrm>
            <a:off x="666750" y="561975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У сталому ідеалізованому стані прямого шляху VDD→GND немає.</a:t>
            </a:r>
          </a:p>
        </p:txBody>
      </p:sp>
    </p:spTree>
    <p:extLst>
      <p:ext uri="{BB962C8B-B14F-4D97-AF65-F5344CB8AC3E}">
        <p14:creationId xmlns:p14="http://schemas.microsoft.com/office/powerpoint/2010/main" val="167657727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Прямокутник 34">
            <a:extLst>
              <a:ext uri="{FF2B5EF4-FFF2-40B4-BE49-F238E27FC236}">
                <a16:creationId xmlns:a16="http://schemas.microsoft.com/office/drawing/2014/main" id="{AB5F1EC0-A3DE-488D-A9C6-112DAB43088B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D91BA806-1849-41B1-AD51-108F87F627CA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CMOS NAND і NOR: серія та паралель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DECA86F4-BE11-41B4-82B4-CE0793B01674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29DEEC86-608C-412F-9B82-A3BEB04B40A1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845CE2E-2AA0-410B-B44E-E2072E324E80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32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8BE8501D-8200-45B2-A014-BE7162C1C1D0}"/>
              </a:ext>
            </a:extLst>
          </p:cNvPr>
          <p:cNvSpPr>
            <a:spLocks noGrp="1"/>
          </p:cNvSpPr>
          <p:nvPr/>
        </p:nvSpPr>
        <p:spPr>
          <a:xfrm>
            <a:off x="495300" y="1666875"/>
            <a:ext cx="5481638" cy="2619375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CD5365A2-CC11-4F49-9859-9F496DB2FD3F}"/>
              </a:ext>
            </a:extLst>
          </p:cNvPr>
          <p:cNvSpPr>
            <a:spLocks noGrp="1"/>
          </p:cNvSpPr>
          <p:nvPr/>
        </p:nvSpPr>
        <p:spPr>
          <a:xfrm>
            <a:off x="495300" y="1666875"/>
            <a:ext cx="66675" cy="2619375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A4F299A-5210-4045-902D-A12BBFC18311}"/>
              </a:ext>
            </a:extLst>
          </p:cNvPr>
          <p:cNvSpPr>
            <a:spLocks noGrp="1"/>
          </p:cNvSpPr>
          <p:nvPr/>
        </p:nvSpPr>
        <p:spPr>
          <a:xfrm>
            <a:off x="733425" y="1876425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NAND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A1438F3C-6562-439B-8C08-FF07C3044335}"/>
              </a:ext>
            </a:extLst>
          </p:cNvPr>
          <p:cNvSpPr>
            <a:spLocks noGrp="1"/>
          </p:cNvSpPr>
          <p:nvPr/>
        </p:nvSpPr>
        <p:spPr>
          <a:xfrm>
            <a:off x="733425" y="2657475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nMOS послідовно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74275C5-CE80-4513-B405-4ACBB885479B}"/>
              </a:ext>
            </a:extLst>
          </p:cNvPr>
          <p:cNvSpPr>
            <a:spLocks noGrp="1"/>
          </p:cNvSpPr>
          <p:nvPr/>
        </p:nvSpPr>
        <p:spPr>
          <a:xfrm>
            <a:off x="733425" y="335280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шлях до GND лише для 11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4B0CDF04-1561-424A-BD32-935D49B97A3F}"/>
              </a:ext>
            </a:extLst>
          </p:cNvPr>
          <p:cNvSpPr>
            <a:spLocks noGrp="1"/>
          </p:cNvSpPr>
          <p:nvPr/>
        </p:nvSpPr>
        <p:spPr>
          <a:xfrm>
            <a:off x="6205538" y="1666875"/>
            <a:ext cx="5481638" cy="2619375"/>
          </a:xfrm>
          <a:prstGeom prst="roundRect">
            <a:avLst>
              <a:gd name="adj" fmla="val 2909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8B8E3119-2720-4947-89F2-625F04C414EE}"/>
              </a:ext>
            </a:extLst>
          </p:cNvPr>
          <p:cNvSpPr>
            <a:spLocks noGrp="1"/>
          </p:cNvSpPr>
          <p:nvPr/>
        </p:nvSpPr>
        <p:spPr>
          <a:xfrm>
            <a:off x="6205538" y="1666875"/>
            <a:ext cx="66675" cy="2619375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0466B41-D59C-4A1C-8CC4-1E692E652EA2}"/>
              </a:ext>
            </a:extLst>
          </p:cNvPr>
          <p:cNvSpPr>
            <a:spLocks noGrp="1"/>
          </p:cNvSpPr>
          <p:nvPr/>
        </p:nvSpPr>
        <p:spPr>
          <a:xfrm>
            <a:off x="6443663" y="1876425"/>
            <a:ext cx="5053013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NOR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FAE65739-9EB1-4262-BC40-A9C098A0E942}"/>
              </a:ext>
            </a:extLst>
          </p:cNvPr>
          <p:cNvSpPr>
            <a:spLocks noGrp="1"/>
          </p:cNvSpPr>
          <p:nvPr/>
        </p:nvSpPr>
        <p:spPr>
          <a:xfrm>
            <a:off x="6443663" y="2657475"/>
            <a:ext cx="5053013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nMOS паралельно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14B29103-3E7E-4B22-B81F-7E41D62310A9}"/>
              </a:ext>
            </a:extLst>
          </p:cNvPr>
          <p:cNvSpPr>
            <a:spLocks noGrp="1"/>
          </p:cNvSpPr>
          <p:nvPr/>
        </p:nvSpPr>
        <p:spPr>
          <a:xfrm>
            <a:off x="6443663" y="3352800"/>
            <a:ext cx="5053013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будь-яка 1 відкриває GND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C5D8A94A-FC09-43E1-9E01-1CDBA063AA0F}"/>
              </a:ext>
            </a:extLst>
          </p:cNvPr>
          <p:cNvSpPr>
            <a:spLocks noGrp="1"/>
          </p:cNvSpPr>
          <p:nvPr/>
        </p:nvSpPr>
        <p:spPr>
          <a:xfrm>
            <a:off x="2381250" y="4524375"/>
            <a:ext cx="2476500" cy="3492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951EAB38-228A-4B7E-8817-3BCFFEDCF37A}"/>
              </a:ext>
            </a:extLst>
          </p:cNvPr>
          <p:cNvSpPr>
            <a:spLocks noGrp="1"/>
          </p:cNvSpPr>
          <p:nvPr/>
        </p:nvSpPr>
        <p:spPr>
          <a:xfrm>
            <a:off x="2381250" y="4591050"/>
            <a:ext cx="2476500" cy="25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012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Елемент</a:t>
            </a:r>
          </a:p>
        </p:txBody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3572E80D-0FB7-4A28-BC70-734300745614}"/>
              </a:ext>
            </a:extLst>
          </p:cNvPr>
          <p:cNvSpPr>
            <a:spLocks noGrp="1"/>
          </p:cNvSpPr>
          <p:nvPr/>
        </p:nvSpPr>
        <p:spPr>
          <a:xfrm>
            <a:off x="4857750" y="4524375"/>
            <a:ext cx="2476500" cy="3492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344EF87-DC30-43FC-A520-4E51ECF19191}"/>
              </a:ext>
            </a:extLst>
          </p:cNvPr>
          <p:cNvSpPr>
            <a:spLocks noGrp="1"/>
          </p:cNvSpPr>
          <p:nvPr/>
        </p:nvSpPr>
        <p:spPr>
          <a:xfrm>
            <a:off x="4857750" y="4591050"/>
            <a:ext cx="2476500" cy="25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012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pMOS-мережа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4035FB1-D01C-40B7-BDE2-AA310D2F667D}"/>
              </a:ext>
            </a:extLst>
          </p:cNvPr>
          <p:cNvSpPr>
            <a:spLocks noGrp="1"/>
          </p:cNvSpPr>
          <p:nvPr/>
        </p:nvSpPr>
        <p:spPr>
          <a:xfrm>
            <a:off x="7334250" y="4524375"/>
            <a:ext cx="2476500" cy="349250"/>
          </a:xfrm>
          <a:prstGeom prst="rect">
            <a:avLst/>
          </a:prstGeom>
          <a:solidFill>
            <a:srgbClr val="235E8E"/>
          </a:solidFill>
          <a:ln w="9525">
            <a:solidFill>
              <a:srgbClr val="FFFFFF"/>
            </a:solidFill>
            <a:prstDash val="solid"/>
          </a:ln>
        </p:spPr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4935C0D0-6C74-4280-8EB6-113CDC13CDAB}"/>
              </a:ext>
            </a:extLst>
          </p:cNvPr>
          <p:cNvSpPr>
            <a:spLocks noGrp="1"/>
          </p:cNvSpPr>
          <p:nvPr/>
        </p:nvSpPr>
        <p:spPr>
          <a:xfrm>
            <a:off x="7334250" y="4591050"/>
            <a:ext cx="2476500" cy="2540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012"/>
          </a:bodyPr>
          <a:lstStyle/>
          <a:p>
            <a:pPr algn="ctr">
              <a:defRPr sz="1350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nMOS-мережа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48FC885F-A8B5-4B31-A2FD-D0DA95137FBF}"/>
              </a:ext>
            </a:extLst>
          </p:cNvPr>
          <p:cNvSpPr>
            <a:spLocks noGrp="1"/>
          </p:cNvSpPr>
          <p:nvPr/>
        </p:nvSpPr>
        <p:spPr>
          <a:xfrm>
            <a:off x="2381250" y="4873625"/>
            <a:ext cx="2476500" cy="3492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19887C14-8D84-4272-9E24-BF730F6F8B7A}"/>
              </a:ext>
            </a:extLst>
          </p:cNvPr>
          <p:cNvSpPr>
            <a:spLocks noGrp="1"/>
          </p:cNvSpPr>
          <p:nvPr/>
        </p:nvSpPr>
        <p:spPr>
          <a:xfrm>
            <a:off x="2381250" y="4930775"/>
            <a:ext cx="2476500" cy="273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272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NAND</a:t>
            </a:r>
          </a:p>
        </p:txBody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033857D7-CB64-4A6C-96EF-26AFCF03FCD5}"/>
              </a:ext>
            </a:extLst>
          </p:cNvPr>
          <p:cNvSpPr>
            <a:spLocks noGrp="1"/>
          </p:cNvSpPr>
          <p:nvPr/>
        </p:nvSpPr>
        <p:spPr>
          <a:xfrm>
            <a:off x="4857750" y="4873625"/>
            <a:ext cx="2476500" cy="3492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489B5799-E151-48EC-92CE-319627AAEB6C}"/>
              </a:ext>
            </a:extLst>
          </p:cNvPr>
          <p:cNvSpPr>
            <a:spLocks noGrp="1"/>
          </p:cNvSpPr>
          <p:nvPr/>
        </p:nvSpPr>
        <p:spPr>
          <a:xfrm>
            <a:off x="4857750" y="4930775"/>
            <a:ext cx="2476500" cy="273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272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паралельна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E53D93D6-A3F0-466D-907B-0FE69C9096FC}"/>
              </a:ext>
            </a:extLst>
          </p:cNvPr>
          <p:cNvSpPr>
            <a:spLocks noGrp="1"/>
          </p:cNvSpPr>
          <p:nvPr/>
        </p:nvSpPr>
        <p:spPr>
          <a:xfrm>
            <a:off x="7334250" y="4873625"/>
            <a:ext cx="2476500" cy="3492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27E0320D-A984-471C-B1BD-90CFA504B949}"/>
              </a:ext>
            </a:extLst>
          </p:cNvPr>
          <p:cNvSpPr>
            <a:spLocks noGrp="1"/>
          </p:cNvSpPr>
          <p:nvPr/>
        </p:nvSpPr>
        <p:spPr>
          <a:xfrm>
            <a:off x="7334250" y="4930775"/>
            <a:ext cx="2476500" cy="273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272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послідовна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CE664C0A-CA03-44E8-9503-36429400010B}"/>
              </a:ext>
            </a:extLst>
          </p:cNvPr>
          <p:cNvSpPr>
            <a:spLocks noGrp="1"/>
          </p:cNvSpPr>
          <p:nvPr/>
        </p:nvSpPr>
        <p:spPr>
          <a:xfrm>
            <a:off x="2381250" y="5222875"/>
            <a:ext cx="2476500" cy="3492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8391F08B-9AA6-4638-9932-58FA1959B27A}"/>
              </a:ext>
            </a:extLst>
          </p:cNvPr>
          <p:cNvSpPr>
            <a:spLocks noGrp="1"/>
          </p:cNvSpPr>
          <p:nvPr/>
        </p:nvSpPr>
        <p:spPr>
          <a:xfrm>
            <a:off x="2381250" y="5280025"/>
            <a:ext cx="2476500" cy="273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272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NOR</a:t>
            </a:r>
          </a:p>
        </p:txBody>
      </p:sp>
      <p:sp>
        <p:nvSpPr>
          <p:cNvPr id="30" name="Прямокутник 29">
            <a:extLst>
              <a:ext uri="{FF2B5EF4-FFF2-40B4-BE49-F238E27FC236}">
                <a16:creationId xmlns:a16="http://schemas.microsoft.com/office/drawing/2014/main" id="{88F7D6AD-34C2-40BD-9E12-BD55766589D3}"/>
              </a:ext>
            </a:extLst>
          </p:cNvPr>
          <p:cNvSpPr>
            <a:spLocks noGrp="1"/>
          </p:cNvSpPr>
          <p:nvPr/>
        </p:nvSpPr>
        <p:spPr>
          <a:xfrm>
            <a:off x="4857750" y="5222875"/>
            <a:ext cx="2476500" cy="3492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1" name="Прямокутник 30">
            <a:extLst>
              <a:ext uri="{FF2B5EF4-FFF2-40B4-BE49-F238E27FC236}">
                <a16:creationId xmlns:a16="http://schemas.microsoft.com/office/drawing/2014/main" id="{64F4568C-374B-4D12-A082-E1B38AF87637}"/>
              </a:ext>
            </a:extLst>
          </p:cNvPr>
          <p:cNvSpPr>
            <a:spLocks noGrp="1"/>
          </p:cNvSpPr>
          <p:nvPr/>
        </p:nvSpPr>
        <p:spPr>
          <a:xfrm>
            <a:off x="4857750" y="5280025"/>
            <a:ext cx="2476500" cy="273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272"/>
          </a:bodyPr>
          <a:lstStyle/>
          <a:p>
            <a:pPr algn="ctr">
              <a:defRPr sz="1350" b="0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12304B"/>
                </a:solidFill>
                <a:latin typeface="Aptos"/>
                <a:ea typeface="Aptos"/>
                <a:cs typeface="Aptos"/>
              </a:rPr>
              <a:t>послідовна</a:t>
            </a:r>
          </a:p>
        </p:txBody>
      </p:sp>
      <p:sp>
        <p:nvSpPr>
          <p:cNvPr id="32" name="Прямокутник 31">
            <a:extLst>
              <a:ext uri="{FF2B5EF4-FFF2-40B4-BE49-F238E27FC236}">
                <a16:creationId xmlns:a16="http://schemas.microsoft.com/office/drawing/2014/main" id="{C575760B-A007-43D6-BC8F-DDA3B0C06103}"/>
              </a:ext>
            </a:extLst>
          </p:cNvPr>
          <p:cNvSpPr>
            <a:spLocks noGrp="1"/>
          </p:cNvSpPr>
          <p:nvPr/>
        </p:nvSpPr>
        <p:spPr>
          <a:xfrm>
            <a:off x="7334250" y="5222875"/>
            <a:ext cx="2476500" cy="349250"/>
          </a:xfrm>
          <a:prstGeom prst="rect">
            <a:avLst/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33" name="Прямокутник 32">
            <a:extLst>
              <a:ext uri="{FF2B5EF4-FFF2-40B4-BE49-F238E27FC236}">
                <a16:creationId xmlns:a16="http://schemas.microsoft.com/office/drawing/2014/main" id="{2CDE0BCF-48C7-4B4F-8D79-17E63E1CC181}"/>
              </a:ext>
            </a:extLst>
          </p:cNvPr>
          <p:cNvSpPr>
            <a:spLocks noGrp="1"/>
          </p:cNvSpPr>
          <p:nvPr/>
        </p:nvSpPr>
        <p:spPr>
          <a:xfrm>
            <a:off x="7334250" y="5280025"/>
            <a:ext cx="2476500" cy="273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8272"/>
          </a:bodyPr>
          <a:lstStyle/>
          <a:p>
            <a:pPr algn="ctr">
              <a:defRPr sz="13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3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паралельна</a:t>
            </a:r>
          </a:p>
        </p:txBody>
      </p:sp>
      <p:sp>
        <p:nvSpPr>
          <p:cNvPr id="34" name="Прямокутник 33">
            <a:extLst>
              <a:ext uri="{FF2B5EF4-FFF2-40B4-BE49-F238E27FC236}">
                <a16:creationId xmlns:a16="http://schemas.microsoft.com/office/drawing/2014/main" id="{6763068E-B63A-487A-8A60-18701FA21042}"/>
              </a:ext>
            </a:extLst>
          </p:cNvPr>
          <p:cNvSpPr>
            <a:spLocks noGrp="1"/>
          </p:cNvSpPr>
          <p:nvPr/>
        </p:nvSpPr>
        <p:spPr>
          <a:xfrm>
            <a:off x="666750" y="5667375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Pull-up формує 1 через VDD; pull-down формує 0 через GND.</a:t>
            </a:r>
          </a:p>
        </p:txBody>
      </p:sp>
    </p:spTree>
    <p:extLst>
      <p:ext uri="{BB962C8B-B14F-4D97-AF65-F5344CB8AC3E}">
        <p14:creationId xmlns:p14="http://schemas.microsoft.com/office/powerpoint/2010/main" val="173399644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Прямокутник 28">
            <a:extLst>
              <a:ext uri="{FF2B5EF4-FFF2-40B4-BE49-F238E27FC236}">
                <a16:creationId xmlns:a16="http://schemas.microsoft.com/office/drawing/2014/main" id="{9F988E59-444B-4BA2-B4C6-C127B3DDB864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9CD0744A-BF5C-424E-B6B7-4FE8D7D615AB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Динамічна потужність CMOS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567202E7-FDE5-4C6D-945B-B52A4445D58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E4A90AB-1E86-4AA4-9ABE-643573FC7BB4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1B8AC741-215A-4709-81FE-68CE597FC7F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33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74D43A59-3BDD-4946-8396-3D38962BD47F}"/>
              </a:ext>
            </a:extLst>
          </p:cNvPr>
          <p:cNvSpPr>
            <a:spLocks noGrp="1"/>
          </p:cNvSpPr>
          <p:nvPr/>
        </p:nvSpPr>
        <p:spPr>
          <a:xfrm>
            <a:off x="1333500" y="1762125"/>
            <a:ext cx="9525000" cy="142875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8EC68355-B1E1-4091-99ED-1A4D57DF069B}"/>
              </a:ext>
            </a:extLst>
          </p:cNvPr>
          <p:cNvSpPr>
            <a:spLocks noGrp="1"/>
          </p:cNvSpPr>
          <p:nvPr/>
        </p:nvSpPr>
        <p:spPr>
          <a:xfrm>
            <a:off x="1428750" y="2143125"/>
            <a:ext cx="9334500" cy="6477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3375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3375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Pdyn ≈ α · CL · VDD² · f</a:t>
            </a:r>
          </a:p>
        </p:txBody>
      </p:sp>
      <p:sp>
        <p:nvSpPr>
          <p:cNvPr id="8" name="Прямокутник: округлені кути 7">
            <a:extLst>
              <a:ext uri="{FF2B5EF4-FFF2-40B4-BE49-F238E27FC236}">
                <a16:creationId xmlns:a16="http://schemas.microsoft.com/office/drawing/2014/main" id="{28CCD1CE-CAD6-4FE9-A01A-66778FC725D8}"/>
              </a:ext>
            </a:extLst>
          </p:cNvPr>
          <p:cNvSpPr>
            <a:spLocks noGrp="1"/>
          </p:cNvSpPr>
          <p:nvPr/>
        </p:nvSpPr>
        <p:spPr>
          <a:xfrm>
            <a:off x="495300" y="3810000"/>
            <a:ext cx="2626519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F47DEC36-363F-42DE-AA74-5C681CCD7C80}"/>
              </a:ext>
            </a:extLst>
          </p:cNvPr>
          <p:cNvSpPr>
            <a:spLocks noGrp="1"/>
          </p:cNvSpPr>
          <p:nvPr/>
        </p:nvSpPr>
        <p:spPr>
          <a:xfrm>
            <a:off x="495300" y="3810000"/>
            <a:ext cx="66675" cy="152400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622584AB-DB71-45E8-8789-17FF5AA0FDB9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α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084C6D2D-4DFF-407C-A623-B8E2E1D1B1CA}"/>
              </a:ext>
            </a:extLst>
          </p:cNvPr>
          <p:cNvSpPr>
            <a:spLocks noGrp="1"/>
          </p:cNvSpPr>
          <p:nvPr/>
        </p:nvSpPr>
        <p:spPr>
          <a:xfrm>
            <a:off x="733425" y="4800600"/>
            <a:ext cx="2197894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активність</a:t>
            </a:r>
          </a:p>
        </p:txBody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6B455059-71BF-4E7D-B46A-2D6C1D807983}"/>
              </a:ext>
            </a:extLst>
          </p:cNvPr>
          <p:cNvSpPr>
            <a:spLocks noGrp="1"/>
          </p:cNvSpPr>
          <p:nvPr/>
        </p:nvSpPr>
        <p:spPr>
          <a:xfrm>
            <a:off x="733425" y="4400550"/>
            <a:ext cx="2197894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частка перемикань</a:t>
            </a:r>
          </a:p>
        </p:txBody>
      </p:sp>
      <p:sp>
        <p:nvSpPr>
          <p:cNvPr id="13" name="Прямокутник: округлені кути 12">
            <a:extLst>
              <a:ext uri="{FF2B5EF4-FFF2-40B4-BE49-F238E27FC236}">
                <a16:creationId xmlns:a16="http://schemas.microsoft.com/office/drawing/2014/main" id="{BC895761-3F61-47AA-ABB7-32C8A0802D19}"/>
              </a:ext>
            </a:extLst>
          </p:cNvPr>
          <p:cNvSpPr>
            <a:spLocks noGrp="1"/>
          </p:cNvSpPr>
          <p:nvPr/>
        </p:nvSpPr>
        <p:spPr>
          <a:xfrm>
            <a:off x="3350419" y="3810000"/>
            <a:ext cx="2626519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C210DFE8-9F1E-4236-9018-820FA71CF206}"/>
              </a:ext>
            </a:extLst>
          </p:cNvPr>
          <p:cNvSpPr>
            <a:spLocks noGrp="1"/>
          </p:cNvSpPr>
          <p:nvPr/>
        </p:nvSpPr>
        <p:spPr>
          <a:xfrm>
            <a:off x="3350419" y="3810000"/>
            <a:ext cx="66675" cy="152400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AD617809-5F8E-4661-AA7B-E5EF80A48DBA}"/>
              </a:ext>
            </a:extLst>
          </p:cNvPr>
          <p:cNvSpPr>
            <a:spLocks noGrp="1"/>
          </p:cNvSpPr>
          <p:nvPr/>
        </p:nvSpPr>
        <p:spPr>
          <a:xfrm>
            <a:off x="3588544" y="40195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CL</a:t>
            </a:r>
          </a:p>
        </p:txBody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781807F0-D369-4C13-B95B-9420E0A5CE64}"/>
              </a:ext>
            </a:extLst>
          </p:cNvPr>
          <p:cNvSpPr>
            <a:spLocks noGrp="1"/>
          </p:cNvSpPr>
          <p:nvPr/>
        </p:nvSpPr>
        <p:spPr>
          <a:xfrm>
            <a:off x="3588544" y="4800600"/>
            <a:ext cx="2197894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ємність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37A3B27-36BD-47EE-BB6F-D668BD2D9EA4}"/>
              </a:ext>
            </a:extLst>
          </p:cNvPr>
          <p:cNvSpPr>
            <a:spLocks noGrp="1"/>
          </p:cNvSpPr>
          <p:nvPr/>
        </p:nvSpPr>
        <p:spPr>
          <a:xfrm>
            <a:off x="3588544" y="4400550"/>
            <a:ext cx="2197894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навантаження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78AF3BC5-57D3-4F1D-81C7-F533B9B45166}"/>
              </a:ext>
            </a:extLst>
          </p:cNvPr>
          <p:cNvSpPr>
            <a:spLocks noGrp="1"/>
          </p:cNvSpPr>
          <p:nvPr/>
        </p:nvSpPr>
        <p:spPr>
          <a:xfrm>
            <a:off x="6205538" y="3810000"/>
            <a:ext cx="2626519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53D4FB11-B8BF-4C51-9367-8F39973E3C25}"/>
              </a:ext>
            </a:extLst>
          </p:cNvPr>
          <p:cNvSpPr>
            <a:spLocks noGrp="1"/>
          </p:cNvSpPr>
          <p:nvPr/>
        </p:nvSpPr>
        <p:spPr>
          <a:xfrm>
            <a:off x="6205538" y="3810000"/>
            <a:ext cx="66675" cy="1524000"/>
          </a:xfrm>
          <a:prstGeom prst="rect">
            <a:avLst/>
          </a:prstGeom>
          <a:solidFill>
            <a:srgbClr val="B84242"/>
          </a:solidFill>
          <a:ln w="9525">
            <a:solidFill>
              <a:srgbClr val="B84242"/>
            </a:solidFill>
            <a:prstDash val="solid"/>
          </a:ln>
        </p:spPr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BC22D31C-4F2D-4A1D-8D43-25D9353ACB4A}"/>
              </a:ext>
            </a:extLst>
          </p:cNvPr>
          <p:cNvSpPr>
            <a:spLocks noGrp="1"/>
          </p:cNvSpPr>
          <p:nvPr/>
        </p:nvSpPr>
        <p:spPr>
          <a:xfrm>
            <a:off x="6443663" y="40195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B84242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B84242"/>
                </a:solidFill>
                <a:latin typeface="Aptos"/>
                <a:ea typeface="Aptos"/>
                <a:cs typeface="Aptos"/>
              </a:rPr>
              <a:t>VDD²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88B574E7-CB4E-4EBC-92AE-9613878C1368}"/>
              </a:ext>
            </a:extLst>
          </p:cNvPr>
          <p:cNvSpPr>
            <a:spLocks noGrp="1"/>
          </p:cNvSpPr>
          <p:nvPr/>
        </p:nvSpPr>
        <p:spPr>
          <a:xfrm>
            <a:off x="6443663" y="4800600"/>
            <a:ext cx="2197894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напруга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CBD51604-A052-49BB-86C9-1363E91082F6}"/>
              </a:ext>
            </a:extLst>
          </p:cNvPr>
          <p:cNvSpPr>
            <a:spLocks noGrp="1"/>
          </p:cNvSpPr>
          <p:nvPr/>
        </p:nvSpPr>
        <p:spPr>
          <a:xfrm>
            <a:off x="6443663" y="4400550"/>
            <a:ext cx="2197894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квадратичний вплив</a:t>
            </a:r>
          </a:p>
        </p:txBody>
      </p:sp>
      <p:sp>
        <p:nvSpPr>
          <p:cNvPr id="23" name="Прямокутник: округлені кути 22">
            <a:extLst>
              <a:ext uri="{FF2B5EF4-FFF2-40B4-BE49-F238E27FC236}">
                <a16:creationId xmlns:a16="http://schemas.microsoft.com/office/drawing/2014/main" id="{67DA1B26-6C14-4C2B-9282-250216FD7105}"/>
              </a:ext>
            </a:extLst>
          </p:cNvPr>
          <p:cNvSpPr>
            <a:spLocks noGrp="1"/>
          </p:cNvSpPr>
          <p:nvPr/>
        </p:nvSpPr>
        <p:spPr>
          <a:xfrm>
            <a:off x="9060656" y="3810000"/>
            <a:ext cx="2626519" cy="1524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9A7BE68F-A7C6-4B3F-BF04-473C0C5576D2}"/>
              </a:ext>
            </a:extLst>
          </p:cNvPr>
          <p:cNvSpPr>
            <a:spLocks noGrp="1"/>
          </p:cNvSpPr>
          <p:nvPr/>
        </p:nvSpPr>
        <p:spPr>
          <a:xfrm>
            <a:off x="9060656" y="3810000"/>
            <a:ext cx="66675" cy="1524000"/>
          </a:xfrm>
          <a:prstGeom prst="rect">
            <a:avLst/>
          </a:prstGeom>
          <a:solidFill>
            <a:srgbClr val="6B55A3"/>
          </a:solidFill>
          <a:ln w="9525">
            <a:solidFill>
              <a:srgbClr val="6B55A3"/>
            </a:solidFill>
            <a:prstDash val="solid"/>
          </a:ln>
        </p:spPr>
      </p:sp>
      <p:sp>
        <p:nvSpPr>
          <p:cNvPr id="25" name="Прямокутник 24">
            <a:extLst>
              <a:ext uri="{FF2B5EF4-FFF2-40B4-BE49-F238E27FC236}">
                <a16:creationId xmlns:a16="http://schemas.microsoft.com/office/drawing/2014/main" id="{F6E95DC8-A91F-4874-B5FA-C7568FA76D64}"/>
              </a:ext>
            </a:extLst>
          </p:cNvPr>
          <p:cNvSpPr>
            <a:spLocks noGrp="1"/>
          </p:cNvSpPr>
          <p:nvPr/>
        </p:nvSpPr>
        <p:spPr>
          <a:xfrm>
            <a:off x="9298781" y="4019550"/>
            <a:ext cx="2197894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6B55A3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6B55A3"/>
                </a:solidFill>
                <a:latin typeface="Aptos"/>
                <a:ea typeface="Aptos"/>
                <a:cs typeface="Aptos"/>
              </a:rPr>
              <a:t>f</a:t>
            </a:r>
          </a:p>
        </p:txBody>
      </p:sp>
      <p:sp>
        <p:nvSpPr>
          <p:cNvPr id="26" name="Прямокутник 25">
            <a:extLst>
              <a:ext uri="{FF2B5EF4-FFF2-40B4-BE49-F238E27FC236}">
                <a16:creationId xmlns:a16="http://schemas.microsoft.com/office/drawing/2014/main" id="{7AFB8562-253C-4454-998E-6BB6FF1AF4E7}"/>
              </a:ext>
            </a:extLst>
          </p:cNvPr>
          <p:cNvSpPr>
            <a:spLocks noGrp="1"/>
          </p:cNvSpPr>
          <p:nvPr/>
        </p:nvSpPr>
        <p:spPr>
          <a:xfrm>
            <a:off x="9298781" y="4800600"/>
            <a:ext cx="2197894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частота</a:t>
            </a:r>
          </a:p>
        </p:txBody>
      </p:sp>
      <p:sp>
        <p:nvSpPr>
          <p:cNvPr id="27" name="Прямокутник 26">
            <a:extLst>
              <a:ext uri="{FF2B5EF4-FFF2-40B4-BE49-F238E27FC236}">
                <a16:creationId xmlns:a16="http://schemas.microsoft.com/office/drawing/2014/main" id="{C7FBE58A-3A39-43F5-A088-E9AFA79643E1}"/>
              </a:ext>
            </a:extLst>
          </p:cNvPr>
          <p:cNvSpPr>
            <a:spLocks noGrp="1"/>
          </p:cNvSpPr>
          <p:nvPr/>
        </p:nvSpPr>
        <p:spPr>
          <a:xfrm>
            <a:off x="9298781" y="4400550"/>
            <a:ext cx="2197894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лінійний вплив</a:t>
            </a:r>
          </a:p>
        </p:txBody>
      </p:sp>
      <p:sp>
        <p:nvSpPr>
          <p:cNvPr id="28" name="Прямокутник 27">
            <a:extLst>
              <a:ext uri="{FF2B5EF4-FFF2-40B4-BE49-F238E27FC236}">
                <a16:creationId xmlns:a16="http://schemas.microsoft.com/office/drawing/2014/main" id="{8654BC6D-1541-4453-A341-DCE8DFF59648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Окремо існують статичні витоки та короткочасний наскрізний струм.</a:t>
            </a:r>
          </a:p>
        </p:txBody>
      </p:sp>
    </p:spTree>
    <p:extLst>
      <p:ext uri="{BB962C8B-B14F-4D97-AF65-F5344CB8AC3E}">
        <p14:creationId xmlns:p14="http://schemas.microsoft.com/office/powerpoint/2010/main" val="48132715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4E114AF8-9472-4674-B90A-0B39065275E1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7B9761B3-DB3C-49C0-9842-99FF7F5938D7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TTL і CMOS — логічні сімейства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AB708546-D6B7-4740-94DA-3CAEAC1BB257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0FD67697-8ED8-4C98-BA22-81F31FDFA65D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7B4DB83E-5ACB-404A-B98D-E5AEC0F0A811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34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1CDBD77A-0B57-428F-BA4D-829F6601DA55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42C6EA2E-2EB6-42C3-A270-E69CD3BA7857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F49BA131-5B24-4873-AAC9-8D5646B1A5A9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TTL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EA0E8352-5405-45C9-AA56-3B9A8912F010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біполярні транзистори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4757A019-3537-4F4A-BE62-DF2488281FA4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історично поширена логіка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2106A9E8-7E44-44DC-96E5-0E41896134FB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A9F81CFA-CCA9-4344-8981-234776854A1F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58DA74DA-BAA7-4D6A-BF76-D76E1FE30550}"/>
              </a:ext>
            </a:extLst>
          </p:cNvPr>
          <p:cNvSpPr>
            <a:spLocks noGrp="1"/>
          </p:cNvSpPr>
          <p:nvPr/>
        </p:nvSpPr>
        <p:spPr>
          <a:xfrm>
            <a:off x="4540250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CMOS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389563DA-8AB4-4AA5-8B24-6362C6F60450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pMOS + nMOS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0ED38FFB-2F85-40FE-9D92-3BD89FA6767D}"/>
              </a:ext>
            </a:extLst>
          </p:cNvPr>
          <p:cNvSpPr>
            <a:spLocks noGrp="1"/>
          </p:cNvSpPr>
          <p:nvPr/>
        </p:nvSpPr>
        <p:spPr>
          <a:xfrm>
            <a:off x="4540250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сучасна висока щільність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2944930B-CD80-4B90-8D8C-50AA3CF87901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10331EE3-35F3-4627-889A-1570C15C212D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3BFF31C-0CEC-4739-AE4F-B7FADACDF3B7}"/>
              </a:ext>
            </a:extLst>
          </p:cNvPr>
          <p:cNvSpPr>
            <a:spLocks noGrp="1"/>
          </p:cNvSpPr>
          <p:nvPr/>
        </p:nvSpPr>
        <p:spPr>
          <a:xfrm>
            <a:off x="834707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Datasheet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C82EA837-5300-4C9E-9FDD-74263662176A}"/>
              </a:ext>
            </a:extLst>
          </p:cNvPr>
          <p:cNvSpPr>
            <a:spLocks noGrp="1"/>
          </p:cNvSpPr>
          <p:nvPr/>
        </p:nvSpPr>
        <p:spPr>
          <a:xfrm>
            <a:off x="834707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конкретні гарантії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71288A90-7553-4F84-9D05-E8590881C162}"/>
              </a:ext>
            </a:extLst>
          </p:cNvPr>
          <p:cNvSpPr>
            <a:spLocks noGrp="1"/>
          </p:cNvSpPr>
          <p:nvPr/>
        </p:nvSpPr>
        <p:spPr>
          <a:xfrm>
            <a:off x="834707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рівні, струми, час, потужність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9F6371C5-AD84-41C6-BB55-0F075F113A4C}"/>
              </a:ext>
            </a:extLst>
          </p:cNvPr>
          <p:cNvSpPr>
            <a:spLocks noGrp="1"/>
          </p:cNvSpPr>
          <p:nvPr/>
        </p:nvSpPr>
        <p:spPr>
          <a:xfrm>
            <a:off x="666750" y="54102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Сумісність визначають параметри конкретних серій, а не лише назви технологій.</a:t>
            </a:r>
          </a:p>
        </p:txBody>
      </p:sp>
    </p:spTree>
    <p:extLst>
      <p:ext uri="{BB962C8B-B14F-4D97-AF65-F5344CB8AC3E}">
        <p14:creationId xmlns:p14="http://schemas.microsoft.com/office/powerpoint/2010/main" val="1567296588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Прямокутник 23">
            <a:extLst>
              <a:ext uri="{FF2B5EF4-FFF2-40B4-BE49-F238E27FC236}">
                <a16:creationId xmlns:a16="http://schemas.microsoft.com/office/drawing/2014/main" id="{5DF6E091-996F-4AAF-806A-D22D95994F3C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ЛЕКЦІЯ 5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4C7E8F1C-453F-4F66-AF0E-C4454DF5DA87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Повний алгоритм проєктування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03B4996C-E45A-4194-92B3-415EA2EF6550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F815BB6C-65B8-437A-B6DD-64B87897AB5F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AACE75F8-A5FC-4BFC-AA53-E5DD51BBD0A2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35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D990BD9A-2725-4814-A6F9-2D8E087E4187}"/>
              </a:ext>
            </a:extLst>
          </p:cNvPr>
          <p:cNvSpPr>
            <a:spLocks noGrp="1"/>
          </p:cNvSpPr>
          <p:nvPr/>
        </p:nvSpPr>
        <p:spPr>
          <a:xfrm>
            <a:off x="495300" y="123825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A49072D2-0047-42C4-AAEF-B0744846FDE2}"/>
              </a:ext>
            </a:extLst>
          </p:cNvPr>
          <p:cNvSpPr>
            <a:spLocks noGrp="1"/>
          </p:cNvSpPr>
          <p:nvPr/>
        </p:nvSpPr>
        <p:spPr>
          <a:xfrm>
            <a:off x="495300" y="13144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1</a:t>
            </a:r>
          </a:p>
        </p:txBody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2343B10-CDF2-4E29-A753-9B70DCA90345}"/>
              </a:ext>
            </a:extLst>
          </p:cNvPr>
          <p:cNvSpPr>
            <a:spLocks noGrp="1"/>
          </p:cNvSpPr>
          <p:nvPr/>
        </p:nvSpPr>
        <p:spPr>
          <a:xfrm>
            <a:off x="1428750" y="12763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Визначити входи, виходи й активні рівні</a:t>
            </a:r>
          </a:p>
        </p:txBody>
      </p:sp>
      <p:sp>
        <p:nvSpPr>
          <p:cNvPr id="9" name="Прямокутник: округлені кути 8">
            <a:extLst>
              <a:ext uri="{FF2B5EF4-FFF2-40B4-BE49-F238E27FC236}">
                <a16:creationId xmlns:a16="http://schemas.microsoft.com/office/drawing/2014/main" id="{8BFE61DE-21E7-4E6F-AD51-2D896BBDCB59}"/>
              </a:ext>
            </a:extLst>
          </p:cNvPr>
          <p:cNvSpPr>
            <a:spLocks noGrp="1"/>
          </p:cNvSpPr>
          <p:nvPr/>
        </p:nvSpPr>
        <p:spPr>
          <a:xfrm>
            <a:off x="495300" y="198120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E03A99C5-AA34-47C7-A7C7-26214CB5FF6D}"/>
              </a:ext>
            </a:extLst>
          </p:cNvPr>
          <p:cNvSpPr>
            <a:spLocks noGrp="1"/>
          </p:cNvSpPr>
          <p:nvPr/>
        </p:nvSpPr>
        <p:spPr>
          <a:xfrm>
            <a:off x="495300" y="20574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2</a:t>
            </a:r>
          </a:p>
        </p:txBody>
      </p:sp>
      <p:sp>
        <p:nvSpPr>
          <p:cNvPr id="11" name="Прямокутник 10">
            <a:extLst>
              <a:ext uri="{FF2B5EF4-FFF2-40B4-BE49-F238E27FC236}">
                <a16:creationId xmlns:a16="http://schemas.microsoft.com/office/drawing/2014/main" id="{196803B3-8B59-4F84-9F01-05E87C3D6E73}"/>
              </a:ext>
            </a:extLst>
          </p:cNvPr>
          <p:cNvSpPr>
            <a:spLocks noGrp="1"/>
          </p:cNvSpPr>
          <p:nvPr/>
        </p:nvSpPr>
        <p:spPr>
          <a:xfrm>
            <a:off x="1428750" y="20193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Побудувати таблицю або формулу</a:t>
            </a:r>
          </a:p>
        </p:txBody>
      </p:sp>
      <p:sp>
        <p:nvSpPr>
          <p:cNvPr id="12" name="Прямокутник: округлені кути 11">
            <a:extLst>
              <a:ext uri="{FF2B5EF4-FFF2-40B4-BE49-F238E27FC236}">
                <a16:creationId xmlns:a16="http://schemas.microsoft.com/office/drawing/2014/main" id="{4EB7A1CB-1B3D-4635-B0CB-84DDA0C8D884}"/>
              </a:ext>
            </a:extLst>
          </p:cNvPr>
          <p:cNvSpPr>
            <a:spLocks noGrp="1"/>
          </p:cNvSpPr>
          <p:nvPr/>
        </p:nvSpPr>
        <p:spPr>
          <a:xfrm>
            <a:off x="495300" y="272415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560F0BC-ED4D-4D74-8D87-61314F592E10}"/>
              </a:ext>
            </a:extLst>
          </p:cNvPr>
          <p:cNvSpPr>
            <a:spLocks noGrp="1"/>
          </p:cNvSpPr>
          <p:nvPr/>
        </p:nvSpPr>
        <p:spPr>
          <a:xfrm>
            <a:off x="495300" y="28003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3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9EFD7BA6-F5FE-4C79-BB64-DB050EB2B829}"/>
              </a:ext>
            </a:extLst>
          </p:cNvPr>
          <p:cNvSpPr>
            <a:spLocks noGrp="1"/>
          </p:cNvSpPr>
          <p:nvPr/>
        </p:nvSpPr>
        <p:spPr>
          <a:xfrm>
            <a:off x="1428750" y="27622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Мінімізувати булеву функцію</a:t>
            </a:r>
          </a:p>
        </p:txBody>
      </p:sp>
      <p:sp>
        <p:nvSpPr>
          <p:cNvPr id="15" name="Прямокутник: округлені кути 14">
            <a:extLst>
              <a:ext uri="{FF2B5EF4-FFF2-40B4-BE49-F238E27FC236}">
                <a16:creationId xmlns:a16="http://schemas.microsoft.com/office/drawing/2014/main" id="{5DA12E92-6A2E-406A-9284-AE52335C05EB}"/>
              </a:ext>
            </a:extLst>
          </p:cNvPr>
          <p:cNvSpPr>
            <a:spLocks noGrp="1"/>
          </p:cNvSpPr>
          <p:nvPr/>
        </p:nvSpPr>
        <p:spPr>
          <a:xfrm>
            <a:off x="495300" y="346710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6" name="Прямокутник 15">
            <a:extLst>
              <a:ext uri="{FF2B5EF4-FFF2-40B4-BE49-F238E27FC236}">
                <a16:creationId xmlns:a16="http://schemas.microsoft.com/office/drawing/2014/main" id="{1A7B633F-AB58-4FBD-8570-F5C084A0B5B7}"/>
              </a:ext>
            </a:extLst>
          </p:cNvPr>
          <p:cNvSpPr>
            <a:spLocks noGrp="1"/>
          </p:cNvSpPr>
          <p:nvPr/>
        </p:nvSpPr>
        <p:spPr>
          <a:xfrm>
            <a:off x="495300" y="35433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4</a:t>
            </a:r>
          </a:p>
        </p:txBody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8953D1A8-DF6F-4514-A737-9818C5066C93}"/>
              </a:ext>
            </a:extLst>
          </p:cNvPr>
          <p:cNvSpPr>
            <a:spLocks noGrp="1"/>
          </p:cNvSpPr>
          <p:nvPr/>
        </p:nvSpPr>
        <p:spPr>
          <a:xfrm>
            <a:off x="1428750" y="35052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Побудувати схему з проміжними сигналами</a:t>
            </a:r>
          </a:p>
        </p:txBody>
      </p:sp>
      <p:sp>
        <p:nvSpPr>
          <p:cNvPr id="18" name="Прямокутник: округлені кути 17">
            <a:extLst>
              <a:ext uri="{FF2B5EF4-FFF2-40B4-BE49-F238E27FC236}">
                <a16:creationId xmlns:a16="http://schemas.microsoft.com/office/drawing/2014/main" id="{32498550-FF00-4708-80AD-3CC98FE9E655}"/>
              </a:ext>
            </a:extLst>
          </p:cNvPr>
          <p:cNvSpPr>
            <a:spLocks noGrp="1"/>
          </p:cNvSpPr>
          <p:nvPr/>
        </p:nvSpPr>
        <p:spPr>
          <a:xfrm>
            <a:off x="495300" y="421005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F4ECCB81-C7F5-4F81-B513-7F82A9B8EFF4}"/>
              </a:ext>
            </a:extLst>
          </p:cNvPr>
          <p:cNvSpPr>
            <a:spLocks noGrp="1"/>
          </p:cNvSpPr>
          <p:nvPr/>
        </p:nvSpPr>
        <p:spPr>
          <a:xfrm>
            <a:off x="495300" y="428625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5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479B84C2-3CD8-4739-A1BA-1F6AD5F4983B}"/>
              </a:ext>
            </a:extLst>
          </p:cNvPr>
          <p:cNvSpPr>
            <a:spLocks noGrp="1"/>
          </p:cNvSpPr>
          <p:nvPr/>
        </p:nvSpPr>
        <p:spPr>
          <a:xfrm>
            <a:off x="1428750" y="424815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Перевірити логіку на всіх наборах</a:t>
            </a:r>
          </a:p>
        </p:txBody>
      </p:sp>
      <p:sp>
        <p:nvSpPr>
          <p:cNvPr id="21" name="Прямокутник: округлені кути 20">
            <a:extLst>
              <a:ext uri="{FF2B5EF4-FFF2-40B4-BE49-F238E27FC236}">
                <a16:creationId xmlns:a16="http://schemas.microsoft.com/office/drawing/2014/main" id="{F162C23E-7BE0-488E-8914-3D6C0216298E}"/>
              </a:ext>
            </a:extLst>
          </p:cNvPr>
          <p:cNvSpPr>
            <a:spLocks noGrp="1"/>
          </p:cNvSpPr>
          <p:nvPr/>
        </p:nvSpPr>
        <p:spPr>
          <a:xfrm>
            <a:off x="495300" y="4953000"/>
            <a:ext cx="666750" cy="533400"/>
          </a:xfrm>
          <a:prstGeom prst="roundRect">
            <a:avLst>
              <a:gd name="adj" fmla="val 14286"/>
            </a:avLst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1896E9BA-6146-46B6-B5DB-3AFFFF1DB2FF}"/>
              </a:ext>
            </a:extLst>
          </p:cNvPr>
          <p:cNvSpPr>
            <a:spLocks noGrp="1"/>
          </p:cNvSpPr>
          <p:nvPr/>
        </p:nvSpPr>
        <p:spPr>
          <a:xfrm>
            <a:off x="495300" y="5029200"/>
            <a:ext cx="666750" cy="3619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87654"/>
          </a:bodyPr>
          <a:lstStyle/>
          <a:p>
            <a:pPr algn="ctr">
              <a:defRPr sz="2025" b="1">
                <a:solidFill>
                  <a:srgbClr val="FFFFFF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FFFFFF"/>
                </a:solidFill>
                <a:latin typeface="Aptos"/>
                <a:ea typeface="Aptos"/>
                <a:cs typeface="Aptos"/>
              </a:rPr>
              <a:t>6</a:t>
            </a:r>
          </a:p>
        </p:txBody>
      </p:sp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4D29C954-0B38-443D-98FE-B6DF1567181F}"/>
              </a:ext>
            </a:extLst>
          </p:cNvPr>
          <p:cNvSpPr>
            <a:spLocks noGrp="1"/>
          </p:cNvSpPr>
          <p:nvPr/>
        </p:nvSpPr>
        <p:spPr>
          <a:xfrm>
            <a:off x="1428750" y="4991100"/>
            <a:ext cx="10001250" cy="523875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1800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1800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Оцінити рівні, навантаження, затримку й потужність</a:t>
            </a:r>
          </a:p>
        </p:txBody>
      </p:sp>
    </p:spTree>
    <p:extLst>
      <p:ext uri="{BB962C8B-B14F-4D97-AF65-F5344CB8AC3E}">
        <p14:creationId xmlns:p14="http://schemas.microsoft.com/office/powerpoint/2010/main" val="96149067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7F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Прямокутник 22">
            <a:extLst>
              <a:ext uri="{FF2B5EF4-FFF2-40B4-BE49-F238E27FC236}">
                <a16:creationId xmlns:a16="http://schemas.microsoft.com/office/drawing/2014/main" id="{DB37E63F-2FD0-4F47-B94B-96BB7063C6A0}"/>
              </a:ext>
            </a:extLst>
          </p:cNvPr>
          <p:cNvSpPr>
            <a:spLocks noGrp="1"/>
          </p:cNvSpPr>
          <p:nvPr/>
        </p:nvSpPr>
        <p:spPr>
          <a:xfrm>
            <a:off x="495300" y="266700"/>
            <a:ext cx="5715000" cy="2476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97619"/>
          </a:bodyPr>
          <a:lstStyle/>
          <a:p>
            <a:pPr algn="l">
              <a:defRPr sz="10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0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ГОЛОВНІ ІДЕЇ</a:t>
            </a:r>
          </a:p>
        </p:txBody>
      </p:sp>
      <p:sp>
        <p:nvSpPr>
          <p:cNvPr id="2" name="Прямокутник 1">
            <a:extLst>
              <a:ext uri="{FF2B5EF4-FFF2-40B4-BE49-F238E27FC236}">
                <a16:creationId xmlns:a16="http://schemas.microsoft.com/office/drawing/2014/main" id="{2CFAC73E-C2BF-4AF9-A426-BEAE91FA3B41}"/>
              </a:ext>
            </a:extLst>
          </p:cNvPr>
          <p:cNvSpPr>
            <a:spLocks noGrp="1"/>
          </p:cNvSpPr>
          <p:nvPr/>
        </p:nvSpPr>
        <p:spPr>
          <a:xfrm>
            <a:off x="495300" y="609600"/>
            <a:ext cx="11191875" cy="6858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l">
              <a:defRPr sz="2850" b="1">
                <a:solidFill>
                  <a:srgbClr val="0D2740"/>
                </a:solidFill>
                <a:latin typeface="Aptos"/>
                <a:ea typeface="Aptos"/>
                <a:cs typeface="Aptos"/>
              </a:defRPr>
            </a:pPr>
            <a:r>
              <a:rPr sz="2850" b="1">
                <a:solidFill>
                  <a:srgbClr val="0D2740"/>
                </a:solidFill>
                <a:latin typeface="Aptos"/>
                <a:ea typeface="Aptos"/>
                <a:cs typeface="Aptos"/>
              </a:rPr>
              <a:t>Підсумок лекції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FAE3A80A-53FF-4403-974B-8A8D61A9EE92}"/>
              </a:ext>
            </a:extLst>
          </p:cNvPr>
          <p:cNvSpPr>
            <a:spLocks noGrp="1"/>
          </p:cNvSpPr>
          <p:nvPr/>
        </p:nvSpPr>
        <p:spPr>
          <a:xfrm>
            <a:off x="495300" y="6191250"/>
            <a:ext cx="11191875" cy="9525"/>
          </a:xfrm>
          <a:prstGeom prst="rect">
            <a:avLst/>
          </a:prstGeom>
          <a:solidFill>
            <a:srgbClr val="C7D3DD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7A3B068-B811-4D9C-8386-7207171DB42F}"/>
              </a:ext>
            </a:extLst>
          </p:cNvPr>
          <p:cNvSpPr>
            <a:spLocks noGrp="1"/>
          </p:cNvSpPr>
          <p:nvPr/>
        </p:nvSpPr>
        <p:spPr>
          <a:xfrm>
            <a:off x="495300" y="6305550"/>
            <a:ext cx="2857500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l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Комп’ютерна логіка</a:t>
            </a:r>
          </a:p>
        </p:txBody>
      </p:sp>
      <p:sp>
        <p:nvSpPr>
          <p:cNvPr id="5" name="Прямокутник 4">
            <a:extLst>
              <a:ext uri="{FF2B5EF4-FFF2-40B4-BE49-F238E27FC236}">
                <a16:creationId xmlns:a16="http://schemas.microsoft.com/office/drawing/2014/main" id="{E05DCE26-8CC7-4F3E-8EF1-614342B2E74C}"/>
              </a:ext>
            </a:extLst>
          </p:cNvPr>
          <p:cNvSpPr>
            <a:spLocks noGrp="1"/>
          </p:cNvSpPr>
          <p:nvPr/>
        </p:nvSpPr>
        <p:spPr>
          <a:xfrm>
            <a:off x="11049000" y="6305550"/>
            <a:ext cx="638175" cy="2095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 fontScale="79487"/>
          </a:bodyPr>
          <a:lstStyle/>
          <a:p>
            <a:pPr algn="r">
              <a:defRPr sz="975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975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36</a:t>
            </a:r>
          </a:p>
        </p:txBody>
      </p:sp>
      <p:sp>
        <p:nvSpPr>
          <p:cNvPr id="6" name="Прямокутник: округлені кути 5">
            <a:extLst>
              <a:ext uri="{FF2B5EF4-FFF2-40B4-BE49-F238E27FC236}">
                <a16:creationId xmlns:a16="http://schemas.microsoft.com/office/drawing/2014/main" id="{3437588F-EE3C-45CF-9783-43B4B646B76F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7" name="Прямокутник 6">
            <a:extLst>
              <a:ext uri="{FF2B5EF4-FFF2-40B4-BE49-F238E27FC236}">
                <a16:creationId xmlns:a16="http://schemas.microsoft.com/office/drawing/2014/main" id="{F72CC5AF-C999-42D0-AA02-B71CFCD30E12}"/>
              </a:ext>
            </a:extLst>
          </p:cNvPr>
          <p:cNvSpPr>
            <a:spLocks noGrp="1"/>
          </p:cNvSpPr>
          <p:nvPr/>
        </p:nvSpPr>
        <p:spPr>
          <a:xfrm>
            <a:off x="495300" y="1809750"/>
            <a:ext cx="66675" cy="3143250"/>
          </a:xfrm>
          <a:prstGeom prst="rect">
            <a:avLst/>
          </a:prstGeom>
          <a:solidFill>
            <a:srgbClr val="235E8E"/>
          </a:solidFill>
          <a:ln w="9525">
            <a:solidFill>
              <a:srgbClr val="235E8E"/>
            </a:solidFill>
            <a:prstDash val="solid"/>
          </a:ln>
        </p:spPr>
      </p:sp>
      <p:sp>
        <p:nvSpPr>
          <p:cNvPr id="8" name="Прямокутник 7">
            <a:extLst>
              <a:ext uri="{FF2B5EF4-FFF2-40B4-BE49-F238E27FC236}">
                <a16:creationId xmlns:a16="http://schemas.microsoft.com/office/drawing/2014/main" id="{A70DDB66-150B-4921-AFD2-E224897A241E}"/>
              </a:ext>
            </a:extLst>
          </p:cNvPr>
          <p:cNvSpPr>
            <a:spLocks noGrp="1"/>
          </p:cNvSpPr>
          <p:nvPr/>
        </p:nvSpPr>
        <p:spPr>
          <a:xfrm>
            <a:off x="73342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235E8E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235E8E"/>
                </a:solidFill>
                <a:latin typeface="Aptos"/>
                <a:ea typeface="Aptos"/>
                <a:cs typeface="Aptos"/>
              </a:rPr>
              <a:t>Функція</a:t>
            </a:r>
          </a:p>
        </p:txBody>
      </p:sp>
      <p:sp>
        <p:nvSpPr>
          <p:cNvPr id="9" name="Прямокутник 8">
            <a:extLst>
              <a:ext uri="{FF2B5EF4-FFF2-40B4-BE49-F238E27FC236}">
                <a16:creationId xmlns:a16="http://schemas.microsoft.com/office/drawing/2014/main" id="{8B1DAEDC-3D85-41C2-9C25-F8BBA6F1458B}"/>
              </a:ext>
            </a:extLst>
          </p:cNvPr>
          <p:cNvSpPr>
            <a:spLocks noGrp="1"/>
          </p:cNvSpPr>
          <p:nvPr/>
        </p:nvSpPr>
        <p:spPr>
          <a:xfrm>
            <a:off x="73342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таблиця і формула</a:t>
            </a:r>
          </a:p>
        </p:txBody>
      </p:sp>
      <p:sp>
        <p:nvSpPr>
          <p:cNvPr id="10" name="Прямокутник 9">
            <a:extLst>
              <a:ext uri="{FF2B5EF4-FFF2-40B4-BE49-F238E27FC236}">
                <a16:creationId xmlns:a16="http://schemas.microsoft.com/office/drawing/2014/main" id="{F3FC85B9-3635-43F2-AC32-36615C5951BB}"/>
              </a:ext>
            </a:extLst>
          </p:cNvPr>
          <p:cNvSpPr>
            <a:spLocks noGrp="1"/>
          </p:cNvSpPr>
          <p:nvPr/>
        </p:nvSpPr>
        <p:spPr>
          <a:xfrm>
            <a:off x="73342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описує правильну поведінку</a:t>
            </a:r>
          </a:p>
        </p:txBody>
      </p:sp>
      <p:sp>
        <p:nvSpPr>
          <p:cNvPr id="11" name="Прямокутник: округлені кути 10">
            <a:extLst>
              <a:ext uri="{FF2B5EF4-FFF2-40B4-BE49-F238E27FC236}">
                <a16:creationId xmlns:a16="http://schemas.microsoft.com/office/drawing/2014/main" id="{1F32851A-6EE4-4BA6-9A89-1DD829ACD060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2" name="Прямокутник 11">
            <a:extLst>
              <a:ext uri="{FF2B5EF4-FFF2-40B4-BE49-F238E27FC236}">
                <a16:creationId xmlns:a16="http://schemas.microsoft.com/office/drawing/2014/main" id="{E2CB8504-583E-49A8-8190-9300067D4EFC}"/>
              </a:ext>
            </a:extLst>
          </p:cNvPr>
          <p:cNvSpPr>
            <a:spLocks noGrp="1"/>
          </p:cNvSpPr>
          <p:nvPr/>
        </p:nvSpPr>
        <p:spPr>
          <a:xfrm>
            <a:off x="4302125" y="1809750"/>
            <a:ext cx="66675" cy="3143250"/>
          </a:xfrm>
          <a:prstGeom prst="rect">
            <a:avLst/>
          </a:prstGeom>
          <a:solidFill>
            <a:srgbClr val="16856A"/>
          </a:solidFill>
          <a:ln w="9525">
            <a:solidFill>
              <a:srgbClr val="16856A"/>
            </a:solidFill>
            <a:prstDash val="solid"/>
          </a:ln>
        </p:spPr>
      </p:sp>
      <p:sp>
        <p:nvSpPr>
          <p:cNvPr id="13" name="Прямокутник 12">
            <a:extLst>
              <a:ext uri="{FF2B5EF4-FFF2-40B4-BE49-F238E27FC236}">
                <a16:creationId xmlns:a16="http://schemas.microsoft.com/office/drawing/2014/main" id="{DC41CF88-05C4-41C9-89B0-C5A3ADF766F0}"/>
              </a:ext>
            </a:extLst>
          </p:cNvPr>
          <p:cNvSpPr>
            <a:spLocks noGrp="1"/>
          </p:cNvSpPr>
          <p:nvPr/>
        </p:nvSpPr>
        <p:spPr>
          <a:xfrm>
            <a:off x="4540250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16856A"/>
                </a:solidFill>
                <a:latin typeface="Aptos"/>
                <a:ea typeface="Aptos"/>
                <a:cs typeface="Aptos"/>
              </a:rPr>
              <a:t>Структура</a:t>
            </a:r>
          </a:p>
        </p:txBody>
      </p:sp>
      <p:sp>
        <p:nvSpPr>
          <p:cNvPr id="14" name="Прямокутник 13">
            <a:extLst>
              <a:ext uri="{FF2B5EF4-FFF2-40B4-BE49-F238E27FC236}">
                <a16:creationId xmlns:a16="http://schemas.microsoft.com/office/drawing/2014/main" id="{DE3AA5E1-4A0F-45FD-B3EA-6D72D07D52B9}"/>
              </a:ext>
            </a:extLst>
          </p:cNvPr>
          <p:cNvSpPr>
            <a:spLocks noGrp="1"/>
          </p:cNvSpPr>
          <p:nvPr/>
        </p:nvSpPr>
        <p:spPr>
          <a:xfrm>
            <a:off x="4540250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логічні елементи</a:t>
            </a:r>
          </a:p>
        </p:txBody>
      </p:sp>
      <p:sp>
        <p:nvSpPr>
          <p:cNvPr id="15" name="Прямокутник 14">
            <a:extLst>
              <a:ext uri="{FF2B5EF4-FFF2-40B4-BE49-F238E27FC236}">
                <a16:creationId xmlns:a16="http://schemas.microsoft.com/office/drawing/2014/main" id="{3022B7FB-6111-4DA1-8312-90B9028B562F}"/>
              </a:ext>
            </a:extLst>
          </p:cNvPr>
          <p:cNvSpPr>
            <a:spLocks noGrp="1"/>
          </p:cNvSpPr>
          <p:nvPr/>
        </p:nvSpPr>
        <p:spPr>
          <a:xfrm>
            <a:off x="4540250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реалізує дерево операцій</a:t>
            </a:r>
          </a:p>
        </p:txBody>
      </p:sp>
      <p:sp>
        <p:nvSpPr>
          <p:cNvPr id="16" name="Прямокутник: округлені кути 15">
            <a:extLst>
              <a:ext uri="{FF2B5EF4-FFF2-40B4-BE49-F238E27FC236}">
                <a16:creationId xmlns:a16="http://schemas.microsoft.com/office/drawing/2014/main" id="{0ABFA116-85D8-4D73-A826-8DC0C4199166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3578225" cy="3143250"/>
          </a:xfrm>
          <a:prstGeom prst="roundRect">
            <a:avLst>
              <a:gd name="adj" fmla="val 2424"/>
            </a:avLst>
          </a:prstGeom>
          <a:solidFill>
            <a:srgbClr val="FFFFFF"/>
          </a:solidFill>
          <a:ln w="9525">
            <a:solidFill>
              <a:srgbClr val="C7D3DD"/>
            </a:solidFill>
            <a:prstDash val="solid"/>
          </a:ln>
        </p:spPr>
      </p:sp>
      <p:sp>
        <p:nvSpPr>
          <p:cNvPr id="17" name="Прямокутник 16">
            <a:extLst>
              <a:ext uri="{FF2B5EF4-FFF2-40B4-BE49-F238E27FC236}">
                <a16:creationId xmlns:a16="http://schemas.microsoft.com/office/drawing/2014/main" id="{07C4F6DB-4771-4312-870F-5723D35DC3B3}"/>
              </a:ext>
            </a:extLst>
          </p:cNvPr>
          <p:cNvSpPr>
            <a:spLocks noGrp="1"/>
          </p:cNvSpPr>
          <p:nvPr/>
        </p:nvSpPr>
        <p:spPr>
          <a:xfrm>
            <a:off x="8108950" y="1809750"/>
            <a:ext cx="66675" cy="3143250"/>
          </a:xfrm>
          <a:prstGeom prst="rect">
            <a:avLst/>
          </a:prstGeom>
          <a:solidFill>
            <a:srgbClr val="C77A19"/>
          </a:solidFill>
          <a:ln w="9525">
            <a:solidFill>
              <a:srgbClr val="C77A19"/>
            </a:solidFill>
            <a:prstDash val="solid"/>
          </a:ln>
        </p:spPr>
      </p:sp>
      <p:sp>
        <p:nvSpPr>
          <p:cNvPr id="18" name="Прямокутник 17">
            <a:extLst>
              <a:ext uri="{FF2B5EF4-FFF2-40B4-BE49-F238E27FC236}">
                <a16:creationId xmlns:a16="http://schemas.microsoft.com/office/drawing/2014/main" id="{BEEAE919-679E-4FC7-96CB-BF2A17267B43}"/>
              </a:ext>
            </a:extLst>
          </p:cNvPr>
          <p:cNvSpPr>
            <a:spLocks noGrp="1"/>
          </p:cNvSpPr>
          <p:nvPr/>
        </p:nvSpPr>
        <p:spPr>
          <a:xfrm>
            <a:off x="8347075" y="2019300"/>
            <a:ext cx="31496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950" b="1">
                <a:solidFill>
                  <a:srgbClr val="C77A19"/>
                </a:solidFill>
                <a:latin typeface="Aptos"/>
                <a:ea typeface="Aptos"/>
                <a:cs typeface="Aptos"/>
              </a:defRPr>
            </a:pPr>
            <a:r>
              <a:rPr sz="1950" b="1">
                <a:solidFill>
                  <a:srgbClr val="C77A19"/>
                </a:solidFill>
                <a:latin typeface="Aptos"/>
                <a:ea typeface="Aptos"/>
                <a:cs typeface="Aptos"/>
              </a:rPr>
              <a:t>Фізика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27BECCFC-25AF-4B88-97AA-DEA3758B965C}"/>
              </a:ext>
            </a:extLst>
          </p:cNvPr>
          <p:cNvSpPr>
            <a:spLocks noGrp="1"/>
          </p:cNvSpPr>
          <p:nvPr/>
        </p:nvSpPr>
        <p:spPr>
          <a:xfrm>
            <a:off x="8347075" y="2800350"/>
            <a:ext cx="3149600" cy="9334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CMOS і параметри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0634B807-A89F-44BC-B6DC-A0F9436605F1}"/>
              </a:ext>
            </a:extLst>
          </p:cNvPr>
          <p:cNvSpPr>
            <a:spLocks noGrp="1"/>
          </p:cNvSpPr>
          <p:nvPr/>
        </p:nvSpPr>
        <p:spPr>
          <a:xfrm>
            <a:off x="8347075" y="4019550"/>
            <a:ext cx="3149600" cy="7048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350" b="0">
                <a:solidFill>
                  <a:srgbClr val="52616F"/>
                </a:solidFill>
                <a:latin typeface="Aptos"/>
                <a:ea typeface="Aptos"/>
                <a:cs typeface="Aptos"/>
              </a:defRPr>
            </a:pPr>
            <a:r>
              <a:rPr sz="1350" b="0">
                <a:solidFill>
                  <a:srgbClr val="52616F"/>
                </a:solidFill>
                <a:latin typeface="Aptos"/>
                <a:ea typeface="Aptos"/>
                <a:cs typeface="Aptos"/>
              </a:rPr>
              <a:t>визначає надійність і швидкість</a:t>
            </a:r>
          </a:p>
        </p:txBody>
      </p:sp>
      <p:sp>
        <p:nvSpPr>
          <p:cNvPr id="21" name="Прямокутник 20">
            <a:extLst>
              <a:ext uri="{FF2B5EF4-FFF2-40B4-BE49-F238E27FC236}">
                <a16:creationId xmlns:a16="http://schemas.microsoft.com/office/drawing/2014/main" id="{12227FA0-639F-49B9-AC52-912474D337A1}"/>
              </a:ext>
            </a:extLst>
          </p:cNvPr>
          <p:cNvSpPr>
            <a:spLocks noGrp="1"/>
          </p:cNvSpPr>
          <p:nvPr/>
        </p:nvSpPr>
        <p:spPr>
          <a:xfrm>
            <a:off x="495300" y="5238750"/>
            <a:ext cx="11191875" cy="40005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2025" b="1">
                <a:solidFill>
                  <a:srgbClr val="12304B"/>
                </a:solidFill>
                <a:latin typeface="Aptos"/>
                <a:ea typeface="Aptos"/>
                <a:cs typeface="Aptos"/>
              </a:defRPr>
            </a:pPr>
            <a:r>
              <a:rPr sz="2025" b="1">
                <a:solidFill>
                  <a:srgbClr val="12304B"/>
                </a:solidFill>
                <a:latin typeface="Aptos"/>
                <a:ea typeface="Aptos"/>
                <a:cs typeface="Aptos"/>
              </a:rPr>
              <a:t>Наступний крок: завершені комбінаційні пристрої</a:t>
            </a:r>
          </a:p>
        </p:txBody>
      </p:sp>
      <p:sp>
        <p:nvSpPr>
          <p:cNvPr id="22" name="Прямокутник 21">
            <a:extLst>
              <a:ext uri="{FF2B5EF4-FFF2-40B4-BE49-F238E27FC236}">
                <a16:creationId xmlns:a16="http://schemas.microsoft.com/office/drawing/2014/main" id="{589FC615-806B-4EFE-A23A-F01F3DE2590E}"/>
              </a:ext>
            </a:extLst>
          </p:cNvPr>
          <p:cNvSpPr>
            <a:spLocks noGrp="1"/>
          </p:cNvSpPr>
          <p:nvPr/>
        </p:nvSpPr>
        <p:spPr>
          <a:xfrm>
            <a:off x="666750" y="5715000"/>
            <a:ext cx="10858500" cy="457200"/>
          </a:xfrm>
          <a:prstGeom prst="rect">
            <a:avLst/>
          </a:prstGeom>
          <a:noFill/>
          <a:ln w="0">
            <a:noFill/>
          </a:ln>
        </p:spPr>
        <p:txBody>
          <a:bodyPr anchor="t">
            <a:normAutofit/>
          </a:bodyPr>
          <a:lstStyle/>
          <a:p>
            <a:pPr algn="ctr">
              <a:defRPr sz="1425" b="0">
                <a:solidFill>
                  <a:srgbClr val="16856A"/>
                </a:solidFill>
                <a:latin typeface="Aptos"/>
                <a:ea typeface="Aptos"/>
                <a:cs typeface="Aptos"/>
              </a:defRPr>
            </a:pPr>
            <a:r>
              <a:rPr sz="1425" b="0">
                <a:solidFill>
                  <a:srgbClr val="16856A"/>
                </a:solidFill>
                <a:latin typeface="Aptos"/>
                <a:ea typeface="Aptos"/>
                <a:cs typeface="Aptos"/>
              </a:rPr>
              <a:t>Коректна цифрова схема має бути правильною функціонально, електрично й у часі.</a:t>
            </a:r>
          </a:p>
        </p:txBody>
      </p:sp>
    </p:spTree>
    <p:extLst>
      <p:ext uri="{BB962C8B-B14F-4D97-AF65-F5344CB8AC3E}">
        <p14:creationId xmlns:p14="http://schemas.microsoft.com/office/powerpoint/2010/main" val="1701609729"/>
      </p:ext>
    </p:extLst>
  </p:cSld>
  <p:clrMapOvr>
    <a:masterClrMapping/>
  </p:clrMapOvr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</TotalTime>
  <Words>1603</Words>
  <Application>Microsoft Office PowerPoint</Application>
  <DocSecurity>0</DocSecurity>
  <PresentationFormat>Широкий екран</PresentationFormat>
  <Paragraphs>586</Paragraphs>
  <Slides>36</Slides>
  <Notes>36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36</vt:i4>
      </vt:variant>
    </vt:vector>
  </HeadingPairs>
  <TitlesOfParts>
    <vt:vector size="39" baseType="lpstr">
      <vt:lpstr>Aptos</vt:lpstr>
      <vt:lpstr>Calibri</vt:lpstr>
      <vt:lpstr>ChatGPT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Denys</cp:lastModifiedBy>
  <cp:revision>2</cp:revision>
  <dcterms:created xsi:type="dcterms:W3CDTF">2026-09-22T17:43:25Z</dcterms:created>
  <dcterms:modified xsi:type="dcterms:W3CDTF">2026-09-22T18:14:18Z</dcterms:modified>
</cp:coreProperties>
</file>