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5AAB5-2A2B-4B37-ADAD-AEE23EE3249E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0DA6E-C763-46C0-81E5-4270A914C31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63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379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0467ED7-4ED0-4DD9-B1CD-F22E0F018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39CEAC44-0DC8-4A7E-BB8E-273856AF4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877AAECF-53A3-42E4-AA2A-94ACC1B44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3600CE5-A38E-4192-9CB1-D0241EDA8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6FB6B86-9FDA-4ED9-92AF-9165E3E9A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9FC5281-0C54-49AE-9850-C1556D48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84A277A-FC8A-4459-A870-C1899E327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FC5EF3A-608B-495C-806F-5CACDA2154E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C9B928D-EC80-430C-A2FA-DDB249A1A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0844044-1907-4225-ADFE-F2773830A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7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Підготовка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наукових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публікацій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27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презентація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результатів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7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8826FFFE-31C9-4B15-BEC2-CD5478B1BDD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FCC48BF-E088-4479-BD78-15062885951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7BB073F-508D-4F97-ADCE-10B790340AC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5791779-25B1-481E-84D3-1E91215840F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1181D80-573B-4A47-9F95-285EA27CF25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92E58E0-7056-42FD-85DD-A42ADCD810B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01F2AD3-70E0-46EB-9202-DD35070722D8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014A382-21EC-44B7-8FBE-0FE44EFE5E48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6729651-64F8-42F0-B47D-E758CA87DE75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Архітектура наукового тексту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1F59ACE-30D1-42AC-B19B-822DC645D975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Узгодження проблеми, методики, результатів, висновків і внеску дослідження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6A0C88F2-FD6F-446A-8B14-216DE5B35DA8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2AFB1B5-E467-4D82-8D87-5BF95424504D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BBB9827-27DA-4F7A-A17D-0763B923EF4D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Публікація й апробація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CAB2FAD-4C0A-499D-8AC5-E13BF51A3DBE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Підготовка тез або статті та обґрунтований вибір видання чи наукового заходу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38375E37-D151-4DC3-A649-5739603CFF46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1F4C6C5A-1C9F-41F0-88EA-E45607B04FC5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FBDBEE9-211E-48B7-9B26-AE29C930EE70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Презентація доказів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FE3DE45-74C5-4E34-9AF1-1DF71358FD3A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Перетворення результатів на зрозумілу усну й візуальну аргументацію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FCA51DB2-CAE4-4B6D-B9C6-9345CA86B6F7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CB0C971-54FD-4B89-8CAC-23B7FE893A58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BD62508-B76D-4B59-BDA4-D8726C31C723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Фахове обговорення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B155275-B0DA-4D90-AF98-0E9239BF9FFB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Аргументована відповідь на запитання та робота з обґрунтованими зауваженнями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7278517F-2B45-4048-975A-5EBFA6218716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підготувати логічно узгоджений рукопис, обрати належний спосіб апробації та професійно представити результати фаховій аудиторії.</a:t>
            </a:r>
          </a:p>
        </p:txBody>
      </p:sp>
    </p:spTree>
    <p:extLst>
      <p:ext uri="{BB962C8B-B14F-4D97-AF65-F5344CB8AC3E}">
        <p14:creationId xmlns:p14="http://schemas.microsoft.com/office/powerpoint/2010/main" val="1899402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BF54CDFD-7D11-481F-B93F-E3EBA4BE762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ВИХІДНА ПОЗИЦІЯ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E9FFE1A-CF00-468D-ABAF-D8EE6079A3E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Наукова комунікація як продовження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EA8F00F-CAFA-4BE6-8929-EBC47BA1CA9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3BCDEBA-5D0C-4FE4-ACB6-53A1F3E9929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FBADF5C-7681-4EA5-A9A7-18944018D78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79B6A0B-48A0-4886-A777-7AA410CB551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90A357D3-2C45-4CC1-9A74-7737E953FC62}"/>
              </a:ext>
            </a:extLst>
          </p:cNvPr>
          <p:cNvSpPr>
            <a:spLocks noGrp="1"/>
          </p:cNvSpPr>
          <p:nvPr/>
        </p:nvSpPr>
        <p:spPr>
          <a:xfrm>
            <a:off x="457200" y="1952625"/>
            <a:ext cx="2571750" cy="1571625"/>
          </a:xfrm>
          <a:prstGeom prst="roundRect">
            <a:avLst>
              <a:gd name="adj" fmla="val 4848"/>
            </a:avLst>
          </a:prstGeom>
          <a:solidFill>
            <a:srgbClr val="EAF2F8"/>
          </a:solidFill>
          <a:ln w="15240">
            <a:solidFill>
              <a:srgbClr val="5C9BC6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14F4C8D-6F82-438C-97F0-0FADC438CCAD}"/>
              </a:ext>
            </a:extLst>
          </p:cNvPr>
          <p:cNvSpPr>
            <a:spLocks noGrp="1"/>
          </p:cNvSpPr>
          <p:nvPr/>
        </p:nvSpPr>
        <p:spPr>
          <a:xfrm>
            <a:off x="1457325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CD31F7F-8195-4B4E-8A1C-13B559C0587A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ДОКАЗОВА ОСНОВА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4DA6BA9-505B-4619-9472-F9C653595C4A}"/>
              </a:ext>
            </a:extLst>
          </p:cNvPr>
          <p:cNvSpPr>
            <a:spLocks noGrp="1"/>
          </p:cNvSpPr>
          <p:nvPr/>
        </p:nvSpPr>
        <p:spPr>
          <a:xfrm>
            <a:off x="685800" y="2686050"/>
            <a:ext cx="211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дані, метод і результати, достатні для заявленого висновку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7C420032-2CCB-418B-8915-648C562B0417}"/>
              </a:ext>
            </a:extLst>
          </p:cNvPr>
          <p:cNvSpPr>
            <a:spLocks noGrp="1"/>
          </p:cNvSpPr>
          <p:nvPr/>
        </p:nvSpPr>
        <p:spPr>
          <a:xfrm>
            <a:off x="3028950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92B96442-6E10-4C7A-A6A5-39E67D19E645}"/>
              </a:ext>
            </a:extLst>
          </p:cNvPr>
          <p:cNvSpPr>
            <a:spLocks noGrp="1"/>
          </p:cNvSpPr>
          <p:nvPr/>
        </p:nvSpPr>
        <p:spPr>
          <a:xfrm>
            <a:off x="3362325" y="1952625"/>
            <a:ext cx="2571750" cy="1571625"/>
          </a:xfrm>
          <a:prstGeom prst="roundRect">
            <a:avLst>
              <a:gd name="adj" fmla="val 4848"/>
            </a:avLst>
          </a:prstGeom>
          <a:solidFill>
            <a:srgbClr val="EAF5F1"/>
          </a:solidFill>
          <a:ln w="15240">
            <a:solidFill>
              <a:srgbClr val="2E7D6B"/>
            </a:solidFill>
            <a:prstDash val="solid"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D47008A-7F18-4410-9F34-FD8C0F67BB6D}"/>
              </a:ext>
            </a:extLst>
          </p:cNvPr>
          <p:cNvSpPr>
            <a:spLocks noGrp="1"/>
          </p:cNvSpPr>
          <p:nvPr/>
        </p:nvSpPr>
        <p:spPr>
          <a:xfrm>
            <a:off x="4362450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C2E0D41-D553-4135-A081-328BEC013F66}"/>
              </a:ext>
            </a:extLst>
          </p:cNvPr>
          <p:cNvSpPr>
            <a:spLocks noGrp="1"/>
          </p:cNvSpPr>
          <p:nvPr/>
        </p:nvSpPr>
        <p:spPr>
          <a:xfrm>
            <a:off x="3533775" y="2143125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НАУКОВИЙ ТЕКСТ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8F8BD3E-C515-41A8-A1F6-77243F634E55}"/>
              </a:ext>
            </a:extLst>
          </p:cNvPr>
          <p:cNvSpPr>
            <a:spLocks noGrp="1"/>
          </p:cNvSpPr>
          <p:nvPr/>
        </p:nvSpPr>
        <p:spPr>
          <a:xfrm>
            <a:off x="3590925" y="2686050"/>
            <a:ext cx="211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відтворювана логіка дослідження й чітко визначений внесок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2343BACC-C2AA-4467-BA8C-7067E04BEDA4}"/>
              </a:ext>
            </a:extLst>
          </p:cNvPr>
          <p:cNvSpPr>
            <a:spLocks noGrp="1"/>
          </p:cNvSpPr>
          <p:nvPr/>
        </p:nvSpPr>
        <p:spPr>
          <a:xfrm>
            <a:off x="5934075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8EFB6D90-1C31-453F-9693-37A213D82939}"/>
              </a:ext>
            </a:extLst>
          </p:cNvPr>
          <p:cNvSpPr>
            <a:spLocks noGrp="1"/>
          </p:cNvSpPr>
          <p:nvPr/>
        </p:nvSpPr>
        <p:spPr>
          <a:xfrm>
            <a:off x="6267450" y="1952625"/>
            <a:ext cx="2571750" cy="1571625"/>
          </a:xfrm>
          <a:prstGeom prst="roundRect">
            <a:avLst>
              <a:gd name="adj" fmla="val 4848"/>
            </a:avLst>
          </a:prstGeom>
          <a:solidFill>
            <a:srgbClr val="FBF3E5"/>
          </a:solidFill>
          <a:ln w="15240">
            <a:solidFill>
              <a:srgbClr val="A66A18"/>
            </a:solidFill>
            <a:prstDash val="solid"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6DAF867-71B3-45CA-B112-75B798DACF89}"/>
              </a:ext>
            </a:extLst>
          </p:cNvPr>
          <p:cNvSpPr>
            <a:spLocks noGrp="1"/>
          </p:cNvSpPr>
          <p:nvPr/>
        </p:nvSpPr>
        <p:spPr>
          <a:xfrm>
            <a:off x="7267575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06FC3DC8-2B4C-4B07-B1AF-1856EB819E7C}"/>
              </a:ext>
            </a:extLst>
          </p:cNvPr>
          <p:cNvSpPr>
            <a:spLocks noGrp="1"/>
          </p:cNvSpPr>
          <p:nvPr/>
        </p:nvSpPr>
        <p:spPr>
          <a:xfrm>
            <a:off x="6438900" y="2143125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АПРОБАЦІЯ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FEC7C62-D1A9-4842-BBE0-2609DB30EFFF}"/>
              </a:ext>
            </a:extLst>
          </p:cNvPr>
          <p:cNvSpPr>
            <a:spLocks noGrp="1"/>
          </p:cNvSpPr>
          <p:nvPr/>
        </p:nvSpPr>
        <p:spPr>
          <a:xfrm>
            <a:off x="6496050" y="2686050"/>
            <a:ext cx="211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 аргументації через рецензування та фахове обговорення</a:t>
            </a:r>
          </a:p>
        </p:txBody>
      </p:sp>
      <p:sp>
        <p:nvSpPr>
          <p:cNvPr id="21" name="Пряма сполучна лінія 20">
            <a:extLst>
              <a:ext uri="{FF2B5EF4-FFF2-40B4-BE49-F238E27FC236}">
                <a16:creationId xmlns:a16="http://schemas.microsoft.com/office/drawing/2014/main" id="{46BE06B1-B67E-4FF3-83B3-F78B6BCD247F}"/>
              </a:ext>
            </a:extLst>
          </p:cNvPr>
          <p:cNvSpPr>
            <a:spLocks noGrp="1"/>
          </p:cNvSpPr>
          <p:nvPr/>
        </p:nvSpPr>
        <p:spPr>
          <a:xfrm>
            <a:off x="8839200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98BBB4B3-54AC-4527-9C74-EBF9A72C38CB}"/>
              </a:ext>
            </a:extLst>
          </p:cNvPr>
          <p:cNvSpPr>
            <a:spLocks noGrp="1"/>
          </p:cNvSpPr>
          <p:nvPr/>
        </p:nvSpPr>
        <p:spPr>
          <a:xfrm>
            <a:off x="9172575" y="1952625"/>
            <a:ext cx="2571750" cy="1571625"/>
          </a:xfrm>
          <a:prstGeom prst="roundRect">
            <a:avLst>
              <a:gd name="adj" fmla="val 4848"/>
            </a:avLst>
          </a:prstGeom>
          <a:solidFill>
            <a:srgbClr val="102A43"/>
          </a:solidFill>
          <a:ln w="15240">
            <a:solidFill>
              <a:srgbClr val="102A43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5314A211-99B3-4D12-80C9-F2121A344B62}"/>
              </a:ext>
            </a:extLst>
          </p:cNvPr>
          <p:cNvSpPr>
            <a:spLocks noGrp="1"/>
          </p:cNvSpPr>
          <p:nvPr/>
        </p:nvSpPr>
        <p:spPr>
          <a:xfrm>
            <a:off x="10172700" y="1600200"/>
            <a:ext cx="571500" cy="45720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18267A95-B458-4101-9233-838928D834E7}"/>
              </a:ext>
            </a:extLst>
          </p:cNvPr>
          <p:cNvSpPr>
            <a:spLocks noGrp="1"/>
          </p:cNvSpPr>
          <p:nvPr/>
        </p:nvSpPr>
        <p:spPr>
          <a:xfrm>
            <a:off x="9344025" y="2143125"/>
            <a:ext cx="2228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УТОЧНЕНИЙ РЕЗУЛЬТАТ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CAD2C61-32B2-4AE3-9422-5C669CEB2637}"/>
              </a:ext>
            </a:extLst>
          </p:cNvPr>
          <p:cNvSpPr>
            <a:spLocks noGrp="1"/>
          </p:cNvSpPr>
          <p:nvPr/>
        </p:nvSpPr>
        <p:spPr>
          <a:xfrm>
            <a:off x="9401175" y="2686050"/>
            <a:ext cx="211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виправлення помилок, меж і формулювань до остаточного оприлюднення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83D41959-5A8C-44A9-928D-947221D4BD5D}"/>
              </a:ext>
            </a:extLst>
          </p:cNvPr>
          <p:cNvSpPr>
            <a:spLocks noGrp="1"/>
          </p:cNvSpPr>
          <p:nvPr/>
        </p:nvSpPr>
        <p:spPr>
          <a:xfrm>
            <a:off x="1381125" y="4495800"/>
            <a:ext cx="9429750" cy="914400"/>
          </a:xfrm>
          <a:prstGeom prst="roundRect">
            <a:avLst>
              <a:gd name="adj" fmla="val 8333"/>
            </a:avLst>
          </a:prstGeom>
          <a:solidFill>
            <a:srgbClr val="F4F8FB"/>
          </a:solidFill>
          <a:ln w="12383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Публікація не додає якості слабкому дослідженню. Вона робить дослідницькі рішення видимими, відкриває їх для перевірки та вимагає точнішого визначення меж висновку.</a:t>
            </a:r>
          </a:p>
        </p:txBody>
      </p:sp>
    </p:spTree>
    <p:extLst>
      <p:ext uri="{BB962C8B-B14F-4D97-AF65-F5344CB8AC3E}">
        <p14:creationId xmlns:p14="http://schemas.microsoft.com/office/powerpoint/2010/main" val="69874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99CD17D-321C-4948-8271-C3F790A742F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НАУКОВИЙ ТЕКСТ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CDEF189-5B9C-4E5D-830A-D8FC636F429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Структура статті та функції її складових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1FB7236-8D56-41A7-A26F-37000B9953A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A0E55D3-0868-401C-B464-44A9F90E333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56D42C6-90F8-4486-8DE7-C6FD877FEB3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2A01A98-6485-482A-9AF7-73C68717D8D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99EF2025-450F-4AA3-B765-49D23F278751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Складова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 яке питання відповідає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Основний зміст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Ознака якості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Вступ</a:t>
                      </a:r>
                      <a:endParaRPr sz="900" b="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яку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проблему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досліджено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і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чому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вона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важлива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контекст, наукова прогалина, питання та мета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проблема випливає з аналізу літератури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отримано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й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проаналізовано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докази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дизайн, дані, вибірка, методи та обмеження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процедуру можна зрозуміти й відтворити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безпосередньо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встановлено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оцінки, закономірності, порівняння та документовані спостереження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подано результат без передчасного пояснення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Обговорення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результати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змінюють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наявне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розуміння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інтерпретація, зіставлення з літературою, альтернативи та межі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сила тверджень відповідає доказам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Висновки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яка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відповідь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обґрунтована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стислий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внесок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,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практичне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значення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та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перспективи</a:t>
                      </a:r>
                      <a:endParaRPr sz="900" b="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немає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нових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результатів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,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показаних</a:t>
                      </a:r>
                      <a:r>
                        <a:rPr sz="900" b="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у </a:t>
                      </a:r>
                      <a:r>
                        <a:rPr sz="900" b="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статті</a:t>
                      </a:r>
                      <a:endParaRPr sz="900" b="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B27B6F3-E6FE-4608-AC62-3D698414158A}"/>
              </a:ext>
            </a:extLst>
          </p:cNvPr>
          <p:cNvSpPr>
            <a:spLocks noGrp="1"/>
          </p:cNvSpPr>
          <p:nvPr/>
        </p:nvSpPr>
        <p:spPr>
          <a:xfrm>
            <a:off x="1714500" y="5772150"/>
            <a:ext cx="876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IMRaD є поширеною моделлю для емпіричних статей, але конкретну структуру визначають тип дослідження та вимоги видання.</a:t>
            </a:r>
          </a:p>
        </p:txBody>
      </p:sp>
    </p:spTree>
    <p:extLst>
      <p:ext uri="{BB962C8B-B14F-4D97-AF65-F5344CB8AC3E}">
        <p14:creationId xmlns:p14="http://schemas.microsoft.com/office/powerpoint/2010/main" val="560174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F068CB3-5202-4789-B196-67B74229EF3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НАУКОВИЙ ТЕКСТ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E323770-6C83-49DB-BC80-22FDA480260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Матриця логічної узгодженості рукопису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71BDC45-7206-4BC0-B768-A72BB51CA16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634DFDE-1FCC-46BF-9890-59299FB2EB3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8CFE0B7-B0E6-4D94-98B0-6B3022907A5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DD6EC96-5353-4736-A9E4-A6C4C01CDA37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F63FA33B-5D0B-4E86-9C5C-1809442B062B}"/>
              </a:ext>
            </a:extLst>
          </p:cNvPr>
          <p:cNvGraphicFramePr/>
          <p:nvPr/>
        </p:nvGraphicFramePr>
        <p:xfrm>
          <a:off x="428625" y="1524000"/>
          <a:ext cx="11334750" cy="3905250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Зв’язок із наступним елементом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Типова невідповідність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Наукова проблема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яке недостатньо пояснене явище потребує дослідження?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визначає межі дослідницького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опис важливої теми без наукової суперечності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Дослідницьке питання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яку відповідь реально можна отримати?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визначає потрібні дані та метод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 ширше за можливості дизайну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яка процедура дає релевантні докази?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створює підставу для конкретного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не перевіряє заявлене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встановлено в межах процедури?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обмежує допустиму інтерпретацію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підмінено загальним описом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 і внесок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яке нове положення підтримують докази?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повертають текст до проблеми та літератури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 сильніший або ширший за результат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B6A94FC-C772-4F20-9520-39E51475ADB8}"/>
              </a:ext>
            </a:extLst>
          </p:cNvPr>
          <p:cNvSpPr>
            <a:spLocks noGrp="1"/>
          </p:cNvSpPr>
          <p:nvPr/>
        </p:nvSpPr>
        <p:spPr>
          <a:xfrm>
            <a:off x="1571625" y="5619750"/>
            <a:ext cx="904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Логічну якість статті перевіряють у двох напрямах: від проблеми до висновку та від кожного висновку назад до його доказової основи.</a:t>
            </a:r>
          </a:p>
        </p:txBody>
      </p:sp>
    </p:spTree>
    <p:extLst>
      <p:ext uri="{BB962C8B-B14F-4D97-AF65-F5344CB8AC3E}">
        <p14:creationId xmlns:p14="http://schemas.microsoft.com/office/powerpoint/2010/main" val="1496759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C59035B4-1807-4EBC-9254-7779126DC17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НАУКОВИЙ ТЕКСТ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82AFA95-3611-45B0-A561-68A4B2091F3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Назва, анотація та ключові слова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9CF0DB3-F9FD-4C66-B4B2-AF8BF730282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0F0194D-D37A-48A7-8D36-91510EB9446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07EEBB9-23FF-471A-84B5-3120756DFCF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CD0DE0B-92CB-44BC-9F53-80F8F7409867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5FC8392-556B-4CAB-83A0-A907ABF38656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94A9042-C5F5-495E-BA6A-0ACEC628227D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4972239-BEF9-405D-A6CB-3912C7FBA7C2}"/>
              </a:ext>
            </a:extLst>
          </p:cNvPr>
          <p:cNvSpPr>
            <a:spLocks noGrp="1"/>
          </p:cNvSpPr>
          <p:nvPr/>
        </p:nvSpPr>
        <p:spPr>
          <a:xfrm>
            <a:off x="140970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НАЗВА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C50413A-33DD-4A4A-8875-4E9E53A51C91}"/>
              </a:ext>
            </a:extLst>
          </p:cNvPr>
          <p:cNvSpPr>
            <a:spLocks noGrp="1"/>
          </p:cNvSpPr>
          <p:nvPr/>
        </p:nvSpPr>
        <p:spPr>
          <a:xfrm>
            <a:off x="1409700" y="2152650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передає об’єкт, головний зв’язок або підхід без обіцянок, яких стаття не виконує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перевірка: чи відрізняє назва цю роботу від подібних досліджень?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553AB80-5E88-4E96-93C1-F558DF2DA14E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1DA5347-A6D9-4E01-BC11-323D64D91785}"/>
              </a:ext>
            </a:extLst>
          </p:cNvPr>
          <p:cNvSpPr>
            <a:spLocks noGrp="1"/>
          </p:cNvSpPr>
          <p:nvPr/>
        </p:nvSpPr>
        <p:spPr>
          <a:xfrm>
            <a:off x="6267450" y="177165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4E5268C-607E-4E49-9E87-0CED27BF3C7D}"/>
              </a:ext>
            </a:extLst>
          </p:cNvPr>
          <p:cNvSpPr>
            <a:spLocks noGrp="1"/>
          </p:cNvSpPr>
          <p:nvPr/>
        </p:nvSpPr>
        <p:spPr>
          <a:xfrm>
            <a:off x="683895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АНОТАЦІЯ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F1A1708-4E9F-4095-8849-331704C0AAE5}"/>
              </a:ext>
            </a:extLst>
          </p:cNvPr>
          <p:cNvSpPr>
            <a:spLocks noGrp="1"/>
          </p:cNvSpPr>
          <p:nvPr/>
        </p:nvSpPr>
        <p:spPr>
          <a:xfrm>
            <a:off x="6838950" y="2152650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стисло відтворює проблему, мету, метод, ключовий результат і висновок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перевірка: чи можна зрозуміти внесок без читання основного тексту?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6178D0FF-6EC1-4CFF-B356-C4754D9CFB18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1342256A-37BD-4A3A-A51D-8538152C0057}"/>
              </a:ext>
            </a:extLst>
          </p:cNvPr>
          <p:cNvSpPr>
            <a:spLocks noGrp="1"/>
          </p:cNvSpPr>
          <p:nvPr/>
        </p:nvSpPr>
        <p:spPr>
          <a:xfrm>
            <a:off x="838200" y="35337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F2E4F9D-7F28-49A6-8ED9-C50166C9A880}"/>
              </a:ext>
            </a:extLst>
          </p:cNvPr>
          <p:cNvSpPr>
            <a:spLocks noGrp="1"/>
          </p:cNvSpPr>
          <p:nvPr/>
        </p:nvSpPr>
        <p:spPr>
          <a:xfrm>
            <a:off x="140970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КЛЮЧОВІ СЛОВА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65BA9DE7-54DA-49E8-9F07-CB8E78B5CCD2}"/>
              </a:ext>
            </a:extLst>
          </p:cNvPr>
          <p:cNvSpPr>
            <a:spLocks noGrp="1"/>
          </p:cNvSpPr>
          <p:nvPr/>
        </p:nvSpPr>
        <p:spPr>
          <a:xfrm>
            <a:off x="1409700" y="3914775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поєднують усталені терміни галузі з поняттями, специфічними для дослідження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перевірка: чи відповідають слова запитам, за якими роботу шукатиме фахівець?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84E1861D-CBB6-4224-947C-32E5036ACA58}"/>
              </a:ext>
            </a:extLst>
          </p:cNvPr>
          <p:cNvSpPr>
            <a:spLocks noGrp="1"/>
          </p:cNvSpPr>
          <p:nvPr/>
        </p:nvSpPr>
        <p:spPr>
          <a:xfrm>
            <a:off x="609600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06487CC-2051-4B75-9306-AF57E538FB07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7B41699-0C21-47BE-BC51-30FBD36B860F}"/>
              </a:ext>
            </a:extLst>
          </p:cNvPr>
          <p:cNvSpPr>
            <a:spLocks noGrp="1"/>
          </p:cNvSpPr>
          <p:nvPr/>
        </p:nvSpPr>
        <p:spPr>
          <a:xfrm>
            <a:off x="683895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ПОШУКОВА ВИДИМІСТЬ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FEA1328-DCEA-4023-91B4-CB6C425E93A4}"/>
              </a:ext>
            </a:extLst>
          </p:cNvPr>
          <p:cNvSpPr>
            <a:spLocks noGrp="1"/>
          </p:cNvSpPr>
          <p:nvPr/>
        </p:nvSpPr>
        <p:spPr>
          <a:xfrm>
            <a:off x="6838950" y="3914775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узгоджує терміни в назві, анотації й ключових словах без неприродного повторення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перевірка: чи збережено наукову точність термінів?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FBFA8A2-DB29-495C-8D60-9E689471683B}"/>
              </a:ext>
            </a:extLst>
          </p:cNvPr>
          <p:cNvSpPr>
            <a:spLocks noGrp="1"/>
          </p:cNvSpPr>
          <p:nvPr/>
        </p:nvSpPr>
        <p:spPr>
          <a:xfrm>
            <a:off x="1619250" y="5381625"/>
            <a:ext cx="895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Назва й анотація мають точно відображати готову статтю. Їх остаточну редакцію доцільно виконувати після завершення основного тексту.</a:t>
            </a:r>
          </a:p>
        </p:txBody>
      </p:sp>
    </p:spTree>
    <p:extLst>
      <p:ext uri="{BB962C8B-B14F-4D97-AF65-F5344CB8AC3E}">
        <p14:creationId xmlns:p14="http://schemas.microsoft.com/office/powerpoint/2010/main" val="1851242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E7633304-BE49-4219-A1FB-63EC9861387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ПРЕДСТАВЛЕННЯ ДОКАЗІВ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38D147A-FF22-4F0C-8DFD-47A2906A265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Таблиці, рисунки та текстове пояснення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A18C45F-B32C-4D79-9679-0490FBD163F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F23F30A-A195-4AC2-9204-BB276C8971E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9DA44F5-32BA-44AA-9FB3-ED2BA830D72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28B1335-4ED6-4F75-8FB0-D224729E03A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D7133D9-E33E-455C-ACB4-E0EB63995A1B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C1D33FE8-B503-48EF-BD1D-96E0F6C34EBB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B8DA14C-6218-4C1D-B5B1-9792BA513E7A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АНАЛІТИЧНЕ 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1A3783C-E609-4AAC-9EFC-E4590CC48FE3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яке твердження має підтримати цей доказ?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81595ED-1BB7-4738-9643-6F79D5F867B9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EF6F53E2-EE1B-4C9D-BD8E-EE6510A16540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8CA23CA-A14E-4EB6-9C59-48505C3647EC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ФОРМА ПОДАННЯ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A2567BB-7901-425B-A2F0-C324FB592923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таблиця для точних значень, рисунок для структури або динаміки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13C2F84-D157-41FF-B309-2CC1BEF37AFA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5A97053B-007C-4B3A-B3C1-07641EFE80D7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96F5870-D16A-4B84-83BB-72AB90FB9C76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САМОДОСТАТНІСТЬ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D07B487-2FF3-412C-8E01-F48616181183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назва, одиниці, період, легенда та джерело зрозумілі без основного тексту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AA82362F-C28B-4B7B-92FD-7732521D77B0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B7DCE1C3-DAD7-4ED0-9E6A-60D558A97770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A1A4744-3D42-41E0-BA08-39C6C5037AE7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ТЕКСТОВА ІНТЕРПРЕТАЦІЯ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AE62C478-BD50-4551-9A44-C5E8515FB822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автор пояснює головну закономірність, а не повторює всі числа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ACA8CE91-ED50-44E8-AC55-B8BF467A9D2F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40284ED-C9E9-45DC-B9B2-72AC49BE0EA8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1919631A-20E2-48D8-AC43-17DABD53D771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читач бачить, які дані або припущення звужують висновок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01673962-24F1-4466-BC66-923D1A7E264A}"/>
              </a:ext>
            </a:extLst>
          </p:cNvPr>
          <p:cNvSpPr>
            <a:spLocks noGrp="1"/>
          </p:cNvSpPr>
          <p:nvPr/>
        </p:nvSpPr>
        <p:spPr>
          <a:xfrm>
            <a:off x="1381125" y="4686300"/>
            <a:ext cx="9429750" cy="876300"/>
          </a:xfrm>
          <a:prstGeom prst="roundRect">
            <a:avLst>
              <a:gd name="adj" fmla="val 8696"/>
            </a:avLst>
          </a:prstGeom>
          <a:solidFill>
            <a:srgbClr val="EAF5F1"/>
          </a:solidFill>
          <a:ln w="12383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Кожна таблиця або схема повинна виконувати аналітичну функцію. Декоративне дублювання матеріалу збільшує обсяг, але не посилює доказову основу.</a:t>
            </a:r>
          </a:p>
        </p:txBody>
      </p:sp>
    </p:spTree>
    <p:extLst>
      <p:ext uri="{BB962C8B-B14F-4D97-AF65-F5344CB8AC3E}">
        <p14:creationId xmlns:p14="http://schemas.microsoft.com/office/powerpoint/2010/main" val="406099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BAFA26B-B7C7-41FC-A1B8-962B70DAAAC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ПУБЛІКАЦІЯ Й АПРОБАЦІЯ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0624F0B-E50C-42EA-82AD-18745BE7583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Формати представлення наукового результату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F75EAC0-B23A-4006-BE8A-2E3F77ABF25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82F78DB-44E4-463C-A6EC-A31AC1C5EBB1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6639925-F54E-4FD2-8EFC-784819F2011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32A0BD3-0029-4910-9729-B4EC20860E0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FF5A0177-A68D-4B16-8A67-A9A65399AC82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Головне призначення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Очікуваний рівень завершеності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Тези доповіді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стисло представити проблему, підхід і ключовий результат для обговорення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наявний перевірений результат і попередній висновок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малий обсяг не дозволяє повністю показати методику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Усна доповідь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пояснити аргумент і отримати фаховий зворотний зв’язок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чітка логіка, відібрані докази й готовність до запитань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 потребує пріоритету головного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Наукова стаття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повно представити відтворюване дослідження та його внесок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завершена методика, результати, обговорення й обмеження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потребує відповідності профілю та правилам видання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Аналітичний матеріал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перекласти науковий результат у форму, корисну для рішення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доказова основа й обґрунтовані практичні наслідки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спрощення не повинно викривляти невизначеність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473456E-E6B9-470D-A764-C9F9B4CA8BAB}"/>
              </a:ext>
            </a:extLst>
          </p:cNvPr>
          <p:cNvSpPr>
            <a:spLocks noGrp="1"/>
          </p:cNvSpPr>
          <p:nvPr/>
        </p:nvSpPr>
        <p:spPr>
          <a:xfrm>
            <a:off x="1762125" y="5772150"/>
            <a:ext cx="8667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Формат апробації обирають відповідно до ступеня готовності результату, цільової аудиторії та способу фахової перевірки.</a:t>
            </a:r>
          </a:p>
        </p:txBody>
      </p:sp>
    </p:spTree>
    <p:extLst>
      <p:ext uri="{BB962C8B-B14F-4D97-AF65-F5344CB8AC3E}">
        <p14:creationId xmlns:p14="http://schemas.microsoft.com/office/powerpoint/2010/main" val="962548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9309A8F4-AC2F-49D4-B460-CEBA2CB9E4D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ПУБЛІКАЦІЯ Й АПРОБАЦІЯ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FA35DBA-9510-43DA-B4FC-E174210227A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Вибір видання або наукового заходу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A67C026-4C32-4810-8484-5B9C7254FD1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729C4C4-4C2E-4AFF-8CE2-933C24BD128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7F4ADC8-DA21-45E8-9345-CDEBA1FB3D5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A5E4D37-8B35-4D02-AAA9-1C251755457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645232F-A6AE-44FF-86A0-F6FB99529B1B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D7F80F5-DDD0-4C5B-A709-C56F3339954C}"/>
              </a:ext>
            </a:extLst>
          </p:cNvPr>
          <p:cNvSpPr>
            <a:spLocks noGrp="1"/>
          </p:cNvSpPr>
          <p:nvPr/>
        </p:nvSpPr>
        <p:spPr>
          <a:xfrm>
            <a:off x="83820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6D2C7E7-D5FC-496D-9DBC-C6AA9C98E496}"/>
              </a:ext>
            </a:extLst>
          </p:cNvPr>
          <p:cNvSpPr>
            <a:spLocks noGrp="1"/>
          </p:cNvSpPr>
          <p:nvPr/>
        </p:nvSpPr>
        <p:spPr>
          <a:xfrm>
            <a:off x="140970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ВІДПОВІДНІСТЬ ПРОФІЛЮ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D8FED5E-03B7-42E0-A093-D26245D8C4F6}"/>
              </a:ext>
            </a:extLst>
          </p:cNvPr>
          <p:cNvSpPr>
            <a:spLocks noGrp="1"/>
          </p:cNvSpPr>
          <p:nvPr/>
        </p:nvSpPr>
        <p:spPr>
          <a:xfrm>
            <a:off x="140970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тематика, типи матеріалів і фактична аудиторія відповідають роботі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CB0242AF-E174-47EB-9D92-123E3DC52924}"/>
              </a:ext>
            </a:extLst>
          </p:cNvPr>
          <p:cNvSpPr>
            <a:spLocks noGrp="1"/>
          </p:cNvSpPr>
          <p:nvPr/>
        </p:nvSpPr>
        <p:spPr>
          <a:xfrm>
            <a:off x="609600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F4799CA-CD68-4857-8E0E-429A7954F5B8}"/>
              </a:ext>
            </a:extLst>
          </p:cNvPr>
          <p:cNvSpPr>
            <a:spLocks noGrp="1"/>
          </p:cNvSpPr>
          <p:nvPr/>
        </p:nvSpPr>
        <p:spPr>
          <a:xfrm>
            <a:off x="6267450" y="172402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E87DDA3-AD86-42C4-B36D-C4A7A513B9AD}"/>
              </a:ext>
            </a:extLst>
          </p:cNvPr>
          <p:cNvSpPr>
            <a:spLocks noGrp="1"/>
          </p:cNvSpPr>
          <p:nvPr/>
        </p:nvSpPr>
        <p:spPr>
          <a:xfrm>
            <a:off x="683895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ПРОЗОРЕ РЕЦЕНЗУВАННЯ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91BCBD9-F176-4833-AF1D-BD4E03CEE749}"/>
              </a:ext>
            </a:extLst>
          </p:cNvPr>
          <p:cNvSpPr>
            <a:spLocks noGrp="1"/>
          </p:cNvSpPr>
          <p:nvPr/>
        </p:nvSpPr>
        <p:spPr>
          <a:xfrm>
            <a:off x="683895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описано порядок оцінювання, строки, роль редактора та роботу із зауваженнями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AC42C03D-D649-4B08-8FEE-3417B2D2746E}"/>
              </a:ext>
            </a:extLst>
          </p:cNvPr>
          <p:cNvSpPr>
            <a:spLocks noGrp="1"/>
          </p:cNvSpPr>
          <p:nvPr/>
        </p:nvSpPr>
        <p:spPr>
          <a:xfrm>
            <a:off x="66675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B7026273-0F04-40E1-8187-553676190FF9}"/>
              </a:ext>
            </a:extLst>
          </p:cNvPr>
          <p:cNvSpPr>
            <a:spLocks noGrp="1"/>
          </p:cNvSpPr>
          <p:nvPr/>
        </p:nvSpPr>
        <p:spPr>
          <a:xfrm>
            <a:off x="83820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AF109F3-82F6-40C5-98BE-FD93D9CBAEBF}"/>
              </a:ext>
            </a:extLst>
          </p:cNvPr>
          <p:cNvSpPr>
            <a:spLocks noGrp="1"/>
          </p:cNvSpPr>
          <p:nvPr/>
        </p:nvSpPr>
        <p:spPr>
          <a:xfrm>
            <a:off x="140970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РЕДАКЦІЙНА ВІДПОВІДАЛЬНІСТЬ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01D0ECC-3E1E-4124-A618-F1C75389E611}"/>
              </a:ext>
            </a:extLst>
          </p:cNvPr>
          <p:cNvSpPr>
            <a:spLocks noGrp="1"/>
          </p:cNvSpPr>
          <p:nvPr/>
        </p:nvSpPr>
        <p:spPr>
          <a:xfrm>
            <a:off x="140970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вказано склад редакції, контакти, політики етики та виправлення публікацій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C8D8EBF7-2AA5-4E25-920D-D451A2D24099}"/>
              </a:ext>
            </a:extLst>
          </p:cNvPr>
          <p:cNvSpPr>
            <a:spLocks noGrp="1"/>
          </p:cNvSpPr>
          <p:nvPr/>
        </p:nvSpPr>
        <p:spPr>
          <a:xfrm>
            <a:off x="609600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CBF798E-93BC-4BD2-8504-1C78F8B2629C}"/>
              </a:ext>
            </a:extLst>
          </p:cNvPr>
          <p:cNvSpPr>
            <a:spLocks noGrp="1"/>
          </p:cNvSpPr>
          <p:nvPr/>
        </p:nvSpPr>
        <p:spPr>
          <a:xfrm>
            <a:off x="626745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A36F92D-1CAC-4EF4-BDAF-93A2BA1CB204}"/>
              </a:ext>
            </a:extLst>
          </p:cNvPr>
          <p:cNvSpPr>
            <a:spLocks noGrp="1"/>
          </p:cNvSpPr>
          <p:nvPr/>
        </p:nvSpPr>
        <p:spPr>
          <a:xfrm>
            <a:off x="683895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ІНДЕКСУВАННЯ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28B60F0-2D3B-471A-B396-5D7096A7A730}"/>
              </a:ext>
            </a:extLst>
          </p:cNvPr>
          <p:cNvSpPr>
            <a:spLocks noGrp="1"/>
          </p:cNvSpPr>
          <p:nvPr/>
        </p:nvSpPr>
        <p:spPr>
          <a:xfrm>
            <a:off x="683895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заявлені бази перевірено безпосередньо в офіційних переліках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D0158E6F-D383-4CCA-B944-8FF897CE810E}"/>
              </a:ext>
            </a:extLst>
          </p:cNvPr>
          <p:cNvSpPr>
            <a:spLocks noGrp="1"/>
          </p:cNvSpPr>
          <p:nvPr/>
        </p:nvSpPr>
        <p:spPr>
          <a:xfrm>
            <a:off x="66675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0B9EFAD-33C4-4E68-BFBE-A328A059B0DD}"/>
              </a:ext>
            </a:extLst>
          </p:cNvPr>
          <p:cNvSpPr>
            <a:spLocks noGrp="1"/>
          </p:cNvSpPr>
          <p:nvPr/>
        </p:nvSpPr>
        <p:spPr>
          <a:xfrm>
            <a:off x="83820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BEE537B6-ACB0-4C0D-944F-60C4D58456F9}"/>
              </a:ext>
            </a:extLst>
          </p:cNvPr>
          <p:cNvSpPr>
            <a:spLocks noGrp="1"/>
          </p:cNvSpPr>
          <p:nvPr/>
        </p:nvSpPr>
        <p:spPr>
          <a:xfrm>
            <a:off x="140970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ФІНАНСОВІ УМОВИ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17A435B8-2CCD-4676-A3FD-DB873D957D2F}"/>
              </a:ext>
            </a:extLst>
          </p:cNvPr>
          <p:cNvSpPr>
            <a:spLocks noGrp="1"/>
          </p:cNvSpPr>
          <p:nvPr/>
        </p:nvSpPr>
        <p:spPr>
          <a:xfrm>
            <a:off x="140970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вартість, момент оплати й умови повернення коштів відомі до подання</a:t>
            </a:r>
          </a:p>
        </p:txBody>
      </p:sp>
      <p:sp>
        <p:nvSpPr>
          <p:cNvPr id="27" name="Округлений прямокутник 26">
            <a:extLst>
              <a:ext uri="{FF2B5EF4-FFF2-40B4-BE49-F238E27FC236}">
                <a16:creationId xmlns:a16="http://schemas.microsoft.com/office/drawing/2014/main" id="{8E77EA02-AA59-47F3-BD6D-FC816C20A8A3}"/>
              </a:ext>
            </a:extLst>
          </p:cNvPr>
          <p:cNvSpPr>
            <a:spLocks noGrp="1"/>
          </p:cNvSpPr>
          <p:nvPr/>
        </p:nvSpPr>
        <p:spPr>
          <a:xfrm>
            <a:off x="609600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55A15572-5AF0-4A3D-A296-E8A4F27A56C2}"/>
              </a:ext>
            </a:extLst>
          </p:cNvPr>
          <p:cNvSpPr>
            <a:spLocks noGrp="1"/>
          </p:cNvSpPr>
          <p:nvPr/>
        </p:nvSpPr>
        <p:spPr>
          <a:xfrm>
            <a:off x="626745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9C41EDCA-FE12-450E-97FB-3F2815C342A5}"/>
              </a:ext>
            </a:extLst>
          </p:cNvPr>
          <p:cNvSpPr>
            <a:spLocks noGrp="1"/>
          </p:cNvSpPr>
          <p:nvPr/>
        </p:nvSpPr>
        <p:spPr>
          <a:xfrm>
            <a:off x="683895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АРХІВУВАННЯ Й ДОСТУП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5FAFCDAB-F805-4B92-8D93-8070471E906A}"/>
              </a:ext>
            </a:extLst>
          </p:cNvPr>
          <p:cNvSpPr>
            <a:spLocks noGrp="1"/>
          </p:cNvSpPr>
          <p:nvPr/>
        </p:nvSpPr>
        <p:spPr>
          <a:xfrm>
            <a:off x="683895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зрозуміло, де зберігатиметься матеріал і які права залишаються в автора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63215753-032F-4C9E-8ECB-62F9BD5CCE9D}"/>
              </a:ext>
            </a:extLst>
          </p:cNvPr>
          <p:cNvSpPr>
            <a:spLocks noGrp="1"/>
          </p:cNvSpPr>
          <p:nvPr/>
        </p:nvSpPr>
        <p:spPr>
          <a:xfrm>
            <a:off x="1476375" y="5619750"/>
            <a:ext cx="9239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Перевірка має спиратися на сукупність ознак. Наявність журналу в одному списку або запрошення електронною поштою не підтверджують його надійності.</a:t>
            </a:r>
          </a:p>
        </p:txBody>
      </p:sp>
    </p:spTree>
    <p:extLst>
      <p:ext uri="{BB962C8B-B14F-4D97-AF65-F5344CB8AC3E}">
        <p14:creationId xmlns:p14="http://schemas.microsoft.com/office/powerpoint/2010/main" val="138907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C4D921B-05B4-4DB4-933B-2DFED3E7B12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ПОДАННЯ РУКОПИСУ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7A4FFCE-2F41-4E6B-992C-1D88002EA7C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Пакет матеріалів і відповідальність авторів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7EB459D-8817-4650-8316-AD69F1B2A57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10E5B6B-5EAC-4E59-94E8-0EBF817EFC8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C2D6C7F-9E5D-4B06-BC66-56683D7BBA3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12598C1-4DF3-47CE-8AF0-D9C1CBC95E8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C4EE3CC1-A0C8-4875-8AD3-D94A89A4FC12}"/>
              </a:ext>
            </a:extLst>
          </p:cNvPr>
          <p:cNvGraphicFramePr/>
          <p:nvPr/>
        </p:nvGraphicFramePr>
        <p:xfrm>
          <a:off x="428625" y="1524000"/>
          <a:ext cx="11334750" cy="3905250"/>
        </p:xfrm>
        <a:graphic>
          <a:graphicData uri="http://schemas.openxmlformats.org/drawingml/2006/table">
            <a:tbl>
              <a:tblPr/>
              <a:tblGrid>
                <a:gridCol w="242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перевіряють до подання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Хто відповідає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Документальний результат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Рукопис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відповідність вимогам, повноту посилань, узгодженість тексту й додатків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автори за погодженим розподілом внеску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остаточна контрольована версія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Авторство і внески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реальний інтелектуальний внесок, порядок авторів і готовність нести відповідальність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усі автори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погоджений опис внесків, за потреби за CRediT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 й етика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право використання матеріалів, конфіденційність і необхідні дозволи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автор, відповідальний за відповідний етап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заяви, дозволи та посилання на дані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Супровідний лист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відповідність профілю, новизну, попереднє оприлюднення та конфлікти інтересів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 для листування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коротке фактичне обґрунтування подання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Технічні файли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якість рисунків, назви файлів, додаткові матеріали та метадані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 для листування з підтвердженням команди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повний комплект для редакційної перевірки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343B6B2-3AC1-4A7C-9A7D-26175CD8C002}"/>
              </a:ext>
            </a:extLst>
          </p:cNvPr>
          <p:cNvSpPr>
            <a:spLocks noGrp="1"/>
          </p:cNvSpPr>
          <p:nvPr/>
        </p:nvSpPr>
        <p:spPr>
          <a:xfrm>
            <a:off x="1714500" y="5619750"/>
            <a:ext cx="876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Подання рукопису означає, що всі автори погодили остаточний зміст, внески й відповідальність за достовірність матеріалу.</a:t>
            </a:r>
          </a:p>
        </p:txBody>
      </p:sp>
    </p:spTree>
    <p:extLst>
      <p:ext uri="{BB962C8B-B14F-4D97-AF65-F5344CB8AC3E}">
        <p14:creationId xmlns:p14="http://schemas.microsoft.com/office/powerpoint/2010/main" val="1447581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4032801C-FA94-4F27-8111-AE159789CA9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РЕЦЕНЗУВАННЯ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F1E9D45-10A9-465F-80EE-FCA671306D8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Опрацювання зауважень рецензентів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CA04A09-7C6E-4693-8E2E-573F9174DD5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0FA4320-80BC-40D5-B735-0DCCDEB9DBA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B463DA6-8EDA-47E5-B36A-42B30EEC983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75FC7E2-C112-4EA0-9A53-54531B5D0CA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1678E3F0-5817-4C53-BF58-23E6CD15C741}"/>
              </a:ext>
            </a:extLst>
          </p:cNvPr>
          <p:cNvSpPr>
            <a:spLocks noGrp="1"/>
          </p:cNvSpPr>
          <p:nvPr/>
        </p:nvSpPr>
        <p:spPr>
          <a:xfrm>
            <a:off x="762000" y="1562100"/>
            <a:ext cx="2333625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СИСТЕМАТИЗАЦІЯ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2977B2D-4E40-4260-A276-8B0E2E996C8E}"/>
              </a:ext>
            </a:extLst>
          </p:cNvPr>
          <p:cNvSpPr>
            <a:spLocks noGrp="1"/>
          </p:cNvSpPr>
          <p:nvPr/>
        </p:nvSpPr>
        <p:spPr>
          <a:xfrm>
            <a:off x="3286125" y="159067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1F0C3CA-07D4-4CE8-A923-68BC3922DA86}"/>
              </a:ext>
            </a:extLst>
          </p:cNvPr>
          <p:cNvSpPr>
            <a:spLocks noGrp="1"/>
          </p:cNvSpPr>
          <p:nvPr/>
        </p:nvSpPr>
        <p:spPr>
          <a:xfrm>
            <a:off x="3952875" y="1562100"/>
            <a:ext cx="7048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розділити зауваження за змістом, методом, поданням і редакційними вимогами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1C9F478A-7C96-4393-A30B-63A46F8044E6}"/>
              </a:ext>
            </a:extLst>
          </p:cNvPr>
          <p:cNvSpPr>
            <a:spLocks noGrp="1"/>
          </p:cNvSpPr>
          <p:nvPr/>
        </p:nvSpPr>
        <p:spPr>
          <a:xfrm>
            <a:off x="762000" y="2305050"/>
            <a:ext cx="2333625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ПЕРЕВІРКА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FE1DB95-941E-4E28-9908-191C98F1EC1A}"/>
              </a:ext>
            </a:extLst>
          </p:cNvPr>
          <p:cNvSpPr>
            <a:spLocks noGrp="1"/>
          </p:cNvSpPr>
          <p:nvPr/>
        </p:nvSpPr>
        <p:spPr>
          <a:xfrm>
            <a:off x="3286125" y="233362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8210E9C-5017-4086-8F73-DB2F28B80203}"/>
              </a:ext>
            </a:extLst>
          </p:cNvPr>
          <p:cNvSpPr>
            <a:spLocks noGrp="1"/>
          </p:cNvSpPr>
          <p:nvPr/>
        </p:nvSpPr>
        <p:spPr>
          <a:xfrm>
            <a:off x="3952875" y="2305050"/>
            <a:ext cx="7048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визначити, чи вказує зауваження на помилку, прогалину, неоднозначність або різницю позицій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71F1E533-3509-4415-A561-D816F66A3C72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2333625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7BC284A2-71F9-4B84-A2AF-096AB1AC8E28}"/>
              </a:ext>
            </a:extLst>
          </p:cNvPr>
          <p:cNvSpPr>
            <a:spLocks noGrp="1"/>
          </p:cNvSpPr>
          <p:nvPr/>
        </p:nvSpPr>
        <p:spPr>
          <a:xfrm>
            <a:off x="3286125" y="307657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A33E23A-3B19-4767-A93B-982A604F5BAD}"/>
              </a:ext>
            </a:extLst>
          </p:cNvPr>
          <p:cNvSpPr>
            <a:spLocks noGrp="1"/>
          </p:cNvSpPr>
          <p:nvPr/>
        </p:nvSpPr>
        <p:spPr>
          <a:xfrm>
            <a:off x="3952875" y="3048000"/>
            <a:ext cx="7048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внести зміни, провести додатковий аналіз або аргументовано пояснити відхилення пропозиції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D495C995-12DF-44BD-AA0A-0A7DC82C8341}"/>
              </a:ext>
            </a:extLst>
          </p:cNvPr>
          <p:cNvSpPr>
            <a:spLocks noGrp="1"/>
          </p:cNvSpPr>
          <p:nvPr/>
        </p:nvSpPr>
        <p:spPr>
          <a:xfrm>
            <a:off x="762000" y="3790950"/>
            <a:ext cx="2333625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ВІДПОВІДЬ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82B76C0-E2AB-4C64-BE4E-0DACDE65F6A4}"/>
              </a:ext>
            </a:extLst>
          </p:cNvPr>
          <p:cNvSpPr>
            <a:spLocks noGrp="1"/>
          </p:cNvSpPr>
          <p:nvPr/>
        </p:nvSpPr>
        <p:spPr>
          <a:xfrm>
            <a:off x="3286125" y="381952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C2A3D1A-7EC0-42CC-BD42-F6E1D9DA9758}"/>
              </a:ext>
            </a:extLst>
          </p:cNvPr>
          <p:cNvSpPr>
            <a:spLocks noGrp="1"/>
          </p:cNvSpPr>
          <p:nvPr/>
        </p:nvSpPr>
        <p:spPr>
          <a:xfrm>
            <a:off x="3952875" y="3790950"/>
            <a:ext cx="7048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подати кожне зауваження окремо й указати конкретне місце змін у рукописі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7DC03012-5ED3-40BC-8ED7-80BE43064BA6}"/>
              </a:ext>
            </a:extLst>
          </p:cNvPr>
          <p:cNvSpPr>
            <a:spLocks noGrp="1"/>
          </p:cNvSpPr>
          <p:nvPr/>
        </p:nvSpPr>
        <p:spPr>
          <a:xfrm>
            <a:off x="762000" y="4533900"/>
            <a:ext cx="2333625" cy="457200"/>
          </a:xfrm>
          <a:prstGeom prst="roundRect">
            <a:avLst>
              <a:gd name="adj" fmla="val 16667"/>
            </a:avLst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ФІНАЛЬНИЙ КОНТРОЛЬ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19D8E8A-B59E-4971-89D6-DC7EED324A2B}"/>
              </a:ext>
            </a:extLst>
          </p:cNvPr>
          <p:cNvSpPr>
            <a:spLocks noGrp="1"/>
          </p:cNvSpPr>
          <p:nvPr/>
        </p:nvSpPr>
        <p:spPr>
          <a:xfrm>
            <a:off x="3286125" y="456247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27B2A51-9D28-487A-899A-A77AD91ACC77}"/>
              </a:ext>
            </a:extLst>
          </p:cNvPr>
          <p:cNvSpPr>
            <a:spLocks noGrp="1"/>
          </p:cNvSpPr>
          <p:nvPr/>
        </p:nvSpPr>
        <p:spPr>
          <a:xfrm>
            <a:off x="3952875" y="4533900"/>
            <a:ext cx="7048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перевірити, що виправлення не створили суперечностей в інших частинах статті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F03625E-35D5-45BF-98C1-79BA8E863120}"/>
              </a:ext>
            </a:extLst>
          </p:cNvPr>
          <p:cNvSpPr>
            <a:spLocks noGrp="1"/>
          </p:cNvSpPr>
          <p:nvPr/>
        </p:nvSpPr>
        <p:spPr>
          <a:xfrm>
            <a:off x="1524000" y="5476875"/>
            <a:ext cx="9144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Професійна відповідь зосереджується на змісті зауваження. Подяка не замінює пояснення, а незгода потребує доказів і точного посилання на рукопис.</a:t>
            </a:r>
          </a:p>
        </p:txBody>
      </p:sp>
    </p:spTree>
    <p:extLst>
      <p:ext uri="{BB962C8B-B14F-4D97-AF65-F5344CB8AC3E}">
        <p14:creationId xmlns:p14="http://schemas.microsoft.com/office/powerpoint/2010/main" val="364369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2248478-C02F-48CC-B797-A56810EEBF4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УСНА ПРЕЗЕНТАЦІЯ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5D19B21-FA7E-48AF-812A-99C561FED15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Архітектура наукової доповіді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13D9381-EE09-4A37-BC50-9E668C3CA95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715D931-3724-449E-A0CF-731208ECBA2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7F0C02C-67E5-4139-8EF8-9C3EC588499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35B9E2F-314F-4F12-8206-6328131B09F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D910EE33-5C0B-416A-8B7D-2EB581692954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Частина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Комунікативне завдання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Ключовий зміст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Ознака якості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Постановка проблеми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створити спільне розуміння дослідницького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суперечність, межі та значення проблеми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аудиторія розуміє, що саме потребує відповіді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Дослідницький підхід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показати, чому доказам можна довіряти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дані, метод, порівняння та ключові обмеження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пояснено настільки, наскільки потрібно для оцінки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Основний результат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зосередити увагу на новому положенні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один головний висновок і найсильніші докази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слухач може повторити головний результат після доповіді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Інтерпретація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пояснити значення результату в контексті літератури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відмінність від попередніх робіт, альтернативи та межі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немає переходу від кореляції до необґрунтованої причинності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Завершення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дати точну відповідь на поставлене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внесок, практичне значення й наступний крок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 не містить нового матеріалу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E2C3924-E964-4DDE-8C3B-890FF39F103D}"/>
              </a:ext>
            </a:extLst>
          </p:cNvPr>
          <p:cNvSpPr>
            <a:spLocks noGrp="1"/>
          </p:cNvSpPr>
          <p:nvPr/>
        </p:nvSpPr>
        <p:spPr>
          <a:xfrm>
            <a:off x="1666875" y="5772150"/>
            <a:ext cx="8858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Доповідь не відтворює статтю скорочено. Вона вибудовує маршрут слухача до головного результату в межах доступного часу.</a:t>
            </a:r>
          </a:p>
        </p:txBody>
      </p:sp>
    </p:spTree>
    <p:extLst>
      <p:ext uri="{BB962C8B-B14F-4D97-AF65-F5344CB8AC3E}">
        <p14:creationId xmlns:p14="http://schemas.microsoft.com/office/powerpoint/2010/main" val="1827638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1180437-3B99-41A5-A38B-8D63B0D34C7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ВІЗУАЛІЗАЦІЯ ДОКАЗІВ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0A7F4D1-490E-444E-BFB4-E08FF1CFB74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Вибір форми для наукового результату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EC69479-207F-4C01-859A-578187BB7B9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AF4CE6A-6A71-49D0-9483-162425044E7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78DAE7B-07EA-437B-95D5-695979137FF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5F5888A-C860-4E14-86D9-9442CD3EF99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C55B6E27-C0E1-4A05-B794-F25551CB02A0}"/>
              </a:ext>
            </a:extLst>
          </p:cNvPr>
          <p:cNvGraphicFramePr/>
          <p:nvPr/>
        </p:nvGraphicFramePr>
        <p:xfrm>
          <a:off x="428625" y="1524000"/>
          <a:ext cx="11334750" cy="3857625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15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Завдання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Доцільна форма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має бути видимим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Типова помилка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Показати точні значення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компактна таблиця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одиниці, період, зіставні категорії та джерело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надмірна кількість чисел без аналітичного акценту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Порівняти категорії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стовпчикова діаграма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спільна шкала, порядок категорій і величина відмінності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обрізана вісь, що перебільшує різницю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Показати зміну в часі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лінійний графік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часова шкала, переломні моменти та пропуски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поєднання незіставних рядів без пояснення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Пояснити механізм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схема зв’язків або етапів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напрям зв’язку, умови й межі механізму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подання припущення як емпірично доведеного зв’язку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9A48D3E-B80D-47D6-B182-55700322F08D}"/>
              </a:ext>
            </a:extLst>
          </p:cNvPr>
          <p:cNvSpPr>
            <a:spLocks noGrp="1"/>
          </p:cNvSpPr>
          <p:nvPr/>
        </p:nvSpPr>
        <p:spPr>
          <a:xfrm>
            <a:off x="1571625" y="5619750"/>
            <a:ext cx="904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Візуалізація має полегшувати перевірку доказу. Вона зберігає масштаб, контекст, джерело та невизначеність, важливі для інтерпретації.</a:t>
            </a:r>
          </a:p>
        </p:txBody>
      </p:sp>
    </p:spTree>
    <p:extLst>
      <p:ext uri="{BB962C8B-B14F-4D97-AF65-F5344CB8AC3E}">
        <p14:creationId xmlns:p14="http://schemas.microsoft.com/office/powerpoint/2010/main" val="449357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E7593833-43C7-4F29-9368-E65FB22C49F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ФАХОВЕ ОБГОВОРЕННЯ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FEF3F4A-C860-4EDD-A1FF-CE1E33D09B3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Відповідь на запитання та робота із зауваженнями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C4F408B-3192-4C63-B587-3029E1DC8C7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7951F2F-0BA3-4DA5-B56B-89DAB4B4042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1670B0F-4014-445D-8F67-A48EB6A9ECD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359EA5A-0EE0-4680-B2EB-D54822C39EC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AE4E26E-1D34-40C6-B841-8F2BF87D58C6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C48F6E4-C5C0-440D-9AC4-50D7BAA7EED8}"/>
              </a:ext>
            </a:extLst>
          </p:cNvPr>
          <p:cNvSpPr>
            <a:spLocks noGrp="1"/>
          </p:cNvSpPr>
          <p:nvPr/>
        </p:nvSpPr>
        <p:spPr>
          <a:xfrm>
            <a:off x="83820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8F7B5E1-38A7-4C85-BB34-7C1599D0A1E0}"/>
              </a:ext>
            </a:extLst>
          </p:cNvPr>
          <p:cNvSpPr>
            <a:spLocks noGrp="1"/>
          </p:cNvSpPr>
          <p:nvPr/>
        </p:nvSpPr>
        <p:spPr>
          <a:xfrm>
            <a:off x="140970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УТОЧНИТИ 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01BB5B7-4801-49CC-ADA2-E9314E02F8A2}"/>
              </a:ext>
            </a:extLst>
          </p:cNvPr>
          <p:cNvSpPr>
            <a:spLocks noGrp="1"/>
          </p:cNvSpPr>
          <p:nvPr/>
        </p:nvSpPr>
        <p:spPr>
          <a:xfrm>
            <a:off x="140970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коротко відтворити суть запиту та з’ясувати неоднозначний термін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2181C6D3-59AF-4E59-9C66-9C0451402484}"/>
              </a:ext>
            </a:extLst>
          </p:cNvPr>
          <p:cNvSpPr>
            <a:spLocks noGrp="1"/>
          </p:cNvSpPr>
          <p:nvPr/>
        </p:nvSpPr>
        <p:spPr>
          <a:xfrm>
            <a:off x="609600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28EA9E4-F3EC-400F-AB81-9C2D48605D87}"/>
              </a:ext>
            </a:extLst>
          </p:cNvPr>
          <p:cNvSpPr>
            <a:spLocks noGrp="1"/>
          </p:cNvSpPr>
          <p:nvPr/>
        </p:nvSpPr>
        <p:spPr>
          <a:xfrm>
            <a:off x="626745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0A1DADE-D34B-4BE8-B427-C7B6BA99551B}"/>
              </a:ext>
            </a:extLst>
          </p:cNvPr>
          <p:cNvSpPr>
            <a:spLocks noGrp="1"/>
          </p:cNvSpPr>
          <p:nvPr/>
        </p:nvSpPr>
        <p:spPr>
          <a:xfrm>
            <a:off x="683895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ДАТИ ПРЯМУ ВІДПОВІДЬ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51A4E37-84E3-416A-BEFA-A9592ED571EF}"/>
              </a:ext>
            </a:extLst>
          </p:cNvPr>
          <p:cNvSpPr>
            <a:spLocks noGrp="1"/>
          </p:cNvSpPr>
          <p:nvPr/>
        </p:nvSpPr>
        <p:spPr>
          <a:xfrm>
            <a:off x="683895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почати з основної позиції, а потім подати доказ або пояснення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FACC2974-36B1-4B68-91CE-DF02358B7D88}"/>
              </a:ext>
            </a:extLst>
          </p:cNvPr>
          <p:cNvSpPr>
            <a:spLocks noGrp="1"/>
          </p:cNvSpPr>
          <p:nvPr/>
        </p:nvSpPr>
        <p:spPr>
          <a:xfrm>
            <a:off x="66675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07ED120-AE81-46E9-AEE7-FC850EAD6EA8}"/>
              </a:ext>
            </a:extLst>
          </p:cNvPr>
          <p:cNvSpPr>
            <a:spLocks noGrp="1"/>
          </p:cNvSpPr>
          <p:nvPr/>
        </p:nvSpPr>
        <p:spPr>
          <a:xfrm>
            <a:off x="83820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025ECAB-F1B3-4B9B-97E9-D49125C81A38}"/>
              </a:ext>
            </a:extLst>
          </p:cNvPr>
          <p:cNvSpPr>
            <a:spLocks noGrp="1"/>
          </p:cNvSpPr>
          <p:nvPr/>
        </p:nvSpPr>
        <p:spPr>
          <a:xfrm>
            <a:off x="140970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ПОЗНАЧИТИ МЕЖУ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F599192-219E-4AEE-AEFC-46C4C0BC2D30}"/>
              </a:ext>
            </a:extLst>
          </p:cNvPr>
          <p:cNvSpPr>
            <a:spLocks noGrp="1"/>
          </p:cNvSpPr>
          <p:nvPr/>
        </p:nvSpPr>
        <p:spPr>
          <a:xfrm>
            <a:off x="140970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відокремити встановлений результат від припущення або питання для наступного дослідження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955BEF71-19B0-42D0-8DFC-0947F7E5AF2B}"/>
              </a:ext>
            </a:extLst>
          </p:cNvPr>
          <p:cNvSpPr>
            <a:spLocks noGrp="1"/>
          </p:cNvSpPr>
          <p:nvPr/>
        </p:nvSpPr>
        <p:spPr>
          <a:xfrm>
            <a:off x="609600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8822948-C5BF-4F95-A343-DA40BAC87393}"/>
              </a:ext>
            </a:extLst>
          </p:cNvPr>
          <p:cNvSpPr>
            <a:spLocks noGrp="1"/>
          </p:cNvSpPr>
          <p:nvPr/>
        </p:nvSpPr>
        <p:spPr>
          <a:xfrm>
            <a:off x="6267450" y="30765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BEC5380-6C1F-45EF-9285-F9BFEE6D8FAD}"/>
              </a:ext>
            </a:extLst>
          </p:cNvPr>
          <p:cNvSpPr>
            <a:spLocks noGrp="1"/>
          </p:cNvSpPr>
          <p:nvPr/>
        </p:nvSpPr>
        <p:spPr>
          <a:xfrm>
            <a:off x="683895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ВИЗНАТИ ПОМИЛКУ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DA3EE22-78EF-48E4-844A-D1FD7461DB13}"/>
              </a:ext>
            </a:extLst>
          </p:cNvPr>
          <p:cNvSpPr>
            <a:spLocks noGrp="1"/>
          </p:cNvSpPr>
          <p:nvPr/>
        </p:nvSpPr>
        <p:spPr>
          <a:xfrm>
            <a:off x="683895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 захищати очевидну неточність, а пояснити спосіб перевірки й виправлення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E2519AB4-D50E-4C51-AC9F-8130459CE98D}"/>
              </a:ext>
            </a:extLst>
          </p:cNvPr>
          <p:cNvSpPr>
            <a:spLocks noGrp="1"/>
          </p:cNvSpPr>
          <p:nvPr/>
        </p:nvSpPr>
        <p:spPr>
          <a:xfrm>
            <a:off x="66675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D3DA34DF-12B1-491C-A230-B96361C4C658}"/>
              </a:ext>
            </a:extLst>
          </p:cNvPr>
          <p:cNvSpPr>
            <a:spLocks noGrp="1"/>
          </p:cNvSpPr>
          <p:nvPr/>
        </p:nvSpPr>
        <p:spPr>
          <a:xfrm>
            <a:off x="83820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F9947D21-4C0F-4C47-BC65-8C184A730E75}"/>
              </a:ext>
            </a:extLst>
          </p:cNvPr>
          <p:cNvSpPr>
            <a:spLocks noGrp="1"/>
          </p:cNvSpPr>
          <p:nvPr/>
        </p:nvSpPr>
        <p:spPr>
          <a:xfrm>
            <a:off x="140970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РОЗРІЗНИТИ ЗАУВАЖЕННЯ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DBE4333-73CF-490C-9B32-8293486FEF53}"/>
              </a:ext>
            </a:extLst>
          </p:cNvPr>
          <p:cNvSpPr>
            <a:spLocks noGrp="1"/>
          </p:cNvSpPr>
          <p:nvPr/>
        </p:nvSpPr>
        <p:spPr>
          <a:xfrm>
            <a:off x="140970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відокремити змістовну критику від альтернативної інтерпретації або редакційної переваги</a:t>
            </a:r>
          </a:p>
        </p:txBody>
      </p:sp>
      <p:sp>
        <p:nvSpPr>
          <p:cNvPr id="27" name="Округлений прямокутник 26">
            <a:extLst>
              <a:ext uri="{FF2B5EF4-FFF2-40B4-BE49-F238E27FC236}">
                <a16:creationId xmlns:a16="http://schemas.microsoft.com/office/drawing/2014/main" id="{3264E683-12EC-45C3-95F2-D2F10BA60D6F}"/>
              </a:ext>
            </a:extLst>
          </p:cNvPr>
          <p:cNvSpPr>
            <a:spLocks noGrp="1"/>
          </p:cNvSpPr>
          <p:nvPr/>
        </p:nvSpPr>
        <p:spPr>
          <a:xfrm>
            <a:off x="609600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1249B4C2-2380-4004-996D-5C5FDB9B3B2A}"/>
              </a:ext>
            </a:extLst>
          </p:cNvPr>
          <p:cNvSpPr>
            <a:spLocks noGrp="1"/>
          </p:cNvSpPr>
          <p:nvPr/>
        </p:nvSpPr>
        <p:spPr>
          <a:xfrm>
            <a:off x="626745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464E20B1-73AA-4F5C-A0F3-D4AF533F3686}"/>
              </a:ext>
            </a:extLst>
          </p:cNvPr>
          <p:cNvSpPr>
            <a:spLocks noGrp="1"/>
          </p:cNvSpPr>
          <p:nvPr/>
        </p:nvSpPr>
        <p:spPr>
          <a:xfrm>
            <a:off x="683895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ЗАФІКСУВАТИ РІШЕННЯ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C0BD1C8A-A20F-4260-9738-6DE145738FE1}"/>
              </a:ext>
            </a:extLst>
          </p:cNvPr>
          <p:cNvSpPr>
            <a:spLocks noGrp="1"/>
          </p:cNvSpPr>
          <p:nvPr/>
        </p:nvSpPr>
        <p:spPr>
          <a:xfrm>
            <a:off x="683895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визначити, що саме змінюється, чому і як перевірятиметься результат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17CFFAF5-A118-4C68-81F9-247F62D73817}"/>
              </a:ext>
            </a:extLst>
          </p:cNvPr>
          <p:cNvSpPr>
            <a:spLocks noGrp="1"/>
          </p:cNvSpPr>
          <p:nvPr/>
        </p:nvSpPr>
        <p:spPr>
          <a:xfrm>
            <a:off x="1428750" y="5619750"/>
            <a:ext cx="933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Аргументована відповідь спирається на дані й метод дослідження. Визнання меж або помилки підвищує надійність комунікації, якщо автор визначає подальшу дію.</a:t>
            </a:r>
          </a:p>
        </p:txBody>
      </p:sp>
    </p:spTree>
    <p:extLst>
      <p:ext uri="{BB962C8B-B14F-4D97-AF65-F5344CB8AC3E}">
        <p14:creationId xmlns:p14="http://schemas.microsoft.com/office/powerpoint/2010/main" val="2031388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5E8EA3B0-82E5-4DAD-A0D7-622BA0E10FE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1FC81FD-804E-4647-9862-071BE137906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професійної наукової комунікації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CE2F056-696F-436F-93E4-320AC867EBC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9F2C9B6-81EF-454E-A595-0FFC2E80735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1AE6384-230A-44C2-B0D3-49034CD07FE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8AA8BE8-528F-429B-844A-79ED6E4F8BB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E1E9915-1E34-44CB-BC3F-BC18B6954976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68DBE6F-13B4-4C89-96B0-FF8A28EDA3E6}"/>
              </a:ext>
            </a:extLst>
          </p:cNvPr>
          <p:cNvSpPr>
            <a:spLocks noGrp="1"/>
          </p:cNvSpPr>
          <p:nvPr/>
        </p:nvSpPr>
        <p:spPr>
          <a:xfrm>
            <a:off x="1333500" y="15430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УЗГОДИТИ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76C2E92-3A63-441D-896C-BBCA524CFC36}"/>
              </a:ext>
            </a:extLst>
          </p:cNvPr>
          <p:cNvSpPr>
            <a:spLocks noGrp="1"/>
          </p:cNvSpPr>
          <p:nvPr/>
        </p:nvSpPr>
        <p:spPr>
          <a:xfrm>
            <a:off x="3619500" y="15430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проблему, методику, результати, висновки та заявлений внесок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B3E9572-CEFD-4317-9306-7007E4B1D8C3}"/>
              </a:ext>
            </a:extLst>
          </p:cNvPr>
          <p:cNvSpPr>
            <a:spLocks noGrp="1"/>
          </p:cNvSpPr>
          <p:nvPr/>
        </p:nvSpPr>
        <p:spPr>
          <a:xfrm>
            <a:off x="714375" y="23145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0E39AC1-B453-4327-9592-DF13DA0A28FD}"/>
              </a:ext>
            </a:extLst>
          </p:cNvPr>
          <p:cNvSpPr>
            <a:spLocks noGrp="1"/>
          </p:cNvSpPr>
          <p:nvPr/>
        </p:nvSpPr>
        <p:spPr>
          <a:xfrm>
            <a:off x="1333500" y="22860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АДАПТУВАТИ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49F9569-EA1E-422C-897B-838109F8A16B}"/>
              </a:ext>
            </a:extLst>
          </p:cNvPr>
          <p:cNvSpPr>
            <a:spLocks noGrp="1"/>
          </p:cNvSpPr>
          <p:nvPr/>
        </p:nvSpPr>
        <p:spPr>
          <a:xfrm>
            <a:off x="3619500" y="228600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формат і рівень деталізації до способу апробації та аудиторії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3E3E1C5-C3DB-4760-97CA-D4F369157345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A365F37-E882-4F06-A481-972369F4841E}"/>
              </a:ext>
            </a:extLst>
          </p:cNvPr>
          <p:cNvSpPr>
            <a:spLocks noGrp="1"/>
          </p:cNvSpPr>
          <p:nvPr/>
        </p:nvSpPr>
        <p:spPr>
          <a:xfrm>
            <a:off x="1333500" y="30289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ПЕРЕВІРИТИ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D207288-467B-4ED1-819A-24BAD68F2B4D}"/>
              </a:ext>
            </a:extLst>
          </p:cNvPr>
          <p:cNvSpPr>
            <a:spLocks noGrp="1"/>
          </p:cNvSpPr>
          <p:nvPr/>
        </p:nvSpPr>
        <p:spPr>
          <a:xfrm>
            <a:off x="3619500" y="30289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надійність видання, вимоги до рукопису й умови оприлюднення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AEB6460-01E4-4AC2-B4E2-7E020664B3B9}"/>
              </a:ext>
            </a:extLst>
          </p:cNvPr>
          <p:cNvSpPr>
            <a:spLocks noGrp="1"/>
          </p:cNvSpPr>
          <p:nvPr/>
        </p:nvSpPr>
        <p:spPr>
          <a:xfrm>
            <a:off x="714375" y="38004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34C53CC-9A86-4507-9D4A-8D7E76E0B4B0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ПРЕДСТАВИТИ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57C118F6-BA5F-4164-A454-604A69EF02BF}"/>
              </a:ext>
            </a:extLst>
          </p:cNvPr>
          <p:cNvSpPr>
            <a:spLocks noGrp="1"/>
          </p:cNvSpPr>
          <p:nvPr/>
        </p:nvSpPr>
        <p:spPr>
          <a:xfrm>
            <a:off x="3619500" y="377190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головний результат через релевантні й простежувані докази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A381A5E-C394-4567-BD89-FC690D48D5E0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44A1E95-7F17-45C9-BB2E-D04A31C44929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ОПРАЦЮВАТИ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7AB1D83-FBB7-4DAA-891A-9B7C4E38DBC3}"/>
              </a:ext>
            </a:extLst>
          </p:cNvPr>
          <p:cNvSpPr>
            <a:spLocks noGrp="1"/>
          </p:cNvSpPr>
          <p:nvPr/>
        </p:nvSpPr>
        <p:spPr>
          <a:xfrm>
            <a:off x="3619500" y="45148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запитання та зауваження як частину перевірки й уточнення результату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78DC3084-CE92-429E-B330-B49F9F3A4AC0}"/>
              </a:ext>
            </a:extLst>
          </p:cNvPr>
          <p:cNvSpPr>
            <a:spLocks noGrp="1"/>
          </p:cNvSpPr>
          <p:nvPr/>
        </p:nvSpPr>
        <p:spPr>
          <a:xfrm>
            <a:off x="8382000" y="1571625"/>
            <a:ext cx="3143250" cy="36385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066F7D27-1821-4071-B257-2CE01317FD65}"/>
              </a:ext>
            </a:extLst>
          </p:cNvPr>
          <p:cNvSpPr>
            <a:spLocks noGrp="1"/>
          </p:cNvSpPr>
          <p:nvPr/>
        </p:nvSpPr>
        <p:spPr>
          <a:xfrm>
            <a:off x="8667750" y="17907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A144FA0B-AFCB-458B-A97C-6337D400B8AD}"/>
              </a:ext>
            </a:extLst>
          </p:cNvPr>
          <p:cNvSpPr>
            <a:spLocks noGrp="1"/>
          </p:cNvSpPr>
          <p:nvPr/>
        </p:nvSpPr>
        <p:spPr>
          <a:xfrm>
            <a:off x="8620125" y="2209800"/>
            <a:ext cx="2667000" cy="2781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ICMJE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Recommendations for the Conduct,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Reporting, Editing, and Publication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of Scholarly Work, 2026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COPE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Ethical Guidelines for Peer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Reviewers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NISO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CRediT Contributor Role Taxonomy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Think. Check. Submit.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Journal and Publisher Checklists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ALLEA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The European Code of Conduct for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Research Integrity, 2023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A4320990-3EED-43F5-811C-2BFCAB3267E5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990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Наукова комунікація зберігає логіку доказу, робить внесок перевірюваним і використовує фаховий зворотний зв’язок для уточнення результату.</a:t>
            </a:r>
          </a:p>
        </p:txBody>
      </p:sp>
    </p:spTree>
    <p:extLst>
      <p:ext uri="{BB962C8B-B14F-4D97-AF65-F5344CB8AC3E}">
        <p14:creationId xmlns:p14="http://schemas.microsoft.com/office/powerpoint/2010/main" val="84503747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1718</Words>
  <Application>Microsoft Office PowerPoint</Application>
  <DocSecurity>0</DocSecurity>
  <PresentationFormat>Широкий екран</PresentationFormat>
  <Paragraphs>357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2</cp:revision>
  <dcterms:modified xsi:type="dcterms:W3CDTF">2026-10-15T11:33:42Z</dcterms:modified>
</cp:coreProperties>
</file>