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81" r:id="rId4"/>
    <p:sldId id="272" r:id="rId5"/>
    <p:sldId id="273" r:id="rId6"/>
    <p:sldId id="258" r:id="rId7"/>
    <p:sldId id="274" r:id="rId8"/>
    <p:sldId id="259" r:id="rId9"/>
    <p:sldId id="275" r:id="rId10"/>
    <p:sldId id="260" r:id="rId11"/>
    <p:sldId id="276" r:id="rId12"/>
    <p:sldId id="261" r:id="rId13"/>
    <p:sldId id="277" r:id="rId14"/>
    <p:sldId id="282" r:id="rId15"/>
    <p:sldId id="283" r:id="rId16"/>
    <p:sldId id="284" r:id="rId17"/>
    <p:sldId id="285" r:id="rId18"/>
    <p:sldId id="286" r:id="rId19"/>
    <p:sldId id="311" r:id="rId20"/>
    <p:sldId id="287" r:id="rId21"/>
    <p:sldId id="294" r:id="rId22"/>
    <p:sldId id="289" r:id="rId23"/>
    <p:sldId id="290" r:id="rId24"/>
    <p:sldId id="291" r:id="rId25"/>
    <p:sldId id="295" r:id="rId26"/>
    <p:sldId id="296" r:id="rId27"/>
    <p:sldId id="278" r:id="rId28"/>
    <p:sldId id="312" r:id="rId29"/>
    <p:sldId id="313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9" r:id="rId38"/>
    <p:sldId id="270" r:id="rId39"/>
    <p:sldId id="280" r:id="rId40"/>
    <p:sldId id="297" r:id="rId41"/>
    <p:sldId id="298" r:id="rId42"/>
    <p:sldId id="299" r:id="rId43"/>
    <p:sldId id="300" r:id="rId44"/>
    <p:sldId id="301" r:id="rId45"/>
    <p:sldId id="302" r:id="rId46"/>
    <p:sldId id="303" r:id="rId47"/>
    <p:sldId id="304" r:id="rId48"/>
    <p:sldId id="305" r:id="rId49"/>
    <p:sldId id="306" r:id="rId50"/>
    <p:sldId id="307" r:id="rId51"/>
    <p:sldId id="308" r:id="rId52"/>
    <p:sldId id="309" r:id="rId53"/>
    <p:sldId id="310" r:id="rId54"/>
    <p:sldId id="271" r:id="rId55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3" d="100"/>
          <a:sy n="63" d="100"/>
        </p:scale>
        <p:origin x="780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32" name="Straight Connector 31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0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31" name="Isosceles Triangle 30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 rot="10800000">
              <a:off x="0" y="0"/>
              <a:ext cx="842596" cy="5666154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35644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80882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72676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96974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54226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2920662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44319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398474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24706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193608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0" name="TextBox 19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</a:rPr>
              <a:t>”</a:t>
            </a:r>
            <a:endParaRPr lang="en-US" dirty="0">
              <a:solidFill>
                <a:schemeClr val="accent1">
                  <a:lumMod val="60000"/>
                  <a:lumOff val="40000"/>
                </a:schemeClr>
              </a:solidFill>
              <a:latin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4722499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5095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97804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7808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164080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369030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9" name="Isosceles Triangle 2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BB6E03-9A6F-4D5B-A053-1805D7046A71}" type="datetimeFigureOut">
              <a:rPr lang="uk-UA" smtClean="0"/>
              <a:pPr/>
              <a:t>26.09.2026</a:t>
            </a:fld>
            <a:endParaRPr lang="uk-U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3F9988B-3ADB-4DFA-BFD6-68D705285BA4}" type="slidenum">
              <a:rPr lang="uk-UA" smtClean="0"/>
              <a:pPr/>
              <a:t>‹№›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6129578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  <p:sldLayoutId id="2147483685" r:id="rId13"/>
    <p:sldLayoutId id="2147483686" r:id="rId14"/>
    <p:sldLayoutId id="2147483687" r:id="rId15"/>
    <p:sldLayoutId id="2147483688" r:id="rId16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513805" y="1010193"/>
            <a:ext cx="10528663" cy="3685076"/>
          </a:xfrm>
        </p:spPr>
        <p:txBody>
          <a:bodyPr/>
          <a:lstStyle/>
          <a:p>
            <a:pPr algn="ctr"/>
            <a:br>
              <a:rPr lang="ru-RU" dirty="0">
                <a:solidFill>
                  <a:schemeClr val="tx1"/>
                </a:solidFill>
              </a:rPr>
            </a:br>
            <a:r>
              <a:rPr lang="ru-RU" sz="5000" dirty="0">
                <a:solidFill>
                  <a:schemeClr val="tx1"/>
                </a:solidFill>
              </a:rPr>
              <a:t>Тема 3</a:t>
            </a:r>
            <a:br>
              <a:rPr lang="ru-RU" sz="5000" dirty="0">
                <a:solidFill>
                  <a:schemeClr val="tx1"/>
                </a:solidFill>
              </a:rPr>
            </a:br>
            <a:r>
              <a:rPr lang="ru-RU" sz="5000" dirty="0" err="1">
                <a:solidFill>
                  <a:schemeClr val="tx1"/>
                </a:solidFill>
              </a:rPr>
              <a:t>Оцінка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результативності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фінансово-господарської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діяльності</a:t>
            </a:r>
            <a:r>
              <a:rPr lang="ru-RU" sz="5000" dirty="0">
                <a:solidFill>
                  <a:schemeClr val="tx1"/>
                </a:solidFill>
              </a:rPr>
              <a:t> та </a:t>
            </a:r>
            <a:r>
              <a:rPr lang="ru-RU" sz="5000" dirty="0" err="1">
                <a:solidFill>
                  <a:schemeClr val="tx1"/>
                </a:solidFill>
              </a:rPr>
              <a:t>системи</a:t>
            </a:r>
            <a:r>
              <a:rPr lang="ru-RU" sz="5000" dirty="0">
                <a:solidFill>
                  <a:schemeClr val="tx1"/>
                </a:solidFill>
              </a:rPr>
              <a:t> </a:t>
            </a:r>
            <a:r>
              <a:rPr lang="ru-RU" sz="5000" dirty="0" err="1">
                <a:solidFill>
                  <a:schemeClr val="tx1"/>
                </a:solidFill>
              </a:rPr>
              <a:t>мотивації</a:t>
            </a:r>
            <a:endParaRPr lang="uk-UA" sz="50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9948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4087" y="1272314"/>
            <a:ext cx="8396998" cy="4484051"/>
          </a:xfrm>
        </p:spPr>
        <p:txBody>
          <a:bodyPr>
            <a:noAutofit/>
          </a:bodyPr>
          <a:lstStyle/>
          <a:p>
            <a:pPr algn="just"/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1. Б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іхевіористичні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корпоративні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фінанси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uk-UA" sz="2800" dirty="0" err="1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контролінг</a:t>
            </a:r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поведінки. </a:t>
            </a:r>
          </a:p>
          <a:p>
            <a:pPr algn="just"/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2. Система вимірювання результативності діяльності. </a:t>
            </a:r>
          </a:p>
          <a:p>
            <a:pPr algn="just"/>
            <a:r>
              <a:rPr lang="uk-UA" sz="28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3. Традиційні показники (прибуток та рентабельність) оцінювання ефективності діяльності, їхні недоліки під час оцінювання результатів діяльності підприємства.</a:t>
            </a:r>
          </a:p>
          <a:p>
            <a:pPr algn="just"/>
            <a:r>
              <a:rPr lang="ru-RU" sz="2800">
                <a:latin typeface="Times New Roman" pitchFamily="18" charset="0"/>
                <a:cs typeface="Times New Roman" pitchFamily="18" charset="0"/>
              </a:rPr>
              <a:t>4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8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800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endParaRPr lang="ru-RU" sz="28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uk-UA" sz="28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9671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44063"/>
            <a:ext cx="8596668" cy="519730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</a:t>
            </a:r>
            <a:r>
              <a:rPr lang="ru-RU" sz="2400" dirty="0"/>
              <a:t>	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Біхевіористичні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фінанси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напрямок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ринку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рамкових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умов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прогнозування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Таким чином,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біхевіористичні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сконцентровані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дослідженні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ринку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Біхевіористичні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корпоративні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-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окремий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підрозділ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біхевіористичних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вивчає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прийняття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корпоративному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психологічних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ментальних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400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err="1"/>
              <a:t>Контролінг</a:t>
            </a:r>
            <a:r>
              <a:rPr lang="ru-RU" dirty="0"/>
              <a:t> </a:t>
            </a:r>
            <a:r>
              <a:rPr lang="ru-RU" dirty="0" err="1"/>
              <a:t>поведінки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266093"/>
            <a:ext cx="8596668" cy="4775270"/>
          </a:xfrm>
        </p:spPr>
        <p:txBody>
          <a:bodyPr>
            <a:normAutofit/>
          </a:bodyPr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Контролінг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спрямований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прогнозування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контроль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впровадження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методичного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інструментарію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змушує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агентів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діяти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ухвалювати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рішення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визначених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цільових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орієнтирів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uk-UA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Служби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аналізують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процеси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ухвалення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шень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прогнозування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менеджменту, персоналу,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інвесторів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психоло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індивідуумів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котрі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визначають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до-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недовіри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песимізм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оптимізм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схильність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фінансово-економічних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взаємовідносин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деякі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суб'єкти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цих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більше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інформаційного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унаслідок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отримати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додатковий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звану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інформаційну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ренту.</a:t>
            </a:r>
            <a:br>
              <a:rPr lang="ru-RU" sz="2000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ситуація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призвести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конфлікту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виявитися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інфор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000" b="1" dirty="0">
                <a:latin typeface="Times New Roman" pitchFamily="18" charset="0"/>
                <a:cs typeface="Times New Roman" pitchFamily="18" charset="0"/>
              </a:rPr>
            </a:b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маційній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асиметрії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153551"/>
            <a:ext cx="8596668" cy="4887811"/>
          </a:xfrm>
        </p:spPr>
        <p:txBody>
          <a:bodyPr>
            <a:normAutofit fontScale="92500" lnSpcReduction="10000"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Сутність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асиметрії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суб'єкти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підприємництва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функціонують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ринку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потенційними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діловими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партнерами,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нерівноцінну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асиметричну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підприємницького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умов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предмета угоди,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підприємницького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пов'язаного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проєкту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виконанням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договірних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зобов'язань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сприятливими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несприятливими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чинниками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вплинути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угоди.</a:t>
            </a:r>
          </a:p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Асиметрія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відрізняється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повноти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І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асиметрія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повнота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характеристиками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проте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асиметрія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характеристика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нерівномірності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суб'єктами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неповнота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характеризує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наявний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вичерпного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достатнього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обсягу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39872" t="22535" r="25226" b="16710"/>
          <a:stretch/>
        </p:blipFill>
        <p:spPr>
          <a:xfrm>
            <a:off x="1406769" y="0"/>
            <a:ext cx="796231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43219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561515"/>
            <a:ext cx="8596668" cy="4479848"/>
          </a:xfrm>
        </p:spPr>
        <p:txBody>
          <a:bodyPr>
            <a:norm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Контролінг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охарактеризувати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сконцентрований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впровадженні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(менеджмент, персонал,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типи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агентів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метою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br>
              <a:rPr lang="ru-RU" sz="2400" dirty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рішень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агентських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278" t="16753" r="26780" b="20507"/>
          <a:stretch/>
        </p:blipFill>
        <p:spPr>
          <a:xfrm>
            <a:off x="1730326" y="235301"/>
            <a:ext cx="8271803" cy="6454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6018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069145"/>
            <a:ext cx="8596668" cy="3066757"/>
          </a:xfrm>
        </p:spPr>
        <p:txBody>
          <a:bodyPr/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Інструментарій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націлений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з одного боку,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прогнозування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учасників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фінансових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окремої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а з другого –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цією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поведінкою</a:t>
            </a:r>
            <a:r>
              <a:rPr lang="ru-RU" sz="2400">
                <a:latin typeface="Times New Roman" pitchFamily="18" charset="0"/>
                <a:cs typeface="Times New Roman" pitchFamily="18" charset="0"/>
              </a:rPr>
              <a:t>. </a:t>
            </a: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861" t="19515" r="26003" b="20853"/>
          <a:stretch/>
        </p:blipFill>
        <p:spPr>
          <a:xfrm>
            <a:off x="2308448" y="188459"/>
            <a:ext cx="6093452" cy="6360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53267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547447"/>
            <a:ext cx="8596668" cy="4493916"/>
          </a:xfrm>
        </p:spPr>
        <p:txBody>
          <a:bodyPr>
            <a:noAutofit/>
          </a:bodyPr>
          <a:lstStyle/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реалізацію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етапів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реалізація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облік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моніторинг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контроль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регулювання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через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внесення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коректив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;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розроблення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рекомендація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керівництва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інструменти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наведено на рис. 3.4.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1909" t="23484" r="26974" b="30345"/>
          <a:stretch/>
        </p:blipFill>
        <p:spPr>
          <a:xfrm>
            <a:off x="2160571" y="396537"/>
            <a:ext cx="6860006" cy="57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2708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8.2. Система </a:t>
            </a:r>
            <a:r>
              <a:rPr lang="ru-RU" dirty="0" err="1"/>
              <a:t>вимірювання</a:t>
            </a:r>
            <a:r>
              <a:rPr lang="ru-RU" dirty="0"/>
              <a:t> </a:t>
            </a:r>
            <a:r>
              <a:rPr lang="ru-RU" dirty="0" err="1"/>
              <a:t>результатів</a:t>
            </a:r>
            <a:r>
              <a:rPr lang="ru-RU" dirty="0"/>
              <a:t> </a:t>
            </a:r>
            <a:r>
              <a:rPr lang="ru-RU" dirty="0" err="1"/>
              <a:t>діяльності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Результативність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господарської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категорія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співвідношення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одержаними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результатами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господарської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витраченими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ресурсами,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причому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час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вимірювання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ресурси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можуть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бути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подані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обсязі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первісною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переоціненою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вартістю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застосовувані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ресурси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виробничих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виробничо-спожиті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ресурси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4065562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розуміють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абсолютні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величини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господарської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Як правило,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слугують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зв’язку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багатьох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випадках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необхідні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відбір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систематизація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доповнення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Для того,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щоб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застосовні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контролінгу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вони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повинні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відображати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якої-небудь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галузі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володіти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актуальністю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компактністю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динамічністю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орієнтувати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прогнозування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допускати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Наприклад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логіко-дедуктивні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емпірико-індуктивні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45589"/>
            <a:ext cx="8596668" cy="5295774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логіко-дедуктивних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лежить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конкретний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верхнього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поступово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послідовності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розкладається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більш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низького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котрі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знаходяться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змістовному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зв’язку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основним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buNone/>
            </a:pPr>
            <a:r>
              <a:rPr lang="ru-RU" sz="2400" dirty="0"/>
              <a:t>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Логіко-дедуктивні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вважаються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універсальними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застосовними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контролю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залежності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фази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широко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розповсюджені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логіко-дедуктивні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Du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Pont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Pyramid Structure of Ratios, ZVEI, 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RL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91175" y="407963"/>
            <a:ext cx="7695028" cy="5978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31521"/>
            <a:ext cx="8596668" cy="530984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Pyramid Structure of Ratios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запропонована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Британським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інститутом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менеджменту в першу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чергу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Коефіцієнтом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верхнього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ROI.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Виходячи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ідеї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віднесення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позицій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обороту,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веде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обмеження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інформативності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величин,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обороту. </a:t>
            </a:r>
          </a:p>
          <a:p>
            <a:pPr algn="just">
              <a:buNone/>
            </a:pPr>
            <a:r>
              <a:rPr lang="ru-RU" sz="2400" dirty="0"/>
              <a:t>			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Ключовий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власного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Return On Equity, ROE).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блоків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структурного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виділяють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обсяг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замовлень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продажу,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додану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вартість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чисельність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персоналу,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Структурний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виходить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14401"/>
            <a:ext cx="8596668" cy="5126962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sz="2400" dirty="0"/>
              <a:t>		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Система </a:t>
            </a:r>
            <a:r>
              <a:rPr lang="en-US" sz="2400" b="1" dirty="0">
                <a:latin typeface="Times New Roman" pitchFamily="18" charset="0"/>
                <a:cs typeface="Times New Roman" pitchFamily="18" charset="0"/>
              </a:rPr>
              <a:t>ZVEI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розроблена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Центральним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союзом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електротехнічної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промисловості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Німеччини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використовується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цілях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горизонтального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(у часовому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аспекті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), 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en-US" sz="2400" dirty="0">
                <a:latin typeface="Times New Roman" pitchFamily="18" charset="0"/>
                <a:cs typeface="Times New Roman" pitchFamily="18" charset="0"/>
              </a:rPr>
              <a:t>ZVEI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складається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двох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крупних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блоків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(портфель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замовлень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оборот,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КФ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.)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структурного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аналізу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ризику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рентабельності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обороту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структури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зв’язування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).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61231" y="1392702"/>
            <a:ext cx="8801747" cy="39659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858129" y="759655"/>
            <a:ext cx="8243668" cy="54301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51692" y="956604"/>
            <a:ext cx="9312813" cy="4883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04911" y="1252025"/>
            <a:ext cx="8539089" cy="4206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89317" y="1223889"/>
            <a:ext cx="8623495" cy="46845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73723" y="1350498"/>
            <a:ext cx="8384345" cy="43047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618978" y="1181686"/>
            <a:ext cx="8328074" cy="25735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Содержимое 3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40210" t="17961" r="25615" b="11531"/>
          <a:stretch/>
        </p:blipFill>
        <p:spPr>
          <a:xfrm>
            <a:off x="970670" y="0"/>
            <a:ext cx="8454684" cy="68580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918368" y="1420838"/>
            <a:ext cx="8577323" cy="38091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50166" y="956603"/>
            <a:ext cx="9115865" cy="45157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793" t="27195" r="26052" b="24390"/>
          <a:stretch/>
        </p:blipFill>
        <p:spPr>
          <a:xfrm>
            <a:off x="1764796" y="403808"/>
            <a:ext cx="7226934" cy="593603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12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11" t="22880" r="25469" b="19644"/>
          <a:stretch/>
        </p:blipFill>
        <p:spPr>
          <a:xfrm>
            <a:off x="2128527" y="81842"/>
            <a:ext cx="6911347" cy="6510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51087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27885" r="25275" b="25944"/>
          <a:stretch/>
        </p:blipFill>
        <p:spPr>
          <a:xfrm>
            <a:off x="1362342" y="370325"/>
            <a:ext cx="7714128" cy="581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15857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393994" y="366247"/>
            <a:ext cx="29260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uk-UA" dirty="0"/>
              <a:t>Продовження таблиці 3.3</a:t>
            </a: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40065" t="27627" r="25518" b="29827"/>
          <a:stretch/>
        </p:blipFill>
        <p:spPr>
          <a:xfrm>
            <a:off x="1335540" y="735579"/>
            <a:ext cx="7984535" cy="55520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71733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113" t="32029" r="25275" b="32588"/>
          <a:stretch/>
        </p:blipFill>
        <p:spPr>
          <a:xfrm>
            <a:off x="1370542" y="805162"/>
            <a:ext cx="7928761" cy="45593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13123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259" t="16667" r="25566" b="10755"/>
          <a:stretch/>
        </p:blipFill>
        <p:spPr>
          <a:xfrm>
            <a:off x="2956011" y="308480"/>
            <a:ext cx="5482594" cy="654952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5852160" y="0"/>
            <a:ext cx="277803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/>
              <a:t>Закінчення таблиці 3.4</a:t>
            </a:r>
          </a:p>
        </p:txBody>
      </p:sp>
    </p:spTree>
    <p:extLst>
      <p:ext uri="{BB962C8B-B14F-4D97-AF65-F5344CB8AC3E}">
        <p14:creationId xmlns:p14="http://schemas.microsoft.com/office/powerpoint/2010/main" val="2906307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453" t="35394" r="25664" b="23441"/>
          <a:stretch/>
        </p:blipFill>
        <p:spPr>
          <a:xfrm>
            <a:off x="1258516" y="628877"/>
            <a:ext cx="8076568" cy="5519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226842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787791"/>
            <a:ext cx="8596668" cy="5253571"/>
          </a:xfrm>
        </p:spPr>
        <p:txBody>
          <a:bodyPr>
            <a:noAutofit/>
          </a:bodyPr>
          <a:lstStyle/>
          <a:p>
            <a:pPr algn="just">
              <a:spcBef>
                <a:spcPts val="0"/>
              </a:spcBef>
            </a:pP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Сучасна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економічна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думка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зазнає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еволюції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питанні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оцінювання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обумовлено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відсутністю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ідеальних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spcBef>
                <a:spcPts val="0"/>
              </a:spcBef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сучасній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здебільшого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рівень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неможливо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виміряти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тільки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оцінити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використовуючи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недосконалі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показники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 Тому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необхідно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розробити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критерії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індикатори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створення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гнучкої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оцінювання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Усі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заходи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підвищення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звести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напрямів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витратами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ресурсами;</a:t>
            </a:r>
          </a:p>
          <a:p>
            <a:pPr algn="just">
              <a:spcBef>
                <a:spcPts val="0"/>
              </a:spcBef>
              <a:buNone/>
            </a:pP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	2)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удосконалення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іншої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удосконалення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підприємством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всіма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-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(рис. 3.7)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 rotWithShape="1">
          <a:blip r:embed="rId2"/>
          <a:srcRect l="40890" t="16581" r="26586" b="15587"/>
          <a:stretch/>
        </p:blipFill>
        <p:spPr>
          <a:xfrm>
            <a:off x="2749203" y="104504"/>
            <a:ext cx="5641737" cy="66185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179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58129"/>
            <a:ext cx="8596668" cy="5183233"/>
          </a:xfrm>
        </p:spPr>
        <p:txBody>
          <a:bodyPr>
            <a:noAutofit/>
          </a:bodyPr>
          <a:lstStyle/>
          <a:p>
            <a:pPr algn="just"/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Формуючи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систему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суб'єктів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господарювання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доцільно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дотримуватися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певних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b="1" dirty="0" err="1">
                <a:latin typeface="Times New Roman" pitchFamily="18" charset="0"/>
                <a:cs typeface="Times New Roman" pitchFamily="18" charset="0"/>
              </a:rPr>
              <a:t>принципів</a:t>
            </a:r>
            <a:r>
              <a:rPr lang="ru-RU" sz="22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саме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1)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органічного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взаємозв'язку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критерію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конкретних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  <a:br>
              <a:rPr lang="ru-RU" sz="2200" dirty="0">
                <a:latin typeface="Times New Roman" pitchFamily="18" charset="0"/>
                <a:cs typeface="Times New Roman" pitchFamily="18" charset="0"/>
              </a:rPr>
            </a:b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2)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відображення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всіх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видів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застосовуваних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ресурсів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3)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можливості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показників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різними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ланками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підприємстві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організації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algn="just"/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4)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виконання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провідними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показниками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стимуляційної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функції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процесі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наявних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резервів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ефективності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200" dirty="0" err="1">
                <a:latin typeface="Times New Roman" pitchFamily="18" charset="0"/>
                <a:cs typeface="Times New Roman" pitchFamily="18" charset="0"/>
              </a:rPr>
              <a:t>діяльності</a:t>
            </a:r>
            <a:r>
              <a:rPr lang="ru-RU" sz="2200" dirty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5112894"/>
          </a:xfrm>
        </p:spPr>
        <p:txBody>
          <a:bodyPr>
            <a:normAutofit fontScale="92500" lnSpcReduction="10000"/>
          </a:bodyPr>
          <a:lstStyle/>
          <a:p>
            <a:pPr algn="ctr">
              <a:buNone/>
            </a:pP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8.4.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Мотивація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процес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чинники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виробничого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соціального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середовища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змінюється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поведінка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досягається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поставлена мета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вдосконалення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механізму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належить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проблем,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розв’язанню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світовій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практиці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завжди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приділялася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велика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увага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Вітчизняні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теорія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практика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 правило,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зводяться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 оплати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заснованої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фіксованих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тарифних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ставках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посадових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окладах,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Тому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систем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потрібно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використовувати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накопичений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світовою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практикою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З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усього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розмаїття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моделей систем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виокремити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найхарактерніші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японську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американську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французьку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англійську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німецьку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шведську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ctr">
              <a:buNone/>
            </a:pP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084759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ru-RU" i="1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Японська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випередженням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зростання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тому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плати. 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	З метою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заохочення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держава не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здійснює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серйозних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заходів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контролю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майновим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розшаруванням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Існування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можливе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лише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високому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розвитку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усіх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членів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суспільства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національної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самосвідомості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пріоритетів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інтересів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над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інтересами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конкретної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людини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готовності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матеріальні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жертви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заради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добробуту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країни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Система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стимулювання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Японії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порівняно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іншими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промислово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розвиненими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країнами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дуже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гнучка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Традиційно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будується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урахуванням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трьох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факторів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професійної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майстерності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стажу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111349"/>
            <a:ext cx="8596668" cy="4930014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	</a:t>
            </a:r>
            <a:r>
              <a:rPr lang="ru-RU" sz="2400" i="1" dirty="0"/>
              <a:t>	</a:t>
            </a:r>
            <a:r>
              <a:rPr lang="ru-RU" sz="2400" b="1" i="1" dirty="0" err="1"/>
              <a:t>Американська</a:t>
            </a:r>
            <a:r>
              <a:rPr lang="ru-RU" sz="2400" b="1" i="1" dirty="0"/>
              <a:t> модель </a:t>
            </a:r>
            <a:r>
              <a:rPr lang="ru-RU" sz="2400" b="1" i="1" dirty="0" err="1"/>
              <a:t>мотивації</a:t>
            </a:r>
            <a:r>
              <a:rPr lang="ru-RU" sz="2400" b="1" i="1" dirty="0"/>
              <a:t> </a:t>
            </a:r>
            <a:r>
              <a:rPr lang="ru-RU" sz="2400" b="1" i="1" dirty="0" err="1"/>
              <a:t>праці</a:t>
            </a:r>
            <a:r>
              <a:rPr lang="ru-RU" sz="2400" b="1" i="1" dirty="0"/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побудована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всілякому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i="1" dirty="0" err="1">
                <a:latin typeface="Times New Roman" pitchFamily="18" charset="0"/>
                <a:cs typeface="Times New Roman" pitchFamily="18" charset="0"/>
              </a:rPr>
              <a:t>зао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хоченні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підприємницької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збагаченні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активної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Модель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базується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соціально-культурних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особливостях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масовому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орієнтуванню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досягнення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особистого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успіху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кожного, 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високому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добробуту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США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оплата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Найбільшого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поширення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набули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модифікації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погодинної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нормованими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завданнями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доповнені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різноманітними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формами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преміювання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42536"/>
            <a:ext cx="8596668" cy="4332850"/>
          </a:xfrm>
        </p:spPr>
        <p:txBody>
          <a:bodyPr/>
          <a:lstStyle/>
          <a:p>
            <a:pPr algn="just">
              <a:buNone/>
            </a:pPr>
            <a:r>
              <a:rPr lang="ru-RU" dirty="0"/>
              <a:t>			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персоналом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Західної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Європи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значною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мірою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формувалося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впливом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американської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Однак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система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персоналу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західноєвропейських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низкою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прикметних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особливостей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зумовлені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реаліями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ситуації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країнах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Досвід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західноєвропейських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країн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свідчить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головна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мета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управління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персоналом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це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кадрами,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використання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професійний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соціальний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розвиток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15927"/>
            <a:ext cx="8596668" cy="5225436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		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Французька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характеризується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великою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різноманітністю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інструментів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включаючи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стратегічне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стимулювання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конкуренції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гнучкою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системою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оподаткування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Відмітна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особливість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введення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стратегічного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планування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ринковий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механізм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Основою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ринкових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відносин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французькій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конкуренція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безпосередньо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продукції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задоволення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потреб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товарах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послугах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зменшення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витрат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виробництва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французьких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фірм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спостерігаються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тенденції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індексація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плати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життя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індивідуалізація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28469"/>
            <a:ext cx="8596668" cy="511289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ru-RU" dirty="0"/>
              <a:t>	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Застосовують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три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основні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підходи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здійснення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принципу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індивідуалізації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1. Для кожного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робочого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оцінюваного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колективної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угоди,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визначаються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мінімальна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плата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виделка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окладів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Оцінка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кожного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здійснюється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виконуваної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не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зайнятих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інших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робочих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місцях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Критеріями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трудового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внеску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працівника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кількість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також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громадському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житті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2. Зарплату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ділять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постійну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займаної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посади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робочого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місця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змінну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відображає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Додатково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виплачують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премії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високу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роботи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сумлінне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ставлення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Персонал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бере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активну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обговоренні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питань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рамках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спеціальних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комісій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084759"/>
          </a:xfrm>
        </p:spPr>
        <p:txBody>
          <a:bodyPr/>
          <a:lstStyle/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3.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здійснюються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такі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індивідуалізації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плати, як участь у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прибутках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продаж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працівникам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акцій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виплата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премій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buNone/>
            </a:pP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Перевага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французької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dirty="0" err="1">
                <a:latin typeface="Times New Roman" pitchFamily="18" charset="0"/>
                <a:cs typeface="Times New Roman" pitchFamily="18" charset="0"/>
              </a:rPr>
              <a:t>моделі</a:t>
            </a:r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полягає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 тому,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вона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надає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сильного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стимулюючого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впливу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ефективність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якість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слугує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фактором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саморегулювання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фонду оплати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При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виникненні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тимчасових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труднощів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фонд оплати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автоматично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скорочується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в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результаті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чого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підприємство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безболісно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реагує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кон’юнктурні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зміни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Модель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широку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поінформованість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про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економічний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стан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компанії</a:t>
            </a:r>
            <a:r>
              <a:rPr lang="ru-RU" dirty="0"/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1012875"/>
            <a:ext cx="8596668" cy="5028488"/>
          </a:xfrm>
        </p:spPr>
        <p:txBody>
          <a:bodyPr>
            <a:noAutofit/>
          </a:bodyPr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Розглядаючи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i="1" dirty="0" err="1">
                <a:latin typeface="Times New Roman" pitchFamily="18" charset="0"/>
                <a:cs typeface="Times New Roman" pitchFamily="18" charset="0"/>
              </a:rPr>
              <a:t>англійську</a:t>
            </a:r>
            <a:r>
              <a:rPr lang="ru-RU" sz="2000" b="1" i="1" dirty="0">
                <a:latin typeface="Times New Roman" pitchFamily="18" charset="0"/>
                <a:cs typeface="Times New Roman" pitchFamily="18" charset="0"/>
              </a:rPr>
              <a:t> модель</a:t>
            </a:r>
            <a:r>
              <a:rPr lang="ru-RU" sz="2000" i="1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зазначимо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Великій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Британії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існує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модифікації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оплати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залежать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грошова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акціонерна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яка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часткову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оплату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акцій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Крім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передбачається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можливість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застосування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системи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коливання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плати,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цілковито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Великої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Британії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вводиться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коли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індивідуальних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колективних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угод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додаток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встановленої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зарплати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регулярно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виплачується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Залежно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бази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для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обчислення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розподіляється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через систему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розрізняють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прибутках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участь у чистому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доході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участь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створеній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вартості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трудова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участь, чиста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трудова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956603"/>
            <a:ext cx="8596668" cy="5641145"/>
          </a:xfrm>
        </p:spPr>
        <p:txBody>
          <a:bodyPr>
            <a:noAutofit/>
          </a:bodyPr>
          <a:lstStyle/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Пайова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капіталі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передбачає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внесення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особистих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заощаджень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працівників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обмін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облігації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використанням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зазначених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коштів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придбання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фондів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оборотних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активів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Пайова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участь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тягне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собою передачу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учасникам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корпорації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частини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(доходу), у тому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числі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у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вигляді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дивідендів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відсотків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виплату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допомоги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або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премій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Трудова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пайова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участь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об’єднує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зазначені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вище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форми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Працівник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підприємства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отримує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дохід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трьома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напрямами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заробітна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плата,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участі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частка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прибутку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основі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вкладеного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ним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капіталу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/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Німецька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виходить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того,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центрі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знаходиться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людина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її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інтересами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вільна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особистість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котра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усвідомлює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свою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відповідальність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перед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суспільством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Західні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дослідники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дійшли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висновку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гармонійна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комбінація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стимулювання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соціальних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гарантій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однією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найбільш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оптимальних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моделей,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відомих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історії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економічних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теорій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Ця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забезпечує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в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рівній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мірі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як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економічний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добробут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так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соціальні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гарантії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77334" y="858129"/>
            <a:ext cx="8596668" cy="4360985"/>
          </a:xfrm>
        </p:spPr>
        <p:txBody>
          <a:bodyPr/>
          <a:lstStyle/>
          <a:p>
            <a:pPr algn="just">
              <a:buNone/>
            </a:pPr>
            <a:r>
              <a:rPr lang="ru-RU" i="1" dirty="0"/>
              <a:t>	</a:t>
            </a:r>
            <a:r>
              <a:rPr lang="ru-RU" sz="2400" i="1" dirty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Шведська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модель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мотивації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err="1">
                <a:latin typeface="Times New Roman" pitchFamily="18" charset="0"/>
                <a:cs typeface="Times New Roman" pitchFamily="18" charset="0"/>
              </a:rPr>
              <a:t>праці</a:t>
            </a:r>
            <a:r>
              <a:rPr lang="ru-RU" sz="2400" b="1" i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вирізняється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сильною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соціальною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спрямованою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скорочення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майнової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нерівності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рахунок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перерозподілу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національного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доходу на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користь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менш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забезпечених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верств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населення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Починаючи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50-х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років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шведські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профспілки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переговорах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щодо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переукладання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колективних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трудових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договорів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проводять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політику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так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званої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солідарної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плати,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що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ґрунтується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на таких принципах: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рівна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оплата за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рівну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працю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скорочення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розриву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між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розмірами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мінімальної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і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максимальної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>
                <a:latin typeface="Times New Roman" pitchFamily="18" charset="0"/>
                <a:cs typeface="Times New Roman" pitchFamily="18" charset="0"/>
              </a:rPr>
              <a:t>заробітної</a:t>
            </a:r>
            <a:r>
              <a:rPr lang="ru-RU" sz="2400" dirty="0">
                <a:latin typeface="Times New Roman" pitchFamily="18" charset="0"/>
                <a:cs typeface="Times New Roman" pitchFamily="18" charset="0"/>
              </a:rPr>
              <a:t> плати.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965982"/>
          </a:xfrm>
        </p:spPr>
        <p:txBody>
          <a:bodyPr>
            <a:normAutofit/>
          </a:bodyPr>
          <a:lstStyle/>
          <a:p>
            <a:pPr algn="just"/>
            <a:r>
              <a:rPr lang="ru-RU" sz="1800" dirty="0" err="1"/>
              <a:t>Сучасні</a:t>
            </a:r>
            <a:r>
              <a:rPr lang="ru-RU" sz="1800" dirty="0"/>
              <a:t> </a:t>
            </a:r>
            <a:r>
              <a:rPr lang="ru-RU" sz="1800" dirty="0" err="1"/>
              <a:t>тенденції</a:t>
            </a:r>
            <a:r>
              <a:rPr lang="ru-RU" sz="1800" dirty="0"/>
              <a:t> </a:t>
            </a:r>
            <a:r>
              <a:rPr lang="ru-RU" sz="1800" dirty="0" err="1"/>
              <a:t>формування</a:t>
            </a:r>
            <a:r>
              <a:rPr lang="ru-RU" sz="1800" dirty="0"/>
              <a:t> </a:t>
            </a:r>
            <a:r>
              <a:rPr lang="ru-RU" sz="1800" dirty="0" err="1"/>
              <a:t>зарубіжних</a:t>
            </a:r>
            <a:r>
              <a:rPr lang="ru-RU" sz="1800" dirty="0"/>
              <a:t> систем </a:t>
            </a:r>
            <a:r>
              <a:rPr lang="ru-RU" sz="1800" dirty="0" err="1"/>
              <a:t>мотивації</a:t>
            </a:r>
            <a:r>
              <a:rPr lang="ru-RU" sz="1800" dirty="0"/>
              <a:t> </a:t>
            </a:r>
            <a:r>
              <a:rPr lang="ru-RU" sz="1800" dirty="0" err="1"/>
              <a:t>праці</a:t>
            </a:r>
            <a:r>
              <a:rPr lang="ru-RU" sz="1800" dirty="0"/>
              <a:t> в</a:t>
            </a:r>
            <a:br>
              <a:rPr lang="ru-RU" sz="1800" dirty="0"/>
            </a:br>
            <a:r>
              <a:rPr lang="ru-RU" sz="1800" dirty="0" err="1"/>
              <a:t>узагальненому</a:t>
            </a:r>
            <a:r>
              <a:rPr lang="ru-RU" sz="1800" dirty="0"/>
              <a:t> </a:t>
            </a:r>
            <a:r>
              <a:rPr lang="ru-RU" sz="1800" dirty="0" err="1"/>
              <a:t>вигляді</a:t>
            </a:r>
            <a:r>
              <a:rPr lang="ru-RU" sz="1800" dirty="0"/>
              <a:t> наведено в </a:t>
            </a:r>
            <a:r>
              <a:rPr lang="ru-RU" sz="1800" dirty="0" err="1"/>
              <a:t>таблиці</a:t>
            </a:r>
            <a:r>
              <a:rPr lang="ru-RU" sz="1800" dirty="0"/>
              <a:t> 5.1</a:t>
            </a:r>
            <a:r>
              <a:rPr lang="ru-RU" dirty="0"/>
              <a:t>.</a:t>
            </a:r>
          </a:p>
        </p:txBody>
      </p:sp>
      <p:pic>
        <p:nvPicPr>
          <p:cNvPr id="1229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58" y="1392702"/>
            <a:ext cx="8848578" cy="37158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22031" y="1223889"/>
            <a:ext cx="8721969" cy="36711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478302" y="2152357"/>
            <a:ext cx="8904849" cy="24728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323557" y="1209822"/>
            <a:ext cx="9017390" cy="40963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926080" y="2577738"/>
            <a:ext cx="5538652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4400" dirty="0"/>
              <a:t>ДЯКУЮ ЗА УВАГУ!</a:t>
            </a:r>
          </a:p>
        </p:txBody>
      </p:sp>
    </p:spTree>
    <p:extLst>
      <p:ext uri="{BB962C8B-B14F-4D97-AF65-F5344CB8AC3E}">
        <p14:creationId xmlns:p14="http://schemas.microsoft.com/office/powerpoint/2010/main" val="2020952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Грань">
  <a:themeElements>
    <a:clrScheme name="Грань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90C226"/>
      </a:accent1>
      <a:accent2>
        <a:srgbClr val="54A021"/>
      </a:accent2>
      <a:accent3>
        <a:srgbClr val="E6B91E"/>
      </a:accent3>
      <a:accent4>
        <a:srgbClr val="E76618"/>
      </a:accent4>
      <a:accent5>
        <a:srgbClr val="C42F1A"/>
      </a:accent5>
      <a:accent6>
        <a:srgbClr val="918655"/>
      </a:accent6>
      <a:hlink>
        <a:srgbClr val="99CA3C"/>
      </a:hlink>
      <a:folHlink>
        <a:srgbClr val="B9D181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211</TotalTime>
  <Words>2185</Words>
  <Application>Microsoft Office PowerPoint</Application>
  <PresentationFormat>Широкий екран</PresentationFormat>
  <Paragraphs>57</Paragraphs>
  <Slides>54</Slides>
  <Notes>0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54</vt:i4>
      </vt:variant>
    </vt:vector>
  </HeadingPairs>
  <TitlesOfParts>
    <vt:vector size="59" baseType="lpstr">
      <vt:lpstr>Arial</vt:lpstr>
      <vt:lpstr>Times New Roman</vt:lpstr>
      <vt:lpstr>Trebuchet MS</vt:lpstr>
      <vt:lpstr>Wingdings 3</vt:lpstr>
      <vt:lpstr>Грань</vt:lpstr>
      <vt:lpstr> Тема 3 Оцінка результативності фінансово-господарської діяльності та системи мотивації</vt:lpstr>
      <vt:lpstr>Презентація PowerPoint</vt:lpstr>
      <vt:lpstr>Презентація PowerPoint</vt:lpstr>
      <vt:lpstr>Контролінг поведінки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8.2. Система вимірювання результатів діяльності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Сучасні тенденції формування зарубіжних систем мотивації праці в узагальненому вигляді наведено в таблиці 5.1.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Тема 3 Оцінювання результативності фінансово-господарської діяльності та системи мотивації</dc:title>
  <dc:creator>Прохорчук Наталія Олегівна</dc:creator>
  <cp:lastModifiedBy>Anastasiia Petruk</cp:lastModifiedBy>
  <cp:revision>35</cp:revision>
  <dcterms:created xsi:type="dcterms:W3CDTF">2022-09-21T08:48:38Z</dcterms:created>
  <dcterms:modified xsi:type="dcterms:W3CDTF">2026-09-26T05:15:31Z</dcterms:modified>
</cp:coreProperties>
</file>