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46E14-C6C9-425C-B141-41DDC4234CCD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B97E8-A34E-4AE5-85CE-84A41345E677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726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572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5E041FE-72E3-443F-A9E2-B57BE7CF4E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6E182E7-AA25-4FFE-AA2E-43C070C69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06C9C8B3-7281-439F-A9BD-AEA2B9916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0691AEF-61C4-4245-9D7F-3703D051E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6B884074-9D3B-4F73-B0A3-60230A41C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1B7F847-203C-4438-9F89-C57AA1384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095EF45-330A-43CC-B0EE-70AD2601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FE552DC9-D7AB-4326-8298-405F16B1C35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3EC9144-AAC0-474A-BB02-ABB09E28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A9F4A89-B9F2-4E0E-937C-A51AD48AC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0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Статистичні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та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документальні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0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 smtClean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A827DA5-3881-498C-8187-96456A5C5BA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5DE3466-8F58-40FA-8A5E-57F99D4D692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76EF80E-A8C1-48CF-BB0A-4C95200D291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C832F78-D93E-40A5-83C0-C8759069E8D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55B8296-24AE-4782-8563-32E4559C92C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EFDD63C-828E-407F-A777-1CA0968A13C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68CB68E0-0C24-41AD-AC06-0C57EBDD2997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36BD0FD-17FE-4799-80C7-91B1FEC06897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62BB289-E7B5-4B3D-9785-A9943DC7D89C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Статистичні джерела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F112D8C-FC7A-4E85-B33F-10372C0F40B6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Добір показників з урахуванням метаданих, охоплення та зіставності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6F73074-E8F3-4387-B554-DD61241663C9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8134DA4-3966-4463-A128-803DBC81673C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C9CF573-3943-4853-8474-CA1DCB029333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Нормативні документи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C1F9D08-7937-4FEC-9235-8DD07421FB5D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Встановлення юридичного статусу, чинності та сфери дії документа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4A451376-D6BF-42EB-BEC7-BB8A0842D41F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475A71A-DED9-4BBF-9C37-0D4A02DF3053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72930D2-7CCC-43DA-89C0-C2D9BAB78913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Аналітичні звіти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286869E-E0D6-4B54-AC69-497AAF0F5481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Оцінювання даних, методики, припущень і меж сформульованих висновків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CBE11AF3-9CA0-4B77-89F3-90A5971AEB37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6512551-83C4-4A12-ACC1-513D976CAC17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FEFAC5F-1024-4099-A9EB-EEACA8D3C4BA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Доказова база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2D6B55A-92EC-472B-9A6F-99B727DCAC97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Зіставлення незалежних джерел і документування підстав для висновку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096E25EA-A46D-43DC-AA0C-3EEDF572D445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критично опрацьовувати статистичні й документальні джерела та формувати простежувану доказову базу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172232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D6CDC3E-099C-408B-B2FA-F1FEDCF81F1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ДЖЕРЕЛЬНА ОСНОВА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E0CDAE6-CA58-43E2-AC14-5ECC958F57F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Функції різних джерел у дослідженні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90FF6D3-FA89-4098-A98B-236D547D9CB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74B194D-3A6D-4CAE-B21B-0C051842307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87CB2D5-3DF0-484F-8769-053538B4BF8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B0176C-5A1E-4A68-878C-5112AECAFD3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AD1CA266-BBAA-43B3-BE02-4B0B2DF1881E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СТАТИСТИЧНІ ДАНІ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444D6EA-60F3-43A4-8401-4AECFB63C256}"/>
              </a:ext>
            </a:extLst>
          </p:cNvPr>
          <p:cNvSpPr>
            <a:spLocks noGrp="1"/>
          </p:cNvSpPr>
          <p:nvPr/>
        </p:nvSpPr>
        <p:spPr>
          <a:xfrm>
            <a:off x="838200" y="2476500"/>
            <a:ext cx="28956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Фіксують масштаб, структуру та динаміку явища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B36A23D-89A9-415B-9B5A-9E6FB5742F04}"/>
              </a:ext>
            </a:extLst>
          </p:cNvPr>
          <p:cNvSpPr>
            <a:spLocks noGrp="1"/>
          </p:cNvSpPr>
          <p:nvPr/>
        </p:nvSpPr>
        <p:spPr>
          <a:xfrm>
            <a:off x="952500" y="3667125"/>
            <a:ext cx="266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показники, ряди, мікродані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F0522761-76FC-4C7C-9412-A9179618067D}"/>
              </a:ext>
            </a:extLst>
          </p:cNvPr>
          <p:cNvSpPr>
            <a:spLocks noGrp="1"/>
          </p:cNvSpPr>
          <p:nvPr/>
        </p:nvSpPr>
        <p:spPr>
          <a:xfrm>
            <a:off x="4286250" y="16668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НОРМАТИВНІ ДОКУМЕНТИ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F060AB3-BD44-4A30-98C6-E3CF76B3E1F7}"/>
              </a:ext>
            </a:extLst>
          </p:cNvPr>
          <p:cNvSpPr>
            <a:spLocks noGrp="1"/>
          </p:cNvSpPr>
          <p:nvPr/>
        </p:nvSpPr>
        <p:spPr>
          <a:xfrm>
            <a:off x="4457700" y="2476500"/>
            <a:ext cx="28956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Визначають правила, повноваження та інституційні межі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401615E-6EDB-4A46-A855-53DA8D8E1D2D}"/>
              </a:ext>
            </a:extLst>
          </p:cNvPr>
          <p:cNvSpPr>
            <a:spLocks noGrp="1"/>
          </p:cNvSpPr>
          <p:nvPr/>
        </p:nvSpPr>
        <p:spPr>
          <a:xfrm>
            <a:off x="4572000" y="3667125"/>
            <a:ext cx="266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норми, статус, чинність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69BB9922-B34C-4199-A24C-37AD8D06EE3D}"/>
              </a:ext>
            </a:extLst>
          </p:cNvPr>
          <p:cNvSpPr>
            <a:spLocks noGrp="1"/>
          </p:cNvSpPr>
          <p:nvPr/>
        </p:nvSpPr>
        <p:spPr>
          <a:xfrm>
            <a:off x="7905750" y="16668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АНАЛІТИЧНІ ЗВІТИ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2355910-B69B-48F4-BD2E-EBF1C27B2713}"/>
              </a:ext>
            </a:extLst>
          </p:cNvPr>
          <p:cNvSpPr>
            <a:spLocks noGrp="1"/>
          </p:cNvSpPr>
          <p:nvPr/>
        </p:nvSpPr>
        <p:spPr>
          <a:xfrm>
            <a:off x="8077200" y="2476500"/>
            <a:ext cx="28956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Інтерпретують дані та пропонують пояснення або рішення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1E038A9-5C72-4AFA-A9A9-A362409A5ED7}"/>
              </a:ext>
            </a:extLst>
          </p:cNvPr>
          <p:cNvSpPr>
            <a:spLocks noGrp="1"/>
          </p:cNvSpPr>
          <p:nvPr/>
        </p:nvSpPr>
        <p:spPr>
          <a:xfrm>
            <a:off x="8191500" y="3667125"/>
            <a:ext cx="2667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методика, оцінки, рекомендації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4BBE69E2-D6BF-4BF6-96DE-5F185590FA33}"/>
              </a:ext>
            </a:extLst>
          </p:cNvPr>
          <p:cNvSpPr>
            <a:spLocks noGrp="1"/>
          </p:cNvSpPr>
          <p:nvPr/>
        </p:nvSpPr>
        <p:spPr>
          <a:xfrm>
            <a:off x="1428750" y="4762500"/>
            <a:ext cx="933450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Доказовий висновок потребує не механічного переліку джерел, а узгодження їхніх функцій, часових меж і змісту тверджень.</a:t>
            </a:r>
          </a:p>
        </p:txBody>
      </p:sp>
    </p:spTree>
    <p:extLst>
      <p:ext uri="{BB962C8B-B14F-4D97-AF65-F5344CB8AC3E}">
        <p14:creationId xmlns:p14="http://schemas.microsoft.com/office/powerpoint/2010/main" val="417968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6E9D608-F0F3-4A4D-8181-86D7E45FAA4F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СТАТИСТИЧНІ 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162023D-A0B8-44F4-A6A9-E9C318E104A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Системи статистичних даних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91D3096-4804-4BBF-9CBF-9A1E8E8255E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5726FBA-3A2E-47B9-87B9-AD921A2BD7B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C2B43CA-DF88-4706-968D-C4DCCCBAD58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D0FE797-C01E-456D-9E24-B0A61E02EE0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D983A99-0377-40A0-8D7E-039993552F5F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НАЦІОНАЛЬНА ОФІЦІЙНА СТАТИСТИКА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86EA27D-07BC-425C-9BAB-6DEE7874A644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первинні державні показники, методологія національних обстежень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DD58A5B8-3E3D-4372-B239-EEEF703C016C}"/>
              </a:ext>
            </a:extLst>
          </p:cNvPr>
          <p:cNvSpPr>
            <a:spLocks noGrp="1"/>
          </p:cNvSpPr>
          <p:nvPr/>
        </p:nvSpPr>
        <p:spPr>
          <a:xfrm>
            <a:off x="762000" y="259080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МІЖНАРОДНІ БАЗИ ДАНИХ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23DFF3B-13A8-4129-A298-854DCA55C62C}"/>
              </a:ext>
            </a:extLst>
          </p:cNvPr>
          <p:cNvSpPr>
            <a:spLocks noGrp="1"/>
          </p:cNvSpPr>
          <p:nvPr/>
        </p:nvSpPr>
        <p:spPr>
          <a:xfrm>
            <a:off x="4857750" y="259080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гармонізовані показники для міжкраїнового аналізу та порівнянь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2F9A6A7C-4288-4389-BC76-2723E78F54E9}"/>
              </a:ext>
            </a:extLst>
          </p:cNvPr>
          <p:cNvSpPr>
            <a:spLocks noGrp="1"/>
          </p:cNvSpPr>
          <p:nvPr/>
        </p:nvSpPr>
        <p:spPr>
          <a:xfrm>
            <a:off x="762000" y="356235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АДМІНІСТРАТИВНІ ДАНІ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57CDE65-5319-4C48-A2AB-7BF6468224B1}"/>
              </a:ext>
            </a:extLst>
          </p:cNvPr>
          <p:cNvSpPr>
            <a:spLocks noGrp="1"/>
          </p:cNvSpPr>
          <p:nvPr/>
        </p:nvSpPr>
        <p:spPr>
          <a:xfrm>
            <a:off x="4857750" y="356235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реєстри, митні та фінансові записи, що виникають у процесі управління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3A4AF80C-49CC-4728-AD16-F2D862224985}"/>
              </a:ext>
            </a:extLst>
          </p:cNvPr>
          <p:cNvSpPr>
            <a:spLocks noGrp="1"/>
          </p:cNvSpPr>
          <p:nvPr/>
        </p:nvSpPr>
        <p:spPr>
          <a:xfrm>
            <a:off x="762000" y="4533900"/>
            <a:ext cx="3714750" cy="666750"/>
          </a:xfrm>
          <a:prstGeom prst="roundRect">
            <a:avLst>
              <a:gd name="adj" fmla="val 11429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ТЕМАТИЧНІ НАБОРИ ДАНИХ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6AA1737-3136-4320-B470-19E5D68AED31}"/>
              </a:ext>
            </a:extLst>
          </p:cNvPr>
          <p:cNvSpPr>
            <a:spLocks noGrp="1"/>
          </p:cNvSpPr>
          <p:nvPr/>
        </p:nvSpPr>
        <p:spPr>
          <a:xfrm>
            <a:off x="4857750" y="4533900"/>
            <a:ext cx="647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деталізовані масиви щодо торгівлі, інвестицій, фінансів або інституцій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13CE397-4BB3-4D3E-8C92-5C0963DC9D5D}"/>
              </a:ext>
            </a:extLst>
          </p:cNvPr>
          <p:cNvSpPr>
            <a:spLocks noGrp="1"/>
          </p:cNvSpPr>
          <p:nvPr/>
        </p:nvSpPr>
        <p:spPr>
          <a:xfrm>
            <a:off x="1524000" y="5619750"/>
            <a:ext cx="914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Приклади міжнародних систем: World Development Indicators, IMF Data, UN Comtrade, Eurostat і OECD Data Explorer.</a:t>
            </a:r>
          </a:p>
        </p:txBody>
      </p:sp>
    </p:spTree>
    <p:extLst>
      <p:ext uri="{BB962C8B-B14F-4D97-AF65-F5344CB8AC3E}">
        <p14:creationId xmlns:p14="http://schemas.microsoft.com/office/powerpoint/2010/main" val="217452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F6C69C4B-A4FC-48AF-ABCA-8AF4026F897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СТАТИСТИЧНІ 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7CB996A-C28A-4AC1-8E10-15F71BE509B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Добір показника відповідно до дослідницького питання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EA1760A-B4FC-42AC-BF72-CF386169448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EB793D2-D735-42DE-8AC8-1DDC9457D3D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843C635-AE58-4966-B6E6-CF3C834BB0A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9B69536-323D-4F09-9317-9164837FFD2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8B1AE2F-32E4-4315-9196-A23A5E77D8A3}"/>
              </a:ext>
            </a:extLst>
          </p:cNvPr>
          <p:cNvSpPr>
            <a:spLocks noGrp="1"/>
          </p:cNvSpPr>
          <p:nvPr/>
        </p:nvSpPr>
        <p:spPr>
          <a:xfrm>
            <a:off x="1114425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CDC80E27-1927-43F6-ACF7-C1502265A708}"/>
              </a:ext>
            </a:extLst>
          </p:cNvPr>
          <p:cNvSpPr>
            <a:spLocks noGrp="1"/>
          </p:cNvSpPr>
          <p:nvPr/>
        </p:nvSpPr>
        <p:spPr>
          <a:xfrm>
            <a:off x="1590675" y="1933575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2A54A03-98E8-494B-BF87-046E1B1B2F36}"/>
              </a:ext>
            </a:extLst>
          </p:cNvPr>
          <p:cNvSpPr>
            <a:spLocks noGrp="1"/>
          </p:cNvSpPr>
          <p:nvPr/>
        </p:nvSpPr>
        <p:spPr>
          <a:xfrm>
            <a:off x="428625" y="245745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87AD5EA-9C06-40BF-A6A2-59B6C3B1F8F4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752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саме потрібно виміряти?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B46CDC1-4C63-4159-A7D8-64B96222CBFF}"/>
              </a:ext>
            </a:extLst>
          </p:cNvPr>
          <p:cNvSpPr>
            <a:spLocks noGrp="1"/>
          </p:cNvSpPr>
          <p:nvPr/>
        </p:nvSpPr>
        <p:spPr>
          <a:xfrm>
            <a:off x="3457575" y="1695450"/>
            <a:ext cx="476250" cy="47625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008391F5-590D-48C1-B720-95176FBFC129}"/>
              </a:ext>
            </a:extLst>
          </p:cNvPr>
          <p:cNvSpPr>
            <a:spLocks noGrp="1"/>
          </p:cNvSpPr>
          <p:nvPr/>
        </p:nvSpPr>
        <p:spPr>
          <a:xfrm>
            <a:off x="3933825" y="1933575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36D6DD4-255C-4E15-A54F-E906C817E025}"/>
              </a:ext>
            </a:extLst>
          </p:cNvPr>
          <p:cNvSpPr>
            <a:spLocks noGrp="1"/>
          </p:cNvSpPr>
          <p:nvPr/>
        </p:nvSpPr>
        <p:spPr>
          <a:xfrm>
            <a:off x="2771775" y="245745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3C66B4C-A72D-4264-A940-016E94972569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752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 джерело визначає показник?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3BB3EB8-FDAF-43E5-BBFE-F2951CD96380}"/>
              </a:ext>
            </a:extLst>
          </p:cNvPr>
          <p:cNvSpPr>
            <a:spLocks noGrp="1"/>
          </p:cNvSpPr>
          <p:nvPr/>
        </p:nvSpPr>
        <p:spPr>
          <a:xfrm>
            <a:off x="5800725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B2D547DA-2C5F-4183-A701-346E5202AB6B}"/>
              </a:ext>
            </a:extLst>
          </p:cNvPr>
          <p:cNvSpPr>
            <a:spLocks noGrp="1"/>
          </p:cNvSpPr>
          <p:nvPr/>
        </p:nvSpPr>
        <p:spPr>
          <a:xfrm>
            <a:off x="6276975" y="1933575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6308385-63DE-43EC-9AC0-4A2D723DFD1E}"/>
              </a:ext>
            </a:extLst>
          </p:cNvPr>
          <p:cNvSpPr>
            <a:spLocks noGrp="1"/>
          </p:cNvSpPr>
          <p:nvPr/>
        </p:nvSpPr>
        <p:spPr>
          <a:xfrm>
            <a:off x="5114925" y="245745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ОДИНИЦЯ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CFBE6EB-1AE3-40C8-AE9C-79B4A593D119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752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 яких одиницях подано значення?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A61811F-AE14-4045-B27A-15C207B74E9F}"/>
              </a:ext>
            </a:extLst>
          </p:cNvPr>
          <p:cNvSpPr>
            <a:spLocks noGrp="1"/>
          </p:cNvSpPr>
          <p:nvPr/>
        </p:nvSpPr>
        <p:spPr>
          <a:xfrm>
            <a:off x="8143875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75524D9F-D596-433A-A3CF-B709819A37CA}"/>
              </a:ext>
            </a:extLst>
          </p:cNvPr>
          <p:cNvSpPr>
            <a:spLocks noGrp="1"/>
          </p:cNvSpPr>
          <p:nvPr/>
        </p:nvSpPr>
        <p:spPr>
          <a:xfrm>
            <a:off x="8620125" y="1933575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D8100C7-5FE6-48A3-9583-0F8D854B92B9}"/>
              </a:ext>
            </a:extLst>
          </p:cNvPr>
          <p:cNvSpPr>
            <a:spLocks noGrp="1"/>
          </p:cNvSpPr>
          <p:nvPr/>
        </p:nvSpPr>
        <p:spPr>
          <a:xfrm>
            <a:off x="7458075" y="245745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4E813B8-5FD9-455E-B3B6-A658A2C895E2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752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країни, суб’єкти та періоди включено?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919EF771-6BCB-40A5-BC34-87C079280720}"/>
              </a:ext>
            </a:extLst>
          </p:cNvPr>
          <p:cNvSpPr>
            <a:spLocks noGrp="1"/>
          </p:cNvSpPr>
          <p:nvPr/>
        </p:nvSpPr>
        <p:spPr>
          <a:xfrm>
            <a:off x="10487025" y="16954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876D8C3-CB62-4A0B-931D-3998F900E13D}"/>
              </a:ext>
            </a:extLst>
          </p:cNvPr>
          <p:cNvSpPr>
            <a:spLocks noGrp="1"/>
          </p:cNvSpPr>
          <p:nvPr/>
        </p:nvSpPr>
        <p:spPr>
          <a:xfrm>
            <a:off x="9801225" y="2457450"/>
            <a:ext cx="1847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ЗІСТАВНІСТЬ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367F2DE-DC1C-43FA-B4C8-C78FA55C5D97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7526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однакові методики для всіх спостережень?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A49EF988-B9DB-4337-9EC9-6DD40A18616A}"/>
              </a:ext>
            </a:extLst>
          </p:cNvPr>
          <p:cNvSpPr>
            <a:spLocks noGrp="1"/>
          </p:cNvSpPr>
          <p:nvPr/>
        </p:nvSpPr>
        <p:spPr>
          <a:xfrm>
            <a:off x="1524000" y="4667250"/>
            <a:ext cx="9144000" cy="800100"/>
          </a:xfrm>
          <a:prstGeom prst="roundRect">
            <a:avLst>
              <a:gd name="adj" fmla="val 9524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Назва показника не є достатньою підставою для його використання. Вибір обґрунтовують через метадані та відповідність дослідницькому поняттю.</a:t>
            </a:r>
          </a:p>
        </p:txBody>
      </p:sp>
    </p:spTree>
    <p:extLst>
      <p:ext uri="{BB962C8B-B14F-4D97-AF65-F5344CB8AC3E}">
        <p14:creationId xmlns:p14="http://schemas.microsoft.com/office/powerpoint/2010/main" val="2128773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A8EA2670-60CA-4955-8615-66DFBCEFC52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СТАТИСТИЧНІ 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56391F6-15E1-43C9-8776-F05C018F212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Метадані та межі зіставності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55182BC-D789-4108-BC7D-98CD8A6F265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4D5EBC0-9E8D-4AFE-AF02-C7642047289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FB741F4-7BD6-412D-B26C-2B157CECC4F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C200CAE-CC87-41BF-B1F7-17C0E2D2408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BFC3EB0-A6FA-47F0-BD83-0BFD68E40954}"/>
              </a:ext>
            </a:extLst>
          </p:cNvPr>
          <p:cNvSpPr>
            <a:spLocks noGrp="1"/>
          </p:cNvSpPr>
          <p:nvPr/>
        </p:nvSpPr>
        <p:spPr>
          <a:xfrm>
            <a:off x="781050" y="15716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89464A9-BAAF-4505-ACB5-DF23F4B18864}"/>
              </a:ext>
            </a:extLst>
          </p:cNvPr>
          <p:cNvSpPr>
            <a:spLocks noGrp="1"/>
          </p:cNvSpPr>
          <p:nvPr/>
        </p:nvSpPr>
        <p:spPr>
          <a:xfrm>
            <a:off x="1476375" y="15240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3D716BE-F5FE-4FD3-83B8-9DFD21BDE524}"/>
              </a:ext>
            </a:extLst>
          </p:cNvPr>
          <p:cNvSpPr>
            <a:spLocks noGrp="1"/>
          </p:cNvSpPr>
          <p:nvPr/>
        </p:nvSpPr>
        <p:spPr>
          <a:xfrm>
            <a:off x="3952875" y="1524000"/>
            <a:ext cx="733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склад показника, критерії включення, формула обчислення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2DD21712-75BB-4BD9-8ECF-E59CD6F95E2A}"/>
              </a:ext>
            </a:extLst>
          </p:cNvPr>
          <p:cNvSpPr>
            <a:spLocks noGrp="1"/>
          </p:cNvSpPr>
          <p:nvPr/>
        </p:nvSpPr>
        <p:spPr>
          <a:xfrm>
            <a:off x="1476375" y="2076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9EBACB30-DEDE-4BA7-874D-0960CD03AD33}"/>
              </a:ext>
            </a:extLst>
          </p:cNvPr>
          <p:cNvSpPr>
            <a:spLocks noGrp="1"/>
          </p:cNvSpPr>
          <p:nvPr/>
        </p:nvSpPr>
        <p:spPr>
          <a:xfrm>
            <a:off x="781050" y="24098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C4589AA-0DB7-46F0-8DAC-1022ACBF3010}"/>
              </a:ext>
            </a:extLst>
          </p:cNvPr>
          <p:cNvSpPr>
            <a:spLocks noGrp="1"/>
          </p:cNvSpPr>
          <p:nvPr/>
        </p:nvSpPr>
        <p:spPr>
          <a:xfrm>
            <a:off x="1476375" y="23622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КЛАСИФІКАЦІЯ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F477354-A1CF-4146-B2BE-B51E3AED98A9}"/>
              </a:ext>
            </a:extLst>
          </p:cNvPr>
          <p:cNvSpPr>
            <a:spLocks noGrp="1"/>
          </p:cNvSpPr>
          <p:nvPr/>
        </p:nvSpPr>
        <p:spPr>
          <a:xfrm>
            <a:off x="3952875" y="2362200"/>
            <a:ext cx="733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версія класифікатора товарів, видів діяльності або секторів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9FF7D994-BAEB-4482-A174-8C6C0E85A463}"/>
              </a:ext>
            </a:extLst>
          </p:cNvPr>
          <p:cNvSpPr>
            <a:spLocks noGrp="1"/>
          </p:cNvSpPr>
          <p:nvPr/>
        </p:nvSpPr>
        <p:spPr>
          <a:xfrm>
            <a:off x="1476375" y="2914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0AE3CEA-CE52-4EE8-9228-9FE7887A41B0}"/>
              </a:ext>
            </a:extLst>
          </p:cNvPr>
          <p:cNvSpPr>
            <a:spLocks noGrp="1"/>
          </p:cNvSpPr>
          <p:nvPr/>
        </p:nvSpPr>
        <p:spPr>
          <a:xfrm>
            <a:off x="781050" y="3248025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86E2E6F-D223-4714-8A4B-C5192F71EB44}"/>
              </a:ext>
            </a:extLst>
          </p:cNvPr>
          <p:cNvSpPr>
            <a:spLocks noGrp="1"/>
          </p:cNvSpPr>
          <p:nvPr/>
        </p:nvSpPr>
        <p:spPr>
          <a:xfrm>
            <a:off x="1476375" y="32004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ОХОПЛЕННЯ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855234C-EC14-4D6F-A0D5-21844E7F534E}"/>
              </a:ext>
            </a:extLst>
          </p:cNvPr>
          <p:cNvSpPr>
            <a:spLocks noGrp="1"/>
          </p:cNvSpPr>
          <p:nvPr/>
        </p:nvSpPr>
        <p:spPr>
          <a:xfrm>
            <a:off x="3952875" y="3200400"/>
            <a:ext cx="733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географія, генеральна сукупність, частота та часовий період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B0A31CC0-2E98-48B9-A341-3121888A10D5}"/>
              </a:ext>
            </a:extLst>
          </p:cNvPr>
          <p:cNvSpPr>
            <a:spLocks noGrp="1"/>
          </p:cNvSpPr>
          <p:nvPr/>
        </p:nvSpPr>
        <p:spPr>
          <a:xfrm>
            <a:off x="1476375" y="37528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E3C8445-8AD0-4CFF-B1C5-F9FF3503BA6C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142094F-F89E-471D-87D3-8157B94D87B4}"/>
              </a:ext>
            </a:extLst>
          </p:cNvPr>
          <p:cNvSpPr>
            <a:spLocks noGrp="1"/>
          </p:cNvSpPr>
          <p:nvPr/>
        </p:nvSpPr>
        <p:spPr>
          <a:xfrm>
            <a:off x="1476375" y="40386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B99DD58-AAB1-4E49-84E0-0B9C9CD65786}"/>
              </a:ext>
            </a:extLst>
          </p:cNvPr>
          <p:cNvSpPr>
            <a:spLocks noGrp="1"/>
          </p:cNvSpPr>
          <p:nvPr/>
        </p:nvSpPr>
        <p:spPr>
          <a:xfrm>
            <a:off x="3952875" y="4038600"/>
            <a:ext cx="733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пропуски, оцінки, сезонне коригування та перегляди рядів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7B85F88F-46A3-49E8-9607-40656E2FB153}"/>
              </a:ext>
            </a:extLst>
          </p:cNvPr>
          <p:cNvSpPr>
            <a:spLocks noGrp="1"/>
          </p:cNvSpPr>
          <p:nvPr/>
        </p:nvSpPr>
        <p:spPr>
          <a:xfrm>
            <a:off x="1476375" y="45910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6563FB7-F558-4B8A-9F69-025B6EC13654}"/>
              </a:ext>
            </a:extLst>
          </p:cNvPr>
          <p:cNvSpPr>
            <a:spLocks noGrp="1"/>
          </p:cNvSpPr>
          <p:nvPr/>
        </p:nvSpPr>
        <p:spPr>
          <a:xfrm>
            <a:off x="781050" y="49244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BCCB3B6-5A40-496A-8455-5FEF6624E9F6}"/>
              </a:ext>
            </a:extLst>
          </p:cNvPr>
          <p:cNvSpPr>
            <a:spLocks noGrp="1"/>
          </p:cNvSpPr>
          <p:nvPr/>
        </p:nvSpPr>
        <p:spPr>
          <a:xfrm>
            <a:off x="1476375" y="4876800"/>
            <a:ext cx="2286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ПОХОДЖЕННЯ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66FE0D3-F698-49CF-974F-F3D4D7F23728}"/>
              </a:ext>
            </a:extLst>
          </p:cNvPr>
          <p:cNvSpPr>
            <a:spLocks noGrp="1"/>
          </p:cNvSpPr>
          <p:nvPr/>
        </p:nvSpPr>
        <p:spPr>
          <a:xfrm>
            <a:off x="3952875" y="4876800"/>
            <a:ext cx="7334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виробник даних, первинне джерело та дата оновлення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04122AF4-2F9A-451B-BB25-D930943CECA1}"/>
              </a:ext>
            </a:extLst>
          </p:cNvPr>
          <p:cNvSpPr>
            <a:spLocks noGrp="1"/>
          </p:cNvSpPr>
          <p:nvPr/>
        </p:nvSpPr>
        <p:spPr>
          <a:xfrm>
            <a:off x="1476375" y="54292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86306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B1CF17F-B787-4AAA-8494-8D0C614E42C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СТАТИСТИЧНІ 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5572C43-DCDC-4AA6-A4C3-771061D1E9E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Паспорт статистичного джерела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EEDF1E1-DC17-490B-AF89-675AD2E6130C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4428E48-4C90-4B7D-B2EE-A355BCE5F7A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C555C65-5D48-4064-AA2B-3DC4597A2F2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AAB8780-14EE-40D6-AEA4-701C5CA1067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2F1E534B-1353-42B1-8686-728FA71F253E}"/>
              </a:ext>
            </a:extLst>
          </p:cNvPr>
          <p:cNvGraphicFramePr/>
          <p:nvPr/>
        </p:nvGraphicFramePr>
        <p:xfrm>
          <a:off x="523875" y="1571625"/>
          <a:ext cx="11144250" cy="40005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фіксується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значення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Ідентифікація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назва бази, таблиці, показника та активне посилання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простежуваність походження даних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Метадані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визначення, одиниця виміру, джерело і метод формування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відповідність показника досліджуваному поняттю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Охоплення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країни, суб’єкти, період, частота та рівень агрегації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порівняння й узагальнення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пропуски, оцінені значення, перегляди та застереження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оцінка надійності емпіричного висновку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Вивантаження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доступу, фільтри, формат і збережена версія файлу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можливість повторити добір даних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1785567-C060-4B82-BD85-ADE21921E261}"/>
              </a:ext>
            </a:extLst>
          </p:cNvPr>
          <p:cNvSpPr>
            <a:spLocks noGrp="1"/>
          </p:cNvSpPr>
          <p:nvPr/>
        </p:nvSpPr>
        <p:spPr>
          <a:xfrm>
            <a:off x="1524000" y="5743575"/>
            <a:ext cx="914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Паспорт зберігається разом із набором даних і оновлюється після зміни фільтрів, періоду або версії джерела.</a:t>
            </a:r>
          </a:p>
        </p:txBody>
      </p:sp>
    </p:spTree>
    <p:extLst>
      <p:ext uri="{BB962C8B-B14F-4D97-AF65-F5344CB8AC3E}">
        <p14:creationId xmlns:p14="http://schemas.microsoft.com/office/powerpoint/2010/main" val="398939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F0825E7-D770-46D6-B91C-7E6F4E02B31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НОРМАТИВНІ ДОКУМЕНТИ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D978875-1661-40BA-A639-30FA4683DAA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Нормативний документ як джерело інформації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3BD7E7F-BD9A-45CA-ABDB-6B67F0F16B0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1D8925E-A8F3-4E9B-857D-0EE48B241C1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37602B9-6B91-47FC-9894-AD69C542329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0258FC7-71F0-4F7C-8044-C68B8F6CA47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A54DB5C-4D02-4700-B9C1-1C5574C7041A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583C8BE9-F3F6-450D-B242-1FD505E2A5AF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B1EE979-D52C-4497-85EB-1642BFA272FD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ЮРИДИЧНА СИЛА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B474CDE-A06E-45FC-8738-BC4FB7B74C13}"/>
              </a:ext>
            </a:extLst>
          </p:cNvPr>
          <p:cNvSpPr>
            <a:spLocks noGrp="1"/>
          </p:cNvSpPr>
          <p:nvPr/>
        </p:nvSpPr>
        <p:spPr>
          <a:xfrm>
            <a:off x="1409700" y="225742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місце документа в системі актів і співвідношення з актами вищого рівня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9270470-8AE0-4432-94A6-FF4C8329DEE6}"/>
              </a:ext>
            </a:extLst>
          </p:cNvPr>
          <p:cNvSpPr>
            <a:spLocks noGrp="1"/>
          </p:cNvSpPr>
          <p:nvPr/>
        </p:nvSpPr>
        <p:spPr>
          <a:xfrm>
            <a:off x="6096000" y="166687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6C14CDE7-8818-4662-8796-E7C773656264}"/>
              </a:ext>
            </a:extLst>
          </p:cNvPr>
          <p:cNvSpPr>
            <a:spLocks noGrp="1"/>
          </p:cNvSpPr>
          <p:nvPr/>
        </p:nvSpPr>
        <p:spPr>
          <a:xfrm>
            <a:off x="626745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E8FB1EE-A6ED-43E6-B0CE-8EEABDE610ED}"/>
              </a:ext>
            </a:extLst>
          </p:cNvPr>
          <p:cNvSpPr>
            <a:spLocks noGrp="1"/>
          </p:cNvSpPr>
          <p:nvPr/>
        </p:nvSpPr>
        <p:spPr>
          <a:xfrm>
            <a:off x="683895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СУБ’ЄКТ УХВАЛЕННЯ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9EE2DB7-287D-404F-9CC5-0A857EF26803}"/>
              </a:ext>
            </a:extLst>
          </p:cNvPr>
          <p:cNvSpPr>
            <a:spLocks noGrp="1"/>
          </p:cNvSpPr>
          <p:nvPr/>
        </p:nvSpPr>
        <p:spPr>
          <a:xfrm>
            <a:off x="6838950" y="225742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орган або інституція, уповноважені приймати відповідний акт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1D071790-16B1-4A7E-B803-FE81405F930B}"/>
              </a:ext>
            </a:extLst>
          </p:cNvPr>
          <p:cNvSpPr>
            <a:spLocks noGrp="1"/>
          </p:cNvSpPr>
          <p:nvPr/>
        </p:nvSpPr>
        <p:spPr>
          <a:xfrm>
            <a:off x="666750" y="332422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504F589-1078-45C7-A9C5-E7702FD3E3B7}"/>
              </a:ext>
            </a:extLst>
          </p:cNvPr>
          <p:cNvSpPr>
            <a:spLocks noGrp="1"/>
          </p:cNvSpPr>
          <p:nvPr/>
        </p:nvSpPr>
        <p:spPr>
          <a:xfrm>
            <a:off x="838200" y="34766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DBEC3C6-7715-4DCF-B84F-4B28BDB2C6BD}"/>
              </a:ext>
            </a:extLst>
          </p:cNvPr>
          <p:cNvSpPr>
            <a:spLocks noGrp="1"/>
          </p:cNvSpPr>
          <p:nvPr/>
        </p:nvSpPr>
        <p:spPr>
          <a:xfrm>
            <a:off x="1409700" y="34575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ЧИННІСТЬ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3A6AC2B-5116-42F9-BB40-3BD5D25A9868}"/>
              </a:ext>
            </a:extLst>
          </p:cNvPr>
          <p:cNvSpPr>
            <a:spLocks noGrp="1"/>
          </p:cNvSpPr>
          <p:nvPr/>
        </p:nvSpPr>
        <p:spPr>
          <a:xfrm>
            <a:off x="1409700" y="391477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дата набрання чинності, редакція та наявність змін або припинення дії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6197EE06-F0C7-4C10-BF5D-83E977940A79}"/>
              </a:ext>
            </a:extLst>
          </p:cNvPr>
          <p:cNvSpPr>
            <a:spLocks noGrp="1"/>
          </p:cNvSpPr>
          <p:nvPr/>
        </p:nvSpPr>
        <p:spPr>
          <a:xfrm>
            <a:off x="6096000" y="3324225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4C88AC54-F344-4358-8C4E-A039814CA53A}"/>
              </a:ext>
            </a:extLst>
          </p:cNvPr>
          <p:cNvSpPr>
            <a:spLocks noGrp="1"/>
          </p:cNvSpPr>
          <p:nvPr/>
        </p:nvSpPr>
        <p:spPr>
          <a:xfrm>
            <a:off x="6267450" y="34766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3A70033-F506-4D0F-9039-B117A9D9C297}"/>
              </a:ext>
            </a:extLst>
          </p:cNvPr>
          <p:cNvSpPr>
            <a:spLocks noGrp="1"/>
          </p:cNvSpPr>
          <p:nvPr/>
        </p:nvSpPr>
        <p:spPr>
          <a:xfrm>
            <a:off x="6838950" y="34575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СФЕРА ДІЇ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F36FBE18-537A-4B00-848D-10F0A604DBFA}"/>
              </a:ext>
            </a:extLst>
          </p:cNvPr>
          <p:cNvSpPr>
            <a:spLocks noGrp="1"/>
          </p:cNvSpPr>
          <p:nvPr/>
        </p:nvSpPr>
        <p:spPr>
          <a:xfrm>
            <a:off x="6838950" y="3914775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територія, коло суб’єктів, правовідносини та винятки із застосування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7569EDD0-AF65-473C-886A-043F2E98C12D}"/>
              </a:ext>
            </a:extLst>
          </p:cNvPr>
          <p:cNvSpPr>
            <a:spLocks noGrp="1"/>
          </p:cNvSpPr>
          <p:nvPr/>
        </p:nvSpPr>
        <p:spPr>
          <a:xfrm>
            <a:off x="1714500" y="5219700"/>
            <a:ext cx="8763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Для цитування використовується офіційний текст у редакції, релевантній періоду та предмету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734983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26058B8-EE3B-49C7-B735-61D13CB44D7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НОРМАТИВНІ ДОКУМЕНТИ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B265793-5E6F-4B3D-A598-68D9D92385C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аналізу нормативного документа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027855D-1C96-4CFD-BCCB-AECB9086CCB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87D2835-13A5-4753-8AB1-8D2ABB72746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C622AB6-61DE-48D6-8872-C1234FDAC4B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FC3B0B5-C574-4C8C-B301-11485C0D638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6E7B86E9-6602-4ACF-8515-EF6ADFFA1C2F}"/>
              </a:ext>
            </a:extLst>
          </p:cNvPr>
          <p:cNvGraphicFramePr/>
          <p:nvPr/>
        </p:nvGraphicFramePr>
        <p:xfrm>
          <a:off x="523875" y="1571625"/>
          <a:ext cx="11144250" cy="4048125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9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4688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Крок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Фіксований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Ідентифікація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Хто, коли і в якій формі ухвалив документ?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повна назва, реквізити, офіційне джерело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Статус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Яка юридична сила та чи є документ чинним?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 акта, редакція, дата чинності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норми безпосередньо стосуються проблеми?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статті, положення, визначення і винятки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Контекст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документ пов’язаний з іншими актами?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посилання, підстави, зміни й акти реалізації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Застосування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документ дозволяє обґрунтувати в дослідженні?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правового висновку та застереження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2E5BE5C-C8B0-4DEE-AAE3-7BD3A6E135B0}"/>
              </a:ext>
            </a:extLst>
          </p:cNvPr>
          <p:cNvSpPr>
            <a:spLocks noGrp="1"/>
          </p:cNvSpPr>
          <p:nvPr/>
        </p:nvSpPr>
        <p:spPr>
          <a:xfrm>
            <a:off x="1619250" y="5772150"/>
            <a:ext cx="895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Окреме твердження має спиратися на конкретну норму, а не лише на загальну назву документа.</a:t>
            </a:r>
          </a:p>
        </p:txBody>
      </p:sp>
    </p:spTree>
    <p:extLst>
      <p:ext uri="{BB962C8B-B14F-4D97-AF65-F5344CB8AC3E}">
        <p14:creationId xmlns:p14="http://schemas.microsoft.com/office/powerpoint/2010/main" val="2027580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690872F-9798-42A5-BCFC-8B9FDFC87D7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НОРМАТИВНІ ДОКУМЕНТИ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ECF58A3-BA97-4843-BC75-C26263188A9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Часова та предметна релевантність правової норми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F093217-1E9A-485C-954F-2956C272716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BEBDF8D-E2BD-4A8F-87AD-8205FFC9A72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0C04FD7-F3EE-404B-BF55-B4B7A7017DB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99668C3-E282-4512-B3F4-925E4C60FF1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BC37F7B-24D4-4FF6-B765-7CAAB326E6B0}"/>
              </a:ext>
            </a:extLst>
          </p:cNvPr>
          <p:cNvSpPr>
            <a:spLocks noGrp="1"/>
          </p:cNvSpPr>
          <p:nvPr/>
        </p:nvSpPr>
        <p:spPr>
          <a:xfrm>
            <a:off x="428625" y="1952625"/>
            <a:ext cx="2000250" cy="762000"/>
          </a:xfrm>
          <a:prstGeom prst="roundRect">
            <a:avLst>
              <a:gd name="adj" fmla="val 10000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УХВАЛЕННЯ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D4220A9-1048-47A3-B120-8A9BE5E3041E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дата і суб’єкт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A4D53F60-5175-4A22-BD6D-2B1C875A4E1A}"/>
              </a:ext>
            </a:extLst>
          </p:cNvPr>
          <p:cNvSpPr>
            <a:spLocks noGrp="1"/>
          </p:cNvSpPr>
          <p:nvPr/>
        </p:nvSpPr>
        <p:spPr>
          <a:xfrm>
            <a:off x="2428875" y="2333625"/>
            <a:ext cx="285750" cy="0"/>
          </a:xfrm>
          <a:prstGeom prst="line">
            <a:avLst/>
          </a:prstGeom>
          <a:noFill/>
          <a:ln w="28575">
            <a:solidFill>
              <a:srgbClr val="5C9BC6"/>
            </a:solidFill>
            <a:prstDash val="solid"/>
          </a:ln>
        </p:spPr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BDBEF900-3A48-466F-A0E7-8F166C15D89E}"/>
              </a:ext>
            </a:extLst>
          </p:cNvPr>
          <p:cNvSpPr>
            <a:spLocks noGrp="1"/>
          </p:cNvSpPr>
          <p:nvPr/>
        </p:nvSpPr>
        <p:spPr>
          <a:xfrm>
            <a:off x="2771775" y="1952625"/>
            <a:ext cx="2000250" cy="762000"/>
          </a:xfrm>
          <a:prstGeom prst="roundRect">
            <a:avLst>
              <a:gd name="adj" fmla="val 10000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НАБРАННЯ ЧИННОСТІ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580ACB0-CEA5-4888-A75A-DAFBC907F0F5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умови початку дії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9B4FA6F7-3008-440C-AC03-F022796573D7}"/>
              </a:ext>
            </a:extLst>
          </p:cNvPr>
          <p:cNvSpPr>
            <a:spLocks noGrp="1"/>
          </p:cNvSpPr>
          <p:nvPr/>
        </p:nvSpPr>
        <p:spPr>
          <a:xfrm>
            <a:off x="4772025" y="2333625"/>
            <a:ext cx="285750" cy="0"/>
          </a:xfrm>
          <a:prstGeom prst="line">
            <a:avLst/>
          </a:prstGeom>
          <a:noFill/>
          <a:ln w="28575">
            <a:solidFill>
              <a:srgbClr val="5C9BC6"/>
            </a:solidFill>
            <a:prstDash val="solid"/>
          </a:ln>
        </p:spPr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6D77FD3F-DBED-4621-89BE-97910532880F}"/>
              </a:ext>
            </a:extLst>
          </p:cNvPr>
          <p:cNvSpPr>
            <a:spLocks noGrp="1"/>
          </p:cNvSpPr>
          <p:nvPr/>
        </p:nvSpPr>
        <p:spPr>
          <a:xfrm>
            <a:off x="5114925" y="1952625"/>
            <a:ext cx="2000250" cy="762000"/>
          </a:xfrm>
          <a:prstGeom prst="roundRect">
            <a:avLst>
              <a:gd name="adj" fmla="val 10000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ЗМІНИ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6DF7E1E-917F-47D4-A9A8-4F15F9873D33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редакції та перехідні положення</a:t>
            </a:r>
          </a:p>
        </p:txBody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0A7AC364-43B4-477B-A649-C7C79F0C1572}"/>
              </a:ext>
            </a:extLst>
          </p:cNvPr>
          <p:cNvSpPr>
            <a:spLocks noGrp="1"/>
          </p:cNvSpPr>
          <p:nvPr/>
        </p:nvSpPr>
        <p:spPr>
          <a:xfrm>
            <a:off x="7115175" y="2333625"/>
            <a:ext cx="285750" cy="0"/>
          </a:xfrm>
          <a:prstGeom prst="line">
            <a:avLst/>
          </a:prstGeom>
          <a:noFill/>
          <a:ln w="28575">
            <a:solidFill>
              <a:srgbClr val="5C9BC6"/>
            </a:solidFill>
            <a:prstDash val="solid"/>
          </a:ln>
        </p:spPr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670FC7E4-6C0D-42A9-86E3-65709C7B2CB2}"/>
              </a:ext>
            </a:extLst>
          </p:cNvPr>
          <p:cNvSpPr>
            <a:spLocks noGrp="1"/>
          </p:cNvSpPr>
          <p:nvPr/>
        </p:nvSpPr>
        <p:spPr>
          <a:xfrm>
            <a:off x="7458075" y="1952625"/>
            <a:ext cx="2000250" cy="762000"/>
          </a:xfrm>
          <a:prstGeom prst="roundRect">
            <a:avLst>
              <a:gd name="adj" fmla="val 10000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ПЕРІОД ДОСЛІДЖЕННЯ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A0C4F7C-7783-4FCE-B526-4205301E899C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релевантна редакція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C409E2D-DC0E-4BED-8C7B-107632BC04F8}"/>
              </a:ext>
            </a:extLst>
          </p:cNvPr>
          <p:cNvSpPr>
            <a:spLocks noGrp="1"/>
          </p:cNvSpPr>
          <p:nvPr/>
        </p:nvSpPr>
        <p:spPr>
          <a:xfrm>
            <a:off x="9458325" y="2333625"/>
            <a:ext cx="285750" cy="0"/>
          </a:xfrm>
          <a:prstGeom prst="line">
            <a:avLst/>
          </a:prstGeom>
          <a:noFill/>
          <a:ln w="28575">
            <a:solidFill>
              <a:srgbClr val="5C9BC6"/>
            </a:solidFill>
            <a:prstDash val="solid"/>
          </a:ln>
        </p:spPr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75BE3EFD-1BC5-49BB-8415-1D94B73830D3}"/>
              </a:ext>
            </a:extLst>
          </p:cNvPr>
          <p:cNvSpPr>
            <a:spLocks noGrp="1"/>
          </p:cNvSpPr>
          <p:nvPr/>
        </p:nvSpPr>
        <p:spPr>
          <a:xfrm>
            <a:off x="9801225" y="1952625"/>
            <a:ext cx="2000250" cy="762000"/>
          </a:xfrm>
          <a:prstGeom prst="roundRect">
            <a:avLst>
              <a:gd name="adj" fmla="val 10000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СТАН НА ДАТУ АНАЛІЗУ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99B9780-4DA7-426C-8EDD-C7E6F96D1B65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90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чинність і подальші зміни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B97B4941-666D-4540-B64B-9591134C570D}"/>
              </a:ext>
            </a:extLst>
          </p:cNvPr>
          <p:cNvSpPr>
            <a:spLocks noGrp="1"/>
          </p:cNvSpPr>
          <p:nvPr/>
        </p:nvSpPr>
        <p:spPr>
          <a:xfrm>
            <a:off x="1571625" y="4333875"/>
            <a:ext cx="9048750" cy="781050"/>
          </a:xfrm>
          <a:prstGeom prst="roundRect">
            <a:avLst>
              <a:gd name="adj" fmla="val 9756"/>
            </a:avLst>
          </a:prstGeom>
          <a:solidFill>
            <a:srgbClr val="FBECEC"/>
          </a:solidFill>
          <a:ln w="12383">
            <a:solidFill>
              <a:srgbClr val="A84A4A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A84A4A"/>
                </a:solidFill>
                <a:latin typeface="DejaVu Sans"/>
                <a:ea typeface="DejaVu Sans"/>
                <a:cs typeface="DejaVu Sans"/>
              </a:rPr>
              <a:t>Чинна редакція на дату підготовки роботи не завжди відповідає редакції, що діяла в досліджуваному періоді.</a:t>
            </a:r>
          </a:p>
        </p:txBody>
      </p:sp>
    </p:spTree>
    <p:extLst>
      <p:ext uri="{BB962C8B-B14F-4D97-AF65-F5344CB8AC3E}">
        <p14:creationId xmlns:p14="http://schemas.microsoft.com/office/powerpoint/2010/main" val="817668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F52C3091-6CD5-4EB4-B307-B2C671E4A01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АНАЛІТИЧНІ ЗВІТИ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716F972-AE00-45F4-A3F5-9B456D27399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Методична основа аналітичного звіту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498AD3F-60D9-4238-9365-216B371600B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63BF979-DD36-4694-8766-28F2A22B2EB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A290D9F-17CE-4EA1-BBED-1A467104B5B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9D704BD-8FEC-4D42-A663-C16B2B9382E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0299B94-D8EC-44CD-ABFF-6ABD2F3EABAE}"/>
              </a:ext>
            </a:extLst>
          </p:cNvPr>
          <p:cNvSpPr>
            <a:spLocks noGrp="1"/>
          </p:cNvSpPr>
          <p:nvPr/>
        </p:nvSpPr>
        <p:spPr>
          <a:xfrm>
            <a:off x="1952625" y="1666875"/>
            <a:ext cx="476250" cy="4762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781EEDD-0C25-4FB9-B292-62B64E5107D1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І МЕТА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C2178DC-BAF9-4F3A-BE76-0476A7A52315}"/>
              </a:ext>
            </a:extLst>
          </p:cNvPr>
          <p:cNvSpPr>
            <a:spLocks noGrp="1"/>
          </p:cNvSpPr>
          <p:nvPr/>
        </p:nvSpPr>
        <p:spPr>
          <a:xfrm>
            <a:off x="809625" y="276225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оцінюється та для якого рішення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89B202D6-4124-4A75-995B-A5AC270A4A22}"/>
              </a:ext>
            </a:extLst>
          </p:cNvPr>
          <p:cNvSpPr>
            <a:spLocks noGrp="1"/>
          </p:cNvSpPr>
          <p:nvPr/>
        </p:nvSpPr>
        <p:spPr>
          <a:xfrm>
            <a:off x="5572125" y="1666875"/>
            <a:ext cx="476250" cy="4762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EDF8DE6-5327-43E8-95CF-3528AD5EF422}"/>
              </a:ext>
            </a:extLst>
          </p:cNvPr>
          <p:cNvSpPr>
            <a:spLocks noGrp="1"/>
          </p:cNvSpPr>
          <p:nvPr/>
        </p:nvSpPr>
        <p:spPr>
          <a:xfrm>
            <a:off x="4286250" y="2333625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24D5242-6154-4FBD-891B-68791CD5B435}"/>
              </a:ext>
            </a:extLst>
          </p:cNvPr>
          <p:cNvSpPr>
            <a:spLocks noGrp="1"/>
          </p:cNvSpPr>
          <p:nvPr/>
        </p:nvSpPr>
        <p:spPr>
          <a:xfrm>
            <a:off x="4429125" y="276225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походження, охоплення, дата і якість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A012EFBD-F4D8-4206-A51B-CD9AC460353B}"/>
              </a:ext>
            </a:extLst>
          </p:cNvPr>
          <p:cNvSpPr>
            <a:spLocks noGrp="1"/>
          </p:cNvSpPr>
          <p:nvPr/>
        </p:nvSpPr>
        <p:spPr>
          <a:xfrm>
            <a:off x="9191625" y="1666875"/>
            <a:ext cx="476250" cy="4762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D0B924C-E6F3-4CC0-B237-F73E026913A5}"/>
              </a:ext>
            </a:extLst>
          </p:cNvPr>
          <p:cNvSpPr>
            <a:spLocks noGrp="1"/>
          </p:cNvSpPr>
          <p:nvPr/>
        </p:nvSpPr>
        <p:spPr>
          <a:xfrm>
            <a:off x="7905750" y="2333625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48ADD34-079F-4E37-895D-015FD8228A05}"/>
              </a:ext>
            </a:extLst>
          </p:cNvPr>
          <p:cNvSpPr>
            <a:spLocks noGrp="1"/>
          </p:cNvSpPr>
          <p:nvPr/>
        </p:nvSpPr>
        <p:spPr>
          <a:xfrm>
            <a:off x="8048625" y="2762250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процедура аналізу, модель і критерії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89E32006-1923-4947-919F-533C5CF04756}"/>
              </a:ext>
            </a:extLst>
          </p:cNvPr>
          <p:cNvSpPr>
            <a:spLocks noGrp="1"/>
          </p:cNvSpPr>
          <p:nvPr/>
        </p:nvSpPr>
        <p:spPr>
          <a:xfrm>
            <a:off x="1952625" y="3429000"/>
            <a:ext cx="476250" cy="4762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B1355F3-ED29-4647-9D21-F9A026766F83}"/>
              </a:ext>
            </a:extLst>
          </p:cNvPr>
          <p:cNvSpPr>
            <a:spLocks noGrp="1"/>
          </p:cNvSpPr>
          <p:nvPr/>
        </p:nvSpPr>
        <p:spPr>
          <a:xfrm>
            <a:off x="666750" y="40957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ПРИПУЩЕННЯ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D82566B-9300-4B99-A0D7-13297CC2A269}"/>
              </a:ext>
            </a:extLst>
          </p:cNvPr>
          <p:cNvSpPr>
            <a:spLocks noGrp="1"/>
          </p:cNvSpPr>
          <p:nvPr/>
        </p:nvSpPr>
        <p:spPr>
          <a:xfrm>
            <a:off x="809625" y="452437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умови розрахунків, сценарії та обмеження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E0BE131-16F2-46D9-8B78-096955E85BF6}"/>
              </a:ext>
            </a:extLst>
          </p:cNvPr>
          <p:cNvSpPr>
            <a:spLocks noGrp="1"/>
          </p:cNvSpPr>
          <p:nvPr/>
        </p:nvSpPr>
        <p:spPr>
          <a:xfrm>
            <a:off x="5572125" y="3429000"/>
            <a:ext cx="476250" cy="4762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7297C41-5524-41FE-ABBB-FB6924670940}"/>
              </a:ext>
            </a:extLst>
          </p:cNvPr>
          <p:cNvSpPr>
            <a:spLocks noGrp="1"/>
          </p:cNvSpPr>
          <p:nvPr/>
        </p:nvSpPr>
        <p:spPr>
          <a:xfrm>
            <a:off x="4286250" y="40957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4B7378D-0F70-44B6-9419-A01BF4FDB3A9}"/>
              </a:ext>
            </a:extLst>
          </p:cNvPr>
          <p:cNvSpPr>
            <a:spLocks noGrp="1"/>
          </p:cNvSpPr>
          <p:nvPr/>
        </p:nvSpPr>
        <p:spPr>
          <a:xfrm>
            <a:off x="4429125" y="452437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оцінки, невизначеність і чутливість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67AB977D-A43C-4C39-A70E-C1AC64344B64}"/>
              </a:ext>
            </a:extLst>
          </p:cNvPr>
          <p:cNvSpPr>
            <a:spLocks noGrp="1"/>
          </p:cNvSpPr>
          <p:nvPr/>
        </p:nvSpPr>
        <p:spPr>
          <a:xfrm>
            <a:off x="9191625" y="3429000"/>
            <a:ext cx="476250" cy="4762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0696595-B533-48E3-8C71-79DDB08CF77E}"/>
              </a:ext>
            </a:extLst>
          </p:cNvPr>
          <p:cNvSpPr>
            <a:spLocks noGrp="1"/>
          </p:cNvSpPr>
          <p:nvPr/>
        </p:nvSpPr>
        <p:spPr>
          <a:xfrm>
            <a:off x="7905750" y="40957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РЕКОМЕНДАЦІЇ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BB926D4-9D95-40D0-A272-EEA0B82A6F5A}"/>
              </a:ext>
            </a:extLst>
          </p:cNvPr>
          <p:cNvSpPr>
            <a:spLocks noGrp="1"/>
          </p:cNvSpPr>
          <p:nvPr/>
        </p:nvSpPr>
        <p:spPr>
          <a:xfrm>
            <a:off x="8048625" y="4524375"/>
            <a:ext cx="276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зв’язок із доказами та межі застосування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3EA3B0AB-1950-49E8-8DB5-6696D0EC5FB1}"/>
              </a:ext>
            </a:extLst>
          </p:cNvPr>
          <p:cNvSpPr>
            <a:spLocks noGrp="1"/>
          </p:cNvSpPr>
          <p:nvPr/>
        </p:nvSpPr>
        <p:spPr>
          <a:xfrm>
            <a:off x="2000250" y="5400675"/>
            <a:ext cx="819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Авторитет установи не замінює перевірку методики конкретного звіту.</a:t>
            </a:r>
          </a:p>
        </p:txBody>
      </p:sp>
    </p:spTree>
    <p:extLst>
      <p:ext uri="{BB962C8B-B14F-4D97-AF65-F5344CB8AC3E}">
        <p14:creationId xmlns:p14="http://schemas.microsoft.com/office/powerpoint/2010/main" val="1547347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86558F-1601-48D3-AF42-BA5F9BE0486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АНАЛІТИЧНІ ЗВІТИ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6C5D054-07FD-43DD-9D4C-7303F844A5B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Критичне оцінювання аналітичного звіту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27AF38F-63AC-4766-A565-E5126DF0415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4FC0C21-2A3F-4C42-A103-CBE0458D0A8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12338B3-3151-4E9E-9BDF-4C11E7AA059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7F57893-C602-4638-BEE9-3E745E53979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8BF3FEF8-092D-42EB-9208-4935A4BA397B}"/>
              </a:ext>
            </a:extLst>
          </p:cNvPr>
          <p:cNvGraphicFramePr/>
          <p:nvPr/>
        </p:nvGraphicFramePr>
        <p:xfrm>
          <a:off x="523875" y="1571625"/>
          <a:ext cx="11144250" cy="4048125"/>
        </p:xfrm>
        <a:graphic>
          <a:graphicData uri="http://schemas.openxmlformats.org/drawingml/2006/table">
            <a:tbl>
              <a:tblPr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4688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Ознаки методичної обґрунтованості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Потенційний ризик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 джерел, періоду, охоплення й оброблення пропусків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непростежувані або вибіркові дані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пояснення вибору методу та можливість відтворення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прихована процедура або невідповідний метод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Припущення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явно сформульовані умови, сценарії та тести чутливості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залежить від неперевірених умов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Висновки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масштаб висновку відповідає даним і дизайну аналізу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причинне тлумачення кореляцій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4688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Прозорість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авторство, фінансування, конфлікти інтересів і обмеження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невідомий вплив замовника або добір аргументів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EC19F15-827F-461A-A2F6-AC344E543167}"/>
              </a:ext>
            </a:extLst>
          </p:cNvPr>
          <p:cNvSpPr>
            <a:spLocks noGrp="1"/>
          </p:cNvSpPr>
          <p:nvPr/>
        </p:nvSpPr>
        <p:spPr>
          <a:xfrm>
            <a:off x="1619250" y="5772150"/>
            <a:ext cx="8953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Оцінюється не лише те, що стверджує звіт, а й те, як отримано та обмежено його висновки.</a:t>
            </a:r>
          </a:p>
        </p:txBody>
      </p:sp>
    </p:spTree>
    <p:extLst>
      <p:ext uri="{BB962C8B-B14F-4D97-AF65-F5344CB8AC3E}">
        <p14:creationId xmlns:p14="http://schemas.microsoft.com/office/powerpoint/2010/main" val="32335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D5A83E5D-13A2-4B4B-BA24-8CD5303FF42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ДОКАЗОВА БАЗА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54894DA-D48A-46F4-9A6E-CFA41961B09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Причини розбіжностей між джерелами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1C73050-6B4D-4A71-8CF2-F3D1D754E05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B03BB07-CA23-4AE6-ABB9-EBDD62CF02A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A08B45A-8E20-4053-B9F1-22F64723F76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7557741-42A7-42D3-9D5F-6A12F7D88A5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C039D87-B7B2-409B-9AC4-2F3A17541F3D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33394B6-A209-4E68-8FC2-1D87EEAB4A2B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6C7A82E-6D47-4E24-A0B7-022EF57A02A3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РІЗНІ ВИЗНАЧЕННЯ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ADBF9C4-6D9A-4442-9804-DB4AB16118B5}"/>
              </a:ext>
            </a:extLst>
          </p:cNvPr>
          <p:cNvSpPr>
            <a:spLocks noGrp="1"/>
          </p:cNvSpPr>
          <p:nvPr/>
        </p:nvSpPr>
        <p:spPr>
          <a:xfrm>
            <a:off x="1409700" y="225742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одна назва показника приховує різний склад або спосіб обчислення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5E697A8D-F781-4B21-B0E7-9DBADE27A131}"/>
              </a:ext>
            </a:extLst>
          </p:cNvPr>
          <p:cNvSpPr>
            <a:spLocks noGrp="1"/>
          </p:cNvSpPr>
          <p:nvPr/>
        </p:nvSpPr>
        <p:spPr>
          <a:xfrm>
            <a:off x="6096000" y="166687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43CDC30E-6DD5-43F9-8F27-24AC9FF2DDCF}"/>
              </a:ext>
            </a:extLst>
          </p:cNvPr>
          <p:cNvSpPr>
            <a:spLocks noGrp="1"/>
          </p:cNvSpPr>
          <p:nvPr/>
        </p:nvSpPr>
        <p:spPr>
          <a:xfrm>
            <a:off x="626745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BC7FA9C-B14E-40B6-A34B-AD86FFAF35F4}"/>
              </a:ext>
            </a:extLst>
          </p:cNvPr>
          <p:cNvSpPr>
            <a:spLocks noGrp="1"/>
          </p:cNvSpPr>
          <p:nvPr/>
        </p:nvSpPr>
        <p:spPr>
          <a:xfrm>
            <a:off x="683895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РІЗНІ МЕЖІ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43FCF5A7-0122-45FA-A03C-DD4839B4A6FF}"/>
              </a:ext>
            </a:extLst>
          </p:cNvPr>
          <p:cNvSpPr>
            <a:spLocks noGrp="1"/>
          </p:cNvSpPr>
          <p:nvPr/>
        </p:nvSpPr>
        <p:spPr>
          <a:xfrm>
            <a:off x="6838950" y="225742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відмінні періоди, країни, групи суб’єктів або рівні агрегації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BB9C1AA4-1781-4A11-9B81-788E96539A94}"/>
              </a:ext>
            </a:extLst>
          </p:cNvPr>
          <p:cNvSpPr>
            <a:spLocks noGrp="1"/>
          </p:cNvSpPr>
          <p:nvPr/>
        </p:nvSpPr>
        <p:spPr>
          <a:xfrm>
            <a:off x="666750" y="328612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3863EF9-07E3-40D9-9E3B-0DB9410A099B}"/>
              </a:ext>
            </a:extLst>
          </p:cNvPr>
          <p:cNvSpPr>
            <a:spLocks noGrp="1"/>
          </p:cNvSpPr>
          <p:nvPr/>
        </p:nvSpPr>
        <p:spPr>
          <a:xfrm>
            <a:off x="838200" y="34385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6C4064C-1BF1-4AC5-9389-7CE5E8EA2BE3}"/>
              </a:ext>
            </a:extLst>
          </p:cNvPr>
          <p:cNvSpPr>
            <a:spLocks noGrp="1"/>
          </p:cNvSpPr>
          <p:nvPr/>
        </p:nvSpPr>
        <p:spPr>
          <a:xfrm>
            <a:off x="1409700" y="34194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РІЗНІ МЕТОДИ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86E5EEC-A551-4F38-B32B-8DAA0FC7B38E}"/>
              </a:ext>
            </a:extLst>
          </p:cNvPr>
          <p:cNvSpPr>
            <a:spLocks noGrp="1"/>
          </p:cNvSpPr>
          <p:nvPr/>
        </p:nvSpPr>
        <p:spPr>
          <a:xfrm>
            <a:off x="1409700" y="387667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обстеження, адміністративні дані, моделювання або експертна оцінка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9DF1FDD4-7B7E-454B-8A50-BE2A8D0FB44A}"/>
              </a:ext>
            </a:extLst>
          </p:cNvPr>
          <p:cNvSpPr>
            <a:spLocks noGrp="1"/>
          </p:cNvSpPr>
          <p:nvPr/>
        </p:nvSpPr>
        <p:spPr>
          <a:xfrm>
            <a:off x="6096000" y="3286125"/>
            <a:ext cx="5143500" cy="1352550"/>
          </a:xfrm>
          <a:prstGeom prst="roundRect">
            <a:avLst>
              <a:gd name="adj" fmla="val 5634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754C5399-75B6-4CF9-A969-A53F8DE87262}"/>
              </a:ext>
            </a:extLst>
          </p:cNvPr>
          <p:cNvSpPr>
            <a:spLocks noGrp="1"/>
          </p:cNvSpPr>
          <p:nvPr/>
        </p:nvSpPr>
        <p:spPr>
          <a:xfrm>
            <a:off x="6267450" y="34385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FA650D6-965B-4DA7-8700-C74BD11624BA}"/>
              </a:ext>
            </a:extLst>
          </p:cNvPr>
          <p:cNvSpPr>
            <a:spLocks noGrp="1"/>
          </p:cNvSpPr>
          <p:nvPr/>
        </p:nvSpPr>
        <p:spPr>
          <a:xfrm>
            <a:off x="6838950" y="34194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РІЗНІ ВЕРСІЇ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70057CE-4AD8-41BD-AB58-A757E8B98CBC}"/>
              </a:ext>
            </a:extLst>
          </p:cNvPr>
          <p:cNvSpPr>
            <a:spLocks noGrp="1"/>
          </p:cNvSpPr>
          <p:nvPr/>
        </p:nvSpPr>
        <p:spPr>
          <a:xfrm>
            <a:off x="6838950" y="3876675"/>
            <a:ext cx="42291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перегляд статистики, нова редакція документа або оновлення звіту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EDAB9F1-583D-47CF-8A8A-0B853B1F635D}"/>
              </a:ext>
            </a:extLst>
          </p:cNvPr>
          <p:cNvSpPr>
            <a:spLocks noGrp="1"/>
          </p:cNvSpPr>
          <p:nvPr/>
        </p:nvSpPr>
        <p:spPr>
          <a:xfrm>
            <a:off x="1476375" y="5191125"/>
            <a:ext cx="923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Розбіжність спочатку пояснюється через метадані та контекст джерел. Лише після цього визначається її змістове значення для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848330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9A3B219-424A-4336-B8C1-B2F236D5E2E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ДОКАЗОВА БАЗА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65B63E7-D955-4973-A18A-AAF85740ACE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зіставлення доказів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BFDB40E-F0E7-4888-B38C-79E9219191D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F72CD97-2257-491A-B60A-C16995B0929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32BC8AD-4D62-40C4-95D3-DD5C1ACCECA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70AF732-7A81-48B1-9A37-7E60905F4CD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615FE4B0-5429-47F0-BA86-A54C720E883A}"/>
              </a:ext>
            </a:extLst>
          </p:cNvPr>
          <p:cNvGraphicFramePr/>
          <p:nvPr/>
        </p:nvGraphicFramePr>
        <p:xfrm>
          <a:off x="428625" y="1571625"/>
          <a:ext cx="11334750" cy="4048125"/>
        </p:xfrm>
        <a:graphic>
          <a:graphicData uri="http://schemas.openxmlformats.org/drawingml/2006/table">
            <a:tbl>
              <a:tblPr/>
              <a:tblGrid>
                <a:gridCol w="24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7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Твердження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Статистичне джерело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Нормативний документ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Аналітичний звіт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Підсумок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Масштаб явища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показник, період, охоплення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 об’єкта регулювання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інтерпретація тенденції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підтверджено або уточнено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Причини змін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зв’язки й динаміка показників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правил або повноважень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методичне пояснення механізму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альтернативи враховано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 рішення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базовий рівень і порівняння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правові умови реалізації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сценарії, ризики, рекомендації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із застереженням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9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пропуски та несумісність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дії й редакція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припущення та конфлікти інтересів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узагальнення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56F2C9D-CF11-4315-A043-2B4E0C31DD6C}"/>
              </a:ext>
            </a:extLst>
          </p:cNvPr>
          <p:cNvSpPr>
            <a:spLocks noGrp="1"/>
          </p:cNvSpPr>
          <p:nvPr/>
        </p:nvSpPr>
        <p:spPr>
          <a:xfrm>
            <a:off x="1428750" y="5734050"/>
            <a:ext cx="9334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Зіставлення виявляє, які частини висновку підтримують незалежні джерела, а які залишаються припущеннями або потребують додаткової перевірки.</a:t>
            </a:r>
          </a:p>
        </p:txBody>
      </p:sp>
    </p:spTree>
    <p:extLst>
      <p:ext uri="{BB962C8B-B14F-4D97-AF65-F5344CB8AC3E}">
        <p14:creationId xmlns:p14="http://schemas.microsoft.com/office/powerpoint/2010/main" val="547856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D715B9D-E38D-4B52-AF9C-E966491B3FE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7E97056-5C53-450B-8344-D2163B0BDED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та офіційні ресурси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5DD1229-A8FD-4D59-BDE8-9F518404953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6F40E36-9FB8-4141-A8AE-22C773DF026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D46F902-2D66-4926-AF9A-8C2E02F0C02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EAF180C-0A6A-4FB9-998F-ED477D60B9F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D5DF6B62-B831-459F-8F1E-E2A60111A837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4000500"/>
          </a:xfrm>
          <a:prstGeom prst="roundRect">
            <a:avLst>
              <a:gd name="adj" fmla="val 1905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D8C83A9A-779E-4098-A386-087B4736D388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400050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834A45B-AF75-43E3-B66D-887813FFF30F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571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United Nations. Fundamental Principles of Official Statistics. unstats.un.org/fpos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Eurostat. European Statistics Code of Practice. ec.europa.eu/eurostat/web/quality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International Monetary Fund. Data Quality Assessment Framework and IMF Data. imf.org/en/Data; data.imf.org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World Bank. World Development Indicators and metadata. data.worldbank.org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United Nations. UN Comtrade Database. comtradeplus.un.org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9177BDC-5F40-4A5C-8F83-5235F6632CFD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571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European Union. EUR-Lex and the Official Journal of the European Union. eur-lex.europa.eu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Верховна Рада України. База даних «Законодавство України». zakon.rada.gov.ua/laws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8. Bowen G. A. Document Analysis as a Qualitative Research Method. Qualitative Research Journal. 2009. Vol. 9(2). P. 27–40. DOI: 10.3316/QRJ0902027.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9. Creswell J. W., Creswell J. D. Research Design. 6th ed. SAGE, 2023.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10. Saunders M. N. K., Lewis P., Thornhill A. Research Methods for Business Students. 9th ed. Pearson, 2024.</a:t>
            </a:r>
          </a:p>
        </p:txBody>
      </p:sp>
    </p:spTree>
    <p:extLst>
      <p:ext uri="{BB962C8B-B14F-4D97-AF65-F5344CB8AC3E}">
        <p14:creationId xmlns:p14="http://schemas.microsoft.com/office/powerpoint/2010/main" val="60118896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1298</Words>
  <Application>Microsoft Office PowerPoint</Application>
  <DocSecurity>0</DocSecurity>
  <PresentationFormat>Широкий екран</PresentationFormat>
  <Paragraphs>283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2026-10-15T11:25:16Z</dcterms:modified>
</cp:coreProperties>
</file>