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87" r:id="rId5"/>
    <p:sldId id="259" r:id="rId6"/>
    <p:sldId id="260" r:id="rId7"/>
    <p:sldId id="285" r:id="rId8"/>
    <p:sldId id="261" r:id="rId9"/>
    <p:sldId id="262" r:id="rId10"/>
    <p:sldId id="263" r:id="rId11"/>
    <p:sldId id="288" r:id="rId12"/>
    <p:sldId id="286" r:id="rId13"/>
    <p:sldId id="264" r:id="rId14"/>
    <p:sldId id="289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90" r:id="rId29"/>
    <p:sldId id="291" r:id="rId30"/>
    <p:sldId id="292" r:id="rId31"/>
    <p:sldId id="278" r:id="rId32"/>
    <p:sldId id="293" r:id="rId33"/>
    <p:sldId id="294" r:id="rId34"/>
    <p:sldId id="295" r:id="rId35"/>
    <p:sldId id="296" r:id="rId36"/>
    <p:sldId id="279" r:id="rId37"/>
    <p:sldId id="280" r:id="rId38"/>
    <p:sldId id="281" r:id="rId39"/>
    <p:sldId id="282" r:id="rId40"/>
    <p:sldId id="283" r:id="rId41"/>
    <p:sldId id="284" r:id="rId42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610" y="4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04040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04040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04040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04040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1680" y="183597"/>
            <a:ext cx="10719552" cy="32011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04040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8525" y="3697694"/>
            <a:ext cx="17321530" cy="53581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png"/><Relationship Id="rId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png"/><Relationship Id="rId4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3050" y="0"/>
            <a:ext cx="11431905" cy="10287000"/>
          </a:xfrm>
          <a:custGeom>
            <a:avLst/>
            <a:gdLst/>
            <a:ahLst/>
            <a:cxnLst/>
            <a:rect l="l" t="t" r="r" b="b"/>
            <a:pathLst>
              <a:path w="11431905" h="10287000">
                <a:moveTo>
                  <a:pt x="0" y="10287000"/>
                </a:moveTo>
                <a:lnTo>
                  <a:pt x="11431706" y="10287000"/>
                </a:lnTo>
                <a:lnTo>
                  <a:pt x="11431706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1543050" cy="10287000"/>
            <a:chOff x="0" y="0"/>
            <a:chExt cx="1543050" cy="1028700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543050" cy="10287000"/>
            </a:xfrm>
            <a:custGeom>
              <a:avLst/>
              <a:gdLst/>
              <a:ahLst/>
              <a:cxnLst/>
              <a:rect l="l" t="t" r="r" b="b"/>
              <a:pathLst>
                <a:path w="1543050" h="10287000">
                  <a:moveTo>
                    <a:pt x="1543049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1543049" y="0"/>
                  </a:lnTo>
                  <a:lnTo>
                    <a:pt x="1543049" y="10286999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27773" y="4163621"/>
              <a:ext cx="110489" cy="2819400"/>
            </a:xfrm>
            <a:custGeom>
              <a:avLst/>
              <a:gdLst/>
              <a:ahLst/>
              <a:cxnLst/>
              <a:rect l="l" t="t" r="r" b="b"/>
              <a:pathLst>
                <a:path w="110490" h="2819400">
                  <a:moveTo>
                    <a:pt x="110235" y="2819198"/>
                  </a:moveTo>
                  <a:lnTo>
                    <a:pt x="0" y="2819198"/>
                  </a:lnTo>
                  <a:lnTo>
                    <a:pt x="0" y="0"/>
                  </a:lnTo>
                  <a:lnTo>
                    <a:pt x="110235" y="0"/>
                  </a:lnTo>
                  <a:lnTo>
                    <a:pt x="110235" y="28191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8956" y="195490"/>
              <a:ext cx="904240" cy="1678305"/>
            </a:xfrm>
            <a:custGeom>
              <a:avLst/>
              <a:gdLst/>
              <a:ahLst/>
              <a:cxnLst/>
              <a:rect l="l" t="t" r="r" b="b"/>
              <a:pathLst>
                <a:path w="904240" h="1678305">
                  <a:moveTo>
                    <a:pt x="44440" y="78210"/>
                  </a:moveTo>
                  <a:lnTo>
                    <a:pt x="34079" y="78210"/>
                  </a:lnTo>
                  <a:lnTo>
                    <a:pt x="29104" y="77219"/>
                  </a:lnTo>
                  <a:lnTo>
                    <a:pt x="1188" y="49309"/>
                  </a:lnTo>
                  <a:lnTo>
                    <a:pt x="199" y="44325"/>
                  </a:lnTo>
                  <a:lnTo>
                    <a:pt x="203" y="33947"/>
                  </a:lnTo>
                  <a:lnTo>
                    <a:pt x="29334" y="1025"/>
                  </a:lnTo>
                  <a:lnTo>
                    <a:pt x="34215" y="52"/>
                  </a:lnTo>
                  <a:lnTo>
                    <a:pt x="44260" y="52"/>
                  </a:lnTo>
                  <a:lnTo>
                    <a:pt x="77331" y="28948"/>
                  </a:lnTo>
                  <a:lnTo>
                    <a:pt x="78330" y="33947"/>
                  </a:lnTo>
                  <a:lnTo>
                    <a:pt x="78330" y="44325"/>
                  </a:lnTo>
                  <a:lnTo>
                    <a:pt x="49425" y="77219"/>
                  </a:lnTo>
                  <a:lnTo>
                    <a:pt x="44440" y="78210"/>
                  </a:lnTo>
                  <a:close/>
                </a:path>
                <a:path w="904240" h="1678305">
                  <a:moveTo>
                    <a:pt x="457672" y="78210"/>
                  </a:moveTo>
                  <a:lnTo>
                    <a:pt x="447311" y="78210"/>
                  </a:lnTo>
                  <a:lnTo>
                    <a:pt x="442335" y="77219"/>
                  </a:lnTo>
                  <a:lnTo>
                    <a:pt x="414420" y="49309"/>
                  </a:lnTo>
                  <a:lnTo>
                    <a:pt x="413431" y="44325"/>
                  </a:lnTo>
                  <a:lnTo>
                    <a:pt x="413435" y="33947"/>
                  </a:lnTo>
                  <a:lnTo>
                    <a:pt x="442566" y="1025"/>
                  </a:lnTo>
                  <a:lnTo>
                    <a:pt x="447446" y="52"/>
                  </a:lnTo>
                  <a:lnTo>
                    <a:pt x="457492" y="52"/>
                  </a:lnTo>
                  <a:lnTo>
                    <a:pt x="490562" y="28949"/>
                  </a:lnTo>
                  <a:lnTo>
                    <a:pt x="491562" y="33947"/>
                  </a:lnTo>
                  <a:lnTo>
                    <a:pt x="491562" y="44325"/>
                  </a:lnTo>
                  <a:lnTo>
                    <a:pt x="462657" y="77219"/>
                  </a:lnTo>
                  <a:lnTo>
                    <a:pt x="457672" y="78210"/>
                  </a:lnTo>
                  <a:close/>
                </a:path>
                <a:path w="904240" h="1678305">
                  <a:moveTo>
                    <a:pt x="870457" y="78159"/>
                  </a:moveTo>
                  <a:lnTo>
                    <a:pt x="859604" y="78159"/>
                  </a:lnTo>
                  <a:lnTo>
                    <a:pt x="854618" y="77121"/>
                  </a:lnTo>
                  <a:lnTo>
                    <a:pt x="826943" y="48869"/>
                  </a:lnTo>
                  <a:lnTo>
                    <a:pt x="826130" y="44536"/>
                  </a:lnTo>
                  <a:lnTo>
                    <a:pt x="826134" y="33482"/>
                  </a:lnTo>
                  <a:lnTo>
                    <a:pt x="855527" y="919"/>
                  </a:lnTo>
                  <a:lnTo>
                    <a:pt x="860533" y="0"/>
                  </a:lnTo>
                  <a:lnTo>
                    <a:pt x="870058" y="0"/>
                  </a:lnTo>
                  <a:lnTo>
                    <a:pt x="903265" y="29208"/>
                  </a:lnTo>
                  <a:lnTo>
                    <a:pt x="904224" y="34181"/>
                  </a:lnTo>
                  <a:lnTo>
                    <a:pt x="904164" y="44536"/>
                  </a:lnTo>
                  <a:lnTo>
                    <a:pt x="874990" y="77296"/>
                  </a:lnTo>
                  <a:lnTo>
                    <a:pt x="870457" y="78159"/>
                  </a:lnTo>
                  <a:close/>
                </a:path>
                <a:path w="904240" h="1678305">
                  <a:moveTo>
                    <a:pt x="44310" y="478344"/>
                  </a:moveTo>
                  <a:lnTo>
                    <a:pt x="33858" y="478344"/>
                  </a:lnTo>
                  <a:lnTo>
                    <a:pt x="28879" y="477343"/>
                  </a:lnTo>
                  <a:lnTo>
                    <a:pt x="999" y="449490"/>
                  </a:lnTo>
                  <a:lnTo>
                    <a:pt x="0" y="444506"/>
                  </a:lnTo>
                  <a:lnTo>
                    <a:pt x="24" y="434017"/>
                  </a:lnTo>
                  <a:lnTo>
                    <a:pt x="28914" y="401211"/>
                  </a:lnTo>
                  <a:lnTo>
                    <a:pt x="33879" y="400223"/>
                  </a:lnTo>
                  <a:lnTo>
                    <a:pt x="44240" y="400223"/>
                  </a:lnTo>
                  <a:lnTo>
                    <a:pt x="77121" y="429043"/>
                  </a:lnTo>
                  <a:lnTo>
                    <a:pt x="78120" y="434017"/>
                  </a:lnTo>
                  <a:lnTo>
                    <a:pt x="78114" y="444506"/>
                  </a:lnTo>
                  <a:lnTo>
                    <a:pt x="49296" y="477343"/>
                  </a:lnTo>
                  <a:lnTo>
                    <a:pt x="44310" y="478344"/>
                  </a:lnTo>
                  <a:close/>
                </a:path>
                <a:path w="904240" h="1678305">
                  <a:moveTo>
                    <a:pt x="457542" y="478344"/>
                  </a:moveTo>
                  <a:lnTo>
                    <a:pt x="447090" y="478344"/>
                  </a:lnTo>
                  <a:lnTo>
                    <a:pt x="442111" y="477343"/>
                  </a:lnTo>
                  <a:lnTo>
                    <a:pt x="414230" y="449489"/>
                  </a:lnTo>
                  <a:lnTo>
                    <a:pt x="413231" y="444505"/>
                  </a:lnTo>
                  <a:lnTo>
                    <a:pt x="413255" y="434017"/>
                  </a:lnTo>
                  <a:lnTo>
                    <a:pt x="442146" y="401211"/>
                  </a:lnTo>
                  <a:lnTo>
                    <a:pt x="447111" y="400223"/>
                  </a:lnTo>
                  <a:lnTo>
                    <a:pt x="457472" y="400223"/>
                  </a:lnTo>
                  <a:lnTo>
                    <a:pt x="490353" y="429043"/>
                  </a:lnTo>
                  <a:lnTo>
                    <a:pt x="491352" y="434017"/>
                  </a:lnTo>
                  <a:lnTo>
                    <a:pt x="491346" y="444505"/>
                  </a:lnTo>
                  <a:lnTo>
                    <a:pt x="462527" y="477343"/>
                  </a:lnTo>
                  <a:lnTo>
                    <a:pt x="457542" y="478344"/>
                  </a:lnTo>
                  <a:close/>
                </a:path>
                <a:path w="904240" h="1678305">
                  <a:moveTo>
                    <a:pt x="870476" y="478296"/>
                  </a:moveTo>
                  <a:lnTo>
                    <a:pt x="859554" y="478296"/>
                  </a:lnTo>
                  <a:lnTo>
                    <a:pt x="854578" y="477254"/>
                  </a:lnTo>
                  <a:lnTo>
                    <a:pt x="826953" y="449060"/>
                  </a:lnTo>
                  <a:lnTo>
                    <a:pt x="826124" y="433707"/>
                  </a:lnTo>
                  <a:lnTo>
                    <a:pt x="827163" y="428735"/>
                  </a:lnTo>
                  <a:lnTo>
                    <a:pt x="855358" y="401110"/>
                  </a:lnTo>
                  <a:lnTo>
                    <a:pt x="860353" y="400170"/>
                  </a:lnTo>
                  <a:lnTo>
                    <a:pt x="870209" y="400170"/>
                  </a:lnTo>
                  <a:lnTo>
                    <a:pt x="903305" y="429514"/>
                  </a:lnTo>
                  <a:lnTo>
                    <a:pt x="904244" y="434507"/>
                  </a:lnTo>
                  <a:lnTo>
                    <a:pt x="904144" y="444868"/>
                  </a:lnTo>
                  <a:lnTo>
                    <a:pt x="874900" y="477462"/>
                  </a:lnTo>
                  <a:lnTo>
                    <a:pt x="870476" y="478296"/>
                  </a:lnTo>
                  <a:close/>
                </a:path>
                <a:path w="904240" h="1678305">
                  <a:moveTo>
                    <a:pt x="44250" y="877997"/>
                  </a:moveTo>
                  <a:lnTo>
                    <a:pt x="33889" y="877997"/>
                  </a:lnTo>
                  <a:lnTo>
                    <a:pt x="28904" y="877008"/>
                  </a:lnTo>
                  <a:lnTo>
                    <a:pt x="989" y="849093"/>
                  </a:lnTo>
                  <a:lnTo>
                    <a:pt x="0" y="844108"/>
                  </a:lnTo>
                  <a:lnTo>
                    <a:pt x="0" y="833757"/>
                  </a:lnTo>
                  <a:lnTo>
                    <a:pt x="28904" y="800856"/>
                  </a:lnTo>
                  <a:lnTo>
                    <a:pt x="33879" y="799867"/>
                  </a:lnTo>
                  <a:lnTo>
                    <a:pt x="39065" y="799867"/>
                  </a:lnTo>
                  <a:lnTo>
                    <a:pt x="39065" y="800067"/>
                  </a:lnTo>
                  <a:lnTo>
                    <a:pt x="44230" y="800067"/>
                  </a:lnTo>
                  <a:lnTo>
                    <a:pt x="77074" y="828771"/>
                  </a:lnTo>
                  <a:lnTo>
                    <a:pt x="78130" y="844108"/>
                  </a:lnTo>
                  <a:lnTo>
                    <a:pt x="77141" y="849093"/>
                  </a:lnTo>
                  <a:lnTo>
                    <a:pt x="49226" y="877008"/>
                  </a:lnTo>
                  <a:lnTo>
                    <a:pt x="44250" y="877997"/>
                  </a:lnTo>
                  <a:close/>
                </a:path>
                <a:path w="904240" h="1678305">
                  <a:moveTo>
                    <a:pt x="457472" y="877997"/>
                  </a:moveTo>
                  <a:lnTo>
                    <a:pt x="447111" y="877997"/>
                  </a:lnTo>
                  <a:lnTo>
                    <a:pt x="442136" y="877008"/>
                  </a:lnTo>
                  <a:lnTo>
                    <a:pt x="414220" y="849093"/>
                  </a:lnTo>
                  <a:lnTo>
                    <a:pt x="413231" y="844108"/>
                  </a:lnTo>
                  <a:lnTo>
                    <a:pt x="413231" y="833747"/>
                  </a:lnTo>
                  <a:lnTo>
                    <a:pt x="442136" y="800856"/>
                  </a:lnTo>
                  <a:lnTo>
                    <a:pt x="447111" y="799867"/>
                  </a:lnTo>
                  <a:lnTo>
                    <a:pt x="452297" y="799867"/>
                  </a:lnTo>
                  <a:lnTo>
                    <a:pt x="452297" y="800067"/>
                  </a:lnTo>
                  <a:lnTo>
                    <a:pt x="457462" y="800067"/>
                  </a:lnTo>
                  <a:lnTo>
                    <a:pt x="490306" y="828771"/>
                  </a:lnTo>
                  <a:lnTo>
                    <a:pt x="491362" y="844108"/>
                  </a:lnTo>
                  <a:lnTo>
                    <a:pt x="490373" y="849093"/>
                  </a:lnTo>
                  <a:lnTo>
                    <a:pt x="462458" y="877008"/>
                  </a:lnTo>
                  <a:lnTo>
                    <a:pt x="457472" y="877997"/>
                  </a:lnTo>
                  <a:close/>
                </a:path>
                <a:path w="904240" h="1678305">
                  <a:moveTo>
                    <a:pt x="870498" y="877937"/>
                  </a:moveTo>
                  <a:lnTo>
                    <a:pt x="859554" y="877937"/>
                  </a:lnTo>
                  <a:lnTo>
                    <a:pt x="854578" y="876898"/>
                  </a:lnTo>
                  <a:lnTo>
                    <a:pt x="826953" y="848703"/>
                  </a:lnTo>
                  <a:lnTo>
                    <a:pt x="826124" y="833347"/>
                  </a:lnTo>
                  <a:lnTo>
                    <a:pt x="827163" y="828382"/>
                  </a:lnTo>
                  <a:lnTo>
                    <a:pt x="855358" y="800756"/>
                  </a:lnTo>
                  <a:lnTo>
                    <a:pt x="860353" y="799817"/>
                  </a:lnTo>
                  <a:lnTo>
                    <a:pt x="865528" y="799817"/>
                  </a:lnTo>
                  <a:lnTo>
                    <a:pt x="865528" y="800067"/>
                  </a:lnTo>
                  <a:lnTo>
                    <a:pt x="870456" y="800067"/>
                  </a:lnTo>
                  <a:lnTo>
                    <a:pt x="903265" y="829191"/>
                  </a:lnTo>
                  <a:lnTo>
                    <a:pt x="904224" y="834166"/>
                  </a:lnTo>
                  <a:lnTo>
                    <a:pt x="904144" y="844507"/>
                  </a:lnTo>
                  <a:lnTo>
                    <a:pt x="874900" y="877108"/>
                  </a:lnTo>
                  <a:lnTo>
                    <a:pt x="870498" y="877937"/>
                  </a:lnTo>
                  <a:close/>
                </a:path>
                <a:path w="904240" h="1678305">
                  <a:moveTo>
                    <a:pt x="44320" y="1278131"/>
                  </a:moveTo>
                  <a:lnTo>
                    <a:pt x="33849" y="1278131"/>
                  </a:lnTo>
                  <a:lnTo>
                    <a:pt x="28891" y="1277132"/>
                  </a:lnTo>
                  <a:lnTo>
                    <a:pt x="999" y="1249277"/>
                  </a:lnTo>
                  <a:lnTo>
                    <a:pt x="9" y="1244291"/>
                  </a:lnTo>
                  <a:lnTo>
                    <a:pt x="25" y="1233800"/>
                  </a:lnTo>
                  <a:lnTo>
                    <a:pt x="28894" y="1201000"/>
                  </a:lnTo>
                  <a:lnTo>
                    <a:pt x="33879" y="1200010"/>
                  </a:lnTo>
                  <a:lnTo>
                    <a:pt x="44240" y="1200010"/>
                  </a:lnTo>
                  <a:lnTo>
                    <a:pt x="77121" y="1228835"/>
                  </a:lnTo>
                  <a:lnTo>
                    <a:pt x="78120" y="1233800"/>
                  </a:lnTo>
                  <a:lnTo>
                    <a:pt x="78114" y="1244291"/>
                  </a:lnTo>
                  <a:lnTo>
                    <a:pt x="49296" y="1277132"/>
                  </a:lnTo>
                  <a:lnTo>
                    <a:pt x="44320" y="1278131"/>
                  </a:lnTo>
                  <a:close/>
                </a:path>
                <a:path w="904240" h="1678305">
                  <a:moveTo>
                    <a:pt x="457542" y="1278131"/>
                  </a:moveTo>
                  <a:lnTo>
                    <a:pt x="447080" y="1278131"/>
                  </a:lnTo>
                  <a:lnTo>
                    <a:pt x="442123" y="1277132"/>
                  </a:lnTo>
                  <a:lnTo>
                    <a:pt x="414230" y="1249277"/>
                  </a:lnTo>
                  <a:lnTo>
                    <a:pt x="413231" y="1244291"/>
                  </a:lnTo>
                  <a:lnTo>
                    <a:pt x="413257" y="1233800"/>
                  </a:lnTo>
                  <a:lnTo>
                    <a:pt x="442126" y="1201000"/>
                  </a:lnTo>
                  <a:lnTo>
                    <a:pt x="447111" y="1200010"/>
                  </a:lnTo>
                  <a:lnTo>
                    <a:pt x="457472" y="1200010"/>
                  </a:lnTo>
                  <a:lnTo>
                    <a:pt x="490353" y="1228835"/>
                  </a:lnTo>
                  <a:lnTo>
                    <a:pt x="491352" y="1233800"/>
                  </a:lnTo>
                  <a:lnTo>
                    <a:pt x="491346" y="1244291"/>
                  </a:lnTo>
                  <a:lnTo>
                    <a:pt x="462527" y="1277132"/>
                  </a:lnTo>
                  <a:lnTo>
                    <a:pt x="457542" y="1278131"/>
                  </a:lnTo>
                  <a:close/>
                </a:path>
                <a:path w="904240" h="1678305">
                  <a:moveTo>
                    <a:pt x="870355" y="1278131"/>
                  </a:moveTo>
                  <a:lnTo>
                    <a:pt x="859863" y="1278131"/>
                  </a:lnTo>
                  <a:lnTo>
                    <a:pt x="854868" y="1277122"/>
                  </a:lnTo>
                  <a:lnTo>
                    <a:pt x="827056" y="1249167"/>
                  </a:lnTo>
                  <a:lnTo>
                    <a:pt x="827003" y="1249037"/>
                  </a:lnTo>
                  <a:lnTo>
                    <a:pt x="826061" y="1244171"/>
                  </a:lnTo>
                  <a:lnTo>
                    <a:pt x="826094" y="1233651"/>
                  </a:lnTo>
                  <a:lnTo>
                    <a:pt x="827073" y="1228895"/>
                  </a:lnTo>
                  <a:lnTo>
                    <a:pt x="827123" y="1228655"/>
                  </a:lnTo>
                  <a:lnTo>
                    <a:pt x="855328" y="1200900"/>
                  </a:lnTo>
                  <a:lnTo>
                    <a:pt x="860333" y="1199961"/>
                  </a:lnTo>
                  <a:lnTo>
                    <a:pt x="870185" y="1199961"/>
                  </a:lnTo>
                  <a:lnTo>
                    <a:pt x="903096" y="1228655"/>
                  </a:lnTo>
                  <a:lnTo>
                    <a:pt x="903195" y="1228895"/>
                  </a:lnTo>
                  <a:lnTo>
                    <a:pt x="904146" y="1233651"/>
                  </a:lnTo>
                  <a:lnTo>
                    <a:pt x="904204" y="1244171"/>
                  </a:lnTo>
                  <a:lnTo>
                    <a:pt x="903250" y="1249037"/>
                  </a:lnTo>
                  <a:lnTo>
                    <a:pt x="903225" y="1249167"/>
                  </a:lnTo>
                  <a:lnTo>
                    <a:pt x="875347" y="1277122"/>
                  </a:lnTo>
                  <a:lnTo>
                    <a:pt x="870355" y="1278131"/>
                  </a:lnTo>
                  <a:close/>
                </a:path>
                <a:path w="904240" h="1678305">
                  <a:moveTo>
                    <a:pt x="44250" y="1677785"/>
                  </a:moveTo>
                  <a:lnTo>
                    <a:pt x="33889" y="1677785"/>
                  </a:lnTo>
                  <a:lnTo>
                    <a:pt x="28904" y="1676796"/>
                  </a:lnTo>
                  <a:lnTo>
                    <a:pt x="989" y="1648881"/>
                  </a:lnTo>
                  <a:lnTo>
                    <a:pt x="0" y="1643905"/>
                  </a:lnTo>
                  <a:lnTo>
                    <a:pt x="0" y="1633534"/>
                  </a:lnTo>
                  <a:lnTo>
                    <a:pt x="28904" y="1600644"/>
                  </a:lnTo>
                  <a:lnTo>
                    <a:pt x="33879" y="1599654"/>
                  </a:lnTo>
                  <a:lnTo>
                    <a:pt x="39065" y="1599654"/>
                  </a:lnTo>
                  <a:lnTo>
                    <a:pt x="39065" y="1599854"/>
                  </a:lnTo>
                  <a:lnTo>
                    <a:pt x="44230" y="1599854"/>
                  </a:lnTo>
                  <a:lnTo>
                    <a:pt x="77074" y="1628559"/>
                  </a:lnTo>
                  <a:lnTo>
                    <a:pt x="78130" y="1643905"/>
                  </a:lnTo>
                  <a:lnTo>
                    <a:pt x="77141" y="1648881"/>
                  </a:lnTo>
                  <a:lnTo>
                    <a:pt x="49226" y="1676796"/>
                  </a:lnTo>
                  <a:lnTo>
                    <a:pt x="44250" y="1677785"/>
                  </a:lnTo>
                  <a:close/>
                </a:path>
                <a:path w="904240" h="1678305">
                  <a:moveTo>
                    <a:pt x="457472" y="1677785"/>
                  </a:moveTo>
                  <a:lnTo>
                    <a:pt x="447111" y="1677785"/>
                  </a:lnTo>
                  <a:lnTo>
                    <a:pt x="442136" y="1676796"/>
                  </a:lnTo>
                  <a:lnTo>
                    <a:pt x="414220" y="1648881"/>
                  </a:lnTo>
                  <a:lnTo>
                    <a:pt x="413231" y="1643895"/>
                  </a:lnTo>
                  <a:lnTo>
                    <a:pt x="413231" y="1633534"/>
                  </a:lnTo>
                  <a:lnTo>
                    <a:pt x="442136" y="1600644"/>
                  </a:lnTo>
                  <a:lnTo>
                    <a:pt x="447111" y="1599654"/>
                  </a:lnTo>
                  <a:lnTo>
                    <a:pt x="452297" y="1599654"/>
                  </a:lnTo>
                  <a:lnTo>
                    <a:pt x="452297" y="1599854"/>
                  </a:lnTo>
                  <a:lnTo>
                    <a:pt x="457462" y="1599854"/>
                  </a:lnTo>
                  <a:lnTo>
                    <a:pt x="490306" y="1628559"/>
                  </a:lnTo>
                  <a:lnTo>
                    <a:pt x="491362" y="1643895"/>
                  </a:lnTo>
                  <a:lnTo>
                    <a:pt x="490373" y="1648881"/>
                  </a:lnTo>
                  <a:lnTo>
                    <a:pt x="462458" y="1676796"/>
                  </a:lnTo>
                  <a:lnTo>
                    <a:pt x="457472" y="1677785"/>
                  </a:lnTo>
                  <a:close/>
                </a:path>
                <a:path w="904240" h="1678305">
                  <a:moveTo>
                    <a:pt x="870355" y="1677775"/>
                  </a:moveTo>
                  <a:lnTo>
                    <a:pt x="859863" y="1677775"/>
                  </a:lnTo>
                  <a:lnTo>
                    <a:pt x="854868" y="1676766"/>
                  </a:lnTo>
                  <a:lnTo>
                    <a:pt x="827056" y="1648811"/>
                  </a:lnTo>
                  <a:lnTo>
                    <a:pt x="827003" y="1648681"/>
                  </a:lnTo>
                  <a:lnTo>
                    <a:pt x="826061" y="1643815"/>
                  </a:lnTo>
                  <a:lnTo>
                    <a:pt x="826094" y="1633294"/>
                  </a:lnTo>
                  <a:lnTo>
                    <a:pt x="827065" y="1628579"/>
                  </a:lnTo>
                  <a:lnTo>
                    <a:pt x="827123" y="1628299"/>
                  </a:lnTo>
                  <a:lnTo>
                    <a:pt x="855328" y="1600544"/>
                  </a:lnTo>
                  <a:lnTo>
                    <a:pt x="860333" y="1599604"/>
                  </a:lnTo>
                  <a:lnTo>
                    <a:pt x="865528" y="1599604"/>
                  </a:lnTo>
                  <a:lnTo>
                    <a:pt x="865528" y="1599854"/>
                  </a:lnTo>
                  <a:lnTo>
                    <a:pt x="870402" y="1599854"/>
                  </a:lnTo>
                  <a:lnTo>
                    <a:pt x="903028" y="1628299"/>
                  </a:lnTo>
                  <a:lnTo>
                    <a:pt x="904204" y="1643815"/>
                  </a:lnTo>
                  <a:lnTo>
                    <a:pt x="903250" y="1648681"/>
                  </a:lnTo>
                  <a:lnTo>
                    <a:pt x="903225" y="1648811"/>
                  </a:lnTo>
                  <a:lnTo>
                    <a:pt x="875347" y="1676766"/>
                  </a:lnTo>
                  <a:lnTo>
                    <a:pt x="870355" y="1677775"/>
                  </a:lnTo>
                  <a:close/>
                </a:path>
              </a:pathLst>
            </a:custGeom>
            <a:solidFill>
              <a:srgbClr val="FD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2412052" y="1029084"/>
            <a:ext cx="923925" cy="885190"/>
            <a:chOff x="2412052" y="1029084"/>
            <a:chExt cx="923925" cy="885190"/>
          </a:xfrm>
        </p:grpSpPr>
        <p:sp>
          <p:nvSpPr>
            <p:cNvPr id="12" name="object 12"/>
            <p:cNvSpPr/>
            <p:nvPr/>
          </p:nvSpPr>
          <p:spPr>
            <a:xfrm>
              <a:off x="2474924" y="1362431"/>
              <a:ext cx="102870" cy="48895"/>
            </a:xfrm>
            <a:custGeom>
              <a:avLst/>
              <a:gdLst/>
              <a:ahLst/>
              <a:cxnLst/>
              <a:rect l="l" t="t" r="r" b="b"/>
              <a:pathLst>
                <a:path w="102869" h="48894">
                  <a:moveTo>
                    <a:pt x="0" y="48386"/>
                  </a:moveTo>
                  <a:lnTo>
                    <a:pt x="102628" y="0"/>
                  </a:lnTo>
                  <a:lnTo>
                    <a:pt x="102628" y="15105"/>
                  </a:lnTo>
                  <a:lnTo>
                    <a:pt x="0" y="48386"/>
                  </a:lnTo>
                  <a:close/>
                </a:path>
              </a:pathLst>
            </a:custGeom>
            <a:solidFill>
              <a:srgbClr val="4DB5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16965" y="1161541"/>
              <a:ext cx="224154" cy="426720"/>
            </a:xfrm>
            <a:custGeom>
              <a:avLst/>
              <a:gdLst/>
              <a:ahLst/>
              <a:cxnLst/>
              <a:rect l="l" t="t" r="r" b="b"/>
              <a:pathLst>
                <a:path w="224155" h="426719">
                  <a:moveTo>
                    <a:pt x="49467" y="34278"/>
                  </a:moveTo>
                  <a:lnTo>
                    <a:pt x="5908" y="223"/>
                  </a:lnTo>
                  <a:lnTo>
                    <a:pt x="6824" y="0"/>
                  </a:lnTo>
                  <a:lnTo>
                    <a:pt x="114112" y="0"/>
                  </a:lnTo>
                  <a:lnTo>
                    <a:pt x="119187" y="3675"/>
                  </a:lnTo>
                  <a:lnTo>
                    <a:pt x="119303" y="3849"/>
                  </a:lnTo>
                  <a:lnTo>
                    <a:pt x="119400" y="4041"/>
                  </a:lnTo>
                  <a:lnTo>
                    <a:pt x="119526" y="4264"/>
                  </a:lnTo>
                  <a:lnTo>
                    <a:pt x="119633" y="4487"/>
                  </a:lnTo>
                  <a:lnTo>
                    <a:pt x="119730" y="4721"/>
                  </a:lnTo>
                  <a:lnTo>
                    <a:pt x="119807" y="4933"/>
                  </a:lnTo>
                  <a:lnTo>
                    <a:pt x="119894" y="5137"/>
                  </a:lnTo>
                  <a:lnTo>
                    <a:pt x="119991" y="5423"/>
                  </a:lnTo>
                  <a:lnTo>
                    <a:pt x="120117" y="5881"/>
                  </a:lnTo>
                  <a:lnTo>
                    <a:pt x="120242" y="16846"/>
                  </a:lnTo>
                  <a:lnTo>
                    <a:pt x="120266" y="30837"/>
                  </a:lnTo>
                  <a:lnTo>
                    <a:pt x="56905" y="30837"/>
                  </a:lnTo>
                  <a:lnTo>
                    <a:pt x="52866" y="32095"/>
                  </a:lnTo>
                  <a:lnTo>
                    <a:pt x="49467" y="34278"/>
                  </a:lnTo>
                  <a:close/>
                </a:path>
                <a:path w="224155" h="426719">
                  <a:moveTo>
                    <a:pt x="113230" y="426284"/>
                  </a:moveTo>
                  <a:lnTo>
                    <a:pt x="78070" y="402767"/>
                  </a:lnTo>
                  <a:lnTo>
                    <a:pt x="32766" y="377870"/>
                  </a:lnTo>
                  <a:lnTo>
                    <a:pt x="1869" y="364078"/>
                  </a:lnTo>
                  <a:lnTo>
                    <a:pt x="0" y="361265"/>
                  </a:lnTo>
                  <a:lnTo>
                    <a:pt x="0" y="16846"/>
                  </a:lnTo>
                  <a:lnTo>
                    <a:pt x="39868" y="48020"/>
                  </a:lnTo>
                  <a:lnTo>
                    <a:pt x="39538" y="49531"/>
                  </a:lnTo>
                  <a:lnTo>
                    <a:pt x="39364" y="51075"/>
                  </a:lnTo>
                  <a:lnTo>
                    <a:pt x="39364" y="52674"/>
                  </a:lnTo>
                  <a:lnTo>
                    <a:pt x="40986" y="60943"/>
                  </a:lnTo>
                  <a:lnTo>
                    <a:pt x="45423" y="67760"/>
                  </a:lnTo>
                  <a:lnTo>
                    <a:pt x="52032" y="72488"/>
                  </a:lnTo>
                  <a:lnTo>
                    <a:pt x="60170" y="74487"/>
                  </a:lnTo>
                  <a:lnTo>
                    <a:pt x="84782" y="74487"/>
                  </a:lnTo>
                  <a:lnTo>
                    <a:pt x="151500" y="106813"/>
                  </a:lnTo>
                  <a:lnTo>
                    <a:pt x="120340" y="106813"/>
                  </a:lnTo>
                  <a:lnTo>
                    <a:pt x="120340" y="422649"/>
                  </a:lnTo>
                  <a:lnTo>
                    <a:pt x="113230" y="426284"/>
                  </a:lnTo>
                  <a:close/>
                </a:path>
                <a:path w="224155" h="426719">
                  <a:moveTo>
                    <a:pt x="120340" y="73124"/>
                  </a:moveTo>
                  <a:lnTo>
                    <a:pt x="82990" y="55030"/>
                  </a:lnTo>
                  <a:lnTo>
                    <a:pt x="83077" y="54256"/>
                  </a:lnTo>
                  <a:lnTo>
                    <a:pt x="83126" y="46849"/>
                  </a:lnTo>
                  <a:lnTo>
                    <a:pt x="80840" y="41561"/>
                  </a:lnTo>
                  <a:lnTo>
                    <a:pt x="73130" y="33447"/>
                  </a:lnTo>
                  <a:lnTo>
                    <a:pt x="67492" y="30837"/>
                  </a:lnTo>
                  <a:lnTo>
                    <a:pt x="120266" y="30837"/>
                  </a:lnTo>
                  <a:lnTo>
                    <a:pt x="120340" y="73124"/>
                  </a:lnTo>
                  <a:close/>
                </a:path>
                <a:path w="224155" h="426719">
                  <a:moveTo>
                    <a:pt x="84782" y="74487"/>
                  </a:moveTo>
                  <a:lnTo>
                    <a:pt x="66499" y="74487"/>
                  </a:lnTo>
                  <a:lnTo>
                    <a:pt x="71173" y="72716"/>
                  </a:lnTo>
                  <a:lnTo>
                    <a:pt x="74922" y="69709"/>
                  </a:lnTo>
                  <a:lnTo>
                    <a:pt x="84782" y="74487"/>
                  </a:lnTo>
                  <a:close/>
                </a:path>
                <a:path w="224155" h="426719">
                  <a:moveTo>
                    <a:pt x="223884" y="141886"/>
                  </a:moveTo>
                  <a:lnTo>
                    <a:pt x="120340" y="106813"/>
                  </a:lnTo>
                  <a:lnTo>
                    <a:pt x="151500" y="106813"/>
                  </a:lnTo>
                  <a:lnTo>
                    <a:pt x="223884" y="141886"/>
                  </a:lnTo>
                  <a:close/>
                </a:path>
              </a:pathLst>
            </a:custGeom>
            <a:solidFill>
              <a:srgbClr val="21B4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50343" y="1029084"/>
              <a:ext cx="120650" cy="478790"/>
            </a:xfrm>
            <a:custGeom>
              <a:avLst/>
              <a:gdLst/>
              <a:ahLst/>
              <a:cxnLst/>
              <a:rect l="l" t="t" r="r" b="b"/>
              <a:pathLst>
                <a:path w="120650" h="478790">
                  <a:moveTo>
                    <a:pt x="0" y="124782"/>
                  </a:moveTo>
                  <a:lnTo>
                    <a:pt x="0" y="3463"/>
                  </a:lnTo>
                  <a:lnTo>
                    <a:pt x="3461" y="0"/>
                  </a:lnTo>
                  <a:lnTo>
                    <a:pt x="114689" y="0"/>
                  </a:lnTo>
                  <a:lnTo>
                    <a:pt x="116588" y="834"/>
                  </a:lnTo>
                  <a:lnTo>
                    <a:pt x="120338" y="6798"/>
                  </a:lnTo>
                  <a:lnTo>
                    <a:pt x="120338" y="37356"/>
                  </a:lnTo>
                  <a:lnTo>
                    <a:pt x="60167" y="37356"/>
                  </a:lnTo>
                  <a:lnTo>
                    <a:pt x="51654" y="39072"/>
                  </a:lnTo>
                  <a:lnTo>
                    <a:pt x="44699" y="43752"/>
                  </a:lnTo>
                  <a:lnTo>
                    <a:pt x="40010" y="50696"/>
                  </a:lnTo>
                  <a:lnTo>
                    <a:pt x="38290" y="59200"/>
                  </a:lnTo>
                  <a:lnTo>
                    <a:pt x="38290" y="62554"/>
                  </a:lnTo>
                  <a:lnTo>
                    <a:pt x="39055" y="65735"/>
                  </a:lnTo>
                  <a:lnTo>
                    <a:pt x="40413" y="68579"/>
                  </a:lnTo>
                  <a:lnTo>
                    <a:pt x="0" y="124782"/>
                  </a:lnTo>
                  <a:close/>
                </a:path>
                <a:path w="120650" h="478790">
                  <a:moveTo>
                    <a:pt x="120338" y="91873"/>
                  </a:moveTo>
                  <a:lnTo>
                    <a:pt x="81889" y="61799"/>
                  </a:lnTo>
                  <a:lnTo>
                    <a:pt x="81992" y="60949"/>
                  </a:lnTo>
                  <a:lnTo>
                    <a:pt x="82048" y="52488"/>
                  </a:lnTo>
                  <a:lnTo>
                    <a:pt x="79017" y="46482"/>
                  </a:lnTo>
                  <a:lnTo>
                    <a:pt x="70448" y="39279"/>
                  </a:lnTo>
                  <a:lnTo>
                    <a:pt x="65532" y="37356"/>
                  </a:lnTo>
                  <a:lnTo>
                    <a:pt x="120338" y="37356"/>
                  </a:lnTo>
                  <a:lnTo>
                    <a:pt x="120338" y="91873"/>
                  </a:lnTo>
                  <a:close/>
                </a:path>
                <a:path w="120650" h="478790">
                  <a:moveTo>
                    <a:pt x="79305" y="81033"/>
                  </a:moveTo>
                  <a:lnTo>
                    <a:pt x="65192" y="81033"/>
                  </a:lnTo>
                  <a:lnTo>
                    <a:pt x="69811" y="79340"/>
                  </a:lnTo>
                  <a:lnTo>
                    <a:pt x="73508" y="76500"/>
                  </a:lnTo>
                  <a:lnTo>
                    <a:pt x="79305" y="81033"/>
                  </a:lnTo>
                  <a:close/>
                </a:path>
                <a:path w="120650" h="478790">
                  <a:moveTo>
                    <a:pt x="115488" y="478269"/>
                  </a:moveTo>
                  <a:lnTo>
                    <a:pt x="73063" y="468039"/>
                  </a:lnTo>
                  <a:lnTo>
                    <a:pt x="33613" y="461449"/>
                  </a:lnTo>
                  <a:lnTo>
                    <a:pt x="3015" y="458011"/>
                  </a:lnTo>
                  <a:lnTo>
                    <a:pt x="0" y="454675"/>
                  </a:lnTo>
                  <a:lnTo>
                    <a:pt x="0" y="153462"/>
                  </a:lnTo>
                  <a:lnTo>
                    <a:pt x="52959" y="79824"/>
                  </a:lnTo>
                  <a:lnTo>
                    <a:pt x="55222" y="80610"/>
                  </a:lnTo>
                  <a:lnTo>
                    <a:pt x="57640" y="81033"/>
                  </a:lnTo>
                  <a:lnTo>
                    <a:pt x="79305" y="81033"/>
                  </a:lnTo>
                  <a:lnTo>
                    <a:pt x="120338" y="113117"/>
                  </a:lnTo>
                  <a:lnTo>
                    <a:pt x="120338" y="474566"/>
                  </a:lnTo>
                  <a:lnTo>
                    <a:pt x="115488" y="478269"/>
                  </a:lnTo>
                  <a:close/>
                </a:path>
              </a:pathLst>
            </a:custGeom>
            <a:solidFill>
              <a:srgbClr val="F693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77553" y="1269359"/>
              <a:ext cx="120338" cy="21415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977135" y="1162723"/>
              <a:ext cx="163830" cy="422909"/>
            </a:xfrm>
            <a:custGeom>
              <a:avLst/>
              <a:gdLst/>
              <a:ahLst/>
              <a:cxnLst/>
              <a:rect l="l" t="t" r="r" b="b"/>
              <a:pathLst>
                <a:path w="163830" h="422909">
                  <a:moveTo>
                    <a:pt x="60170" y="71941"/>
                  </a:moveTo>
                  <a:lnTo>
                    <a:pt x="22820" y="53848"/>
                  </a:lnTo>
                  <a:lnTo>
                    <a:pt x="22907" y="53073"/>
                  </a:lnTo>
                  <a:lnTo>
                    <a:pt x="22956" y="45666"/>
                  </a:lnTo>
                  <a:lnTo>
                    <a:pt x="20670" y="40379"/>
                  </a:lnTo>
                  <a:lnTo>
                    <a:pt x="16950" y="36461"/>
                  </a:lnTo>
                  <a:lnTo>
                    <a:pt x="56528" y="0"/>
                  </a:lnTo>
                  <a:lnTo>
                    <a:pt x="59017" y="2492"/>
                  </a:lnTo>
                  <a:lnTo>
                    <a:pt x="59133" y="2666"/>
                  </a:lnTo>
                  <a:lnTo>
                    <a:pt x="59230" y="2859"/>
                  </a:lnTo>
                  <a:lnTo>
                    <a:pt x="59356" y="3081"/>
                  </a:lnTo>
                  <a:lnTo>
                    <a:pt x="59463" y="3305"/>
                  </a:lnTo>
                  <a:lnTo>
                    <a:pt x="59559" y="3539"/>
                  </a:lnTo>
                  <a:lnTo>
                    <a:pt x="59637" y="3750"/>
                  </a:lnTo>
                  <a:lnTo>
                    <a:pt x="59724" y="3954"/>
                  </a:lnTo>
                  <a:lnTo>
                    <a:pt x="59821" y="4241"/>
                  </a:lnTo>
                  <a:lnTo>
                    <a:pt x="59947" y="4698"/>
                  </a:lnTo>
                  <a:lnTo>
                    <a:pt x="60053" y="5208"/>
                  </a:lnTo>
                  <a:lnTo>
                    <a:pt x="60170" y="71941"/>
                  </a:lnTo>
                  <a:close/>
                </a:path>
                <a:path w="163830" h="422909">
                  <a:moveTo>
                    <a:pt x="56431" y="422897"/>
                  </a:moveTo>
                  <a:lnTo>
                    <a:pt x="50885" y="422897"/>
                  </a:lnTo>
                  <a:lnTo>
                    <a:pt x="49389" y="422472"/>
                  </a:lnTo>
                  <a:lnTo>
                    <a:pt x="42754" y="417820"/>
                  </a:lnTo>
                  <a:lnTo>
                    <a:pt x="40681" y="416389"/>
                  </a:lnTo>
                  <a:lnTo>
                    <a:pt x="125" y="391112"/>
                  </a:lnTo>
                  <a:lnTo>
                    <a:pt x="0" y="73304"/>
                  </a:lnTo>
                  <a:lnTo>
                    <a:pt x="6329" y="73304"/>
                  </a:lnTo>
                  <a:lnTo>
                    <a:pt x="11003" y="71533"/>
                  </a:lnTo>
                  <a:lnTo>
                    <a:pt x="14751" y="68527"/>
                  </a:lnTo>
                  <a:lnTo>
                    <a:pt x="91329" y="105631"/>
                  </a:lnTo>
                  <a:lnTo>
                    <a:pt x="60170" y="105631"/>
                  </a:lnTo>
                  <a:lnTo>
                    <a:pt x="60170" y="419735"/>
                  </a:lnTo>
                  <a:lnTo>
                    <a:pt x="56431" y="422897"/>
                  </a:lnTo>
                  <a:close/>
                </a:path>
                <a:path w="163830" h="422909">
                  <a:moveTo>
                    <a:pt x="163714" y="140703"/>
                  </a:moveTo>
                  <a:lnTo>
                    <a:pt x="60170" y="105631"/>
                  </a:lnTo>
                  <a:lnTo>
                    <a:pt x="91329" y="105631"/>
                  </a:lnTo>
                  <a:lnTo>
                    <a:pt x="163714" y="140703"/>
                  </a:lnTo>
                  <a:close/>
                </a:path>
              </a:pathLst>
            </a:custGeom>
            <a:solidFill>
              <a:srgbClr val="0DA0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810510" y="1031270"/>
              <a:ext cx="60325" cy="474980"/>
            </a:xfrm>
            <a:custGeom>
              <a:avLst/>
              <a:gdLst/>
              <a:ahLst/>
              <a:cxnLst/>
              <a:rect l="l" t="t" r="r" b="b"/>
              <a:pathLst>
                <a:path w="60325" h="474980">
                  <a:moveTo>
                    <a:pt x="60171" y="89687"/>
                  </a:moveTo>
                  <a:lnTo>
                    <a:pt x="21722" y="59613"/>
                  </a:lnTo>
                  <a:lnTo>
                    <a:pt x="21824" y="58763"/>
                  </a:lnTo>
                  <a:lnTo>
                    <a:pt x="21880" y="50302"/>
                  </a:lnTo>
                  <a:lnTo>
                    <a:pt x="18850" y="44296"/>
                  </a:lnTo>
                  <a:lnTo>
                    <a:pt x="14082" y="40292"/>
                  </a:lnTo>
                  <a:lnTo>
                    <a:pt x="57810" y="0"/>
                  </a:lnTo>
                  <a:lnTo>
                    <a:pt x="60171" y="4612"/>
                  </a:lnTo>
                  <a:lnTo>
                    <a:pt x="60171" y="89687"/>
                  </a:lnTo>
                  <a:close/>
                </a:path>
                <a:path w="60325" h="474980">
                  <a:moveTo>
                    <a:pt x="56691" y="474923"/>
                  </a:moveTo>
                  <a:lnTo>
                    <a:pt x="51094" y="474923"/>
                  </a:lnTo>
                  <a:lnTo>
                    <a:pt x="37820" y="471447"/>
                  </a:lnTo>
                  <a:lnTo>
                    <a:pt x="25317" y="468491"/>
                  </a:lnTo>
                  <a:lnTo>
                    <a:pt x="12896" y="465852"/>
                  </a:lnTo>
                  <a:lnTo>
                    <a:pt x="560" y="463512"/>
                  </a:lnTo>
                  <a:lnTo>
                    <a:pt x="0" y="462942"/>
                  </a:lnTo>
                  <a:lnTo>
                    <a:pt x="0" y="78846"/>
                  </a:lnTo>
                  <a:lnTo>
                    <a:pt x="5025" y="78846"/>
                  </a:lnTo>
                  <a:lnTo>
                    <a:pt x="9644" y="77154"/>
                  </a:lnTo>
                  <a:lnTo>
                    <a:pt x="13341" y="74314"/>
                  </a:lnTo>
                  <a:lnTo>
                    <a:pt x="60171" y="110931"/>
                  </a:lnTo>
                  <a:lnTo>
                    <a:pt x="60171" y="471664"/>
                  </a:lnTo>
                  <a:lnTo>
                    <a:pt x="56691" y="474923"/>
                  </a:lnTo>
                  <a:close/>
                </a:path>
              </a:pathLst>
            </a:custGeom>
            <a:solidFill>
              <a:srgbClr val="6691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637724" y="1271535"/>
              <a:ext cx="60325" cy="212090"/>
            </a:xfrm>
            <a:custGeom>
              <a:avLst/>
              <a:gdLst/>
              <a:ahLst/>
              <a:cxnLst/>
              <a:rect l="l" t="t" r="r" b="b"/>
              <a:pathLst>
                <a:path w="60325" h="212090">
                  <a:moveTo>
                    <a:pt x="56705" y="211982"/>
                  </a:moveTo>
                  <a:lnTo>
                    <a:pt x="52448" y="211992"/>
                  </a:lnTo>
                  <a:lnTo>
                    <a:pt x="39440" y="211670"/>
                  </a:lnTo>
                  <a:lnTo>
                    <a:pt x="26821" y="211441"/>
                  </a:lnTo>
                  <a:lnTo>
                    <a:pt x="14369" y="211270"/>
                  </a:lnTo>
                  <a:lnTo>
                    <a:pt x="0" y="211112"/>
                  </a:lnTo>
                  <a:lnTo>
                    <a:pt x="0" y="76520"/>
                  </a:lnTo>
                  <a:lnTo>
                    <a:pt x="8513" y="74803"/>
                  </a:lnTo>
                  <a:lnTo>
                    <a:pt x="15467" y="70121"/>
                  </a:lnTo>
                  <a:lnTo>
                    <a:pt x="20157" y="63177"/>
                  </a:lnTo>
                  <a:lnTo>
                    <a:pt x="21877" y="54672"/>
                  </a:lnTo>
                  <a:lnTo>
                    <a:pt x="21877" y="50139"/>
                  </a:lnTo>
                  <a:lnTo>
                    <a:pt x="20484" y="45923"/>
                  </a:lnTo>
                  <a:lnTo>
                    <a:pt x="18112" y="42422"/>
                  </a:lnTo>
                  <a:lnTo>
                    <a:pt x="30571" y="25092"/>
                  </a:lnTo>
                  <a:lnTo>
                    <a:pt x="57801" y="0"/>
                  </a:lnTo>
                  <a:lnTo>
                    <a:pt x="58327" y="551"/>
                  </a:lnTo>
                  <a:lnTo>
                    <a:pt x="58570" y="842"/>
                  </a:lnTo>
                  <a:lnTo>
                    <a:pt x="60167" y="5310"/>
                  </a:lnTo>
                  <a:lnTo>
                    <a:pt x="60167" y="208530"/>
                  </a:lnTo>
                  <a:lnTo>
                    <a:pt x="56705" y="211982"/>
                  </a:lnTo>
                  <a:close/>
                </a:path>
              </a:pathLst>
            </a:custGeom>
            <a:solidFill>
              <a:srgbClr val="119C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037305" y="1253249"/>
              <a:ext cx="104139" cy="50800"/>
            </a:xfrm>
            <a:custGeom>
              <a:avLst/>
              <a:gdLst/>
              <a:ahLst/>
              <a:cxnLst/>
              <a:rect l="l" t="t" r="r" b="b"/>
              <a:pathLst>
                <a:path w="104139" h="50800">
                  <a:moveTo>
                    <a:pt x="103544" y="50177"/>
                  </a:moveTo>
                  <a:lnTo>
                    <a:pt x="0" y="11"/>
                  </a:lnTo>
                  <a:lnTo>
                    <a:pt x="103544" y="501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412052" y="1375447"/>
              <a:ext cx="923925" cy="538480"/>
            </a:xfrm>
            <a:custGeom>
              <a:avLst/>
              <a:gdLst/>
              <a:ahLst/>
              <a:cxnLst/>
              <a:rect l="l" t="t" r="r" b="b"/>
              <a:pathLst>
                <a:path w="923925" h="538480">
                  <a:moveTo>
                    <a:pt x="790324" y="382934"/>
                  </a:moveTo>
                  <a:lnTo>
                    <a:pt x="760980" y="320798"/>
                  </a:lnTo>
                  <a:lnTo>
                    <a:pt x="748454" y="270422"/>
                  </a:lnTo>
                  <a:lnTo>
                    <a:pt x="746403" y="225699"/>
                  </a:lnTo>
                  <a:lnTo>
                    <a:pt x="746355" y="224607"/>
                  </a:lnTo>
                  <a:lnTo>
                    <a:pt x="752134" y="184247"/>
                  </a:lnTo>
                  <a:lnTo>
                    <a:pt x="752193" y="183837"/>
                  </a:lnTo>
                  <a:lnTo>
                    <a:pt x="763077" y="147000"/>
                  </a:lnTo>
                  <a:lnTo>
                    <a:pt x="778600" y="107636"/>
                  </a:lnTo>
                  <a:lnTo>
                    <a:pt x="792681" y="71582"/>
                  </a:lnTo>
                  <a:lnTo>
                    <a:pt x="800738" y="37670"/>
                  </a:lnTo>
                  <a:lnTo>
                    <a:pt x="798189" y="4729"/>
                  </a:lnTo>
                  <a:lnTo>
                    <a:pt x="797453" y="2118"/>
                  </a:lnTo>
                  <a:lnTo>
                    <a:pt x="800359" y="0"/>
                  </a:lnTo>
                  <a:lnTo>
                    <a:pt x="842121" y="32156"/>
                  </a:lnTo>
                  <a:lnTo>
                    <a:pt x="873719" y="66932"/>
                  </a:lnTo>
                  <a:lnTo>
                    <a:pt x="897563" y="104741"/>
                  </a:lnTo>
                  <a:lnTo>
                    <a:pt x="913556" y="143954"/>
                  </a:lnTo>
                  <a:lnTo>
                    <a:pt x="837747" y="143954"/>
                  </a:lnTo>
                  <a:lnTo>
                    <a:pt x="838086" y="147000"/>
                  </a:lnTo>
                  <a:lnTo>
                    <a:pt x="838188" y="147919"/>
                  </a:lnTo>
                  <a:lnTo>
                    <a:pt x="838482" y="151496"/>
                  </a:lnTo>
                  <a:lnTo>
                    <a:pt x="839056" y="161524"/>
                  </a:lnTo>
                  <a:lnTo>
                    <a:pt x="839055" y="174511"/>
                  </a:lnTo>
                  <a:lnTo>
                    <a:pt x="836507" y="213161"/>
                  </a:lnTo>
                  <a:lnTo>
                    <a:pt x="831102" y="251424"/>
                  </a:lnTo>
                  <a:lnTo>
                    <a:pt x="823596" y="289311"/>
                  </a:lnTo>
                  <a:lnTo>
                    <a:pt x="814268" y="326723"/>
                  </a:lnTo>
                  <a:lnTo>
                    <a:pt x="803080" y="363478"/>
                  </a:lnTo>
                  <a:lnTo>
                    <a:pt x="796368" y="382334"/>
                  </a:lnTo>
                  <a:lnTo>
                    <a:pt x="790324" y="382934"/>
                  </a:lnTo>
                  <a:close/>
                </a:path>
                <a:path w="923925" h="538480">
                  <a:moveTo>
                    <a:pt x="820564" y="390902"/>
                  </a:moveTo>
                  <a:lnTo>
                    <a:pt x="815343" y="386734"/>
                  </a:lnTo>
                  <a:lnTo>
                    <a:pt x="817874" y="377644"/>
                  </a:lnTo>
                  <a:lnTo>
                    <a:pt x="819082" y="373109"/>
                  </a:lnTo>
                  <a:lnTo>
                    <a:pt x="828787" y="330107"/>
                  </a:lnTo>
                  <a:lnTo>
                    <a:pt x="835335" y="291457"/>
                  </a:lnTo>
                  <a:lnTo>
                    <a:pt x="839975" y="252594"/>
                  </a:lnTo>
                  <a:lnTo>
                    <a:pt x="841940" y="225699"/>
                  </a:lnTo>
                  <a:lnTo>
                    <a:pt x="842002" y="224607"/>
                  </a:lnTo>
                  <a:lnTo>
                    <a:pt x="842096" y="222761"/>
                  </a:lnTo>
                  <a:lnTo>
                    <a:pt x="842464" y="213577"/>
                  </a:lnTo>
                  <a:lnTo>
                    <a:pt x="842675" y="203805"/>
                  </a:lnTo>
                  <a:lnTo>
                    <a:pt x="842691" y="193902"/>
                  </a:lnTo>
                  <a:lnTo>
                    <a:pt x="842511" y="185191"/>
                  </a:lnTo>
                  <a:lnTo>
                    <a:pt x="838474" y="144466"/>
                  </a:lnTo>
                  <a:lnTo>
                    <a:pt x="838377" y="143954"/>
                  </a:lnTo>
                  <a:lnTo>
                    <a:pt x="913556" y="143954"/>
                  </a:lnTo>
                  <a:lnTo>
                    <a:pt x="913765" y="144466"/>
                  </a:lnTo>
                  <a:lnTo>
                    <a:pt x="922519" y="185191"/>
                  </a:lnTo>
                  <a:lnTo>
                    <a:pt x="923797" y="222761"/>
                  </a:lnTo>
                  <a:lnTo>
                    <a:pt x="923897" y="225699"/>
                  </a:lnTo>
                  <a:lnTo>
                    <a:pt x="918054" y="264972"/>
                  </a:lnTo>
                  <a:lnTo>
                    <a:pt x="905156" y="301843"/>
                  </a:lnTo>
                  <a:lnTo>
                    <a:pt x="885231" y="335549"/>
                  </a:lnTo>
                  <a:lnTo>
                    <a:pt x="858519" y="364719"/>
                  </a:lnTo>
                  <a:lnTo>
                    <a:pt x="825010" y="388445"/>
                  </a:lnTo>
                  <a:lnTo>
                    <a:pt x="820564" y="390902"/>
                  </a:lnTo>
                  <a:close/>
                </a:path>
                <a:path w="923925" h="538480">
                  <a:moveTo>
                    <a:pt x="469358" y="538473"/>
                  </a:moveTo>
                  <a:lnTo>
                    <a:pt x="430010" y="535141"/>
                  </a:lnTo>
                  <a:lnTo>
                    <a:pt x="390894" y="528223"/>
                  </a:lnTo>
                  <a:lnTo>
                    <a:pt x="352250" y="517785"/>
                  </a:lnTo>
                  <a:lnTo>
                    <a:pt x="314314" y="503896"/>
                  </a:lnTo>
                  <a:lnTo>
                    <a:pt x="277326" y="486624"/>
                  </a:lnTo>
                  <a:lnTo>
                    <a:pt x="241522" y="466038"/>
                  </a:lnTo>
                  <a:lnTo>
                    <a:pt x="207141" y="442206"/>
                  </a:lnTo>
                  <a:lnTo>
                    <a:pt x="174420" y="415195"/>
                  </a:lnTo>
                  <a:lnTo>
                    <a:pt x="143598" y="385075"/>
                  </a:lnTo>
                  <a:lnTo>
                    <a:pt x="114912" y="351912"/>
                  </a:lnTo>
                  <a:lnTo>
                    <a:pt x="88601" y="315777"/>
                  </a:lnTo>
                  <a:lnTo>
                    <a:pt x="64902" y="276736"/>
                  </a:lnTo>
                  <a:lnTo>
                    <a:pt x="44052" y="234859"/>
                  </a:lnTo>
                  <a:lnTo>
                    <a:pt x="26291" y="190213"/>
                  </a:lnTo>
                  <a:lnTo>
                    <a:pt x="11855" y="142866"/>
                  </a:lnTo>
                  <a:lnTo>
                    <a:pt x="984" y="92887"/>
                  </a:lnTo>
                  <a:lnTo>
                    <a:pt x="0" y="87289"/>
                  </a:lnTo>
                  <a:lnTo>
                    <a:pt x="6500" y="83421"/>
                  </a:lnTo>
                  <a:lnTo>
                    <a:pt x="10930" y="87008"/>
                  </a:lnTo>
                  <a:lnTo>
                    <a:pt x="50780" y="111081"/>
                  </a:lnTo>
                  <a:lnTo>
                    <a:pt x="95582" y="124965"/>
                  </a:lnTo>
                  <a:lnTo>
                    <a:pt x="144886" y="131563"/>
                  </a:lnTo>
                  <a:lnTo>
                    <a:pt x="198243" y="133782"/>
                  </a:lnTo>
                  <a:lnTo>
                    <a:pt x="255203" y="134527"/>
                  </a:lnTo>
                  <a:lnTo>
                    <a:pt x="315317" y="136702"/>
                  </a:lnTo>
                  <a:lnTo>
                    <a:pt x="354972" y="140156"/>
                  </a:lnTo>
                  <a:lnTo>
                    <a:pt x="395604" y="146110"/>
                  </a:lnTo>
                  <a:lnTo>
                    <a:pt x="437098" y="155308"/>
                  </a:lnTo>
                  <a:lnTo>
                    <a:pt x="479339" y="168498"/>
                  </a:lnTo>
                  <a:lnTo>
                    <a:pt x="522211" y="186426"/>
                  </a:lnTo>
                  <a:lnTo>
                    <a:pt x="565598" y="209839"/>
                  </a:lnTo>
                  <a:lnTo>
                    <a:pt x="609385" y="239482"/>
                  </a:lnTo>
                  <a:lnTo>
                    <a:pt x="653456" y="276103"/>
                  </a:lnTo>
                  <a:lnTo>
                    <a:pt x="655663" y="278316"/>
                  </a:lnTo>
                  <a:lnTo>
                    <a:pt x="247946" y="278316"/>
                  </a:lnTo>
                  <a:lnTo>
                    <a:pt x="247253" y="279447"/>
                  </a:lnTo>
                  <a:lnTo>
                    <a:pt x="285166" y="302243"/>
                  </a:lnTo>
                  <a:lnTo>
                    <a:pt x="321895" y="320654"/>
                  </a:lnTo>
                  <a:lnTo>
                    <a:pt x="359559" y="337140"/>
                  </a:lnTo>
                  <a:lnTo>
                    <a:pt x="397877" y="352098"/>
                  </a:lnTo>
                  <a:lnTo>
                    <a:pt x="436679" y="365800"/>
                  </a:lnTo>
                  <a:lnTo>
                    <a:pt x="475881" y="378364"/>
                  </a:lnTo>
                  <a:lnTo>
                    <a:pt x="515415" y="389921"/>
                  </a:lnTo>
                  <a:lnTo>
                    <a:pt x="575263" y="405455"/>
                  </a:lnTo>
                  <a:lnTo>
                    <a:pt x="635739" y="418824"/>
                  </a:lnTo>
                  <a:lnTo>
                    <a:pt x="676422" y="426448"/>
                  </a:lnTo>
                  <a:lnTo>
                    <a:pt x="718441" y="433019"/>
                  </a:lnTo>
                  <a:lnTo>
                    <a:pt x="725650" y="434000"/>
                  </a:lnTo>
                  <a:lnTo>
                    <a:pt x="732220" y="437025"/>
                  </a:lnTo>
                  <a:lnTo>
                    <a:pt x="735729" y="442803"/>
                  </a:lnTo>
                  <a:lnTo>
                    <a:pt x="735673" y="449544"/>
                  </a:lnTo>
                  <a:lnTo>
                    <a:pt x="731548" y="455457"/>
                  </a:lnTo>
                  <a:lnTo>
                    <a:pt x="697025" y="479303"/>
                  </a:lnTo>
                  <a:lnTo>
                    <a:pt x="661273" y="498929"/>
                  </a:lnTo>
                  <a:lnTo>
                    <a:pt x="624327" y="514559"/>
                  </a:lnTo>
                  <a:lnTo>
                    <a:pt x="586425" y="526260"/>
                  </a:lnTo>
                  <a:lnTo>
                    <a:pt x="547804" y="534100"/>
                  </a:lnTo>
                  <a:lnTo>
                    <a:pt x="508702" y="538148"/>
                  </a:lnTo>
                  <a:lnTo>
                    <a:pt x="469358" y="538473"/>
                  </a:lnTo>
                  <a:close/>
                </a:path>
                <a:path w="923925" h="538480">
                  <a:moveTo>
                    <a:pt x="733379" y="394653"/>
                  </a:moveTo>
                  <a:lnTo>
                    <a:pt x="681228" y="390792"/>
                  </a:lnTo>
                  <a:lnTo>
                    <a:pt x="641022" y="386396"/>
                  </a:lnTo>
                  <a:lnTo>
                    <a:pt x="580823" y="377847"/>
                  </a:lnTo>
                  <a:lnTo>
                    <a:pt x="520869" y="367097"/>
                  </a:lnTo>
                  <a:lnTo>
                    <a:pt x="481105" y="358706"/>
                  </a:lnTo>
                  <a:lnTo>
                    <a:pt x="441553" y="349290"/>
                  </a:lnTo>
                  <a:lnTo>
                    <a:pt x="402280" y="338721"/>
                  </a:lnTo>
                  <a:lnTo>
                    <a:pt x="363360" y="326867"/>
                  </a:lnTo>
                  <a:lnTo>
                    <a:pt x="324937" y="313448"/>
                  </a:lnTo>
                  <a:lnTo>
                    <a:pt x="287247" y="298036"/>
                  </a:lnTo>
                  <a:lnTo>
                    <a:pt x="247946" y="278316"/>
                  </a:lnTo>
                  <a:lnTo>
                    <a:pt x="655663" y="278316"/>
                  </a:lnTo>
                  <a:lnTo>
                    <a:pt x="697625" y="320377"/>
                  </a:lnTo>
                  <a:lnTo>
                    <a:pt x="741990" y="373264"/>
                  </a:lnTo>
                  <a:lnTo>
                    <a:pt x="746000" y="382267"/>
                  </a:lnTo>
                  <a:lnTo>
                    <a:pt x="744482" y="388490"/>
                  </a:lnTo>
                  <a:lnTo>
                    <a:pt x="740025" y="393076"/>
                  </a:lnTo>
                  <a:lnTo>
                    <a:pt x="733379" y="394653"/>
                  </a:lnTo>
                  <a:close/>
                </a:path>
              </a:pathLst>
            </a:custGeom>
            <a:solidFill>
              <a:srgbClr val="0091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 descr="$PPTXTitle"/>
          <p:cNvSpPr txBox="1">
            <a:spLocks noGrp="1"/>
          </p:cNvSpPr>
          <p:nvPr>
            <p:ph type="title"/>
          </p:nvPr>
        </p:nvSpPr>
        <p:spPr>
          <a:xfrm>
            <a:off x="1907624" y="2679496"/>
            <a:ext cx="9097164" cy="3669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5100"/>
              </a:lnSpc>
              <a:spcBef>
                <a:spcPts val="100"/>
              </a:spcBef>
            </a:pPr>
            <a:r>
              <a:rPr lang="uk-UA" sz="4400" spc="-120" dirty="0" smtClean="0">
                <a:solidFill>
                  <a:srgbClr val="1B5738"/>
                </a:solidFill>
                <a:latin typeface="Arial Black"/>
                <a:cs typeface="Arial Black"/>
              </a:rPr>
              <a:t>Сучасні моделі підприємницької діяльності</a:t>
            </a:r>
            <a:br>
              <a:rPr lang="uk-UA" sz="4400" spc="-120" dirty="0" smtClean="0">
                <a:solidFill>
                  <a:srgbClr val="1B5738"/>
                </a:solidFill>
                <a:latin typeface="Arial Black"/>
                <a:cs typeface="Arial Black"/>
              </a:rPr>
            </a:br>
            <a:r>
              <a:rPr lang="uk-UA" sz="4400" spc="-120" dirty="0" smtClean="0">
                <a:solidFill>
                  <a:srgbClr val="1B5738"/>
                </a:solidFill>
                <a:latin typeface="Arial Black"/>
                <a:cs typeface="Arial Black"/>
              </a:rPr>
              <a:t>та біржова діяльність суб’єктів господарювання</a:t>
            </a:r>
            <a:endParaRPr sz="4400" spc="-35" dirty="0">
              <a:solidFill>
                <a:srgbClr val="1B5738"/>
              </a:solidFill>
              <a:latin typeface="Arial Black"/>
              <a:cs typeface="Arial Black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40226" y="6141421"/>
            <a:ext cx="8415655" cy="2400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154">
              <a:lnSpc>
                <a:spcPct val="100000"/>
              </a:lnSpc>
              <a:spcBef>
                <a:spcPts val="100"/>
              </a:spcBef>
            </a:pPr>
            <a:endParaRPr sz="4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515"/>
              </a:spcBef>
            </a:pPr>
            <a:r>
              <a:rPr sz="2850" spc="254" dirty="0">
                <a:solidFill>
                  <a:srgbClr val="1B5738"/>
                </a:solidFill>
                <a:latin typeface="Arial"/>
                <a:cs typeface="Arial"/>
              </a:rPr>
              <a:t>Лекція</a:t>
            </a:r>
            <a:r>
              <a:rPr sz="2850" spc="3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850" spc="90" dirty="0">
                <a:solidFill>
                  <a:srgbClr val="1B5738"/>
                </a:solidFill>
                <a:latin typeface="Arial"/>
                <a:cs typeface="Arial"/>
              </a:rPr>
              <a:t>з</a:t>
            </a:r>
            <a:r>
              <a:rPr sz="2850" spc="3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850" spc="254" dirty="0">
                <a:solidFill>
                  <a:srgbClr val="1B5738"/>
                </a:solidFill>
                <a:latin typeface="Arial"/>
                <a:cs typeface="Arial"/>
              </a:rPr>
              <a:t>навчальної</a:t>
            </a:r>
            <a:r>
              <a:rPr sz="2850" spc="3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850" spc="270" dirty="0">
                <a:solidFill>
                  <a:srgbClr val="1B5738"/>
                </a:solidFill>
                <a:latin typeface="Arial"/>
                <a:cs typeface="Arial"/>
              </a:rPr>
              <a:t>дисципліни</a:t>
            </a:r>
            <a:endParaRPr sz="28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2850" spc="240" dirty="0">
                <a:solidFill>
                  <a:srgbClr val="1B5738"/>
                </a:solidFill>
                <a:latin typeface="Verdana"/>
                <a:cs typeface="Verdana"/>
              </a:rPr>
              <a:t>“</a:t>
            </a:r>
            <a:r>
              <a:rPr sz="2850" spc="240" dirty="0">
                <a:solidFill>
                  <a:srgbClr val="1B5738"/>
                </a:solidFill>
                <a:latin typeface="Arial"/>
                <a:cs typeface="Arial"/>
              </a:rPr>
              <a:t>Організація</a:t>
            </a:r>
            <a:r>
              <a:rPr sz="2850" spc="3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850" spc="215" dirty="0">
                <a:solidFill>
                  <a:srgbClr val="1B5738"/>
                </a:solidFill>
                <a:latin typeface="Arial"/>
                <a:cs typeface="Arial"/>
              </a:rPr>
              <a:t>діяльності</a:t>
            </a:r>
            <a:r>
              <a:rPr sz="2850" spc="33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850" spc="275" dirty="0">
                <a:solidFill>
                  <a:srgbClr val="1B5738"/>
                </a:solidFill>
                <a:latin typeface="Arial"/>
                <a:cs typeface="Arial"/>
              </a:rPr>
              <a:t>підприємницьких</a:t>
            </a:r>
            <a:r>
              <a:rPr sz="2850" spc="275" dirty="0">
                <a:solidFill>
                  <a:srgbClr val="1B5738"/>
                </a:solidFill>
                <a:latin typeface="Verdana"/>
                <a:cs typeface="Verdana"/>
              </a:rPr>
              <a:t>,</a:t>
            </a:r>
            <a:endParaRPr sz="28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2850" spc="275" dirty="0">
                <a:solidFill>
                  <a:srgbClr val="1B5738"/>
                </a:solidFill>
                <a:latin typeface="Arial"/>
                <a:cs typeface="Arial"/>
              </a:rPr>
              <a:t>торговельних</a:t>
            </a:r>
            <a:r>
              <a:rPr sz="2850" spc="3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850" spc="114" dirty="0">
                <a:solidFill>
                  <a:srgbClr val="1B5738"/>
                </a:solidFill>
                <a:latin typeface="Arial"/>
                <a:cs typeface="Arial"/>
              </a:rPr>
              <a:t>та</a:t>
            </a:r>
            <a:r>
              <a:rPr sz="2850" spc="33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850" spc="280" dirty="0">
                <a:solidFill>
                  <a:srgbClr val="1B5738"/>
                </a:solidFill>
                <a:latin typeface="Arial"/>
                <a:cs typeface="Arial"/>
              </a:rPr>
              <a:t>біржових</a:t>
            </a:r>
            <a:r>
              <a:rPr sz="2850" spc="3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850" spc="210" dirty="0">
                <a:solidFill>
                  <a:srgbClr val="1B5738"/>
                </a:solidFill>
                <a:latin typeface="Arial"/>
                <a:cs typeface="Arial"/>
              </a:rPr>
              <a:t>структур</a:t>
            </a:r>
            <a:r>
              <a:rPr sz="2850" spc="210" dirty="0">
                <a:solidFill>
                  <a:srgbClr val="1B5738"/>
                </a:solidFill>
                <a:latin typeface="Verdana"/>
                <a:cs typeface="Verdana"/>
              </a:rPr>
              <a:t>”</a:t>
            </a:r>
            <a:endParaRPr sz="2850" dirty="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1776313" y="0"/>
            <a:ext cx="6511925" cy="10287000"/>
            <a:chOff x="11776313" y="0"/>
            <a:chExt cx="6511925" cy="10287000"/>
          </a:xfrm>
        </p:grpSpPr>
        <p:sp>
          <p:nvSpPr>
            <p:cNvPr id="4" name="object 4"/>
            <p:cNvSpPr/>
            <p:nvPr/>
          </p:nvSpPr>
          <p:spPr>
            <a:xfrm>
              <a:off x="16060856" y="0"/>
              <a:ext cx="2227580" cy="10287000"/>
            </a:xfrm>
            <a:custGeom>
              <a:avLst/>
              <a:gdLst/>
              <a:ahLst/>
              <a:cxnLst/>
              <a:rect l="l" t="t" r="r" b="b"/>
              <a:pathLst>
                <a:path w="2227580" h="10287000">
                  <a:moveTo>
                    <a:pt x="0" y="10287000"/>
                  </a:moveTo>
                  <a:lnTo>
                    <a:pt x="2227143" y="10287000"/>
                  </a:lnTo>
                  <a:lnTo>
                    <a:pt x="2227143" y="0"/>
                  </a:lnTo>
                  <a:lnTo>
                    <a:pt x="0" y="0"/>
                  </a:lnTo>
                  <a:lnTo>
                    <a:pt x="0" y="10287000"/>
                  </a:lnTo>
                  <a:close/>
                </a:path>
              </a:pathLst>
            </a:custGeom>
            <a:solidFill>
              <a:srgbClr val="FD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974752" y="0"/>
              <a:ext cx="5146040" cy="10287000"/>
            </a:xfrm>
            <a:custGeom>
              <a:avLst/>
              <a:gdLst/>
              <a:ahLst/>
              <a:cxnLst/>
              <a:rect l="l" t="t" r="r" b="b"/>
              <a:pathLst>
                <a:path w="5146040" h="10287000">
                  <a:moveTo>
                    <a:pt x="3086100" y="0"/>
                  </a:moveTo>
                  <a:lnTo>
                    <a:pt x="0" y="0"/>
                  </a:lnTo>
                  <a:lnTo>
                    <a:pt x="0" y="10287000"/>
                  </a:lnTo>
                  <a:lnTo>
                    <a:pt x="3086100" y="10287000"/>
                  </a:lnTo>
                  <a:lnTo>
                    <a:pt x="3086100" y="0"/>
                  </a:lnTo>
                  <a:close/>
                </a:path>
                <a:path w="5146040" h="10287000">
                  <a:moveTo>
                    <a:pt x="3492347" y="10256685"/>
                  </a:moveTo>
                  <a:lnTo>
                    <a:pt x="3477412" y="10220096"/>
                  </a:lnTo>
                  <a:lnTo>
                    <a:pt x="3458578" y="10212235"/>
                  </a:lnTo>
                  <a:lnTo>
                    <a:pt x="3453434" y="10212235"/>
                  </a:lnTo>
                  <a:lnTo>
                    <a:pt x="3453434" y="10212032"/>
                  </a:lnTo>
                  <a:lnTo>
                    <a:pt x="3448266" y="10212032"/>
                  </a:lnTo>
                  <a:lnTo>
                    <a:pt x="3443287" y="10212997"/>
                  </a:lnTo>
                  <a:lnTo>
                    <a:pt x="3415309" y="10240759"/>
                  </a:lnTo>
                  <a:lnTo>
                    <a:pt x="3414293" y="10245738"/>
                  </a:lnTo>
                  <a:lnTo>
                    <a:pt x="3414357" y="10256685"/>
                  </a:lnTo>
                  <a:lnTo>
                    <a:pt x="3438131" y="10286987"/>
                  </a:lnTo>
                  <a:lnTo>
                    <a:pt x="3468801" y="10286987"/>
                  </a:lnTo>
                  <a:lnTo>
                    <a:pt x="3491433" y="10261054"/>
                  </a:lnTo>
                  <a:lnTo>
                    <a:pt x="3492347" y="10256685"/>
                  </a:lnTo>
                  <a:close/>
                </a:path>
                <a:path w="5146040" h="10287000">
                  <a:moveTo>
                    <a:pt x="3492347" y="9846094"/>
                  </a:moveTo>
                  <a:lnTo>
                    <a:pt x="3463493" y="9813353"/>
                  </a:lnTo>
                  <a:lnTo>
                    <a:pt x="3463328" y="9813353"/>
                  </a:lnTo>
                  <a:lnTo>
                    <a:pt x="3458514" y="9812376"/>
                  </a:lnTo>
                  <a:lnTo>
                    <a:pt x="3448266" y="9812376"/>
                  </a:lnTo>
                  <a:lnTo>
                    <a:pt x="3443287" y="9813353"/>
                  </a:lnTo>
                  <a:lnTo>
                    <a:pt x="3415309" y="9841116"/>
                  </a:lnTo>
                  <a:lnTo>
                    <a:pt x="3415207" y="9841636"/>
                  </a:lnTo>
                  <a:lnTo>
                    <a:pt x="3414293" y="9846094"/>
                  </a:lnTo>
                  <a:lnTo>
                    <a:pt x="3429165" y="9882581"/>
                  </a:lnTo>
                  <a:lnTo>
                    <a:pt x="3447859" y="9890481"/>
                  </a:lnTo>
                  <a:lnTo>
                    <a:pt x="3458629" y="9890481"/>
                  </a:lnTo>
                  <a:lnTo>
                    <a:pt x="3491306" y="9861994"/>
                  </a:lnTo>
                  <a:lnTo>
                    <a:pt x="3492347" y="9857029"/>
                  </a:lnTo>
                  <a:lnTo>
                    <a:pt x="3492347" y="9846094"/>
                  </a:lnTo>
                  <a:close/>
                </a:path>
                <a:path w="5146040" h="10287000">
                  <a:moveTo>
                    <a:pt x="3492398" y="9456433"/>
                  </a:moveTo>
                  <a:lnTo>
                    <a:pt x="3477209" y="9419971"/>
                  </a:lnTo>
                  <a:lnTo>
                    <a:pt x="3458476" y="9412237"/>
                  </a:lnTo>
                  <a:lnTo>
                    <a:pt x="3448253" y="9412237"/>
                  </a:lnTo>
                  <a:lnTo>
                    <a:pt x="3415284" y="9441078"/>
                  </a:lnTo>
                  <a:lnTo>
                    <a:pt x="3414255" y="9456433"/>
                  </a:lnTo>
                  <a:lnTo>
                    <a:pt x="3415246" y="9461424"/>
                  </a:lnTo>
                  <a:lnTo>
                    <a:pt x="3443135" y="9489376"/>
                  </a:lnTo>
                  <a:lnTo>
                    <a:pt x="3448113" y="9490380"/>
                  </a:lnTo>
                  <a:lnTo>
                    <a:pt x="3458527" y="9490380"/>
                  </a:lnTo>
                  <a:lnTo>
                    <a:pt x="3491420" y="9461424"/>
                  </a:lnTo>
                  <a:lnTo>
                    <a:pt x="3492398" y="9456433"/>
                  </a:lnTo>
                  <a:close/>
                </a:path>
                <a:path w="5146040" h="10287000">
                  <a:moveTo>
                    <a:pt x="3492398" y="9056789"/>
                  </a:moveTo>
                  <a:lnTo>
                    <a:pt x="3477209" y="9020327"/>
                  </a:lnTo>
                  <a:lnTo>
                    <a:pt x="3458476" y="9012593"/>
                  </a:lnTo>
                  <a:lnTo>
                    <a:pt x="3448253" y="9012593"/>
                  </a:lnTo>
                  <a:lnTo>
                    <a:pt x="3415284" y="9041435"/>
                  </a:lnTo>
                  <a:lnTo>
                    <a:pt x="3414255" y="9056789"/>
                  </a:lnTo>
                  <a:lnTo>
                    <a:pt x="3415246" y="9061780"/>
                  </a:lnTo>
                  <a:lnTo>
                    <a:pt x="3443135" y="9089733"/>
                  </a:lnTo>
                  <a:lnTo>
                    <a:pt x="3448113" y="9090736"/>
                  </a:lnTo>
                  <a:lnTo>
                    <a:pt x="3458527" y="9090736"/>
                  </a:lnTo>
                  <a:lnTo>
                    <a:pt x="3491420" y="9061780"/>
                  </a:lnTo>
                  <a:lnTo>
                    <a:pt x="3492398" y="9056789"/>
                  </a:lnTo>
                  <a:close/>
                </a:path>
                <a:path w="5146040" h="10287000">
                  <a:moveTo>
                    <a:pt x="3905631" y="10256215"/>
                  </a:moveTo>
                  <a:lnTo>
                    <a:pt x="3905593" y="10245865"/>
                  </a:lnTo>
                  <a:lnTo>
                    <a:pt x="3904551" y="10240874"/>
                  </a:lnTo>
                  <a:lnTo>
                    <a:pt x="3900627" y="10231476"/>
                  </a:lnTo>
                  <a:lnTo>
                    <a:pt x="3900500" y="10231298"/>
                  </a:lnTo>
                  <a:lnTo>
                    <a:pt x="3897807" y="10227285"/>
                  </a:lnTo>
                  <a:lnTo>
                    <a:pt x="3890505" y="10220007"/>
                  </a:lnTo>
                  <a:lnTo>
                    <a:pt x="3886301" y="10217188"/>
                  </a:lnTo>
                  <a:lnTo>
                    <a:pt x="3876776" y="10213251"/>
                  </a:lnTo>
                  <a:lnTo>
                    <a:pt x="3871772" y="10212235"/>
                  </a:lnTo>
                  <a:lnTo>
                    <a:pt x="3866667" y="10212235"/>
                  </a:lnTo>
                  <a:lnTo>
                    <a:pt x="3866667" y="10212032"/>
                  </a:lnTo>
                  <a:lnTo>
                    <a:pt x="3861485" y="10212032"/>
                  </a:lnTo>
                  <a:lnTo>
                    <a:pt x="3856494" y="10213010"/>
                  </a:lnTo>
                  <a:lnTo>
                    <a:pt x="3828516" y="10240874"/>
                  </a:lnTo>
                  <a:lnTo>
                    <a:pt x="3827488" y="10256215"/>
                  </a:lnTo>
                  <a:lnTo>
                    <a:pt x="3828478" y="10261206"/>
                  </a:lnTo>
                  <a:lnTo>
                    <a:pt x="3851122" y="10286987"/>
                  </a:lnTo>
                  <a:lnTo>
                    <a:pt x="3882009" y="10286987"/>
                  </a:lnTo>
                  <a:lnTo>
                    <a:pt x="3904653" y="10261206"/>
                  </a:lnTo>
                  <a:lnTo>
                    <a:pt x="3905631" y="10256215"/>
                  </a:lnTo>
                  <a:close/>
                </a:path>
                <a:path w="5146040" h="10287000">
                  <a:moveTo>
                    <a:pt x="3905631" y="9456433"/>
                  </a:moveTo>
                  <a:lnTo>
                    <a:pt x="3890441" y="9419971"/>
                  </a:lnTo>
                  <a:lnTo>
                    <a:pt x="3871709" y="9412237"/>
                  </a:lnTo>
                  <a:lnTo>
                    <a:pt x="3861485" y="9412237"/>
                  </a:lnTo>
                  <a:lnTo>
                    <a:pt x="3828516" y="9441078"/>
                  </a:lnTo>
                  <a:lnTo>
                    <a:pt x="3827488" y="9456433"/>
                  </a:lnTo>
                  <a:lnTo>
                    <a:pt x="3828478" y="9461424"/>
                  </a:lnTo>
                  <a:lnTo>
                    <a:pt x="3856367" y="9489376"/>
                  </a:lnTo>
                  <a:lnTo>
                    <a:pt x="3861346" y="9490380"/>
                  </a:lnTo>
                  <a:lnTo>
                    <a:pt x="3871760" y="9490380"/>
                  </a:lnTo>
                  <a:lnTo>
                    <a:pt x="3904653" y="9461424"/>
                  </a:lnTo>
                  <a:lnTo>
                    <a:pt x="3905631" y="9456433"/>
                  </a:lnTo>
                  <a:close/>
                </a:path>
                <a:path w="5146040" h="10287000">
                  <a:moveTo>
                    <a:pt x="3905631" y="9056789"/>
                  </a:moveTo>
                  <a:lnTo>
                    <a:pt x="3890441" y="9020327"/>
                  </a:lnTo>
                  <a:lnTo>
                    <a:pt x="3871709" y="9012593"/>
                  </a:lnTo>
                  <a:lnTo>
                    <a:pt x="3861485" y="9012593"/>
                  </a:lnTo>
                  <a:lnTo>
                    <a:pt x="3828516" y="9041435"/>
                  </a:lnTo>
                  <a:lnTo>
                    <a:pt x="3827488" y="9056789"/>
                  </a:lnTo>
                  <a:lnTo>
                    <a:pt x="3828478" y="9061780"/>
                  </a:lnTo>
                  <a:lnTo>
                    <a:pt x="3856367" y="9089733"/>
                  </a:lnTo>
                  <a:lnTo>
                    <a:pt x="3861346" y="9090736"/>
                  </a:lnTo>
                  <a:lnTo>
                    <a:pt x="3871760" y="9090736"/>
                  </a:lnTo>
                  <a:lnTo>
                    <a:pt x="3904653" y="9061780"/>
                  </a:lnTo>
                  <a:lnTo>
                    <a:pt x="3905631" y="9056789"/>
                  </a:lnTo>
                  <a:close/>
                </a:path>
                <a:path w="5146040" h="10287000">
                  <a:moveTo>
                    <a:pt x="3905643" y="9856546"/>
                  </a:moveTo>
                  <a:lnTo>
                    <a:pt x="3890454" y="9820123"/>
                  </a:lnTo>
                  <a:lnTo>
                    <a:pt x="3871696" y="9812376"/>
                  </a:lnTo>
                  <a:lnTo>
                    <a:pt x="3861473" y="9812376"/>
                  </a:lnTo>
                  <a:lnTo>
                    <a:pt x="3828516" y="9841230"/>
                  </a:lnTo>
                  <a:lnTo>
                    <a:pt x="3827500" y="9856546"/>
                  </a:lnTo>
                  <a:lnTo>
                    <a:pt x="3828478" y="9861537"/>
                  </a:lnTo>
                  <a:lnTo>
                    <a:pt x="3856380" y="9889528"/>
                  </a:lnTo>
                  <a:lnTo>
                    <a:pt x="3861371" y="9890519"/>
                  </a:lnTo>
                  <a:lnTo>
                    <a:pt x="3871785" y="9890519"/>
                  </a:lnTo>
                  <a:lnTo>
                    <a:pt x="3904665" y="9861537"/>
                  </a:lnTo>
                  <a:lnTo>
                    <a:pt x="3905643" y="9856546"/>
                  </a:lnTo>
                  <a:close/>
                </a:path>
                <a:path w="5146040" h="10287000">
                  <a:moveTo>
                    <a:pt x="4318813" y="10256672"/>
                  </a:moveTo>
                  <a:lnTo>
                    <a:pt x="4303827" y="10220058"/>
                  </a:lnTo>
                  <a:lnTo>
                    <a:pt x="4284992" y="10212235"/>
                  </a:lnTo>
                  <a:lnTo>
                    <a:pt x="4279798" y="10212235"/>
                  </a:lnTo>
                  <a:lnTo>
                    <a:pt x="4279798" y="10212045"/>
                  </a:lnTo>
                  <a:lnTo>
                    <a:pt x="4274629" y="10212045"/>
                  </a:lnTo>
                  <a:lnTo>
                    <a:pt x="4269651" y="10213022"/>
                  </a:lnTo>
                  <a:lnTo>
                    <a:pt x="4241762" y="10240835"/>
                  </a:lnTo>
                  <a:lnTo>
                    <a:pt x="4240758" y="10245801"/>
                  </a:lnTo>
                  <a:lnTo>
                    <a:pt x="4240822" y="10256672"/>
                  </a:lnTo>
                  <a:lnTo>
                    <a:pt x="4264634" y="10286987"/>
                  </a:lnTo>
                  <a:lnTo>
                    <a:pt x="4295267" y="10286987"/>
                  </a:lnTo>
                  <a:lnTo>
                    <a:pt x="4317885" y="10261117"/>
                  </a:lnTo>
                  <a:lnTo>
                    <a:pt x="4318813" y="10256672"/>
                  </a:lnTo>
                  <a:close/>
                </a:path>
                <a:path w="5146040" h="10287000">
                  <a:moveTo>
                    <a:pt x="4318825" y="9846158"/>
                  </a:moveTo>
                  <a:lnTo>
                    <a:pt x="4289945" y="9813379"/>
                  </a:lnTo>
                  <a:lnTo>
                    <a:pt x="4285018" y="9812388"/>
                  </a:lnTo>
                  <a:lnTo>
                    <a:pt x="4274629" y="9812388"/>
                  </a:lnTo>
                  <a:lnTo>
                    <a:pt x="4241762" y="9841192"/>
                  </a:lnTo>
                  <a:lnTo>
                    <a:pt x="4240758" y="9846158"/>
                  </a:lnTo>
                  <a:lnTo>
                    <a:pt x="4240822" y="9857029"/>
                  </a:lnTo>
                  <a:lnTo>
                    <a:pt x="4269397" y="9889465"/>
                  </a:lnTo>
                  <a:lnTo>
                    <a:pt x="4274363" y="9890493"/>
                  </a:lnTo>
                  <a:lnTo>
                    <a:pt x="4285069" y="9890493"/>
                  </a:lnTo>
                  <a:lnTo>
                    <a:pt x="4317771" y="9861994"/>
                  </a:lnTo>
                  <a:lnTo>
                    <a:pt x="4318825" y="9846158"/>
                  </a:lnTo>
                  <a:close/>
                </a:path>
                <a:path w="5146040" h="10287000">
                  <a:moveTo>
                    <a:pt x="4318863" y="9446133"/>
                  </a:moveTo>
                  <a:lnTo>
                    <a:pt x="4289958" y="9413240"/>
                  </a:lnTo>
                  <a:lnTo>
                    <a:pt x="4284980" y="9412249"/>
                  </a:lnTo>
                  <a:lnTo>
                    <a:pt x="4274617" y="9412249"/>
                  </a:lnTo>
                  <a:lnTo>
                    <a:pt x="4241724" y="9441155"/>
                  </a:lnTo>
                  <a:lnTo>
                    <a:pt x="4240733" y="9446133"/>
                  </a:lnTo>
                  <a:lnTo>
                    <a:pt x="4240733" y="9456496"/>
                  </a:lnTo>
                  <a:lnTo>
                    <a:pt x="4269638" y="9489389"/>
                  </a:lnTo>
                  <a:lnTo>
                    <a:pt x="4274617" y="9490380"/>
                  </a:lnTo>
                  <a:lnTo>
                    <a:pt x="4284980" y="9490380"/>
                  </a:lnTo>
                  <a:lnTo>
                    <a:pt x="4317873" y="9461475"/>
                  </a:lnTo>
                  <a:lnTo>
                    <a:pt x="4318863" y="9456496"/>
                  </a:lnTo>
                  <a:lnTo>
                    <a:pt x="4318863" y="9446133"/>
                  </a:lnTo>
                  <a:close/>
                </a:path>
                <a:path w="5146040" h="10287000">
                  <a:moveTo>
                    <a:pt x="4318863" y="9046489"/>
                  </a:moveTo>
                  <a:lnTo>
                    <a:pt x="4289958" y="9013596"/>
                  </a:lnTo>
                  <a:lnTo>
                    <a:pt x="4284980" y="9012606"/>
                  </a:lnTo>
                  <a:lnTo>
                    <a:pt x="4274617" y="9012606"/>
                  </a:lnTo>
                  <a:lnTo>
                    <a:pt x="4241724" y="9041511"/>
                  </a:lnTo>
                  <a:lnTo>
                    <a:pt x="4240733" y="9046489"/>
                  </a:lnTo>
                  <a:lnTo>
                    <a:pt x="4240733" y="9056853"/>
                  </a:lnTo>
                  <a:lnTo>
                    <a:pt x="4269638" y="9089746"/>
                  </a:lnTo>
                  <a:lnTo>
                    <a:pt x="4274617" y="9090736"/>
                  </a:lnTo>
                  <a:lnTo>
                    <a:pt x="4284980" y="9090736"/>
                  </a:lnTo>
                  <a:lnTo>
                    <a:pt x="4317873" y="9061831"/>
                  </a:lnTo>
                  <a:lnTo>
                    <a:pt x="4318863" y="9056853"/>
                  </a:lnTo>
                  <a:lnTo>
                    <a:pt x="4318863" y="9046489"/>
                  </a:lnTo>
                  <a:close/>
                </a:path>
                <a:path w="5146040" h="10287000">
                  <a:moveTo>
                    <a:pt x="4732083" y="9846208"/>
                  </a:moveTo>
                  <a:lnTo>
                    <a:pt x="4703140" y="9813392"/>
                  </a:lnTo>
                  <a:lnTo>
                    <a:pt x="4698263" y="9812388"/>
                  </a:lnTo>
                  <a:lnTo>
                    <a:pt x="4687849" y="9812388"/>
                  </a:lnTo>
                  <a:lnTo>
                    <a:pt x="4654969" y="9841243"/>
                  </a:lnTo>
                  <a:lnTo>
                    <a:pt x="4653966" y="9856673"/>
                  </a:lnTo>
                  <a:lnTo>
                    <a:pt x="4654969" y="9861664"/>
                  </a:lnTo>
                  <a:lnTo>
                    <a:pt x="4682845" y="9889515"/>
                  </a:lnTo>
                  <a:lnTo>
                    <a:pt x="4687824" y="9890519"/>
                  </a:lnTo>
                  <a:lnTo>
                    <a:pt x="4698276" y="9890519"/>
                  </a:lnTo>
                  <a:lnTo>
                    <a:pt x="4731131" y="9861537"/>
                  </a:lnTo>
                  <a:lnTo>
                    <a:pt x="4732083" y="9856673"/>
                  </a:lnTo>
                  <a:lnTo>
                    <a:pt x="4732083" y="9846208"/>
                  </a:lnTo>
                  <a:close/>
                </a:path>
                <a:path w="5146040" h="10287000">
                  <a:moveTo>
                    <a:pt x="4732096" y="10256279"/>
                  </a:moveTo>
                  <a:lnTo>
                    <a:pt x="4732058" y="10245915"/>
                  </a:lnTo>
                  <a:lnTo>
                    <a:pt x="4731042" y="10240937"/>
                  </a:lnTo>
                  <a:lnTo>
                    <a:pt x="4727105" y="10231514"/>
                  </a:lnTo>
                  <a:lnTo>
                    <a:pt x="4727003" y="10231374"/>
                  </a:lnTo>
                  <a:lnTo>
                    <a:pt x="4724285" y="10227310"/>
                  </a:lnTo>
                  <a:lnTo>
                    <a:pt x="4717021" y="10220046"/>
                  </a:lnTo>
                  <a:lnTo>
                    <a:pt x="4712817" y="10217239"/>
                  </a:lnTo>
                  <a:lnTo>
                    <a:pt x="4703318" y="10213264"/>
                  </a:lnTo>
                  <a:lnTo>
                    <a:pt x="4698225" y="10212235"/>
                  </a:lnTo>
                  <a:lnTo>
                    <a:pt x="4693234" y="10212235"/>
                  </a:lnTo>
                  <a:lnTo>
                    <a:pt x="4693031" y="10212045"/>
                  </a:lnTo>
                  <a:lnTo>
                    <a:pt x="4687849" y="10212045"/>
                  </a:lnTo>
                  <a:lnTo>
                    <a:pt x="4682871" y="10213022"/>
                  </a:lnTo>
                  <a:lnTo>
                    <a:pt x="4658868" y="10231514"/>
                  </a:lnTo>
                  <a:lnTo>
                    <a:pt x="4654956" y="10240937"/>
                  </a:lnTo>
                  <a:lnTo>
                    <a:pt x="4653966" y="10245915"/>
                  </a:lnTo>
                  <a:lnTo>
                    <a:pt x="4653966" y="10256279"/>
                  </a:lnTo>
                  <a:lnTo>
                    <a:pt x="4677600" y="10286987"/>
                  </a:lnTo>
                  <a:lnTo>
                    <a:pt x="4708461" y="10286987"/>
                  </a:lnTo>
                  <a:lnTo>
                    <a:pt x="4731105" y="10261270"/>
                  </a:lnTo>
                  <a:lnTo>
                    <a:pt x="4732096" y="10256279"/>
                  </a:lnTo>
                  <a:close/>
                </a:path>
                <a:path w="5146040" h="10287000">
                  <a:moveTo>
                    <a:pt x="4732299" y="9446133"/>
                  </a:moveTo>
                  <a:lnTo>
                    <a:pt x="4703394" y="9413240"/>
                  </a:lnTo>
                  <a:lnTo>
                    <a:pt x="4698403" y="9412249"/>
                  </a:lnTo>
                  <a:lnTo>
                    <a:pt x="4688040" y="9412249"/>
                  </a:lnTo>
                  <a:lnTo>
                    <a:pt x="4655159" y="9441155"/>
                  </a:lnTo>
                  <a:lnTo>
                    <a:pt x="4654169" y="9446133"/>
                  </a:lnTo>
                  <a:lnTo>
                    <a:pt x="4654169" y="9456496"/>
                  </a:lnTo>
                  <a:lnTo>
                    <a:pt x="4683074" y="9489389"/>
                  </a:lnTo>
                  <a:lnTo>
                    <a:pt x="4688040" y="9490380"/>
                  </a:lnTo>
                  <a:lnTo>
                    <a:pt x="4698403" y="9490380"/>
                  </a:lnTo>
                  <a:lnTo>
                    <a:pt x="4731309" y="9461475"/>
                  </a:lnTo>
                  <a:lnTo>
                    <a:pt x="4732299" y="9456496"/>
                  </a:lnTo>
                  <a:lnTo>
                    <a:pt x="4732299" y="9446133"/>
                  </a:lnTo>
                  <a:close/>
                </a:path>
                <a:path w="5146040" h="10287000">
                  <a:moveTo>
                    <a:pt x="4732299" y="9046489"/>
                  </a:moveTo>
                  <a:lnTo>
                    <a:pt x="4703394" y="9013596"/>
                  </a:lnTo>
                  <a:lnTo>
                    <a:pt x="4698403" y="9012606"/>
                  </a:lnTo>
                  <a:lnTo>
                    <a:pt x="4688040" y="9012606"/>
                  </a:lnTo>
                  <a:lnTo>
                    <a:pt x="4655159" y="9041511"/>
                  </a:lnTo>
                  <a:lnTo>
                    <a:pt x="4654169" y="9046489"/>
                  </a:lnTo>
                  <a:lnTo>
                    <a:pt x="4654169" y="9056853"/>
                  </a:lnTo>
                  <a:lnTo>
                    <a:pt x="4683074" y="9089746"/>
                  </a:lnTo>
                  <a:lnTo>
                    <a:pt x="4688040" y="9090736"/>
                  </a:lnTo>
                  <a:lnTo>
                    <a:pt x="4698403" y="9090736"/>
                  </a:lnTo>
                  <a:lnTo>
                    <a:pt x="4731309" y="9061831"/>
                  </a:lnTo>
                  <a:lnTo>
                    <a:pt x="4732299" y="9056853"/>
                  </a:lnTo>
                  <a:lnTo>
                    <a:pt x="4732299" y="9046489"/>
                  </a:lnTo>
                  <a:close/>
                </a:path>
                <a:path w="5146040" h="10287000">
                  <a:moveTo>
                    <a:pt x="5145316" y="9846183"/>
                  </a:moveTo>
                  <a:lnTo>
                    <a:pt x="5116411" y="9813379"/>
                  </a:lnTo>
                  <a:lnTo>
                    <a:pt x="5111432" y="9812388"/>
                  </a:lnTo>
                  <a:lnTo>
                    <a:pt x="5101082" y="9812388"/>
                  </a:lnTo>
                  <a:lnTo>
                    <a:pt x="5068214" y="9841217"/>
                  </a:lnTo>
                  <a:lnTo>
                    <a:pt x="5067198" y="9856673"/>
                  </a:lnTo>
                  <a:lnTo>
                    <a:pt x="5068201" y="9861664"/>
                  </a:lnTo>
                  <a:lnTo>
                    <a:pt x="5096078" y="9889515"/>
                  </a:lnTo>
                  <a:lnTo>
                    <a:pt x="5101056" y="9890519"/>
                  </a:lnTo>
                  <a:lnTo>
                    <a:pt x="5111508" y="9890519"/>
                  </a:lnTo>
                  <a:lnTo>
                    <a:pt x="5144363" y="9861537"/>
                  </a:lnTo>
                  <a:lnTo>
                    <a:pt x="5145316" y="9856673"/>
                  </a:lnTo>
                  <a:lnTo>
                    <a:pt x="5145316" y="9846183"/>
                  </a:lnTo>
                  <a:close/>
                </a:path>
                <a:path w="5146040" h="10287000">
                  <a:moveTo>
                    <a:pt x="5145329" y="10256291"/>
                  </a:moveTo>
                  <a:lnTo>
                    <a:pt x="5130152" y="10219969"/>
                  </a:lnTo>
                  <a:lnTo>
                    <a:pt x="5111432" y="10212235"/>
                  </a:lnTo>
                  <a:lnTo>
                    <a:pt x="5106263" y="10212235"/>
                  </a:lnTo>
                  <a:lnTo>
                    <a:pt x="5106263" y="10212045"/>
                  </a:lnTo>
                  <a:lnTo>
                    <a:pt x="5101082" y="10212045"/>
                  </a:lnTo>
                  <a:lnTo>
                    <a:pt x="5096103" y="10213022"/>
                  </a:lnTo>
                  <a:lnTo>
                    <a:pt x="5068189" y="10240937"/>
                  </a:lnTo>
                  <a:lnTo>
                    <a:pt x="5067198" y="10245928"/>
                  </a:lnTo>
                  <a:lnTo>
                    <a:pt x="5067198" y="10256291"/>
                  </a:lnTo>
                  <a:lnTo>
                    <a:pt x="5090833" y="10286987"/>
                  </a:lnTo>
                  <a:lnTo>
                    <a:pt x="5121694" y="10286987"/>
                  </a:lnTo>
                  <a:lnTo>
                    <a:pt x="5144338" y="10261270"/>
                  </a:lnTo>
                  <a:lnTo>
                    <a:pt x="5145329" y="10256291"/>
                  </a:lnTo>
                  <a:close/>
                </a:path>
                <a:path w="5146040" h="10287000">
                  <a:moveTo>
                    <a:pt x="5145532" y="9446120"/>
                  </a:moveTo>
                  <a:lnTo>
                    <a:pt x="5116461" y="9413202"/>
                  </a:lnTo>
                  <a:lnTo>
                    <a:pt x="5111458" y="9412224"/>
                  </a:lnTo>
                  <a:lnTo>
                    <a:pt x="5101412" y="9412224"/>
                  </a:lnTo>
                  <a:lnTo>
                    <a:pt x="5068405" y="9441116"/>
                  </a:lnTo>
                  <a:lnTo>
                    <a:pt x="5067401" y="9446120"/>
                  </a:lnTo>
                  <a:lnTo>
                    <a:pt x="5067401" y="9456496"/>
                  </a:lnTo>
                  <a:lnTo>
                    <a:pt x="5096294" y="9489389"/>
                  </a:lnTo>
                  <a:lnTo>
                    <a:pt x="5101272" y="9490380"/>
                  </a:lnTo>
                  <a:lnTo>
                    <a:pt x="5111635" y="9490380"/>
                  </a:lnTo>
                  <a:lnTo>
                    <a:pt x="5144541" y="9461475"/>
                  </a:lnTo>
                  <a:lnTo>
                    <a:pt x="5145532" y="9456496"/>
                  </a:lnTo>
                  <a:lnTo>
                    <a:pt x="5145532" y="9446120"/>
                  </a:lnTo>
                  <a:close/>
                </a:path>
                <a:path w="5146040" h="10287000">
                  <a:moveTo>
                    <a:pt x="5145532" y="9046477"/>
                  </a:moveTo>
                  <a:lnTo>
                    <a:pt x="5116461" y="9013558"/>
                  </a:lnTo>
                  <a:lnTo>
                    <a:pt x="5111458" y="9012580"/>
                  </a:lnTo>
                  <a:lnTo>
                    <a:pt x="5101412" y="9012580"/>
                  </a:lnTo>
                  <a:lnTo>
                    <a:pt x="5068405" y="9041473"/>
                  </a:lnTo>
                  <a:lnTo>
                    <a:pt x="5067401" y="9046477"/>
                  </a:lnTo>
                  <a:lnTo>
                    <a:pt x="5067401" y="9056853"/>
                  </a:lnTo>
                  <a:lnTo>
                    <a:pt x="5096294" y="9089746"/>
                  </a:lnTo>
                  <a:lnTo>
                    <a:pt x="5101272" y="9090736"/>
                  </a:lnTo>
                  <a:lnTo>
                    <a:pt x="5111635" y="9090736"/>
                  </a:lnTo>
                  <a:lnTo>
                    <a:pt x="5144541" y="9061831"/>
                  </a:lnTo>
                  <a:lnTo>
                    <a:pt x="5145532" y="9056853"/>
                  </a:lnTo>
                  <a:lnTo>
                    <a:pt x="5145532" y="9046477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76313" y="580046"/>
              <a:ext cx="5482986" cy="902017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6951" y="183597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543050" cy="10287000"/>
          </a:xfrm>
          <a:custGeom>
            <a:avLst/>
            <a:gdLst/>
            <a:ahLst/>
            <a:cxnLst/>
            <a:rect l="l" t="t" r="r" b="b"/>
            <a:pathLst>
              <a:path w="1543050" h="10287000">
                <a:moveTo>
                  <a:pt x="154304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543049" y="0"/>
                </a:lnTo>
                <a:lnTo>
                  <a:pt x="1543049" y="10286999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33600" y="3224530"/>
            <a:ext cx="853440" cy="3837940"/>
          </a:xfrm>
          <a:custGeom>
            <a:avLst/>
            <a:gdLst/>
            <a:ahLst/>
            <a:cxnLst/>
            <a:rect l="l" t="t" r="r" b="b"/>
            <a:pathLst>
              <a:path w="853439" h="3837940">
                <a:moveTo>
                  <a:pt x="462338" y="3837797"/>
                </a:moveTo>
                <a:lnTo>
                  <a:pt x="390524" y="3837797"/>
                </a:lnTo>
                <a:lnTo>
                  <a:pt x="339192" y="3834410"/>
                </a:lnTo>
                <a:lnTo>
                  <a:pt x="289174" y="3824416"/>
                </a:lnTo>
                <a:lnTo>
                  <a:pt x="241077" y="3808068"/>
                </a:lnTo>
                <a:lnTo>
                  <a:pt x="195508" y="3785615"/>
                </a:lnTo>
                <a:lnTo>
                  <a:pt x="153074" y="3757311"/>
                </a:lnTo>
                <a:lnTo>
                  <a:pt x="114382" y="3723406"/>
                </a:lnTo>
                <a:lnTo>
                  <a:pt x="80479" y="3684711"/>
                </a:lnTo>
                <a:lnTo>
                  <a:pt x="52177" y="3642275"/>
                </a:lnTo>
                <a:lnTo>
                  <a:pt x="29727" y="3596704"/>
                </a:lnTo>
                <a:lnTo>
                  <a:pt x="13379" y="3548606"/>
                </a:lnTo>
                <a:lnTo>
                  <a:pt x="3386" y="3498588"/>
                </a:lnTo>
                <a:lnTo>
                  <a:pt x="0" y="3447257"/>
                </a:lnTo>
                <a:lnTo>
                  <a:pt x="0" y="390540"/>
                </a:lnTo>
                <a:lnTo>
                  <a:pt x="3386" y="339208"/>
                </a:lnTo>
                <a:lnTo>
                  <a:pt x="13379" y="289190"/>
                </a:lnTo>
                <a:lnTo>
                  <a:pt x="29727" y="241092"/>
                </a:lnTo>
                <a:lnTo>
                  <a:pt x="52177" y="195522"/>
                </a:lnTo>
                <a:lnTo>
                  <a:pt x="80479" y="153086"/>
                </a:lnTo>
                <a:lnTo>
                  <a:pt x="114382" y="114391"/>
                </a:lnTo>
                <a:lnTo>
                  <a:pt x="153074" y="80486"/>
                </a:lnTo>
                <a:lnTo>
                  <a:pt x="195508" y="52181"/>
                </a:lnTo>
                <a:lnTo>
                  <a:pt x="241077" y="29729"/>
                </a:lnTo>
                <a:lnTo>
                  <a:pt x="289174" y="13380"/>
                </a:lnTo>
                <a:lnTo>
                  <a:pt x="339192" y="3387"/>
                </a:lnTo>
                <a:lnTo>
                  <a:pt x="390524" y="0"/>
                </a:lnTo>
                <a:lnTo>
                  <a:pt x="462338" y="0"/>
                </a:lnTo>
                <a:lnTo>
                  <a:pt x="513671" y="3387"/>
                </a:lnTo>
                <a:lnTo>
                  <a:pt x="563689" y="13380"/>
                </a:lnTo>
                <a:lnTo>
                  <a:pt x="611786" y="29729"/>
                </a:lnTo>
                <a:lnTo>
                  <a:pt x="657355" y="52181"/>
                </a:lnTo>
                <a:lnTo>
                  <a:pt x="699789" y="80486"/>
                </a:lnTo>
                <a:lnTo>
                  <a:pt x="738481" y="114391"/>
                </a:lnTo>
                <a:lnTo>
                  <a:pt x="772384" y="153086"/>
                </a:lnTo>
                <a:lnTo>
                  <a:pt x="800687" y="195522"/>
                </a:lnTo>
                <a:lnTo>
                  <a:pt x="823139" y="241092"/>
                </a:lnTo>
                <a:lnTo>
                  <a:pt x="839488" y="289190"/>
                </a:lnTo>
                <a:lnTo>
                  <a:pt x="849482" y="339208"/>
                </a:lnTo>
                <a:lnTo>
                  <a:pt x="852870" y="390540"/>
                </a:lnTo>
                <a:lnTo>
                  <a:pt x="852870" y="3447257"/>
                </a:lnTo>
                <a:lnTo>
                  <a:pt x="849482" y="3498588"/>
                </a:lnTo>
                <a:lnTo>
                  <a:pt x="839488" y="3548606"/>
                </a:lnTo>
                <a:lnTo>
                  <a:pt x="823139" y="3596704"/>
                </a:lnTo>
                <a:lnTo>
                  <a:pt x="800687" y="3642275"/>
                </a:lnTo>
                <a:lnTo>
                  <a:pt x="772384" y="3684711"/>
                </a:lnTo>
                <a:lnTo>
                  <a:pt x="738481" y="3723406"/>
                </a:lnTo>
                <a:lnTo>
                  <a:pt x="699789" y="3757311"/>
                </a:lnTo>
                <a:lnTo>
                  <a:pt x="657355" y="3785615"/>
                </a:lnTo>
                <a:lnTo>
                  <a:pt x="611786" y="3808068"/>
                </a:lnTo>
                <a:lnTo>
                  <a:pt x="563689" y="3824416"/>
                </a:lnTo>
                <a:lnTo>
                  <a:pt x="513671" y="3834410"/>
                </a:lnTo>
                <a:lnTo>
                  <a:pt x="462338" y="3837797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48" rIns="0" bIns="0" rtlCol="0">
            <a:spAutoFit/>
          </a:bodyPr>
          <a:lstStyle/>
          <a:p>
            <a:pPr marL="3345815">
              <a:lnSpc>
                <a:spcPct val="100000"/>
              </a:lnSpc>
              <a:spcBef>
                <a:spcPts val="114"/>
              </a:spcBef>
            </a:pPr>
            <a:r>
              <a:rPr sz="7850" spc="940" dirty="0">
                <a:solidFill>
                  <a:srgbClr val="231F20"/>
                </a:solidFill>
              </a:rPr>
              <a:t>Пла</a:t>
            </a:r>
            <a:r>
              <a:rPr sz="7850" spc="170" dirty="0">
                <a:solidFill>
                  <a:srgbClr val="231F20"/>
                </a:solidFill>
              </a:rPr>
              <a:t>н</a:t>
            </a:r>
            <a:endParaRPr sz="7850" dirty="0"/>
          </a:p>
        </p:txBody>
      </p:sp>
      <p:sp>
        <p:nvSpPr>
          <p:cNvPr id="10" name="object 10"/>
          <p:cNvSpPr txBox="1"/>
          <p:nvPr/>
        </p:nvSpPr>
        <p:spPr>
          <a:xfrm>
            <a:off x="2432040" y="4280734"/>
            <a:ext cx="11436360" cy="21441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5">
              <a:lnSpc>
                <a:spcPct val="100000"/>
              </a:lnSpc>
              <a:spcBef>
                <a:spcPts val="1335"/>
              </a:spcBef>
              <a:buClr>
                <a:srgbClr val="FDFAFA"/>
              </a:buClr>
              <a:tabLst>
                <a:tab pos="633095" algn="l"/>
              </a:tabLst>
            </a:pPr>
            <a:r>
              <a:rPr lang="uk-UA" sz="2800" spc="170" dirty="0" smtClean="0">
                <a:solidFill>
                  <a:schemeClr val="bg1"/>
                </a:solidFill>
                <a:latin typeface="Arial"/>
                <a:cs typeface="Arial"/>
              </a:rPr>
              <a:t>1    </a:t>
            </a:r>
            <a:r>
              <a:rPr lang="uk-UA" sz="2800" spc="170" dirty="0" smtClean="0">
                <a:solidFill>
                  <a:srgbClr val="231F20"/>
                </a:solidFill>
                <a:latin typeface="Arial"/>
                <a:cs typeface="Arial"/>
              </a:rPr>
              <a:t>Біржова</a:t>
            </a:r>
            <a:r>
              <a:rPr lang="uk-UA" sz="2800" spc="27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800" spc="170" dirty="0" smtClean="0">
                <a:solidFill>
                  <a:srgbClr val="231F20"/>
                </a:solidFill>
                <a:latin typeface="Arial"/>
                <a:cs typeface="Arial"/>
              </a:rPr>
              <a:t>діяльність</a:t>
            </a:r>
            <a:r>
              <a:rPr lang="uk-UA" sz="2800" spc="27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800" spc="155" dirty="0" smtClean="0">
                <a:solidFill>
                  <a:srgbClr val="231F20"/>
                </a:solidFill>
                <a:latin typeface="Arial"/>
                <a:cs typeface="Arial"/>
              </a:rPr>
              <a:t>суб</a:t>
            </a:r>
            <a:r>
              <a:rPr lang="uk-UA" sz="2800" spc="155" dirty="0" smtClean="0">
                <a:solidFill>
                  <a:srgbClr val="231F20"/>
                </a:solidFill>
                <a:latin typeface="Verdana"/>
                <a:cs typeface="Verdana"/>
              </a:rPr>
              <a:t>’</a:t>
            </a:r>
            <a:r>
              <a:rPr lang="uk-UA" sz="2800" spc="155" dirty="0" smtClean="0">
                <a:solidFill>
                  <a:srgbClr val="231F20"/>
                </a:solidFill>
                <a:latin typeface="Arial"/>
                <a:cs typeface="Arial"/>
              </a:rPr>
              <a:t>єктів</a:t>
            </a:r>
            <a:r>
              <a:rPr lang="uk-UA" sz="2800" spc="2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800" spc="195" dirty="0" smtClean="0">
                <a:solidFill>
                  <a:srgbClr val="231F20"/>
                </a:solidFill>
                <a:latin typeface="Arial"/>
                <a:cs typeface="Arial"/>
              </a:rPr>
              <a:t>господарювання</a:t>
            </a:r>
            <a:endParaRPr lang="uk-UA" sz="2800" dirty="0" smtClean="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335"/>
              </a:spcBef>
              <a:buClr>
                <a:srgbClr val="FDFAFA"/>
              </a:buClr>
              <a:tabLst>
                <a:tab pos="633095" algn="l"/>
              </a:tabLst>
            </a:pPr>
            <a:r>
              <a:rPr lang="uk-UA" sz="2800" spc="135" dirty="0" smtClean="0">
                <a:solidFill>
                  <a:schemeClr val="bg1"/>
                </a:solidFill>
                <a:latin typeface="Arial"/>
                <a:cs typeface="Arial"/>
              </a:rPr>
              <a:t>2</a:t>
            </a:r>
            <a:r>
              <a:rPr lang="uk-UA" sz="2800" spc="135" dirty="0" smtClean="0">
                <a:solidFill>
                  <a:srgbClr val="231F20"/>
                </a:solidFill>
                <a:latin typeface="Arial"/>
                <a:cs typeface="Arial"/>
              </a:rPr>
              <a:t>    Сучасні</a:t>
            </a:r>
            <a:r>
              <a:rPr lang="uk-UA" sz="2800" spc="29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800" spc="145" dirty="0" smtClean="0">
                <a:solidFill>
                  <a:srgbClr val="231F20"/>
                </a:solidFill>
                <a:latin typeface="Arial"/>
                <a:cs typeface="Arial"/>
              </a:rPr>
              <a:t>моделі</a:t>
            </a:r>
            <a:r>
              <a:rPr lang="uk-UA" sz="2800" spc="29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800" spc="225" dirty="0" smtClean="0">
                <a:solidFill>
                  <a:srgbClr val="231F20"/>
                </a:solidFill>
                <a:latin typeface="Arial"/>
                <a:cs typeface="Arial"/>
              </a:rPr>
              <a:t>підприємницької</a:t>
            </a:r>
            <a:r>
              <a:rPr lang="uk-UA" sz="2800" spc="29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800" spc="155" dirty="0" smtClean="0">
                <a:solidFill>
                  <a:srgbClr val="231F20"/>
                </a:solidFill>
                <a:latin typeface="Arial"/>
                <a:cs typeface="Arial"/>
              </a:rPr>
              <a:t>діяльності</a:t>
            </a:r>
            <a:endParaRPr lang="uk-UA" sz="280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35"/>
              </a:spcBef>
              <a:buClr>
                <a:srgbClr val="FDFAFA"/>
              </a:buClr>
              <a:tabLst>
                <a:tab pos="633095" algn="l"/>
              </a:tabLst>
            </a:pPr>
            <a:r>
              <a:rPr lang="uk-UA" sz="2800" spc="175" dirty="0" smtClean="0">
                <a:solidFill>
                  <a:schemeClr val="bg1"/>
                </a:solidFill>
                <a:latin typeface="Arial"/>
                <a:cs typeface="Arial"/>
              </a:rPr>
              <a:t>3</a:t>
            </a:r>
            <a:r>
              <a:rPr lang="uk-UA" sz="2800" spc="175" dirty="0" smtClean="0">
                <a:solidFill>
                  <a:srgbClr val="231F20"/>
                </a:solidFill>
                <a:latin typeface="Arial"/>
                <a:cs typeface="Arial"/>
              </a:rPr>
              <a:t>    Інтернет</a:t>
            </a:r>
            <a:r>
              <a:rPr lang="uk-UA" sz="2800" spc="175" dirty="0" smtClean="0">
                <a:solidFill>
                  <a:srgbClr val="231F20"/>
                </a:solidFill>
                <a:latin typeface="Verdana"/>
                <a:cs typeface="Verdana"/>
              </a:rPr>
              <a:t>-</a:t>
            </a:r>
            <a:r>
              <a:rPr lang="uk-UA" sz="2800" spc="204" dirty="0" err="1" smtClean="0">
                <a:solidFill>
                  <a:srgbClr val="231F20"/>
                </a:solidFill>
                <a:latin typeface="Arial"/>
                <a:cs typeface="Arial"/>
              </a:rPr>
              <a:t>трейдинг</a:t>
            </a:r>
            <a:endParaRPr lang="uk-UA" sz="2800" dirty="0" smtClean="0">
              <a:latin typeface="Arial"/>
              <a:cs typeface="Arial"/>
            </a:endParaRPr>
          </a:p>
          <a:p>
            <a:pPr marL="14605">
              <a:lnSpc>
                <a:spcPct val="100000"/>
              </a:lnSpc>
              <a:spcBef>
                <a:spcPts val="1335"/>
              </a:spcBef>
              <a:buClr>
                <a:srgbClr val="FDFAFA"/>
              </a:buClr>
              <a:tabLst>
                <a:tab pos="633095" algn="l"/>
              </a:tabLst>
            </a:pPr>
            <a:endParaRPr lang="uk-UA" sz="2200" dirty="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1772900" y="1028699"/>
            <a:ext cx="6488430" cy="8949690"/>
            <a:chOff x="11772900" y="1028699"/>
            <a:chExt cx="6488430" cy="8949690"/>
          </a:xfrm>
        </p:grpSpPr>
        <p:sp>
          <p:nvSpPr>
            <p:cNvPr id="6" name="object 6"/>
            <p:cNvSpPr/>
            <p:nvPr/>
          </p:nvSpPr>
          <p:spPr>
            <a:xfrm>
              <a:off x="12193218" y="1415444"/>
              <a:ext cx="5409565" cy="7980045"/>
            </a:xfrm>
            <a:custGeom>
              <a:avLst/>
              <a:gdLst/>
              <a:ahLst/>
              <a:cxnLst/>
              <a:rect l="l" t="t" r="r" b="b"/>
              <a:pathLst>
                <a:path w="5409565" h="7980045">
                  <a:moveTo>
                    <a:pt x="5408980" y="7979420"/>
                  </a:moveTo>
                  <a:lnTo>
                    <a:pt x="0" y="7979420"/>
                  </a:lnTo>
                  <a:lnTo>
                    <a:pt x="0" y="0"/>
                  </a:lnTo>
                  <a:lnTo>
                    <a:pt x="5408980" y="0"/>
                  </a:lnTo>
                  <a:lnTo>
                    <a:pt x="5408980" y="7979420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703217" y="8700780"/>
              <a:ext cx="2557832" cy="127760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72900" y="1028699"/>
              <a:ext cx="5486399" cy="7981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375266" cy="6414900"/>
          </a:xfrm>
          <a:prstGeom prst="rect">
            <a:avLst/>
          </a:prstGeom>
        </p:spPr>
      </p:pic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xfrm>
            <a:off x="311680" y="578085"/>
            <a:ext cx="4893945" cy="2806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41500" algn="just">
              <a:lnSpc>
                <a:spcPct val="114100"/>
              </a:lnSpc>
              <a:spcBef>
                <a:spcPts val="95"/>
              </a:spcBef>
            </a:pPr>
            <a:r>
              <a:rPr lang="uk-UA" spc="-30" dirty="0" smtClean="0">
                <a:solidFill>
                  <a:srgbClr val="FFFFFF"/>
                </a:solidFill>
                <a:latin typeface="Lucida Sans Unicode"/>
                <a:cs typeface="Lucida Sans Unicode"/>
              </a:rPr>
              <a:t>1</a:t>
            </a:r>
            <a:r>
              <a:rPr spc="-430" dirty="0" smtClean="0">
                <a:solidFill>
                  <a:srgbClr val="FFFFFF"/>
                </a:solidFill>
                <a:latin typeface="Lucida Sans Unicode"/>
                <a:cs typeface="Lucida Sans Unicode"/>
              </a:rPr>
              <a:t>.</a:t>
            </a:r>
            <a:r>
              <a:rPr spc="585" dirty="0" smtClean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pc="455" dirty="0">
                <a:solidFill>
                  <a:srgbClr val="FFFFFF"/>
                </a:solidFill>
              </a:rPr>
              <a:t>Біржова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spc="459" dirty="0">
                <a:solidFill>
                  <a:srgbClr val="FFFFFF"/>
                </a:solidFill>
              </a:rPr>
              <a:t>діяльність</a:t>
            </a:r>
            <a:r>
              <a:rPr spc="140" dirty="0">
                <a:solidFill>
                  <a:srgbClr val="FFFFFF"/>
                </a:solidFill>
              </a:rPr>
              <a:t> </a:t>
            </a:r>
            <a:r>
              <a:rPr spc="204" dirty="0">
                <a:solidFill>
                  <a:srgbClr val="FFFFFF"/>
                </a:solidFill>
              </a:rPr>
              <a:t>суб</a:t>
            </a:r>
            <a:r>
              <a:rPr spc="204" dirty="0">
                <a:solidFill>
                  <a:srgbClr val="FFFFFF"/>
                </a:solidFill>
                <a:latin typeface="Lucida Sans Unicode"/>
                <a:cs typeface="Lucida Sans Unicode"/>
              </a:rPr>
              <a:t>’</a:t>
            </a:r>
            <a:r>
              <a:rPr spc="-8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pc="440" dirty="0">
                <a:solidFill>
                  <a:srgbClr val="FFFFFF"/>
                </a:solidFill>
              </a:rPr>
              <a:t>єктів</a:t>
            </a:r>
          </a:p>
          <a:p>
            <a:pPr marL="12700" algn="just">
              <a:lnSpc>
                <a:spcPct val="100000"/>
              </a:lnSpc>
              <a:spcBef>
                <a:spcPts val="675"/>
              </a:spcBef>
            </a:pPr>
            <a:r>
              <a:rPr spc="515" dirty="0">
                <a:solidFill>
                  <a:srgbClr val="FFFFFF"/>
                </a:solidFill>
              </a:rPr>
              <a:t>господарювання</a:t>
            </a:r>
          </a:p>
        </p:txBody>
      </p:sp>
      <p:sp>
        <p:nvSpPr>
          <p:cNvPr id="5" name="object 5"/>
          <p:cNvSpPr/>
          <p:nvPr/>
        </p:nvSpPr>
        <p:spPr>
          <a:xfrm>
            <a:off x="7461098" y="1342567"/>
            <a:ext cx="10647045" cy="1910714"/>
          </a:xfrm>
          <a:custGeom>
            <a:avLst/>
            <a:gdLst/>
            <a:ahLst/>
            <a:cxnLst/>
            <a:rect l="l" t="t" r="r" b="b"/>
            <a:pathLst>
              <a:path w="10647044" h="1910714">
                <a:moveTo>
                  <a:pt x="466191" y="894651"/>
                </a:moveTo>
                <a:lnTo>
                  <a:pt x="449884" y="860107"/>
                </a:lnTo>
                <a:lnTo>
                  <a:pt x="421513" y="824280"/>
                </a:lnTo>
                <a:lnTo>
                  <a:pt x="273037" y="675716"/>
                </a:lnTo>
                <a:lnTo>
                  <a:pt x="205206" y="653935"/>
                </a:lnTo>
                <a:lnTo>
                  <a:pt x="172974" y="667232"/>
                </a:lnTo>
                <a:lnTo>
                  <a:pt x="149466" y="693585"/>
                </a:lnTo>
                <a:lnTo>
                  <a:pt x="140373" y="730631"/>
                </a:lnTo>
                <a:lnTo>
                  <a:pt x="140373" y="1198651"/>
                </a:lnTo>
                <a:lnTo>
                  <a:pt x="149466" y="1235697"/>
                </a:lnTo>
                <a:lnTo>
                  <a:pt x="169900" y="1258595"/>
                </a:lnTo>
                <a:lnTo>
                  <a:pt x="264744" y="1258595"/>
                </a:lnTo>
                <a:lnTo>
                  <a:pt x="273037" y="1253566"/>
                </a:lnTo>
                <a:lnTo>
                  <a:pt x="421513" y="1105103"/>
                </a:lnTo>
                <a:lnTo>
                  <a:pt x="449884" y="1069124"/>
                </a:lnTo>
                <a:lnTo>
                  <a:pt x="466191" y="1034503"/>
                </a:lnTo>
                <a:lnTo>
                  <a:pt x="466191" y="894651"/>
                </a:lnTo>
                <a:close/>
              </a:path>
              <a:path w="10647044" h="1910714">
                <a:moveTo>
                  <a:pt x="10646486" y="936688"/>
                </a:moveTo>
                <a:lnTo>
                  <a:pt x="9389669" y="177355"/>
                </a:lnTo>
                <a:lnTo>
                  <a:pt x="446811" y="177355"/>
                </a:lnTo>
                <a:lnTo>
                  <a:pt x="317296" y="47891"/>
                </a:lnTo>
                <a:lnTo>
                  <a:pt x="282435" y="21310"/>
                </a:lnTo>
                <a:lnTo>
                  <a:pt x="243166" y="5372"/>
                </a:lnTo>
                <a:lnTo>
                  <a:pt x="201714" y="0"/>
                </a:lnTo>
                <a:lnTo>
                  <a:pt x="160274" y="5372"/>
                </a:lnTo>
                <a:lnTo>
                  <a:pt x="121031" y="21310"/>
                </a:lnTo>
                <a:lnTo>
                  <a:pt x="86207" y="47891"/>
                </a:lnTo>
                <a:lnTo>
                  <a:pt x="0" y="134099"/>
                </a:lnTo>
                <a:lnTo>
                  <a:pt x="715124" y="849312"/>
                </a:lnTo>
                <a:lnTo>
                  <a:pt x="741692" y="884148"/>
                </a:lnTo>
                <a:lnTo>
                  <a:pt x="757631" y="923404"/>
                </a:lnTo>
                <a:lnTo>
                  <a:pt x="762952" y="964869"/>
                </a:lnTo>
                <a:lnTo>
                  <a:pt x="757631" y="1006322"/>
                </a:lnTo>
                <a:lnTo>
                  <a:pt x="741692" y="1045578"/>
                </a:lnTo>
                <a:lnTo>
                  <a:pt x="715060" y="1080477"/>
                </a:lnTo>
                <a:lnTo>
                  <a:pt x="0" y="1796148"/>
                </a:lnTo>
                <a:lnTo>
                  <a:pt x="86106" y="1882343"/>
                </a:lnTo>
                <a:lnTo>
                  <a:pt x="120980" y="1908759"/>
                </a:lnTo>
                <a:lnTo>
                  <a:pt x="125793" y="1910702"/>
                </a:lnTo>
                <a:lnTo>
                  <a:pt x="277571" y="1910702"/>
                </a:lnTo>
                <a:lnTo>
                  <a:pt x="282371" y="1908759"/>
                </a:lnTo>
                <a:lnTo>
                  <a:pt x="317207" y="1882343"/>
                </a:lnTo>
                <a:lnTo>
                  <a:pt x="1118870" y="1080477"/>
                </a:lnTo>
                <a:lnTo>
                  <a:pt x="1118997" y="1080477"/>
                </a:lnTo>
                <a:lnTo>
                  <a:pt x="1119441" y="1079906"/>
                </a:lnTo>
                <a:lnTo>
                  <a:pt x="1145616" y="1045578"/>
                </a:lnTo>
                <a:lnTo>
                  <a:pt x="1161554" y="1006322"/>
                </a:lnTo>
                <a:lnTo>
                  <a:pt x="1164615" y="981506"/>
                </a:lnTo>
                <a:lnTo>
                  <a:pt x="1164615" y="948220"/>
                </a:lnTo>
                <a:lnTo>
                  <a:pt x="1161554" y="923404"/>
                </a:lnTo>
                <a:lnTo>
                  <a:pt x="1145616" y="884148"/>
                </a:lnTo>
                <a:lnTo>
                  <a:pt x="1119047" y="849312"/>
                </a:lnTo>
                <a:lnTo>
                  <a:pt x="447192" y="177749"/>
                </a:lnTo>
                <a:lnTo>
                  <a:pt x="1605534" y="849363"/>
                </a:lnTo>
                <a:lnTo>
                  <a:pt x="1641513" y="874903"/>
                </a:lnTo>
                <a:lnTo>
                  <a:pt x="1667395" y="903312"/>
                </a:lnTo>
                <a:lnTo>
                  <a:pt x="1683042" y="933653"/>
                </a:lnTo>
                <a:lnTo>
                  <a:pt x="1688287" y="964920"/>
                </a:lnTo>
                <a:lnTo>
                  <a:pt x="1683169" y="996124"/>
                </a:lnTo>
                <a:lnTo>
                  <a:pt x="1667725" y="1026363"/>
                </a:lnTo>
                <a:lnTo>
                  <a:pt x="1641881" y="1054760"/>
                </a:lnTo>
                <a:lnTo>
                  <a:pt x="1605534" y="1080465"/>
                </a:lnTo>
                <a:lnTo>
                  <a:pt x="511733" y="1715147"/>
                </a:lnTo>
                <a:lnTo>
                  <a:pt x="9450768" y="1715147"/>
                </a:lnTo>
                <a:lnTo>
                  <a:pt x="10646486" y="993127"/>
                </a:lnTo>
                <a:lnTo>
                  <a:pt x="10646486" y="936688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139639" y="1793538"/>
            <a:ext cx="844550" cy="1008380"/>
          </a:xfrm>
          <a:custGeom>
            <a:avLst/>
            <a:gdLst/>
            <a:ahLst/>
            <a:cxnLst/>
            <a:rect l="l" t="t" r="r" b="b"/>
            <a:pathLst>
              <a:path w="844550" h="1008380">
                <a:moveTo>
                  <a:pt x="590177" y="1008380"/>
                </a:moveTo>
                <a:lnTo>
                  <a:pt x="60909" y="1008380"/>
                </a:lnTo>
                <a:lnTo>
                  <a:pt x="56665" y="1007110"/>
                </a:lnTo>
                <a:lnTo>
                  <a:pt x="48259" y="1005840"/>
                </a:lnTo>
                <a:lnTo>
                  <a:pt x="16045" y="985520"/>
                </a:lnTo>
                <a:lnTo>
                  <a:pt x="13344" y="982980"/>
                </a:lnTo>
                <a:lnTo>
                  <a:pt x="0" y="947420"/>
                </a:lnTo>
                <a:lnTo>
                  <a:pt x="8" y="59690"/>
                </a:lnTo>
                <a:lnTo>
                  <a:pt x="16107" y="21590"/>
                </a:lnTo>
                <a:lnTo>
                  <a:pt x="22160" y="15240"/>
                </a:lnTo>
                <a:lnTo>
                  <a:pt x="25452" y="12700"/>
                </a:lnTo>
                <a:lnTo>
                  <a:pt x="32566" y="7620"/>
                </a:lnTo>
                <a:lnTo>
                  <a:pt x="36321" y="6350"/>
                </a:lnTo>
                <a:lnTo>
                  <a:pt x="44224" y="2540"/>
                </a:lnTo>
                <a:lnTo>
                  <a:pt x="48297" y="1270"/>
                </a:lnTo>
                <a:lnTo>
                  <a:pt x="56685" y="0"/>
                </a:lnTo>
                <a:lnTo>
                  <a:pt x="594426" y="0"/>
                </a:lnTo>
                <a:lnTo>
                  <a:pt x="602842" y="1270"/>
                </a:lnTo>
                <a:lnTo>
                  <a:pt x="606928" y="2540"/>
                </a:lnTo>
                <a:lnTo>
                  <a:pt x="614854" y="6350"/>
                </a:lnTo>
                <a:lnTo>
                  <a:pt x="618618" y="7620"/>
                </a:lnTo>
                <a:lnTo>
                  <a:pt x="625751" y="12700"/>
                </a:lnTo>
                <a:lnTo>
                  <a:pt x="629052" y="15240"/>
                </a:lnTo>
                <a:lnTo>
                  <a:pt x="635117" y="21590"/>
                </a:lnTo>
                <a:lnTo>
                  <a:pt x="637825" y="25400"/>
                </a:lnTo>
                <a:lnTo>
                  <a:pt x="642589" y="31750"/>
                </a:lnTo>
                <a:lnTo>
                  <a:pt x="643930" y="34290"/>
                </a:lnTo>
                <a:lnTo>
                  <a:pt x="57188" y="34290"/>
                </a:lnTo>
                <a:lnTo>
                  <a:pt x="49652" y="38100"/>
                </a:lnTo>
                <a:lnTo>
                  <a:pt x="34455" y="60960"/>
                </a:lnTo>
                <a:lnTo>
                  <a:pt x="34576" y="951230"/>
                </a:lnTo>
                <a:lnTo>
                  <a:pt x="643231" y="974090"/>
                </a:lnTo>
                <a:lnTo>
                  <a:pt x="642561" y="975360"/>
                </a:lnTo>
                <a:lnTo>
                  <a:pt x="637796" y="982980"/>
                </a:lnTo>
                <a:lnTo>
                  <a:pt x="635091" y="985520"/>
                </a:lnTo>
                <a:lnTo>
                  <a:pt x="629029" y="991870"/>
                </a:lnTo>
                <a:lnTo>
                  <a:pt x="594425" y="1007110"/>
                </a:lnTo>
                <a:lnTo>
                  <a:pt x="590177" y="1008380"/>
                </a:lnTo>
                <a:close/>
              </a:path>
              <a:path w="844550" h="1008380">
                <a:moveTo>
                  <a:pt x="639708" y="236220"/>
                </a:moveTo>
                <a:lnTo>
                  <a:pt x="571261" y="236220"/>
                </a:lnTo>
                <a:lnTo>
                  <a:pt x="593772" y="223520"/>
                </a:lnTo>
                <a:lnTo>
                  <a:pt x="618446" y="208280"/>
                </a:lnTo>
                <a:lnTo>
                  <a:pt x="616624" y="133350"/>
                </a:lnTo>
                <a:lnTo>
                  <a:pt x="616655" y="55880"/>
                </a:lnTo>
                <a:lnTo>
                  <a:pt x="613640" y="49530"/>
                </a:lnTo>
                <a:lnTo>
                  <a:pt x="607576" y="43180"/>
                </a:lnTo>
                <a:lnTo>
                  <a:pt x="603200" y="38100"/>
                </a:lnTo>
                <a:lnTo>
                  <a:pt x="597952" y="35560"/>
                </a:lnTo>
                <a:lnTo>
                  <a:pt x="591835" y="34290"/>
                </a:lnTo>
                <a:lnTo>
                  <a:pt x="643930" y="34290"/>
                </a:lnTo>
                <a:lnTo>
                  <a:pt x="651208" y="140970"/>
                </a:lnTo>
                <a:lnTo>
                  <a:pt x="651320" y="158750"/>
                </a:lnTo>
                <a:lnTo>
                  <a:pt x="651403" y="189230"/>
                </a:lnTo>
                <a:lnTo>
                  <a:pt x="721307" y="189230"/>
                </a:lnTo>
                <a:lnTo>
                  <a:pt x="705047" y="198120"/>
                </a:lnTo>
                <a:lnTo>
                  <a:pt x="696940" y="203200"/>
                </a:lnTo>
                <a:lnTo>
                  <a:pt x="639708" y="236220"/>
                </a:lnTo>
                <a:close/>
              </a:path>
              <a:path w="844550" h="1008380">
                <a:moveTo>
                  <a:pt x="524174" y="793750"/>
                </a:moveTo>
                <a:lnTo>
                  <a:pt x="126910" y="793750"/>
                </a:lnTo>
                <a:lnTo>
                  <a:pt x="119940" y="792480"/>
                </a:lnTo>
                <a:lnTo>
                  <a:pt x="116556" y="791210"/>
                </a:lnTo>
                <a:lnTo>
                  <a:pt x="109994" y="788670"/>
                </a:lnTo>
                <a:lnTo>
                  <a:pt x="106878" y="786130"/>
                </a:lnTo>
                <a:lnTo>
                  <a:pt x="100975" y="782320"/>
                </a:lnTo>
                <a:lnTo>
                  <a:pt x="98245" y="781050"/>
                </a:lnTo>
                <a:lnTo>
                  <a:pt x="93229" y="775970"/>
                </a:lnTo>
                <a:lnTo>
                  <a:pt x="90990" y="772160"/>
                </a:lnTo>
                <a:lnTo>
                  <a:pt x="87051" y="767080"/>
                </a:lnTo>
                <a:lnTo>
                  <a:pt x="79944" y="124460"/>
                </a:lnTo>
                <a:lnTo>
                  <a:pt x="80290" y="121920"/>
                </a:lnTo>
                <a:lnTo>
                  <a:pt x="81675" y="114300"/>
                </a:lnTo>
                <a:lnTo>
                  <a:pt x="82702" y="110490"/>
                </a:lnTo>
                <a:lnTo>
                  <a:pt x="85423" y="104140"/>
                </a:lnTo>
                <a:lnTo>
                  <a:pt x="87091" y="101600"/>
                </a:lnTo>
                <a:lnTo>
                  <a:pt x="91042" y="95250"/>
                </a:lnTo>
                <a:lnTo>
                  <a:pt x="127030" y="74930"/>
                </a:lnTo>
                <a:lnTo>
                  <a:pt x="130552" y="73660"/>
                </a:lnTo>
                <a:lnTo>
                  <a:pt x="517097" y="73660"/>
                </a:lnTo>
                <a:lnTo>
                  <a:pt x="527919" y="74930"/>
                </a:lnTo>
                <a:lnTo>
                  <a:pt x="562024" y="97790"/>
                </a:lnTo>
                <a:lnTo>
                  <a:pt x="568487" y="111760"/>
                </a:lnTo>
                <a:lnTo>
                  <a:pt x="129561" y="111760"/>
                </a:lnTo>
                <a:lnTo>
                  <a:pt x="125676" y="113030"/>
                </a:lnTo>
                <a:lnTo>
                  <a:pt x="119218" y="120650"/>
                </a:lnTo>
                <a:lnTo>
                  <a:pt x="117607" y="124460"/>
                </a:lnTo>
                <a:lnTo>
                  <a:pt x="117733" y="491490"/>
                </a:lnTo>
                <a:lnTo>
                  <a:pt x="117756" y="744220"/>
                </a:lnTo>
                <a:lnTo>
                  <a:pt x="119368" y="748030"/>
                </a:lnTo>
                <a:lnTo>
                  <a:pt x="127662" y="755650"/>
                </a:lnTo>
                <a:lnTo>
                  <a:pt x="569001" y="755650"/>
                </a:lnTo>
                <a:lnTo>
                  <a:pt x="568487" y="756920"/>
                </a:lnTo>
                <a:lnTo>
                  <a:pt x="550133" y="782320"/>
                </a:lnTo>
                <a:lnTo>
                  <a:pt x="544221" y="787400"/>
                </a:lnTo>
                <a:lnTo>
                  <a:pt x="541101" y="788670"/>
                </a:lnTo>
                <a:lnTo>
                  <a:pt x="534532" y="791210"/>
                </a:lnTo>
                <a:lnTo>
                  <a:pt x="531147" y="792480"/>
                </a:lnTo>
                <a:lnTo>
                  <a:pt x="524174" y="793750"/>
                </a:lnTo>
                <a:close/>
              </a:path>
              <a:path w="844550" h="1008380">
                <a:moveTo>
                  <a:pt x="416623" y="674370"/>
                </a:moveTo>
                <a:lnTo>
                  <a:pt x="403440" y="674370"/>
                </a:lnTo>
                <a:lnTo>
                  <a:pt x="399226" y="668020"/>
                </a:lnTo>
                <a:lnTo>
                  <a:pt x="396375" y="655320"/>
                </a:lnTo>
                <a:lnTo>
                  <a:pt x="390465" y="626110"/>
                </a:lnTo>
                <a:lnTo>
                  <a:pt x="384508" y="598170"/>
                </a:lnTo>
                <a:lnTo>
                  <a:pt x="378597" y="570230"/>
                </a:lnTo>
                <a:lnTo>
                  <a:pt x="372826" y="541020"/>
                </a:lnTo>
                <a:lnTo>
                  <a:pt x="372604" y="538480"/>
                </a:lnTo>
                <a:lnTo>
                  <a:pt x="371610" y="537210"/>
                </a:lnTo>
                <a:lnTo>
                  <a:pt x="368079" y="533400"/>
                </a:lnTo>
                <a:lnTo>
                  <a:pt x="365974" y="532130"/>
                </a:lnTo>
                <a:lnTo>
                  <a:pt x="363530" y="532130"/>
                </a:lnTo>
                <a:lnTo>
                  <a:pt x="351860" y="529590"/>
                </a:lnTo>
                <a:lnTo>
                  <a:pt x="340625" y="525780"/>
                </a:lnTo>
                <a:lnTo>
                  <a:pt x="335237" y="521970"/>
                </a:lnTo>
                <a:lnTo>
                  <a:pt x="324920" y="516890"/>
                </a:lnTo>
                <a:lnTo>
                  <a:pt x="320068" y="513080"/>
                </a:lnTo>
                <a:lnTo>
                  <a:pt x="310974" y="505460"/>
                </a:lnTo>
                <a:lnTo>
                  <a:pt x="306801" y="500380"/>
                </a:lnTo>
                <a:lnTo>
                  <a:pt x="299202" y="491490"/>
                </a:lnTo>
                <a:lnTo>
                  <a:pt x="282016" y="453390"/>
                </a:lnTo>
                <a:lnTo>
                  <a:pt x="279578" y="435610"/>
                </a:lnTo>
                <a:lnTo>
                  <a:pt x="279680" y="422910"/>
                </a:lnTo>
                <a:lnTo>
                  <a:pt x="290740" y="382270"/>
                </a:lnTo>
                <a:lnTo>
                  <a:pt x="321476" y="346710"/>
                </a:lnTo>
                <a:lnTo>
                  <a:pt x="377476" y="325120"/>
                </a:lnTo>
                <a:lnTo>
                  <a:pt x="387188" y="322580"/>
                </a:lnTo>
                <a:lnTo>
                  <a:pt x="396970" y="321310"/>
                </a:lnTo>
                <a:lnTo>
                  <a:pt x="409390" y="318770"/>
                </a:lnTo>
                <a:lnTo>
                  <a:pt x="411125" y="317500"/>
                </a:lnTo>
                <a:lnTo>
                  <a:pt x="414843" y="317500"/>
                </a:lnTo>
                <a:lnTo>
                  <a:pt x="448699" y="306070"/>
                </a:lnTo>
                <a:lnTo>
                  <a:pt x="459587" y="300990"/>
                </a:lnTo>
                <a:lnTo>
                  <a:pt x="462562" y="299720"/>
                </a:lnTo>
                <a:lnTo>
                  <a:pt x="467891" y="297180"/>
                </a:lnTo>
                <a:lnTo>
                  <a:pt x="496600" y="280670"/>
                </a:lnTo>
                <a:lnTo>
                  <a:pt x="513574" y="270510"/>
                </a:lnTo>
                <a:lnTo>
                  <a:pt x="533582" y="259080"/>
                </a:lnTo>
                <a:lnTo>
                  <a:pt x="533437" y="124460"/>
                </a:lnTo>
                <a:lnTo>
                  <a:pt x="520196" y="111760"/>
                </a:lnTo>
                <a:lnTo>
                  <a:pt x="568487" y="111760"/>
                </a:lnTo>
                <a:lnTo>
                  <a:pt x="569771" y="115570"/>
                </a:lnTo>
                <a:lnTo>
                  <a:pt x="571013" y="125730"/>
                </a:lnTo>
                <a:lnTo>
                  <a:pt x="571261" y="125730"/>
                </a:lnTo>
                <a:lnTo>
                  <a:pt x="571261" y="236220"/>
                </a:lnTo>
                <a:lnTo>
                  <a:pt x="639708" y="236220"/>
                </a:lnTo>
                <a:lnTo>
                  <a:pt x="476815" y="330200"/>
                </a:lnTo>
                <a:lnTo>
                  <a:pt x="474809" y="331470"/>
                </a:lnTo>
                <a:lnTo>
                  <a:pt x="473321" y="332740"/>
                </a:lnTo>
                <a:lnTo>
                  <a:pt x="472353" y="335280"/>
                </a:lnTo>
                <a:lnTo>
                  <a:pt x="471763" y="336550"/>
                </a:lnTo>
                <a:lnTo>
                  <a:pt x="471597" y="337820"/>
                </a:lnTo>
                <a:lnTo>
                  <a:pt x="471981" y="340360"/>
                </a:lnTo>
                <a:lnTo>
                  <a:pt x="472100" y="341630"/>
                </a:lnTo>
                <a:lnTo>
                  <a:pt x="472348" y="342900"/>
                </a:lnTo>
                <a:lnTo>
                  <a:pt x="472725" y="342900"/>
                </a:lnTo>
                <a:lnTo>
                  <a:pt x="473365" y="345440"/>
                </a:lnTo>
                <a:lnTo>
                  <a:pt x="439260" y="345440"/>
                </a:lnTo>
                <a:lnTo>
                  <a:pt x="428969" y="347980"/>
                </a:lnTo>
                <a:lnTo>
                  <a:pt x="418747" y="349250"/>
                </a:lnTo>
                <a:lnTo>
                  <a:pt x="408619" y="351790"/>
                </a:lnTo>
                <a:lnTo>
                  <a:pt x="397987" y="354330"/>
                </a:lnTo>
                <a:lnTo>
                  <a:pt x="396623" y="354330"/>
                </a:lnTo>
                <a:lnTo>
                  <a:pt x="359440" y="364490"/>
                </a:lnTo>
                <a:lnTo>
                  <a:pt x="327096" y="387350"/>
                </a:lnTo>
                <a:lnTo>
                  <a:pt x="312706" y="424180"/>
                </a:lnTo>
                <a:lnTo>
                  <a:pt x="312511" y="431800"/>
                </a:lnTo>
                <a:lnTo>
                  <a:pt x="313705" y="439420"/>
                </a:lnTo>
                <a:lnTo>
                  <a:pt x="314549" y="447040"/>
                </a:lnTo>
                <a:lnTo>
                  <a:pt x="334025" y="481330"/>
                </a:lnTo>
                <a:lnTo>
                  <a:pt x="367625" y="500380"/>
                </a:lnTo>
                <a:lnTo>
                  <a:pt x="639910" y="500380"/>
                </a:lnTo>
                <a:lnTo>
                  <a:pt x="756061" y="516890"/>
                </a:lnTo>
                <a:lnTo>
                  <a:pt x="473593" y="516890"/>
                </a:lnTo>
                <a:lnTo>
                  <a:pt x="473735" y="518160"/>
                </a:lnTo>
                <a:lnTo>
                  <a:pt x="475343" y="525780"/>
                </a:lnTo>
                <a:lnTo>
                  <a:pt x="437897" y="525780"/>
                </a:lnTo>
                <a:lnTo>
                  <a:pt x="434674" y="527050"/>
                </a:lnTo>
                <a:lnTo>
                  <a:pt x="430212" y="527050"/>
                </a:lnTo>
                <a:lnTo>
                  <a:pt x="427609" y="528320"/>
                </a:lnTo>
                <a:lnTo>
                  <a:pt x="412488" y="530860"/>
                </a:lnTo>
                <a:lnTo>
                  <a:pt x="404804" y="533400"/>
                </a:lnTo>
                <a:lnTo>
                  <a:pt x="410397" y="558800"/>
                </a:lnTo>
                <a:lnTo>
                  <a:pt x="421397" y="612140"/>
                </a:lnTo>
                <a:lnTo>
                  <a:pt x="427114" y="638810"/>
                </a:lnTo>
                <a:lnTo>
                  <a:pt x="498635" y="638810"/>
                </a:lnTo>
                <a:lnTo>
                  <a:pt x="499268" y="645160"/>
                </a:lnTo>
                <a:lnTo>
                  <a:pt x="497111" y="652780"/>
                </a:lnTo>
                <a:lnTo>
                  <a:pt x="491654" y="656590"/>
                </a:lnTo>
                <a:lnTo>
                  <a:pt x="482641" y="660400"/>
                </a:lnTo>
                <a:lnTo>
                  <a:pt x="482021" y="660400"/>
                </a:lnTo>
                <a:lnTo>
                  <a:pt x="474460" y="661670"/>
                </a:lnTo>
                <a:lnTo>
                  <a:pt x="466776" y="664210"/>
                </a:lnTo>
                <a:lnTo>
                  <a:pt x="459215" y="665480"/>
                </a:lnTo>
                <a:lnTo>
                  <a:pt x="450382" y="666750"/>
                </a:lnTo>
                <a:lnTo>
                  <a:pt x="441538" y="669290"/>
                </a:lnTo>
                <a:lnTo>
                  <a:pt x="432670" y="670560"/>
                </a:lnTo>
                <a:lnTo>
                  <a:pt x="423767" y="673100"/>
                </a:lnTo>
                <a:lnTo>
                  <a:pt x="420217" y="673100"/>
                </a:lnTo>
                <a:lnTo>
                  <a:pt x="416623" y="674370"/>
                </a:lnTo>
                <a:close/>
              </a:path>
              <a:path w="844550" h="1008380">
                <a:moveTo>
                  <a:pt x="721307" y="189230"/>
                </a:moveTo>
                <a:lnTo>
                  <a:pt x="651403" y="189230"/>
                </a:lnTo>
                <a:lnTo>
                  <a:pt x="653807" y="186690"/>
                </a:lnTo>
                <a:lnTo>
                  <a:pt x="656162" y="185420"/>
                </a:lnTo>
                <a:lnTo>
                  <a:pt x="658641" y="184150"/>
                </a:lnTo>
                <a:lnTo>
                  <a:pt x="689999" y="165100"/>
                </a:lnTo>
                <a:lnTo>
                  <a:pt x="723092" y="146050"/>
                </a:lnTo>
                <a:lnTo>
                  <a:pt x="732657" y="140970"/>
                </a:lnTo>
                <a:lnTo>
                  <a:pt x="750732" y="129540"/>
                </a:lnTo>
                <a:lnTo>
                  <a:pt x="751971" y="129540"/>
                </a:lnTo>
                <a:lnTo>
                  <a:pt x="758273" y="158750"/>
                </a:lnTo>
                <a:lnTo>
                  <a:pt x="763617" y="184150"/>
                </a:lnTo>
                <a:lnTo>
                  <a:pt x="729413" y="184150"/>
                </a:lnTo>
                <a:lnTo>
                  <a:pt x="721307" y="189230"/>
                </a:lnTo>
                <a:close/>
              </a:path>
              <a:path w="844550" h="1008380">
                <a:moveTo>
                  <a:pt x="835317" y="523240"/>
                </a:moveTo>
                <a:lnTo>
                  <a:pt x="800681" y="523240"/>
                </a:lnTo>
                <a:lnTo>
                  <a:pt x="758292" y="321310"/>
                </a:lnTo>
                <a:lnTo>
                  <a:pt x="749988" y="281940"/>
                </a:lnTo>
                <a:lnTo>
                  <a:pt x="748997" y="278130"/>
                </a:lnTo>
                <a:lnTo>
                  <a:pt x="748129" y="273050"/>
                </a:lnTo>
                <a:lnTo>
                  <a:pt x="747137" y="267970"/>
                </a:lnTo>
                <a:lnTo>
                  <a:pt x="743586" y="251460"/>
                </a:lnTo>
                <a:lnTo>
                  <a:pt x="736436" y="217170"/>
                </a:lnTo>
                <a:lnTo>
                  <a:pt x="732884" y="200660"/>
                </a:lnTo>
                <a:lnTo>
                  <a:pt x="731644" y="195580"/>
                </a:lnTo>
                <a:lnTo>
                  <a:pt x="729413" y="184150"/>
                </a:lnTo>
                <a:lnTo>
                  <a:pt x="763617" y="184150"/>
                </a:lnTo>
                <a:lnTo>
                  <a:pt x="770830" y="218440"/>
                </a:lnTo>
                <a:lnTo>
                  <a:pt x="777132" y="247650"/>
                </a:lnTo>
                <a:lnTo>
                  <a:pt x="835317" y="523240"/>
                </a:lnTo>
                <a:close/>
              </a:path>
              <a:path w="844550" h="1008380">
                <a:moveTo>
                  <a:pt x="639910" y="500380"/>
                </a:moveTo>
                <a:lnTo>
                  <a:pt x="377288" y="500380"/>
                </a:lnTo>
                <a:lnTo>
                  <a:pt x="387907" y="499110"/>
                </a:lnTo>
                <a:lnTo>
                  <a:pt x="398491" y="499110"/>
                </a:lnTo>
                <a:lnTo>
                  <a:pt x="409039" y="497840"/>
                </a:lnTo>
                <a:lnTo>
                  <a:pt x="419553" y="495300"/>
                </a:lnTo>
                <a:lnTo>
                  <a:pt x="423271" y="495300"/>
                </a:lnTo>
                <a:lnTo>
                  <a:pt x="444404" y="491490"/>
                </a:lnTo>
                <a:lnTo>
                  <a:pt x="455098" y="488950"/>
                </a:lnTo>
                <a:lnTo>
                  <a:pt x="465908" y="487680"/>
                </a:lnTo>
                <a:lnTo>
                  <a:pt x="469255" y="487680"/>
                </a:lnTo>
                <a:lnTo>
                  <a:pt x="439260" y="345440"/>
                </a:lnTo>
                <a:lnTo>
                  <a:pt x="473365" y="345440"/>
                </a:lnTo>
                <a:lnTo>
                  <a:pt x="475922" y="355600"/>
                </a:lnTo>
                <a:lnTo>
                  <a:pt x="481757" y="383540"/>
                </a:lnTo>
                <a:lnTo>
                  <a:pt x="489893" y="422910"/>
                </a:lnTo>
                <a:lnTo>
                  <a:pt x="499993" y="473710"/>
                </a:lnTo>
                <a:lnTo>
                  <a:pt x="501232" y="476250"/>
                </a:lnTo>
                <a:lnTo>
                  <a:pt x="503959" y="481330"/>
                </a:lnTo>
                <a:lnTo>
                  <a:pt x="639910" y="500380"/>
                </a:lnTo>
                <a:close/>
              </a:path>
              <a:path w="844550" h="1008380">
                <a:moveTo>
                  <a:pt x="569001" y="755650"/>
                </a:moveTo>
                <a:lnTo>
                  <a:pt x="521597" y="755650"/>
                </a:lnTo>
                <a:lnTo>
                  <a:pt x="525481" y="754380"/>
                </a:lnTo>
                <a:lnTo>
                  <a:pt x="528748" y="751840"/>
                </a:lnTo>
                <a:lnTo>
                  <a:pt x="531963" y="748030"/>
                </a:lnTo>
                <a:lnTo>
                  <a:pt x="533574" y="744220"/>
                </a:lnTo>
                <a:lnTo>
                  <a:pt x="533582" y="525780"/>
                </a:lnTo>
                <a:lnTo>
                  <a:pt x="520401" y="523240"/>
                </a:lnTo>
                <a:lnTo>
                  <a:pt x="507243" y="521970"/>
                </a:lnTo>
                <a:lnTo>
                  <a:pt x="480905" y="518160"/>
                </a:lnTo>
                <a:lnTo>
                  <a:pt x="476072" y="518160"/>
                </a:lnTo>
                <a:lnTo>
                  <a:pt x="473593" y="516890"/>
                </a:lnTo>
                <a:lnTo>
                  <a:pt x="756061" y="516890"/>
                </a:lnTo>
                <a:lnTo>
                  <a:pt x="794856" y="521970"/>
                </a:lnTo>
                <a:lnTo>
                  <a:pt x="800681" y="523240"/>
                </a:lnTo>
                <a:lnTo>
                  <a:pt x="835317" y="523240"/>
                </a:lnTo>
                <a:lnTo>
                  <a:pt x="836926" y="530860"/>
                </a:lnTo>
                <a:lnTo>
                  <a:pt x="571261" y="530860"/>
                </a:lnTo>
                <a:lnTo>
                  <a:pt x="571140" y="744220"/>
                </a:lnTo>
                <a:lnTo>
                  <a:pt x="570907" y="746760"/>
                </a:lnTo>
                <a:lnTo>
                  <a:pt x="569516" y="754380"/>
                </a:lnTo>
                <a:lnTo>
                  <a:pt x="569001" y="755650"/>
                </a:lnTo>
                <a:close/>
              </a:path>
              <a:path w="844550" h="1008380">
                <a:moveTo>
                  <a:pt x="498635" y="638810"/>
                </a:moveTo>
                <a:lnTo>
                  <a:pt x="427114" y="638810"/>
                </a:lnTo>
                <a:lnTo>
                  <a:pt x="457108" y="631190"/>
                </a:lnTo>
                <a:lnTo>
                  <a:pt x="461322" y="631190"/>
                </a:lnTo>
                <a:lnTo>
                  <a:pt x="463429" y="629920"/>
                </a:lnTo>
                <a:lnTo>
                  <a:pt x="452228" y="577850"/>
                </a:lnTo>
                <a:lnTo>
                  <a:pt x="441119" y="525780"/>
                </a:lnTo>
                <a:lnTo>
                  <a:pt x="475343" y="525780"/>
                </a:lnTo>
                <a:lnTo>
                  <a:pt x="480168" y="548640"/>
                </a:lnTo>
                <a:lnTo>
                  <a:pt x="492403" y="607060"/>
                </a:lnTo>
                <a:lnTo>
                  <a:pt x="498381" y="636270"/>
                </a:lnTo>
                <a:lnTo>
                  <a:pt x="498635" y="638810"/>
                </a:lnTo>
                <a:close/>
              </a:path>
              <a:path w="844550" h="1008380">
                <a:moveTo>
                  <a:pt x="643231" y="974090"/>
                </a:moveTo>
                <a:lnTo>
                  <a:pt x="594361" y="974090"/>
                </a:lnTo>
                <a:lnTo>
                  <a:pt x="601633" y="970280"/>
                </a:lnTo>
                <a:lnTo>
                  <a:pt x="607700" y="963930"/>
                </a:lnTo>
                <a:lnTo>
                  <a:pt x="613739" y="958850"/>
                </a:lnTo>
                <a:lnTo>
                  <a:pt x="616754" y="951230"/>
                </a:lnTo>
                <a:lnTo>
                  <a:pt x="616748" y="535940"/>
                </a:lnTo>
                <a:lnTo>
                  <a:pt x="571261" y="530860"/>
                </a:lnTo>
                <a:lnTo>
                  <a:pt x="836926" y="530860"/>
                </a:lnTo>
                <a:lnTo>
                  <a:pt x="839071" y="541020"/>
                </a:lnTo>
                <a:lnTo>
                  <a:pt x="651205" y="541020"/>
                </a:lnTo>
                <a:lnTo>
                  <a:pt x="651200" y="947420"/>
                </a:lnTo>
                <a:lnTo>
                  <a:pt x="650777" y="951230"/>
                </a:lnTo>
                <a:lnTo>
                  <a:pt x="649099" y="960120"/>
                </a:lnTo>
                <a:lnTo>
                  <a:pt x="647857" y="963930"/>
                </a:lnTo>
                <a:lnTo>
                  <a:pt x="644572" y="971550"/>
                </a:lnTo>
                <a:lnTo>
                  <a:pt x="643231" y="974090"/>
                </a:lnTo>
                <a:close/>
              </a:path>
              <a:path w="844550" h="1008380">
                <a:moveTo>
                  <a:pt x="844434" y="566420"/>
                </a:moveTo>
                <a:lnTo>
                  <a:pt x="802169" y="561340"/>
                </a:lnTo>
                <a:lnTo>
                  <a:pt x="651205" y="541020"/>
                </a:lnTo>
                <a:lnTo>
                  <a:pt x="839071" y="541020"/>
                </a:lnTo>
                <a:lnTo>
                  <a:pt x="844434" y="566420"/>
                </a:lnTo>
                <a:close/>
              </a:path>
              <a:path w="844550" h="1008380">
                <a:moveTo>
                  <a:pt x="329184" y="934720"/>
                </a:moveTo>
                <a:lnTo>
                  <a:pt x="322023" y="934720"/>
                </a:lnTo>
                <a:lnTo>
                  <a:pt x="318477" y="933450"/>
                </a:lnTo>
                <a:lnTo>
                  <a:pt x="311451" y="932180"/>
                </a:lnTo>
                <a:lnTo>
                  <a:pt x="278269" y="906780"/>
                </a:lnTo>
                <a:lnTo>
                  <a:pt x="276590" y="904240"/>
                </a:lnTo>
                <a:lnTo>
                  <a:pt x="273849" y="897890"/>
                </a:lnTo>
                <a:lnTo>
                  <a:pt x="272814" y="894080"/>
                </a:lnTo>
                <a:lnTo>
                  <a:pt x="271417" y="886460"/>
                </a:lnTo>
                <a:lnTo>
                  <a:pt x="271068" y="883920"/>
                </a:lnTo>
                <a:lnTo>
                  <a:pt x="271068" y="876300"/>
                </a:lnTo>
                <a:lnTo>
                  <a:pt x="271301" y="873760"/>
                </a:lnTo>
                <a:lnTo>
                  <a:pt x="271417" y="872490"/>
                </a:lnTo>
                <a:lnTo>
                  <a:pt x="282248" y="847090"/>
                </a:lnTo>
                <a:lnTo>
                  <a:pt x="284508" y="843280"/>
                </a:lnTo>
                <a:lnTo>
                  <a:pt x="289573" y="838200"/>
                </a:lnTo>
                <a:lnTo>
                  <a:pt x="292328" y="836930"/>
                </a:lnTo>
                <a:lnTo>
                  <a:pt x="298282" y="831850"/>
                </a:lnTo>
                <a:lnTo>
                  <a:pt x="301426" y="830580"/>
                </a:lnTo>
                <a:lnTo>
                  <a:pt x="308042" y="828040"/>
                </a:lnTo>
                <a:lnTo>
                  <a:pt x="311451" y="826770"/>
                </a:lnTo>
                <a:lnTo>
                  <a:pt x="318477" y="825500"/>
                </a:lnTo>
                <a:lnTo>
                  <a:pt x="332730" y="825500"/>
                </a:lnTo>
                <a:lnTo>
                  <a:pt x="358879" y="836930"/>
                </a:lnTo>
                <a:lnTo>
                  <a:pt x="361634" y="838200"/>
                </a:lnTo>
                <a:lnTo>
                  <a:pt x="366698" y="843280"/>
                </a:lnTo>
                <a:lnTo>
                  <a:pt x="368959" y="847090"/>
                </a:lnTo>
                <a:lnTo>
                  <a:pt x="372938" y="852170"/>
                </a:lnTo>
                <a:lnTo>
                  <a:pt x="374617" y="855980"/>
                </a:lnTo>
                <a:lnTo>
                  <a:pt x="322480" y="855980"/>
                </a:lnTo>
                <a:lnTo>
                  <a:pt x="319477" y="857250"/>
                </a:lnTo>
                <a:lnTo>
                  <a:pt x="302054" y="876300"/>
                </a:lnTo>
                <a:lnTo>
                  <a:pt x="302054" y="882650"/>
                </a:lnTo>
                <a:lnTo>
                  <a:pt x="319477" y="902970"/>
                </a:lnTo>
                <a:lnTo>
                  <a:pt x="375165" y="902970"/>
                </a:lnTo>
                <a:lnTo>
                  <a:pt x="374617" y="904240"/>
                </a:lnTo>
                <a:lnTo>
                  <a:pt x="372938" y="906780"/>
                </a:lnTo>
                <a:lnTo>
                  <a:pt x="368959" y="913130"/>
                </a:lnTo>
                <a:lnTo>
                  <a:pt x="366698" y="915670"/>
                </a:lnTo>
                <a:lnTo>
                  <a:pt x="332730" y="933450"/>
                </a:lnTo>
                <a:lnTo>
                  <a:pt x="329184" y="934720"/>
                </a:lnTo>
                <a:close/>
              </a:path>
              <a:path w="844550" h="1008380">
                <a:moveTo>
                  <a:pt x="375165" y="902970"/>
                </a:moveTo>
                <a:lnTo>
                  <a:pt x="331724" y="902970"/>
                </a:lnTo>
                <a:lnTo>
                  <a:pt x="337485" y="900430"/>
                </a:lnTo>
                <a:lnTo>
                  <a:pt x="340028" y="899160"/>
                </a:lnTo>
                <a:lnTo>
                  <a:pt x="349153" y="876300"/>
                </a:lnTo>
                <a:lnTo>
                  <a:pt x="348555" y="873760"/>
                </a:lnTo>
                <a:lnTo>
                  <a:pt x="328727" y="855980"/>
                </a:lnTo>
                <a:lnTo>
                  <a:pt x="374617" y="855980"/>
                </a:lnTo>
                <a:lnTo>
                  <a:pt x="377357" y="862330"/>
                </a:lnTo>
                <a:lnTo>
                  <a:pt x="378392" y="866140"/>
                </a:lnTo>
                <a:lnTo>
                  <a:pt x="379789" y="872490"/>
                </a:lnTo>
                <a:lnTo>
                  <a:pt x="380139" y="876300"/>
                </a:lnTo>
                <a:lnTo>
                  <a:pt x="380139" y="883920"/>
                </a:lnTo>
                <a:lnTo>
                  <a:pt x="379789" y="886460"/>
                </a:lnTo>
                <a:lnTo>
                  <a:pt x="378392" y="894080"/>
                </a:lnTo>
                <a:lnTo>
                  <a:pt x="377357" y="897890"/>
                </a:lnTo>
                <a:lnTo>
                  <a:pt x="375165" y="9029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0153721" y="1554780"/>
            <a:ext cx="6601459" cy="139700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2000" spc="240" dirty="0">
                <a:solidFill>
                  <a:srgbClr val="FFFFFF"/>
                </a:solidFill>
                <a:latin typeface="Arial"/>
                <a:cs typeface="Arial"/>
              </a:rPr>
              <a:t>Одним</a:t>
            </a:r>
            <a:r>
              <a:rPr sz="2000" spc="4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160" dirty="0">
                <a:solidFill>
                  <a:srgbClr val="FFFFFF"/>
                </a:solidFill>
                <a:latin typeface="Arial"/>
                <a:cs typeface="Arial"/>
              </a:rPr>
              <a:t>із</a:t>
            </a:r>
            <a:r>
              <a:rPr sz="2000" spc="4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40" dirty="0">
                <a:solidFill>
                  <a:srgbClr val="FFFFFF"/>
                </a:solidFill>
                <a:latin typeface="Arial"/>
                <a:cs typeface="Arial"/>
              </a:rPr>
              <a:t>особливих</a:t>
            </a:r>
            <a:r>
              <a:rPr sz="2000" spc="4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160" dirty="0">
                <a:solidFill>
                  <a:srgbClr val="FFFFFF"/>
                </a:solidFill>
                <a:latin typeface="Arial"/>
                <a:cs typeface="Arial"/>
              </a:rPr>
              <a:t>суб</a:t>
            </a:r>
            <a:r>
              <a:rPr sz="2000" spc="160" dirty="0">
                <a:solidFill>
                  <a:srgbClr val="FFFFFF"/>
                </a:solidFill>
                <a:latin typeface="Verdana"/>
                <a:cs typeface="Verdana"/>
              </a:rPr>
              <a:t>’</a:t>
            </a:r>
            <a:r>
              <a:rPr sz="2000" spc="-5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195" dirty="0">
                <a:solidFill>
                  <a:srgbClr val="FFFFFF"/>
                </a:solidFill>
                <a:latin typeface="Arial"/>
                <a:cs typeface="Arial"/>
              </a:rPr>
              <a:t>єктів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12500"/>
              </a:lnSpc>
            </a:pPr>
            <a:r>
              <a:rPr sz="2000" spc="260" dirty="0">
                <a:solidFill>
                  <a:srgbClr val="FFFFFF"/>
                </a:solidFill>
                <a:latin typeface="Arial"/>
                <a:cs typeface="Arial"/>
              </a:rPr>
              <a:t>господарювання</a:t>
            </a:r>
            <a:r>
              <a:rPr sz="2000" spc="3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є</a:t>
            </a:r>
            <a:r>
              <a:rPr sz="2000" spc="3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29" dirty="0">
                <a:solidFill>
                  <a:srgbClr val="FFFFFF"/>
                </a:solidFill>
                <a:latin typeface="Arial"/>
                <a:cs typeface="Arial"/>
              </a:rPr>
              <a:t>біржа</a:t>
            </a:r>
            <a:r>
              <a:rPr sz="2000" spc="3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195" dirty="0">
                <a:solidFill>
                  <a:srgbClr val="FFFFFF"/>
                </a:solidFill>
                <a:latin typeface="Arial"/>
                <a:cs typeface="Arial"/>
              </a:rPr>
              <a:t>як</a:t>
            </a:r>
            <a:r>
              <a:rPr sz="2000" spc="3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60" dirty="0">
                <a:solidFill>
                  <a:srgbClr val="FFFFFF"/>
                </a:solidFill>
                <a:latin typeface="Arial"/>
                <a:cs typeface="Arial"/>
              </a:rPr>
              <a:t>постійно</a:t>
            </a:r>
            <a:r>
              <a:rPr sz="2000" spc="3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75" dirty="0">
                <a:solidFill>
                  <a:srgbClr val="FFFFFF"/>
                </a:solidFill>
                <a:latin typeface="Arial"/>
                <a:cs typeface="Arial"/>
              </a:rPr>
              <a:t>діючий </a:t>
            </a:r>
            <a:r>
              <a:rPr sz="2000" spc="280" dirty="0">
                <a:solidFill>
                  <a:srgbClr val="FFFFFF"/>
                </a:solidFill>
                <a:latin typeface="Arial"/>
                <a:cs typeface="Arial"/>
              </a:rPr>
              <a:t>організований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75" dirty="0">
                <a:solidFill>
                  <a:srgbClr val="FFFFFF"/>
                </a:solidFill>
                <a:latin typeface="Arial"/>
                <a:cs typeface="Arial"/>
              </a:rPr>
              <a:t>оптовий</a:t>
            </a:r>
            <a:r>
              <a:rPr sz="2000" spc="4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45" dirty="0">
                <a:solidFill>
                  <a:srgbClr val="FFFFFF"/>
                </a:solidFill>
                <a:latin typeface="Arial"/>
                <a:cs typeface="Arial"/>
              </a:rPr>
              <a:t>ринок</a:t>
            </a:r>
            <a:r>
              <a:rPr sz="2000" spc="24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000" spc="2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180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2000" spc="4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25" dirty="0">
                <a:solidFill>
                  <a:srgbClr val="FFFFFF"/>
                </a:solidFill>
                <a:latin typeface="Arial"/>
                <a:cs typeface="Arial"/>
              </a:rPr>
              <a:t>якому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2000" spc="235" dirty="0">
                <a:solidFill>
                  <a:srgbClr val="FFFFFF"/>
                </a:solidFill>
                <a:latin typeface="Arial"/>
                <a:cs typeface="Arial"/>
              </a:rPr>
              <a:t>здійснюється</a:t>
            </a:r>
            <a:r>
              <a:rPr sz="2000" spc="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35" dirty="0">
                <a:solidFill>
                  <a:srgbClr val="FFFFFF"/>
                </a:solidFill>
                <a:latin typeface="Arial"/>
                <a:cs typeface="Arial"/>
              </a:rPr>
              <a:t>торгівля</a:t>
            </a:r>
            <a:r>
              <a:rPr sz="2000" spc="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80" dirty="0">
                <a:solidFill>
                  <a:srgbClr val="FFFFFF"/>
                </a:solidFill>
                <a:latin typeface="Arial"/>
                <a:cs typeface="Arial"/>
              </a:rPr>
              <a:t>біржовими</a:t>
            </a:r>
            <a:r>
              <a:rPr sz="2000" spc="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35" dirty="0">
                <a:solidFill>
                  <a:srgbClr val="FFFFFF"/>
                </a:solidFill>
                <a:latin typeface="Arial"/>
                <a:cs typeface="Arial"/>
              </a:rPr>
              <a:t>товарами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353558" y="3485921"/>
            <a:ext cx="1165225" cy="1911985"/>
          </a:xfrm>
          <a:custGeom>
            <a:avLst/>
            <a:gdLst/>
            <a:ahLst/>
            <a:cxnLst/>
            <a:rect l="l" t="t" r="r" b="b"/>
            <a:pathLst>
              <a:path w="1165225" h="1911985">
                <a:moveTo>
                  <a:pt x="1038247" y="1911650"/>
                </a:moveTo>
                <a:lnTo>
                  <a:pt x="892200" y="1911650"/>
                </a:lnTo>
                <a:lnTo>
                  <a:pt x="884500" y="1908522"/>
                </a:lnTo>
                <a:lnTo>
                  <a:pt x="849628" y="1881941"/>
                </a:lnTo>
                <a:lnTo>
                  <a:pt x="47577" y="1080103"/>
                </a:lnTo>
                <a:lnTo>
                  <a:pt x="21174" y="1045313"/>
                </a:lnTo>
                <a:lnTo>
                  <a:pt x="5444" y="1006432"/>
                </a:lnTo>
                <a:lnTo>
                  <a:pt x="5332" y="1006157"/>
                </a:lnTo>
                <a:lnTo>
                  <a:pt x="20" y="964969"/>
                </a:lnTo>
                <a:lnTo>
                  <a:pt x="0" y="964813"/>
                </a:lnTo>
                <a:lnTo>
                  <a:pt x="5326" y="923508"/>
                </a:lnTo>
                <a:lnTo>
                  <a:pt x="21174" y="884272"/>
                </a:lnTo>
                <a:lnTo>
                  <a:pt x="47577" y="849431"/>
                </a:lnTo>
                <a:lnTo>
                  <a:pt x="849628" y="47472"/>
                </a:lnTo>
                <a:lnTo>
                  <a:pt x="884500" y="21068"/>
                </a:lnTo>
                <a:lnTo>
                  <a:pt x="923763" y="5226"/>
                </a:lnTo>
                <a:lnTo>
                  <a:pt x="965224" y="0"/>
                </a:lnTo>
                <a:lnTo>
                  <a:pt x="1006684" y="5226"/>
                </a:lnTo>
                <a:lnTo>
                  <a:pt x="1045948" y="21068"/>
                </a:lnTo>
                <a:lnTo>
                  <a:pt x="1080819" y="47472"/>
                </a:lnTo>
                <a:lnTo>
                  <a:pt x="1165196" y="131878"/>
                </a:lnTo>
                <a:lnTo>
                  <a:pt x="1165196" y="135521"/>
                </a:lnTo>
                <a:lnTo>
                  <a:pt x="451620" y="849431"/>
                </a:lnTo>
                <a:lnTo>
                  <a:pt x="424983" y="884272"/>
                </a:lnTo>
                <a:lnTo>
                  <a:pt x="409009" y="923508"/>
                </a:lnTo>
                <a:lnTo>
                  <a:pt x="403703" y="964813"/>
                </a:lnTo>
                <a:lnTo>
                  <a:pt x="403683" y="964969"/>
                </a:lnTo>
                <a:lnTo>
                  <a:pt x="408974" y="1006157"/>
                </a:lnTo>
                <a:lnTo>
                  <a:pt x="424988" y="1045689"/>
                </a:lnTo>
                <a:lnTo>
                  <a:pt x="451620" y="1080530"/>
                </a:lnTo>
                <a:lnTo>
                  <a:pt x="1165196" y="1793923"/>
                </a:lnTo>
                <a:lnTo>
                  <a:pt x="1165196" y="1797564"/>
                </a:lnTo>
                <a:lnTo>
                  <a:pt x="1080819" y="1881941"/>
                </a:lnTo>
                <a:lnTo>
                  <a:pt x="1045948" y="1908522"/>
                </a:lnTo>
                <a:lnTo>
                  <a:pt x="1038247" y="1911650"/>
                </a:lnTo>
                <a:close/>
              </a:path>
            </a:pathLst>
          </a:custGeom>
          <a:solidFill>
            <a:srgbClr val="387D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70270" y="3407790"/>
            <a:ext cx="11592560" cy="2167890"/>
          </a:xfrm>
          <a:custGeom>
            <a:avLst/>
            <a:gdLst/>
            <a:ahLst/>
            <a:cxnLst/>
            <a:rect l="l" t="t" r="r" b="b"/>
            <a:pathLst>
              <a:path w="11592560" h="2167890">
                <a:moveTo>
                  <a:pt x="11592420" y="0"/>
                </a:moveTo>
                <a:lnTo>
                  <a:pt x="1519262" y="0"/>
                </a:lnTo>
                <a:lnTo>
                  <a:pt x="0" y="1109472"/>
                </a:lnTo>
                <a:lnTo>
                  <a:pt x="1467510" y="2167763"/>
                </a:lnTo>
                <a:lnTo>
                  <a:pt x="11584191" y="2167763"/>
                </a:lnTo>
                <a:lnTo>
                  <a:pt x="10362540" y="1273086"/>
                </a:lnTo>
                <a:lnTo>
                  <a:pt x="10321671" y="1237094"/>
                </a:lnTo>
                <a:lnTo>
                  <a:pt x="10292283" y="1197025"/>
                </a:lnTo>
                <a:lnTo>
                  <a:pt x="10274529" y="1154277"/>
                </a:lnTo>
                <a:lnTo>
                  <a:pt x="10268572" y="1110208"/>
                </a:lnTo>
                <a:lnTo>
                  <a:pt x="10268661" y="1109472"/>
                </a:lnTo>
                <a:lnTo>
                  <a:pt x="10274414" y="1066203"/>
                </a:lnTo>
                <a:lnTo>
                  <a:pt x="10291978" y="1023581"/>
                </a:lnTo>
                <a:lnTo>
                  <a:pt x="10321341" y="983551"/>
                </a:lnTo>
                <a:lnTo>
                  <a:pt x="10362540" y="947318"/>
                </a:lnTo>
                <a:lnTo>
                  <a:pt x="11592420" y="31496"/>
                </a:lnTo>
                <a:lnTo>
                  <a:pt x="11592420" y="0"/>
                </a:lnTo>
                <a:close/>
              </a:path>
            </a:pathLst>
          </a:custGeom>
          <a:solidFill>
            <a:srgbClr val="387D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653862" y="3657053"/>
            <a:ext cx="8217534" cy="1739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7840" marR="5080" indent="-95885" algn="r">
              <a:lnSpc>
                <a:spcPct val="112500"/>
              </a:lnSpc>
              <a:spcBef>
                <a:spcPts val="100"/>
              </a:spcBef>
            </a:pPr>
            <a:r>
              <a:rPr sz="2000" spc="200" dirty="0">
                <a:solidFill>
                  <a:srgbClr val="FFFFFF"/>
                </a:solidFill>
                <a:latin typeface="Arial"/>
                <a:cs typeface="Arial"/>
              </a:rPr>
              <a:t>Біржа</a:t>
            </a:r>
            <a:r>
              <a:rPr sz="2000" spc="3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–</a:t>
            </a:r>
            <a:r>
              <a:rPr sz="2000" spc="22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190" dirty="0">
                <a:solidFill>
                  <a:srgbClr val="FFFFFF"/>
                </a:solidFill>
                <a:latin typeface="Arial"/>
                <a:cs typeface="Arial"/>
              </a:rPr>
              <a:t>установа</a:t>
            </a:r>
            <a:r>
              <a:rPr sz="2000" spc="19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000" spc="22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215" dirty="0">
                <a:solidFill>
                  <a:srgbClr val="FFFFFF"/>
                </a:solidFill>
                <a:latin typeface="Arial"/>
                <a:cs typeface="Arial"/>
              </a:rPr>
              <a:t>що</a:t>
            </a:r>
            <a:r>
              <a:rPr sz="2000" spc="3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25" dirty="0">
                <a:solidFill>
                  <a:srgbClr val="FFFFFF"/>
                </a:solidFill>
                <a:latin typeface="Arial"/>
                <a:cs typeface="Arial"/>
              </a:rPr>
              <a:t>створюється</a:t>
            </a:r>
            <a:r>
              <a:rPr sz="2000" spc="3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125" dirty="0">
                <a:solidFill>
                  <a:srgbClr val="FFFFFF"/>
                </a:solidFill>
                <a:latin typeface="Arial"/>
                <a:cs typeface="Arial"/>
              </a:rPr>
              <a:t>для</a:t>
            </a:r>
            <a:r>
              <a:rPr sz="2000" spc="3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40" dirty="0">
                <a:solidFill>
                  <a:srgbClr val="FFFFFF"/>
                </a:solidFill>
                <a:latin typeface="Arial"/>
                <a:cs typeface="Arial"/>
              </a:rPr>
              <a:t>забезпечення </a:t>
            </a:r>
            <a:r>
              <a:rPr sz="2000" spc="254" dirty="0">
                <a:solidFill>
                  <a:srgbClr val="FFFFFF"/>
                </a:solidFill>
                <a:latin typeface="Arial"/>
                <a:cs typeface="Arial"/>
              </a:rPr>
              <a:t>регулярного</a:t>
            </a:r>
            <a:r>
              <a:rPr sz="2000" spc="4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50" dirty="0">
                <a:solidFill>
                  <a:srgbClr val="FFFFFF"/>
                </a:solidFill>
                <a:latin typeface="Arial"/>
                <a:cs typeface="Arial"/>
              </a:rPr>
              <a:t>функціонування</a:t>
            </a:r>
            <a:r>
              <a:rPr sz="2000" spc="4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54" dirty="0">
                <a:solidFill>
                  <a:srgbClr val="FFFFFF"/>
                </a:solidFill>
                <a:latin typeface="Arial"/>
                <a:cs typeface="Arial"/>
              </a:rPr>
              <a:t>організованої</a:t>
            </a:r>
            <a:r>
              <a:rPr sz="2000" spc="4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29" dirty="0">
                <a:solidFill>
                  <a:srgbClr val="FFFFFF"/>
                </a:solidFill>
                <a:latin typeface="Arial"/>
                <a:cs typeface="Arial"/>
              </a:rPr>
              <a:t>торгівлі</a:t>
            </a:r>
            <a:endParaRPr sz="2000">
              <a:latin typeface="Arial"/>
              <a:cs typeface="Arial"/>
            </a:endParaRPr>
          </a:p>
          <a:p>
            <a:pPr marL="351790" marR="5080" indent="-339725" algn="r">
              <a:lnSpc>
                <a:spcPct val="112500"/>
              </a:lnSpc>
            </a:pPr>
            <a:r>
              <a:rPr sz="2000" spc="204" dirty="0">
                <a:solidFill>
                  <a:srgbClr val="FFFFFF"/>
                </a:solidFill>
                <a:latin typeface="Arial"/>
                <a:cs typeface="Arial"/>
              </a:rPr>
              <a:t>товарів</a:t>
            </a:r>
            <a:r>
              <a:rPr sz="2000" spc="204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000" spc="25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175" dirty="0">
                <a:solidFill>
                  <a:srgbClr val="FFFFFF"/>
                </a:solidFill>
                <a:latin typeface="Arial"/>
                <a:cs typeface="Arial"/>
              </a:rPr>
              <a:t>валют</a:t>
            </a:r>
            <a:r>
              <a:rPr sz="2000" spc="17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000" spc="25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280" dirty="0">
                <a:solidFill>
                  <a:srgbClr val="FFFFFF"/>
                </a:solidFill>
                <a:latin typeface="Arial"/>
                <a:cs typeface="Arial"/>
              </a:rPr>
              <a:t>цінних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45" dirty="0">
                <a:solidFill>
                  <a:srgbClr val="FFFFFF"/>
                </a:solidFill>
                <a:latin typeface="Arial"/>
                <a:cs typeface="Arial"/>
              </a:rPr>
              <a:t>паперів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114" dirty="0">
                <a:solidFill>
                  <a:srgbClr val="FFFFFF"/>
                </a:solidFill>
                <a:latin typeface="Arial"/>
                <a:cs typeface="Arial"/>
              </a:rPr>
              <a:t>та</a:t>
            </a:r>
            <a:r>
              <a:rPr sz="2000" spc="4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60" dirty="0">
                <a:solidFill>
                  <a:srgbClr val="FFFFFF"/>
                </a:solidFill>
                <a:latin typeface="Arial"/>
                <a:cs typeface="Arial"/>
              </a:rPr>
              <a:t>похідних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15" dirty="0">
                <a:solidFill>
                  <a:srgbClr val="FFFFFF"/>
                </a:solidFill>
                <a:latin typeface="Arial"/>
                <a:cs typeface="Arial"/>
              </a:rPr>
              <a:t>фінансових </a:t>
            </a:r>
            <a:r>
              <a:rPr sz="2000" spc="225" dirty="0">
                <a:solidFill>
                  <a:srgbClr val="FFFFFF"/>
                </a:solidFill>
                <a:latin typeface="Arial"/>
                <a:cs typeface="Arial"/>
              </a:rPr>
              <a:t>інструментів</a:t>
            </a:r>
            <a:r>
              <a:rPr sz="2000" spc="22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000" spc="2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2000" spc="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45" dirty="0">
                <a:solidFill>
                  <a:srgbClr val="FFFFFF"/>
                </a:solidFill>
                <a:latin typeface="Arial"/>
                <a:cs typeface="Arial"/>
              </a:rPr>
              <a:t>також</a:t>
            </a:r>
            <a:r>
              <a:rPr sz="2000" spc="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60" dirty="0">
                <a:solidFill>
                  <a:srgbClr val="FFFFFF"/>
                </a:solidFill>
                <a:latin typeface="Arial"/>
                <a:cs typeface="Arial"/>
              </a:rPr>
              <a:t>відповідного</a:t>
            </a:r>
            <a:r>
              <a:rPr sz="2000" spc="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25" dirty="0">
                <a:solidFill>
                  <a:srgbClr val="FFFFFF"/>
                </a:solidFill>
                <a:latin typeface="Arial"/>
                <a:cs typeface="Arial"/>
              </a:rPr>
              <a:t>оформлення</a:t>
            </a:r>
            <a:r>
              <a:rPr sz="2000" spc="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185" dirty="0">
                <a:solidFill>
                  <a:srgbClr val="FFFFFF"/>
                </a:solidFill>
                <a:latin typeface="Arial"/>
                <a:cs typeface="Arial"/>
              </a:rPr>
              <a:t>угод</a:t>
            </a:r>
            <a:endParaRPr sz="2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300"/>
              </a:spcBef>
            </a:pPr>
            <a:r>
              <a:rPr sz="2000" spc="210" dirty="0">
                <a:solidFill>
                  <a:srgbClr val="FFFFFF"/>
                </a:solidFill>
                <a:latin typeface="Arial"/>
                <a:cs typeface="Arial"/>
              </a:rPr>
              <a:t>купівлі</a:t>
            </a:r>
            <a:r>
              <a:rPr sz="2000" spc="21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2000" spc="-50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190" dirty="0">
                <a:solidFill>
                  <a:srgbClr val="FFFFFF"/>
                </a:solidFill>
                <a:latin typeface="Arial"/>
                <a:cs typeface="Arial"/>
              </a:rPr>
              <a:t>продажу</a:t>
            </a:r>
            <a:r>
              <a:rPr sz="2000" spc="1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2000">
              <a:latin typeface="Verdana"/>
              <a:cs typeface="Verdan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09750" y="3658658"/>
            <a:ext cx="970908" cy="104901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592482" y="5985113"/>
            <a:ext cx="3695516" cy="430188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483793" y="5739536"/>
            <a:ext cx="16142969" cy="1910714"/>
          </a:xfrm>
          <a:custGeom>
            <a:avLst/>
            <a:gdLst/>
            <a:ahLst/>
            <a:cxnLst/>
            <a:rect l="l" t="t" r="r" b="b"/>
            <a:pathLst>
              <a:path w="16142969" h="1910715">
                <a:moveTo>
                  <a:pt x="466191" y="894638"/>
                </a:moveTo>
                <a:lnTo>
                  <a:pt x="449884" y="860107"/>
                </a:lnTo>
                <a:lnTo>
                  <a:pt x="421513" y="824280"/>
                </a:lnTo>
                <a:lnTo>
                  <a:pt x="273050" y="675716"/>
                </a:lnTo>
                <a:lnTo>
                  <a:pt x="205219" y="653935"/>
                </a:lnTo>
                <a:lnTo>
                  <a:pt x="172999" y="667232"/>
                </a:lnTo>
                <a:lnTo>
                  <a:pt x="149479" y="693585"/>
                </a:lnTo>
                <a:lnTo>
                  <a:pt x="140385" y="730643"/>
                </a:lnTo>
                <a:lnTo>
                  <a:pt x="140385" y="1198638"/>
                </a:lnTo>
                <a:lnTo>
                  <a:pt x="149479" y="1235697"/>
                </a:lnTo>
                <a:lnTo>
                  <a:pt x="170002" y="1258595"/>
                </a:lnTo>
                <a:lnTo>
                  <a:pt x="264604" y="1258595"/>
                </a:lnTo>
                <a:lnTo>
                  <a:pt x="273050" y="1253553"/>
                </a:lnTo>
                <a:lnTo>
                  <a:pt x="421513" y="1105090"/>
                </a:lnTo>
                <a:lnTo>
                  <a:pt x="449884" y="1069124"/>
                </a:lnTo>
                <a:lnTo>
                  <a:pt x="466191" y="1034491"/>
                </a:lnTo>
                <a:lnTo>
                  <a:pt x="466191" y="894638"/>
                </a:lnTo>
                <a:close/>
              </a:path>
              <a:path w="16142969" h="1910715">
                <a:moveTo>
                  <a:pt x="16142919" y="947394"/>
                </a:moveTo>
                <a:lnTo>
                  <a:pt x="14206106" y="177342"/>
                </a:lnTo>
                <a:lnTo>
                  <a:pt x="446811" y="177342"/>
                </a:lnTo>
                <a:lnTo>
                  <a:pt x="317309" y="47891"/>
                </a:lnTo>
                <a:lnTo>
                  <a:pt x="282435" y="21310"/>
                </a:lnTo>
                <a:lnTo>
                  <a:pt x="243179" y="5359"/>
                </a:lnTo>
                <a:lnTo>
                  <a:pt x="201726" y="0"/>
                </a:lnTo>
                <a:lnTo>
                  <a:pt x="160274" y="5359"/>
                </a:lnTo>
                <a:lnTo>
                  <a:pt x="121043" y="21310"/>
                </a:lnTo>
                <a:lnTo>
                  <a:pt x="86207" y="47891"/>
                </a:lnTo>
                <a:lnTo>
                  <a:pt x="0" y="134086"/>
                </a:lnTo>
                <a:lnTo>
                  <a:pt x="715124" y="849299"/>
                </a:lnTo>
                <a:lnTo>
                  <a:pt x="741692" y="884148"/>
                </a:lnTo>
                <a:lnTo>
                  <a:pt x="757643" y="923404"/>
                </a:lnTo>
                <a:lnTo>
                  <a:pt x="762965" y="964857"/>
                </a:lnTo>
                <a:lnTo>
                  <a:pt x="757643" y="1006322"/>
                </a:lnTo>
                <a:lnTo>
                  <a:pt x="741692" y="1045565"/>
                </a:lnTo>
                <a:lnTo>
                  <a:pt x="715073" y="1080452"/>
                </a:lnTo>
                <a:lnTo>
                  <a:pt x="0" y="1796135"/>
                </a:lnTo>
                <a:lnTo>
                  <a:pt x="86106" y="1882355"/>
                </a:lnTo>
                <a:lnTo>
                  <a:pt x="120980" y="1908759"/>
                </a:lnTo>
                <a:lnTo>
                  <a:pt x="125780" y="1910702"/>
                </a:lnTo>
                <a:lnTo>
                  <a:pt x="277583" y="1910702"/>
                </a:lnTo>
                <a:lnTo>
                  <a:pt x="317207" y="1882355"/>
                </a:lnTo>
                <a:lnTo>
                  <a:pt x="1119378" y="1079957"/>
                </a:lnTo>
                <a:lnTo>
                  <a:pt x="1145616" y="1045565"/>
                </a:lnTo>
                <a:lnTo>
                  <a:pt x="1161567" y="1006322"/>
                </a:lnTo>
                <a:lnTo>
                  <a:pt x="1164628" y="982484"/>
                </a:lnTo>
                <a:lnTo>
                  <a:pt x="1164628" y="947242"/>
                </a:lnTo>
                <a:lnTo>
                  <a:pt x="1161567" y="923404"/>
                </a:lnTo>
                <a:lnTo>
                  <a:pt x="1145616" y="884148"/>
                </a:lnTo>
                <a:lnTo>
                  <a:pt x="1119047" y="849299"/>
                </a:lnTo>
                <a:lnTo>
                  <a:pt x="446963" y="177507"/>
                </a:lnTo>
                <a:lnTo>
                  <a:pt x="2229713" y="849363"/>
                </a:lnTo>
                <a:lnTo>
                  <a:pt x="2285073" y="874903"/>
                </a:lnTo>
                <a:lnTo>
                  <a:pt x="2324900" y="903312"/>
                </a:lnTo>
                <a:lnTo>
                  <a:pt x="2348954" y="933640"/>
                </a:lnTo>
                <a:lnTo>
                  <a:pt x="2357031" y="964907"/>
                </a:lnTo>
                <a:lnTo>
                  <a:pt x="2349144" y="996124"/>
                </a:lnTo>
                <a:lnTo>
                  <a:pt x="2325408" y="1026350"/>
                </a:lnTo>
                <a:lnTo>
                  <a:pt x="2285644" y="1054760"/>
                </a:lnTo>
                <a:lnTo>
                  <a:pt x="2229713" y="1080465"/>
                </a:lnTo>
                <a:lnTo>
                  <a:pt x="546912" y="1715147"/>
                </a:lnTo>
                <a:lnTo>
                  <a:pt x="14299032" y="1715147"/>
                </a:lnTo>
                <a:lnTo>
                  <a:pt x="16142919" y="982421"/>
                </a:lnTo>
                <a:lnTo>
                  <a:pt x="16142919" y="947394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54732" y="6237427"/>
            <a:ext cx="929005" cy="896619"/>
          </a:xfrm>
          <a:custGeom>
            <a:avLst/>
            <a:gdLst/>
            <a:ahLst/>
            <a:cxnLst/>
            <a:rect l="l" t="t" r="r" b="b"/>
            <a:pathLst>
              <a:path w="929004" h="896620">
                <a:moveTo>
                  <a:pt x="261811" y="523239"/>
                </a:moveTo>
                <a:lnTo>
                  <a:pt x="209054" y="518159"/>
                </a:lnTo>
                <a:lnTo>
                  <a:pt x="159912" y="502919"/>
                </a:lnTo>
                <a:lnTo>
                  <a:pt x="115439" y="478789"/>
                </a:lnTo>
                <a:lnTo>
                  <a:pt x="76693" y="445769"/>
                </a:lnTo>
                <a:lnTo>
                  <a:pt x="44723" y="407669"/>
                </a:lnTo>
                <a:lnTo>
                  <a:pt x="20580" y="363219"/>
                </a:lnTo>
                <a:lnTo>
                  <a:pt x="5321" y="313689"/>
                </a:lnTo>
                <a:lnTo>
                  <a:pt x="0" y="261619"/>
                </a:lnTo>
                <a:lnTo>
                  <a:pt x="5321" y="208279"/>
                </a:lnTo>
                <a:lnTo>
                  <a:pt x="20580" y="158749"/>
                </a:lnTo>
                <a:lnTo>
                  <a:pt x="44723" y="114299"/>
                </a:lnTo>
                <a:lnTo>
                  <a:pt x="76693" y="76199"/>
                </a:lnTo>
                <a:lnTo>
                  <a:pt x="115430" y="44449"/>
                </a:lnTo>
                <a:lnTo>
                  <a:pt x="159903" y="20319"/>
                </a:lnTo>
                <a:lnTo>
                  <a:pt x="209051" y="5079"/>
                </a:lnTo>
                <a:lnTo>
                  <a:pt x="261811" y="0"/>
                </a:lnTo>
                <a:lnTo>
                  <a:pt x="314567" y="5079"/>
                </a:lnTo>
                <a:lnTo>
                  <a:pt x="363709" y="20319"/>
                </a:lnTo>
                <a:lnTo>
                  <a:pt x="380094" y="29209"/>
                </a:lnTo>
                <a:lnTo>
                  <a:pt x="261811" y="29209"/>
                </a:lnTo>
                <a:lnTo>
                  <a:pt x="215067" y="34289"/>
                </a:lnTo>
                <a:lnTo>
                  <a:pt x="171524" y="46989"/>
                </a:lnTo>
                <a:lnTo>
                  <a:pt x="132120" y="68579"/>
                </a:lnTo>
                <a:lnTo>
                  <a:pt x="97793" y="97789"/>
                </a:lnTo>
                <a:lnTo>
                  <a:pt x="69472" y="132079"/>
                </a:lnTo>
                <a:lnTo>
                  <a:pt x="48084" y="171449"/>
                </a:lnTo>
                <a:lnTo>
                  <a:pt x="34565" y="214629"/>
                </a:lnTo>
                <a:lnTo>
                  <a:pt x="29850" y="261619"/>
                </a:lnTo>
                <a:lnTo>
                  <a:pt x="34561" y="307339"/>
                </a:lnTo>
                <a:lnTo>
                  <a:pt x="48075" y="351789"/>
                </a:lnTo>
                <a:lnTo>
                  <a:pt x="69462" y="391159"/>
                </a:lnTo>
                <a:lnTo>
                  <a:pt x="97793" y="425449"/>
                </a:lnTo>
                <a:lnTo>
                  <a:pt x="132120" y="453389"/>
                </a:lnTo>
                <a:lnTo>
                  <a:pt x="171524" y="474979"/>
                </a:lnTo>
                <a:lnTo>
                  <a:pt x="215067" y="488949"/>
                </a:lnTo>
                <a:lnTo>
                  <a:pt x="261811" y="492759"/>
                </a:lnTo>
                <a:lnTo>
                  <a:pt x="382435" y="492759"/>
                </a:lnTo>
                <a:lnTo>
                  <a:pt x="363709" y="502919"/>
                </a:lnTo>
                <a:lnTo>
                  <a:pt x="314567" y="518159"/>
                </a:lnTo>
                <a:lnTo>
                  <a:pt x="261811" y="523239"/>
                </a:lnTo>
                <a:close/>
              </a:path>
              <a:path w="929004" h="896620">
                <a:moveTo>
                  <a:pt x="382435" y="492759"/>
                </a:moveTo>
                <a:lnTo>
                  <a:pt x="261811" y="492759"/>
                </a:lnTo>
                <a:lnTo>
                  <a:pt x="308555" y="488949"/>
                </a:lnTo>
                <a:lnTo>
                  <a:pt x="352098" y="474979"/>
                </a:lnTo>
                <a:lnTo>
                  <a:pt x="391501" y="453389"/>
                </a:lnTo>
                <a:lnTo>
                  <a:pt x="425828" y="425449"/>
                </a:lnTo>
                <a:lnTo>
                  <a:pt x="454149" y="391159"/>
                </a:lnTo>
                <a:lnTo>
                  <a:pt x="475537" y="351789"/>
                </a:lnTo>
                <a:lnTo>
                  <a:pt x="489056" y="307339"/>
                </a:lnTo>
                <a:lnTo>
                  <a:pt x="493771" y="261619"/>
                </a:lnTo>
                <a:lnTo>
                  <a:pt x="489056" y="214629"/>
                </a:lnTo>
                <a:lnTo>
                  <a:pt x="475537" y="171449"/>
                </a:lnTo>
                <a:lnTo>
                  <a:pt x="454149" y="132079"/>
                </a:lnTo>
                <a:lnTo>
                  <a:pt x="425828" y="97789"/>
                </a:lnTo>
                <a:lnTo>
                  <a:pt x="391501" y="68579"/>
                </a:lnTo>
                <a:lnTo>
                  <a:pt x="352098" y="46989"/>
                </a:lnTo>
                <a:lnTo>
                  <a:pt x="308555" y="34289"/>
                </a:lnTo>
                <a:lnTo>
                  <a:pt x="261811" y="29209"/>
                </a:lnTo>
                <a:lnTo>
                  <a:pt x="380094" y="29209"/>
                </a:lnTo>
                <a:lnTo>
                  <a:pt x="446928" y="76199"/>
                </a:lnTo>
                <a:lnTo>
                  <a:pt x="478898" y="114299"/>
                </a:lnTo>
                <a:lnTo>
                  <a:pt x="503041" y="158749"/>
                </a:lnTo>
                <a:lnTo>
                  <a:pt x="518301" y="208279"/>
                </a:lnTo>
                <a:lnTo>
                  <a:pt x="523622" y="261619"/>
                </a:lnTo>
                <a:lnTo>
                  <a:pt x="518301" y="313689"/>
                </a:lnTo>
                <a:lnTo>
                  <a:pt x="503041" y="363219"/>
                </a:lnTo>
                <a:lnTo>
                  <a:pt x="478898" y="407669"/>
                </a:lnTo>
                <a:lnTo>
                  <a:pt x="446928" y="445769"/>
                </a:lnTo>
                <a:lnTo>
                  <a:pt x="408182" y="478789"/>
                </a:lnTo>
                <a:lnTo>
                  <a:pt x="382435" y="492759"/>
                </a:lnTo>
                <a:close/>
              </a:path>
              <a:path w="929004" h="896620">
                <a:moveTo>
                  <a:pt x="276666" y="140969"/>
                </a:moveTo>
                <a:lnTo>
                  <a:pt x="246955" y="140969"/>
                </a:lnTo>
                <a:lnTo>
                  <a:pt x="246955" y="104139"/>
                </a:lnTo>
                <a:lnTo>
                  <a:pt x="253617" y="97789"/>
                </a:lnTo>
                <a:lnTo>
                  <a:pt x="270028" y="97789"/>
                </a:lnTo>
                <a:lnTo>
                  <a:pt x="276666" y="104139"/>
                </a:lnTo>
                <a:lnTo>
                  <a:pt x="276666" y="140969"/>
                </a:lnTo>
                <a:close/>
              </a:path>
              <a:path w="929004" h="896620">
                <a:moveTo>
                  <a:pt x="790336" y="297179"/>
                </a:moveTo>
                <a:lnTo>
                  <a:pt x="740610" y="297179"/>
                </a:lnTo>
                <a:lnTo>
                  <a:pt x="727365" y="276859"/>
                </a:lnTo>
                <a:lnTo>
                  <a:pt x="712485" y="256539"/>
                </a:lnTo>
                <a:lnTo>
                  <a:pt x="678215" y="220979"/>
                </a:lnTo>
                <a:lnTo>
                  <a:pt x="625045" y="182879"/>
                </a:lnTo>
                <a:lnTo>
                  <a:pt x="564406" y="156209"/>
                </a:lnTo>
                <a:lnTo>
                  <a:pt x="556513" y="153669"/>
                </a:lnTo>
                <a:lnTo>
                  <a:pt x="552080" y="146049"/>
                </a:lnTo>
                <a:lnTo>
                  <a:pt x="554471" y="137159"/>
                </a:lnTo>
                <a:lnTo>
                  <a:pt x="556838" y="129539"/>
                </a:lnTo>
                <a:lnTo>
                  <a:pt x="565148" y="125729"/>
                </a:lnTo>
                <a:lnTo>
                  <a:pt x="573017" y="128269"/>
                </a:lnTo>
                <a:lnTo>
                  <a:pt x="639634" y="156209"/>
                </a:lnTo>
                <a:lnTo>
                  <a:pt x="698015" y="198119"/>
                </a:lnTo>
                <a:lnTo>
                  <a:pt x="734241" y="236219"/>
                </a:lnTo>
                <a:lnTo>
                  <a:pt x="764286" y="279399"/>
                </a:lnTo>
                <a:lnTo>
                  <a:pt x="795070" y="279399"/>
                </a:lnTo>
                <a:lnTo>
                  <a:pt x="790336" y="297179"/>
                </a:lnTo>
                <a:close/>
              </a:path>
              <a:path w="929004" h="896620">
                <a:moveTo>
                  <a:pt x="333338" y="350519"/>
                </a:moveTo>
                <a:lnTo>
                  <a:pt x="284448" y="350519"/>
                </a:lnTo>
                <a:lnTo>
                  <a:pt x="291467" y="347979"/>
                </a:lnTo>
                <a:lnTo>
                  <a:pt x="297829" y="344169"/>
                </a:lnTo>
                <a:lnTo>
                  <a:pt x="314410" y="313689"/>
                </a:lnTo>
                <a:lnTo>
                  <a:pt x="313643" y="306069"/>
                </a:lnTo>
                <a:lnTo>
                  <a:pt x="284438" y="276859"/>
                </a:lnTo>
                <a:lnTo>
                  <a:pt x="276922" y="275589"/>
                </a:lnTo>
                <a:lnTo>
                  <a:pt x="246699" y="275589"/>
                </a:lnTo>
                <a:lnTo>
                  <a:pt x="233167" y="274319"/>
                </a:lnTo>
                <a:lnTo>
                  <a:pt x="199137" y="256539"/>
                </a:lnTo>
                <a:lnTo>
                  <a:pt x="180737" y="222249"/>
                </a:lnTo>
                <a:lnTo>
                  <a:pt x="179361" y="208279"/>
                </a:lnTo>
                <a:lnTo>
                  <a:pt x="180737" y="195579"/>
                </a:lnTo>
                <a:lnTo>
                  <a:pt x="199137" y="161289"/>
                </a:lnTo>
                <a:lnTo>
                  <a:pt x="233167" y="142239"/>
                </a:lnTo>
                <a:lnTo>
                  <a:pt x="246699" y="140969"/>
                </a:lnTo>
                <a:lnTo>
                  <a:pt x="276922" y="140969"/>
                </a:lnTo>
                <a:lnTo>
                  <a:pt x="314516" y="152399"/>
                </a:lnTo>
                <a:lnTo>
                  <a:pt x="332715" y="171449"/>
                </a:lnTo>
                <a:lnTo>
                  <a:pt x="239173" y="171449"/>
                </a:lnTo>
                <a:lnTo>
                  <a:pt x="232154" y="173989"/>
                </a:lnTo>
                <a:lnTo>
                  <a:pt x="209212" y="208279"/>
                </a:lnTo>
                <a:lnTo>
                  <a:pt x="209978" y="215899"/>
                </a:lnTo>
                <a:lnTo>
                  <a:pt x="239183" y="245109"/>
                </a:lnTo>
                <a:lnTo>
                  <a:pt x="246699" y="246379"/>
                </a:lnTo>
                <a:lnTo>
                  <a:pt x="276922" y="246379"/>
                </a:lnTo>
                <a:lnTo>
                  <a:pt x="290454" y="247649"/>
                </a:lnTo>
                <a:lnTo>
                  <a:pt x="324484" y="265429"/>
                </a:lnTo>
                <a:lnTo>
                  <a:pt x="342884" y="299719"/>
                </a:lnTo>
                <a:lnTo>
                  <a:pt x="344135" y="312419"/>
                </a:lnTo>
                <a:lnTo>
                  <a:pt x="344135" y="314959"/>
                </a:lnTo>
                <a:lnTo>
                  <a:pt x="342884" y="327659"/>
                </a:lnTo>
                <a:lnTo>
                  <a:pt x="338942" y="339089"/>
                </a:lnTo>
                <a:lnTo>
                  <a:pt x="333338" y="350519"/>
                </a:lnTo>
                <a:close/>
              </a:path>
              <a:path w="929004" h="896620">
                <a:moveTo>
                  <a:pt x="337575" y="223519"/>
                </a:moveTo>
                <a:lnTo>
                  <a:pt x="321095" y="223519"/>
                </a:lnTo>
                <a:lnTo>
                  <a:pt x="314410" y="217169"/>
                </a:lnTo>
                <a:lnTo>
                  <a:pt x="314410" y="208279"/>
                </a:lnTo>
                <a:lnTo>
                  <a:pt x="313643" y="200659"/>
                </a:lnTo>
                <a:lnTo>
                  <a:pt x="284438" y="171449"/>
                </a:lnTo>
                <a:lnTo>
                  <a:pt x="332715" y="171449"/>
                </a:lnTo>
                <a:lnTo>
                  <a:pt x="338942" y="182879"/>
                </a:lnTo>
                <a:lnTo>
                  <a:pt x="342884" y="195579"/>
                </a:lnTo>
                <a:lnTo>
                  <a:pt x="344260" y="208279"/>
                </a:lnTo>
                <a:lnTo>
                  <a:pt x="344260" y="217169"/>
                </a:lnTo>
                <a:lnTo>
                  <a:pt x="337575" y="223519"/>
                </a:lnTo>
                <a:close/>
              </a:path>
              <a:path w="929004" h="896620">
                <a:moveTo>
                  <a:pt x="795070" y="279399"/>
                </a:moveTo>
                <a:lnTo>
                  <a:pt x="764286" y="279399"/>
                </a:lnTo>
                <a:lnTo>
                  <a:pt x="775080" y="238759"/>
                </a:lnTo>
                <a:lnTo>
                  <a:pt x="777169" y="231139"/>
                </a:lnTo>
                <a:lnTo>
                  <a:pt x="785317" y="226059"/>
                </a:lnTo>
                <a:lnTo>
                  <a:pt x="801194" y="229869"/>
                </a:lnTo>
                <a:lnTo>
                  <a:pt x="805952" y="238759"/>
                </a:lnTo>
                <a:lnTo>
                  <a:pt x="803863" y="246379"/>
                </a:lnTo>
                <a:lnTo>
                  <a:pt x="795070" y="279399"/>
                </a:lnTo>
                <a:close/>
              </a:path>
              <a:path w="929004" h="896620">
                <a:moveTo>
                  <a:pt x="772712" y="335279"/>
                </a:moveTo>
                <a:lnTo>
                  <a:pt x="764913" y="335279"/>
                </a:lnTo>
                <a:lnTo>
                  <a:pt x="689566" y="314959"/>
                </a:lnTo>
                <a:lnTo>
                  <a:pt x="681627" y="312419"/>
                </a:lnTo>
                <a:lnTo>
                  <a:pt x="676869" y="304799"/>
                </a:lnTo>
                <a:lnTo>
                  <a:pt x="681047" y="288289"/>
                </a:lnTo>
                <a:lnTo>
                  <a:pt x="689195" y="284479"/>
                </a:lnTo>
                <a:lnTo>
                  <a:pt x="697133" y="285749"/>
                </a:lnTo>
                <a:lnTo>
                  <a:pt x="740610" y="297179"/>
                </a:lnTo>
                <a:lnTo>
                  <a:pt x="790336" y="297179"/>
                </a:lnTo>
                <a:lnTo>
                  <a:pt x="781881" y="328929"/>
                </a:lnTo>
                <a:lnTo>
                  <a:pt x="778678" y="332739"/>
                </a:lnTo>
                <a:lnTo>
                  <a:pt x="774639" y="334009"/>
                </a:lnTo>
                <a:lnTo>
                  <a:pt x="773710" y="334009"/>
                </a:lnTo>
                <a:lnTo>
                  <a:pt x="772712" y="335279"/>
                </a:lnTo>
                <a:close/>
              </a:path>
              <a:path w="929004" h="896620">
                <a:moveTo>
                  <a:pt x="276922" y="380999"/>
                </a:moveTo>
                <a:lnTo>
                  <a:pt x="246699" y="380999"/>
                </a:lnTo>
                <a:lnTo>
                  <a:pt x="233167" y="379729"/>
                </a:lnTo>
                <a:lnTo>
                  <a:pt x="199137" y="360679"/>
                </a:lnTo>
                <a:lnTo>
                  <a:pt x="179486" y="314959"/>
                </a:lnTo>
                <a:lnTo>
                  <a:pt x="179361" y="304799"/>
                </a:lnTo>
                <a:lnTo>
                  <a:pt x="186046" y="298449"/>
                </a:lnTo>
                <a:lnTo>
                  <a:pt x="202526" y="298449"/>
                </a:lnTo>
                <a:lnTo>
                  <a:pt x="209212" y="304799"/>
                </a:lnTo>
                <a:lnTo>
                  <a:pt x="209212" y="313689"/>
                </a:lnTo>
                <a:lnTo>
                  <a:pt x="209978" y="321309"/>
                </a:lnTo>
                <a:lnTo>
                  <a:pt x="239183" y="350519"/>
                </a:lnTo>
                <a:lnTo>
                  <a:pt x="333338" y="350519"/>
                </a:lnTo>
                <a:lnTo>
                  <a:pt x="332715" y="351789"/>
                </a:lnTo>
                <a:lnTo>
                  <a:pt x="324484" y="360679"/>
                </a:lnTo>
                <a:lnTo>
                  <a:pt x="314516" y="369569"/>
                </a:lnTo>
                <a:lnTo>
                  <a:pt x="303079" y="375919"/>
                </a:lnTo>
                <a:lnTo>
                  <a:pt x="290454" y="379729"/>
                </a:lnTo>
                <a:lnTo>
                  <a:pt x="276922" y="380999"/>
                </a:lnTo>
                <a:close/>
              </a:path>
              <a:path w="929004" h="896620">
                <a:moveTo>
                  <a:pt x="666679" y="896619"/>
                </a:moveTo>
                <a:lnTo>
                  <a:pt x="613922" y="890269"/>
                </a:lnTo>
                <a:lnTo>
                  <a:pt x="564780" y="875029"/>
                </a:lnTo>
                <a:lnTo>
                  <a:pt x="520308" y="850899"/>
                </a:lnTo>
                <a:lnTo>
                  <a:pt x="481561" y="819149"/>
                </a:lnTo>
                <a:lnTo>
                  <a:pt x="449591" y="781049"/>
                </a:lnTo>
                <a:lnTo>
                  <a:pt x="425448" y="736599"/>
                </a:lnTo>
                <a:lnTo>
                  <a:pt x="410189" y="687069"/>
                </a:lnTo>
                <a:lnTo>
                  <a:pt x="404868" y="633729"/>
                </a:lnTo>
                <a:lnTo>
                  <a:pt x="410189" y="581659"/>
                </a:lnTo>
                <a:lnTo>
                  <a:pt x="425448" y="532129"/>
                </a:lnTo>
                <a:lnTo>
                  <a:pt x="449591" y="487679"/>
                </a:lnTo>
                <a:lnTo>
                  <a:pt x="481561" y="449579"/>
                </a:lnTo>
                <a:lnTo>
                  <a:pt x="520308" y="416559"/>
                </a:lnTo>
                <a:lnTo>
                  <a:pt x="564780" y="392429"/>
                </a:lnTo>
                <a:lnTo>
                  <a:pt x="613922" y="377189"/>
                </a:lnTo>
                <a:lnTo>
                  <a:pt x="666679" y="372109"/>
                </a:lnTo>
                <a:lnTo>
                  <a:pt x="719435" y="377189"/>
                </a:lnTo>
                <a:lnTo>
                  <a:pt x="768578" y="392429"/>
                </a:lnTo>
                <a:lnTo>
                  <a:pt x="787303" y="402589"/>
                </a:lnTo>
                <a:lnTo>
                  <a:pt x="666702" y="402589"/>
                </a:lnTo>
                <a:lnTo>
                  <a:pt x="619958" y="406399"/>
                </a:lnTo>
                <a:lnTo>
                  <a:pt x="576415" y="420369"/>
                </a:lnTo>
                <a:lnTo>
                  <a:pt x="537011" y="441959"/>
                </a:lnTo>
                <a:lnTo>
                  <a:pt x="502684" y="469899"/>
                </a:lnTo>
                <a:lnTo>
                  <a:pt x="474363" y="504189"/>
                </a:lnTo>
                <a:lnTo>
                  <a:pt x="452975" y="543559"/>
                </a:lnTo>
                <a:lnTo>
                  <a:pt x="439456" y="588009"/>
                </a:lnTo>
                <a:lnTo>
                  <a:pt x="434742" y="633729"/>
                </a:lnTo>
                <a:lnTo>
                  <a:pt x="439456" y="680719"/>
                </a:lnTo>
                <a:lnTo>
                  <a:pt x="452975" y="723899"/>
                </a:lnTo>
                <a:lnTo>
                  <a:pt x="474363" y="764539"/>
                </a:lnTo>
                <a:lnTo>
                  <a:pt x="502684" y="798829"/>
                </a:lnTo>
                <a:lnTo>
                  <a:pt x="537011" y="826769"/>
                </a:lnTo>
                <a:lnTo>
                  <a:pt x="576415" y="848359"/>
                </a:lnTo>
                <a:lnTo>
                  <a:pt x="619958" y="861059"/>
                </a:lnTo>
                <a:lnTo>
                  <a:pt x="666702" y="866139"/>
                </a:lnTo>
                <a:lnTo>
                  <a:pt x="784962" y="866139"/>
                </a:lnTo>
                <a:lnTo>
                  <a:pt x="768578" y="875029"/>
                </a:lnTo>
                <a:lnTo>
                  <a:pt x="719435" y="890269"/>
                </a:lnTo>
                <a:lnTo>
                  <a:pt x="666679" y="896619"/>
                </a:lnTo>
                <a:close/>
              </a:path>
              <a:path w="929004" h="896620">
                <a:moveTo>
                  <a:pt x="270004" y="424179"/>
                </a:moveTo>
                <a:lnTo>
                  <a:pt x="253593" y="424179"/>
                </a:lnTo>
                <a:lnTo>
                  <a:pt x="246955" y="417829"/>
                </a:lnTo>
                <a:lnTo>
                  <a:pt x="246955" y="380999"/>
                </a:lnTo>
                <a:lnTo>
                  <a:pt x="276666" y="380999"/>
                </a:lnTo>
                <a:lnTo>
                  <a:pt x="276666" y="417829"/>
                </a:lnTo>
                <a:lnTo>
                  <a:pt x="270004" y="424179"/>
                </a:lnTo>
                <a:close/>
              </a:path>
              <a:path w="929004" h="896620">
                <a:moveTo>
                  <a:pt x="784962" y="866139"/>
                </a:moveTo>
                <a:lnTo>
                  <a:pt x="666702" y="866139"/>
                </a:lnTo>
                <a:lnTo>
                  <a:pt x="713446" y="861059"/>
                </a:lnTo>
                <a:lnTo>
                  <a:pt x="756989" y="848359"/>
                </a:lnTo>
                <a:lnTo>
                  <a:pt x="796393" y="826769"/>
                </a:lnTo>
                <a:lnTo>
                  <a:pt x="830720" y="798829"/>
                </a:lnTo>
                <a:lnTo>
                  <a:pt x="859038" y="763269"/>
                </a:lnTo>
                <a:lnTo>
                  <a:pt x="880420" y="723899"/>
                </a:lnTo>
                <a:lnTo>
                  <a:pt x="893938" y="680719"/>
                </a:lnTo>
                <a:lnTo>
                  <a:pt x="898662" y="633729"/>
                </a:lnTo>
                <a:lnTo>
                  <a:pt x="893948" y="588009"/>
                </a:lnTo>
                <a:lnTo>
                  <a:pt x="880429" y="543559"/>
                </a:lnTo>
                <a:lnTo>
                  <a:pt x="859041" y="504189"/>
                </a:lnTo>
                <a:lnTo>
                  <a:pt x="830720" y="469899"/>
                </a:lnTo>
                <a:lnTo>
                  <a:pt x="796393" y="441959"/>
                </a:lnTo>
                <a:lnTo>
                  <a:pt x="756989" y="420369"/>
                </a:lnTo>
                <a:lnTo>
                  <a:pt x="713446" y="406399"/>
                </a:lnTo>
                <a:lnTo>
                  <a:pt x="666702" y="402589"/>
                </a:lnTo>
                <a:lnTo>
                  <a:pt x="787303" y="402589"/>
                </a:lnTo>
                <a:lnTo>
                  <a:pt x="851796" y="449579"/>
                </a:lnTo>
                <a:lnTo>
                  <a:pt x="883767" y="487679"/>
                </a:lnTo>
                <a:lnTo>
                  <a:pt x="907909" y="532129"/>
                </a:lnTo>
                <a:lnTo>
                  <a:pt x="923169" y="581659"/>
                </a:lnTo>
                <a:lnTo>
                  <a:pt x="928490" y="633729"/>
                </a:lnTo>
                <a:lnTo>
                  <a:pt x="923169" y="687069"/>
                </a:lnTo>
                <a:lnTo>
                  <a:pt x="907909" y="736599"/>
                </a:lnTo>
                <a:lnTo>
                  <a:pt x="883767" y="781049"/>
                </a:lnTo>
                <a:lnTo>
                  <a:pt x="851796" y="819149"/>
                </a:lnTo>
                <a:lnTo>
                  <a:pt x="813050" y="850899"/>
                </a:lnTo>
                <a:lnTo>
                  <a:pt x="784962" y="866139"/>
                </a:lnTo>
                <a:close/>
              </a:path>
              <a:path w="929004" h="896620">
                <a:moveTo>
                  <a:pt x="630468" y="547369"/>
                </a:moveTo>
                <a:lnTo>
                  <a:pt x="600640" y="547369"/>
                </a:lnTo>
                <a:lnTo>
                  <a:pt x="600640" y="537209"/>
                </a:lnTo>
                <a:lnTo>
                  <a:pt x="611970" y="500379"/>
                </a:lnTo>
                <a:lnTo>
                  <a:pt x="653425" y="473709"/>
                </a:lnTo>
                <a:lnTo>
                  <a:pt x="666702" y="471169"/>
                </a:lnTo>
                <a:lnTo>
                  <a:pt x="679979" y="473709"/>
                </a:lnTo>
                <a:lnTo>
                  <a:pt x="692363" y="477519"/>
                </a:lnTo>
                <a:lnTo>
                  <a:pt x="703581" y="482599"/>
                </a:lnTo>
                <a:lnTo>
                  <a:pt x="713359" y="491489"/>
                </a:lnTo>
                <a:lnTo>
                  <a:pt x="714217" y="492759"/>
                </a:lnTo>
                <a:lnTo>
                  <a:pt x="721939" y="501649"/>
                </a:lnTo>
                <a:lnTo>
                  <a:pt x="666679" y="501649"/>
                </a:lnTo>
                <a:lnTo>
                  <a:pt x="659418" y="502919"/>
                </a:lnTo>
                <a:lnTo>
                  <a:pt x="631209" y="530859"/>
                </a:lnTo>
                <a:lnTo>
                  <a:pt x="630591" y="537209"/>
                </a:lnTo>
                <a:lnTo>
                  <a:pt x="630468" y="547369"/>
                </a:lnTo>
                <a:close/>
              </a:path>
              <a:path w="929004" h="896620">
                <a:moveTo>
                  <a:pt x="732741" y="547369"/>
                </a:moveTo>
                <a:lnTo>
                  <a:pt x="702890" y="547369"/>
                </a:lnTo>
                <a:lnTo>
                  <a:pt x="702775" y="537209"/>
                </a:lnTo>
                <a:lnTo>
                  <a:pt x="702314" y="532129"/>
                </a:lnTo>
                <a:lnTo>
                  <a:pt x="702199" y="530859"/>
                </a:lnTo>
                <a:lnTo>
                  <a:pt x="700215" y="524509"/>
                </a:lnTo>
                <a:lnTo>
                  <a:pt x="697073" y="518159"/>
                </a:lnTo>
                <a:lnTo>
                  <a:pt x="692909" y="513079"/>
                </a:lnTo>
                <a:lnTo>
                  <a:pt x="692235" y="511809"/>
                </a:lnTo>
                <a:lnTo>
                  <a:pt x="686868" y="507999"/>
                </a:lnTo>
                <a:lnTo>
                  <a:pt x="680719" y="504189"/>
                </a:lnTo>
                <a:lnTo>
                  <a:pt x="673939" y="502919"/>
                </a:lnTo>
                <a:lnTo>
                  <a:pt x="666679" y="501649"/>
                </a:lnTo>
                <a:lnTo>
                  <a:pt x="721939" y="501649"/>
                </a:lnTo>
                <a:lnTo>
                  <a:pt x="727770" y="513079"/>
                </a:lnTo>
                <a:lnTo>
                  <a:pt x="731456" y="524509"/>
                </a:lnTo>
                <a:lnTo>
                  <a:pt x="732624" y="537209"/>
                </a:lnTo>
                <a:lnTo>
                  <a:pt x="732741" y="547369"/>
                </a:lnTo>
                <a:close/>
              </a:path>
              <a:path w="929004" h="896620">
                <a:moveTo>
                  <a:pt x="779026" y="796289"/>
                </a:moveTo>
                <a:lnTo>
                  <a:pt x="554355" y="796289"/>
                </a:lnTo>
                <a:lnTo>
                  <a:pt x="547669" y="789939"/>
                </a:lnTo>
                <a:lnTo>
                  <a:pt x="547669" y="553719"/>
                </a:lnTo>
                <a:lnTo>
                  <a:pt x="554355" y="547369"/>
                </a:lnTo>
                <a:lnTo>
                  <a:pt x="779026" y="547369"/>
                </a:lnTo>
                <a:lnTo>
                  <a:pt x="785711" y="553719"/>
                </a:lnTo>
                <a:lnTo>
                  <a:pt x="785711" y="577849"/>
                </a:lnTo>
                <a:lnTo>
                  <a:pt x="577520" y="577849"/>
                </a:lnTo>
                <a:lnTo>
                  <a:pt x="577520" y="767079"/>
                </a:lnTo>
                <a:lnTo>
                  <a:pt x="785711" y="767079"/>
                </a:lnTo>
                <a:lnTo>
                  <a:pt x="785711" y="789939"/>
                </a:lnTo>
                <a:lnTo>
                  <a:pt x="779026" y="796289"/>
                </a:lnTo>
                <a:close/>
              </a:path>
              <a:path w="929004" h="896620">
                <a:moveTo>
                  <a:pt x="143173" y="669289"/>
                </a:moveTo>
                <a:lnTo>
                  <a:pt x="127296" y="665479"/>
                </a:lnTo>
                <a:lnTo>
                  <a:pt x="122537" y="656589"/>
                </a:lnTo>
                <a:lnTo>
                  <a:pt x="124626" y="648969"/>
                </a:lnTo>
                <a:lnTo>
                  <a:pt x="146608" y="566419"/>
                </a:lnTo>
                <a:lnTo>
                  <a:pt x="149811" y="562609"/>
                </a:lnTo>
                <a:lnTo>
                  <a:pt x="153850" y="561339"/>
                </a:lnTo>
                <a:lnTo>
                  <a:pt x="154779" y="561339"/>
                </a:lnTo>
                <a:lnTo>
                  <a:pt x="155777" y="560069"/>
                </a:lnTo>
                <a:lnTo>
                  <a:pt x="163576" y="560069"/>
                </a:lnTo>
                <a:lnTo>
                  <a:pt x="238923" y="580389"/>
                </a:lnTo>
                <a:lnTo>
                  <a:pt x="246862" y="582929"/>
                </a:lnTo>
                <a:lnTo>
                  <a:pt x="251620" y="590549"/>
                </a:lnTo>
                <a:lnTo>
                  <a:pt x="249692" y="598169"/>
                </a:lnTo>
                <a:lnTo>
                  <a:pt x="187880" y="598169"/>
                </a:lnTo>
                <a:lnTo>
                  <a:pt x="199469" y="615949"/>
                </a:lnTo>
                <a:lnTo>
                  <a:pt x="164203" y="615949"/>
                </a:lnTo>
                <a:lnTo>
                  <a:pt x="153409" y="656589"/>
                </a:lnTo>
                <a:lnTo>
                  <a:pt x="151320" y="664209"/>
                </a:lnTo>
                <a:lnTo>
                  <a:pt x="143173" y="669289"/>
                </a:lnTo>
                <a:close/>
              </a:path>
              <a:path w="929004" h="896620">
                <a:moveTo>
                  <a:pt x="623806" y="617219"/>
                </a:moveTo>
                <a:lnTo>
                  <a:pt x="607325" y="617219"/>
                </a:lnTo>
                <a:lnTo>
                  <a:pt x="600640" y="610869"/>
                </a:lnTo>
                <a:lnTo>
                  <a:pt x="600640" y="577849"/>
                </a:lnTo>
                <a:lnTo>
                  <a:pt x="630491" y="577849"/>
                </a:lnTo>
                <a:lnTo>
                  <a:pt x="630491" y="610869"/>
                </a:lnTo>
                <a:lnTo>
                  <a:pt x="623806" y="617219"/>
                </a:lnTo>
                <a:close/>
              </a:path>
              <a:path w="929004" h="896620">
                <a:moveTo>
                  <a:pt x="726079" y="617219"/>
                </a:moveTo>
                <a:lnTo>
                  <a:pt x="709598" y="617219"/>
                </a:lnTo>
                <a:lnTo>
                  <a:pt x="702913" y="610869"/>
                </a:lnTo>
                <a:lnTo>
                  <a:pt x="702913" y="577849"/>
                </a:lnTo>
                <a:lnTo>
                  <a:pt x="732764" y="577849"/>
                </a:lnTo>
                <a:lnTo>
                  <a:pt x="732764" y="610869"/>
                </a:lnTo>
                <a:lnTo>
                  <a:pt x="726079" y="617219"/>
                </a:lnTo>
                <a:close/>
              </a:path>
              <a:path w="929004" h="896620">
                <a:moveTo>
                  <a:pt x="785711" y="767079"/>
                </a:moveTo>
                <a:lnTo>
                  <a:pt x="755883" y="767079"/>
                </a:lnTo>
                <a:lnTo>
                  <a:pt x="755883" y="577849"/>
                </a:lnTo>
                <a:lnTo>
                  <a:pt x="785711" y="577849"/>
                </a:lnTo>
                <a:lnTo>
                  <a:pt x="785711" y="767079"/>
                </a:lnTo>
                <a:close/>
              </a:path>
              <a:path w="929004" h="896620">
                <a:moveTo>
                  <a:pt x="239295" y="610869"/>
                </a:moveTo>
                <a:lnTo>
                  <a:pt x="231356" y="609599"/>
                </a:lnTo>
                <a:lnTo>
                  <a:pt x="187880" y="598169"/>
                </a:lnTo>
                <a:lnTo>
                  <a:pt x="249692" y="598169"/>
                </a:lnTo>
                <a:lnTo>
                  <a:pt x="247442" y="607059"/>
                </a:lnTo>
                <a:lnTo>
                  <a:pt x="239295" y="610869"/>
                </a:lnTo>
                <a:close/>
              </a:path>
              <a:path w="929004" h="896620">
                <a:moveTo>
                  <a:pt x="363341" y="769619"/>
                </a:moveTo>
                <a:lnTo>
                  <a:pt x="321262" y="754379"/>
                </a:lnTo>
                <a:lnTo>
                  <a:pt x="258508" y="718819"/>
                </a:lnTo>
                <a:lnTo>
                  <a:pt x="211635" y="678179"/>
                </a:lnTo>
                <a:lnTo>
                  <a:pt x="178406" y="638809"/>
                </a:lnTo>
                <a:lnTo>
                  <a:pt x="164203" y="615949"/>
                </a:lnTo>
                <a:lnTo>
                  <a:pt x="199469" y="615949"/>
                </a:lnTo>
                <a:lnTo>
                  <a:pt x="201125" y="618489"/>
                </a:lnTo>
                <a:lnTo>
                  <a:pt x="216004" y="638809"/>
                </a:lnTo>
                <a:lnTo>
                  <a:pt x="250274" y="674369"/>
                </a:lnTo>
                <a:lnTo>
                  <a:pt x="303445" y="712469"/>
                </a:lnTo>
                <a:lnTo>
                  <a:pt x="364084" y="739139"/>
                </a:lnTo>
                <a:lnTo>
                  <a:pt x="371976" y="741679"/>
                </a:lnTo>
                <a:lnTo>
                  <a:pt x="376409" y="749299"/>
                </a:lnTo>
                <a:lnTo>
                  <a:pt x="374019" y="758189"/>
                </a:lnTo>
                <a:lnTo>
                  <a:pt x="371651" y="765809"/>
                </a:lnTo>
                <a:lnTo>
                  <a:pt x="363341" y="7696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962196" y="6295249"/>
            <a:ext cx="1085977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sz="2000" spc="215" dirty="0">
                <a:solidFill>
                  <a:srgbClr val="FFFFFF"/>
                </a:solidFill>
                <a:latin typeface="Arial"/>
                <a:cs typeface="Arial"/>
              </a:rPr>
              <a:t>Торгівля</a:t>
            </a:r>
            <a:r>
              <a:rPr sz="2000" spc="4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15" dirty="0">
                <a:solidFill>
                  <a:srgbClr val="FFFFFF"/>
                </a:solidFill>
                <a:latin typeface="Arial"/>
                <a:cs typeface="Arial"/>
              </a:rPr>
              <a:t>здійснюється</a:t>
            </a:r>
            <a:r>
              <a:rPr sz="2000" spc="21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000" spc="2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195" dirty="0">
                <a:solidFill>
                  <a:srgbClr val="FFFFFF"/>
                </a:solidFill>
                <a:latin typeface="Arial"/>
                <a:cs typeface="Arial"/>
              </a:rPr>
              <a:t>як</a:t>
            </a:r>
            <a:r>
              <a:rPr sz="2000" spc="4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20" dirty="0">
                <a:solidFill>
                  <a:srgbClr val="FFFFFF"/>
                </a:solidFill>
                <a:latin typeface="Arial"/>
                <a:cs typeface="Arial"/>
              </a:rPr>
              <a:t>правило</a:t>
            </a:r>
            <a:r>
              <a:rPr sz="2000" spc="22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000" spc="2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250" dirty="0">
                <a:solidFill>
                  <a:srgbClr val="FFFFFF"/>
                </a:solidFill>
                <a:latin typeface="Arial"/>
                <a:cs typeface="Arial"/>
              </a:rPr>
              <a:t>партіями</a:t>
            </a:r>
            <a:r>
              <a:rPr sz="2000" spc="4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320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2000" spc="-50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175" dirty="0">
                <a:solidFill>
                  <a:srgbClr val="FFFFFF"/>
                </a:solidFill>
                <a:latin typeface="Arial"/>
                <a:cs typeface="Arial"/>
              </a:rPr>
              <a:t>лотами</a:t>
            </a:r>
            <a:r>
              <a:rPr sz="2000" spc="175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r>
              <a:rPr sz="2000" spc="2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175" dirty="0">
                <a:solidFill>
                  <a:srgbClr val="FFFFFF"/>
                </a:solidFill>
                <a:latin typeface="Arial"/>
                <a:cs typeface="Arial"/>
              </a:rPr>
              <a:t>або</a:t>
            </a:r>
            <a:r>
              <a:rPr sz="2000" spc="4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40" dirty="0">
                <a:solidFill>
                  <a:srgbClr val="FFFFFF"/>
                </a:solidFill>
                <a:latin typeface="Arial"/>
                <a:cs typeface="Arial"/>
              </a:rPr>
              <a:t>стандартними </a:t>
            </a:r>
            <a:r>
              <a:rPr sz="2000" spc="250" dirty="0">
                <a:solidFill>
                  <a:srgbClr val="FFFFFF"/>
                </a:solidFill>
                <a:latin typeface="Arial"/>
                <a:cs typeface="Arial"/>
              </a:rPr>
              <a:t>контрактами</a:t>
            </a:r>
            <a:r>
              <a:rPr sz="2000" spc="25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000" spc="2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215" dirty="0">
                <a:solidFill>
                  <a:srgbClr val="FFFFFF"/>
                </a:solidFill>
                <a:latin typeface="Arial"/>
                <a:cs typeface="Arial"/>
              </a:rPr>
              <a:t>які</a:t>
            </a:r>
            <a:r>
              <a:rPr sz="2000" spc="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50" dirty="0">
                <a:solidFill>
                  <a:srgbClr val="FFFFFF"/>
                </a:solidFill>
                <a:latin typeface="Arial"/>
                <a:cs typeface="Arial"/>
              </a:rPr>
              <a:t>регламентують</a:t>
            </a:r>
            <a:r>
              <a:rPr sz="2000" spc="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70" dirty="0">
                <a:solidFill>
                  <a:srgbClr val="FFFFFF"/>
                </a:solidFill>
                <a:latin typeface="Arial"/>
                <a:cs typeface="Arial"/>
              </a:rPr>
              <a:t>нормативні</a:t>
            </a:r>
            <a:r>
              <a:rPr sz="2000" spc="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54" dirty="0">
                <a:solidFill>
                  <a:srgbClr val="FFFFFF"/>
                </a:solidFill>
                <a:latin typeface="Arial"/>
                <a:cs typeface="Arial"/>
              </a:rPr>
              <a:t>документи</a:t>
            </a:r>
            <a:r>
              <a:rPr sz="2000" spc="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180" dirty="0">
                <a:solidFill>
                  <a:srgbClr val="FFFFFF"/>
                </a:solidFill>
                <a:latin typeface="Arial"/>
                <a:cs typeface="Arial"/>
              </a:rPr>
              <a:t>біржі</a:t>
            </a:r>
            <a:r>
              <a:rPr sz="2000" spc="18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24179" y="8035708"/>
            <a:ext cx="15589250" cy="1911985"/>
          </a:xfrm>
          <a:custGeom>
            <a:avLst/>
            <a:gdLst/>
            <a:ahLst/>
            <a:cxnLst/>
            <a:rect l="l" t="t" r="r" b="b"/>
            <a:pathLst>
              <a:path w="15589250" h="1911984">
                <a:moveTo>
                  <a:pt x="15095665" y="177342"/>
                </a:moveTo>
                <a:lnTo>
                  <a:pt x="1979307" y="177342"/>
                </a:lnTo>
                <a:lnTo>
                  <a:pt x="0" y="964399"/>
                </a:lnTo>
                <a:lnTo>
                  <a:pt x="1885797" y="1715147"/>
                </a:lnTo>
                <a:lnTo>
                  <a:pt x="15052980" y="1715147"/>
                </a:lnTo>
                <a:lnTo>
                  <a:pt x="13500341" y="1080465"/>
                </a:lnTo>
                <a:lnTo>
                  <a:pt x="13447116" y="1054925"/>
                </a:lnTo>
                <a:lnTo>
                  <a:pt x="13408825" y="1026515"/>
                </a:lnTo>
                <a:lnTo>
                  <a:pt x="13385686" y="996188"/>
                </a:lnTo>
                <a:lnTo>
                  <a:pt x="13377926" y="964920"/>
                </a:lnTo>
                <a:lnTo>
                  <a:pt x="13378053" y="964399"/>
                </a:lnTo>
                <a:lnTo>
                  <a:pt x="13408432" y="903478"/>
                </a:lnTo>
                <a:lnTo>
                  <a:pt x="13446671" y="875080"/>
                </a:lnTo>
                <a:lnTo>
                  <a:pt x="13500341" y="849363"/>
                </a:lnTo>
                <a:lnTo>
                  <a:pt x="15095665" y="197078"/>
                </a:lnTo>
                <a:lnTo>
                  <a:pt x="15095665" y="177342"/>
                </a:lnTo>
                <a:close/>
              </a:path>
              <a:path w="15589250" h="1911984">
                <a:moveTo>
                  <a:pt x="15588691" y="131851"/>
                </a:moveTo>
                <a:lnTo>
                  <a:pt x="15504313" y="47472"/>
                </a:lnTo>
                <a:lnTo>
                  <a:pt x="15469438" y="21069"/>
                </a:lnTo>
                <a:lnTo>
                  <a:pt x="15430170" y="5219"/>
                </a:lnTo>
                <a:lnTo>
                  <a:pt x="15388717" y="0"/>
                </a:lnTo>
                <a:lnTo>
                  <a:pt x="15347252" y="5219"/>
                </a:lnTo>
                <a:lnTo>
                  <a:pt x="15307983" y="21069"/>
                </a:lnTo>
                <a:lnTo>
                  <a:pt x="15273122" y="47472"/>
                </a:lnTo>
                <a:lnTo>
                  <a:pt x="14471066" y="849426"/>
                </a:lnTo>
                <a:lnTo>
                  <a:pt x="14444663" y="884275"/>
                </a:lnTo>
                <a:lnTo>
                  <a:pt x="14428813" y="923505"/>
                </a:lnTo>
                <a:lnTo>
                  <a:pt x="14423492" y="964806"/>
                </a:lnTo>
                <a:lnTo>
                  <a:pt x="14423517" y="964971"/>
                </a:lnTo>
                <a:lnTo>
                  <a:pt x="14428826" y="1006144"/>
                </a:lnTo>
                <a:lnTo>
                  <a:pt x="14444663" y="1045298"/>
                </a:lnTo>
                <a:lnTo>
                  <a:pt x="14471066" y="1080096"/>
                </a:lnTo>
                <a:lnTo>
                  <a:pt x="15273122" y="1881936"/>
                </a:lnTo>
                <a:lnTo>
                  <a:pt x="15307983" y="1908517"/>
                </a:lnTo>
                <a:lnTo>
                  <a:pt x="15315692" y="1911654"/>
                </a:lnTo>
                <a:lnTo>
                  <a:pt x="15461742" y="1911654"/>
                </a:lnTo>
                <a:lnTo>
                  <a:pt x="15469438" y="1908517"/>
                </a:lnTo>
                <a:lnTo>
                  <a:pt x="15504313" y="1881936"/>
                </a:lnTo>
                <a:lnTo>
                  <a:pt x="15588691" y="1797583"/>
                </a:lnTo>
                <a:lnTo>
                  <a:pt x="15588691" y="1793900"/>
                </a:lnTo>
                <a:lnTo>
                  <a:pt x="14875104" y="1080528"/>
                </a:lnTo>
                <a:lnTo>
                  <a:pt x="14848485" y="1045692"/>
                </a:lnTo>
                <a:lnTo>
                  <a:pt x="14832521" y="1006436"/>
                </a:lnTo>
                <a:lnTo>
                  <a:pt x="14832483" y="1006144"/>
                </a:lnTo>
                <a:lnTo>
                  <a:pt x="14827199" y="964971"/>
                </a:lnTo>
                <a:lnTo>
                  <a:pt x="14827212" y="964806"/>
                </a:lnTo>
                <a:lnTo>
                  <a:pt x="14832521" y="923505"/>
                </a:lnTo>
                <a:lnTo>
                  <a:pt x="14848485" y="884275"/>
                </a:lnTo>
                <a:lnTo>
                  <a:pt x="14875104" y="849426"/>
                </a:lnTo>
                <a:lnTo>
                  <a:pt x="15588691" y="135547"/>
                </a:lnTo>
                <a:lnTo>
                  <a:pt x="15588691" y="131851"/>
                </a:lnTo>
                <a:close/>
              </a:path>
            </a:pathLst>
          </a:custGeom>
          <a:solidFill>
            <a:srgbClr val="387D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783972" y="8309002"/>
            <a:ext cx="984313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1355" marR="5080" indent="-669290" algn="r">
              <a:lnSpc>
                <a:spcPct val="112500"/>
              </a:lnSpc>
              <a:spcBef>
                <a:spcPts val="100"/>
              </a:spcBef>
            </a:pPr>
            <a:r>
              <a:rPr sz="2000" spc="200" dirty="0">
                <a:solidFill>
                  <a:srgbClr val="FFFFFF"/>
                </a:solidFill>
                <a:latin typeface="Arial"/>
                <a:cs typeface="Arial"/>
              </a:rPr>
              <a:t>Біржа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є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305" dirty="0">
                <a:solidFill>
                  <a:srgbClr val="FFFFFF"/>
                </a:solidFill>
                <a:latin typeface="Arial"/>
                <a:cs typeface="Arial"/>
              </a:rPr>
              <a:t>юридичною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35" dirty="0">
                <a:solidFill>
                  <a:srgbClr val="FFFFFF"/>
                </a:solidFill>
                <a:latin typeface="Arial"/>
                <a:cs typeface="Arial"/>
              </a:rPr>
              <a:t>особою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6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00" dirty="0">
                <a:solidFill>
                  <a:srgbClr val="FFFFFF"/>
                </a:solidFill>
                <a:latin typeface="Arial"/>
                <a:cs typeface="Arial"/>
              </a:rPr>
              <a:t>володіє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60" dirty="0">
                <a:solidFill>
                  <a:srgbClr val="FFFFFF"/>
                </a:solidFill>
                <a:latin typeface="Arial"/>
                <a:cs typeface="Arial"/>
              </a:rPr>
              <a:t>відокремленим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29" dirty="0">
                <a:solidFill>
                  <a:srgbClr val="FFFFFF"/>
                </a:solidFill>
                <a:latin typeface="Arial"/>
                <a:cs typeface="Arial"/>
              </a:rPr>
              <a:t>майном</a:t>
            </a:r>
            <a:r>
              <a:rPr sz="2000" spc="229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000" spc="2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125" dirty="0">
                <a:solidFill>
                  <a:srgbClr val="FFFFFF"/>
                </a:solidFill>
                <a:latin typeface="Arial"/>
                <a:cs typeface="Arial"/>
              </a:rPr>
              <a:t>має </a:t>
            </a:r>
            <a:r>
              <a:rPr sz="2000" spc="245" dirty="0">
                <a:solidFill>
                  <a:srgbClr val="FFFFFF"/>
                </a:solidFill>
                <a:latin typeface="Arial"/>
                <a:cs typeface="Arial"/>
              </a:rPr>
              <a:t>відповідні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25" dirty="0">
                <a:solidFill>
                  <a:srgbClr val="FFFFFF"/>
                </a:solidFill>
                <a:latin typeface="Arial"/>
                <a:cs typeface="Arial"/>
              </a:rPr>
              <a:t>права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165" dirty="0">
                <a:solidFill>
                  <a:srgbClr val="FFFFFF"/>
                </a:solidFill>
                <a:latin typeface="Arial"/>
                <a:cs typeface="Arial"/>
              </a:rPr>
              <a:t>й</a:t>
            </a:r>
            <a:r>
              <a:rPr sz="2000" spc="4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25" dirty="0">
                <a:solidFill>
                  <a:srgbClr val="FFFFFF"/>
                </a:solidFill>
                <a:latin typeface="Arial"/>
                <a:cs typeface="Arial"/>
              </a:rPr>
              <a:t>обов</a:t>
            </a:r>
            <a:r>
              <a:rPr sz="2000" spc="225" dirty="0">
                <a:solidFill>
                  <a:srgbClr val="FFFFFF"/>
                </a:solidFill>
                <a:latin typeface="Verdana"/>
                <a:cs typeface="Verdana"/>
              </a:rPr>
              <a:t>’</a:t>
            </a:r>
            <a:r>
              <a:rPr sz="2000" spc="-50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200" dirty="0">
                <a:solidFill>
                  <a:srgbClr val="FFFFFF"/>
                </a:solidFill>
                <a:latin typeface="Arial"/>
                <a:cs typeface="Arial"/>
              </a:rPr>
              <a:t>язки</a:t>
            </a:r>
            <a:r>
              <a:rPr sz="2000" spc="20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000" spc="2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165" dirty="0">
                <a:solidFill>
                  <a:srgbClr val="FFFFFF"/>
                </a:solidFill>
                <a:latin typeface="Arial"/>
                <a:cs typeface="Arial"/>
              </a:rPr>
              <a:t>саме</a:t>
            </a:r>
            <a:r>
              <a:rPr sz="2000" spc="4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175" dirty="0">
                <a:solidFill>
                  <a:srgbClr val="FFFFFF"/>
                </a:solidFill>
                <a:latin typeface="Arial"/>
                <a:cs typeface="Arial"/>
              </a:rPr>
              <a:t>від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25" dirty="0">
                <a:solidFill>
                  <a:srgbClr val="FFFFFF"/>
                </a:solidFill>
                <a:latin typeface="Arial"/>
                <a:cs typeface="Arial"/>
              </a:rPr>
              <a:t>свого</a:t>
            </a:r>
            <a:r>
              <a:rPr sz="2000" spc="4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35" dirty="0">
                <a:solidFill>
                  <a:srgbClr val="FFFFFF"/>
                </a:solidFill>
                <a:latin typeface="Arial"/>
                <a:cs typeface="Arial"/>
              </a:rPr>
              <a:t>імені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04" dirty="0">
                <a:solidFill>
                  <a:srgbClr val="FFFFFF"/>
                </a:solidFill>
                <a:latin typeface="Arial"/>
                <a:cs typeface="Arial"/>
              </a:rPr>
              <a:t>укладати </a:t>
            </a:r>
            <a:r>
              <a:rPr sz="2000" spc="195" dirty="0">
                <a:solidFill>
                  <a:srgbClr val="FFFFFF"/>
                </a:solidFill>
                <a:latin typeface="Arial"/>
                <a:cs typeface="Arial"/>
              </a:rPr>
              <a:t>угоди</a:t>
            </a:r>
            <a:r>
              <a:rPr sz="2000" spc="19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000" spc="2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210" dirty="0">
                <a:solidFill>
                  <a:srgbClr val="FFFFFF"/>
                </a:solidFill>
                <a:latin typeface="Arial"/>
                <a:cs typeface="Arial"/>
              </a:rPr>
              <a:t>бути</a:t>
            </a:r>
            <a:r>
              <a:rPr sz="2000" spc="4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65" dirty="0">
                <a:solidFill>
                  <a:srgbClr val="FFFFFF"/>
                </a:solidFill>
                <a:latin typeface="Arial"/>
                <a:cs typeface="Arial"/>
              </a:rPr>
              <a:t>позивачем</a:t>
            </a:r>
            <a:r>
              <a:rPr sz="2000" spc="4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6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2000" spc="4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45" dirty="0">
                <a:solidFill>
                  <a:srgbClr val="FFFFFF"/>
                </a:solidFill>
                <a:latin typeface="Arial"/>
                <a:cs typeface="Arial"/>
              </a:rPr>
              <a:t>відповідачем</a:t>
            </a:r>
            <a:r>
              <a:rPr sz="2000" spc="4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2000" spc="4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120" dirty="0">
                <a:solidFill>
                  <a:srgbClr val="FFFFFF"/>
                </a:solidFill>
                <a:latin typeface="Arial"/>
                <a:cs typeface="Arial"/>
              </a:rPr>
              <a:t>суді</a:t>
            </a:r>
            <a:r>
              <a:rPr sz="2000" spc="12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000" spc="2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235" dirty="0">
                <a:solidFill>
                  <a:srgbClr val="FFFFFF"/>
                </a:solidFill>
                <a:latin typeface="Arial"/>
                <a:cs typeface="Arial"/>
              </a:rPr>
              <a:t>державному</a:t>
            </a:r>
            <a:endParaRPr sz="2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300"/>
              </a:spcBef>
            </a:pPr>
            <a:r>
              <a:rPr sz="2000" spc="215" dirty="0">
                <a:solidFill>
                  <a:srgbClr val="FFFFFF"/>
                </a:solidFill>
                <a:latin typeface="Arial"/>
                <a:cs typeface="Arial"/>
              </a:rPr>
              <a:t>арбітражі</a:t>
            </a:r>
            <a:r>
              <a:rPr sz="2000" spc="21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000" spc="25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250" dirty="0">
                <a:solidFill>
                  <a:srgbClr val="FFFFFF"/>
                </a:solidFill>
                <a:latin typeface="Arial"/>
                <a:cs typeface="Arial"/>
              </a:rPr>
              <a:t>третейському</a:t>
            </a:r>
            <a:r>
              <a:rPr sz="2000" spc="4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130" dirty="0">
                <a:solidFill>
                  <a:srgbClr val="FFFFFF"/>
                </a:solidFill>
                <a:latin typeface="Arial"/>
                <a:cs typeface="Arial"/>
              </a:rPr>
              <a:t>суді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088182" y="8552962"/>
            <a:ext cx="877103" cy="8750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199" y="419100"/>
            <a:ext cx="17482855" cy="304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3600" b="1" dirty="0" smtClean="0"/>
              <a:t>Біржова діяльність</a:t>
            </a:r>
            <a:r>
              <a:rPr lang="uk-UA" sz="3600" dirty="0" smtClean="0"/>
              <a:t> </a:t>
            </a:r>
            <a:r>
              <a:rPr lang="uk-UA" sz="2400" dirty="0" smtClean="0"/>
              <a:t>— це організована діяльність професійних учасників та інших суб’єктів господарювання, пов’язана з укладенням біржових угод щодо купівлі-продажу товарів, цінних паперів, валютних та інших фінансових інструментів відповідно до встановлених правил.</a:t>
            </a:r>
          </a:p>
          <a:p>
            <a:pPr algn="just"/>
            <a:r>
              <a:rPr lang="uk-UA" sz="2400" dirty="0" smtClean="0"/>
              <a:t>Основна особливість біржової діяльності полягає в тому, що торгівля здійснюється на </a:t>
            </a:r>
            <a:r>
              <a:rPr lang="uk-UA" sz="2400" b="1" dirty="0" smtClean="0"/>
              <a:t>організованому ринку</a:t>
            </a:r>
            <a:r>
              <a:rPr lang="uk-UA" sz="2400" dirty="0" smtClean="0"/>
              <a:t>, де діють визначені правила допуску учасників, порядок проведення торгів, вимоги до предмета торгів та порядок виконання укладених договорів.</a:t>
            </a:r>
          </a:p>
          <a:p>
            <a:pPr algn="just"/>
            <a:r>
              <a:rPr lang="uk-UA" sz="2400" dirty="0" smtClean="0"/>
              <a:t>Біржа виконує роль організатора торгів та забезпечує умови для зустрічі попиту і пропозиції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220200" y="3848100"/>
            <a:ext cx="8719854" cy="62484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Основні функції біржі:</a:t>
            </a:r>
          </a:p>
          <a:p>
            <a:r>
              <a:rPr lang="uk-U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Організаційна функція.</a:t>
            </a: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Біржа організовує проведення торгів відповідно до встановлених правил.</a:t>
            </a:r>
          </a:p>
          <a:p>
            <a:r>
              <a:rPr lang="uk-U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Ціноутворююча функція.</a:t>
            </a: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результаті взаємодії попиту і пропозиції формуються ринкові ціни.</a:t>
            </a:r>
          </a:p>
          <a:p>
            <a:r>
              <a:rPr lang="uk-U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Інформаційна функція.</a:t>
            </a: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Біржа забезпечує учасників інформацією про ціни, обсяги торгів та інші показники ринку.</a:t>
            </a:r>
          </a:p>
          <a:p>
            <a:r>
              <a:rPr lang="uk-U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Посередницька функція.</a:t>
            </a: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Створюються умови для зустрічі продавців та покупців.</a:t>
            </a:r>
          </a:p>
          <a:p>
            <a:r>
              <a:rPr lang="uk-U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Гарантійна функція.</a:t>
            </a: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Через механізми біржової інфраструктури забезпечується належне виконання укладених угод.</a:t>
            </a:r>
          </a:p>
          <a:p>
            <a:r>
              <a:rPr lang="uk-U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Контрольна функція.</a:t>
            </a: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Здійснюється контроль за дотриманням правил торгівлі та вимог законодавства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7198" y="3848100"/>
            <a:ext cx="8534402" cy="62484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Основні ознаки біржової діяльності: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організований характер торгівлі;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здійснення операцій за встановленими правилами;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стандартизація предметів торгів;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публічність та прозорість біржових торгів;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концентрація попиту і пропозиції;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визначення ринкових цін;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використання спеціалізованої інфраструктури;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 за дотриманням правил учасниками.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2727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9303" y="3061889"/>
            <a:ext cx="85725" cy="857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9303" y="4824014"/>
            <a:ext cx="85725" cy="857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9303" y="6233714"/>
            <a:ext cx="85725" cy="85725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62709" y="2145855"/>
            <a:ext cx="11725299" cy="814115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375384" y="5880546"/>
            <a:ext cx="1071880" cy="444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750" spc="165" dirty="0">
                <a:solidFill>
                  <a:srgbClr val="1B5738"/>
                </a:solidFill>
                <a:latin typeface="Arial"/>
                <a:cs typeface="Arial"/>
              </a:rPr>
              <a:t>Біржа</a:t>
            </a:r>
            <a:endParaRPr sz="275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9303" y="8348264"/>
            <a:ext cx="85725" cy="857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17053" y="1110852"/>
            <a:ext cx="5495925" cy="918845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2050" dirty="0">
                <a:solidFill>
                  <a:srgbClr val="231F20"/>
                </a:solidFill>
                <a:latin typeface="Arial"/>
                <a:cs typeface="Arial"/>
              </a:rPr>
              <a:t>У</a:t>
            </a:r>
            <a:r>
              <a:rPr sz="2050" spc="4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95" dirty="0">
                <a:solidFill>
                  <a:srgbClr val="231F20"/>
                </a:solidFill>
                <a:latin typeface="Arial"/>
                <a:cs typeface="Arial"/>
              </a:rPr>
              <a:t>розвинених</a:t>
            </a:r>
            <a:r>
              <a:rPr sz="2050" spc="4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45" dirty="0">
                <a:solidFill>
                  <a:srgbClr val="231F20"/>
                </a:solidFill>
                <a:latin typeface="Arial"/>
                <a:cs typeface="Arial"/>
              </a:rPr>
              <a:t>країнах</a:t>
            </a:r>
            <a:r>
              <a:rPr sz="2050" spc="4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50" dirty="0">
                <a:solidFill>
                  <a:srgbClr val="231F20"/>
                </a:solidFill>
                <a:latin typeface="Arial"/>
                <a:cs typeface="Arial"/>
              </a:rPr>
              <a:t>біржі</a:t>
            </a:r>
            <a:endParaRPr sz="2050" dirty="0">
              <a:latin typeface="Arial"/>
              <a:cs typeface="Arial"/>
            </a:endParaRPr>
          </a:p>
          <a:p>
            <a:pPr marL="12700" marR="5080">
              <a:lnSpc>
                <a:spcPct val="112799"/>
              </a:lnSpc>
            </a:pPr>
            <a:r>
              <a:rPr sz="2050" spc="270" dirty="0">
                <a:solidFill>
                  <a:srgbClr val="231F20"/>
                </a:solidFill>
                <a:latin typeface="Arial"/>
                <a:cs typeface="Arial"/>
              </a:rPr>
              <a:t>відіграють</a:t>
            </a:r>
            <a:r>
              <a:rPr sz="2050" spc="4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25" dirty="0">
                <a:solidFill>
                  <a:srgbClr val="231F20"/>
                </a:solidFill>
                <a:latin typeface="Arial"/>
                <a:cs typeface="Arial"/>
              </a:rPr>
              <a:t>істотну</a:t>
            </a:r>
            <a:r>
              <a:rPr sz="2050" spc="4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40" dirty="0">
                <a:solidFill>
                  <a:srgbClr val="231F20"/>
                </a:solidFill>
                <a:latin typeface="Arial"/>
                <a:cs typeface="Arial"/>
              </a:rPr>
              <a:t>роль</a:t>
            </a:r>
            <a:r>
              <a:rPr sz="2050" spc="4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95" dirty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sz="2050" spc="4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75" dirty="0">
                <a:solidFill>
                  <a:srgbClr val="231F20"/>
                </a:solidFill>
                <a:latin typeface="Arial"/>
                <a:cs typeface="Arial"/>
              </a:rPr>
              <a:t>економіці </a:t>
            </a:r>
            <a:r>
              <a:rPr sz="2050" spc="135" dirty="0">
                <a:solidFill>
                  <a:srgbClr val="231F20"/>
                </a:solidFill>
                <a:latin typeface="Arial"/>
                <a:cs typeface="Arial"/>
              </a:rPr>
              <a:t>для</a:t>
            </a:r>
            <a:r>
              <a:rPr sz="2050" spc="4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170" dirty="0">
                <a:solidFill>
                  <a:srgbClr val="231F20"/>
                </a:solidFill>
                <a:latin typeface="Arial"/>
                <a:cs typeface="Arial"/>
              </a:rPr>
              <a:t>суб</a:t>
            </a:r>
            <a:r>
              <a:rPr sz="2050" spc="170" dirty="0">
                <a:solidFill>
                  <a:srgbClr val="231F20"/>
                </a:solidFill>
                <a:latin typeface="Verdana"/>
                <a:cs typeface="Verdana"/>
              </a:rPr>
              <a:t>’</a:t>
            </a:r>
            <a:r>
              <a:rPr sz="2050" spc="-52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50" spc="229" dirty="0">
                <a:solidFill>
                  <a:srgbClr val="231F20"/>
                </a:solidFill>
                <a:latin typeface="Arial"/>
                <a:cs typeface="Arial"/>
              </a:rPr>
              <a:t>єктів</a:t>
            </a:r>
            <a:r>
              <a:rPr sz="2050" spc="4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65" dirty="0">
                <a:solidFill>
                  <a:srgbClr val="231F20"/>
                </a:solidFill>
                <a:latin typeface="Arial"/>
                <a:cs typeface="Arial"/>
              </a:rPr>
              <a:t>господарювання</a:t>
            </a:r>
            <a:endParaRPr sz="2050" dirty="0">
              <a:latin typeface="Arial"/>
              <a:cs typeface="Arial"/>
            </a:endParaRPr>
          </a:p>
          <a:p>
            <a:pPr marL="12700" marR="59055">
              <a:lnSpc>
                <a:spcPct val="112799"/>
              </a:lnSpc>
            </a:pPr>
            <a:r>
              <a:rPr sz="2050" spc="245" dirty="0">
                <a:solidFill>
                  <a:srgbClr val="231F20"/>
                </a:solidFill>
                <a:latin typeface="Arial"/>
                <a:cs typeface="Arial"/>
              </a:rPr>
              <a:t>багатьох</a:t>
            </a:r>
            <a:r>
              <a:rPr sz="2050" spc="4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45" dirty="0">
                <a:solidFill>
                  <a:srgbClr val="231F20"/>
                </a:solidFill>
                <a:latin typeface="Arial"/>
                <a:cs typeface="Arial"/>
              </a:rPr>
              <a:t>видів</a:t>
            </a:r>
            <a:r>
              <a:rPr sz="2050" spc="4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15" dirty="0">
                <a:solidFill>
                  <a:srgbClr val="231F20"/>
                </a:solidFill>
                <a:latin typeface="Arial"/>
                <a:cs typeface="Arial"/>
              </a:rPr>
              <a:t>діяльності</a:t>
            </a:r>
            <a:r>
              <a:rPr sz="2050" spc="215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2050" spc="28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50" spc="270" dirty="0">
                <a:solidFill>
                  <a:srgbClr val="231F20"/>
                </a:solidFill>
                <a:latin typeface="Arial"/>
                <a:cs typeface="Arial"/>
              </a:rPr>
              <a:t>оскільки </a:t>
            </a:r>
            <a:r>
              <a:rPr sz="2050" spc="285" dirty="0">
                <a:solidFill>
                  <a:srgbClr val="231F20"/>
                </a:solidFill>
                <a:latin typeface="Arial"/>
                <a:cs typeface="Arial"/>
              </a:rPr>
              <a:t>вони</a:t>
            </a:r>
            <a:r>
              <a:rPr sz="2050" spc="409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-35" dirty="0">
                <a:solidFill>
                  <a:srgbClr val="231F20"/>
                </a:solidFill>
                <a:latin typeface="Arial"/>
                <a:cs typeface="Arial"/>
              </a:rPr>
              <a:t>є</a:t>
            </a:r>
            <a:r>
              <a:rPr sz="2050" spc="-35" dirty="0">
                <a:solidFill>
                  <a:srgbClr val="231F20"/>
                </a:solidFill>
                <a:latin typeface="Verdana"/>
                <a:cs typeface="Verdana"/>
              </a:rPr>
              <a:t>:</a:t>
            </a:r>
            <a:endParaRPr sz="2050" dirty="0">
              <a:latin typeface="Verdana"/>
              <a:cs typeface="Verdana"/>
            </a:endParaRPr>
          </a:p>
          <a:p>
            <a:pPr marL="457834" marR="523875" algn="just">
              <a:lnSpc>
                <a:spcPct val="112799"/>
              </a:lnSpc>
            </a:pPr>
            <a:r>
              <a:rPr sz="2050" spc="229" dirty="0">
                <a:solidFill>
                  <a:srgbClr val="231F20"/>
                </a:solidFill>
                <a:latin typeface="Arial"/>
                <a:cs typeface="Arial"/>
              </a:rPr>
              <a:t>місцем</a:t>
            </a:r>
            <a:r>
              <a:rPr sz="2050" spc="4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25" dirty="0">
                <a:solidFill>
                  <a:srgbClr val="231F20"/>
                </a:solidFill>
                <a:latin typeface="Arial"/>
                <a:cs typeface="Arial"/>
              </a:rPr>
              <a:t>реалізації</a:t>
            </a:r>
            <a:r>
              <a:rPr sz="2050" spc="43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29" dirty="0">
                <a:solidFill>
                  <a:srgbClr val="231F20"/>
                </a:solidFill>
                <a:latin typeface="Arial"/>
                <a:cs typeface="Arial"/>
              </a:rPr>
              <a:t>результатів </a:t>
            </a:r>
            <a:r>
              <a:rPr sz="2050" spc="240" dirty="0">
                <a:solidFill>
                  <a:srgbClr val="231F20"/>
                </a:solidFill>
                <a:latin typeface="Arial"/>
                <a:cs typeface="Arial"/>
              </a:rPr>
              <a:t>діяльності</a:t>
            </a:r>
            <a:r>
              <a:rPr sz="2050" spc="4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45" dirty="0">
                <a:solidFill>
                  <a:srgbClr val="231F20"/>
                </a:solidFill>
                <a:latin typeface="Arial"/>
                <a:cs typeface="Arial"/>
              </a:rPr>
              <a:t>безпосередньо</a:t>
            </a:r>
            <a:endParaRPr sz="2050" dirty="0">
              <a:latin typeface="Arial"/>
              <a:cs typeface="Arial"/>
            </a:endParaRPr>
          </a:p>
          <a:p>
            <a:pPr marL="457834" algn="just">
              <a:lnSpc>
                <a:spcPct val="100000"/>
              </a:lnSpc>
              <a:spcBef>
                <a:spcPts val="315"/>
              </a:spcBef>
            </a:pPr>
            <a:r>
              <a:rPr sz="2050" spc="275" dirty="0">
                <a:solidFill>
                  <a:srgbClr val="231F20"/>
                </a:solidFill>
                <a:latin typeface="Arial"/>
                <a:cs typeface="Arial"/>
              </a:rPr>
              <a:t>виробників</a:t>
            </a:r>
            <a:r>
              <a:rPr sz="2050" spc="275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2050" spc="28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50" dirty="0">
                <a:solidFill>
                  <a:srgbClr val="231F20"/>
                </a:solidFill>
                <a:latin typeface="Arial"/>
                <a:cs typeface="Arial"/>
              </a:rPr>
              <a:t>а</a:t>
            </a:r>
            <a:r>
              <a:rPr sz="2050" spc="4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165" dirty="0">
                <a:solidFill>
                  <a:srgbClr val="231F20"/>
                </a:solidFill>
                <a:latin typeface="Arial"/>
                <a:cs typeface="Arial"/>
              </a:rPr>
              <a:t>отже</a:t>
            </a:r>
            <a:r>
              <a:rPr sz="2050" spc="165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endParaRPr sz="2050" dirty="0">
              <a:latin typeface="Verdana"/>
              <a:cs typeface="Verdana"/>
            </a:endParaRPr>
          </a:p>
          <a:p>
            <a:pPr marL="457834" marR="1374140" algn="just">
              <a:lnSpc>
                <a:spcPct val="112799"/>
              </a:lnSpc>
            </a:pPr>
            <a:r>
              <a:rPr sz="2050" spc="265" dirty="0">
                <a:solidFill>
                  <a:srgbClr val="231F20"/>
                </a:solidFill>
                <a:latin typeface="Arial"/>
                <a:cs typeface="Arial"/>
              </a:rPr>
              <a:t>відображають</a:t>
            </a:r>
            <a:r>
              <a:rPr sz="2050" spc="4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29" dirty="0">
                <a:solidFill>
                  <a:srgbClr val="231F20"/>
                </a:solidFill>
                <a:latin typeface="Arial"/>
                <a:cs typeface="Arial"/>
              </a:rPr>
              <a:t>тенденції </a:t>
            </a:r>
            <a:r>
              <a:rPr sz="2050" spc="305" dirty="0">
                <a:solidFill>
                  <a:srgbClr val="231F20"/>
                </a:solidFill>
                <a:latin typeface="Arial"/>
                <a:cs typeface="Arial"/>
              </a:rPr>
              <a:t>економічного</a:t>
            </a:r>
            <a:r>
              <a:rPr sz="2050" spc="4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15" dirty="0">
                <a:solidFill>
                  <a:srgbClr val="231F20"/>
                </a:solidFill>
                <a:latin typeface="Arial"/>
                <a:cs typeface="Arial"/>
              </a:rPr>
              <a:t>розвитку</a:t>
            </a:r>
            <a:r>
              <a:rPr sz="2050" spc="215" dirty="0">
                <a:solidFill>
                  <a:srgbClr val="231F20"/>
                </a:solidFill>
                <a:latin typeface="Verdana"/>
                <a:cs typeface="Verdana"/>
              </a:rPr>
              <a:t>;</a:t>
            </a:r>
            <a:endParaRPr sz="2050" dirty="0">
              <a:latin typeface="Verdana"/>
              <a:cs typeface="Verdana"/>
            </a:endParaRPr>
          </a:p>
          <a:p>
            <a:pPr marL="457834" marR="136525" algn="just">
              <a:lnSpc>
                <a:spcPct val="112799"/>
              </a:lnSpc>
            </a:pPr>
            <a:r>
              <a:rPr sz="2050" spc="260" dirty="0">
                <a:solidFill>
                  <a:srgbClr val="231F20"/>
                </a:solidFill>
                <a:latin typeface="Arial"/>
                <a:cs typeface="Arial"/>
              </a:rPr>
              <a:t>інструментом</a:t>
            </a:r>
            <a:r>
              <a:rPr sz="2050" spc="43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25" dirty="0">
                <a:solidFill>
                  <a:srgbClr val="231F20"/>
                </a:solidFill>
                <a:latin typeface="Arial"/>
                <a:cs typeface="Arial"/>
              </a:rPr>
              <a:t>реалізації</a:t>
            </a:r>
            <a:r>
              <a:rPr sz="2050" spc="43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60" dirty="0">
                <a:solidFill>
                  <a:srgbClr val="231F20"/>
                </a:solidFill>
                <a:latin typeface="Arial"/>
                <a:cs typeface="Arial"/>
              </a:rPr>
              <a:t>законів конкуренції</a:t>
            </a:r>
            <a:r>
              <a:rPr sz="2050" spc="260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2050" spc="28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50" spc="245" dirty="0">
                <a:solidFill>
                  <a:srgbClr val="231F20"/>
                </a:solidFill>
                <a:latin typeface="Arial"/>
                <a:cs typeface="Arial"/>
              </a:rPr>
              <a:t>створення</a:t>
            </a:r>
            <a:endParaRPr sz="2050" dirty="0">
              <a:latin typeface="Arial"/>
              <a:cs typeface="Arial"/>
            </a:endParaRPr>
          </a:p>
          <a:p>
            <a:pPr marL="457834" marR="1179830" algn="just">
              <a:lnSpc>
                <a:spcPct val="112799"/>
              </a:lnSpc>
            </a:pPr>
            <a:r>
              <a:rPr sz="2050" spc="265" dirty="0">
                <a:solidFill>
                  <a:srgbClr val="231F20"/>
                </a:solidFill>
                <a:latin typeface="Arial"/>
                <a:cs typeface="Arial"/>
              </a:rPr>
              <a:t>прозорості</a:t>
            </a:r>
            <a:r>
              <a:rPr sz="2050" spc="4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80" dirty="0">
                <a:solidFill>
                  <a:srgbClr val="231F20"/>
                </a:solidFill>
                <a:latin typeface="Arial"/>
                <a:cs typeface="Arial"/>
              </a:rPr>
              <a:t>і</a:t>
            </a:r>
            <a:r>
              <a:rPr sz="2050" spc="4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45" dirty="0">
                <a:solidFill>
                  <a:srgbClr val="231F20"/>
                </a:solidFill>
                <a:latin typeface="Arial"/>
                <a:cs typeface="Arial"/>
              </a:rPr>
              <a:t>легітимності </a:t>
            </a:r>
            <a:r>
              <a:rPr sz="2050" spc="270" dirty="0">
                <a:solidFill>
                  <a:srgbClr val="231F20"/>
                </a:solidFill>
                <a:latin typeface="Arial"/>
                <a:cs typeface="Arial"/>
              </a:rPr>
              <a:t>господарських</a:t>
            </a:r>
            <a:r>
              <a:rPr sz="2050" spc="43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15" dirty="0">
                <a:solidFill>
                  <a:srgbClr val="231F20"/>
                </a:solidFill>
                <a:latin typeface="Arial"/>
                <a:cs typeface="Arial"/>
              </a:rPr>
              <a:t>операцій</a:t>
            </a:r>
            <a:r>
              <a:rPr sz="2050" spc="215" dirty="0">
                <a:solidFill>
                  <a:srgbClr val="231F20"/>
                </a:solidFill>
                <a:latin typeface="Verdana"/>
                <a:cs typeface="Verdana"/>
              </a:rPr>
              <a:t>; </a:t>
            </a:r>
            <a:r>
              <a:rPr sz="2050" spc="240" dirty="0">
                <a:solidFill>
                  <a:srgbClr val="231F20"/>
                </a:solidFill>
                <a:latin typeface="Arial"/>
                <a:cs typeface="Arial"/>
              </a:rPr>
              <a:t>джерелом</a:t>
            </a:r>
            <a:r>
              <a:rPr sz="2050" spc="4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50" dirty="0">
                <a:solidFill>
                  <a:srgbClr val="231F20"/>
                </a:solidFill>
                <a:latin typeface="Arial"/>
                <a:cs typeface="Arial"/>
              </a:rPr>
              <a:t>залучення</a:t>
            </a:r>
            <a:r>
              <a:rPr sz="2050" spc="4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95" dirty="0">
                <a:solidFill>
                  <a:srgbClr val="231F20"/>
                </a:solidFill>
                <a:latin typeface="Arial"/>
                <a:cs typeface="Arial"/>
              </a:rPr>
              <a:t>та</a:t>
            </a:r>
            <a:endParaRPr sz="2050" dirty="0">
              <a:latin typeface="Arial"/>
              <a:cs typeface="Arial"/>
            </a:endParaRPr>
          </a:p>
          <a:p>
            <a:pPr marL="457834" algn="just">
              <a:lnSpc>
                <a:spcPct val="100000"/>
              </a:lnSpc>
              <a:spcBef>
                <a:spcPts val="315"/>
              </a:spcBef>
            </a:pPr>
            <a:r>
              <a:rPr sz="2050" spc="254" dirty="0">
                <a:solidFill>
                  <a:srgbClr val="231F20"/>
                </a:solidFill>
                <a:latin typeface="Arial"/>
                <a:cs typeface="Arial"/>
              </a:rPr>
              <a:t>перерозподілу</a:t>
            </a:r>
            <a:r>
              <a:rPr sz="2050" spc="4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25" dirty="0">
                <a:solidFill>
                  <a:srgbClr val="231F20"/>
                </a:solidFill>
                <a:latin typeface="Arial"/>
                <a:cs typeface="Arial"/>
              </a:rPr>
              <a:t>капіталу</a:t>
            </a:r>
            <a:endParaRPr sz="2050" dirty="0">
              <a:latin typeface="Arial"/>
              <a:cs typeface="Arial"/>
            </a:endParaRPr>
          </a:p>
          <a:p>
            <a:pPr marL="457834" marR="43180" algn="just">
              <a:lnSpc>
                <a:spcPct val="112799"/>
              </a:lnSpc>
            </a:pPr>
            <a:r>
              <a:rPr sz="2050" spc="265" dirty="0">
                <a:solidFill>
                  <a:srgbClr val="231F20"/>
                </a:solidFill>
                <a:latin typeface="Arial"/>
                <a:cs typeface="Arial"/>
              </a:rPr>
              <a:t>відповідно</a:t>
            </a:r>
            <a:r>
              <a:rPr sz="2050" spc="4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145" dirty="0">
                <a:solidFill>
                  <a:srgbClr val="231F20"/>
                </a:solidFill>
                <a:latin typeface="Arial"/>
                <a:cs typeface="Arial"/>
              </a:rPr>
              <a:t>до</a:t>
            </a:r>
            <a:r>
              <a:rPr sz="2050" spc="4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50" dirty="0">
                <a:solidFill>
                  <a:srgbClr val="231F20"/>
                </a:solidFill>
                <a:latin typeface="Arial"/>
                <a:cs typeface="Arial"/>
              </a:rPr>
              <a:t>потреб</a:t>
            </a:r>
            <a:r>
              <a:rPr sz="2050" spc="4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10" dirty="0">
                <a:solidFill>
                  <a:srgbClr val="231F20"/>
                </a:solidFill>
                <a:latin typeface="Arial"/>
                <a:cs typeface="Arial"/>
              </a:rPr>
              <a:t>як</a:t>
            </a:r>
            <a:r>
              <a:rPr sz="2050" spc="4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190" dirty="0">
                <a:solidFill>
                  <a:srgbClr val="231F20"/>
                </a:solidFill>
                <a:latin typeface="Arial"/>
                <a:cs typeface="Arial"/>
              </a:rPr>
              <a:t>на</a:t>
            </a:r>
            <a:r>
              <a:rPr sz="2050" spc="4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50" dirty="0">
                <a:solidFill>
                  <a:srgbClr val="231F20"/>
                </a:solidFill>
                <a:latin typeface="Arial"/>
                <a:cs typeface="Arial"/>
              </a:rPr>
              <a:t>рівні </a:t>
            </a:r>
            <a:r>
              <a:rPr sz="2050" spc="170" dirty="0">
                <a:solidFill>
                  <a:srgbClr val="231F20"/>
                </a:solidFill>
                <a:latin typeface="Arial"/>
                <a:cs typeface="Arial"/>
              </a:rPr>
              <a:t>суб</a:t>
            </a:r>
            <a:r>
              <a:rPr sz="2050" spc="170" dirty="0">
                <a:solidFill>
                  <a:srgbClr val="231F20"/>
                </a:solidFill>
                <a:latin typeface="Verdana"/>
                <a:cs typeface="Verdana"/>
              </a:rPr>
              <a:t>’</a:t>
            </a:r>
            <a:r>
              <a:rPr sz="2050" spc="-52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50" spc="229" dirty="0">
                <a:solidFill>
                  <a:srgbClr val="231F20"/>
                </a:solidFill>
                <a:latin typeface="Arial"/>
                <a:cs typeface="Arial"/>
              </a:rPr>
              <a:t>єктів</a:t>
            </a:r>
            <a:r>
              <a:rPr sz="2050" spc="4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54" dirty="0">
                <a:solidFill>
                  <a:srgbClr val="231F20"/>
                </a:solidFill>
                <a:latin typeface="Arial"/>
                <a:cs typeface="Arial"/>
              </a:rPr>
              <a:t>господарювання</a:t>
            </a:r>
            <a:r>
              <a:rPr sz="2050" spc="254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2050" spc="28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50" spc="210" dirty="0">
                <a:solidFill>
                  <a:srgbClr val="231F20"/>
                </a:solidFill>
                <a:latin typeface="Arial"/>
                <a:cs typeface="Arial"/>
              </a:rPr>
              <a:t>так</a:t>
            </a:r>
            <a:r>
              <a:rPr sz="2050" spc="4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30" dirty="0">
                <a:solidFill>
                  <a:srgbClr val="231F20"/>
                </a:solidFill>
                <a:latin typeface="Arial"/>
                <a:cs typeface="Arial"/>
              </a:rPr>
              <a:t>і </a:t>
            </a:r>
            <a:r>
              <a:rPr sz="2050" spc="245" dirty="0">
                <a:solidFill>
                  <a:srgbClr val="231F20"/>
                </a:solidFill>
                <a:latin typeface="Arial"/>
                <a:cs typeface="Arial"/>
              </a:rPr>
              <a:t>видів</a:t>
            </a:r>
            <a:r>
              <a:rPr sz="2050" spc="4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90" dirty="0">
                <a:solidFill>
                  <a:srgbClr val="231F20"/>
                </a:solidFill>
                <a:latin typeface="Arial"/>
                <a:cs typeface="Arial"/>
              </a:rPr>
              <a:t>економічної</a:t>
            </a:r>
            <a:r>
              <a:rPr sz="2050" spc="4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40" dirty="0">
                <a:solidFill>
                  <a:srgbClr val="231F20"/>
                </a:solidFill>
                <a:latin typeface="Arial"/>
                <a:cs typeface="Arial"/>
              </a:rPr>
              <a:t>діяльності</a:t>
            </a:r>
            <a:r>
              <a:rPr sz="2050" spc="4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45" dirty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endParaRPr sz="2050" dirty="0">
              <a:latin typeface="Arial"/>
              <a:cs typeface="Arial"/>
            </a:endParaRPr>
          </a:p>
          <a:p>
            <a:pPr marL="457834" algn="just">
              <a:lnSpc>
                <a:spcPct val="100000"/>
              </a:lnSpc>
              <a:spcBef>
                <a:spcPts val="315"/>
              </a:spcBef>
            </a:pPr>
            <a:r>
              <a:rPr sz="2050" spc="165" dirty="0">
                <a:solidFill>
                  <a:srgbClr val="231F20"/>
                </a:solidFill>
                <a:latin typeface="Arial"/>
                <a:cs typeface="Arial"/>
              </a:rPr>
              <a:t>цілому</a:t>
            </a:r>
            <a:r>
              <a:rPr sz="2050" spc="165" dirty="0">
                <a:solidFill>
                  <a:srgbClr val="231F20"/>
                </a:solidFill>
                <a:latin typeface="Verdana"/>
                <a:cs typeface="Verdana"/>
              </a:rPr>
              <a:t>;</a:t>
            </a:r>
            <a:endParaRPr sz="2050" dirty="0">
              <a:latin typeface="Verdana"/>
              <a:cs typeface="Verdana"/>
            </a:endParaRPr>
          </a:p>
          <a:p>
            <a:pPr marL="457834" algn="just">
              <a:lnSpc>
                <a:spcPct val="100000"/>
              </a:lnSpc>
              <a:spcBef>
                <a:spcPts val="315"/>
              </a:spcBef>
            </a:pPr>
            <a:r>
              <a:rPr sz="2050" spc="235" dirty="0">
                <a:solidFill>
                  <a:srgbClr val="231F20"/>
                </a:solidFill>
                <a:latin typeface="Arial"/>
                <a:cs typeface="Arial"/>
              </a:rPr>
              <a:t>формою</a:t>
            </a:r>
            <a:r>
              <a:rPr sz="2050" spc="4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50" dirty="0">
                <a:solidFill>
                  <a:srgbClr val="231F20"/>
                </a:solidFill>
                <a:latin typeface="Arial"/>
                <a:cs typeface="Arial"/>
              </a:rPr>
              <a:t>оптимізації</a:t>
            </a:r>
            <a:endParaRPr sz="2050" dirty="0">
              <a:latin typeface="Arial"/>
              <a:cs typeface="Arial"/>
            </a:endParaRPr>
          </a:p>
          <a:p>
            <a:pPr marL="457834" marR="843915" algn="just">
              <a:lnSpc>
                <a:spcPct val="112799"/>
              </a:lnSpc>
            </a:pPr>
            <a:r>
              <a:rPr sz="2050" spc="305" dirty="0">
                <a:solidFill>
                  <a:srgbClr val="231F20"/>
                </a:solidFill>
                <a:latin typeface="Arial"/>
                <a:cs typeface="Arial"/>
              </a:rPr>
              <a:t>економічних</a:t>
            </a:r>
            <a:r>
              <a:rPr sz="2050" spc="4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65" dirty="0">
                <a:solidFill>
                  <a:srgbClr val="231F20"/>
                </a:solidFill>
                <a:latin typeface="Arial"/>
                <a:cs typeface="Arial"/>
              </a:rPr>
              <a:t>відносин</a:t>
            </a:r>
            <a:r>
              <a:rPr sz="2050" spc="4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25" dirty="0">
                <a:solidFill>
                  <a:srgbClr val="231F20"/>
                </a:solidFill>
                <a:latin typeface="Arial"/>
                <a:cs typeface="Arial"/>
              </a:rPr>
              <a:t>між </a:t>
            </a:r>
            <a:r>
              <a:rPr sz="2050" spc="290" dirty="0">
                <a:solidFill>
                  <a:srgbClr val="231F20"/>
                </a:solidFill>
                <a:latin typeface="Arial"/>
                <a:cs typeface="Arial"/>
              </a:rPr>
              <a:t>попитом</a:t>
            </a:r>
            <a:r>
              <a:rPr sz="2050" spc="4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80" dirty="0">
                <a:solidFill>
                  <a:srgbClr val="231F20"/>
                </a:solidFill>
                <a:latin typeface="Arial"/>
                <a:cs typeface="Arial"/>
              </a:rPr>
              <a:t>і</a:t>
            </a:r>
            <a:r>
              <a:rPr sz="2050" spc="43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70" dirty="0">
                <a:solidFill>
                  <a:srgbClr val="231F20"/>
                </a:solidFill>
                <a:latin typeface="Arial"/>
                <a:cs typeface="Arial"/>
              </a:rPr>
              <a:t>пропозицією</a:t>
            </a:r>
            <a:r>
              <a:rPr sz="2050" spc="270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2050" spc="27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50" spc="210" dirty="0">
                <a:solidFill>
                  <a:srgbClr val="231F20"/>
                </a:solidFill>
                <a:latin typeface="Arial"/>
                <a:cs typeface="Arial"/>
              </a:rPr>
              <a:t>що </a:t>
            </a:r>
            <a:r>
              <a:rPr sz="2050" spc="235" dirty="0">
                <a:solidFill>
                  <a:srgbClr val="231F20"/>
                </a:solidFill>
                <a:latin typeface="Arial"/>
                <a:cs typeface="Arial"/>
              </a:rPr>
              <a:t>сприяє</a:t>
            </a:r>
            <a:r>
              <a:rPr sz="2050" spc="4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90" dirty="0">
                <a:solidFill>
                  <a:srgbClr val="231F20"/>
                </a:solidFill>
                <a:latin typeface="Arial"/>
                <a:cs typeface="Arial"/>
              </a:rPr>
              <a:t>зменшенню</a:t>
            </a:r>
            <a:endParaRPr sz="2050" dirty="0">
              <a:latin typeface="Arial"/>
              <a:cs typeface="Arial"/>
            </a:endParaRPr>
          </a:p>
          <a:p>
            <a:pPr marL="457834" marR="1705610" algn="just">
              <a:lnSpc>
                <a:spcPct val="112799"/>
              </a:lnSpc>
            </a:pPr>
            <a:r>
              <a:rPr sz="2050" spc="280" dirty="0">
                <a:solidFill>
                  <a:srgbClr val="231F20"/>
                </a:solidFill>
                <a:latin typeface="Arial"/>
                <a:cs typeface="Arial"/>
              </a:rPr>
              <a:t>трансакційних</a:t>
            </a:r>
            <a:r>
              <a:rPr sz="2050" spc="4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35" dirty="0">
                <a:solidFill>
                  <a:srgbClr val="231F20"/>
                </a:solidFill>
                <a:latin typeface="Arial"/>
                <a:cs typeface="Arial"/>
              </a:rPr>
              <a:t>витрат </a:t>
            </a:r>
            <a:r>
              <a:rPr sz="2050" spc="245" dirty="0">
                <a:solidFill>
                  <a:srgbClr val="231F20"/>
                </a:solidFill>
                <a:latin typeface="Arial"/>
                <a:cs typeface="Arial"/>
              </a:rPr>
              <a:t>виробництва</a:t>
            </a:r>
            <a:r>
              <a:rPr sz="2050" spc="245" dirty="0">
                <a:solidFill>
                  <a:srgbClr val="231F20"/>
                </a:solidFill>
                <a:latin typeface="Verdana"/>
                <a:cs typeface="Verdana"/>
              </a:rPr>
              <a:t>.</a:t>
            </a:r>
            <a:endParaRPr sz="2050" dirty="0">
              <a:latin typeface="Verdana"/>
              <a:cs typeface="Verdan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1815464" cy="1459230"/>
          </a:xfrm>
          <a:custGeom>
            <a:avLst/>
            <a:gdLst/>
            <a:ahLst/>
            <a:cxnLst/>
            <a:rect l="l" t="t" r="r" b="b"/>
            <a:pathLst>
              <a:path w="1815464" h="1459230">
                <a:moveTo>
                  <a:pt x="0" y="0"/>
                </a:moveTo>
                <a:lnTo>
                  <a:pt x="1014695" y="0"/>
                </a:lnTo>
                <a:lnTo>
                  <a:pt x="903682" y="163473"/>
                </a:lnTo>
                <a:lnTo>
                  <a:pt x="1815442" y="163473"/>
                </a:lnTo>
                <a:lnTo>
                  <a:pt x="1718808" y="305818"/>
                </a:lnTo>
                <a:lnTo>
                  <a:pt x="807048" y="305818"/>
                </a:lnTo>
                <a:lnTo>
                  <a:pt x="662142" y="519291"/>
                </a:lnTo>
                <a:lnTo>
                  <a:pt x="1573903" y="519291"/>
                </a:lnTo>
                <a:lnTo>
                  <a:pt x="1477178" y="661636"/>
                </a:lnTo>
                <a:lnTo>
                  <a:pt x="565417" y="661636"/>
                </a:lnTo>
                <a:lnTo>
                  <a:pt x="420511" y="875017"/>
                </a:lnTo>
                <a:lnTo>
                  <a:pt x="1332272" y="875017"/>
                </a:lnTo>
                <a:lnTo>
                  <a:pt x="1235638" y="1017363"/>
                </a:lnTo>
                <a:lnTo>
                  <a:pt x="323877" y="1017363"/>
                </a:lnTo>
                <a:lnTo>
                  <a:pt x="178972" y="1230835"/>
                </a:lnTo>
                <a:lnTo>
                  <a:pt x="1090733" y="1230835"/>
                </a:lnTo>
                <a:lnTo>
                  <a:pt x="994099" y="1373181"/>
                </a:lnTo>
                <a:lnTo>
                  <a:pt x="82338" y="1373181"/>
                </a:lnTo>
                <a:lnTo>
                  <a:pt x="24193" y="1458753"/>
                </a:lnTo>
                <a:lnTo>
                  <a:pt x="0" y="1423147"/>
                </a:lnTo>
                <a:lnTo>
                  <a:pt x="0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1586561"/>
            <a:ext cx="849630" cy="142875"/>
          </a:xfrm>
          <a:custGeom>
            <a:avLst/>
            <a:gdLst/>
            <a:ahLst/>
            <a:cxnLst/>
            <a:rect l="l" t="t" r="r" b="b"/>
            <a:pathLst>
              <a:path w="849630" h="142875">
                <a:moveTo>
                  <a:pt x="0" y="0"/>
                </a:moveTo>
                <a:lnTo>
                  <a:pt x="849194" y="0"/>
                </a:lnTo>
                <a:lnTo>
                  <a:pt x="752468" y="142345"/>
                </a:lnTo>
                <a:lnTo>
                  <a:pt x="0" y="142345"/>
                </a:lnTo>
                <a:lnTo>
                  <a:pt x="0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1942379"/>
            <a:ext cx="607695" cy="142875"/>
          </a:xfrm>
          <a:custGeom>
            <a:avLst/>
            <a:gdLst/>
            <a:ahLst/>
            <a:cxnLst/>
            <a:rect l="l" t="t" r="r" b="b"/>
            <a:pathLst>
              <a:path w="607695" h="142875">
                <a:moveTo>
                  <a:pt x="0" y="0"/>
                </a:moveTo>
                <a:lnTo>
                  <a:pt x="607563" y="0"/>
                </a:lnTo>
                <a:lnTo>
                  <a:pt x="510929" y="142345"/>
                </a:lnTo>
                <a:lnTo>
                  <a:pt x="0" y="142345"/>
                </a:lnTo>
                <a:lnTo>
                  <a:pt x="0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2298197"/>
            <a:ext cx="366395" cy="142875"/>
          </a:xfrm>
          <a:custGeom>
            <a:avLst/>
            <a:gdLst/>
            <a:ahLst/>
            <a:cxnLst/>
            <a:rect l="l" t="t" r="r" b="b"/>
            <a:pathLst>
              <a:path w="366395" h="142875">
                <a:moveTo>
                  <a:pt x="0" y="0"/>
                </a:moveTo>
                <a:lnTo>
                  <a:pt x="366023" y="0"/>
                </a:lnTo>
                <a:lnTo>
                  <a:pt x="269298" y="142345"/>
                </a:lnTo>
                <a:lnTo>
                  <a:pt x="0" y="142345"/>
                </a:lnTo>
                <a:lnTo>
                  <a:pt x="0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2654015"/>
            <a:ext cx="124460" cy="201930"/>
          </a:xfrm>
          <a:custGeom>
            <a:avLst/>
            <a:gdLst/>
            <a:ahLst/>
            <a:cxnLst/>
            <a:rect l="l" t="t" r="r" b="b"/>
            <a:pathLst>
              <a:path w="124460" h="201930">
                <a:moveTo>
                  <a:pt x="0" y="0"/>
                </a:moveTo>
                <a:lnTo>
                  <a:pt x="124393" y="0"/>
                </a:lnTo>
                <a:lnTo>
                  <a:pt x="0" y="201770"/>
                </a:lnTo>
                <a:lnTo>
                  <a:pt x="0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96" y="-115107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8288000" cy="4059554"/>
            </a:xfrm>
            <a:custGeom>
              <a:avLst/>
              <a:gdLst/>
              <a:ahLst/>
              <a:cxnLst/>
              <a:rect l="l" t="t" r="r" b="b"/>
              <a:pathLst>
                <a:path w="18288000" h="4059554">
                  <a:moveTo>
                    <a:pt x="18287998" y="4059508"/>
                  </a:moveTo>
                  <a:lnTo>
                    <a:pt x="0" y="4059508"/>
                  </a:lnTo>
                  <a:lnTo>
                    <a:pt x="0" y="0"/>
                  </a:lnTo>
                  <a:lnTo>
                    <a:pt x="18287998" y="0"/>
                  </a:lnTo>
                  <a:lnTo>
                    <a:pt x="18287998" y="4059508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389452" y="77758"/>
            <a:ext cx="14107794" cy="3797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7345" marR="339725" indent="-635" algn="ctr">
              <a:lnSpc>
                <a:spcPct val="114599"/>
              </a:lnSpc>
              <a:spcBef>
                <a:spcPts val="100"/>
              </a:spcBef>
            </a:pPr>
            <a:r>
              <a:rPr sz="2400" spc="250" dirty="0">
                <a:solidFill>
                  <a:srgbClr val="FFFFFF"/>
                </a:solidFill>
                <a:latin typeface="Arial"/>
                <a:cs typeface="Arial"/>
              </a:rPr>
              <a:t>Специфіка</a:t>
            </a:r>
            <a:r>
              <a:rPr sz="2400" spc="4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15" dirty="0">
                <a:solidFill>
                  <a:srgbClr val="FFFFFF"/>
                </a:solidFill>
                <a:latin typeface="Arial"/>
                <a:cs typeface="Arial"/>
              </a:rPr>
              <a:t>українських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90" dirty="0">
                <a:solidFill>
                  <a:srgbClr val="FFFFFF"/>
                </a:solidFill>
                <a:latin typeface="Arial"/>
                <a:cs typeface="Arial"/>
              </a:rPr>
              <a:t>бірж</a:t>
            </a:r>
            <a:r>
              <a:rPr sz="2400" spc="4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60" dirty="0">
                <a:solidFill>
                  <a:srgbClr val="FFFFFF"/>
                </a:solidFill>
                <a:latin typeface="Arial"/>
                <a:cs typeface="Arial"/>
              </a:rPr>
              <a:t>полягає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10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50" dirty="0">
                <a:solidFill>
                  <a:srgbClr val="FFFFFF"/>
                </a:solidFill>
                <a:latin typeface="Arial"/>
                <a:cs typeface="Arial"/>
              </a:rPr>
              <a:t>тому</a:t>
            </a:r>
            <a:r>
              <a:rPr sz="2400" spc="-4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i="1" spc="-290" dirty="0">
                <a:solidFill>
                  <a:srgbClr val="FFFFFF"/>
                </a:solidFill>
                <a:latin typeface="Lucida Sans"/>
                <a:cs typeface="Lucida Sans"/>
              </a:rPr>
              <a:t>,</a:t>
            </a:r>
            <a:r>
              <a:rPr sz="2400" i="1" spc="36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400" spc="265" dirty="0">
                <a:solidFill>
                  <a:srgbClr val="FFFFFF"/>
                </a:solidFill>
                <a:latin typeface="Arial"/>
                <a:cs typeface="Arial"/>
              </a:rPr>
              <a:t>що</a:t>
            </a:r>
            <a:r>
              <a:rPr sz="2400" spc="4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25" dirty="0">
                <a:solidFill>
                  <a:srgbClr val="FFFFFF"/>
                </a:solidFill>
                <a:latin typeface="Arial"/>
                <a:cs typeface="Arial"/>
              </a:rPr>
              <a:t>вони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10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spc="4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00" dirty="0">
                <a:solidFill>
                  <a:srgbClr val="FFFFFF"/>
                </a:solidFill>
                <a:latin typeface="Arial"/>
                <a:cs typeface="Arial"/>
              </a:rPr>
              <a:t>першу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95" dirty="0">
                <a:solidFill>
                  <a:srgbClr val="FFFFFF"/>
                </a:solidFill>
                <a:latin typeface="Arial"/>
                <a:cs typeface="Arial"/>
              </a:rPr>
              <a:t>чергу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85" dirty="0">
                <a:solidFill>
                  <a:srgbClr val="FFFFFF"/>
                </a:solidFill>
                <a:latin typeface="Arial"/>
                <a:cs typeface="Arial"/>
              </a:rPr>
              <a:t>мають </a:t>
            </a:r>
            <a:r>
              <a:rPr sz="2400" spc="325" dirty="0">
                <a:solidFill>
                  <a:srgbClr val="FFFFFF"/>
                </a:solidFill>
                <a:latin typeface="Arial"/>
                <a:cs typeface="Arial"/>
              </a:rPr>
              <a:t>виконувати</a:t>
            </a:r>
            <a:r>
              <a:rPr sz="2400" spc="45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85" dirty="0">
                <a:solidFill>
                  <a:srgbClr val="FFFFFF"/>
                </a:solidFill>
                <a:latin typeface="Arial"/>
                <a:cs typeface="Arial"/>
              </a:rPr>
              <a:t>функцію</a:t>
            </a:r>
            <a:r>
              <a:rPr sz="2400" spc="45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95" dirty="0">
                <a:solidFill>
                  <a:srgbClr val="FFFFFF"/>
                </a:solidFill>
                <a:latin typeface="Arial"/>
                <a:cs typeface="Arial"/>
              </a:rPr>
              <a:t>організації</a:t>
            </a:r>
            <a:r>
              <a:rPr sz="2400" spc="45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50" dirty="0">
                <a:solidFill>
                  <a:srgbClr val="FFFFFF"/>
                </a:solidFill>
                <a:latin typeface="Arial"/>
                <a:cs typeface="Arial"/>
              </a:rPr>
              <a:t>торгівлі</a:t>
            </a:r>
            <a:r>
              <a:rPr sz="2400" i="1" spc="250" dirty="0">
                <a:solidFill>
                  <a:srgbClr val="FFFFFF"/>
                </a:solidFill>
                <a:latin typeface="Lucida Sans"/>
                <a:cs typeface="Lucida Sans"/>
              </a:rPr>
              <a:t>,</a:t>
            </a:r>
            <a:r>
              <a:rPr sz="2400" i="1" spc="37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400" spc="295" dirty="0">
                <a:solidFill>
                  <a:srgbClr val="FFFFFF"/>
                </a:solidFill>
                <a:latin typeface="Arial"/>
                <a:cs typeface="Arial"/>
              </a:rPr>
              <a:t>створення</a:t>
            </a:r>
            <a:r>
              <a:rPr sz="2400" spc="45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8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2400" spc="45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00" dirty="0">
                <a:solidFill>
                  <a:srgbClr val="FFFFFF"/>
                </a:solidFill>
                <a:latin typeface="Arial"/>
                <a:cs typeface="Arial"/>
              </a:rPr>
              <a:t>забезпечення</a:t>
            </a:r>
            <a:r>
              <a:rPr sz="2400" spc="45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54" dirty="0">
                <a:solidFill>
                  <a:srgbClr val="FFFFFF"/>
                </a:solidFill>
                <a:latin typeface="Arial"/>
                <a:cs typeface="Arial"/>
              </a:rPr>
              <a:t>бізнес</a:t>
            </a:r>
            <a:r>
              <a:rPr sz="2400" spc="-4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i="1" spc="520" dirty="0">
                <a:solidFill>
                  <a:srgbClr val="FFFFFF"/>
                </a:solidFill>
                <a:latin typeface="Lucida Sans"/>
                <a:cs typeface="Lucida Sans"/>
              </a:rPr>
              <a:t>- </a:t>
            </a:r>
            <a:r>
              <a:rPr sz="2400" spc="280" dirty="0">
                <a:solidFill>
                  <a:srgbClr val="FFFFFF"/>
                </a:solidFill>
                <a:latin typeface="Arial"/>
                <a:cs typeface="Arial"/>
              </a:rPr>
              <a:t>середовища</a:t>
            </a:r>
            <a:r>
              <a:rPr sz="2400" spc="-4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i="1" spc="-260" dirty="0">
                <a:solidFill>
                  <a:srgbClr val="FFFFFF"/>
                </a:solidFill>
                <a:latin typeface="Lucida Sans"/>
                <a:cs typeface="Lucida Sans"/>
              </a:rPr>
              <a:t>.</a:t>
            </a:r>
            <a:r>
              <a:rPr sz="2400" i="1" spc="35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400" spc="275" dirty="0">
                <a:solidFill>
                  <a:srgbClr val="FFFFFF"/>
                </a:solidFill>
                <a:latin typeface="Arial"/>
                <a:cs typeface="Arial"/>
              </a:rPr>
              <a:t>Згідно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65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2400" spc="4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85" dirty="0">
                <a:solidFill>
                  <a:srgbClr val="FFFFFF"/>
                </a:solidFill>
                <a:latin typeface="Arial"/>
                <a:cs typeface="Arial"/>
              </a:rPr>
              <a:t>чинним</a:t>
            </a:r>
            <a:r>
              <a:rPr sz="2400" spc="4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95" dirty="0">
                <a:solidFill>
                  <a:srgbClr val="FFFFFF"/>
                </a:solidFill>
                <a:latin typeface="Arial"/>
                <a:cs typeface="Arial"/>
              </a:rPr>
              <a:t>законодавством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80" dirty="0">
                <a:solidFill>
                  <a:srgbClr val="FFFFFF"/>
                </a:solidFill>
                <a:latin typeface="Arial"/>
                <a:cs typeface="Arial"/>
              </a:rPr>
              <a:t>біржа</a:t>
            </a:r>
            <a:r>
              <a:rPr sz="2400" spc="4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є</a:t>
            </a:r>
            <a:r>
              <a:rPr sz="2400" spc="4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05" dirty="0">
                <a:solidFill>
                  <a:srgbClr val="FFFFFF"/>
                </a:solidFill>
                <a:latin typeface="Arial"/>
                <a:cs typeface="Arial"/>
              </a:rPr>
              <a:t>організацією</a:t>
            </a:r>
            <a:r>
              <a:rPr sz="2400" spc="-4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i="1" spc="-290" dirty="0">
                <a:solidFill>
                  <a:srgbClr val="FFFFFF"/>
                </a:solidFill>
                <a:latin typeface="Lucida Sans"/>
                <a:cs typeface="Lucida Sans"/>
              </a:rPr>
              <a:t>,</a:t>
            </a:r>
            <a:r>
              <a:rPr sz="2400" i="1" spc="35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400" spc="210" dirty="0">
                <a:solidFill>
                  <a:srgbClr val="FFFFFF"/>
                </a:solidFill>
                <a:latin typeface="Arial"/>
                <a:cs typeface="Arial"/>
              </a:rPr>
              <a:t>яка</a:t>
            </a:r>
            <a:endParaRPr sz="2400" dirty="0">
              <a:latin typeface="Arial"/>
              <a:cs typeface="Arial"/>
            </a:endParaRPr>
          </a:p>
          <a:p>
            <a:pPr marL="12700" marR="5080" indent="150495">
              <a:lnSpc>
                <a:spcPct val="114599"/>
              </a:lnSpc>
            </a:pPr>
            <a:r>
              <a:rPr sz="2400" spc="195" dirty="0">
                <a:solidFill>
                  <a:srgbClr val="FFFFFF"/>
                </a:solidFill>
                <a:latin typeface="Arial"/>
                <a:cs typeface="Arial"/>
              </a:rPr>
              <a:t>об</a:t>
            </a:r>
            <a:r>
              <a:rPr sz="2400" spc="-4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i="1" spc="-250" dirty="0">
                <a:solidFill>
                  <a:srgbClr val="FFFFFF"/>
                </a:solidFill>
                <a:latin typeface="Lucida Sans"/>
                <a:cs typeface="Lucida Sans"/>
              </a:rPr>
              <a:t>’</a:t>
            </a:r>
            <a:r>
              <a:rPr sz="2400" i="1" spc="-52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400" spc="210" dirty="0">
                <a:solidFill>
                  <a:srgbClr val="FFFFFF"/>
                </a:solidFill>
                <a:latin typeface="Arial"/>
                <a:cs typeface="Arial"/>
              </a:rPr>
              <a:t>єднує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60" dirty="0">
                <a:solidFill>
                  <a:srgbClr val="FFFFFF"/>
                </a:solidFill>
                <a:latin typeface="Arial"/>
                <a:cs typeface="Arial"/>
              </a:rPr>
              <a:t>юридичних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8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00" dirty="0">
                <a:solidFill>
                  <a:srgbClr val="FFFFFF"/>
                </a:solidFill>
                <a:latin typeface="Arial"/>
                <a:cs typeface="Arial"/>
              </a:rPr>
              <a:t>фізичних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20" dirty="0">
                <a:solidFill>
                  <a:srgbClr val="FFFFFF"/>
                </a:solidFill>
                <a:latin typeface="Arial"/>
                <a:cs typeface="Arial"/>
              </a:rPr>
              <a:t>осіб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8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180" dirty="0">
                <a:solidFill>
                  <a:srgbClr val="FFFFFF"/>
                </a:solidFill>
                <a:latin typeface="Arial"/>
                <a:cs typeface="Arial"/>
              </a:rPr>
              <a:t>має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15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40" dirty="0">
                <a:solidFill>
                  <a:srgbClr val="FFFFFF"/>
                </a:solidFill>
                <a:latin typeface="Arial"/>
                <a:cs typeface="Arial"/>
              </a:rPr>
              <a:t>меті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90" dirty="0">
                <a:solidFill>
                  <a:srgbClr val="FFFFFF"/>
                </a:solidFill>
                <a:latin typeface="Arial"/>
                <a:cs typeface="Arial"/>
              </a:rPr>
              <a:t>надання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65" dirty="0">
                <a:solidFill>
                  <a:srgbClr val="FFFFFF"/>
                </a:solidFill>
                <a:latin typeface="Arial"/>
                <a:cs typeface="Arial"/>
              </a:rPr>
              <a:t>послуг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10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75" dirty="0">
                <a:solidFill>
                  <a:srgbClr val="FFFFFF"/>
                </a:solidFill>
                <a:latin typeface="Arial"/>
                <a:cs typeface="Arial"/>
              </a:rPr>
              <a:t>укладенні </a:t>
            </a:r>
            <a:r>
              <a:rPr sz="2400" spc="320" dirty="0">
                <a:solidFill>
                  <a:srgbClr val="FFFFFF"/>
                </a:solidFill>
                <a:latin typeface="Arial"/>
                <a:cs typeface="Arial"/>
              </a:rPr>
              <a:t>біржових</a:t>
            </a:r>
            <a:r>
              <a:rPr sz="2400" spc="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40" dirty="0">
                <a:solidFill>
                  <a:srgbClr val="FFFFFF"/>
                </a:solidFill>
                <a:latin typeface="Arial"/>
                <a:cs typeface="Arial"/>
              </a:rPr>
              <a:t>угод</a:t>
            </a:r>
            <a:r>
              <a:rPr sz="2400" spc="-4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i="1" spc="-290" dirty="0">
                <a:solidFill>
                  <a:srgbClr val="FFFFFF"/>
                </a:solidFill>
                <a:latin typeface="Lucida Sans"/>
                <a:cs typeface="Lucida Sans"/>
              </a:rPr>
              <a:t>,</a:t>
            </a:r>
            <a:r>
              <a:rPr sz="2400" i="1" spc="36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400" spc="310" dirty="0">
                <a:solidFill>
                  <a:srgbClr val="FFFFFF"/>
                </a:solidFill>
                <a:latin typeface="Arial"/>
                <a:cs typeface="Arial"/>
              </a:rPr>
              <a:t>виявленні</a:t>
            </a:r>
            <a:r>
              <a:rPr sz="2400" spc="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04" dirty="0">
                <a:solidFill>
                  <a:srgbClr val="FFFFFF"/>
                </a:solidFill>
                <a:latin typeface="Arial"/>
                <a:cs typeface="Arial"/>
              </a:rPr>
              <a:t>цін</a:t>
            </a:r>
            <a:r>
              <a:rPr sz="2400" i="1" spc="204" dirty="0">
                <a:solidFill>
                  <a:srgbClr val="FFFFFF"/>
                </a:solidFill>
                <a:latin typeface="Lucida Sans"/>
                <a:cs typeface="Lucida Sans"/>
              </a:rPr>
              <a:t>,</a:t>
            </a:r>
            <a:r>
              <a:rPr sz="2400" i="1" spc="36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400" spc="320" dirty="0">
                <a:solidFill>
                  <a:srgbClr val="FFFFFF"/>
                </a:solidFill>
                <a:latin typeface="Arial"/>
                <a:cs typeface="Arial"/>
              </a:rPr>
              <a:t>попиту</a:t>
            </a:r>
            <a:r>
              <a:rPr sz="2400" spc="4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8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2400" spc="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25" dirty="0">
                <a:solidFill>
                  <a:srgbClr val="FFFFFF"/>
                </a:solidFill>
                <a:latin typeface="Arial"/>
                <a:cs typeface="Arial"/>
              </a:rPr>
              <a:t>пропозиції</a:t>
            </a:r>
            <a:r>
              <a:rPr sz="2400" spc="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15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2400" spc="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05" dirty="0">
                <a:solidFill>
                  <a:srgbClr val="FFFFFF"/>
                </a:solidFill>
                <a:latin typeface="Arial"/>
                <a:cs typeface="Arial"/>
              </a:rPr>
              <a:t>біржові</a:t>
            </a:r>
            <a:r>
              <a:rPr sz="2400" spc="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40" dirty="0">
                <a:solidFill>
                  <a:srgbClr val="FFFFFF"/>
                </a:solidFill>
                <a:latin typeface="Arial"/>
                <a:cs typeface="Arial"/>
              </a:rPr>
              <a:t>товари</a:t>
            </a:r>
            <a:r>
              <a:rPr sz="2400" i="1" spc="240" dirty="0">
                <a:solidFill>
                  <a:srgbClr val="FFFFFF"/>
                </a:solidFill>
                <a:latin typeface="Lucida Sans"/>
                <a:cs typeface="Lucida Sans"/>
              </a:rPr>
              <a:t>,</a:t>
            </a:r>
            <a:r>
              <a:rPr sz="2400" i="1" spc="36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400" spc="285" dirty="0">
                <a:solidFill>
                  <a:srgbClr val="FFFFFF"/>
                </a:solidFill>
                <a:latin typeface="Arial"/>
                <a:cs typeface="Arial"/>
              </a:rPr>
              <a:t>вивченні</a:t>
            </a:r>
            <a:r>
              <a:rPr sz="2400" i="1" spc="285" dirty="0">
                <a:solidFill>
                  <a:srgbClr val="FFFFFF"/>
                </a:solidFill>
                <a:latin typeface="Lucida Sans"/>
                <a:cs typeface="Lucida Sans"/>
              </a:rPr>
              <a:t>,</a:t>
            </a:r>
            <a:endParaRPr sz="2400" dirty="0">
              <a:latin typeface="Lucida Sans"/>
              <a:cs typeface="Lucida Sans"/>
            </a:endParaRPr>
          </a:p>
          <a:p>
            <a:pPr algn="ctr">
              <a:lnSpc>
                <a:spcPct val="100000"/>
              </a:lnSpc>
              <a:spcBef>
                <a:spcPts val="420"/>
              </a:spcBef>
            </a:pPr>
            <a:r>
              <a:rPr sz="2400" spc="315" dirty="0">
                <a:solidFill>
                  <a:srgbClr val="FFFFFF"/>
                </a:solidFill>
                <a:latin typeface="Arial"/>
                <a:cs typeface="Arial"/>
              </a:rPr>
              <a:t>упорядкуванні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8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2400" spc="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25" dirty="0">
                <a:solidFill>
                  <a:srgbClr val="FFFFFF"/>
                </a:solidFill>
                <a:latin typeface="Arial"/>
                <a:cs typeface="Arial"/>
              </a:rPr>
              <a:t>полегшенні</a:t>
            </a:r>
            <a:r>
              <a:rPr sz="2400" spc="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95" dirty="0">
                <a:solidFill>
                  <a:srgbClr val="FFFFFF"/>
                </a:solidFill>
                <a:latin typeface="Arial"/>
                <a:cs typeface="Arial"/>
              </a:rPr>
              <a:t>товарообігу</a:t>
            </a:r>
            <a:r>
              <a:rPr sz="2400" spc="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00" dirty="0">
                <a:solidFill>
                  <a:srgbClr val="FFFFFF"/>
                </a:solidFill>
                <a:latin typeface="Arial"/>
                <a:cs typeface="Arial"/>
              </a:rPr>
              <a:t>й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90" dirty="0">
                <a:solidFill>
                  <a:srgbClr val="FFFFFF"/>
                </a:solidFill>
                <a:latin typeface="Arial"/>
                <a:cs typeface="Arial"/>
              </a:rPr>
              <a:t>пов</a:t>
            </a:r>
            <a:r>
              <a:rPr sz="2400" spc="-4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i="1" spc="-250" dirty="0">
                <a:solidFill>
                  <a:srgbClr val="FFFFFF"/>
                </a:solidFill>
                <a:latin typeface="Lucida Sans"/>
                <a:cs typeface="Lucida Sans"/>
              </a:rPr>
              <a:t>’</a:t>
            </a:r>
            <a:r>
              <a:rPr sz="2400" i="1" spc="-52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400" spc="285" dirty="0">
                <a:solidFill>
                  <a:srgbClr val="FFFFFF"/>
                </a:solidFill>
                <a:latin typeface="Arial"/>
                <a:cs typeface="Arial"/>
              </a:rPr>
              <a:t>язаних</a:t>
            </a:r>
            <a:r>
              <a:rPr sz="2400" spc="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65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2400" spc="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30" dirty="0">
                <a:solidFill>
                  <a:srgbClr val="FFFFFF"/>
                </a:solidFill>
                <a:latin typeface="Arial"/>
                <a:cs typeface="Arial"/>
              </a:rPr>
              <a:t>ним</a:t>
            </a:r>
            <a:r>
              <a:rPr sz="2400" spc="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10" dirty="0">
                <a:solidFill>
                  <a:srgbClr val="FFFFFF"/>
                </a:solidFill>
                <a:latin typeface="Arial"/>
                <a:cs typeface="Arial"/>
              </a:rPr>
              <a:t>торговельних</a:t>
            </a:r>
            <a:endParaRPr sz="2400" dirty="0">
              <a:latin typeface="Arial"/>
              <a:cs typeface="Arial"/>
            </a:endParaRPr>
          </a:p>
          <a:p>
            <a:pPr marL="54610" marR="47625" algn="ctr">
              <a:lnSpc>
                <a:spcPct val="114599"/>
              </a:lnSpc>
            </a:pPr>
            <a:r>
              <a:rPr sz="2400" spc="275" dirty="0">
                <a:solidFill>
                  <a:srgbClr val="FFFFFF"/>
                </a:solidFill>
                <a:latin typeface="Arial"/>
                <a:cs typeface="Arial"/>
              </a:rPr>
              <a:t>операцій</a:t>
            </a:r>
            <a:r>
              <a:rPr sz="2400" i="1" spc="275" dirty="0">
                <a:solidFill>
                  <a:srgbClr val="FFFFFF"/>
                </a:solidFill>
                <a:latin typeface="Lucida Sans"/>
                <a:cs typeface="Lucida Sans"/>
              </a:rPr>
              <a:t>.</a:t>
            </a:r>
            <a:r>
              <a:rPr sz="2400" i="1" spc="36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400" spc="260" dirty="0">
                <a:solidFill>
                  <a:srgbClr val="FFFFFF"/>
                </a:solidFill>
                <a:latin typeface="Arial"/>
                <a:cs typeface="Arial"/>
              </a:rPr>
              <a:t>Біржі</a:t>
            </a:r>
            <a:r>
              <a:rPr sz="2400" spc="4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20" dirty="0">
                <a:solidFill>
                  <a:srgbClr val="FFFFFF"/>
                </a:solidFill>
                <a:latin typeface="Arial"/>
                <a:cs typeface="Arial"/>
              </a:rPr>
              <a:t>не</a:t>
            </a:r>
            <a:r>
              <a:rPr sz="2400" spc="4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05" dirty="0">
                <a:solidFill>
                  <a:srgbClr val="FFFFFF"/>
                </a:solidFill>
                <a:latin typeface="Arial"/>
                <a:cs typeface="Arial"/>
              </a:rPr>
              <a:t>можуть</a:t>
            </a:r>
            <a:r>
              <a:rPr sz="2400" spc="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75" dirty="0">
                <a:solidFill>
                  <a:srgbClr val="FFFFFF"/>
                </a:solidFill>
                <a:latin typeface="Arial"/>
                <a:cs typeface="Arial"/>
              </a:rPr>
              <a:t>займатися</a:t>
            </a:r>
            <a:r>
              <a:rPr sz="2400" spc="4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50" dirty="0">
                <a:solidFill>
                  <a:srgbClr val="FFFFFF"/>
                </a:solidFill>
                <a:latin typeface="Arial"/>
                <a:cs typeface="Arial"/>
              </a:rPr>
              <a:t>комерційним</a:t>
            </a:r>
            <a:r>
              <a:rPr sz="2400" spc="4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10" dirty="0">
                <a:solidFill>
                  <a:srgbClr val="FFFFFF"/>
                </a:solidFill>
                <a:latin typeface="Arial"/>
                <a:cs typeface="Arial"/>
              </a:rPr>
              <a:t>посередництвом</a:t>
            </a:r>
            <a:r>
              <a:rPr sz="2400" spc="-4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i="1" spc="-290" dirty="0">
                <a:solidFill>
                  <a:srgbClr val="FFFFFF"/>
                </a:solidFill>
                <a:latin typeface="Lucida Sans"/>
                <a:cs typeface="Lucida Sans"/>
              </a:rPr>
              <a:t>,</a:t>
            </a:r>
            <a:r>
              <a:rPr sz="2400" i="1" spc="37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400" spc="220" dirty="0">
                <a:solidFill>
                  <a:srgbClr val="FFFFFF"/>
                </a:solidFill>
                <a:latin typeface="Arial"/>
                <a:cs typeface="Arial"/>
              </a:rPr>
              <a:t>не</a:t>
            </a:r>
            <a:r>
              <a:rPr sz="2400" spc="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85" dirty="0">
                <a:solidFill>
                  <a:srgbClr val="FFFFFF"/>
                </a:solidFill>
                <a:latin typeface="Arial"/>
                <a:cs typeface="Arial"/>
              </a:rPr>
              <a:t>мають </a:t>
            </a:r>
            <a:r>
              <a:rPr sz="2400" spc="215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2400" spc="4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40" dirty="0">
                <a:solidFill>
                  <a:srgbClr val="FFFFFF"/>
                </a:solidFill>
                <a:latin typeface="Arial"/>
                <a:cs typeface="Arial"/>
              </a:rPr>
              <a:t>меті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05" dirty="0">
                <a:solidFill>
                  <a:srgbClr val="FFFFFF"/>
                </a:solidFill>
                <a:latin typeface="Arial"/>
                <a:cs typeface="Arial"/>
              </a:rPr>
              <a:t>одержання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15" dirty="0">
                <a:solidFill>
                  <a:srgbClr val="FFFFFF"/>
                </a:solidFill>
                <a:latin typeface="Arial"/>
                <a:cs typeface="Arial"/>
              </a:rPr>
              <a:t>прибутку</a:t>
            </a:r>
            <a:r>
              <a:rPr sz="2400" spc="-4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i="1" spc="-260" dirty="0">
                <a:solidFill>
                  <a:srgbClr val="FFFFFF"/>
                </a:solidFill>
                <a:latin typeface="Lucida Sans"/>
                <a:cs typeface="Lucida Sans"/>
              </a:rPr>
              <a:t>.</a:t>
            </a:r>
            <a:r>
              <a:rPr sz="2400" i="1" spc="36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400" spc="300" dirty="0">
                <a:solidFill>
                  <a:srgbClr val="FFFFFF"/>
                </a:solidFill>
                <a:latin typeface="Arial"/>
                <a:cs typeface="Arial"/>
              </a:rPr>
              <a:t>Прибуток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90" dirty="0">
                <a:solidFill>
                  <a:srgbClr val="FFFFFF"/>
                </a:solidFill>
                <a:latin typeface="Arial"/>
                <a:cs typeface="Arial"/>
              </a:rPr>
              <a:t>бірж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80" dirty="0">
                <a:solidFill>
                  <a:srgbClr val="FFFFFF"/>
                </a:solidFill>
                <a:latin typeface="Arial"/>
                <a:cs typeface="Arial"/>
              </a:rPr>
              <a:t>спрямовується</a:t>
            </a:r>
            <a:r>
              <a:rPr sz="2400" spc="4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55" dirty="0">
                <a:solidFill>
                  <a:srgbClr val="FFFFFF"/>
                </a:solidFill>
                <a:latin typeface="Arial"/>
                <a:cs typeface="Arial"/>
              </a:rPr>
              <a:t>виключно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15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95" dirty="0">
                <a:solidFill>
                  <a:srgbClr val="FFFFFF"/>
                </a:solidFill>
                <a:latin typeface="Arial"/>
                <a:cs typeface="Arial"/>
              </a:rPr>
              <a:t>їх</a:t>
            </a:r>
            <a:endParaRPr sz="2400" dirty="0">
              <a:latin typeface="Arial"/>
              <a:cs typeface="Arial"/>
            </a:endParaRPr>
          </a:p>
          <a:p>
            <a:pPr marR="103505" algn="ctr">
              <a:lnSpc>
                <a:spcPct val="100000"/>
              </a:lnSpc>
              <a:spcBef>
                <a:spcPts val="415"/>
              </a:spcBef>
            </a:pPr>
            <a:r>
              <a:rPr lang="uk-UA" sz="2400" spc="290" dirty="0" smtClean="0">
                <a:solidFill>
                  <a:srgbClr val="FFFFFF"/>
                </a:solidFill>
                <a:latin typeface="Arial"/>
                <a:cs typeface="Arial"/>
              </a:rPr>
              <a:t>власний</a:t>
            </a:r>
            <a:r>
              <a:rPr sz="2400" spc="45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00" spc="315" dirty="0" smtClean="0">
                <a:solidFill>
                  <a:srgbClr val="FFFFFF"/>
                </a:solidFill>
                <a:latin typeface="Arial"/>
                <a:cs typeface="Arial"/>
              </a:rPr>
              <a:t>розвиток.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18289905" cy="2922270"/>
            <a:chOff x="0" y="0"/>
            <a:chExt cx="18289905" cy="292227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10988" y="0"/>
              <a:ext cx="2878908" cy="196271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358823"/>
              <a:ext cx="653675" cy="2563236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53675" y="5028393"/>
            <a:ext cx="16860520" cy="4780796"/>
          </a:xfrm>
          <a:prstGeom prst="rect">
            <a:avLst/>
          </a:prstGeom>
          <a:solidFill>
            <a:srgbClr val="1B5738"/>
          </a:solidFill>
        </p:spPr>
        <p:txBody>
          <a:bodyPr vert="horz" wrap="square" lIns="0" tIns="14605" rIns="0" bIns="0" rtlCol="0">
            <a:spAutoFit/>
          </a:bodyPr>
          <a:lstStyle/>
          <a:p>
            <a:pPr marL="424180" marR="414020" algn="ctr">
              <a:lnSpc>
                <a:spcPct val="114799"/>
              </a:lnSpc>
              <a:spcBef>
                <a:spcPts val="115"/>
              </a:spcBef>
            </a:pPr>
            <a:r>
              <a:rPr lang="uk-UA" sz="2450" i="1" spc="50" dirty="0" smtClean="0">
                <a:solidFill>
                  <a:srgbClr val="FFFFFF"/>
                </a:solidFill>
                <a:latin typeface="Arial"/>
                <a:cs typeface="Arial"/>
              </a:rPr>
              <a:t>Правові</a:t>
            </a:r>
            <a:r>
              <a:rPr lang="uk-UA" sz="2450" i="1" spc="12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dirty="0" smtClean="0">
                <a:solidFill>
                  <a:srgbClr val="FFFFFF"/>
                </a:solidFill>
                <a:latin typeface="Arial"/>
                <a:cs typeface="Arial"/>
              </a:rPr>
              <a:t>умови</a:t>
            </a:r>
            <a:r>
              <a:rPr lang="uk-UA" sz="2450" i="1" spc="12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50" dirty="0" smtClean="0">
                <a:solidFill>
                  <a:srgbClr val="FFFFFF"/>
                </a:solidFill>
                <a:latin typeface="Arial"/>
                <a:cs typeface="Arial"/>
              </a:rPr>
              <a:t>створення</a:t>
            </a:r>
            <a:r>
              <a:rPr lang="uk-UA" sz="2450" i="1" spc="13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90" dirty="0" smtClean="0">
                <a:solidFill>
                  <a:srgbClr val="FFFFFF"/>
                </a:solidFill>
                <a:latin typeface="Arial"/>
                <a:cs typeface="Arial"/>
              </a:rPr>
              <a:t>та</a:t>
            </a:r>
            <a:r>
              <a:rPr lang="uk-UA" sz="2450" i="1" spc="12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50" dirty="0" smtClean="0">
                <a:solidFill>
                  <a:srgbClr val="FFFFFF"/>
                </a:solidFill>
                <a:latin typeface="Arial"/>
                <a:cs typeface="Arial"/>
              </a:rPr>
              <a:t>діяльність</a:t>
            </a:r>
            <a:r>
              <a:rPr lang="uk-UA" sz="2450" i="1" spc="12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145" dirty="0" smtClean="0">
                <a:solidFill>
                  <a:srgbClr val="FFFFFF"/>
                </a:solidFill>
                <a:latin typeface="Arial"/>
                <a:cs typeface="Arial"/>
              </a:rPr>
              <a:t>бірж</a:t>
            </a:r>
            <a:r>
              <a:rPr lang="uk-UA" sz="2450" i="1" spc="13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95" dirty="0" smtClean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lang="uk-UA" sz="2450" i="1" spc="13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75" dirty="0" smtClean="0">
                <a:solidFill>
                  <a:srgbClr val="FFFFFF"/>
                </a:solidFill>
                <a:latin typeface="Arial"/>
                <a:cs typeface="Arial"/>
              </a:rPr>
              <a:t>території</a:t>
            </a:r>
            <a:r>
              <a:rPr lang="uk-UA" sz="2450" i="1" spc="13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55" dirty="0" smtClean="0">
                <a:solidFill>
                  <a:srgbClr val="FFFFFF"/>
                </a:solidFill>
                <a:latin typeface="Arial"/>
                <a:cs typeface="Arial"/>
              </a:rPr>
              <a:t>України</a:t>
            </a:r>
            <a:r>
              <a:rPr lang="uk-UA" sz="2450" i="1" spc="12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dirty="0" smtClean="0">
                <a:solidFill>
                  <a:srgbClr val="FFFFFF"/>
                </a:solidFill>
                <a:latin typeface="Arial"/>
                <a:cs typeface="Arial"/>
              </a:rPr>
              <a:t>регламентуються</a:t>
            </a:r>
            <a:r>
              <a:rPr lang="uk-UA" sz="2450" i="1" spc="13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85" dirty="0" smtClean="0">
                <a:solidFill>
                  <a:srgbClr val="FFFFFF"/>
                </a:solidFill>
                <a:latin typeface="Arial"/>
                <a:cs typeface="Arial"/>
              </a:rPr>
              <a:t>державними </a:t>
            </a:r>
            <a:r>
              <a:rPr lang="uk-UA" sz="2450" i="1" spc="75" dirty="0" smtClean="0">
                <a:solidFill>
                  <a:srgbClr val="FFFFFF"/>
                </a:solidFill>
                <a:latin typeface="Arial"/>
                <a:cs typeface="Arial"/>
              </a:rPr>
              <a:t>актами</a:t>
            </a:r>
            <a:r>
              <a:rPr lang="uk-UA" sz="2450" i="1" spc="16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(</a:t>
            </a:r>
            <a:r>
              <a:rPr lang="uk-UA" sz="2450" i="1" dirty="0" smtClean="0">
                <a:solidFill>
                  <a:srgbClr val="FFFFFF"/>
                </a:solidFill>
                <a:latin typeface="Arial"/>
                <a:cs typeface="Arial"/>
              </a:rPr>
              <a:t>законами</a:t>
            </a:r>
            <a:r>
              <a:rPr lang="uk-UA" sz="245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)</a:t>
            </a:r>
            <a:r>
              <a:rPr lang="uk-UA" sz="2450" i="1" spc="16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uk-UA" sz="2450" i="1" spc="85" dirty="0" smtClean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lang="uk-UA" sz="2450" i="1" spc="16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65" dirty="0" smtClean="0">
                <a:solidFill>
                  <a:srgbClr val="FFFFFF"/>
                </a:solidFill>
                <a:latin typeface="Arial"/>
                <a:cs typeface="Arial"/>
              </a:rPr>
              <a:t>контролюються</a:t>
            </a:r>
            <a:r>
              <a:rPr lang="uk-UA" sz="2450" i="1" spc="16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95" dirty="0" smtClean="0">
                <a:solidFill>
                  <a:srgbClr val="FFFFFF"/>
                </a:solidFill>
                <a:latin typeface="Arial"/>
                <a:cs typeface="Arial"/>
              </a:rPr>
              <a:t>державними</a:t>
            </a:r>
            <a:r>
              <a:rPr lang="uk-UA" sz="2450" i="1" spc="16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65" dirty="0" smtClean="0">
                <a:solidFill>
                  <a:srgbClr val="FFFFFF"/>
                </a:solidFill>
                <a:latin typeface="Arial"/>
                <a:cs typeface="Arial"/>
              </a:rPr>
              <a:t>й</a:t>
            </a:r>
            <a:r>
              <a:rPr lang="uk-UA" sz="2450" i="1" spc="16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dirty="0" smtClean="0">
                <a:solidFill>
                  <a:srgbClr val="FFFFFF"/>
                </a:solidFill>
                <a:latin typeface="Arial"/>
                <a:cs typeface="Arial"/>
              </a:rPr>
              <a:t>громадськими</a:t>
            </a:r>
            <a:r>
              <a:rPr lang="uk-UA" sz="2450" i="1" spc="16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dirty="0" smtClean="0">
                <a:solidFill>
                  <a:srgbClr val="FFFFFF"/>
                </a:solidFill>
                <a:latin typeface="Arial"/>
                <a:cs typeface="Arial"/>
              </a:rPr>
              <a:t>комісіями</a:t>
            </a:r>
            <a:r>
              <a:rPr lang="uk-UA" sz="245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lang="uk-UA" sz="2450" i="1" spc="16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uk-UA" sz="2450" i="1" dirty="0" smtClean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lang="uk-UA" sz="2450" i="1" spc="16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90" dirty="0" smtClean="0">
                <a:solidFill>
                  <a:srgbClr val="FFFFFF"/>
                </a:solidFill>
                <a:latin typeface="Arial"/>
                <a:cs typeface="Arial"/>
              </a:rPr>
              <a:t>країні</a:t>
            </a:r>
            <a:r>
              <a:rPr lang="uk-UA" sz="2450" i="1" spc="16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75" dirty="0" smtClean="0">
                <a:solidFill>
                  <a:srgbClr val="FFFFFF"/>
                </a:solidFill>
                <a:latin typeface="Arial"/>
                <a:cs typeface="Arial"/>
              </a:rPr>
              <a:t>прийнято </a:t>
            </a:r>
            <a:r>
              <a:rPr lang="uk-UA" sz="2450" i="1" dirty="0" smtClean="0">
                <a:solidFill>
                  <a:srgbClr val="FFFFFF"/>
                </a:solidFill>
                <a:latin typeface="Arial"/>
                <a:cs typeface="Arial"/>
              </a:rPr>
              <a:t>американську</a:t>
            </a:r>
            <a:r>
              <a:rPr lang="uk-UA" sz="2450" i="1" spc="2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dirty="0" smtClean="0">
                <a:solidFill>
                  <a:srgbClr val="FFFFFF"/>
                </a:solidFill>
                <a:latin typeface="Arial"/>
                <a:cs typeface="Arial"/>
              </a:rPr>
              <a:t>модель</a:t>
            </a:r>
            <a:r>
              <a:rPr lang="uk-UA" sz="2450" i="1" spc="19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75" dirty="0" smtClean="0">
                <a:solidFill>
                  <a:srgbClr val="FFFFFF"/>
                </a:solidFill>
                <a:latin typeface="Arial"/>
                <a:cs typeface="Arial"/>
              </a:rPr>
              <a:t>державного</a:t>
            </a:r>
            <a:r>
              <a:rPr lang="uk-UA" sz="2450" i="1" spc="2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dirty="0" smtClean="0">
                <a:solidFill>
                  <a:srgbClr val="FFFFFF"/>
                </a:solidFill>
                <a:latin typeface="Arial"/>
                <a:cs typeface="Arial"/>
              </a:rPr>
              <a:t>регулювання</a:t>
            </a:r>
            <a:r>
              <a:rPr lang="uk-UA" sz="2450" i="1" spc="19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95" dirty="0" smtClean="0">
                <a:solidFill>
                  <a:srgbClr val="FFFFFF"/>
                </a:solidFill>
                <a:latin typeface="Arial"/>
                <a:cs typeface="Arial"/>
              </a:rPr>
              <a:t>біржових</a:t>
            </a:r>
            <a:r>
              <a:rPr lang="uk-UA" sz="2450" i="1" spc="2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80" dirty="0" smtClean="0">
                <a:solidFill>
                  <a:srgbClr val="FFFFFF"/>
                </a:solidFill>
                <a:latin typeface="Arial"/>
                <a:cs typeface="Arial"/>
              </a:rPr>
              <a:t>ринків</a:t>
            </a:r>
            <a:r>
              <a:rPr lang="uk-UA" sz="2450" i="1" spc="80" dirty="0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uk-UA" sz="2450" i="1" spc="200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uk-UA" sz="2450" i="1" dirty="0" smtClean="0">
                <a:solidFill>
                  <a:srgbClr val="FFFFFF"/>
                </a:solidFill>
                <a:latin typeface="Arial"/>
                <a:cs typeface="Arial"/>
              </a:rPr>
              <a:t>яка</a:t>
            </a:r>
            <a:r>
              <a:rPr lang="uk-UA" sz="2450" i="1" spc="2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dirty="0" smtClean="0">
                <a:solidFill>
                  <a:srgbClr val="FFFFFF"/>
                </a:solidFill>
                <a:latin typeface="Arial"/>
                <a:cs typeface="Arial"/>
              </a:rPr>
              <a:t>передбачає</a:t>
            </a:r>
            <a:r>
              <a:rPr lang="uk-UA" sz="2450" i="1" spc="2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70" dirty="0" smtClean="0">
                <a:solidFill>
                  <a:srgbClr val="FFFFFF"/>
                </a:solidFill>
                <a:latin typeface="Arial"/>
                <a:cs typeface="Arial"/>
              </a:rPr>
              <a:t>співпрацю</a:t>
            </a:r>
            <a:r>
              <a:rPr lang="uk-UA" sz="2450" i="1" spc="19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-10" dirty="0" smtClean="0">
                <a:solidFill>
                  <a:srgbClr val="FFFFFF"/>
                </a:solidFill>
                <a:latin typeface="Arial"/>
                <a:cs typeface="Arial"/>
              </a:rPr>
              <a:t>професійних </a:t>
            </a:r>
            <a:r>
              <a:rPr lang="uk-UA" sz="2450" i="1" dirty="0" smtClean="0">
                <a:solidFill>
                  <a:srgbClr val="FFFFFF"/>
                </a:solidFill>
                <a:latin typeface="Arial"/>
                <a:cs typeface="Arial"/>
              </a:rPr>
              <a:t>посередників</a:t>
            </a:r>
            <a:r>
              <a:rPr lang="uk-UA" sz="2450" i="1" spc="18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85" dirty="0" smtClean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lang="uk-UA" sz="2450" i="1" spc="19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55" dirty="0" smtClean="0">
                <a:solidFill>
                  <a:srgbClr val="FFFFFF"/>
                </a:solidFill>
                <a:latin typeface="Arial"/>
                <a:cs typeface="Arial"/>
              </a:rPr>
              <a:t>значне</a:t>
            </a:r>
            <a:r>
              <a:rPr sz="2450" i="1" spc="19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85" dirty="0" err="1" smtClean="0">
                <a:solidFill>
                  <a:srgbClr val="FFFFFF"/>
                </a:solidFill>
                <a:latin typeface="Arial"/>
                <a:cs typeface="Arial"/>
              </a:rPr>
              <a:t>внутрішньобіржове</a:t>
            </a:r>
            <a:r>
              <a:rPr lang="uk-UA" sz="2450" i="1" spc="19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-10" dirty="0" smtClean="0">
                <a:solidFill>
                  <a:srgbClr val="FFFFFF"/>
                </a:solidFill>
                <a:latin typeface="Arial"/>
                <a:cs typeface="Arial"/>
              </a:rPr>
              <a:t>регулювання.</a:t>
            </a:r>
          </a:p>
          <a:p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До основних джерел належать: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Конституція України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Цивільний кодекс України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України «Про товарні біржі»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України «Про ринки капіталу та організовані товарні ринки»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Законодавство про акціонерні товариства, фінансові послуги, цінні папери та інші нормативні акти.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Нормативні документи та правила відповідних регуляторів і організаторів торгів.</a:t>
            </a:r>
          </a:p>
          <a:p>
            <a:pPr marL="424180" marR="414020" algn="ctr">
              <a:lnSpc>
                <a:spcPct val="114799"/>
              </a:lnSpc>
              <a:spcBef>
                <a:spcPts val="115"/>
              </a:spcBef>
            </a:pPr>
            <a:endParaRPr sz="24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067300"/>
            <a:ext cx="17321530" cy="5401479"/>
          </a:xfrm>
        </p:spPr>
        <p:txBody>
          <a:bodyPr/>
          <a:lstStyle/>
          <a:p>
            <a:r>
              <a:rPr lang="uk-UA" b="1" dirty="0" smtClean="0"/>
              <a:t>Суб’єкти господарювання на біржі можуть виступати:</a:t>
            </a:r>
          </a:p>
          <a:p>
            <a:r>
              <a:rPr lang="uk-UA" b="1" dirty="0" smtClean="0"/>
              <a:t>Продавцями</a:t>
            </a:r>
            <a:r>
              <a:rPr lang="uk-UA" dirty="0" smtClean="0"/>
              <a:t> — якщо реалізують товари, фінансові інструменти або інші активи.</a:t>
            </a:r>
          </a:p>
          <a:p>
            <a:r>
              <a:rPr lang="uk-UA" b="1" dirty="0" smtClean="0"/>
              <a:t>Покупцями</a:t>
            </a:r>
            <a:r>
              <a:rPr lang="uk-UA" dirty="0" smtClean="0"/>
              <a:t> — якщо купують відповідні активи.</a:t>
            </a:r>
          </a:p>
          <a:p>
            <a:r>
              <a:rPr lang="uk-UA" b="1" dirty="0" smtClean="0"/>
              <a:t>Посередниками</a:t>
            </a:r>
            <a:r>
              <a:rPr lang="uk-UA" dirty="0" smtClean="0"/>
              <a:t> — якщо здійснюють операції в інтересах інших учасників.</a:t>
            </a:r>
          </a:p>
          <a:p>
            <a:pPr algn="just"/>
            <a:r>
              <a:rPr lang="uk-UA" dirty="0" smtClean="0"/>
              <a:t>Важливу роль у біржовій діяльності відіграють професійні посередники.</a:t>
            </a:r>
          </a:p>
          <a:p>
            <a:pPr algn="just"/>
            <a:r>
              <a:rPr lang="uk-UA" b="1" dirty="0" smtClean="0"/>
              <a:t>Брокер</a:t>
            </a:r>
            <a:r>
              <a:rPr lang="uk-UA" dirty="0" smtClean="0"/>
              <a:t> здійснює операції, як правило, </a:t>
            </a:r>
            <a:r>
              <a:rPr lang="uk-UA" b="1" dirty="0" smtClean="0"/>
              <a:t>в інтересах та/або за дорученням клієнта</a:t>
            </a:r>
            <a:r>
              <a:rPr lang="uk-UA" dirty="0" smtClean="0"/>
              <a:t>, отримуючи за це винагороду.</a:t>
            </a:r>
          </a:p>
          <a:p>
            <a:pPr algn="just"/>
            <a:r>
              <a:rPr lang="uk-UA" b="1" dirty="0" smtClean="0"/>
              <a:t>Наприклад: </a:t>
            </a:r>
            <a:r>
              <a:rPr lang="uk-UA" dirty="0" smtClean="0"/>
              <a:t>Підприємство хоче придбати партію зерна на організованому ринку, але не здійснює торгівлю безпосередньо. Воно звертається до брокера, який відповідно до доручення клієнта здійснює необхідні операції.</a:t>
            </a:r>
          </a:p>
          <a:p>
            <a:r>
              <a:rPr lang="ru-RU" b="1" dirty="0"/>
              <a:t>Дилер</a:t>
            </a:r>
            <a:r>
              <a:rPr lang="ru-RU" dirty="0"/>
              <a:t> </a:t>
            </a:r>
            <a:r>
              <a:rPr lang="uk-UA" dirty="0" smtClean="0"/>
              <a:t>здійснює операції на ринку </a:t>
            </a:r>
            <a:r>
              <a:rPr lang="uk-UA" b="1" dirty="0" smtClean="0"/>
              <a:t>від власного імені та за власний рахунок</a:t>
            </a:r>
            <a:r>
              <a:rPr lang="uk-UA" dirty="0" smtClean="0"/>
              <a:t>.</a:t>
            </a:r>
          </a:p>
          <a:p>
            <a:r>
              <a:rPr lang="uk-UA" dirty="0" smtClean="0"/>
              <a:t>Таким чином, головна відмінність полягає в тому, </a:t>
            </a:r>
            <a:r>
              <a:rPr lang="uk-UA" b="1" dirty="0" smtClean="0"/>
              <a:t>чиї інтереси та за чий рахунок здійснюється операція</a:t>
            </a:r>
            <a:r>
              <a:rPr lang="uk-UA" dirty="0" smtClean="0"/>
              <a:t>.</a:t>
            </a:r>
          </a:p>
          <a:p>
            <a:endParaRPr lang="uk-UA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743200" y="183596"/>
            <a:ext cx="14554200" cy="488370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біржовій діяльності можуть брати участь різні категорії суб’єктів.</a:t>
            </a:r>
          </a:p>
          <a:p>
            <a:r>
              <a:rPr lang="uk-UA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Основні учасники: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суб’єкти господарювання</a:t>
            </a:r>
            <a:r>
              <a:rPr lang="uk-U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— підприємства, товариства, компанії та інші юридичні особи;</a:t>
            </a:r>
          </a:p>
          <a:p>
            <a:pPr algn="just"/>
            <a:r>
              <a:rPr lang="uk-UA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фізичні особи-підприємці —</a:t>
            </a:r>
            <a:r>
              <a:rPr lang="uk-U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випадках та порядку, передбачених законодавством;</a:t>
            </a:r>
          </a:p>
          <a:p>
            <a:r>
              <a:rPr lang="uk-UA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професійні учасники ринків капіталу</a:t>
            </a:r>
            <a:r>
              <a:rPr lang="uk-U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uk-U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брокери та дилери;</a:t>
            </a:r>
          </a:p>
          <a:p>
            <a:r>
              <a:rPr lang="uk-U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інвестиційні фірми;</a:t>
            </a:r>
          </a:p>
          <a:p>
            <a:r>
              <a:rPr lang="uk-U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банки та інші фінансові установи;</a:t>
            </a:r>
          </a:p>
          <a:p>
            <a:r>
              <a:rPr lang="uk-U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виробники товарів;</a:t>
            </a:r>
          </a:p>
          <a:p>
            <a:r>
              <a:rPr lang="uk-U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оптові покупці;</a:t>
            </a:r>
          </a:p>
          <a:p>
            <a:r>
              <a:rPr lang="uk-U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інвестори;</a:t>
            </a:r>
          </a:p>
          <a:p>
            <a:r>
              <a:rPr lang="uk-U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біржі та інші оператори організованих ринків.</a:t>
            </a:r>
            <a:endParaRPr lang="uk-UA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948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687" y="283484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5552" y="969263"/>
              <a:ext cx="11847575" cy="789431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981200" y="936138"/>
            <a:ext cx="1200662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315" dirty="0">
                <a:solidFill>
                  <a:srgbClr val="FFFFFF"/>
                </a:solidFill>
              </a:rPr>
              <a:t>ОСНОВНІ</a:t>
            </a:r>
            <a:r>
              <a:rPr spc="755" dirty="0">
                <a:solidFill>
                  <a:srgbClr val="FFFFFF"/>
                </a:solidFill>
              </a:rPr>
              <a:t> </a:t>
            </a:r>
            <a:r>
              <a:rPr spc="385" dirty="0">
                <a:solidFill>
                  <a:srgbClr val="FFFFFF"/>
                </a:solidFill>
              </a:rPr>
              <a:t>ПРИНЦИПИ</a:t>
            </a:r>
            <a:r>
              <a:rPr spc="760" dirty="0">
                <a:solidFill>
                  <a:srgbClr val="FFFFFF"/>
                </a:solidFill>
              </a:rPr>
              <a:t> </a:t>
            </a:r>
            <a:r>
              <a:rPr spc="320" dirty="0">
                <a:solidFill>
                  <a:srgbClr val="FFFFFF"/>
                </a:solidFill>
              </a:rPr>
              <a:t>ДІЯЛЬНОСТІ</a:t>
            </a:r>
            <a:r>
              <a:rPr spc="760" dirty="0">
                <a:solidFill>
                  <a:srgbClr val="FFFFFF"/>
                </a:solidFill>
              </a:rPr>
              <a:t> </a:t>
            </a:r>
            <a:r>
              <a:rPr spc="140" dirty="0" smtClean="0">
                <a:solidFill>
                  <a:srgbClr val="FFFFFF"/>
                </a:solidFill>
              </a:rPr>
              <a:t>БІРЖ</a:t>
            </a:r>
            <a:r>
              <a:rPr lang="uk-UA" spc="140" dirty="0" smtClean="0">
                <a:solidFill>
                  <a:srgbClr val="FFFFFF"/>
                </a:solidFill>
              </a:rPr>
              <a:t>:</a:t>
            </a:r>
            <a:endParaRPr spc="140" dirty="0">
              <a:solidFill>
                <a:srgbClr val="FFFFFF"/>
              </a:solidFill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2290" y="1813169"/>
            <a:ext cx="17449800" cy="242361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43635" marR="441325" lvl="4" indent="-514350">
              <a:lnSpc>
                <a:spcPct val="114799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uk-UA" sz="2800" spc="380" dirty="0" smtClean="0">
                <a:solidFill>
                  <a:srgbClr val="F5FFF5"/>
                </a:solidFill>
                <a:latin typeface="Arial"/>
                <a:cs typeface="Arial"/>
              </a:rPr>
              <a:t>забезпечення</a:t>
            </a:r>
            <a:r>
              <a:rPr lang="uk-UA" sz="2800" spc="625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400" dirty="0" smtClean="0">
                <a:solidFill>
                  <a:srgbClr val="F5FFF5"/>
                </a:solidFill>
                <a:latin typeface="Arial"/>
                <a:cs typeface="Arial"/>
              </a:rPr>
              <a:t>однакових</a:t>
            </a:r>
            <a:r>
              <a:rPr lang="uk-UA" sz="2800" spc="625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355" dirty="0" smtClean="0">
                <a:solidFill>
                  <a:srgbClr val="F5FFF5"/>
                </a:solidFill>
                <a:latin typeface="Arial"/>
                <a:cs typeface="Arial"/>
              </a:rPr>
              <a:t>прав</a:t>
            </a:r>
            <a:r>
              <a:rPr lang="uk-UA" sz="2800" spc="630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254" dirty="0" smtClean="0">
                <a:solidFill>
                  <a:srgbClr val="F5FFF5"/>
                </a:solidFill>
                <a:latin typeface="Arial"/>
                <a:cs typeface="Arial"/>
              </a:rPr>
              <a:t>усіх</a:t>
            </a:r>
            <a:r>
              <a:rPr lang="uk-UA" sz="2800" spc="625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400" dirty="0" smtClean="0">
                <a:solidFill>
                  <a:srgbClr val="F5FFF5"/>
                </a:solidFill>
                <a:latin typeface="Arial"/>
                <a:cs typeface="Arial"/>
              </a:rPr>
              <a:t>учасників</a:t>
            </a:r>
            <a:r>
              <a:rPr lang="uk-UA" sz="2800" spc="625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395" dirty="0" smtClean="0">
                <a:solidFill>
                  <a:srgbClr val="F5FFF5"/>
                </a:solidFill>
                <a:latin typeface="Arial"/>
                <a:cs typeface="Arial"/>
              </a:rPr>
              <a:t>біржових </a:t>
            </a:r>
            <a:r>
              <a:rPr lang="uk-UA" sz="2800" spc="270" dirty="0" smtClean="0">
                <a:solidFill>
                  <a:srgbClr val="F5FFF5"/>
                </a:solidFill>
                <a:latin typeface="Arial"/>
                <a:cs typeface="Arial"/>
              </a:rPr>
              <a:t>торгів</a:t>
            </a:r>
            <a:r>
              <a:rPr lang="uk-UA" sz="2800" spc="270" dirty="0" smtClean="0">
                <a:solidFill>
                  <a:srgbClr val="F5FFF5"/>
                </a:solidFill>
                <a:latin typeface="Verdana"/>
                <a:cs typeface="Verdana"/>
              </a:rPr>
              <a:t>;</a:t>
            </a:r>
            <a:endParaRPr lang="uk-UA" sz="2800" dirty="0" smtClean="0">
              <a:latin typeface="Verdana"/>
              <a:cs typeface="Verdana"/>
            </a:endParaRPr>
          </a:p>
          <a:p>
            <a:pPr marL="1143635" lvl="3" indent="-514350">
              <a:spcBef>
                <a:spcPts val="540"/>
              </a:spcBef>
              <a:buFont typeface="Arial" panose="020B0604020202020204" pitchFamily="34" charset="0"/>
              <a:buChar char="•"/>
            </a:pPr>
            <a:r>
              <a:rPr lang="uk-UA" sz="2800" spc="415" dirty="0" smtClean="0">
                <a:solidFill>
                  <a:srgbClr val="F5FFF5"/>
                </a:solidFill>
                <a:latin typeface="Arial"/>
                <a:cs typeface="Arial"/>
              </a:rPr>
              <a:t>використання</a:t>
            </a:r>
            <a:r>
              <a:rPr lang="uk-UA" sz="2800" spc="625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395" dirty="0" smtClean="0">
                <a:solidFill>
                  <a:srgbClr val="F5FFF5"/>
                </a:solidFill>
                <a:latin typeface="Arial"/>
                <a:cs typeface="Arial"/>
              </a:rPr>
              <a:t>вільних</a:t>
            </a:r>
            <a:r>
              <a:rPr lang="uk-UA" sz="2800" spc="635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-490" dirty="0" smtClean="0">
                <a:solidFill>
                  <a:srgbClr val="F5FFF5"/>
                </a:solidFill>
                <a:latin typeface="Verdana"/>
                <a:cs typeface="Verdana"/>
              </a:rPr>
              <a:t>(</a:t>
            </a:r>
            <a:r>
              <a:rPr lang="uk-UA" sz="2800" spc="-775" dirty="0" smtClean="0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lang="uk-UA" sz="2800" spc="375" dirty="0" smtClean="0">
                <a:solidFill>
                  <a:srgbClr val="F5FFF5"/>
                </a:solidFill>
                <a:latin typeface="Arial"/>
                <a:cs typeface="Arial"/>
              </a:rPr>
              <a:t>ринкових</a:t>
            </a:r>
            <a:r>
              <a:rPr lang="uk-UA" sz="2800" spc="375" dirty="0" smtClean="0">
                <a:solidFill>
                  <a:srgbClr val="F5FFF5"/>
                </a:solidFill>
                <a:latin typeface="Verdana"/>
                <a:cs typeface="Verdana"/>
              </a:rPr>
              <a:t>)</a:t>
            </a:r>
            <a:r>
              <a:rPr lang="uk-UA" sz="2800" spc="415" dirty="0" smtClean="0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lang="uk-UA" sz="2800" spc="190" dirty="0" smtClean="0">
                <a:solidFill>
                  <a:srgbClr val="F5FFF5"/>
                </a:solidFill>
                <a:latin typeface="Arial"/>
                <a:cs typeface="Arial"/>
              </a:rPr>
              <a:t>цін</a:t>
            </a:r>
            <a:r>
              <a:rPr lang="uk-UA" sz="2800" spc="190" dirty="0" smtClean="0">
                <a:solidFill>
                  <a:srgbClr val="F5FFF5"/>
                </a:solidFill>
                <a:latin typeface="Verdana"/>
                <a:cs typeface="Verdana"/>
              </a:rPr>
              <a:t>;</a:t>
            </a:r>
            <a:endParaRPr lang="uk-UA" sz="2800" dirty="0" smtClean="0">
              <a:latin typeface="Verdana"/>
              <a:cs typeface="Verdana"/>
            </a:endParaRPr>
          </a:p>
          <a:p>
            <a:pPr marL="1143635" lvl="2" indent="-514350">
              <a:spcBef>
                <a:spcPts val="540"/>
              </a:spcBef>
              <a:buFont typeface="Arial" panose="020B0604020202020204" pitchFamily="34" charset="0"/>
              <a:buChar char="•"/>
            </a:pPr>
            <a:r>
              <a:rPr lang="uk-UA" sz="2800" spc="380" dirty="0" smtClean="0">
                <a:solidFill>
                  <a:srgbClr val="F5FFF5"/>
                </a:solidFill>
                <a:latin typeface="Arial"/>
                <a:cs typeface="Arial"/>
              </a:rPr>
              <a:t>публічне</a:t>
            </a:r>
            <a:r>
              <a:rPr lang="uk-UA" sz="2800" spc="620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390" dirty="0" smtClean="0">
                <a:solidFill>
                  <a:srgbClr val="F5FFF5"/>
                </a:solidFill>
                <a:latin typeface="Arial"/>
                <a:cs typeface="Arial"/>
              </a:rPr>
              <a:t>проведення</a:t>
            </a:r>
            <a:r>
              <a:rPr lang="uk-UA" sz="2800" spc="620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405" dirty="0" smtClean="0">
                <a:solidFill>
                  <a:srgbClr val="F5FFF5"/>
                </a:solidFill>
                <a:latin typeface="Arial"/>
                <a:cs typeface="Arial"/>
              </a:rPr>
              <a:t>біржових</a:t>
            </a:r>
            <a:r>
              <a:rPr lang="uk-UA" sz="2800" spc="620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295" dirty="0" smtClean="0">
                <a:solidFill>
                  <a:srgbClr val="F5FFF5"/>
                </a:solidFill>
                <a:latin typeface="Arial"/>
                <a:cs typeface="Arial"/>
              </a:rPr>
              <a:t>торгів</a:t>
            </a:r>
            <a:r>
              <a:rPr sz="2800" spc="295" dirty="0" smtClean="0">
                <a:solidFill>
                  <a:srgbClr val="F5FFF5"/>
                </a:solidFill>
                <a:latin typeface="Verdana"/>
                <a:cs typeface="Verdana"/>
              </a:rPr>
              <a:t>.</a:t>
            </a:r>
            <a:endParaRPr lang="uk-UA" sz="2800" dirty="0">
              <a:latin typeface="Verdana"/>
              <a:cs typeface="Verdana"/>
            </a:endParaRPr>
          </a:p>
          <a:p>
            <a:pPr marL="629285" algn="just">
              <a:lnSpc>
                <a:spcPct val="100000"/>
              </a:lnSpc>
              <a:spcBef>
                <a:spcPts val="540"/>
              </a:spcBef>
            </a:pPr>
            <a:r>
              <a:rPr lang="uk-UA" sz="2800" spc="315" dirty="0" smtClean="0">
                <a:solidFill>
                  <a:srgbClr val="F5FFF5"/>
                </a:solidFill>
                <a:latin typeface="Arial"/>
                <a:cs typeface="Arial"/>
              </a:rPr>
              <a:t>Результатом</a:t>
            </a:r>
            <a:r>
              <a:rPr lang="uk-UA" sz="2800" spc="595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405" dirty="0" smtClean="0">
                <a:solidFill>
                  <a:srgbClr val="F5FFF5"/>
                </a:solidFill>
                <a:latin typeface="Arial"/>
                <a:cs typeface="Arial"/>
              </a:rPr>
              <a:t>біржових</a:t>
            </a:r>
            <a:r>
              <a:rPr lang="uk-UA" sz="2800" spc="600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375" dirty="0" smtClean="0">
                <a:solidFill>
                  <a:srgbClr val="F5FFF5"/>
                </a:solidFill>
                <a:latin typeface="Arial"/>
                <a:cs typeface="Arial"/>
              </a:rPr>
              <a:t>торгів</a:t>
            </a:r>
            <a:r>
              <a:rPr lang="uk-UA" sz="2800" spc="605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dirty="0" smtClean="0">
                <a:solidFill>
                  <a:srgbClr val="F5FFF5"/>
                </a:solidFill>
                <a:latin typeface="Arial"/>
                <a:cs typeface="Arial"/>
              </a:rPr>
              <a:t>є</a:t>
            </a:r>
            <a:r>
              <a:rPr lang="uk-UA" sz="2800" spc="605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b="1" spc="390" dirty="0" smtClean="0">
                <a:solidFill>
                  <a:srgbClr val="F5FFF5"/>
                </a:solidFill>
                <a:latin typeface="Arial"/>
                <a:cs typeface="Arial"/>
              </a:rPr>
              <a:t>біржові</a:t>
            </a:r>
            <a:r>
              <a:rPr lang="uk-UA" sz="2800" b="1" spc="600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b="1" spc="300" dirty="0" smtClean="0">
                <a:solidFill>
                  <a:srgbClr val="F5FFF5"/>
                </a:solidFill>
                <a:latin typeface="Arial"/>
                <a:cs typeface="Arial"/>
              </a:rPr>
              <a:t>угоди</a:t>
            </a:r>
            <a:r>
              <a:rPr lang="uk-UA" sz="2800" spc="300" dirty="0" smtClean="0">
                <a:solidFill>
                  <a:srgbClr val="F5FFF5"/>
                </a:solidFill>
                <a:latin typeface="Verdana"/>
                <a:cs typeface="Verdana"/>
              </a:rPr>
              <a:t>,</a:t>
            </a:r>
            <a:r>
              <a:rPr lang="uk-UA" sz="2800" spc="380" dirty="0" smtClean="0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lang="uk-UA" sz="2800" spc="320" dirty="0" smtClean="0">
                <a:solidFill>
                  <a:srgbClr val="F5FFF5"/>
                </a:solidFill>
                <a:latin typeface="Arial"/>
                <a:cs typeface="Arial"/>
              </a:rPr>
              <a:t>тобто</a:t>
            </a:r>
            <a:r>
              <a:rPr lang="uk-UA" sz="2800" spc="605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229" dirty="0" smtClean="0">
                <a:solidFill>
                  <a:srgbClr val="F5FFF5"/>
                </a:solidFill>
                <a:latin typeface="Arial"/>
                <a:cs typeface="Arial"/>
              </a:rPr>
              <a:t>всі</a:t>
            </a:r>
            <a:r>
              <a:rPr lang="uk-UA" sz="2800" dirty="0">
                <a:latin typeface="Arial"/>
                <a:cs typeface="Arial"/>
              </a:rPr>
              <a:t> </a:t>
            </a:r>
            <a:r>
              <a:rPr lang="uk-UA" sz="2800" spc="300" dirty="0" smtClean="0">
                <a:solidFill>
                  <a:srgbClr val="F5FFF5"/>
                </a:solidFill>
                <a:latin typeface="Arial"/>
                <a:cs typeface="Arial"/>
              </a:rPr>
              <a:t>угоди</a:t>
            </a:r>
            <a:r>
              <a:rPr lang="uk-UA" sz="2800" spc="300" dirty="0" smtClean="0">
                <a:solidFill>
                  <a:srgbClr val="F5FFF5"/>
                </a:solidFill>
                <a:latin typeface="Verdana"/>
                <a:cs typeface="Verdana"/>
              </a:rPr>
              <a:t>,</a:t>
            </a:r>
            <a:r>
              <a:rPr lang="uk-UA" sz="2800" spc="385" dirty="0" smtClean="0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lang="uk-UA" sz="2800" spc="340" dirty="0" smtClean="0">
                <a:solidFill>
                  <a:srgbClr val="F5FFF5"/>
                </a:solidFill>
                <a:latin typeface="Arial"/>
                <a:cs typeface="Arial"/>
              </a:rPr>
              <a:t>укладені</a:t>
            </a:r>
            <a:r>
              <a:rPr lang="uk-UA" sz="2800" spc="620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270" dirty="0" smtClean="0">
                <a:solidFill>
                  <a:srgbClr val="F5FFF5"/>
                </a:solidFill>
                <a:latin typeface="Arial"/>
                <a:cs typeface="Arial"/>
              </a:rPr>
              <a:t>на</a:t>
            </a:r>
            <a:r>
              <a:rPr lang="uk-UA" sz="2800" spc="615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295" dirty="0" smtClean="0">
                <a:solidFill>
                  <a:srgbClr val="F5FFF5"/>
                </a:solidFill>
                <a:latin typeface="Arial"/>
                <a:cs typeface="Arial"/>
              </a:rPr>
              <a:t>біржі</a:t>
            </a:r>
            <a:r>
              <a:rPr lang="uk-UA" sz="2800" spc="295" dirty="0" smtClean="0">
                <a:solidFill>
                  <a:srgbClr val="F5FFF5"/>
                </a:solidFill>
                <a:latin typeface="Verdana"/>
                <a:cs typeface="Verdana"/>
              </a:rPr>
              <a:t>.</a:t>
            </a:r>
            <a:r>
              <a:rPr lang="uk-UA" sz="2800" spc="395" dirty="0" smtClean="0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lang="uk-UA" sz="2800" spc="365" dirty="0" smtClean="0">
                <a:solidFill>
                  <a:srgbClr val="F5FFF5"/>
                </a:solidFill>
                <a:latin typeface="Arial"/>
                <a:cs typeface="Arial"/>
              </a:rPr>
              <a:t>Порядок</a:t>
            </a:r>
            <a:r>
              <a:rPr lang="uk-UA" sz="2800" spc="620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310" dirty="0" smtClean="0">
                <a:solidFill>
                  <a:srgbClr val="F5FFF5"/>
                </a:solidFill>
                <a:latin typeface="Arial"/>
                <a:cs typeface="Arial"/>
              </a:rPr>
              <a:t>реєстрації</a:t>
            </a:r>
            <a:r>
              <a:rPr lang="uk-UA" sz="2800" spc="620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254" dirty="0" smtClean="0">
                <a:solidFill>
                  <a:srgbClr val="F5FFF5"/>
                </a:solidFill>
                <a:latin typeface="Arial"/>
                <a:cs typeface="Arial"/>
              </a:rPr>
              <a:t>й</a:t>
            </a:r>
            <a:r>
              <a:rPr lang="uk-UA" sz="2800" spc="620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340" dirty="0" smtClean="0">
                <a:solidFill>
                  <a:srgbClr val="F5FFF5"/>
                </a:solidFill>
                <a:latin typeface="Arial"/>
                <a:cs typeface="Arial"/>
              </a:rPr>
              <a:t>оформлення </a:t>
            </a:r>
            <a:r>
              <a:rPr lang="uk-UA" sz="2800" spc="405" dirty="0" smtClean="0">
                <a:solidFill>
                  <a:srgbClr val="F5FFF5"/>
                </a:solidFill>
                <a:latin typeface="Arial"/>
                <a:cs typeface="Arial"/>
              </a:rPr>
              <a:t>біржових</a:t>
            </a:r>
            <a:r>
              <a:rPr lang="uk-UA" sz="2800" spc="625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310" dirty="0" smtClean="0">
                <a:solidFill>
                  <a:srgbClr val="F5FFF5"/>
                </a:solidFill>
                <a:latin typeface="Arial"/>
                <a:cs typeface="Arial"/>
              </a:rPr>
              <a:t>угод</a:t>
            </a:r>
            <a:r>
              <a:rPr lang="uk-UA" sz="2800" spc="625" dirty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340" dirty="0" smtClean="0">
                <a:solidFill>
                  <a:srgbClr val="F5FFF5"/>
                </a:solidFill>
                <a:latin typeface="Arial"/>
                <a:cs typeface="Arial"/>
              </a:rPr>
              <a:t>установлюється</a:t>
            </a:r>
            <a:r>
              <a:rPr lang="uk-UA" sz="2800" spc="620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310" dirty="0" smtClean="0">
                <a:solidFill>
                  <a:srgbClr val="F5FFF5"/>
                </a:solidFill>
                <a:latin typeface="Arial"/>
                <a:cs typeface="Arial"/>
              </a:rPr>
              <a:t>біржою</a:t>
            </a:r>
            <a:r>
              <a:rPr sz="2800" spc="310" dirty="0" smtClean="0">
                <a:solidFill>
                  <a:srgbClr val="F5FFF5"/>
                </a:solidFill>
                <a:latin typeface="Verdana"/>
                <a:cs typeface="Verdana"/>
              </a:rPr>
              <a:t>.</a:t>
            </a:r>
            <a:endParaRPr sz="2800" dirty="0">
              <a:latin typeface="Verdana"/>
              <a:cs typeface="Verdan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283484"/>
            <a:ext cx="1404580" cy="4164965"/>
          </a:xfrm>
          <a:custGeom>
            <a:avLst/>
            <a:gdLst/>
            <a:ahLst/>
            <a:cxnLst/>
            <a:rect l="l" t="t" r="r" b="b"/>
            <a:pathLst>
              <a:path w="3797300" h="4164965">
                <a:moveTo>
                  <a:pt x="0" y="0"/>
                </a:moveTo>
                <a:lnTo>
                  <a:pt x="2872449" y="0"/>
                </a:lnTo>
                <a:lnTo>
                  <a:pt x="2114056" y="1116958"/>
                </a:lnTo>
                <a:lnTo>
                  <a:pt x="3797137" y="1116958"/>
                </a:lnTo>
                <a:lnTo>
                  <a:pt x="3618754" y="1379892"/>
                </a:lnTo>
                <a:lnTo>
                  <a:pt x="1935672" y="1379892"/>
                </a:lnTo>
                <a:lnTo>
                  <a:pt x="1668182" y="1773787"/>
                </a:lnTo>
                <a:lnTo>
                  <a:pt x="3351263" y="1773787"/>
                </a:lnTo>
                <a:lnTo>
                  <a:pt x="3172880" y="2036552"/>
                </a:lnTo>
                <a:lnTo>
                  <a:pt x="1489798" y="2036552"/>
                </a:lnTo>
                <a:lnTo>
                  <a:pt x="1222308" y="2430615"/>
                </a:lnTo>
                <a:lnTo>
                  <a:pt x="2905389" y="2430615"/>
                </a:lnTo>
                <a:lnTo>
                  <a:pt x="2726837" y="2693381"/>
                </a:lnTo>
                <a:lnTo>
                  <a:pt x="1043756" y="2693381"/>
                </a:lnTo>
                <a:lnTo>
                  <a:pt x="776265" y="3087275"/>
                </a:lnTo>
                <a:lnTo>
                  <a:pt x="2459346" y="3087275"/>
                </a:lnTo>
                <a:lnTo>
                  <a:pt x="2280963" y="3350041"/>
                </a:lnTo>
                <a:lnTo>
                  <a:pt x="597882" y="3350041"/>
                </a:lnTo>
                <a:lnTo>
                  <a:pt x="330391" y="3744104"/>
                </a:lnTo>
                <a:lnTo>
                  <a:pt x="2013472" y="3744104"/>
                </a:lnTo>
                <a:lnTo>
                  <a:pt x="1835089" y="4006869"/>
                </a:lnTo>
                <a:lnTo>
                  <a:pt x="152008" y="4006869"/>
                </a:lnTo>
                <a:lnTo>
                  <a:pt x="44674" y="4164832"/>
                </a:lnTo>
                <a:lnTo>
                  <a:pt x="0" y="4099085"/>
                </a:lnTo>
                <a:lnTo>
                  <a:pt x="0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490766" y="6186131"/>
            <a:ext cx="3797300" cy="4099560"/>
          </a:xfrm>
          <a:custGeom>
            <a:avLst/>
            <a:gdLst/>
            <a:ahLst/>
            <a:cxnLst/>
            <a:rect l="l" t="t" r="r" b="b"/>
            <a:pathLst>
              <a:path w="3797300" h="4099559">
                <a:moveTo>
                  <a:pt x="1013576" y="4099070"/>
                </a:moveTo>
                <a:lnTo>
                  <a:pt x="3797233" y="4099070"/>
                </a:lnTo>
                <a:lnTo>
                  <a:pt x="3797233" y="0"/>
                </a:lnTo>
                <a:lnTo>
                  <a:pt x="3734574" y="92215"/>
                </a:lnTo>
                <a:lnTo>
                  <a:pt x="1962385" y="92215"/>
                </a:lnTo>
                <a:lnTo>
                  <a:pt x="1784002" y="354980"/>
                </a:lnTo>
                <a:lnTo>
                  <a:pt x="3556022" y="354980"/>
                </a:lnTo>
                <a:lnTo>
                  <a:pt x="3288531" y="749044"/>
                </a:lnTo>
                <a:lnTo>
                  <a:pt x="1516511" y="749044"/>
                </a:lnTo>
                <a:lnTo>
                  <a:pt x="1338128" y="1011809"/>
                </a:lnTo>
                <a:lnTo>
                  <a:pt x="3110148" y="1011809"/>
                </a:lnTo>
                <a:lnTo>
                  <a:pt x="2842657" y="1405704"/>
                </a:lnTo>
                <a:lnTo>
                  <a:pt x="1070468" y="1405704"/>
                </a:lnTo>
                <a:lnTo>
                  <a:pt x="892085" y="1668469"/>
                </a:lnTo>
                <a:lnTo>
                  <a:pt x="2664105" y="1668469"/>
                </a:lnTo>
                <a:lnTo>
                  <a:pt x="2396446" y="2062533"/>
                </a:lnTo>
                <a:lnTo>
                  <a:pt x="624426" y="2062533"/>
                </a:lnTo>
                <a:lnTo>
                  <a:pt x="446042" y="2325298"/>
                </a:lnTo>
                <a:lnTo>
                  <a:pt x="2218062" y="2325298"/>
                </a:lnTo>
                <a:lnTo>
                  <a:pt x="1950572" y="2719193"/>
                </a:lnTo>
                <a:lnTo>
                  <a:pt x="178383" y="2719193"/>
                </a:lnTo>
                <a:lnTo>
                  <a:pt x="0" y="2982127"/>
                </a:lnTo>
                <a:lnTo>
                  <a:pt x="1772019" y="2982127"/>
                </a:lnTo>
                <a:lnTo>
                  <a:pt x="1013576" y="409907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-13846" y="3606134"/>
            <a:ext cx="18288000" cy="3202305"/>
          </a:xfrm>
          <a:custGeom>
            <a:avLst/>
            <a:gdLst/>
            <a:ahLst/>
            <a:cxnLst/>
            <a:rect l="l" t="t" r="r" b="b"/>
            <a:pathLst>
              <a:path w="18288000" h="3202304">
                <a:moveTo>
                  <a:pt x="229628" y="2831528"/>
                </a:moveTo>
                <a:lnTo>
                  <a:pt x="0" y="2831528"/>
                </a:lnTo>
                <a:lnTo>
                  <a:pt x="0" y="3202203"/>
                </a:lnTo>
                <a:lnTo>
                  <a:pt x="1054" y="3202203"/>
                </a:lnTo>
                <a:lnTo>
                  <a:pt x="229628" y="2831528"/>
                </a:lnTo>
                <a:close/>
              </a:path>
              <a:path w="18288000" h="3202304">
                <a:moveTo>
                  <a:pt x="675678" y="2174710"/>
                </a:moveTo>
                <a:lnTo>
                  <a:pt x="0" y="2174710"/>
                </a:lnTo>
                <a:lnTo>
                  <a:pt x="0" y="2437473"/>
                </a:lnTo>
                <a:lnTo>
                  <a:pt x="497128" y="2437473"/>
                </a:lnTo>
                <a:lnTo>
                  <a:pt x="675678" y="2174710"/>
                </a:lnTo>
                <a:close/>
              </a:path>
              <a:path w="18288000" h="3202304">
                <a:moveTo>
                  <a:pt x="1121549" y="1517878"/>
                </a:moveTo>
                <a:lnTo>
                  <a:pt x="0" y="1517878"/>
                </a:lnTo>
                <a:lnTo>
                  <a:pt x="0" y="1780641"/>
                </a:lnTo>
                <a:lnTo>
                  <a:pt x="943165" y="1780641"/>
                </a:lnTo>
                <a:lnTo>
                  <a:pt x="1121549" y="1517878"/>
                </a:lnTo>
                <a:close/>
              </a:path>
              <a:path w="18288000" h="3202304">
                <a:moveTo>
                  <a:pt x="1567586" y="861047"/>
                </a:moveTo>
                <a:lnTo>
                  <a:pt x="0" y="861047"/>
                </a:lnTo>
                <a:lnTo>
                  <a:pt x="0" y="1123810"/>
                </a:lnTo>
                <a:lnTo>
                  <a:pt x="1389037" y="1123810"/>
                </a:lnTo>
                <a:lnTo>
                  <a:pt x="1567586" y="861047"/>
                </a:lnTo>
                <a:close/>
              </a:path>
              <a:path w="18288000" h="3202304">
                <a:moveTo>
                  <a:pt x="18288000" y="2080183"/>
                </a:moveTo>
                <a:lnTo>
                  <a:pt x="16899192" y="2080183"/>
                </a:lnTo>
                <a:lnTo>
                  <a:pt x="16720808" y="2342946"/>
                </a:lnTo>
                <a:lnTo>
                  <a:pt x="18288000" y="2342946"/>
                </a:lnTo>
                <a:lnTo>
                  <a:pt x="18288000" y="2080183"/>
                </a:lnTo>
                <a:close/>
              </a:path>
              <a:path w="18288000" h="3202304">
                <a:moveTo>
                  <a:pt x="18288000" y="1423352"/>
                </a:moveTo>
                <a:lnTo>
                  <a:pt x="17345406" y="1423352"/>
                </a:lnTo>
                <a:lnTo>
                  <a:pt x="17166679" y="1686115"/>
                </a:lnTo>
                <a:lnTo>
                  <a:pt x="18288000" y="1686115"/>
                </a:lnTo>
                <a:lnTo>
                  <a:pt x="18288000" y="1423352"/>
                </a:lnTo>
                <a:close/>
              </a:path>
              <a:path w="18288000" h="3202304">
                <a:moveTo>
                  <a:pt x="18288000" y="766521"/>
                </a:moveTo>
                <a:lnTo>
                  <a:pt x="17791278" y="766521"/>
                </a:lnTo>
                <a:lnTo>
                  <a:pt x="17612894" y="1029296"/>
                </a:lnTo>
                <a:lnTo>
                  <a:pt x="18288000" y="1029296"/>
                </a:lnTo>
                <a:lnTo>
                  <a:pt x="18288000" y="766521"/>
                </a:lnTo>
                <a:close/>
              </a:path>
              <a:path w="18288000" h="3202304">
                <a:moveTo>
                  <a:pt x="18288000" y="372465"/>
                </a:moveTo>
                <a:lnTo>
                  <a:pt x="18287950" y="0"/>
                </a:lnTo>
                <a:lnTo>
                  <a:pt x="18058930" y="372465"/>
                </a:lnTo>
                <a:lnTo>
                  <a:pt x="18288000" y="372465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Прямоугольник 14"/>
          <p:cNvSpPr/>
          <p:nvPr/>
        </p:nvSpPr>
        <p:spPr>
          <a:xfrm>
            <a:off x="255697" y="4727242"/>
            <a:ext cx="17983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Біржова угода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це правочин, укладений учасниками біржових торгів відповідно до правил організованого ринку щодо об’єкта, допущеного до біржової торгівлі.</a:t>
            </a:r>
          </a:p>
          <a:p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Типова біржова угода містить умови щодо: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кількості;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якості;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ціни;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строків виконання;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умов поставки або розрахунків;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відповідальності сторін.</a:t>
            </a:r>
          </a:p>
          <a:p>
            <a:r>
              <a:rPr lang="uk-UA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Основні види біржових угод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спотові</a:t>
            </a:r>
            <a:r>
              <a:rPr lang="uk-UA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угоди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— передбачають купівлю-продаж із виконанням у короткий строк;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форвардні контракти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— передбачають виконання зобов’язань у майбутньому на визначених сторонами умовах;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ф'ючерсні контракти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— стандартизовані біржові контракти на купівлю або продаж базового активу в майбутньому;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опціони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— договори, які надають одній стороні право, але не обов’язок здійснити операцію на визначених умовах</a:t>
            </a:r>
            <a:r>
              <a:rPr lang="uk-UA" sz="2400" dirty="0" smtClean="0">
                <a:solidFill>
                  <a:schemeClr val="bg1"/>
                </a:solidFill>
              </a:rPr>
              <a:t>.</a:t>
            </a:r>
            <a:endParaRPr lang="uk-UA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5" y="0"/>
            <a:ext cx="17606645" cy="5572125"/>
            <a:chOff x="-5" y="0"/>
            <a:chExt cx="17606645" cy="55721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551730" cy="537283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11"/>
              <a:ext cx="10078720" cy="5572125"/>
            </a:xfrm>
            <a:custGeom>
              <a:avLst/>
              <a:gdLst/>
              <a:ahLst/>
              <a:cxnLst/>
              <a:rect l="l" t="t" r="r" b="b"/>
              <a:pathLst>
                <a:path w="10078720" h="5572125">
                  <a:moveTo>
                    <a:pt x="3668814" y="3647668"/>
                  </a:moveTo>
                  <a:lnTo>
                    <a:pt x="3480816" y="3289211"/>
                  </a:lnTo>
                  <a:lnTo>
                    <a:pt x="0" y="5114734"/>
                  </a:lnTo>
                  <a:lnTo>
                    <a:pt x="0" y="5571782"/>
                  </a:lnTo>
                  <a:lnTo>
                    <a:pt x="3668814" y="3647668"/>
                  </a:lnTo>
                  <a:close/>
                </a:path>
                <a:path w="10078720" h="5572125">
                  <a:moveTo>
                    <a:pt x="10078529" y="0"/>
                  </a:moveTo>
                  <a:lnTo>
                    <a:pt x="9850082" y="0"/>
                  </a:lnTo>
                  <a:lnTo>
                    <a:pt x="4418406" y="3025952"/>
                  </a:lnTo>
                  <a:lnTo>
                    <a:pt x="4472508" y="3123095"/>
                  </a:lnTo>
                  <a:lnTo>
                    <a:pt x="10078529" y="0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777935" y="957273"/>
              <a:ext cx="8829040" cy="2481580"/>
            </a:xfrm>
            <a:custGeom>
              <a:avLst/>
              <a:gdLst/>
              <a:ahLst/>
              <a:cxnLst/>
              <a:rect l="l" t="t" r="r" b="b"/>
              <a:pathLst>
                <a:path w="8829040" h="2481579">
                  <a:moveTo>
                    <a:pt x="7259786" y="2481053"/>
                  </a:moveTo>
                  <a:lnTo>
                    <a:pt x="0" y="2481053"/>
                  </a:lnTo>
                  <a:lnTo>
                    <a:pt x="0" y="0"/>
                  </a:lnTo>
                  <a:lnTo>
                    <a:pt x="7259786" y="0"/>
                  </a:lnTo>
                  <a:lnTo>
                    <a:pt x="7313581" y="721"/>
                  </a:lnTo>
                  <a:lnTo>
                    <a:pt x="7366930" y="2869"/>
                  </a:lnTo>
                  <a:lnTo>
                    <a:pt x="7419806" y="6421"/>
                  </a:lnTo>
                  <a:lnTo>
                    <a:pt x="7472177" y="11354"/>
                  </a:lnTo>
                  <a:lnTo>
                    <a:pt x="7524015" y="17643"/>
                  </a:lnTo>
                  <a:lnTo>
                    <a:pt x="7575291" y="25266"/>
                  </a:lnTo>
                  <a:lnTo>
                    <a:pt x="7625973" y="34200"/>
                  </a:lnTo>
                  <a:lnTo>
                    <a:pt x="7676034" y="44420"/>
                  </a:lnTo>
                  <a:lnTo>
                    <a:pt x="7725443" y="55904"/>
                  </a:lnTo>
                  <a:lnTo>
                    <a:pt x="7774170" y="68628"/>
                  </a:lnTo>
                  <a:lnTo>
                    <a:pt x="7822186" y="82569"/>
                  </a:lnTo>
                  <a:lnTo>
                    <a:pt x="7869462" y="97703"/>
                  </a:lnTo>
                  <a:lnTo>
                    <a:pt x="7915968" y="114008"/>
                  </a:lnTo>
                  <a:lnTo>
                    <a:pt x="7961674" y="131459"/>
                  </a:lnTo>
                  <a:lnTo>
                    <a:pt x="8006551" y="150034"/>
                  </a:lnTo>
                  <a:lnTo>
                    <a:pt x="8050569" y="169709"/>
                  </a:lnTo>
                  <a:lnTo>
                    <a:pt x="8093699" y="190461"/>
                  </a:lnTo>
                  <a:lnTo>
                    <a:pt x="8135911" y="212266"/>
                  </a:lnTo>
                  <a:lnTo>
                    <a:pt x="8177175" y="235101"/>
                  </a:lnTo>
                  <a:lnTo>
                    <a:pt x="8217461" y="258943"/>
                  </a:lnTo>
                  <a:lnTo>
                    <a:pt x="8256741" y="283769"/>
                  </a:lnTo>
                  <a:lnTo>
                    <a:pt x="8294985" y="309554"/>
                  </a:lnTo>
                  <a:lnTo>
                    <a:pt x="8332163" y="336276"/>
                  </a:lnTo>
                  <a:lnTo>
                    <a:pt x="8368245" y="363911"/>
                  </a:lnTo>
                  <a:lnTo>
                    <a:pt x="8403202" y="392436"/>
                  </a:lnTo>
                  <a:lnTo>
                    <a:pt x="8437004" y="421828"/>
                  </a:lnTo>
                  <a:lnTo>
                    <a:pt x="8469622" y="452062"/>
                  </a:lnTo>
                  <a:lnTo>
                    <a:pt x="8501026" y="483117"/>
                  </a:lnTo>
                  <a:lnTo>
                    <a:pt x="8531186" y="514968"/>
                  </a:lnTo>
                  <a:lnTo>
                    <a:pt x="8560074" y="547593"/>
                  </a:lnTo>
                  <a:lnTo>
                    <a:pt x="8587658" y="580967"/>
                  </a:lnTo>
                  <a:lnTo>
                    <a:pt x="8613911" y="615067"/>
                  </a:lnTo>
                  <a:lnTo>
                    <a:pt x="8638802" y="649871"/>
                  </a:lnTo>
                  <a:lnTo>
                    <a:pt x="8662301" y="685354"/>
                  </a:lnTo>
                  <a:lnTo>
                    <a:pt x="8684379" y="721494"/>
                  </a:lnTo>
                  <a:lnTo>
                    <a:pt x="8705007" y="758267"/>
                  </a:lnTo>
                  <a:lnTo>
                    <a:pt x="8724154" y="795650"/>
                  </a:lnTo>
                  <a:lnTo>
                    <a:pt x="8741792" y="833618"/>
                  </a:lnTo>
                  <a:lnTo>
                    <a:pt x="8757890" y="872150"/>
                  </a:lnTo>
                  <a:lnTo>
                    <a:pt x="8772420" y="911222"/>
                  </a:lnTo>
                  <a:lnTo>
                    <a:pt x="8785350" y="950809"/>
                  </a:lnTo>
                  <a:lnTo>
                    <a:pt x="8796653" y="990890"/>
                  </a:lnTo>
                  <a:lnTo>
                    <a:pt x="8806298" y="1031440"/>
                  </a:lnTo>
                  <a:lnTo>
                    <a:pt x="8814256" y="1072436"/>
                  </a:lnTo>
                  <a:lnTo>
                    <a:pt x="8820497" y="1113855"/>
                  </a:lnTo>
                  <a:lnTo>
                    <a:pt x="8824991" y="1155674"/>
                  </a:lnTo>
                  <a:lnTo>
                    <a:pt x="8827709" y="1197869"/>
                  </a:lnTo>
                  <a:lnTo>
                    <a:pt x="8828622" y="1240417"/>
                  </a:lnTo>
                  <a:lnTo>
                    <a:pt x="8827709" y="1282964"/>
                  </a:lnTo>
                  <a:lnTo>
                    <a:pt x="8824991" y="1325160"/>
                  </a:lnTo>
                  <a:lnTo>
                    <a:pt x="8820497" y="1366980"/>
                  </a:lnTo>
                  <a:lnTo>
                    <a:pt x="8814256" y="1408401"/>
                  </a:lnTo>
                  <a:lnTo>
                    <a:pt x="8806298" y="1449400"/>
                  </a:lnTo>
                  <a:lnTo>
                    <a:pt x="8796653" y="1489953"/>
                  </a:lnTo>
                  <a:lnTo>
                    <a:pt x="8785350" y="1530036"/>
                  </a:lnTo>
                  <a:lnTo>
                    <a:pt x="8772420" y="1569628"/>
                  </a:lnTo>
                  <a:lnTo>
                    <a:pt x="8757890" y="1608703"/>
                  </a:lnTo>
                  <a:lnTo>
                    <a:pt x="8741792" y="1647239"/>
                  </a:lnTo>
                  <a:lnTo>
                    <a:pt x="8724154" y="1685213"/>
                  </a:lnTo>
                  <a:lnTo>
                    <a:pt x="8705007" y="1722600"/>
                  </a:lnTo>
                  <a:lnTo>
                    <a:pt x="8684379" y="1759378"/>
                  </a:lnTo>
                  <a:lnTo>
                    <a:pt x="8662301" y="1795524"/>
                  </a:lnTo>
                  <a:lnTo>
                    <a:pt x="8638802" y="1831013"/>
                  </a:lnTo>
                  <a:lnTo>
                    <a:pt x="8613911" y="1865823"/>
                  </a:lnTo>
                  <a:lnTo>
                    <a:pt x="8587658" y="1899929"/>
                  </a:lnTo>
                  <a:lnTo>
                    <a:pt x="8560074" y="1933310"/>
                  </a:lnTo>
                  <a:lnTo>
                    <a:pt x="8531186" y="1965941"/>
                  </a:lnTo>
                  <a:lnTo>
                    <a:pt x="8501026" y="1997799"/>
                  </a:lnTo>
                  <a:lnTo>
                    <a:pt x="8469622" y="2028860"/>
                  </a:lnTo>
                  <a:lnTo>
                    <a:pt x="8437004" y="2059102"/>
                  </a:lnTo>
                  <a:lnTo>
                    <a:pt x="8403202" y="2088500"/>
                  </a:lnTo>
                  <a:lnTo>
                    <a:pt x="8368245" y="2117032"/>
                  </a:lnTo>
                  <a:lnTo>
                    <a:pt x="8332163" y="2144674"/>
                  </a:lnTo>
                  <a:lnTo>
                    <a:pt x="8294985" y="2171403"/>
                  </a:lnTo>
                  <a:lnTo>
                    <a:pt x="8256741" y="2197195"/>
                  </a:lnTo>
                  <a:lnTo>
                    <a:pt x="8217461" y="2222027"/>
                  </a:lnTo>
                  <a:lnTo>
                    <a:pt x="8177175" y="2245875"/>
                  </a:lnTo>
                  <a:lnTo>
                    <a:pt x="8135911" y="2268717"/>
                  </a:lnTo>
                  <a:lnTo>
                    <a:pt x="8093699" y="2290528"/>
                  </a:lnTo>
                  <a:lnTo>
                    <a:pt x="8050569" y="2311286"/>
                  </a:lnTo>
                  <a:lnTo>
                    <a:pt x="8006551" y="2330967"/>
                  </a:lnTo>
                  <a:lnTo>
                    <a:pt x="7961674" y="2349548"/>
                  </a:lnTo>
                  <a:lnTo>
                    <a:pt x="7915968" y="2367005"/>
                  </a:lnTo>
                  <a:lnTo>
                    <a:pt x="7869462" y="2383315"/>
                  </a:lnTo>
                  <a:lnTo>
                    <a:pt x="7822186" y="2398454"/>
                  </a:lnTo>
                  <a:lnTo>
                    <a:pt x="7774170" y="2412400"/>
                  </a:lnTo>
                  <a:lnTo>
                    <a:pt x="7725443" y="2425129"/>
                  </a:lnTo>
                  <a:lnTo>
                    <a:pt x="7676034" y="2436616"/>
                  </a:lnTo>
                  <a:lnTo>
                    <a:pt x="7625973" y="2446840"/>
                  </a:lnTo>
                  <a:lnTo>
                    <a:pt x="7575291" y="2455777"/>
                  </a:lnTo>
                  <a:lnTo>
                    <a:pt x="7524015" y="2463403"/>
                  </a:lnTo>
                  <a:lnTo>
                    <a:pt x="7472177" y="2469694"/>
                  </a:lnTo>
                  <a:lnTo>
                    <a:pt x="7419806" y="2474629"/>
                  </a:lnTo>
                  <a:lnTo>
                    <a:pt x="7366930" y="2478182"/>
                  </a:lnTo>
                  <a:lnTo>
                    <a:pt x="7313581" y="2480331"/>
                  </a:lnTo>
                  <a:lnTo>
                    <a:pt x="7259786" y="2481053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327478" y="423029"/>
              <a:ext cx="2263775" cy="2263775"/>
            </a:xfrm>
            <a:custGeom>
              <a:avLst/>
              <a:gdLst/>
              <a:ahLst/>
              <a:cxnLst/>
              <a:rect l="l" t="t" r="r" b="b"/>
              <a:pathLst>
                <a:path w="2263775" h="2263775">
                  <a:moveTo>
                    <a:pt x="1132537" y="2263389"/>
                  </a:moveTo>
                  <a:lnTo>
                    <a:pt x="1084665" y="2262377"/>
                  </a:lnTo>
                  <a:lnTo>
                    <a:pt x="1037300" y="2259425"/>
                  </a:lnTo>
                  <a:lnTo>
                    <a:pt x="990480" y="2254553"/>
                  </a:lnTo>
                  <a:lnTo>
                    <a:pt x="944245" y="2247799"/>
                  </a:lnTo>
                  <a:lnTo>
                    <a:pt x="898635" y="2239204"/>
                  </a:lnTo>
                  <a:lnTo>
                    <a:pt x="853687" y="2228807"/>
                  </a:lnTo>
                  <a:lnTo>
                    <a:pt x="809443" y="2216647"/>
                  </a:lnTo>
                  <a:lnTo>
                    <a:pt x="765940" y="2202763"/>
                  </a:lnTo>
                  <a:lnTo>
                    <a:pt x="723219" y="2187195"/>
                  </a:lnTo>
                  <a:lnTo>
                    <a:pt x="681319" y="2169981"/>
                  </a:lnTo>
                  <a:lnTo>
                    <a:pt x="640279" y="2151162"/>
                  </a:lnTo>
                  <a:lnTo>
                    <a:pt x="600138" y="2130775"/>
                  </a:lnTo>
                  <a:lnTo>
                    <a:pt x="560936" y="2108862"/>
                  </a:lnTo>
                  <a:lnTo>
                    <a:pt x="522713" y="2085460"/>
                  </a:lnTo>
                  <a:lnTo>
                    <a:pt x="485506" y="2060610"/>
                  </a:lnTo>
                  <a:lnTo>
                    <a:pt x="449356" y="2034350"/>
                  </a:lnTo>
                  <a:lnTo>
                    <a:pt x="414302" y="2006720"/>
                  </a:lnTo>
                  <a:lnTo>
                    <a:pt x="380384" y="1977759"/>
                  </a:lnTo>
                  <a:lnTo>
                    <a:pt x="347640" y="1947506"/>
                  </a:lnTo>
                  <a:lnTo>
                    <a:pt x="316110" y="1916000"/>
                  </a:lnTo>
                  <a:lnTo>
                    <a:pt x="285833" y="1883282"/>
                  </a:lnTo>
                  <a:lnTo>
                    <a:pt x="256849" y="1849390"/>
                  </a:lnTo>
                  <a:lnTo>
                    <a:pt x="229197" y="1814363"/>
                  </a:lnTo>
                  <a:lnTo>
                    <a:pt x="202916" y="1778241"/>
                  </a:lnTo>
                  <a:lnTo>
                    <a:pt x="178046" y="1741063"/>
                  </a:lnTo>
                  <a:lnTo>
                    <a:pt x="154626" y="1702868"/>
                  </a:lnTo>
                  <a:lnTo>
                    <a:pt x="132694" y="1663696"/>
                  </a:lnTo>
                  <a:lnTo>
                    <a:pt x="112292" y="1623585"/>
                  </a:lnTo>
                  <a:lnTo>
                    <a:pt x="93457" y="1582576"/>
                  </a:lnTo>
                  <a:lnTo>
                    <a:pt x="76229" y="1540707"/>
                  </a:lnTo>
                  <a:lnTo>
                    <a:pt x="60648" y="1498018"/>
                  </a:lnTo>
                  <a:lnTo>
                    <a:pt x="46753" y="1454547"/>
                  </a:lnTo>
                  <a:lnTo>
                    <a:pt x="34583" y="1410335"/>
                  </a:lnTo>
                  <a:lnTo>
                    <a:pt x="24177" y="1365420"/>
                  </a:lnTo>
                  <a:lnTo>
                    <a:pt x="15575" y="1319842"/>
                  </a:lnTo>
                  <a:lnTo>
                    <a:pt x="8816" y="1273641"/>
                  </a:lnTo>
                  <a:lnTo>
                    <a:pt x="3940" y="1226854"/>
                  </a:lnTo>
                  <a:lnTo>
                    <a:pt x="985" y="1179522"/>
                  </a:lnTo>
                  <a:lnTo>
                    <a:pt x="0" y="1131684"/>
                  </a:lnTo>
                  <a:lnTo>
                    <a:pt x="985" y="1083846"/>
                  </a:lnTo>
                  <a:lnTo>
                    <a:pt x="3940" y="1036514"/>
                  </a:lnTo>
                  <a:lnTo>
                    <a:pt x="8816" y="989728"/>
                  </a:lnTo>
                  <a:lnTo>
                    <a:pt x="15575" y="943526"/>
                  </a:lnTo>
                  <a:lnTo>
                    <a:pt x="24177" y="897948"/>
                  </a:lnTo>
                  <a:lnTo>
                    <a:pt x="34583" y="853033"/>
                  </a:lnTo>
                  <a:lnTo>
                    <a:pt x="46753" y="808821"/>
                  </a:lnTo>
                  <a:lnTo>
                    <a:pt x="60648" y="765351"/>
                  </a:lnTo>
                  <a:lnTo>
                    <a:pt x="76229" y="722661"/>
                  </a:lnTo>
                  <a:lnTo>
                    <a:pt x="93457" y="680792"/>
                  </a:lnTo>
                  <a:lnTo>
                    <a:pt x="112292" y="639783"/>
                  </a:lnTo>
                  <a:lnTo>
                    <a:pt x="132694" y="599672"/>
                  </a:lnTo>
                  <a:lnTo>
                    <a:pt x="154626" y="560500"/>
                  </a:lnTo>
                  <a:lnTo>
                    <a:pt x="178046" y="522305"/>
                  </a:lnTo>
                  <a:lnTo>
                    <a:pt x="202916" y="485127"/>
                  </a:lnTo>
                  <a:lnTo>
                    <a:pt x="229197" y="449005"/>
                  </a:lnTo>
                  <a:lnTo>
                    <a:pt x="256849" y="413978"/>
                  </a:lnTo>
                  <a:lnTo>
                    <a:pt x="285833" y="380086"/>
                  </a:lnTo>
                  <a:lnTo>
                    <a:pt x="316110" y="347368"/>
                  </a:lnTo>
                  <a:lnTo>
                    <a:pt x="347640" y="315863"/>
                  </a:lnTo>
                  <a:lnTo>
                    <a:pt x="380384" y="285610"/>
                  </a:lnTo>
                  <a:lnTo>
                    <a:pt x="414302" y="256649"/>
                  </a:lnTo>
                  <a:lnTo>
                    <a:pt x="449356" y="229018"/>
                  </a:lnTo>
                  <a:lnTo>
                    <a:pt x="485506" y="202758"/>
                  </a:lnTo>
                  <a:lnTo>
                    <a:pt x="522713" y="177908"/>
                  </a:lnTo>
                  <a:lnTo>
                    <a:pt x="560936" y="154506"/>
                  </a:lnTo>
                  <a:lnTo>
                    <a:pt x="600138" y="132593"/>
                  </a:lnTo>
                  <a:lnTo>
                    <a:pt x="640279" y="112207"/>
                  </a:lnTo>
                  <a:lnTo>
                    <a:pt x="681319" y="93387"/>
                  </a:lnTo>
                  <a:lnTo>
                    <a:pt x="723219" y="76174"/>
                  </a:lnTo>
                  <a:lnTo>
                    <a:pt x="765940" y="60605"/>
                  </a:lnTo>
                  <a:lnTo>
                    <a:pt x="809443" y="46721"/>
                  </a:lnTo>
                  <a:lnTo>
                    <a:pt x="853687" y="34561"/>
                  </a:lnTo>
                  <a:lnTo>
                    <a:pt x="898635" y="24164"/>
                  </a:lnTo>
                  <a:lnTo>
                    <a:pt x="944245" y="15569"/>
                  </a:lnTo>
                  <a:lnTo>
                    <a:pt x="990480" y="8816"/>
                  </a:lnTo>
                  <a:lnTo>
                    <a:pt x="1037300" y="3943"/>
                  </a:lnTo>
                  <a:lnTo>
                    <a:pt x="1084665" y="991"/>
                  </a:lnTo>
                  <a:lnTo>
                    <a:pt x="1132537" y="0"/>
                  </a:lnTo>
                  <a:lnTo>
                    <a:pt x="1180406" y="991"/>
                  </a:lnTo>
                  <a:lnTo>
                    <a:pt x="1227769" y="3943"/>
                  </a:lnTo>
                  <a:lnTo>
                    <a:pt x="1274587" y="8816"/>
                  </a:lnTo>
                  <a:lnTo>
                    <a:pt x="1320820" y="15569"/>
                  </a:lnTo>
                  <a:lnTo>
                    <a:pt x="1366429" y="24164"/>
                  </a:lnTo>
                  <a:lnTo>
                    <a:pt x="1411375" y="34561"/>
                  </a:lnTo>
                  <a:lnTo>
                    <a:pt x="1455617" y="46721"/>
                  </a:lnTo>
                  <a:lnTo>
                    <a:pt x="1499118" y="60605"/>
                  </a:lnTo>
                  <a:lnTo>
                    <a:pt x="1541838" y="76174"/>
                  </a:lnTo>
                  <a:lnTo>
                    <a:pt x="1583737" y="93387"/>
                  </a:lnTo>
                  <a:lnTo>
                    <a:pt x="1624776" y="112207"/>
                  </a:lnTo>
                  <a:lnTo>
                    <a:pt x="1664915" y="132593"/>
                  </a:lnTo>
                  <a:lnTo>
                    <a:pt x="1704116" y="154506"/>
                  </a:lnTo>
                  <a:lnTo>
                    <a:pt x="1742339" y="177908"/>
                  </a:lnTo>
                  <a:lnTo>
                    <a:pt x="1779545" y="202758"/>
                  </a:lnTo>
                  <a:lnTo>
                    <a:pt x="1815694" y="229018"/>
                  </a:lnTo>
                  <a:lnTo>
                    <a:pt x="1850747" y="256649"/>
                  </a:lnTo>
                  <a:lnTo>
                    <a:pt x="1884664" y="285610"/>
                  </a:lnTo>
                  <a:lnTo>
                    <a:pt x="1917408" y="315863"/>
                  </a:lnTo>
                  <a:lnTo>
                    <a:pt x="1948937" y="347368"/>
                  </a:lnTo>
                  <a:lnTo>
                    <a:pt x="1979213" y="380086"/>
                  </a:lnTo>
                  <a:lnTo>
                    <a:pt x="2008197" y="413978"/>
                  </a:lnTo>
                  <a:lnTo>
                    <a:pt x="2035848" y="449005"/>
                  </a:lnTo>
                  <a:lnTo>
                    <a:pt x="2062129" y="485127"/>
                  </a:lnTo>
                  <a:lnTo>
                    <a:pt x="2086999" y="522305"/>
                  </a:lnTo>
                  <a:lnTo>
                    <a:pt x="2110419" y="560500"/>
                  </a:lnTo>
                  <a:lnTo>
                    <a:pt x="2132350" y="599672"/>
                  </a:lnTo>
                  <a:lnTo>
                    <a:pt x="2152752" y="639783"/>
                  </a:lnTo>
                  <a:lnTo>
                    <a:pt x="2171587" y="680792"/>
                  </a:lnTo>
                  <a:lnTo>
                    <a:pt x="2188814" y="722661"/>
                  </a:lnTo>
                  <a:lnTo>
                    <a:pt x="2204395" y="765351"/>
                  </a:lnTo>
                  <a:lnTo>
                    <a:pt x="2218291" y="808821"/>
                  </a:lnTo>
                  <a:lnTo>
                    <a:pt x="2230461" y="853033"/>
                  </a:lnTo>
                  <a:lnTo>
                    <a:pt x="2240866" y="897948"/>
                  </a:lnTo>
                  <a:lnTo>
                    <a:pt x="2249468" y="943526"/>
                  </a:lnTo>
                  <a:lnTo>
                    <a:pt x="2256227" y="989728"/>
                  </a:lnTo>
                  <a:lnTo>
                    <a:pt x="2261103" y="1036514"/>
                  </a:lnTo>
                  <a:lnTo>
                    <a:pt x="2263389" y="1073122"/>
                  </a:lnTo>
                  <a:lnTo>
                    <a:pt x="2263389" y="1190246"/>
                  </a:lnTo>
                  <a:lnTo>
                    <a:pt x="2256227" y="1273641"/>
                  </a:lnTo>
                  <a:lnTo>
                    <a:pt x="2249468" y="1319842"/>
                  </a:lnTo>
                  <a:lnTo>
                    <a:pt x="2240866" y="1365420"/>
                  </a:lnTo>
                  <a:lnTo>
                    <a:pt x="2230461" y="1410335"/>
                  </a:lnTo>
                  <a:lnTo>
                    <a:pt x="2218291" y="1454547"/>
                  </a:lnTo>
                  <a:lnTo>
                    <a:pt x="2204395" y="1498018"/>
                  </a:lnTo>
                  <a:lnTo>
                    <a:pt x="2188814" y="1540707"/>
                  </a:lnTo>
                  <a:lnTo>
                    <a:pt x="2171587" y="1582576"/>
                  </a:lnTo>
                  <a:lnTo>
                    <a:pt x="2152752" y="1623585"/>
                  </a:lnTo>
                  <a:lnTo>
                    <a:pt x="2132350" y="1663696"/>
                  </a:lnTo>
                  <a:lnTo>
                    <a:pt x="2110419" y="1702868"/>
                  </a:lnTo>
                  <a:lnTo>
                    <a:pt x="2086999" y="1741063"/>
                  </a:lnTo>
                  <a:lnTo>
                    <a:pt x="2062129" y="1778241"/>
                  </a:lnTo>
                  <a:lnTo>
                    <a:pt x="2035848" y="1814363"/>
                  </a:lnTo>
                  <a:lnTo>
                    <a:pt x="2008197" y="1849390"/>
                  </a:lnTo>
                  <a:lnTo>
                    <a:pt x="1979213" y="1883282"/>
                  </a:lnTo>
                  <a:lnTo>
                    <a:pt x="1948937" y="1916000"/>
                  </a:lnTo>
                  <a:lnTo>
                    <a:pt x="1917408" y="1947506"/>
                  </a:lnTo>
                  <a:lnTo>
                    <a:pt x="1884664" y="1977759"/>
                  </a:lnTo>
                  <a:lnTo>
                    <a:pt x="1850747" y="2006720"/>
                  </a:lnTo>
                  <a:lnTo>
                    <a:pt x="1815694" y="2034350"/>
                  </a:lnTo>
                  <a:lnTo>
                    <a:pt x="1779545" y="2060610"/>
                  </a:lnTo>
                  <a:lnTo>
                    <a:pt x="1742339" y="2085460"/>
                  </a:lnTo>
                  <a:lnTo>
                    <a:pt x="1704116" y="2108862"/>
                  </a:lnTo>
                  <a:lnTo>
                    <a:pt x="1664915" y="2130775"/>
                  </a:lnTo>
                  <a:lnTo>
                    <a:pt x="1624776" y="2151162"/>
                  </a:lnTo>
                  <a:lnTo>
                    <a:pt x="1583737" y="2169981"/>
                  </a:lnTo>
                  <a:lnTo>
                    <a:pt x="1541838" y="2187195"/>
                  </a:lnTo>
                  <a:lnTo>
                    <a:pt x="1499118" y="2202763"/>
                  </a:lnTo>
                  <a:lnTo>
                    <a:pt x="1455617" y="2216647"/>
                  </a:lnTo>
                  <a:lnTo>
                    <a:pt x="1411375" y="2228807"/>
                  </a:lnTo>
                  <a:lnTo>
                    <a:pt x="1366429" y="2239204"/>
                  </a:lnTo>
                  <a:lnTo>
                    <a:pt x="1320820" y="2247799"/>
                  </a:lnTo>
                  <a:lnTo>
                    <a:pt x="1274587" y="2254553"/>
                  </a:lnTo>
                  <a:lnTo>
                    <a:pt x="1227769" y="2259425"/>
                  </a:lnTo>
                  <a:lnTo>
                    <a:pt x="1180406" y="2262377"/>
                  </a:lnTo>
                  <a:lnTo>
                    <a:pt x="1132537" y="2263389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977558" y="3609834"/>
              <a:ext cx="9671685" cy="1861820"/>
            </a:xfrm>
            <a:custGeom>
              <a:avLst/>
              <a:gdLst/>
              <a:ahLst/>
              <a:cxnLst/>
              <a:rect l="l" t="t" r="r" b="b"/>
              <a:pathLst>
                <a:path w="9671685" h="1861820">
                  <a:moveTo>
                    <a:pt x="7959509" y="1861477"/>
                  </a:moveTo>
                  <a:lnTo>
                    <a:pt x="0" y="1861477"/>
                  </a:lnTo>
                  <a:lnTo>
                    <a:pt x="14" y="0"/>
                  </a:lnTo>
                  <a:lnTo>
                    <a:pt x="7954898" y="0"/>
                  </a:lnTo>
                  <a:lnTo>
                    <a:pt x="8016401" y="592"/>
                  </a:lnTo>
                  <a:lnTo>
                    <a:pt x="8077373" y="2347"/>
                  </a:lnTo>
                  <a:lnTo>
                    <a:pt x="8137774" y="5247"/>
                  </a:lnTo>
                  <a:lnTo>
                    <a:pt x="8197570" y="9273"/>
                  </a:lnTo>
                  <a:lnTo>
                    <a:pt x="8256723" y="14405"/>
                  </a:lnTo>
                  <a:lnTo>
                    <a:pt x="8315195" y="20623"/>
                  </a:lnTo>
                  <a:lnTo>
                    <a:pt x="8372952" y="27906"/>
                  </a:lnTo>
                  <a:lnTo>
                    <a:pt x="8429954" y="36235"/>
                  </a:lnTo>
                  <a:lnTo>
                    <a:pt x="8486166" y="45590"/>
                  </a:lnTo>
                  <a:lnTo>
                    <a:pt x="8541552" y="55951"/>
                  </a:lnTo>
                  <a:lnTo>
                    <a:pt x="8596073" y="67298"/>
                  </a:lnTo>
                  <a:lnTo>
                    <a:pt x="8649694" y="79612"/>
                  </a:lnTo>
                  <a:lnTo>
                    <a:pt x="8702377" y="92871"/>
                  </a:lnTo>
                  <a:lnTo>
                    <a:pt x="8754085" y="107057"/>
                  </a:lnTo>
                  <a:lnTo>
                    <a:pt x="8804783" y="122149"/>
                  </a:lnTo>
                  <a:lnTo>
                    <a:pt x="8854432" y="138127"/>
                  </a:lnTo>
                  <a:lnTo>
                    <a:pt x="8902997" y="154972"/>
                  </a:lnTo>
                  <a:lnTo>
                    <a:pt x="8950440" y="172663"/>
                  </a:lnTo>
                  <a:lnTo>
                    <a:pt x="8996724" y="191181"/>
                  </a:lnTo>
                  <a:lnTo>
                    <a:pt x="9041813" y="210505"/>
                  </a:lnTo>
                  <a:lnTo>
                    <a:pt x="9085670" y="230616"/>
                  </a:lnTo>
                  <a:lnTo>
                    <a:pt x="9128258" y="251494"/>
                  </a:lnTo>
                  <a:lnTo>
                    <a:pt x="9169541" y="273119"/>
                  </a:lnTo>
                  <a:lnTo>
                    <a:pt x="9209481" y="295470"/>
                  </a:lnTo>
                  <a:lnTo>
                    <a:pt x="9248041" y="318528"/>
                  </a:lnTo>
                  <a:lnTo>
                    <a:pt x="9285185" y="342274"/>
                  </a:lnTo>
                  <a:lnTo>
                    <a:pt x="9320877" y="366686"/>
                  </a:lnTo>
                  <a:lnTo>
                    <a:pt x="9355078" y="391745"/>
                  </a:lnTo>
                  <a:lnTo>
                    <a:pt x="9387753" y="417432"/>
                  </a:lnTo>
                  <a:lnTo>
                    <a:pt x="9418864" y="443726"/>
                  </a:lnTo>
                  <a:lnTo>
                    <a:pt x="9448375" y="470607"/>
                  </a:lnTo>
                  <a:lnTo>
                    <a:pt x="9476249" y="498055"/>
                  </a:lnTo>
                  <a:lnTo>
                    <a:pt x="9502449" y="526051"/>
                  </a:lnTo>
                  <a:lnTo>
                    <a:pt x="9549680" y="583606"/>
                  </a:lnTo>
                  <a:lnTo>
                    <a:pt x="9589773" y="643110"/>
                  </a:lnTo>
                  <a:lnTo>
                    <a:pt x="9622435" y="704406"/>
                  </a:lnTo>
                  <a:lnTo>
                    <a:pt x="9647369" y="767332"/>
                  </a:lnTo>
                  <a:lnTo>
                    <a:pt x="9664283" y="831731"/>
                  </a:lnTo>
                  <a:lnTo>
                    <a:pt x="9671205" y="880373"/>
                  </a:lnTo>
                  <a:lnTo>
                    <a:pt x="9671205" y="981107"/>
                  </a:lnTo>
                  <a:lnTo>
                    <a:pt x="9664283" y="1029749"/>
                  </a:lnTo>
                  <a:lnTo>
                    <a:pt x="9647369" y="1094147"/>
                  </a:lnTo>
                  <a:lnTo>
                    <a:pt x="9622435" y="1157074"/>
                  </a:lnTo>
                  <a:lnTo>
                    <a:pt x="9589773" y="1218369"/>
                  </a:lnTo>
                  <a:lnTo>
                    <a:pt x="9549680" y="1277874"/>
                  </a:lnTo>
                  <a:lnTo>
                    <a:pt x="9502449" y="1335428"/>
                  </a:lnTo>
                  <a:lnTo>
                    <a:pt x="9476249" y="1363424"/>
                  </a:lnTo>
                  <a:lnTo>
                    <a:pt x="9448375" y="1390873"/>
                  </a:lnTo>
                  <a:lnTo>
                    <a:pt x="9418864" y="1417754"/>
                  </a:lnTo>
                  <a:lnTo>
                    <a:pt x="9387753" y="1444047"/>
                  </a:lnTo>
                  <a:lnTo>
                    <a:pt x="9355078" y="1469734"/>
                  </a:lnTo>
                  <a:lnTo>
                    <a:pt x="9320877" y="1494794"/>
                  </a:lnTo>
                  <a:lnTo>
                    <a:pt x="9285185" y="1519206"/>
                  </a:lnTo>
                  <a:lnTo>
                    <a:pt x="9248041" y="1542951"/>
                  </a:lnTo>
                  <a:lnTo>
                    <a:pt x="9209481" y="1566010"/>
                  </a:lnTo>
                  <a:lnTo>
                    <a:pt x="9169541" y="1588361"/>
                  </a:lnTo>
                  <a:lnTo>
                    <a:pt x="9128258" y="1609986"/>
                  </a:lnTo>
                  <a:lnTo>
                    <a:pt x="9085670" y="1630863"/>
                  </a:lnTo>
                  <a:lnTo>
                    <a:pt x="9041813" y="1650974"/>
                  </a:lnTo>
                  <a:lnTo>
                    <a:pt x="8996724" y="1670299"/>
                  </a:lnTo>
                  <a:lnTo>
                    <a:pt x="8950440" y="1688817"/>
                  </a:lnTo>
                  <a:lnTo>
                    <a:pt x="8902997" y="1706508"/>
                  </a:lnTo>
                  <a:lnTo>
                    <a:pt x="8854432" y="1723352"/>
                  </a:lnTo>
                  <a:lnTo>
                    <a:pt x="8804783" y="1739331"/>
                  </a:lnTo>
                  <a:lnTo>
                    <a:pt x="8754085" y="1754423"/>
                  </a:lnTo>
                  <a:lnTo>
                    <a:pt x="8702377" y="1768608"/>
                  </a:lnTo>
                  <a:lnTo>
                    <a:pt x="8649694" y="1781868"/>
                  </a:lnTo>
                  <a:lnTo>
                    <a:pt x="8596073" y="1794181"/>
                  </a:lnTo>
                  <a:lnTo>
                    <a:pt x="8541552" y="1805528"/>
                  </a:lnTo>
                  <a:lnTo>
                    <a:pt x="8486166" y="1815889"/>
                  </a:lnTo>
                  <a:lnTo>
                    <a:pt x="8429954" y="1825244"/>
                  </a:lnTo>
                  <a:lnTo>
                    <a:pt x="8372952" y="1833574"/>
                  </a:lnTo>
                  <a:lnTo>
                    <a:pt x="8315195" y="1840857"/>
                  </a:lnTo>
                  <a:lnTo>
                    <a:pt x="8256723" y="1847074"/>
                  </a:lnTo>
                  <a:lnTo>
                    <a:pt x="8197570" y="1852206"/>
                  </a:lnTo>
                  <a:lnTo>
                    <a:pt x="8137774" y="1856232"/>
                  </a:lnTo>
                  <a:lnTo>
                    <a:pt x="8077373" y="1859133"/>
                  </a:lnTo>
                  <a:lnTo>
                    <a:pt x="8016401" y="1860888"/>
                  </a:lnTo>
                  <a:lnTo>
                    <a:pt x="7959509" y="1861477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091358" y="3151839"/>
              <a:ext cx="2266315" cy="2266315"/>
            </a:xfrm>
            <a:custGeom>
              <a:avLst/>
              <a:gdLst/>
              <a:ahLst/>
              <a:cxnLst/>
              <a:rect l="l" t="t" r="r" b="b"/>
              <a:pathLst>
                <a:path w="2266315" h="2266315">
                  <a:moveTo>
                    <a:pt x="1133632" y="2265768"/>
                  </a:moveTo>
                  <a:lnTo>
                    <a:pt x="1085723" y="2264894"/>
                  </a:lnTo>
                  <a:lnTo>
                    <a:pt x="1038312" y="2261938"/>
                  </a:lnTo>
                  <a:lnTo>
                    <a:pt x="991449" y="2257061"/>
                  </a:lnTo>
                  <a:lnTo>
                    <a:pt x="945171" y="2250300"/>
                  </a:lnTo>
                  <a:lnTo>
                    <a:pt x="899519" y="2241696"/>
                  </a:lnTo>
                  <a:lnTo>
                    <a:pt x="854530" y="2231287"/>
                  </a:lnTo>
                  <a:lnTo>
                    <a:pt x="810245" y="2219114"/>
                  </a:lnTo>
                  <a:lnTo>
                    <a:pt x="766703" y="2205215"/>
                  </a:lnTo>
                  <a:lnTo>
                    <a:pt x="723943" y="2189630"/>
                  </a:lnTo>
                  <a:lnTo>
                    <a:pt x="682004" y="2172397"/>
                  </a:lnTo>
                  <a:lnTo>
                    <a:pt x="640926" y="2153557"/>
                  </a:lnTo>
                  <a:lnTo>
                    <a:pt x="600748" y="2133149"/>
                  </a:lnTo>
                  <a:lnTo>
                    <a:pt x="561509" y="2111212"/>
                  </a:lnTo>
                  <a:lnTo>
                    <a:pt x="523250" y="2087785"/>
                  </a:lnTo>
                  <a:lnTo>
                    <a:pt x="486008" y="2062907"/>
                  </a:lnTo>
                  <a:lnTo>
                    <a:pt x="449824" y="2036618"/>
                  </a:lnTo>
                  <a:lnTo>
                    <a:pt x="414737" y="2008958"/>
                  </a:lnTo>
                  <a:lnTo>
                    <a:pt x="380785" y="1979965"/>
                  </a:lnTo>
                  <a:lnTo>
                    <a:pt x="348010" y="1949679"/>
                  </a:lnTo>
                  <a:lnTo>
                    <a:pt x="316449" y="1918139"/>
                  </a:lnTo>
                  <a:lnTo>
                    <a:pt x="286142" y="1885385"/>
                  </a:lnTo>
                  <a:lnTo>
                    <a:pt x="257129" y="1851455"/>
                  </a:lnTo>
                  <a:lnTo>
                    <a:pt x="229449" y="1816390"/>
                  </a:lnTo>
                  <a:lnTo>
                    <a:pt x="203141" y="1780228"/>
                  </a:lnTo>
                  <a:lnTo>
                    <a:pt x="178245" y="1743008"/>
                  </a:lnTo>
                  <a:lnTo>
                    <a:pt x="154800" y="1704771"/>
                  </a:lnTo>
                  <a:lnTo>
                    <a:pt x="132846" y="1665555"/>
                  </a:lnTo>
                  <a:lnTo>
                    <a:pt x="112421" y="1625400"/>
                  </a:lnTo>
                  <a:lnTo>
                    <a:pt x="93566" y="1584345"/>
                  </a:lnTo>
                  <a:lnTo>
                    <a:pt x="76319" y="1542429"/>
                  </a:lnTo>
                  <a:lnTo>
                    <a:pt x="60720" y="1499692"/>
                  </a:lnTo>
                  <a:lnTo>
                    <a:pt x="46809" y="1456173"/>
                  </a:lnTo>
                  <a:lnTo>
                    <a:pt x="34624" y="1411912"/>
                  </a:lnTo>
                  <a:lnTo>
                    <a:pt x="24206" y="1366946"/>
                  </a:lnTo>
                  <a:lnTo>
                    <a:pt x="15593" y="1321317"/>
                  </a:lnTo>
                  <a:lnTo>
                    <a:pt x="8826" y="1275063"/>
                  </a:lnTo>
                  <a:lnTo>
                    <a:pt x="3943" y="1228224"/>
                  </a:lnTo>
                  <a:lnTo>
                    <a:pt x="984" y="1180838"/>
                  </a:lnTo>
                  <a:lnTo>
                    <a:pt x="0" y="1132946"/>
                  </a:lnTo>
                  <a:lnTo>
                    <a:pt x="984" y="1085054"/>
                  </a:lnTo>
                  <a:lnTo>
                    <a:pt x="3941" y="1037668"/>
                  </a:lnTo>
                  <a:lnTo>
                    <a:pt x="8822" y="990829"/>
                  </a:lnTo>
                  <a:lnTo>
                    <a:pt x="15586" y="944575"/>
                  </a:lnTo>
                  <a:lnTo>
                    <a:pt x="24195" y="898946"/>
                  </a:lnTo>
                  <a:lnTo>
                    <a:pt x="34610" y="853980"/>
                  </a:lnTo>
                  <a:lnTo>
                    <a:pt x="46791" y="809719"/>
                  </a:lnTo>
                  <a:lnTo>
                    <a:pt x="60698" y="766200"/>
                  </a:lnTo>
                  <a:lnTo>
                    <a:pt x="76293" y="723463"/>
                  </a:lnTo>
                  <a:lnTo>
                    <a:pt x="93536" y="681547"/>
                  </a:lnTo>
                  <a:lnTo>
                    <a:pt x="112387" y="640492"/>
                  </a:lnTo>
                  <a:lnTo>
                    <a:pt x="132808" y="600337"/>
                  </a:lnTo>
                  <a:lnTo>
                    <a:pt x="154759" y="561121"/>
                  </a:lnTo>
                  <a:lnTo>
                    <a:pt x="178200" y="522884"/>
                  </a:lnTo>
                  <a:lnTo>
                    <a:pt x="203093" y="485664"/>
                  </a:lnTo>
                  <a:lnTo>
                    <a:pt x="229398" y="449502"/>
                  </a:lnTo>
                  <a:lnTo>
                    <a:pt x="257075" y="414437"/>
                  </a:lnTo>
                  <a:lnTo>
                    <a:pt x="286086" y="380507"/>
                  </a:lnTo>
                  <a:lnTo>
                    <a:pt x="316390" y="347753"/>
                  </a:lnTo>
                  <a:lnTo>
                    <a:pt x="347950" y="316213"/>
                  </a:lnTo>
                  <a:lnTo>
                    <a:pt x="380724" y="285927"/>
                  </a:lnTo>
                  <a:lnTo>
                    <a:pt x="414674" y="256934"/>
                  </a:lnTo>
                  <a:lnTo>
                    <a:pt x="449762" y="229274"/>
                  </a:lnTo>
                  <a:lnTo>
                    <a:pt x="485946" y="202985"/>
                  </a:lnTo>
                  <a:lnTo>
                    <a:pt x="523188" y="178107"/>
                  </a:lnTo>
                  <a:lnTo>
                    <a:pt x="561449" y="154680"/>
                  </a:lnTo>
                  <a:lnTo>
                    <a:pt x="600689" y="132743"/>
                  </a:lnTo>
                  <a:lnTo>
                    <a:pt x="640869" y="112334"/>
                  </a:lnTo>
                  <a:lnTo>
                    <a:pt x="681950" y="93494"/>
                  </a:lnTo>
                  <a:lnTo>
                    <a:pt x="723891" y="76262"/>
                  </a:lnTo>
                  <a:lnTo>
                    <a:pt x="766655" y="60677"/>
                  </a:lnTo>
                  <a:lnTo>
                    <a:pt x="810201" y="46778"/>
                  </a:lnTo>
                  <a:lnTo>
                    <a:pt x="854491" y="34604"/>
                  </a:lnTo>
                  <a:lnTo>
                    <a:pt x="899484" y="24196"/>
                  </a:lnTo>
                  <a:lnTo>
                    <a:pt x="945142" y="15592"/>
                  </a:lnTo>
                  <a:lnTo>
                    <a:pt x="991425" y="8831"/>
                  </a:lnTo>
                  <a:lnTo>
                    <a:pt x="1038294" y="3954"/>
                  </a:lnTo>
                  <a:lnTo>
                    <a:pt x="1085709" y="998"/>
                  </a:lnTo>
                  <a:lnTo>
                    <a:pt x="1133632" y="0"/>
                  </a:lnTo>
                  <a:lnTo>
                    <a:pt x="1181557" y="998"/>
                  </a:lnTo>
                  <a:lnTo>
                    <a:pt x="1228974" y="3954"/>
                  </a:lnTo>
                  <a:lnTo>
                    <a:pt x="1275845" y="8831"/>
                  </a:lnTo>
                  <a:lnTo>
                    <a:pt x="1322129" y="15592"/>
                  </a:lnTo>
                  <a:lnTo>
                    <a:pt x="1367789" y="24196"/>
                  </a:lnTo>
                  <a:lnTo>
                    <a:pt x="1412783" y="34604"/>
                  </a:lnTo>
                  <a:lnTo>
                    <a:pt x="1457074" y="46778"/>
                  </a:lnTo>
                  <a:lnTo>
                    <a:pt x="1500621" y="60677"/>
                  </a:lnTo>
                  <a:lnTo>
                    <a:pt x="1543385" y="76262"/>
                  </a:lnTo>
                  <a:lnTo>
                    <a:pt x="1585327" y="93494"/>
                  </a:lnTo>
                  <a:lnTo>
                    <a:pt x="1626408" y="112334"/>
                  </a:lnTo>
                  <a:lnTo>
                    <a:pt x="1666588" y="132743"/>
                  </a:lnTo>
                  <a:lnTo>
                    <a:pt x="1705828" y="154680"/>
                  </a:lnTo>
                  <a:lnTo>
                    <a:pt x="1744089" y="178107"/>
                  </a:lnTo>
                  <a:lnTo>
                    <a:pt x="1781331" y="202985"/>
                  </a:lnTo>
                  <a:lnTo>
                    <a:pt x="1817515" y="229274"/>
                  </a:lnTo>
                  <a:lnTo>
                    <a:pt x="1852602" y="256934"/>
                  </a:lnTo>
                  <a:lnTo>
                    <a:pt x="1886552" y="285927"/>
                  </a:lnTo>
                  <a:lnTo>
                    <a:pt x="1919326" y="316213"/>
                  </a:lnTo>
                  <a:lnTo>
                    <a:pt x="1950885" y="347753"/>
                  </a:lnTo>
                  <a:lnTo>
                    <a:pt x="1981189" y="380507"/>
                  </a:lnTo>
                  <a:lnTo>
                    <a:pt x="2010198" y="414437"/>
                  </a:lnTo>
                  <a:lnTo>
                    <a:pt x="2037875" y="449502"/>
                  </a:lnTo>
                  <a:lnTo>
                    <a:pt x="2064179" y="485664"/>
                  </a:lnTo>
                  <a:lnTo>
                    <a:pt x="2089071" y="522884"/>
                  </a:lnTo>
                  <a:lnTo>
                    <a:pt x="2112512" y="561121"/>
                  </a:lnTo>
                  <a:lnTo>
                    <a:pt x="2134462" y="600337"/>
                  </a:lnTo>
                  <a:lnTo>
                    <a:pt x="2154882" y="640492"/>
                  </a:lnTo>
                  <a:lnTo>
                    <a:pt x="2173732" y="681547"/>
                  </a:lnTo>
                  <a:lnTo>
                    <a:pt x="2190974" y="723463"/>
                  </a:lnTo>
                  <a:lnTo>
                    <a:pt x="2206568" y="766200"/>
                  </a:lnTo>
                  <a:lnTo>
                    <a:pt x="2220475" y="809719"/>
                  </a:lnTo>
                  <a:lnTo>
                    <a:pt x="2232655" y="853980"/>
                  </a:lnTo>
                  <a:lnTo>
                    <a:pt x="2243070" y="898946"/>
                  </a:lnTo>
                  <a:lnTo>
                    <a:pt x="2251678" y="944575"/>
                  </a:lnTo>
                  <a:lnTo>
                    <a:pt x="2258443" y="990829"/>
                  </a:lnTo>
                  <a:lnTo>
                    <a:pt x="2263323" y="1037668"/>
                  </a:lnTo>
                  <a:lnTo>
                    <a:pt x="2265768" y="1076856"/>
                  </a:lnTo>
                  <a:lnTo>
                    <a:pt x="2265768" y="1189036"/>
                  </a:lnTo>
                  <a:lnTo>
                    <a:pt x="2263323" y="1228224"/>
                  </a:lnTo>
                  <a:lnTo>
                    <a:pt x="2258443" y="1275063"/>
                  </a:lnTo>
                  <a:lnTo>
                    <a:pt x="2251678" y="1321317"/>
                  </a:lnTo>
                  <a:lnTo>
                    <a:pt x="2243070" y="1366946"/>
                  </a:lnTo>
                  <a:lnTo>
                    <a:pt x="2232655" y="1411912"/>
                  </a:lnTo>
                  <a:lnTo>
                    <a:pt x="2220475" y="1456173"/>
                  </a:lnTo>
                  <a:lnTo>
                    <a:pt x="2206568" y="1499692"/>
                  </a:lnTo>
                  <a:lnTo>
                    <a:pt x="2190974" y="1542429"/>
                  </a:lnTo>
                  <a:lnTo>
                    <a:pt x="2173732" y="1584345"/>
                  </a:lnTo>
                  <a:lnTo>
                    <a:pt x="2154882" y="1625400"/>
                  </a:lnTo>
                  <a:lnTo>
                    <a:pt x="2134462" y="1665555"/>
                  </a:lnTo>
                  <a:lnTo>
                    <a:pt x="2112512" y="1704771"/>
                  </a:lnTo>
                  <a:lnTo>
                    <a:pt x="2089071" y="1743008"/>
                  </a:lnTo>
                  <a:lnTo>
                    <a:pt x="2064179" y="1780228"/>
                  </a:lnTo>
                  <a:lnTo>
                    <a:pt x="2037875" y="1816390"/>
                  </a:lnTo>
                  <a:lnTo>
                    <a:pt x="2010198" y="1851455"/>
                  </a:lnTo>
                  <a:lnTo>
                    <a:pt x="1981189" y="1885385"/>
                  </a:lnTo>
                  <a:lnTo>
                    <a:pt x="1950885" y="1918139"/>
                  </a:lnTo>
                  <a:lnTo>
                    <a:pt x="1919326" y="1949679"/>
                  </a:lnTo>
                  <a:lnTo>
                    <a:pt x="1886552" y="1979965"/>
                  </a:lnTo>
                  <a:lnTo>
                    <a:pt x="1852602" y="2008958"/>
                  </a:lnTo>
                  <a:lnTo>
                    <a:pt x="1817515" y="2036618"/>
                  </a:lnTo>
                  <a:lnTo>
                    <a:pt x="1781331" y="2062907"/>
                  </a:lnTo>
                  <a:lnTo>
                    <a:pt x="1744089" y="2087785"/>
                  </a:lnTo>
                  <a:lnTo>
                    <a:pt x="1705828" y="2111212"/>
                  </a:lnTo>
                  <a:lnTo>
                    <a:pt x="1666588" y="2133149"/>
                  </a:lnTo>
                  <a:lnTo>
                    <a:pt x="1626408" y="2153557"/>
                  </a:lnTo>
                  <a:lnTo>
                    <a:pt x="1585327" y="2172397"/>
                  </a:lnTo>
                  <a:lnTo>
                    <a:pt x="1543385" y="2189630"/>
                  </a:lnTo>
                  <a:lnTo>
                    <a:pt x="1500621" y="2205215"/>
                  </a:lnTo>
                  <a:lnTo>
                    <a:pt x="1457074" y="2219114"/>
                  </a:lnTo>
                  <a:lnTo>
                    <a:pt x="1412783" y="2231287"/>
                  </a:lnTo>
                  <a:lnTo>
                    <a:pt x="1367789" y="2241696"/>
                  </a:lnTo>
                  <a:lnTo>
                    <a:pt x="1322129" y="2250300"/>
                  </a:lnTo>
                  <a:lnTo>
                    <a:pt x="1275845" y="2257061"/>
                  </a:lnTo>
                  <a:lnTo>
                    <a:pt x="1228974" y="2261938"/>
                  </a:lnTo>
                  <a:lnTo>
                    <a:pt x="1181557" y="2264894"/>
                  </a:lnTo>
                  <a:lnTo>
                    <a:pt x="1133632" y="2265768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8922232" y="939812"/>
            <a:ext cx="1075055" cy="1412240"/>
          </a:xfrm>
          <a:custGeom>
            <a:avLst/>
            <a:gdLst/>
            <a:ahLst/>
            <a:cxnLst/>
            <a:rect l="l" t="t" r="r" b="b"/>
            <a:pathLst>
              <a:path w="1075054" h="1412239">
                <a:moveTo>
                  <a:pt x="493610" y="980897"/>
                </a:moveTo>
                <a:lnTo>
                  <a:pt x="285280" y="980897"/>
                </a:lnTo>
                <a:lnTo>
                  <a:pt x="285280" y="1088390"/>
                </a:lnTo>
                <a:lnTo>
                  <a:pt x="493610" y="1088390"/>
                </a:lnTo>
                <a:lnTo>
                  <a:pt x="493610" y="980897"/>
                </a:lnTo>
                <a:close/>
              </a:path>
              <a:path w="1075054" h="1412239">
                <a:moveTo>
                  <a:pt x="790867" y="122682"/>
                </a:moveTo>
                <a:lnTo>
                  <a:pt x="671842" y="122682"/>
                </a:lnTo>
                <a:lnTo>
                  <a:pt x="671842" y="53746"/>
                </a:lnTo>
                <a:lnTo>
                  <a:pt x="667613" y="32829"/>
                </a:lnTo>
                <a:lnTo>
                  <a:pt x="656094" y="15748"/>
                </a:lnTo>
                <a:lnTo>
                  <a:pt x="639000" y="4216"/>
                </a:lnTo>
                <a:lnTo>
                  <a:pt x="618096" y="0"/>
                </a:lnTo>
                <a:lnTo>
                  <a:pt x="456844" y="0"/>
                </a:lnTo>
                <a:lnTo>
                  <a:pt x="435927" y="4216"/>
                </a:lnTo>
                <a:lnTo>
                  <a:pt x="418846" y="15748"/>
                </a:lnTo>
                <a:lnTo>
                  <a:pt x="407314" y="32829"/>
                </a:lnTo>
                <a:lnTo>
                  <a:pt x="403098" y="53746"/>
                </a:lnTo>
                <a:lnTo>
                  <a:pt x="403098" y="122682"/>
                </a:lnTo>
                <a:lnTo>
                  <a:pt x="284086" y="122682"/>
                </a:lnTo>
                <a:lnTo>
                  <a:pt x="284086" y="207632"/>
                </a:lnTo>
                <a:lnTo>
                  <a:pt x="286207" y="218097"/>
                </a:lnTo>
                <a:lnTo>
                  <a:pt x="291960" y="226644"/>
                </a:lnTo>
                <a:lnTo>
                  <a:pt x="300494" y="232397"/>
                </a:lnTo>
                <a:lnTo>
                  <a:pt x="310972" y="234505"/>
                </a:lnTo>
                <a:lnTo>
                  <a:pt x="763993" y="234505"/>
                </a:lnTo>
                <a:lnTo>
                  <a:pt x="774458" y="232397"/>
                </a:lnTo>
                <a:lnTo>
                  <a:pt x="783005" y="226644"/>
                </a:lnTo>
                <a:lnTo>
                  <a:pt x="788758" y="218097"/>
                </a:lnTo>
                <a:lnTo>
                  <a:pt x="790867" y="207632"/>
                </a:lnTo>
                <a:lnTo>
                  <a:pt x="790867" y="122682"/>
                </a:lnTo>
                <a:close/>
              </a:path>
              <a:path w="1075054" h="1412239">
                <a:moveTo>
                  <a:pt x="793991" y="545769"/>
                </a:moveTo>
                <a:lnTo>
                  <a:pt x="280225" y="545769"/>
                </a:lnTo>
                <a:lnTo>
                  <a:pt x="280225" y="653262"/>
                </a:lnTo>
                <a:lnTo>
                  <a:pt x="793991" y="653262"/>
                </a:lnTo>
                <a:lnTo>
                  <a:pt x="793991" y="545769"/>
                </a:lnTo>
                <a:close/>
              </a:path>
              <a:path w="1075054" h="1412239">
                <a:moveTo>
                  <a:pt x="796505" y="763320"/>
                </a:moveTo>
                <a:lnTo>
                  <a:pt x="282752" y="763320"/>
                </a:lnTo>
                <a:lnTo>
                  <a:pt x="282752" y="870813"/>
                </a:lnTo>
                <a:lnTo>
                  <a:pt x="796505" y="870813"/>
                </a:lnTo>
                <a:lnTo>
                  <a:pt x="796505" y="763320"/>
                </a:lnTo>
                <a:close/>
              </a:path>
              <a:path w="1075054" h="1412239">
                <a:moveTo>
                  <a:pt x="1074991" y="122682"/>
                </a:moveTo>
                <a:lnTo>
                  <a:pt x="940587" y="122682"/>
                </a:lnTo>
                <a:lnTo>
                  <a:pt x="940587" y="408470"/>
                </a:lnTo>
                <a:lnTo>
                  <a:pt x="940587" y="1277620"/>
                </a:lnTo>
                <a:lnTo>
                  <a:pt x="134353" y="1277620"/>
                </a:lnTo>
                <a:lnTo>
                  <a:pt x="134353" y="408470"/>
                </a:lnTo>
                <a:lnTo>
                  <a:pt x="940587" y="408470"/>
                </a:lnTo>
                <a:lnTo>
                  <a:pt x="940587" y="122682"/>
                </a:lnTo>
                <a:lnTo>
                  <a:pt x="844613" y="122682"/>
                </a:lnTo>
                <a:lnTo>
                  <a:pt x="844613" y="207632"/>
                </a:lnTo>
                <a:lnTo>
                  <a:pt x="838276" y="238975"/>
                </a:lnTo>
                <a:lnTo>
                  <a:pt x="820978" y="264604"/>
                </a:lnTo>
                <a:lnTo>
                  <a:pt x="795337" y="281901"/>
                </a:lnTo>
                <a:lnTo>
                  <a:pt x="763993" y="288251"/>
                </a:lnTo>
                <a:lnTo>
                  <a:pt x="310997" y="288251"/>
                </a:lnTo>
                <a:lnTo>
                  <a:pt x="279641" y="281901"/>
                </a:lnTo>
                <a:lnTo>
                  <a:pt x="254012" y="264604"/>
                </a:lnTo>
                <a:lnTo>
                  <a:pt x="236715" y="238975"/>
                </a:lnTo>
                <a:lnTo>
                  <a:pt x="230365" y="207632"/>
                </a:lnTo>
                <a:lnTo>
                  <a:pt x="230365" y="122682"/>
                </a:lnTo>
                <a:lnTo>
                  <a:pt x="0" y="122682"/>
                </a:lnTo>
                <a:lnTo>
                  <a:pt x="0" y="1304493"/>
                </a:lnTo>
                <a:lnTo>
                  <a:pt x="8445" y="1346327"/>
                </a:lnTo>
                <a:lnTo>
                  <a:pt x="31483" y="1380502"/>
                </a:lnTo>
                <a:lnTo>
                  <a:pt x="65659" y="1403540"/>
                </a:lnTo>
                <a:lnTo>
                  <a:pt x="107505" y="1411986"/>
                </a:lnTo>
                <a:lnTo>
                  <a:pt x="967486" y="1411986"/>
                </a:lnTo>
                <a:lnTo>
                  <a:pt x="1009332" y="1403540"/>
                </a:lnTo>
                <a:lnTo>
                  <a:pt x="1043495" y="1380502"/>
                </a:lnTo>
                <a:lnTo>
                  <a:pt x="1066533" y="1346327"/>
                </a:lnTo>
                <a:lnTo>
                  <a:pt x="1074991" y="1304493"/>
                </a:lnTo>
                <a:lnTo>
                  <a:pt x="1074991" y="1277620"/>
                </a:lnTo>
                <a:lnTo>
                  <a:pt x="1074991" y="408470"/>
                </a:lnTo>
                <a:lnTo>
                  <a:pt x="1074991" y="288251"/>
                </a:lnTo>
                <a:lnTo>
                  <a:pt x="1074991" y="122682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 descr="$PPTXTitle"/>
          <p:cNvSpPr txBox="1">
            <a:spLocks noGrp="1"/>
          </p:cNvSpPr>
          <p:nvPr>
            <p:ph type="title"/>
          </p:nvPr>
        </p:nvSpPr>
        <p:spPr>
          <a:xfrm>
            <a:off x="10663485" y="1263403"/>
            <a:ext cx="1912620" cy="3822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350" spc="60" dirty="0">
                <a:solidFill>
                  <a:srgbClr val="231F20"/>
                </a:solidFill>
                <a:latin typeface="Arial Black"/>
                <a:cs typeface="Arial Black"/>
              </a:rPr>
              <a:t>форвардні</a:t>
            </a:r>
            <a:endParaRPr sz="2350">
              <a:latin typeface="Arial Black"/>
              <a:cs typeface="Arial Black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541964" y="3749984"/>
            <a:ext cx="1362075" cy="1120775"/>
            <a:chOff x="5541964" y="3749984"/>
            <a:chExt cx="1362075" cy="1120775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58051" y="4339588"/>
              <a:ext cx="133965" cy="16433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541962" y="3749991"/>
              <a:ext cx="1362075" cy="1120775"/>
            </a:xfrm>
            <a:custGeom>
              <a:avLst/>
              <a:gdLst/>
              <a:ahLst/>
              <a:cxnLst/>
              <a:rect l="l" t="t" r="r" b="b"/>
              <a:pathLst>
                <a:path w="1362075" h="1120775">
                  <a:moveTo>
                    <a:pt x="1338681" y="705510"/>
                  </a:moveTo>
                  <a:lnTo>
                    <a:pt x="1319644" y="713359"/>
                  </a:lnTo>
                  <a:lnTo>
                    <a:pt x="1299667" y="719175"/>
                  </a:lnTo>
                  <a:lnTo>
                    <a:pt x="1278877" y="722782"/>
                  </a:lnTo>
                  <a:lnTo>
                    <a:pt x="1257363" y="724027"/>
                  </a:lnTo>
                  <a:lnTo>
                    <a:pt x="795997" y="724001"/>
                  </a:lnTo>
                  <a:lnTo>
                    <a:pt x="779589" y="757669"/>
                  </a:lnTo>
                  <a:lnTo>
                    <a:pt x="753973" y="784352"/>
                  </a:lnTo>
                  <a:lnTo>
                    <a:pt x="721144" y="801928"/>
                  </a:lnTo>
                  <a:lnTo>
                    <a:pt x="683082" y="808266"/>
                  </a:lnTo>
                  <a:lnTo>
                    <a:pt x="644994" y="801928"/>
                  </a:lnTo>
                  <a:lnTo>
                    <a:pt x="612152" y="784352"/>
                  </a:lnTo>
                  <a:lnTo>
                    <a:pt x="586536" y="757669"/>
                  </a:lnTo>
                  <a:lnTo>
                    <a:pt x="570128" y="724001"/>
                  </a:lnTo>
                  <a:lnTo>
                    <a:pt x="108750" y="724001"/>
                  </a:lnTo>
                  <a:lnTo>
                    <a:pt x="87223" y="722757"/>
                  </a:lnTo>
                  <a:lnTo>
                    <a:pt x="66421" y="719150"/>
                  </a:lnTo>
                  <a:lnTo>
                    <a:pt x="46443" y="713333"/>
                  </a:lnTo>
                  <a:lnTo>
                    <a:pt x="27419" y="705485"/>
                  </a:lnTo>
                  <a:lnTo>
                    <a:pt x="27419" y="1011834"/>
                  </a:lnTo>
                  <a:lnTo>
                    <a:pt x="36004" y="1054061"/>
                  </a:lnTo>
                  <a:lnTo>
                    <a:pt x="59372" y="1088644"/>
                  </a:lnTo>
                  <a:lnTo>
                    <a:pt x="93954" y="1112012"/>
                  </a:lnTo>
                  <a:lnTo>
                    <a:pt x="136182" y="1120597"/>
                  </a:lnTo>
                  <a:lnTo>
                    <a:pt x="1229918" y="1120597"/>
                  </a:lnTo>
                  <a:lnTo>
                    <a:pt x="1272159" y="1112012"/>
                  </a:lnTo>
                  <a:lnTo>
                    <a:pt x="1306741" y="1088644"/>
                  </a:lnTo>
                  <a:lnTo>
                    <a:pt x="1330096" y="1054061"/>
                  </a:lnTo>
                  <a:lnTo>
                    <a:pt x="1338681" y="1011834"/>
                  </a:lnTo>
                  <a:lnTo>
                    <a:pt x="1338681" y="705510"/>
                  </a:lnTo>
                  <a:close/>
                </a:path>
                <a:path w="1362075" h="1120775">
                  <a:moveTo>
                    <a:pt x="1362075" y="263664"/>
                  </a:moveTo>
                  <a:lnTo>
                    <a:pt x="1357147" y="240423"/>
                  </a:lnTo>
                  <a:lnTo>
                    <a:pt x="1332826" y="205841"/>
                  </a:lnTo>
                  <a:lnTo>
                    <a:pt x="1296809" y="182473"/>
                  </a:lnTo>
                  <a:lnTo>
                    <a:pt x="1252816" y="173888"/>
                  </a:lnTo>
                  <a:lnTo>
                    <a:pt x="991768" y="173888"/>
                  </a:lnTo>
                  <a:lnTo>
                    <a:pt x="978319" y="126758"/>
                  </a:lnTo>
                  <a:lnTo>
                    <a:pt x="964057" y="101460"/>
                  </a:lnTo>
                  <a:lnTo>
                    <a:pt x="954709" y="84899"/>
                  </a:lnTo>
                  <a:lnTo>
                    <a:pt x="922401" y="49809"/>
                  </a:lnTo>
                  <a:lnTo>
                    <a:pt x="887056" y="25806"/>
                  </a:lnTo>
                  <a:lnTo>
                    <a:pt x="887056" y="173888"/>
                  </a:lnTo>
                  <a:lnTo>
                    <a:pt x="479018" y="173888"/>
                  </a:lnTo>
                  <a:lnTo>
                    <a:pt x="493864" y="144894"/>
                  </a:lnTo>
                  <a:lnTo>
                    <a:pt x="516496" y="121958"/>
                  </a:lnTo>
                  <a:lnTo>
                    <a:pt x="545249" y="106883"/>
                  </a:lnTo>
                  <a:lnTo>
                    <a:pt x="578446" y="101460"/>
                  </a:lnTo>
                  <a:lnTo>
                    <a:pt x="787628" y="101460"/>
                  </a:lnTo>
                  <a:lnTo>
                    <a:pt x="820826" y="106883"/>
                  </a:lnTo>
                  <a:lnTo>
                    <a:pt x="849579" y="121958"/>
                  </a:lnTo>
                  <a:lnTo>
                    <a:pt x="872210" y="144894"/>
                  </a:lnTo>
                  <a:lnTo>
                    <a:pt x="887056" y="173888"/>
                  </a:lnTo>
                  <a:lnTo>
                    <a:pt x="887056" y="25806"/>
                  </a:lnTo>
                  <a:lnTo>
                    <a:pt x="882815" y="22923"/>
                  </a:lnTo>
                  <a:lnTo>
                    <a:pt x="837399" y="5715"/>
                  </a:lnTo>
                  <a:lnTo>
                    <a:pt x="790397" y="0"/>
                  </a:lnTo>
                  <a:lnTo>
                    <a:pt x="575678" y="0"/>
                  </a:lnTo>
                  <a:lnTo>
                    <a:pt x="528675" y="5715"/>
                  </a:lnTo>
                  <a:lnTo>
                    <a:pt x="483273" y="22923"/>
                  </a:lnTo>
                  <a:lnTo>
                    <a:pt x="443687" y="49809"/>
                  </a:lnTo>
                  <a:lnTo>
                    <a:pt x="411378" y="84899"/>
                  </a:lnTo>
                  <a:lnTo>
                    <a:pt x="387769" y="126758"/>
                  </a:lnTo>
                  <a:lnTo>
                    <a:pt x="374307" y="173888"/>
                  </a:lnTo>
                  <a:lnTo>
                    <a:pt x="113284" y="173888"/>
                  </a:lnTo>
                  <a:lnTo>
                    <a:pt x="69291" y="182473"/>
                  </a:lnTo>
                  <a:lnTo>
                    <a:pt x="33261" y="205841"/>
                  </a:lnTo>
                  <a:lnTo>
                    <a:pt x="8928" y="240423"/>
                  </a:lnTo>
                  <a:lnTo>
                    <a:pt x="0" y="282651"/>
                  </a:lnTo>
                  <a:lnTo>
                    <a:pt x="63" y="534022"/>
                  </a:lnTo>
                  <a:lnTo>
                    <a:pt x="8534" y="576033"/>
                  </a:lnTo>
                  <a:lnTo>
                    <a:pt x="31838" y="610603"/>
                  </a:lnTo>
                  <a:lnTo>
                    <a:pt x="66408" y="633907"/>
                  </a:lnTo>
                  <a:lnTo>
                    <a:pt x="108750" y="642454"/>
                  </a:lnTo>
                  <a:lnTo>
                    <a:pt x="564997" y="642454"/>
                  </a:lnTo>
                  <a:lnTo>
                    <a:pt x="568325" y="619658"/>
                  </a:lnTo>
                  <a:lnTo>
                    <a:pt x="575716" y="598474"/>
                  </a:lnTo>
                  <a:lnTo>
                    <a:pt x="586816" y="579348"/>
                  </a:lnTo>
                  <a:lnTo>
                    <a:pt x="601205" y="562711"/>
                  </a:lnTo>
                  <a:lnTo>
                    <a:pt x="601865" y="562089"/>
                  </a:lnTo>
                  <a:lnTo>
                    <a:pt x="602627" y="561594"/>
                  </a:lnTo>
                  <a:lnTo>
                    <a:pt x="603300" y="560997"/>
                  </a:lnTo>
                  <a:lnTo>
                    <a:pt x="608012" y="556679"/>
                  </a:lnTo>
                  <a:lnTo>
                    <a:pt x="612902" y="552602"/>
                  </a:lnTo>
                  <a:lnTo>
                    <a:pt x="618261" y="549059"/>
                  </a:lnTo>
                  <a:lnTo>
                    <a:pt x="620166" y="547789"/>
                  </a:lnTo>
                  <a:lnTo>
                    <a:pt x="622338" y="546912"/>
                  </a:lnTo>
                  <a:lnTo>
                    <a:pt x="628726" y="543242"/>
                  </a:lnTo>
                  <a:lnTo>
                    <a:pt x="633082" y="540600"/>
                  </a:lnTo>
                  <a:lnTo>
                    <a:pt x="641565" y="537095"/>
                  </a:lnTo>
                  <a:lnTo>
                    <a:pt x="645579" y="536206"/>
                  </a:lnTo>
                  <a:lnTo>
                    <a:pt x="652868" y="534022"/>
                  </a:lnTo>
                  <a:lnTo>
                    <a:pt x="656082" y="532688"/>
                  </a:lnTo>
                  <a:lnTo>
                    <a:pt x="667169" y="530440"/>
                  </a:lnTo>
                  <a:lnTo>
                    <a:pt x="675030" y="529615"/>
                  </a:lnTo>
                  <a:lnTo>
                    <a:pt x="691095" y="529615"/>
                  </a:lnTo>
                  <a:lnTo>
                    <a:pt x="698677" y="530440"/>
                  </a:lnTo>
                  <a:lnTo>
                    <a:pt x="709993" y="532688"/>
                  </a:lnTo>
                  <a:lnTo>
                    <a:pt x="713206" y="534022"/>
                  </a:lnTo>
                  <a:lnTo>
                    <a:pt x="720496" y="536206"/>
                  </a:lnTo>
                  <a:lnTo>
                    <a:pt x="724522" y="537095"/>
                  </a:lnTo>
                  <a:lnTo>
                    <a:pt x="732904" y="540600"/>
                  </a:lnTo>
                  <a:lnTo>
                    <a:pt x="737298" y="543242"/>
                  </a:lnTo>
                  <a:lnTo>
                    <a:pt x="743661" y="546912"/>
                  </a:lnTo>
                  <a:lnTo>
                    <a:pt x="745820" y="547789"/>
                  </a:lnTo>
                  <a:lnTo>
                    <a:pt x="753173" y="552602"/>
                  </a:lnTo>
                  <a:lnTo>
                    <a:pt x="758037" y="556679"/>
                  </a:lnTo>
                  <a:lnTo>
                    <a:pt x="763397" y="561594"/>
                  </a:lnTo>
                  <a:lnTo>
                    <a:pt x="764171" y="562089"/>
                  </a:lnTo>
                  <a:lnTo>
                    <a:pt x="790333" y="598474"/>
                  </a:lnTo>
                  <a:lnTo>
                    <a:pt x="801077" y="642454"/>
                  </a:lnTo>
                  <a:lnTo>
                    <a:pt x="1257604" y="642454"/>
                  </a:lnTo>
                  <a:lnTo>
                    <a:pt x="1299933" y="633907"/>
                  </a:lnTo>
                  <a:lnTo>
                    <a:pt x="1299743" y="633907"/>
                  </a:lnTo>
                  <a:lnTo>
                    <a:pt x="1334274" y="610603"/>
                  </a:lnTo>
                  <a:lnTo>
                    <a:pt x="1355344" y="579348"/>
                  </a:lnTo>
                  <a:lnTo>
                    <a:pt x="1357553" y="576033"/>
                  </a:lnTo>
                  <a:lnTo>
                    <a:pt x="1362075" y="553669"/>
                  </a:lnTo>
                  <a:lnTo>
                    <a:pt x="1362075" y="529615"/>
                  </a:lnTo>
                  <a:lnTo>
                    <a:pt x="1362075" y="263664"/>
                  </a:lnTo>
                  <a:close/>
                </a:path>
              </a:pathLst>
            </a:custGeom>
            <a:solidFill>
              <a:srgbClr val="FD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2460348" y="4971105"/>
            <a:ext cx="14314169" cy="2266950"/>
            <a:chOff x="2460348" y="4971105"/>
            <a:chExt cx="14314169" cy="2266950"/>
          </a:xfrm>
        </p:grpSpPr>
        <p:sp>
          <p:nvSpPr>
            <p:cNvPr id="11" name="object 11"/>
            <p:cNvSpPr/>
            <p:nvPr/>
          </p:nvSpPr>
          <p:spPr>
            <a:xfrm>
              <a:off x="3649949" y="5642823"/>
              <a:ext cx="13124815" cy="1595120"/>
            </a:xfrm>
            <a:custGeom>
              <a:avLst/>
              <a:gdLst/>
              <a:ahLst/>
              <a:cxnLst/>
              <a:rect l="l" t="t" r="r" b="b"/>
              <a:pathLst>
                <a:path w="13124815" h="1595120">
                  <a:moveTo>
                    <a:pt x="10792205" y="1594835"/>
                  </a:moveTo>
                  <a:lnTo>
                    <a:pt x="0" y="1594835"/>
                  </a:lnTo>
                  <a:lnTo>
                    <a:pt x="0" y="0"/>
                  </a:lnTo>
                  <a:lnTo>
                    <a:pt x="10792205" y="0"/>
                  </a:lnTo>
                  <a:lnTo>
                    <a:pt x="10928928" y="1358"/>
                  </a:lnTo>
                  <a:lnTo>
                    <a:pt x="11063612" y="5382"/>
                  </a:lnTo>
                  <a:lnTo>
                    <a:pt x="11130120" y="8370"/>
                  </a:lnTo>
                  <a:lnTo>
                    <a:pt x="11196035" y="11996"/>
                  </a:lnTo>
                  <a:lnTo>
                    <a:pt x="11261329" y="16250"/>
                  </a:lnTo>
                  <a:lnTo>
                    <a:pt x="11325975" y="21124"/>
                  </a:lnTo>
                  <a:lnTo>
                    <a:pt x="11389946" y="26607"/>
                  </a:lnTo>
                  <a:lnTo>
                    <a:pt x="11453213" y="32691"/>
                  </a:lnTo>
                  <a:lnTo>
                    <a:pt x="11515748" y="39365"/>
                  </a:lnTo>
                  <a:lnTo>
                    <a:pt x="11577525" y="46620"/>
                  </a:lnTo>
                  <a:lnTo>
                    <a:pt x="11638515" y="54447"/>
                  </a:lnTo>
                  <a:lnTo>
                    <a:pt x="11698691" y="62836"/>
                  </a:lnTo>
                  <a:lnTo>
                    <a:pt x="11758024" y="71779"/>
                  </a:lnTo>
                  <a:lnTo>
                    <a:pt x="11816489" y="81264"/>
                  </a:lnTo>
                  <a:lnTo>
                    <a:pt x="11874056" y="91283"/>
                  </a:lnTo>
                  <a:lnTo>
                    <a:pt x="11930698" y="101827"/>
                  </a:lnTo>
                  <a:lnTo>
                    <a:pt x="11986388" y="112886"/>
                  </a:lnTo>
                  <a:lnTo>
                    <a:pt x="12041098" y="124450"/>
                  </a:lnTo>
                  <a:lnTo>
                    <a:pt x="12094799" y="136510"/>
                  </a:lnTo>
                  <a:lnTo>
                    <a:pt x="12147466" y="149056"/>
                  </a:lnTo>
                  <a:lnTo>
                    <a:pt x="12199068" y="162080"/>
                  </a:lnTo>
                  <a:lnTo>
                    <a:pt x="12249581" y="175571"/>
                  </a:lnTo>
                  <a:lnTo>
                    <a:pt x="12298974" y="189520"/>
                  </a:lnTo>
                  <a:lnTo>
                    <a:pt x="12347221" y="203918"/>
                  </a:lnTo>
                  <a:lnTo>
                    <a:pt x="12394295" y="218755"/>
                  </a:lnTo>
                  <a:lnTo>
                    <a:pt x="12440167" y="234021"/>
                  </a:lnTo>
                  <a:lnTo>
                    <a:pt x="12484810" y="249708"/>
                  </a:lnTo>
                  <a:lnTo>
                    <a:pt x="12528196" y="265805"/>
                  </a:lnTo>
                  <a:lnTo>
                    <a:pt x="12570297" y="282304"/>
                  </a:lnTo>
                  <a:lnTo>
                    <a:pt x="12611086" y="299195"/>
                  </a:lnTo>
                  <a:lnTo>
                    <a:pt x="12650536" y="316468"/>
                  </a:lnTo>
                  <a:lnTo>
                    <a:pt x="12688617" y="334113"/>
                  </a:lnTo>
                  <a:lnTo>
                    <a:pt x="12725304" y="352122"/>
                  </a:lnTo>
                  <a:lnTo>
                    <a:pt x="12760568" y="370485"/>
                  </a:lnTo>
                  <a:lnTo>
                    <a:pt x="12794381" y="389193"/>
                  </a:lnTo>
                  <a:lnTo>
                    <a:pt x="12857546" y="427603"/>
                  </a:lnTo>
                  <a:lnTo>
                    <a:pt x="12914576" y="467277"/>
                  </a:lnTo>
                  <a:lnTo>
                    <a:pt x="12965251" y="508140"/>
                  </a:lnTo>
                  <a:lnTo>
                    <a:pt x="13009350" y="550115"/>
                  </a:lnTo>
                  <a:lnTo>
                    <a:pt x="13046650" y="593127"/>
                  </a:lnTo>
                  <a:lnTo>
                    <a:pt x="13076931" y="637100"/>
                  </a:lnTo>
                  <a:lnTo>
                    <a:pt x="13099972" y="681958"/>
                  </a:lnTo>
                  <a:lnTo>
                    <a:pt x="13115550" y="727625"/>
                  </a:lnTo>
                  <a:lnTo>
                    <a:pt x="13123446" y="774026"/>
                  </a:lnTo>
                  <a:lnTo>
                    <a:pt x="13124443" y="797478"/>
                  </a:lnTo>
                  <a:lnTo>
                    <a:pt x="13123446" y="820930"/>
                  </a:lnTo>
                  <a:lnTo>
                    <a:pt x="13115550" y="867330"/>
                  </a:lnTo>
                  <a:lnTo>
                    <a:pt x="13099972" y="912996"/>
                  </a:lnTo>
                  <a:lnTo>
                    <a:pt x="13076931" y="957852"/>
                  </a:lnTo>
                  <a:lnTo>
                    <a:pt x="13046650" y="1001821"/>
                  </a:lnTo>
                  <a:lnTo>
                    <a:pt x="13009350" y="1044829"/>
                  </a:lnTo>
                  <a:lnTo>
                    <a:pt x="12965251" y="1086800"/>
                  </a:lnTo>
                  <a:lnTo>
                    <a:pt x="12914576" y="1127658"/>
                  </a:lnTo>
                  <a:lnTo>
                    <a:pt x="12857546" y="1167327"/>
                  </a:lnTo>
                  <a:lnTo>
                    <a:pt x="12794381" y="1205731"/>
                  </a:lnTo>
                  <a:lnTo>
                    <a:pt x="12760568" y="1224435"/>
                  </a:lnTo>
                  <a:lnTo>
                    <a:pt x="12725304" y="1242795"/>
                  </a:lnTo>
                  <a:lnTo>
                    <a:pt x="12688617" y="1260801"/>
                  </a:lnTo>
                  <a:lnTo>
                    <a:pt x="12650536" y="1278444"/>
                  </a:lnTo>
                  <a:lnTo>
                    <a:pt x="12611086" y="1295714"/>
                  </a:lnTo>
                  <a:lnTo>
                    <a:pt x="12570297" y="1312601"/>
                  </a:lnTo>
                  <a:lnTo>
                    <a:pt x="12528196" y="1329097"/>
                  </a:lnTo>
                  <a:lnTo>
                    <a:pt x="12484810" y="1345191"/>
                  </a:lnTo>
                  <a:lnTo>
                    <a:pt x="12440167" y="1360874"/>
                  </a:lnTo>
                  <a:lnTo>
                    <a:pt x="12394295" y="1376138"/>
                  </a:lnTo>
                  <a:lnTo>
                    <a:pt x="12347221" y="1390971"/>
                  </a:lnTo>
                  <a:lnTo>
                    <a:pt x="12298974" y="1405366"/>
                  </a:lnTo>
                  <a:lnTo>
                    <a:pt x="12249581" y="1419312"/>
                  </a:lnTo>
                  <a:lnTo>
                    <a:pt x="12199068" y="1432800"/>
                  </a:lnTo>
                  <a:lnTo>
                    <a:pt x="12147466" y="1445820"/>
                  </a:lnTo>
                  <a:lnTo>
                    <a:pt x="12094799" y="1458363"/>
                  </a:lnTo>
                  <a:lnTo>
                    <a:pt x="12041098" y="1470420"/>
                  </a:lnTo>
                  <a:lnTo>
                    <a:pt x="11986388" y="1481981"/>
                  </a:lnTo>
                  <a:lnTo>
                    <a:pt x="11930698" y="1493037"/>
                  </a:lnTo>
                  <a:lnTo>
                    <a:pt x="11874056" y="1503578"/>
                  </a:lnTo>
                  <a:lnTo>
                    <a:pt x="11816489" y="1513595"/>
                  </a:lnTo>
                  <a:lnTo>
                    <a:pt x="11758024" y="1523077"/>
                  </a:lnTo>
                  <a:lnTo>
                    <a:pt x="11698691" y="1532017"/>
                  </a:lnTo>
                  <a:lnTo>
                    <a:pt x="11638515" y="1540404"/>
                  </a:lnTo>
                  <a:lnTo>
                    <a:pt x="11577525" y="1548229"/>
                  </a:lnTo>
                  <a:lnTo>
                    <a:pt x="11515748" y="1555482"/>
                  </a:lnTo>
                  <a:lnTo>
                    <a:pt x="11453213" y="1562154"/>
                  </a:lnTo>
                  <a:lnTo>
                    <a:pt x="11389946" y="1568236"/>
                  </a:lnTo>
                  <a:lnTo>
                    <a:pt x="11325975" y="1573717"/>
                  </a:lnTo>
                  <a:lnTo>
                    <a:pt x="11261329" y="1578590"/>
                  </a:lnTo>
                  <a:lnTo>
                    <a:pt x="11196035" y="1582843"/>
                  </a:lnTo>
                  <a:lnTo>
                    <a:pt x="11130120" y="1586468"/>
                  </a:lnTo>
                  <a:lnTo>
                    <a:pt x="11063612" y="1589455"/>
                  </a:lnTo>
                  <a:lnTo>
                    <a:pt x="10928928" y="1593477"/>
                  </a:lnTo>
                  <a:lnTo>
                    <a:pt x="10792205" y="1594835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460348" y="4971105"/>
              <a:ext cx="2264410" cy="2264410"/>
            </a:xfrm>
            <a:custGeom>
              <a:avLst/>
              <a:gdLst/>
              <a:ahLst/>
              <a:cxnLst/>
              <a:rect l="l" t="t" r="r" b="b"/>
              <a:pathLst>
                <a:path w="2264410" h="2264409">
                  <a:moveTo>
                    <a:pt x="1132115" y="2264206"/>
                  </a:moveTo>
                  <a:lnTo>
                    <a:pt x="1084255" y="2263213"/>
                  </a:lnTo>
                  <a:lnTo>
                    <a:pt x="1036902" y="2260260"/>
                  </a:lnTo>
                  <a:lnTo>
                    <a:pt x="990094" y="2255386"/>
                  </a:lnTo>
                  <a:lnTo>
                    <a:pt x="943872" y="2248631"/>
                  </a:lnTo>
                  <a:lnTo>
                    <a:pt x="898275" y="2240033"/>
                  </a:lnTo>
                  <a:lnTo>
                    <a:pt x="853341" y="2229633"/>
                  </a:lnTo>
                  <a:lnTo>
                    <a:pt x="809110" y="2217469"/>
                  </a:lnTo>
                  <a:lnTo>
                    <a:pt x="765622" y="2203581"/>
                  </a:lnTo>
                  <a:lnTo>
                    <a:pt x="722916" y="2188007"/>
                  </a:lnTo>
                  <a:lnTo>
                    <a:pt x="681030" y="2170788"/>
                  </a:lnTo>
                  <a:lnTo>
                    <a:pt x="640004" y="2151963"/>
                  </a:lnTo>
                  <a:lnTo>
                    <a:pt x="599878" y="2131570"/>
                  </a:lnTo>
                  <a:lnTo>
                    <a:pt x="560691" y="2109649"/>
                  </a:lnTo>
                  <a:lnTo>
                    <a:pt x="522482" y="2086239"/>
                  </a:lnTo>
                  <a:lnTo>
                    <a:pt x="485290" y="2061381"/>
                  </a:lnTo>
                  <a:lnTo>
                    <a:pt x="449155" y="2035112"/>
                  </a:lnTo>
                  <a:lnTo>
                    <a:pt x="414115" y="2007472"/>
                  </a:lnTo>
                  <a:lnTo>
                    <a:pt x="380211" y="1978501"/>
                  </a:lnTo>
                  <a:lnTo>
                    <a:pt x="347481" y="1948237"/>
                  </a:lnTo>
                  <a:lnTo>
                    <a:pt x="315965" y="1916721"/>
                  </a:lnTo>
                  <a:lnTo>
                    <a:pt x="285701" y="1883991"/>
                  </a:lnTo>
                  <a:lnTo>
                    <a:pt x="256730" y="1850086"/>
                  </a:lnTo>
                  <a:lnTo>
                    <a:pt x="229091" y="1815047"/>
                  </a:lnTo>
                  <a:lnTo>
                    <a:pt x="202822" y="1778911"/>
                  </a:lnTo>
                  <a:lnTo>
                    <a:pt x="177964" y="1741719"/>
                  </a:lnTo>
                  <a:lnTo>
                    <a:pt x="154555" y="1703510"/>
                  </a:lnTo>
                  <a:lnTo>
                    <a:pt x="132634" y="1664322"/>
                  </a:lnTo>
                  <a:lnTo>
                    <a:pt x="112242" y="1624196"/>
                  </a:lnTo>
                  <a:lnTo>
                    <a:pt x="93416" y="1583171"/>
                  </a:lnTo>
                  <a:lnTo>
                    <a:pt x="76197" y="1541285"/>
                  </a:lnTo>
                  <a:lnTo>
                    <a:pt x="60624" y="1498578"/>
                  </a:lnTo>
                  <a:lnTo>
                    <a:pt x="46736" y="1455090"/>
                  </a:lnTo>
                  <a:lnTo>
                    <a:pt x="34572" y="1410860"/>
                  </a:lnTo>
                  <a:lnTo>
                    <a:pt x="24172" y="1365926"/>
                  </a:lnTo>
                  <a:lnTo>
                    <a:pt x="15575" y="1320329"/>
                  </a:lnTo>
                  <a:lnTo>
                    <a:pt x="8819" y="1274107"/>
                  </a:lnTo>
                  <a:lnTo>
                    <a:pt x="3946" y="1227300"/>
                  </a:lnTo>
                  <a:lnTo>
                    <a:pt x="993" y="1179947"/>
                  </a:lnTo>
                  <a:lnTo>
                    <a:pt x="0" y="1132088"/>
                  </a:lnTo>
                  <a:lnTo>
                    <a:pt x="993" y="1084228"/>
                  </a:lnTo>
                  <a:lnTo>
                    <a:pt x="3946" y="1036875"/>
                  </a:lnTo>
                  <a:lnTo>
                    <a:pt x="8819" y="990069"/>
                  </a:lnTo>
                  <a:lnTo>
                    <a:pt x="15575" y="943847"/>
                  </a:lnTo>
                  <a:lnTo>
                    <a:pt x="24172" y="898250"/>
                  </a:lnTo>
                  <a:lnTo>
                    <a:pt x="34572" y="853317"/>
                  </a:lnTo>
                  <a:lnTo>
                    <a:pt x="46736" y="809088"/>
                  </a:lnTo>
                  <a:lnTo>
                    <a:pt x="60624" y="765600"/>
                  </a:lnTo>
                  <a:lnTo>
                    <a:pt x="76197" y="722894"/>
                  </a:lnTo>
                  <a:lnTo>
                    <a:pt x="93416" y="681010"/>
                  </a:lnTo>
                  <a:lnTo>
                    <a:pt x="112242" y="639985"/>
                  </a:lnTo>
                  <a:lnTo>
                    <a:pt x="132634" y="599860"/>
                  </a:lnTo>
                  <a:lnTo>
                    <a:pt x="154555" y="560673"/>
                  </a:lnTo>
                  <a:lnTo>
                    <a:pt x="177964" y="522465"/>
                  </a:lnTo>
                  <a:lnTo>
                    <a:pt x="202822" y="485274"/>
                  </a:lnTo>
                  <a:lnTo>
                    <a:pt x="229091" y="449140"/>
                  </a:lnTo>
                  <a:lnTo>
                    <a:pt x="256730" y="414101"/>
                  </a:lnTo>
                  <a:lnTo>
                    <a:pt x="285701" y="380198"/>
                  </a:lnTo>
                  <a:lnTo>
                    <a:pt x="315965" y="347469"/>
                  </a:lnTo>
                  <a:lnTo>
                    <a:pt x="347481" y="315954"/>
                  </a:lnTo>
                  <a:lnTo>
                    <a:pt x="380211" y="285691"/>
                  </a:lnTo>
                  <a:lnTo>
                    <a:pt x="414115" y="256721"/>
                  </a:lnTo>
                  <a:lnTo>
                    <a:pt x="449155" y="229083"/>
                  </a:lnTo>
                  <a:lnTo>
                    <a:pt x="485290" y="202815"/>
                  </a:lnTo>
                  <a:lnTo>
                    <a:pt x="522482" y="177957"/>
                  </a:lnTo>
                  <a:lnTo>
                    <a:pt x="560691" y="154549"/>
                  </a:lnTo>
                  <a:lnTo>
                    <a:pt x="599878" y="132629"/>
                  </a:lnTo>
                  <a:lnTo>
                    <a:pt x="640004" y="112237"/>
                  </a:lnTo>
                  <a:lnTo>
                    <a:pt x="681030" y="93413"/>
                  </a:lnTo>
                  <a:lnTo>
                    <a:pt x="722916" y="76194"/>
                  </a:lnTo>
                  <a:lnTo>
                    <a:pt x="765622" y="60622"/>
                  </a:lnTo>
                  <a:lnTo>
                    <a:pt x="809110" y="46734"/>
                  </a:lnTo>
                  <a:lnTo>
                    <a:pt x="853341" y="34571"/>
                  </a:lnTo>
                  <a:lnTo>
                    <a:pt x="898275" y="24171"/>
                  </a:lnTo>
                  <a:lnTo>
                    <a:pt x="943872" y="15574"/>
                  </a:lnTo>
                  <a:lnTo>
                    <a:pt x="990094" y="8819"/>
                  </a:lnTo>
                  <a:lnTo>
                    <a:pt x="1036902" y="3945"/>
                  </a:lnTo>
                  <a:lnTo>
                    <a:pt x="1084255" y="993"/>
                  </a:lnTo>
                  <a:lnTo>
                    <a:pt x="1132115" y="0"/>
                  </a:lnTo>
                  <a:lnTo>
                    <a:pt x="1179975" y="993"/>
                  </a:lnTo>
                  <a:lnTo>
                    <a:pt x="1227327" y="3945"/>
                  </a:lnTo>
                  <a:lnTo>
                    <a:pt x="1274134" y="8819"/>
                  </a:lnTo>
                  <a:lnTo>
                    <a:pt x="1320355" y="15574"/>
                  </a:lnTo>
                  <a:lnTo>
                    <a:pt x="1365952" y="24171"/>
                  </a:lnTo>
                  <a:lnTo>
                    <a:pt x="1410885" y="34571"/>
                  </a:lnTo>
                  <a:lnTo>
                    <a:pt x="1455115" y="46734"/>
                  </a:lnTo>
                  <a:lnTo>
                    <a:pt x="1498603" y="60622"/>
                  </a:lnTo>
                  <a:lnTo>
                    <a:pt x="1541308" y="76194"/>
                  </a:lnTo>
                  <a:lnTo>
                    <a:pt x="1583193" y="93413"/>
                  </a:lnTo>
                  <a:lnTo>
                    <a:pt x="1624218" y="112237"/>
                  </a:lnTo>
                  <a:lnTo>
                    <a:pt x="1664343" y="132629"/>
                  </a:lnTo>
                  <a:lnTo>
                    <a:pt x="1703529" y="154549"/>
                  </a:lnTo>
                  <a:lnTo>
                    <a:pt x="1741738" y="177957"/>
                  </a:lnTo>
                  <a:lnTo>
                    <a:pt x="1778929" y="202815"/>
                  </a:lnTo>
                  <a:lnTo>
                    <a:pt x="1815063" y="229083"/>
                  </a:lnTo>
                  <a:lnTo>
                    <a:pt x="1850101" y="256721"/>
                  </a:lnTo>
                  <a:lnTo>
                    <a:pt x="1884005" y="285691"/>
                  </a:lnTo>
                  <a:lnTo>
                    <a:pt x="1916734" y="315954"/>
                  </a:lnTo>
                  <a:lnTo>
                    <a:pt x="1948249" y="347469"/>
                  </a:lnTo>
                  <a:lnTo>
                    <a:pt x="1978511" y="380198"/>
                  </a:lnTo>
                  <a:lnTo>
                    <a:pt x="2007481" y="414101"/>
                  </a:lnTo>
                  <a:lnTo>
                    <a:pt x="2035120" y="449140"/>
                  </a:lnTo>
                  <a:lnTo>
                    <a:pt x="2061388" y="485274"/>
                  </a:lnTo>
                  <a:lnTo>
                    <a:pt x="2086245" y="522465"/>
                  </a:lnTo>
                  <a:lnTo>
                    <a:pt x="2109654" y="560673"/>
                  </a:lnTo>
                  <a:lnTo>
                    <a:pt x="2131574" y="599860"/>
                  </a:lnTo>
                  <a:lnTo>
                    <a:pt x="2151965" y="639985"/>
                  </a:lnTo>
                  <a:lnTo>
                    <a:pt x="2170790" y="681010"/>
                  </a:lnTo>
                  <a:lnTo>
                    <a:pt x="2188008" y="722894"/>
                  </a:lnTo>
                  <a:lnTo>
                    <a:pt x="2203581" y="765600"/>
                  </a:lnTo>
                  <a:lnTo>
                    <a:pt x="2217469" y="809088"/>
                  </a:lnTo>
                  <a:lnTo>
                    <a:pt x="2229632" y="853317"/>
                  </a:lnTo>
                  <a:lnTo>
                    <a:pt x="2240032" y="898250"/>
                  </a:lnTo>
                  <a:lnTo>
                    <a:pt x="2248629" y="943847"/>
                  </a:lnTo>
                  <a:lnTo>
                    <a:pt x="2255384" y="990069"/>
                  </a:lnTo>
                  <a:lnTo>
                    <a:pt x="2260257" y="1036875"/>
                  </a:lnTo>
                  <a:lnTo>
                    <a:pt x="2263210" y="1084228"/>
                  </a:lnTo>
                  <a:lnTo>
                    <a:pt x="2264203" y="1132088"/>
                  </a:lnTo>
                  <a:lnTo>
                    <a:pt x="2263210" y="1179947"/>
                  </a:lnTo>
                  <a:lnTo>
                    <a:pt x="2260257" y="1227300"/>
                  </a:lnTo>
                  <a:lnTo>
                    <a:pt x="2255384" y="1274107"/>
                  </a:lnTo>
                  <a:lnTo>
                    <a:pt x="2248629" y="1320329"/>
                  </a:lnTo>
                  <a:lnTo>
                    <a:pt x="2240032" y="1365926"/>
                  </a:lnTo>
                  <a:lnTo>
                    <a:pt x="2229632" y="1410860"/>
                  </a:lnTo>
                  <a:lnTo>
                    <a:pt x="2217469" y="1455090"/>
                  </a:lnTo>
                  <a:lnTo>
                    <a:pt x="2203581" y="1498578"/>
                  </a:lnTo>
                  <a:lnTo>
                    <a:pt x="2188008" y="1541285"/>
                  </a:lnTo>
                  <a:lnTo>
                    <a:pt x="2170790" y="1583171"/>
                  </a:lnTo>
                  <a:lnTo>
                    <a:pt x="2151965" y="1624196"/>
                  </a:lnTo>
                  <a:lnTo>
                    <a:pt x="2131574" y="1664322"/>
                  </a:lnTo>
                  <a:lnTo>
                    <a:pt x="2109654" y="1703510"/>
                  </a:lnTo>
                  <a:lnTo>
                    <a:pt x="2086245" y="1741719"/>
                  </a:lnTo>
                  <a:lnTo>
                    <a:pt x="2061388" y="1778911"/>
                  </a:lnTo>
                  <a:lnTo>
                    <a:pt x="2035120" y="1815047"/>
                  </a:lnTo>
                  <a:lnTo>
                    <a:pt x="2007481" y="1850086"/>
                  </a:lnTo>
                  <a:lnTo>
                    <a:pt x="1978511" y="1883991"/>
                  </a:lnTo>
                  <a:lnTo>
                    <a:pt x="1948249" y="1916721"/>
                  </a:lnTo>
                  <a:lnTo>
                    <a:pt x="1916734" y="1948237"/>
                  </a:lnTo>
                  <a:lnTo>
                    <a:pt x="1884005" y="1978501"/>
                  </a:lnTo>
                  <a:lnTo>
                    <a:pt x="1850101" y="2007472"/>
                  </a:lnTo>
                  <a:lnTo>
                    <a:pt x="1815063" y="2035112"/>
                  </a:lnTo>
                  <a:lnTo>
                    <a:pt x="1778929" y="2061381"/>
                  </a:lnTo>
                  <a:lnTo>
                    <a:pt x="1741738" y="2086239"/>
                  </a:lnTo>
                  <a:lnTo>
                    <a:pt x="1703529" y="2109649"/>
                  </a:lnTo>
                  <a:lnTo>
                    <a:pt x="1664343" y="2131570"/>
                  </a:lnTo>
                  <a:lnTo>
                    <a:pt x="1624218" y="2151963"/>
                  </a:lnTo>
                  <a:lnTo>
                    <a:pt x="1583193" y="2170788"/>
                  </a:lnTo>
                  <a:lnTo>
                    <a:pt x="1541308" y="2188007"/>
                  </a:lnTo>
                  <a:lnTo>
                    <a:pt x="1498603" y="2203581"/>
                  </a:lnTo>
                  <a:lnTo>
                    <a:pt x="1455115" y="2217469"/>
                  </a:lnTo>
                  <a:lnTo>
                    <a:pt x="1410885" y="2229633"/>
                  </a:lnTo>
                  <a:lnTo>
                    <a:pt x="1365952" y="2240033"/>
                  </a:lnTo>
                  <a:lnTo>
                    <a:pt x="1320355" y="2248631"/>
                  </a:lnTo>
                  <a:lnTo>
                    <a:pt x="1274134" y="2255386"/>
                  </a:lnTo>
                  <a:lnTo>
                    <a:pt x="1227327" y="2260260"/>
                  </a:lnTo>
                  <a:lnTo>
                    <a:pt x="1179975" y="2263213"/>
                  </a:lnTo>
                  <a:lnTo>
                    <a:pt x="1132115" y="2264206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3090887" y="5418169"/>
            <a:ext cx="905510" cy="1195705"/>
          </a:xfrm>
          <a:custGeom>
            <a:avLst/>
            <a:gdLst/>
            <a:ahLst/>
            <a:cxnLst/>
            <a:rect l="l" t="t" r="r" b="b"/>
            <a:pathLst>
              <a:path w="905510" h="1195704">
                <a:moveTo>
                  <a:pt x="745062" y="1195573"/>
                </a:moveTo>
                <a:lnTo>
                  <a:pt x="160474" y="1195573"/>
                </a:lnTo>
                <a:lnTo>
                  <a:pt x="145782" y="1193175"/>
                </a:lnTo>
                <a:lnTo>
                  <a:pt x="133789" y="1186026"/>
                </a:lnTo>
                <a:lnTo>
                  <a:pt x="125706" y="1174195"/>
                </a:lnTo>
                <a:lnTo>
                  <a:pt x="122742" y="1157750"/>
                </a:lnTo>
                <a:lnTo>
                  <a:pt x="122742" y="996215"/>
                </a:lnTo>
                <a:lnTo>
                  <a:pt x="125701" y="980529"/>
                </a:lnTo>
                <a:lnTo>
                  <a:pt x="133778" y="970397"/>
                </a:lnTo>
                <a:lnTo>
                  <a:pt x="145769" y="964954"/>
                </a:lnTo>
                <a:lnTo>
                  <a:pt x="160474" y="963332"/>
                </a:lnTo>
                <a:lnTo>
                  <a:pt x="182992" y="963332"/>
                </a:lnTo>
                <a:lnTo>
                  <a:pt x="182992" y="878473"/>
                </a:lnTo>
                <a:lnTo>
                  <a:pt x="179042" y="856883"/>
                </a:lnTo>
                <a:lnTo>
                  <a:pt x="164050" y="823811"/>
                </a:lnTo>
                <a:lnTo>
                  <a:pt x="133307" y="773208"/>
                </a:lnTo>
                <a:lnTo>
                  <a:pt x="79888" y="696177"/>
                </a:lnTo>
                <a:lnTo>
                  <a:pt x="48529" y="643225"/>
                </a:lnTo>
                <a:lnTo>
                  <a:pt x="27494" y="595829"/>
                </a:lnTo>
                <a:lnTo>
                  <a:pt x="12306" y="546536"/>
                </a:lnTo>
                <a:lnTo>
                  <a:pt x="3098" y="495772"/>
                </a:lnTo>
                <a:lnTo>
                  <a:pt x="0" y="443964"/>
                </a:lnTo>
                <a:lnTo>
                  <a:pt x="2661" y="395660"/>
                </a:lnTo>
                <a:lnTo>
                  <a:pt x="10460" y="348845"/>
                </a:lnTo>
                <a:lnTo>
                  <a:pt x="23118" y="303793"/>
                </a:lnTo>
                <a:lnTo>
                  <a:pt x="40357" y="260776"/>
                </a:lnTo>
                <a:lnTo>
                  <a:pt x="61898" y="220067"/>
                </a:lnTo>
                <a:lnTo>
                  <a:pt x="87464" y="181940"/>
                </a:lnTo>
                <a:lnTo>
                  <a:pt x="116777" y="146667"/>
                </a:lnTo>
                <a:lnTo>
                  <a:pt x="149557" y="114521"/>
                </a:lnTo>
                <a:lnTo>
                  <a:pt x="185527" y="85776"/>
                </a:lnTo>
                <a:lnTo>
                  <a:pt x="224409" y="60704"/>
                </a:lnTo>
                <a:lnTo>
                  <a:pt x="265924" y="39578"/>
                </a:lnTo>
                <a:lnTo>
                  <a:pt x="309794" y="22672"/>
                </a:lnTo>
                <a:lnTo>
                  <a:pt x="355741" y="10258"/>
                </a:lnTo>
                <a:lnTo>
                  <a:pt x="403487" y="2610"/>
                </a:lnTo>
                <a:lnTo>
                  <a:pt x="452753" y="0"/>
                </a:lnTo>
                <a:lnTo>
                  <a:pt x="502014" y="2609"/>
                </a:lnTo>
                <a:lnTo>
                  <a:pt x="549756" y="10257"/>
                </a:lnTo>
                <a:lnTo>
                  <a:pt x="595700" y="22669"/>
                </a:lnTo>
                <a:lnTo>
                  <a:pt x="639569" y="39574"/>
                </a:lnTo>
                <a:lnTo>
                  <a:pt x="681083" y="60697"/>
                </a:lnTo>
                <a:lnTo>
                  <a:pt x="719965" y="85767"/>
                </a:lnTo>
                <a:lnTo>
                  <a:pt x="755937" y="114511"/>
                </a:lnTo>
                <a:lnTo>
                  <a:pt x="788719" y="146655"/>
                </a:lnTo>
                <a:lnTo>
                  <a:pt x="818033" y="181927"/>
                </a:lnTo>
                <a:lnTo>
                  <a:pt x="843601" y="220054"/>
                </a:lnTo>
                <a:lnTo>
                  <a:pt x="865145" y="260763"/>
                </a:lnTo>
                <a:lnTo>
                  <a:pt x="882385" y="303781"/>
                </a:lnTo>
                <a:lnTo>
                  <a:pt x="895045" y="348836"/>
                </a:lnTo>
                <a:lnTo>
                  <a:pt x="902845" y="395655"/>
                </a:lnTo>
                <a:lnTo>
                  <a:pt x="905506" y="443964"/>
                </a:lnTo>
                <a:lnTo>
                  <a:pt x="902091" y="498367"/>
                </a:lnTo>
                <a:lnTo>
                  <a:pt x="891945" y="551550"/>
                </a:lnTo>
                <a:lnTo>
                  <a:pt x="875217" y="603056"/>
                </a:lnTo>
                <a:lnTo>
                  <a:pt x="852058" y="652427"/>
                </a:lnTo>
                <a:lnTo>
                  <a:pt x="822617" y="699208"/>
                </a:lnTo>
                <a:lnTo>
                  <a:pt x="767988" y="778779"/>
                </a:lnTo>
                <a:lnTo>
                  <a:pt x="737898" y="829664"/>
                </a:lnTo>
                <a:lnTo>
                  <a:pt x="725135" y="860137"/>
                </a:lnTo>
                <a:lnTo>
                  <a:pt x="722484" y="878473"/>
                </a:lnTo>
                <a:lnTo>
                  <a:pt x="722484" y="963332"/>
                </a:lnTo>
                <a:lnTo>
                  <a:pt x="745062" y="963332"/>
                </a:lnTo>
                <a:lnTo>
                  <a:pt x="759754" y="964954"/>
                </a:lnTo>
                <a:lnTo>
                  <a:pt x="771747" y="970397"/>
                </a:lnTo>
                <a:lnTo>
                  <a:pt x="779831" y="980529"/>
                </a:lnTo>
                <a:lnTo>
                  <a:pt x="782794" y="996215"/>
                </a:lnTo>
                <a:lnTo>
                  <a:pt x="782794" y="1157750"/>
                </a:lnTo>
                <a:lnTo>
                  <a:pt x="779835" y="1174195"/>
                </a:lnTo>
                <a:lnTo>
                  <a:pt x="771759" y="1186026"/>
                </a:lnTo>
                <a:lnTo>
                  <a:pt x="759767" y="1193175"/>
                </a:lnTo>
                <a:lnTo>
                  <a:pt x="745062" y="1195573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697378" y="6821299"/>
            <a:ext cx="14606905" cy="2266315"/>
            <a:chOff x="697378" y="6821299"/>
            <a:chExt cx="14606905" cy="2266315"/>
          </a:xfrm>
        </p:grpSpPr>
        <p:sp>
          <p:nvSpPr>
            <p:cNvPr id="14" name="object 14"/>
            <p:cNvSpPr/>
            <p:nvPr/>
          </p:nvSpPr>
          <p:spPr>
            <a:xfrm>
              <a:off x="1812420" y="7493020"/>
              <a:ext cx="13491844" cy="1594485"/>
            </a:xfrm>
            <a:custGeom>
              <a:avLst/>
              <a:gdLst/>
              <a:ahLst/>
              <a:cxnLst/>
              <a:rect l="l" t="t" r="r" b="b"/>
              <a:pathLst>
                <a:path w="13491844" h="1594484">
                  <a:moveTo>
                    <a:pt x="11094153" y="1594012"/>
                  </a:moveTo>
                  <a:lnTo>
                    <a:pt x="0" y="1594012"/>
                  </a:lnTo>
                  <a:lnTo>
                    <a:pt x="0" y="0"/>
                  </a:lnTo>
                  <a:lnTo>
                    <a:pt x="11094153" y="0"/>
                  </a:lnTo>
                  <a:lnTo>
                    <a:pt x="11232258" y="1309"/>
                  </a:lnTo>
                  <a:lnTo>
                    <a:pt x="11368343" y="5190"/>
                  </a:lnTo>
                  <a:lnTo>
                    <a:pt x="11502191" y="11572"/>
                  </a:lnTo>
                  <a:lnTo>
                    <a:pt x="11633587" y="20381"/>
                  </a:lnTo>
                  <a:lnTo>
                    <a:pt x="11762316" y="31547"/>
                  </a:lnTo>
                  <a:lnTo>
                    <a:pt x="11825612" y="37991"/>
                  </a:lnTo>
                  <a:lnTo>
                    <a:pt x="11888161" y="44998"/>
                  </a:lnTo>
                  <a:lnTo>
                    <a:pt x="11949935" y="52558"/>
                  </a:lnTo>
                  <a:lnTo>
                    <a:pt x="12010907" y="60662"/>
                  </a:lnTo>
                  <a:lnTo>
                    <a:pt x="12071051" y="69302"/>
                  </a:lnTo>
                  <a:lnTo>
                    <a:pt x="12130338" y="78468"/>
                  </a:lnTo>
                  <a:lnTo>
                    <a:pt x="12188744" y="88151"/>
                  </a:lnTo>
                  <a:lnTo>
                    <a:pt x="12246239" y="98343"/>
                  </a:lnTo>
                  <a:lnTo>
                    <a:pt x="12302798" y="109034"/>
                  </a:lnTo>
                  <a:lnTo>
                    <a:pt x="12358394" y="120216"/>
                  </a:lnTo>
                  <a:lnTo>
                    <a:pt x="12412999" y="131880"/>
                  </a:lnTo>
                  <a:lnTo>
                    <a:pt x="12466586" y="144016"/>
                  </a:lnTo>
                  <a:lnTo>
                    <a:pt x="12519130" y="156616"/>
                  </a:lnTo>
                  <a:lnTo>
                    <a:pt x="12570601" y="169671"/>
                  </a:lnTo>
                  <a:lnTo>
                    <a:pt x="12620975" y="183171"/>
                  </a:lnTo>
                  <a:lnTo>
                    <a:pt x="12670223" y="197109"/>
                  </a:lnTo>
                  <a:lnTo>
                    <a:pt x="12718319" y="211474"/>
                  </a:lnTo>
                  <a:lnTo>
                    <a:pt x="12765236" y="226258"/>
                  </a:lnTo>
                  <a:lnTo>
                    <a:pt x="12810946" y="241452"/>
                  </a:lnTo>
                  <a:lnTo>
                    <a:pt x="12855423" y="257046"/>
                  </a:lnTo>
                  <a:lnTo>
                    <a:pt x="12898640" y="273033"/>
                  </a:lnTo>
                  <a:lnTo>
                    <a:pt x="12940571" y="289403"/>
                  </a:lnTo>
                  <a:lnTo>
                    <a:pt x="12981187" y="306147"/>
                  </a:lnTo>
                  <a:lnTo>
                    <a:pt x="13020462" y="323256"/>
                  </a:lnTo>
                  <a:lnTo>
                    <a:pt x="13058369" y="340722"/>
                  </a:lnTo>
                  <a:lnTo>
                    <a:pt x="13094881" y="358534"/>
                  </a:lnTo>
                  <a:lnTo>
                    <a:pt x="13129971" y="376685"/>
                  </a:lnTo>
                  <a:lnTo>
                    <a:pt x="13163612" y="395165"/>
                  </a:lnTo>
                  <a:lnTo>
                    <a:pt x="13226440" y="433077"/>
                  </a:lnTo>
                  <a:lnTo>
                    <a:pt x="13283149" y="472198"/>
                  </a:lnTo>
                  <a:lnTo>
                    <a:pt x="13333524" y="512458"/>
                  </a:lnTo>
                  <a:lnTo>
                    <a:pt x="13377348" y="553783"/>
                  </a:lnTo>
                  <a:lnTo>
                    <a:pt x="13414405" y="596104"/>
                  </a:lnTo>
                  <a:lnTo>
                    <a:pt x="13444481" y="639347"/>
                  </a:lnTo>
                  <a:lnTo>
                    <a:pt x="13467359" y="683441"/>
                  </a:lnTo>
                  <a:lnTo>
                    <a:pt x="13482824" y="728314"/>
                  </a:lnTo>
                  <a:lnTo>
                    <a:pt x="13490660" y="773896"/>
                  </a:lnTo>
                  <a:lnTo>
                    <a:pt x="13491649" y="796930"/>
                  </a:lnTo>
                  <a:lnTo>
                    <a:pt x="13490660" y="819964"/>
                  </a:lnTo>
                  <a:lnTo>
                    <a:pt x="13482824" y="865546"/>
                  </a:lnTo>
                  <a:lnTo>
                    <a:pt x="13467359" y="910422"/>
                  </a:lnTo>
                  <a:lnTo>
                    <a:pt x="13444481" y="954519"/>
                  </a:lnTo>
                  <a:lnTo>
                    <a:pt x="13414405" y="997766"/>
                  </a:lnTo>
                  <a:lnTo>
                    <a:pt x="13377348" y="1040091"/>
                  </a:lnTo>
                  <a:lnTo>
                    <a:pt x="13333524" y="1081422"/>
                  </a:lnTo>
                  <a:lnTo>
                    <a:pt x="13283149" y="1121687"/>
                  </a:lnTo>
                  <a:lnTo>
                    <a:pt x="13226440" y="1160815"/>
                  </a:lnTo>
                  <a:lnTo>
                    <a:pt x="13163612" y="1198734"/>
                  </a:lnTo>
                  <a:lnTo>
                    <a:pt x="13129971" y="1217218"/>
                  </a:lnTo>
                  <a:lnTo>
                    <a:pt x="13094881" y="1235372"/>
                  </a:lnTo>
                  <a:lnTo>
                    <a:pt x="13058369" y="1253188"/>
                  </a:lnTo>
                  <a:lnTo>
                    <a:pt x="13020462" y="1270657"/>
                  </a:lnTo>
                  <a:lnTo>
                    <a:pt x="12981187" y="1287770"/>
                  </a:lnTo>
                  <a:lnTo>
                    <a:pt x="12940571" y="1304518"/>
                  </a:lnTo>
                  <a:lnTo>
                    <a:pt x="12898640" y="1320892"/>
                  </a:lnTo>
                  <a:lnTo>
                    <a:pt x="12855423" y="1336883"/>
                  </a:lnTo>
                  <a:lnTo>
                    <a:pt x="12810946" y="1352482"/>
                  </a:lnTo>
                  <a:lnTo>
                    <a:pt x="12765236" y="1367680"/>
                  </a:lnTo>
                  <a:lnTo>
                    <a:pt x="12718319" y="1382468"/>
                  </a:lnTo>
                  <a:lnTo>
                    <a:pt x="12670223" y="1396837"/>
                  </a:lnTo>
                  <a:lnTo>
                    <a:pt x="12620975" y="1410778"/>
                  </a:lnTo>
                  <a:lnTo>
                    <a:pt x="12570601" y="1424282"/>
                  </a:lnTo>
                  <a:lnTo>
                    <a:pt x="12519130" y="1437341"/>
                  </a:lnTo>
                  <a:lnTo>
                    <a:pt x="12466586" y="1449945"/>
                  </a:lnTo>
                  <a:lnTo>
                    <a:pt x="12412999" y="1462085"/>
                  </a:lnTo>
                  <a:lnTo>
                    <a:pt x="12358394" y="1473752"/>
                  </a:lnTo>
                  <a:lnTo>
                    <a:pt x="12302798" y="1484938"/>
                  </a:lnTo>
                  <a:lnTo>
                    <a:pt x="12246239" y="1495633"/>
                  </a:lnTo>
                  <a:lnTo>
                    <a:pt x="12188744" y="1505828"/>
                  </a:lnTo>
                  <a:lnTo>
                    <a:pt x="12130338" y="1515515"/>
                  </a:lnTo>
                  <a:lnTo>
                    <a:pt x="12071051" y="1524684"/>
                  </a:lnTo>
                  <a:lnTo>
                    <a:pt x="12010907" y="1533327"/>
                  </a:lnTo>
                  <a:lnTo>
                    <a:pt x="11949935" y="1541434"/>
                  </a:lnTo>
                  <a:lnTo>
                    <a:pt x="11888161" y="1548996"/>
                  </a:lnTo>
                  <a:lnTo>
                    <a:pt x="11825612" y="1556005"/>
                  </a:lnTo>
                  <a:lnTo>
                    <a:pt x="11762316" y="1562452"/>
                  </a:lnTo>
                  <a:lnTo>
                    <a:pt x="11633587" y="1573622"/>
                  </a:lnTo>
                  <a:lnTo>
                    <a:pt x="11502191" y="1582435"/>
                  </a:lnTo>
                  <a:lnTo>
                    <a:pt x="11368343" y="1588819"/>
                  </a:lnTo>
                  <a:lnTo>
                    <a:pt x="11232258" y="1592702"/>
                  </a:lnTo>
                  <a:lnTo>
                    <a:pt x="11094153" y="1594012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97378" y="6821299"/>
              <a:ext cx="2263775" cy="2263775"/>
            </a:xfrm>
            <a:custGeom>
              <a:avLst/>
              <a:gdLst/>
              <a:ahLst/>
              <a:cxnLst/>
              <a:rect l="l" t="t" r="r" b="b"/>
              <a:pathLst>
                <a:path w="2263775" h="2263775">
                  <a:moveTo>
                    <a:pt x="1203593" y="2263389"/>
                  </a:moveTo>
                  <a:lnTo>
                    <a:pt x="1059789" y="2263389"/>
                  </a:lnTo>
                  <a:lnTo>
                    <a:pt x="1036531" y="2261936"/>
                  </a:lnTo>
                  <a:lnTo>
                    <a:pt x="989750" y="2257059"/>
                  </a:lnTo>
                  <a:lnTo>
                    <a:pt x="943554" y="2250298"/>
                  </a:lnTo>
                  <a:lnTo>
                    <a:pt x="897981" y="2241694"/>
                  </a:lnTo>
                  <a:lnTo>
                    <a:pt x="853072" y="2231286"/>
                  </a:lnTo>
                  <a:lnTo>
                    <a:pt x="808864" y="2219112"/>
                  </a:lnTo>
                  <a:lnTo>
                    <a:pt x="765398" y="2205213"/>
                  </a:lnTo>
                  <a:lnTo>
                    <a:pt x="722712" y="2189628"/>
                  </a:lnTo>
                  <a:lnTo>
                    <a:pt x="680846" y="2172396"/>
                  </a:lnTo>
                  <a:lnTo>
                    <a:pt x="639839" y="2153556"/>
                  </a:lnTo>
                  <a:lnTo>
                    <a:pt x="599731" y="2133147"/>
                  </a:lnTo>
                  <a:lnTo>
                    <a:pt x="560560" y="2111210"/>
                  </a:lnTo>
                  <a:lnTo>
                    <a:pt x="522367" y="2087783"/>
                  </a:lnTo>
                  <a:lnTo>
                    <a:pt x="485189" y="2062905"/>
                  </a:lnTo>
                  <a:lnTo>
                    <a:pt x="449067" y="2036616"/>
                  </a:lnTo>
                  <a:lnTo>
                    <a:pt x="414040" y="2008956"/>
                  </a:lnTo>
                  <a:lnTo>
                    <a:pt x="380148" y="1979963"/>
                  </a:lnTo>
                  <a:lnTo>
                    <a:pt x="347428" y="1949677"/>
                  </a:lnTo>
                  <a:lnTo>
                    <a:pt x="315921" y="1918137"/>
                  </a:lnTo>
                  <a:lnTo>
                    <a:pt x="285667" y="1885383"/>
                  </a:lnTo>
                  <a:lnTo>
                    <a:pt x="256703" y="1851453"/>
                  </a:lnTo>
                  <a:lnTo>
                    <a:pt x="229070" y="1816388"/>
                  </a:lnTo>
                  <a:lnTo>
                    <a:pt x="202808" y="1780226"/>
                  </a:lnTo>
                  <a:lnTo>
                    <a:pt x="177954" y="1743006"/>
                  </a:lnTo>
                  <a:lnTo>
                    <a:pt x="154549" y="1704769"/>
                  </a:lnTo>
                  <a:lnTo>
                    <a:pt x="132632" y="1665553"/>
                  </a:lnTo>
                  <a:lnTo>
                    <a:pt x="112242" y="1625398"/>
                  </a:lnTo>
                  <a:lnTo>
                    <a:pt x="93418" y="1584343"/>
                  </a:lnTo>
                  <a:lnTo>
                    <a:pt x="76201" y="1542428"/>
                  </a:lnTo>
                  <a:lnTo>
                    <a:pt x="60628" y="1499690"/>
                  </a:lnTo>
                  <a:lnTo>
                    <a:pt x="46740" y="1456171"/>
                  </a:lnTo>
                  <a:lnTo>
                    <a:pt x="34576" y="1411910"/>
                  </a:lnTo>
                  <a:lnTo>
                    <a:pt x="24176" y="1366944"/>
                  </a:lnTo>
                  <a:lnTo>
                    <a:pt x="15578" y="1321315"/>
                  </a:lnTo>
                  <a:lnTo>
                    <a:pt x="8822" y="1275061"/>
                  </a:lnTo>
                  <a:lnTo>
                    <a:pt x="3947" y="1228222"/>
                  </a:lnTo>
                  <a:lnTo>
                    <a:pt x="994" y="1180836"/>
                  </a:lnTo>
                  <a:lnTo>
                    <a:pt x="0" y="1132944"/>
                  </a:lnTo>
                  <a:lnTo>
                    <a:pt x="993" y="1085052"/>
                  </a:lnTo>
                  <a:lnTo>
                    <a:pt x="3945" y="1037666"/>
                  </a:lnTo>
                  <a:lnTo>
                    <a:pt x="8817" y="990827"/>
                  </a:lnTo>
                  <a:lnTo>
                    <a:pt x="15571" y="944573"/>
                  </a:lnTo>
                  <a:lnTo>
                    <a:pt x="24165" y="898944"/>
                  </a:lnTo>
                  <a:lnTo>
                    <a:pt x="34563" y="853978"/>
                  </a:lnTo>
                  <a:lnTo>
                    <a:pt x="46723" y="809717"/>
                  </a:lnTo>
                  <a:lnTo>
                    <a:pt x="60607" y="766198"/>
                  </a:lnTo>
                  <a:lnTo>
                    <a:pt x="76175" y="723461"/>
                  </a:lnTo>
                  <a:lnTo>
                    <a:pt x="93388" y="681545"/>
                  </a:lnTo>
                  <a:lnTo>
                    <a:pt x="112208" y="640490"/>
                  </a:lnTo>
                  <a:lnTo>
                    <a:pt x="132594" y="600335"/>
                  </a:lnTo>
                  <a:lnTo>
                    <a:pt x="154507" y="561119"/>
                  </a:lnTo>
                  <a:lnTo>
                    <a:pt x="177909" y="522882"/>
                  </a:lnTo>
                  <a:lnTo>
                    <a:pt x="202759" y="485662"/>
                  </a:lnTo>
                  <a:lnTo>
                    <a:pt x="229019" y="449500"/>
                  </a:lnTo>
                  <a:lnTo>
                    <a:pt x="256649" y="414435"/>
                  </a:lnTo>
                  <a:lnTo>
                    <a:pt x="285610" y="380505"/>
                  </a:lnTo>
                  <a:lnTo>
                    <a:pt x="315863" y="347751"/>
                  </a:lnTo>
                  <a:lnTo>
                    <a:pt x="347368" y="316211"/>
                  </a:lnTo>
                  <a:lnTo>
                    <a:pt x="380086" y="285925"/>
                  </a:lnTo>
                  <a:lnTo>
                    <a:pt x="413978" y="256932"/>
                  </a:lnTo>
                  <a:lnTo>
                    <a:pt x="449005" y="229272"/>
                  </a:lnTo>
                  <a:lnTo>
                    <a:pt x="485127" y="202983"/>
                  </a:lnTo>
                  <a:lnTo>
                    <a:pt x="522305" y="178105"/>
                  </a:lnTo>
                  <a:lnTo>
                    <a:pt x="560500" y="154678"/>
                  </a:lnTo>
                  <a:lnTo>
                    <a:pt x="599672" y="132741"/>
                  </a:lnTo>
                  <a:lnTo>
                    <a:pt x="639782" y="112332"/>
                  </a:lnTo>
                  <a:lnTo>
                    <a:pt x="680792" y="93492"/>
                  </a:lnTo>
                  <a:lnTo>
                    <a:pt x="722660" y="76260"/>
                  </a:lnTo>
                  <a:lnTo>
                    <a:pt x="765350" y="60675"/>
                  </a:lnTo>
                  <a:lnTo>
                    <a:pt x="808820" y="46776"/>
                  </a:lnTo>
                  <a:lnTo>
                    <a:pt x="853032" y="34602"/>
                  </a:lnTo>
                  <a:lnTo>
                    <a:pt x="897947" y="24194"/>
                  </a:lnTo>
                  <a:lnTo>
                    <a:pt x="943525" y="15590"/>
                  </a:lnTo>
                  <a:lnTo>
                    <a:pt x="989726" y="8829"/>
                  </a:lnTo>
                  <a:lnTo>
                    <a:pt x="1036513" y="3952"/>
                  </a:lnTo>
                  <a:lnTo>
                    <a:pt x="1083845" y="996"/>
                  </a:lnTo>
                  <a:lnTo>
                    <a:pt x="1131683" y="0"/>
                  </a:lnTo>
                  <a:lnTo>
                    <a:pt x="1179521" y="996"/>
                  </a:lnTo>
                  <a:lnTo>
                    <a:pt x="1226853" y="3952"/>
                  </a:lnTo>
                  <a:lnTo>
                    <a:pt x="1273640" y="8829"/>
                  </a:lnTo>
                  <a:lnTo>
                    <a:pt x="1319842" y="15590"/>
                  </a:lnTo>
                  <a:lnTo>
                    <a:pt x="1365420" y="24194"/>
                  </a:lnTo>
                  <a:lnTo>
                    <a:pt x="1410335" y="34602"/>
                  </a:lnTo>
                  <a:lnTo>
                    <a:pt x="1454547" y="46776"/>
                  </a:lnTo>
                  <a:lnTo>
                    <a:pt x="1498017" y="60675"/>
                  </a:lnTo>
                  <a:lnTo>
                    <a:pt x="1540707" y="76260"/>
                  </a:lnTo>
                  <a:lnTo>
                    <a:pt x="1582576" y="93492"/>
                  </a:lnTo>
                  <a:lnTo>
                    <a:pt x="1623585" y="112332"/>
                  </a:lnTo>
                  <a:lnTo>
                    <a:pt x="1663696" y="132741"/>
                  </a:lnTo>
                  <a:lnTo>
                    <a:pt x="1702868" y="154678"/>
                  </a:lnTo>
                  <a:lnTo>
                    <a:pt x="1741063" y="178105"/>
                  </a:lnTo>
                  <a:lnTo>
                    <a:pt x="1778241" y="202983"/>
                  </a:lnTo>
                  <a:lnTo>
                    <a:pt x="1814363" y="229272"/>
                  </a:lnTo>
                  <a:lnTo>
                    <a:pt x="1849390" y="256932"/>
                  </a:lnTo>
                  <a:lnTo>
                    <a:pt x="1883282" y="285925"/>
                  </a:lnTo>
                  <a:lnTo>
                    <a:pt x="1916000" y="316211"/>
                  </a:lnTo>
                  <a:lnTo>
                    <a:pt x="1947506" y="347751"/>
                  </a:lnTo>
                  <a:lnTo>
                    <a:pt x="1977758" y="380505"/>
                  </a:lnTo>
                  <a:lnTo>
                    <a:pt x="2006719" y="414435"/>
                  </a:lnTo>
                  <a:lnTo>
                    <a:pt x="2034350" y="449500"/>
                  </a:lnTo>
                  <a:lnTo>
                    <a:pt x="2060609" y="485662"/>
                  </a:lnTo>
                  <a:lnTo>
                    <a:pt x="2085460" y="522882"/>
                  </a:lnTo>
                  <a:lnTo>
                    <a:pt x="2108861" y="561119"/>
                  </a:lnTo>
                  <a:lnTo>
                    <a:pt x="2130775" y="600335"/>
                  </a:lnTo>
                  <a:lnTo>
                    <a:pt x="2151161" y="640490"/>
                  </a:lnTo>
                  <a:lnTo>
                    <a:pt x="2169980" y="681545"/>
                  </a:lnTo>
                  <a:lnTo>
                    <a:pt x="2187194" y="723461"/>
                  </a:lnTo>
                  <a:lnTo>
                    <a:pt x="2202762" y="766198"/>
                  </a:lnTo>
                  <a:lnTo>
                    <a:pt x="2216646" y="809717"/>
                  </a:lnTo>
                  <a:lnTo>
                    <a:pt x="2228806" y="853978"/>
                  </a:lnTo>
                  <a:lnTo>
                    <a:pt x="2239203" y="898944"/>
                  </a:lnTo>
                  <a:lnTo>
                    <a:pt x="2247798" y="944573"/>
                  </a:lnTo>
                  <a:lnTo>
                    <a:pt x="2254551" y="990827"/>
                  </a:lnTo>
                  <a:lnTo>
                    <a:pt x="2259424" y="1037666"/>
                  </a:lnTo>
                  <a:lnTo>
                    <a:pt x="2262376" y="1085052"/>
                  </a:lnTo>
                  <a:lnTo>
                    <a:pt x="2263389" y="1132944"/>
                  </a:lnTo>
                  <a:lnTo>
                    <a:pt x="2262376" y="1180836"/>
                  </a:lnTo>
                  <a:lnTo>
                    <a:pt x="2259424" y="1228222"/>
                  </a:lnTo>
                  <a:lnTo>
                    <a:pt x="2254551" y="1275061"/>
                  </a:lnTo>
                  <a:lnTo>
                    <a:pt x="2247798" y="1321315"/>
                  </a:lnTo>
                  <a:lnTo>
                    <a:pt x="2239203" y="1366944"/>
                  </a:lnTo>
                  <a:lnTo>
                    <a:pt x="2228806" y="1411910"/>
                  </a:lnTo>
                  <a:lnTo>
                    <a:pt x="2216646" y="1456171"/>
                  </a:lnTo>
                  <a:lnTo>
                    <a:pt x="2202762" y="1499690"/>
                  </a:lnTo>
                  <a:lnTo>
                    <a:pt x="2187194" y="1542428"/>
                  </a:lnTo>
                  <a:lnTo>
                    <a:pt x="2169980" y="1584343"/>
                  </a:lnTo>
                  <a:lnTo>
                    <a:pt x="2151161" y="1625398"/>
                  </a:lnTo>
                  <a:lnTo>
                    <a:pt x="2130775" y="1665553"/>
                  </a:lnTo>
                  <a:lnTo>
                    <a:pt x="2108861" y="1704769"/>
                  </a:lnTo>
                  <a:lnTo>
                    <a:pt x="2085460" y="1743006"/>
                  </a:lnTo>
                  <a:lnTo>
                    <a:pt x="2060609" y="1780226"/>
                  </a:lnTo>
                  <a:lnTo>
                    <a:pt x="2034350" y="1816388"/>
                  </a:lnTo>
                  <a:lnTo>
                    <a:pt x="2006719" y="1851453"/>
                  </a:lnTo>
                  <a:lnTo>
                    <a:pt x="1977758" y="1885383"/>
                  </a:lnTo>
                  <a:lnTo>
                    <a:pt x="1947506" y="1918137"/>
                  </a:lnTo>
                  <a:lnTo>
                    <a:pt x="1916000" y="1949677"/>
                  </a:lnTo>
                  <a:lnTo>
                    <a:pt x="1883282" y="1979963"/>
                  </a:lnTo>
                  <a:lnTo>
                    <a:pt x="1849390" y="2008956"/>
                  </a:lnTo>
                  <a:lnTo>
                    <a:pt x="1814363" y="2036616"/>
                  </a:lnTo>
                  <a:lnTo>
                    <a:pt x="1778241" y="2062905"/>
                  </a:lnTo>
                  <a:lnTo>
                    <a:pt x="1741063" y="2087783"/>
                  </a:lnTo>
                  <a:lnTo>
                    <a:pt x="1702868" y="2111210"/>
                  </a:lnTo>
                  <a:lnTo>
                    <a:pt x="1663696" y="2133147"/>
                  </a:lnTo>
                  <a:lnTo>
                    <a:pt x="1623585" y="2153556"/>
                  </a:lnTo>
                  <a:lnTo>
                    <a:pt x="1582576" y="2172396"/>
                  </a:lnTo>
                  <a:lnTo>
                    <a:pt x="1540707" y="2189628"/>
                  </a:lnTo>
                  <a:lnTo>
                    <a:pt x="1498017" y="2205213"/>
                  </a:lnTo>
                  <a:lnTo>
                    <a:pt x="1454547" y="2219112"/>
                  </a:lnTo>
                  <a:lnTo>
                    <a:pt x="1410335" y="2231286"/>
                  </a:lnTo>
                  <a:lnTo>
                    <a:pt x="1365420" y="2241694"/>
                  </a:lnTo>
                  <a:lnTo>
                    <a:pt x="1319842" y="2250298"/>
                  </a:lnTo>
                  <a:lnTo>
                    <a:pt x="1273640" y="2257059"/>
                  </a:lnTo>
                  <a:lnTo>
                    <a:pt x="1226853" y="2261936"/>
                  </a:lnTo>
                  <a:lnTo>
                    <a:pt x="1203593" y="2263389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3332402" y="6669082"/>
            <a:ext cx="422909" cy="182245"/>
          </a:xfrm>
          <a:custGeom>
            <a:avLst/>
            <a:gdLst/>
            <a:ahLst/>
            <a:cxnLst/>
            <a:rect l="l" t="t" r="r" b="b"/>
            <a:pathLst>
              <a:path w="422910" h="182245">
                <a:moveTo>
                  <a:pt x="295733" y="182174"/>
                </a:moveTo>
                <a:lnTo>
                  <a:pt x="126743" y="182174"/>
                </a:lnTo>
                <a:lnTo>
                  <a:pt x="77404" y="172434"/>
                </a:lnTo>
                <a:lnTo>
                  <a:pt x="37118" y="145874"/>
                </a:lnTo>
                <a:lnTo>
                  <a:pt x="9958" y="106482"/>
                </a:lnTo>
                <a:lnTo>
                  <a:pt x="0" y="58249"/>
                </a:lnTo>
                <a:lnTo>
                  <a:pt x="0" y="0"/>
                </a:lnTo>
                <a:lnTo>
                  <a:pt x="422476" y="0"/>
                </a:lnTo>
                <a:lnTo>
                  <a:pt x="422476" y="58249"/>
                </a:lnTo>
                <a:lnTo>
                  <a:pt x="412518" y="106482"/>
                </a:lnTo>
                <a:lnTo>
                  <a:pt x="385358" y="145874"/>
                </a:lnTo>
                <a:lnTo>
                  <a:pt x="345072" y="172434"/>
                </a:lnTo>
                <a:lnTo>
                  <a:pt x="295733" y="182174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51686" y="7303047"/>
            <a:ext cx="998855" cy="654050"/>
          </a:xfrm>
          <a:custGeom>
            <a:avLst/>
            <a:gdLst/>
            <a:ahLst/>
            <a:cxnLst/>
            <a:rect l="l" t="t" r="r" b="b"/>
            <a:pathLst>
              <a:path w="998855" h="654050">
                <a:moveTo>
                  <a:pt x="26133" y="653796"/>
                </a:moveTo>
                <a:lnTo>
                  <a:pt x="14179" y="647922"/>
                </a:lnTo>
                <a:lnTo>
                  <a:pt x="5188" y="638363"/>
                </a:lnTo>
                <a:lnTo>
                  <a:pt x="137" y="626316"/>
                </a:lnTo>
                <a:lnTo>
                  <a:pt x="0" y="612976"/>
                </a:lnTo>
                <a:lnTo>
                  <a:pt x="5158" y="600989"/>
                </a:lnTo>
                <a:lnTo>
                  <a:pt x="14195" y="590266"/>
                </a:lnTo>
                <a:lnTo>
                  <a:pt x="24859" y="580668"/>
                </a:lnTo>
                <a:lnTo>
                  <a:pt x="34895" y="572054"/>
                </a:lnTo>
                <a:lnTo>
                  <a:pt x="224753" y="400255"/>
                </a:lnTo>
                <a:lnTo>
                  <a:pt x="237032" y="389262"/>
                </a:lnTo>
                <a:lnTo>
                  <a:pt x="249250" y="378206"/>
                </a:lnTo>
                <a:lnTo>
                  <a:pt x="261409" y="367085"/>
                </a:lnTo>
                <a:lnTo>
                  <a:pt x="273508" y="355893"/>
                </a:lnTo>
                <a:lnTo>
                  <a:pt x="305160" y="327643"/>
                </a:lnTo>
                <a:lnTo>
                  <a:pt x="326045" y="316972"/>
                </a:lnTo>
                <a:lnTo>
                  <a:pt x="350207" y="318586"/>
                </a:lnTo>
                <a:lnTo>
                  <a:pt x="391695" y="327192"/>
                </a:lnTo>
                <a:lnTo>
                  <a:pt x="430980" y="334775"/>
                </a:lnTo>
                <a:lnTo>
                  <a:pt x="470204" y="342606"/>
                </a:lnTo>
                <a:lnTo>
                  <a:pt x="548620" y="358469"/>
                </a:lnTo>
                <a:lnTo>
                  <a:pt x="561497" y="346838"/>
                </a:lnTo>
                <a:lnTo>
                  <a:pt x="574086" y="334788"/>
                </a:lnTo>
                <a:lnTo>
                  <a:pt x="586631" y="322663"/>
                </a:lnTo>
                <a:lnTo>
                  <a:pt x="599376" y="310802"/>
                </a:lnTo>
                <a:lnTo>
                  <a:pt x="637733" y="276181"/>
                </a:lnTo>
                <a:lnTo>
                  <a:pt x="675949" y="241376"/>
                </a:lnTo>
                <a:lnTo>
                  <a:pt x="714024" y="206402"/>
                </a:lnTo>
                <a:lnTo>
                  <a:pt x="751958" y="171276"/>
                </a:lnTo>
                <a:lnTo>
                  <a:pt x="789753" y="136013"/>
                </a:lnTo>
                <a:lnTo>
                  <a:pt x="827408" y="100629"/>
                </a:lnTo>
                <a:lnTo>
                  <a:pt x="816269" y="87934"/>
                </a:lnTo>
                <a:lnTo>
                  <a:pt x="801448" y="69311"/>
                </a:lnTo>
                <a:lnTo>
                  <a:pt x="788105" y="50260"/>
                </a:lnTo>
                <a:lnTo>
                  <a:pt x="781397" y="36284"/>
                </a:lnTo>
                <a:lnTo>
                  <a:pt x="788052" y="21622"/>
                </a:lnTo>
                <a:lnTo>
                  <a:pt x="808168" y="14564"/>
                </a:lnTo>
                <a:lnTo>
                  <a:pt x="831821" y="12103"/>
                </a:lnTo>
                <a:lnTo>
                  <a:pt x="849088" y="11231"/>
                </a:lnTo>
                <a:lnTo>
                  <a:pt x="961550" y="0"/>
                </a:lnTo>
                <a:lnTo>
                  <a:pt x="974712" y="8"/>
                </a:lnTo>
                <a:lnTo>
                  <a:pt x="987376" y="3281"/>
                </a:lnTo>
                <a:lnTo>
                  <a:pt x="996320" y="10933"/>
                </a:lnTo>
                <a:lnTo>
                  <a:pt x="998323" y="24077"/>
                </a:lnTo>
                <a:lnTo>
                  <a:pt x="987054" y="51161"/>
                </a:lnTo>
                <a:lnTo>
                  <a:pt x="963332" y="100822"/>
                </a:lnTo>
                <a:lnTo>
                  <a:pt x="938279" y="151325"/>
                </a:lnTo>
                <a:lnTo>
                  <a:pt x="923014" y="180940"/>
                </a:lnTo>
                <a:lnTo>
                  <a:pt x="909059" y="193214"/>
                </a:lnTo>
                <a:lnTo>
                  <a:pt x="894596" y="188396"/>
                </a:lnTo>
                <a:lnTo>
                  <a:pt x="881223" y="174723"/>
                </a:lnTo>
                <a:lnTo>
                  <a:pt x="870541" y="160433"/>
                </a:lnTo>
                <a:lnTo>
                  <a:pt x="839902" y="186310"/>
                </a:lnTo>
                <a:lnTo>
                  <a:pt x="810010" y="213138"/>
                </a:lnTo>
                <a:lnTo>
                  <a:pt x="780580" y="240487"/>
                </a:lnTo>
                <a:lnTo>
                  <a:pt x="751326" y="267931"/>
                </a:lnTo>
                <a:lnTo>
                  <a:pt x="606821" y="400680"/>
                </a:lnTo>
                <a:lnTo>
                  <a:pt x="576372" y="425974"/>
                </a:lnTo>
                <a:lnTo>
                  <a:pt x="555573" y="433714"/>
                </a:lnTo>
                <a:lnTo>
                  <a:pt x="532108" y="429765"/>
                </a:lnTo>
                <a:lnTo>
                  <a:pt x="493659" y="419989"/>
                </a:lnTo>
                <a:lnTo>
                  <a:pt x="456679" y="412041"/>
                </a:lnTo>
                <a:lnTo>
                  <a:pt x="418278" y="404011"/>
                </a:lnTo>
                <a:lnTo>
                  <a:pt x="379807" y="396571"/>
                </a:lnTo>
                <a:lnTo>
                  <a:pt x="342621" y="390391"/>
                </a:lnTo>
                <a:lnTo>
                  <a:pt x="333615" y="397631"/>
                </a:lnTo>
                <a:lnTo>
                  <a:pt x="109942" y="599049"/>
                </a:lnTo>
                <a:lnTo>
                  <a:pt x="91623" y="616910"/>
                </a:lnTo>
                <a:lnTo>
                  <a:pt x="71335" y="635743"/>
                </a:lnTo>
                <a:lnTo>
                  <a:pt x="49399" y="649917"/>
                </a:lnTo>
                <a:lnTo>
                  <a:pt x="26133" y="653796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68709" y="8161379"/>
            <a:ext cx="226060" cy="336550"/>
          </a:xfrm>
          <a:custGeom>
            <a:avLst/>
            <a:gdLst/>
            <a:ahLst/>
            <a:cxnLst/>
            <a:rect l="l" t="t" r="r" b="b"/>
            <a:pathLst>
              <a:path w="226059" h="336550">
                <a:moveTo>
                  <a:pt x="102881" y="336221"/>
                </a:moveTo>
                <a:lnTo>
                  <a:pt x="46219" y="334950"/>
                </a:lnTo>
                <a:lnTo>
                  <a:pt x="5521" y="319406"/>
                </a:lnTo>
                <a:lnTo>
                  <a:pt x="807" y="289150"/>
                </a:lnTo>
                <a:lnTo>
                  <a:pt x="1214" y="273591"/>
                </a:lnTo>
                <a:lnTo>
                  <a:pt x="1177" y="93801"/>
                </a:lnTo>
                <a:lnTo>
                  <a:pt x="0" y="67061"/>
                </a:lnTo>
                <a:lnTo>
                  <a:pt x="269" y="38343"/>
                </a:lnTo>
                <a:lnTo>
                  <a:pt x="7702" y="14110"/>
                </a:lnTo>
                <a:lnTo>
                  <a:pt x="28016" y="828"/>
                </a:lnTo>
                <a:lnTo>
                  <a:pt x="37175" y="183"/>
                </a:lnTo>
                <a:lnTo>
                  <a:pt x="46435" y="0"/>
                </a:lnTo>
                <a:lnTo>
                  <a:pt x="64904" y="121"/>
                </a:lnTo>
                <a:lnTo>
                  <a:pt x="170851" y="106"/>
                </a:lnTo>
                <a:lnTo>
                  <a:pt x="203573" y="2413"/>
                </a:lnTo>
                <a:lnTo>
                  <a:pt x="219455" y="11866"/>
                </a:lnTo>
                <a:lnTo>
                  <a:pt x="224487" y="32055"/>
                </a:lnTo>
                <a:lnTo>
                  <a:pt x="224661" y="66567"/>
                </a:lnTo>
                <a:lnTo>
                  <a:pt x="224643" y="255887"/>
                </a:lnTo>
                <a:lnTo>
                  <a:pt x="225701" y="279525"/>
                </a:lnTo>
                <a:lnTo>
                  <a:pt x="225146" y="304245"/>
                </a:lnTo>
                <a:lnTo>
                  <a:pt x="217411" y="324378"/>
                </a:lnTo>
                <a:lnTo>
                  <a:pt x="196931" y="334255"/>
                </a:lnTo>
                <a:lnTo>
                  <a:pt x="161335" y="335672"/>
                </a:lnTo>
                <a:lnTo>
                  <a:pt x="102881" y="336221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58428" y="8004751"/>
            <a:ext cx="224790" cy="492125"/>
          </a:xfrm>
          <a:custGeom>
            <a:avLst/>
            <a:gdLst/>
            <a:ahLst/>
            <a:cxnLst/>
            <a:rect l="l" t="t" r="r" b="b"/>
            <a:pathLst>
              <a:path w="224789" h="492125">
                <a:moveTo>
                  <a:pt x="177213" y="492018"/>
                </a:moveTo>
                <a:lnTo>
                  <a:pt x="158840" y="491864"/>
                </a:lnTo>
                <a:lnTo>
                  <a:pt x="55008" y="491907"/>
                </a:lnTo>
                <a:lnTo>
                  <a:pt x="21505" y="489312"/>
                </a:lnTo>
                <a:lnTo>
                  <a:pt x="6043" y="478678"/>
                </a:lnTo>
                <a:lnTo>
                  <a:pt x="1792" y="456887"/>
                </a:lnTo>
                <a:lnTo>
                  <a:pt x="1920" y="420818"/>
                </a:lnTo>
                <a:lnTo>
                  <a:pt x="2253" y="114897"/>
                </a:lnTo>
                <a:lnTo>
                  <a:pt x="632" y="84216"/>
                </a:lnTo>
                <a:lnTo>
                  <a:pt x="0" y="48869"/>
                </a:lnTo>
                <a:lnTo>
                  <a:pt x="6914" y="18368"/>
                </a:lnTo>
                <a:lnTo>
                  <a:pt x="27936" y="2226"/>
                </a:lnTo>
                <a:lnTo>
                  <a:pt x="66560" y="873"/>
                </a:lnTo>
                <a:lnTo>
                  <a:pt x="113821" y="0"/>
                </a:lnTo>
                <a:lnTo>
                  <a:pt x="160842" y="392"/>
                </a:lnTo>
                <a:lnTo>
                  <a:pt x="198745" y="2838"/>
                </a:lnTo>
                <a:lnTo>
                  <a:pt x="216934" y="13120"/>
                </a:lnTo>
                <a:lnTo>
                  <a:pt x="223922" y="33427"/>
                </a:lnTo>
                <a:lnTo>
                  <a:pt x="224558" y="57310"/>
                </a:lnTo>
                <a:lnTo>
                  <a:pt x="223690" y="78320"/>
                </a:lnTo>
                <a:lnTo>
                  <a:pt x="223779" y="427820"/>
                </a:lnTo>
                <a:lnTo>
                  <a:pt x="222408" y="467137"/>
                </a:lnTo>
                <a:lnTo>
                  <a:pt x="186419" y="491829"/>
                </a:lnTo>
                <a:lnTo>
                  <a:pt x="177213" y="492018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747429" y="7865389"/>
            <a:ext cx="222885" cy="631825"/>
          </a:xfrm>
          <a:custGeom>
            <a:avLst/>
            <a:gdLst/>
            <a:ahLst/>
            <a:cxnLst/>
            <a:rect l="l" t="t" r="r" b="b"/>
            <a:pathLst>
              <a:path w="222885" h="631825">
                <a:moveTo>
                  <a:pt x="57773" y="631320"/>
                </a:moveTo>
                <a:lnTo>
                  <a:pt x="19718" y="627430"/>
                </a:lnTo>
                <a:lnTo>
                  <a:pt x="3380" y="614390"/>
                </a:lnTo>
                <a:lnTo>
                  <a:pt x="0" y="590329"/>
                </a:lnTo>
                <a:lnTo>
                  <a:pt x="816" y="553377"/>
                </a:lnTo>
                <a:lnTo>
                  <a:pt x="811" y="173147"/>
                </a:lnTo>
                <a:lnTo>
                  <a:pt x="634" y="138206"/>
                </a:lnTo>
                <a:lnTo>
                  <a:pt x="358" y="103198"/>
                </a:lnTo>
                <a:lnTo>
                  <a:pt x="338" y="68196"/>
                </a:lnTo>
                <a:lnTo>
                  <a:pt x="2466" y="22078"/>
                </a:lnTo>
                <a:lnTo>
                  <a:pt x="64314" y="870"/>
                </a:lnTo>
                <a:lnTo>
                  <a:pt x="110259" y="0"/>
                </a:lnTo>
                <a:lnTo>
                  <a:pt x="156095" y="238"/>
                </a:lnTo>
                <a:lnTo>
                  <a:pt x="195674" y="2232"/>
                </a:lnTo>
                <a:lnTo>
                  <a:pt x="214910" y="11989"/>
                </a:lnTo>
                <a:lnTo>
                  <a:pt x="222250" y="32130"/>
                </a:lnTo>
                <a:lnTo>
                  <a:pt x="222862" y="56200"/>
                </a:lnTo>
                <a:lnTo>
                  <a:pt x="221911" y="77745"/>
                </a:lnTo>
                <a:lnTo>
                  <a:pt x="221918" y="461500"/>
                </a:lnTo>
                <a:lnTo>
                  <a:pt x="222105" y="495617"/>
                </a:lnTo>
                <a:lnTo>
                  <a:pt x="222418" y="529798"/>
                </a:lnTo>
                <a:lnTo>
                  <a:pt x="222478" y="563968"/>
                </a:lnTo>
                <a:lnTo>
                  <a:pt x="220434" y="609380"/>
                </a:lnTo>
                <a:lnTo>
                  <a:pt x="188172" y="630738"/>
                </a:lnTo>
                <a:lnTo>
                  <a:pt x="167710" y="631261"/>
                </a:lnTo>
                <a:lnTo>
                  <a:pt x="157478" y="631227"/>
                </a:lnTo>
                <a:lnTo>
                  <a:pt x="57773" y="631320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034380" y="7607568"/>
            <a:ext cx="244475" cy="890269"/>
          </a:xfrm>
          <a:custGeom>
            <a:avLst/>
            <a:gdLst/>
            <a:ahLst/>
            <a:cxnLst/>
            <a:rect l="l" t="t" r="r" b="b"/>
            <a:pathLst>
              <a:path w="244475" h="890270">
                <a:moveTo>
                  <a:pt x="46284" y="890177"/>
                </a:moveTo>
                <a:lnTo>
                  <a:pt x="18206" y="884186"/>
                </a:lnTo>
                <a:lnTo>
                  <a:pt x="2270" y="867219"/>
                </a:lnTo>
                <a:lnTo>
                  <a:pt x="935" y="854825"/>
                </a:lnTo>
                <a:lnTo>
                  <a:pt x="692" y="836019"/>
                </a:lnTo>
                <a:lnTo>
                  <a:pt x="1193" y="802243"/>
                </a:lnTo>
                <a:lnTo>
                  <a:pt x="1220" y="95046"/>
                </a:lnTo>
                <a:lnTo>
                  <a:pt x="0" y="68312"/>
                </a:lnTo>
                <a:lnTo>
                  <a:pt x="123" y="39487"/>
                </a:lnTo>
                <a:lnTo>
                  <a:pt x="7256" y="14868"/>
                </a:lnTo>
                <a:lnTo>
                  <a:pt x="27059" y="749"/>
                </a:lnTo>
                <a:lnTo>
                  <a:pt x="33381" y="122"/>
                </a:lnTo>
                <a:lnTo>
                  <a:pt x="39913" y="0"/>
                </a:lnTo>
                <a:lnTo>
                  <a:pt x="52851" y="213"/>
                </a:lnTo>
                <a:lnTo>
                  <a:pt x="173377" y="198"/>
                </a:lnTo>
                <a:lnTo>
                  <a:pt x="208315" y="51"/>
                </a:lnTo>
                <a:lnTo>
                  <a:pt x="229541" y="4500"/>
                </a:lnTo>
                <a:lnTo>
                  <a:pt x="240056" y="20786"/>
                </a:lnTo>
                <a:lnTo>
                  <a:pt x="242860" y="56153"/>
                </a:lnTo>
                <a:lnTo>
                  <a:pt x="242802" y="792160"/>
                </a:lnTo>
                <a:lnTo>
                  <a:pt x="244148" y="821122"/>
                </a:lnTo>
                <a:lnTo>
                  <a:pt x="243807" y="851297"/>
                </a:lnTo>
                <a:lnTo>
                  <a:pt x="235267" y="876088"/>
                </a:lnTo>
                <a:lnTo>
                  <a:pt x="212016" y="888894"/>
                </a:lnTo>
                <a:lnTo>
                  <a:pt x="184814" y="889364"/>
                </a:lnTo>
                <a:lnTo>
                  <a:pt x="157556" y="889363"/>
                </a:lnTo>
                <a:lnTo>
                  <a:pt x="130292" y="889163"/>
                </a:lnTo>
                <a:lnTo>
                  <a:pt x="103073" y="889035"/>
                </a:lnTo>
                <a:lnTo>
                  <a:pt x="77556" y="890144"/>
                </a:lnTo>
                <a:lnTo>
                  <a:pt x="46284" y="890177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192454" y="1807683"/>
            <a:ext cx="14063344" cy="669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83475" marR="5080">
              <a:lnSpc>
                <a:spcPct val="111500"/>
              </a:lnSpc>
              <a:spcBef>
                <a:spcPts val="100"/>
              </a:spcBef>
            </a:pPr>
            <a:r>
              <a:rPr sz="1850" spc="250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29" dirty="0">
                <a:solidFill>
                  <a:srgbClr val="231F20"/>
                </a:solidFill>
                <a:latin typeface="Arial"/>
                <a:cs typeface="Arial"/>
              </a:rPr>
              <a:t>яких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10" dirty="0">
                <a:solidFill>
                  <a:srgbClr val="231F20"/>
                </a:solidFill>
                <a:latin typeface="Arial"/>
                <a:cs typeface="Arial"/>
              </a:rPr>
              <a:t>здійснюється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195" dirty="0">
                <a:solidFill>
                  <a:srgbClr val="231F20"/>
                </a:solidFill>
                <a:latin typeface="Arial"/>
                <a:cs typeface="Arial"/>
              </a:rPr>
              <a:t>взаємна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10" dirty="0">
                <a:solidFill>
                  <a:srgbClr val="231F20"/>
                </a:solidFill>
                <a:latin typeface="Arial"/>
                <a:cs typeface="Arial"/>
              </a:rPr>
              <a:t>передача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15" dirty="0">
                <a:solidFill>
                  <a:srgbClr val="231F20"/>
                </a:solidFill>
                <a:latin typeface="Arial"/>
                <a:cs typeface="Arial"/>
              </a:rPr>
              <a:t>прав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10" dirty="0">
                <a:solidFill>
                  <a:srgbClr val="231F20"/>
                </a:solidFill>
                <a:latin typeface="Arial"/>
                <a:cs typeface="Arial"/>
              </a:rPr>
              <a:t>і </a:t>
            </a:r>
            <a:r>
              <a:rPr sz="1850" spc="200" dirty="0">
                <a:solidFill>
                  <a:srgbClr val="231F20"/>
                </a:solidFill>
                <a:latin typeface="Arial"/>
                <a:cs typeface="Arial"/>
              </a:rPr>
              <a:t>обов</a:t>
            </a:r>
            <a:r>
              <a:rPr sz="1850" spc="200" dirty="0">
                <a:solidFill>
                  <a:srgbClr val="231F20"/>
                </a:solidFill>
                <a:latin typeface="Verdana"/>
                <a:cs typeface="Verdana"/>
              </a:rPr>
              <a:t>’</a:t>
            </a:r>
            <a:r>
              <a:rPr sz="1850" spc="-4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215" dirty="0">
                <a:solidFill>
                  <a:srgbClr val="231F20"/>
                </a:solidFill>
                <a:latin typeface="Arial"/>
                <a:cs typeface="Arial"/>
              </a:rPr>
              <a:t>язків</a:t>
            </a:r>
            <a:r>
              <a:rPr sz="1850" spc="3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04" dirty="0">
                <a:solidFill>
                  <a:srgbClr val="231F20"/>
                </a:solidFill>
                <a:latin typeface="Arial"/>
                <a:cs typeface="Arial"/>
              </a:rPr>
              <a:t>стосовно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29" dirty="0">
                <a:solidFill>
                  <a:srgbClr val="231F20"/>
                </a:solidFill>
                <a:latin typeface="Arial"/>
                <a:cs typeface="Arial"/>
              </a:rPr>
              <a:t>реального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195" dirty="0">
                <a:solidFill>
                  <a:srgbClr val="231F20"/>
                </a:solidFill>
                <a:latin typeface="Arial"/>
                <a:cs typeface="Arial"/>
              </a:rPr>
              <a:t>товару</a:t>
            </a:r>
            <a:r>
              <a:rPr sz="1850" spc="3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231F20"/>
                </a:solidFill>
                <a:latin typeface="Arial"/>
                <a:cs typeface="Arial"/>
              </a:rPr>
              <a:t>з</a:t>
            </a:r>
            <a:endParaRPr sz="1850" dirty="0">
              <a:latin typeface="Arial"/>
              <a:cs typeface="Arial"/>
            </a:endParaRPr>
          </a:p>
          <a:p>
            <a:pPr marL="7483475" marR="3368040">
              <a:lnSpc>
                <a:spcPct val="111500"/>
              </a:lnSpc>
            </a:pPr>
            <a:r>
              <a:rPr sz="1850" spc="229" dirty="0">
                <a:solidFill>
                  <a:srgbClr val="231F20"/>
                </a:solidFill>
                <a:latin typeface="Arial"/>
                <a:cs typeface="Arial"/>
              </a:rPr>
              <a:t>відстроченим</a:t>
            </a:r>
            <a:r>
              <a:rPr sz="1850" spc="409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20" dirty="0">
                <a:solidFill>
                  <a:srgbClr val="231F20"/>
                </a:solidFill>
                <a:latin typeface="Arial"/>
                <a:cs typeface="Arial"/>
              </a:rPr>
              <a:t>терміном </a:t>
            </a:r>
            <a:r>
              <a:rPr sz="1850" spc="240" dirty="0">
                <a:solidFill>
                  <a:srgbClr val="231F20"/>
                </a:solidFill>
                <a:latin typeface="Arial"/>
                <a:cs typeface="Arial"/>
              </a:rPr>
              <a:t>його</a:t>
            </a:r>
            <a:r>
              <a:rPr sz="1850" spc="3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20" dirty="0">
                <a:solidFill>
                  <a:srgbClr val="231F20"/>
                </a:solidFill>
                <a:latin typeface="Arial"/>
                <a:cs typeface="Arial"/>
              </a:rPr>
              <a:t>поставки</a:t>
            </a:r>
            <a:endParaRPr sz="185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5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sz="1850" dirty="0">
              <a:latin typeface="Arial"/>
              <a:cs typeface="Arial"/>
            </a:endParaRPr>
          </a:p>
          <a:p>
            <a:pPr marL="4458335">
              <a:lnSpc>
                <a:spcPct val="100000"/>
              </a:lnSpc>
            </a:pPr>
            <a:r>
              <a:rPr sz="2350" spc="-475" dirty="0">
                <a:solidFill>
                  <a:srgbClr val="231F20"/>
                </a:solidFill>
                <a:latin typeface="Arial Black"/>
                <a:cs typeface="Arial Black"/>
              </a:rPr>
              <a:t>ф</a:t>
            </a:r>
            <a:r>
              <a:rPr sz="2350" spc="-555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b="1" spc="55" dirty="0">
                <a:solidFill>
                  <a:srgbClr val="231F20"/>
                </a:solidFill>
                <a:latin typeface="Century Gothic"/>
                <a:cs typeface="Century Gothic"/>
              </a:rPr>
              <a:t>’</a:t>
            </a:r>
            <a:r>
              <a:rPr sz="2350" b="1" spc="-430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2350" spc="-10" dirty="0">
                <a:solidFill>
                  <a:srgbClr val="231F20"/>
                </a:solidFill>
                <a:latin typeface="Arial Black"/>
                <a:cs typeface="Arial Black"/>
              </a:rPr>
              <a:t>ючерсні</a:t>
            </a:r>
            <a:endParaRPr sz="2350" dirty="0">
              <a:latin typeface="Arial Black"/>
              <a:cs typeface="Arial Black"/>
            </a:endParaRPr>
          </a:p>
          <a:p>
            <a:pPr marL="4458335">
              <a:lnSpc>
                <a:spcPct val="100000"/>
              </a:lnSpc>
              <a:spcBef>
                <a:spcPts val="1090"/>
              </a:spcBef>
            </a:pPr>
            <a:r>
              <a:rPr sz="1850" spc="250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29" dirty="0">
                <a:solidFill>
                  <a:srgbClr val="231F20"/>
                </a:solidFill>
                <a:latin typeface="Arial"/>
                <a:cs typeface="Arial"/>
              </a:rPr>
              <a:t>яких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10" dirty="0">
                <a:solidFill>
                  <a:srgbClr val="231F20"/>
                </a:solidFill>
                <a:latin typeface="Arial"/>
                <a:cs typeface="Arial"/>
              </a:rPr>
              <a:t>здійснюється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195" dirty="0">
                <a:solidFill>
                  <a:srgbClr val="231F20"/>
                </a:solidFill>
                <a:latin typeface="Arial"/>
                <a:cs typeface="Arial"/>
              </a:rPr>
              <a:t>взаємна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10" dirty="0">
                <a:solidFill>
                  <a:srgbClr val="231F20"/>
                </a:solidFill>
                <a:latin typeface="Arial"/>
                <a:cs typeface="Arial"/>
              </a:rPr>
              <a:t>передача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15" dirty="0">
                <a:solidFill>
                  <a:srgbClr val="231F20"/>
                </a:solidFill>
                <a:latin typeface="Arial"/>
                <a:cs typeface="Arial"/>
              </a:rPr>
              <a:t>прав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10" dirty="0">
                <a:solidFill>
                  <a:srgbClr val="231F20"/>
                </a:solidFill>
                <a:latin typeface="Arial"/>
                <a:cs typeface="Arial"/>
              </a:rPr>
              <a:t>і</a:t>
            </a:r>
            <a:endParaRPr sz="1850" dirty="0">
              <a:latin typeface="Arial"/>
              <a:cs typeface="Arial"/>
            </a:endParaRPr>
          </a:p>
          <a:p>
            <a:pPr marL="4458335" marR="1831975">
              <a:lnSpc>
                <a:spcPct val="111500"/>
              </a:lnSpc>
            </a:pPr>
            <a:r>
              <a:rPr sz="1850" spc="200" dirty="0">
                <a:solidFill>
                  <a:srgbClr val="231F20"/>
                </a:solidFill>
                <a:latin typeface="Arial"/>
                <a:cs typeface="Arial"/>
              </a:rPr>
              <a:t>обов</a:t>
            </a:r>
            <a:r>
              <a:rPr sz="1850" spc="200" dirty="0">
                <a:solidFill>
                  <a:srgbClr val="231F20"/>
                </a:solidFill>
                <a:latin typeface="Verdana"/>
                <a:cs typeface="Verdana"/>
              </a:rPr>
              <a:t>’</a:t>
            </a:r>
            <a:r>
              <a:rPr sz="1850" spc="-4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215" dirty="0">
                <a:solidFill>
                  <a:srgbClr val="231F20"/>
                </a:solidFill>
                <a:latin typeface="Arial"/>
                <a:cs typeface="Arial"/>
              </a:rPr>
              <a:t>язків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04" dirty="0">
                <a:solidFill>
                  <a:srgbClr val="231F20"/>
                </a:solidFill>
                <a:latin typeface="Arial"/>
                <a:cs typeface="Arial"/>
              </a:rPr>
              <a:t>стосовно</a:t>
            </a:r>
            <a:r>
              <a:rPr sz="1850" spc="3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15" dirty="0">
                <a:solidFill>
                  <a:srgbClr val="231F20"/>
                </a:solidFill>
                <a:latin typeface="Arial"/>
                <a:cs typeface="Arial"/>
              </a:rPr>
              <a:t>стандартних</a:t>
            </a:r>
            <a:r>
              <a:rPr sz="1850" spc="3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45" dirty="0">
                <a:solidFill>
                  <a:srgbClr val="231F20"/>
                </a:solidFill>
                <a:latin typeface="Arial"/>
                <a:cs typeface="Arial"/>
              </a:rPr>
              <a:t>контрактів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160" dirty="0">
                <a:solidFill>
                  <a:srgbClr val="231F20"/>
                </a:solidFill>
                <a:latin typeface="Arial"/>
                <a:cs typeface="Arial"/>
              </a:rPr>
              <a:t>на</a:t>
            </a:r>
            <a:r>
              <a:rPr sz="1850" spc="3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00" dirty="0">
                <a:solidFill>
                  <a:srgbClr val="231F20"/>
                </a:solidFill>
                <a:latin typeface="Arial"/>
                <a:cs typeface="Arial"/>
              </a:rPr>
              <a:t>поставку </a:t>
            </a:r>
            <a:r>
              <a:rPr sz="1850" spc="245" dirty="0">
                <a:solidFill>
                  <a:srgbClr val="231F20"/>
                </a:solidFill>
                <a:latin typeface="Arial"/>
                <a:cs typeface="Arial"/>
              </a:rPr>
              <a:t>біржового</a:t>
            </a:r>
            <a:r>
              <a:rPr sz="1850" spc="3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185" dirty="0">
                <a:solidFill>
                  <a:srgbClr val="231F20"/>
                </a:solidFill>
                <a:latin typeface="Arial"/>
                <a:cs typeface="Arial"/>
              </a:rPr>
              <a:t>товару</a:t>
            </a:r>
            <a:endParaRPr sz="185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1850" dirty="0">
              <a:latin typeface="Arial"/>
              <a:cs typeface="Arial"/>
            </a:endParaRPr>
          </a:p>
          <a:p>
            <a:pPr marL="1771650">
              <a:lnSpc>
                <a:spcPct val="100000"/>
              </a:lnSpc>
            </a:pPr>
            <a:r>
              <a:rPr sz="2350" spc="90" dirty="0">
                <a:solidFill>
                  <a:srgbClr val="231F20"/>
                </a:solidFill>
                <a:latin typeface="Arial Black"/>
                <a:cs typeface="Arial Black"/>
              </a:rPr>
              <a:t>опціонні</a:t>
            </a:r>
            <a:endParaRPr sz="2350" dirty="0">
              <a:latin typeface="Arial Black"/>
              <a:cs typeface="Arial Black"/>
            </a:endParaRPr>
          </a:p>
          <a:p>
            <a:pPr marL="1771650" marR="2096135">
              <a:lnSpc>
                <a:spcPct val="111500"/>
              </a:lnSpc>
              <a:spcBef>
                <a:spcPts val="235"/>
              </a:spcBef>
            </a:pPr>
            <a:r>
              <a:rPr sz="1850" spc="225" dirty="0">
                <a:solidFill>
                  <a:srgbClr val="231F20"/>
                </a:solidFill>
                <a:latin typeface="Arial"/>
                <a:cs typeface="Arial"/>
              </a:rPr>
              <a:t>коли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10" dirty="0">
                <a:solidFill>
                  <a:srgbClr val="231F20"/>
                </a:solidFill>
                <a:latin typeface="Arial"/>
                <a:cs typeface="Arial"/>
              </a:rPr>
              <a:t>здійснюється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20" dirty="0">
                <a:solidFill>
                  <a:srgbClr val="231F20"/>
                </a:solidFill>
                <a:latin typeface="Arial"/>
                <a:cs typeface="Arial"/>
              </a:rPr>
              <a:t>поступка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15" dirty="0">
                <a:solidFill>
                  <a:srgbClr val="231F20"/>
                </a:solidFill>
                <a:latin typeface="Arial"/>
                <a:cs typeface="Arial"/>
              </a:rPr>
              <a:t>прав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160" dirty="0">
                <a:solidFill>
                  <a:srgbClr val="231F20"/>
                </a:solidFill>
                <a:latin typeface="Arial"/>
                <a:cs typeface="Arial"/>
              </a:rPr>
              <a:t>на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29" dirty="0">
                <a:solidFill>
                  <a:srgbClr val="231F20"/>
                </a:solidFill>
                <a:latin typeface="Arial"/>
                <a:cs typeface="Arial"/>
              </a:rPr>
              <a:t>майбутню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10" dirty="0">
                <a:solidFill>
                  <a:srgbClr val="231F20"/>
                </a:solidFill>
                <a:latin typeface="Arial"/>
                <a:cs typeface="Arial"/>
              </a:rPr>
              <a:t>передачу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15" dirty="0">
                <a:solidFill>
                  <a:srgbClr val="231F20"/>
                </a:solidFill>
                <a:latin typeface="Arial"/>
                <a:cs typeface="Arial"/>
              </a:rPr>
              <a:t>прав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60" dirty="0">
                <a:solidFill>
                  <a:srgbClr val="231F20"/>
                </a:solidFill>
                <a:latin typeface="Arial"/>
                <a:cs typeface="Arial"/>
              </a:rPr>
              <a:t>і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00" dirty="0">
                <a:solidFill>
                  <a:srgbClr val="231F20"/>
                </a:solidFill>
                <a:latin typeface="Arial"/>
                <a:cs typeface="Arial"/>
              </a:rPr>
              <a:t>обов</a:t>
            </a:r>
            <a:r>
              <a:rPr sz="1850" spc="200" dirty="0">
                <a:solidFill>
                  <a:srgbClr val="231F20"/>
                </a:solidFill>
                <a:latin typeface="Verdana"/>
                <a:cs typeface="Verdana"/>
              </a:rPr>
              <a:t>’</a:t>
            </a:r>
            <a:r>
              <a:rPr sz="1850" spc="-4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204" dirty="0">
                <a:solidFill>
                  <a:srgbClr val="231F20"/>
                </a:solidFill>
                <a:latin typeface="Arial"/>
                <a:cs typeface="Arial"/>
              </a:rPr>
              <a:t>язків стосовно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45" dirty="0">
                <a:solidFill>
                  <a:srgbClr val="231F20"/>
                </a:solidFill>
                <a:latin typeface="Arial"/>
                <a:cs typeface="Arial"/>
              </a:rPr>
              <a:t>біржового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195" dirty="0">
                <a:solidFill>
                  <a:srgbClr val="231F20"/>
                </a:solidFill>
                <a:latin typeface="Arial"/>
                <a:cs typeface="Arial"/>
              </a:rPr>
              <a:t>товару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155" dirty="0">
                <a:solidFill>
                  <a:srgbClr val="231F20"/>
                </a:solidFill>
                <a:latin typeface="Arial"/>
                <a:cs typeface="Arial"/>
              </a:rPr>
              <a:t>або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35" dirty="0">
                <a:solidFill>
                  <a:srgbClr val="231F20"/>
                </a:solidFill>
                <a:latin typeface="Arial"/>
                <a:cs typeface="Arial"/>
              </a:rPr>
              <a:t>контракту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160" dirty="0">
                <a:solidFill>
                  <a:srgbClr val="231F20"/>
                </a:solidFill>
                <a:latin typeface="Arial"/>
                <a:cs typeface="Arial"/>
              </a:rPr>
              <a:t>на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10" dirty="0">
                <a:solidFill>
                  <a:srgbClr val="231F20"/>
                </a:solidFill>
                <a:latin typeface="Arial"/>
                <a:cs typeface="Arial"/>
              </a:rPr>
              <a:t>поставку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45" dirty="0">
                <a:solidFill>
                  <a:srgbClr val="231F20"/>
                </a:solidFill>
                <a:latin typeface="Arial"/>
                <a:cs typeface="Arial"/>
              </a:rPr>
              <a:t>біржового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185" dirty="0">
                <a:solidFill>
                  <a:srgbClr val="231F20"/>
                </a:solidFill>
                <a:latin typeface="Arial"/>
                <a:cs typeface="Arial"/>
              </a:rPr>
              <a:t>товару</a:t>
            </a:r>
            <a:endParaRPr sz="185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55"/>
              </a:spcBef>
            </a:pPr>
            <a:endParaRPr sz="18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350" spc="114" dirty="0">
                <a:solidFill>
                  <a:srgbClr val="231F20"/>
                </a:solidFill>
                <a:latin typeface="Arial Black"/>
                <a:cs typeface="Arial Black"/>
              </a:rPr>
              <a:t>звичайні</a:t>
            </a:r>
            <a:r>
              <a:rPr sz="2350" spc="305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125" dirty="0">
                <a:solidFill>
                  <a:srgbClr val="231F20"/>
                </a:solidFill>
                <a:latin typeface="Arial Black"/>
                <a:cs typeface="Arial Black"/>
              </a:rPr>
              <a:t>торгові</a:t>
            </a:r>
            <a:endParaRPr sz="235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1850" spc="225" dirty="0">
                <a:solidFill>
                  <a:srgbClr val="231F20"/>
                </a:solidFill>
                <a:latin typeface="Arial"/>
                <a:cs typeface="Arial"/>
              </a:rPr>
              <a:t>коли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10" dirty="0">
                <a:solidFill>
                  <a:srgbClr val="231F20"/>
                </a:solidFill>
                <a:latin typeface="Arial"/>
                <a:cs typeface="Arial"/>
              </a:rPr>
              <a:t>взаємно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10" dirty="0">
                <a:solidFill>
                  <a:srgbClr val="231F20"/>
                </a:solidFill>
                <a:latin typeface="Arial"/>
                <a:cs typeface="Arial"/>
              </a:rPr>
              <a:t>передаються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04" dirty="0">
                <a:solidFill>
                  <a:srgbClr val="231F20"/>
                </a:solidFill>
                <a:latin typeface="Arial"/>
                <a:cs typeface="Arial"/>
              </a:rPr>
              <a:t>права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60" dirty="0">
                <a:solidFill>
                  <a:srgbClr val="231F20"/>
                </a:solidFill>
                <a:latin typeface="Arial"/>
                <a:cs typeface="Arial"/>
              </a:rPr>
              <a:t>і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00" dirty="0">
                <a:solidFill>
                  <a:srgbClr val="231F20"/>
                </a:solidFill>
                <a:latin typeface="Arial"/>
                <a:cs typeface="Arial"/>
              </a:rPr>
              <a:t>обов</a:t>
            </a:r>
            <a:r>
              <a:rPr sz="1850" spc="200" dirty="0">
                <a:solidFill>
                  <a:srgbClr val="231F20"/>
                </a:solidFill>
                <a:latin typeface="Verdana"/>
                <a:cs typeface="Verdana"/>
              </a:rPr>
              <a:t>’</a:t>
            </a:r>
            <a:r>
              <a:rPr sz="1850" spc="-4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229" dirty="0">
                <a:solidFill>
                  <a:srgbClr val="231F20"/>
                </a:solidFill>
                <a:latin typeface="Arial"/>
                <a:cs typeface="Arial"/>
              </a:rPr>
              <a:t>язки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04" dirty="0">
                <a:solidFill>
                  <a:srgbClr val="231F20"/>
                </a:solidFill>
                <a:latin typeface="Arial"/>
                <a:cs typeface="Arial"/>
              </a:rPr>
              <a:t>стосовно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29" dirty="0">
                <a:solidFill>
                  <a:srgbClr val="231F20"/>
                </a:solidFill>
                <a:latin typeface="Arial"/>
                <a:cs typeface="Arial"/>
              </a:rPr>
              <a:t>реального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185" dirty="0">
                <a:solidFill>
                  <a:srgbClr val="231F20"/>
                </a:solidFill>
                <a:latin typeface="Arial"/>
                <a:cs typeface="Arial"/>
              </a:rPr>
              <a:t>товару</a:t>
            </a:r>
            <a:endParaRPr sz="185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261353" y="63339"/>
            <a:ext cx="802664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sz="4000" spc="265" dirty="0" smtClean="0">
                <a:solidFill>
                  <a:srgbClr val="040405"/>
                </a:solidFill>
                <a:latin typeface="Arial"/>
                <a:cs typeface="Arial"/>
              </a:rPr>
              <a:t>Основні</a:t>
            </a:r>
            <a:r>
              <a:rPr sz="4000" spc="254" dirty="0" smtClean="0">
                <a:solidFill>
                  <a:srgbClr val="040405"/>
                </a:solidFill>
                <a:latin typeface="Arial"/>
                <a:cs typeface="Arial"/>
              </a:rPr>
              <a:t> </a:t>
            </a:r>
            <a:r>
              <a:rPr lang="uk-UA" sz="4000" spc="290" dirty="0" smtClean="0">
                <a:solidFill>
                  <a:srgbClr val="040405"/>
                </a:solidFill>
                <a:latin typeface="Arial"/>
                <a:cs typeface="Arial"/>
              </a:rPr>
              <a:t>види</a:t>
            </a:r>
            <a:r>
              <a:rPr sz="4000" spc="260" dirty="0" smtClean="0">
                <a:solidFill>
                  <a:srgbClr val="040405"/>
                </a:solidFill>
                <a:latin typeface="Arial"/>
                <a:cs typeface="Arial"/>
              </a:rPr>
              <a:t> </a:t>
            </a:r>
            <a:r>
              <a:rPr lang="uk-UA" sz="4000" spc="260" dirty="0" smtClean="0">
                <a:solidFill>
                  <a:srgbClr val="040405"/>
                </a:solidFill>
                <a:latin typeface="Arial"/>
                <a:cs typeface="Arial"/>
              </a:rPr>
              <a:t>біржових </a:t>
            </a:r>
            <a:r>
              <a:rPr lang="uk-UA" sz="4000" spc="195" dirty="0" smtClean="0">
                <a:solidFill>
                  <a:srgbClr val="040405"/>
                </a:solidFill>
                <a:latin typeface="Arial"/>
                <a:cs typeface="Arial"/>
              </a:rPr>
              <a:t>угод</a:t>
            </a:r>
            <a:endParaRPr lang="uk-UA" sz="4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605455" y="4923693"/>
              <a:ext cx="1771650" cy="904875"/>
            </a:xfrm>
            <a:custGeom>
              <a:avLst/>
              <a:gdLst/>
              <a:ahLst/>
              <a:cxnLst/>
              <a:rect l="l" t="t" r="r" b="b"/>
              <a:pathLst>
                <a:path w="1771650" h="904875">
                  <a:moveTo>
                    <a:pt x="1277612" y="141630"/>
                  </a:moveTo>
                  <a:lnTo>
                    <a:pt x="1091226" y="141630"/>
                  </a:lnTo>
                  <a:lnTo>
                    <a:pt x="1104004" y="139093"/>
                  </a:lnTo>
                  <a:lnTo>
                    <a:pt x="1113751" y="130468"/>
                  </a:lnTo>
                  <a:lnTo>
                    <a:pt x="1117630" y="117159"/>
                  </a:lnTo>
                  <a:lnTo>
                    <a:pt x="1117630" y="24471"/>
                  </a:lnTo>
                  <a:lnTo>
                    <a:pt x="1119558" y="14946"/>
                  </a:lnTo>
                  <a:lnTo>
                    <a:pt x="1124815" y="7167"/>
                  </a:lnTo>
                  <a:lnTo>
                    <a:pt x="1132612" y="1923"/>
                  </a:lnTo>
                  <a:lnTo>
                    <a:pt x="1142159" y="0"/>
                  </a:lnTo>
                  <a:lnTo>
                    <a:pt x="1253069" y="0"/>
                  </a:lnTo>
                  <a:lnTo>
                    <a:pt x="1262625" y="1923"/>
                  </a:lnTo>
                  <a:lnTo>
                    <a:pt x="1270426" y="7167"/>
                  </a:lnTo>
                  <a:lnTo>
                    <a:pt x="1275684" y="14946"/>
                  </a:lnTo>
                  <a:lnTo>
                    <a:pt x="1277612" y="24471"/>
                  </a:lnTo>
                  <a:lnTo>
                    <a:pt x="1277612" y="141630"/>
                  </a:lnTo>
                  <a:close/>
                </a:path>
                <a:path w="1771650" h="904875">
                  <a:moveTo>
                    <a:pt x="1264709" y="903886"/>
                  </a:moveTo>
                  <a:lnTo>
                    <a:pt x="530937" y="903886"/>
                  </a:lnTo>
                  <a:lnTo>
                    <a:pt x="521684" y="902022"/>
                  </a:lnTo>
                  <a:lnTo>
                    <a:pt x="513885" y="896776"/>
                  </a:lnTo>
                  <a:lnTo>
                    <a:pt x="508626" y="888996"/>
                  </a:lnTo>
                  <a:lnTo>
                    <a:pt x="506698" y="879469"/>
                  </a:lnTo>
                  <a:lnTo>
                    <a:pt x="506698" y="491549"/>
                  </a:lnTo>
                  <a:lnTo>
                    <a:pt x="504770" y="482014"/>
                  </a:lnTo>
                  <a:lnTo>
                    <a:pt x="499511" y="474229"/>
                  </a:lnTo>
                  <a:lnTo>
                    <a:pt x="491712" y="468982"/>
                  </a:lnTo>
                  <a:lnTo>
                    <a:pt x="482162" y="467058"/>
                  </a:lnTo>
                  <a:lnTo>
                    <a:pt x="354109" y="467058"/>
                  </a:lnTo>
                  <a:lnTo>
                    <a:pt x="339241" y="462180"/>
                  </a:lnTo>
                  <a:lnTo>
                    <a:pt x="330854" y="450385"/>
                  </a:lnTo>
                  <a:lnTo>
                    <a:pt x="330385" y="435931"/>
                  </a:lnTo>
                  <a:lnTo>
                    <a:pt x="339272" y="423073"/>
                  </a:lnTo>
                  <a:lnTo>
                    <a:pt x="882991" y="11225"/>
                  </a:lnTo>
                  <a:lnTo>
                    <a:pt x="890094" y="7493"/>
                  </a:lnTo>
                  <a:lnTo>
                    <a:pt x="897824" y="6249"/>
                  </a:lnTo>
                  <a:lnTo>
                    <a:pt x="905553" y="7493"/>
                  </a:lnTo>
                  <a:lnTo>
                    <a:pt x="912652" y="11225"/>
                  </a:lnTo>
                  <a:lnTo>
                    <a:pt x="1078253" y="136673"/>
                  </a:lnTo>
                  <a:lnTo>
                    <a:pt x="1091226" y="141630"/>
                  </a:lnTo>
                  <a:lnTo>
                    <a:pt x="1277612" y="141630"/>
                  </a:lnTo>
                  <a:lnTo>
                    <a:pt x="1277612" y="283170"/>
                  </a:lnTo>
                  <a:lnTo>
                    <a:pt x="1281194" y="290389"/>
                  </a:lnTo>
                  <a:lnTo>
                    <a:pt x="1456369" y="423073"/>
                  </a:lnTo>
                  <a:lnTo>
                    <a:pt x="1465259" y="435931"/>
                  </a:lnTo>
                  <a:lnTo>
                    <a:pt x="1464792" y="450385"/>
                  </a:lnTo>
                  <a:lnTo>
                    <a:pt x="1463664" y="451972"/>
                  </a:lnTo>
                  <a:lnTo>
                    <a:pt x="798262" y="451972"/>
                  </a:lnTo>
                  <a:lnTo>
                    <a:pt x="798262" y="528913"/>
                  </a:lnTo>
                  <a:lnTo>
                    <a:pt x="1288940" y="528913"/>
                  </a:lnTo>
                  <a:lnTo>
                    <a:pt x="1288940" y="567384"/>
                  </a:lnTo>
                  <a:lnTo>
                    <a:pt x="798262" y="567384"/>
                  </a:lnTo>
                  <a:lnTo>
                    <a:pt x="798262" y="644325"/>
                  </a:lnTo>
                  <a:lnTo>
                    <a:pt x="1288940" y="644325"/>
                  </a:lnTo>
                  <a:lnTo>
                    <a:pt x="1288940" y="879469"/>
                  </a:lnTo>
                  <a:lnTo>
                    <a:pt x="1287012" y="888996"/>
                  </a:lnTo>
                  <a:lnTo>
                    <a:pt x="1281756" y="896776"/>
                  </a:lnTo>
                  <a:lnTo>
                    <a:pt x="1273959" y="902022"/>
                  </a:lnTo>
                  <a:lnTo>
                    <a:pt x="1264709" y="903886"/>
                  </a:lnTo>
                  <a:close/>
                </a:path>
                <a:path w="1771650" h="904875">
                  <a:moveTo>
                    <a:pt x="333279" y="349495"/>
                  </a:moveTo>
                  <a:lnTo>
                    <a:pt x="329637" y="347579"/>
                  </a:lnTo>
                  <a:lnTo>
                    <a:pt x="226145" y="289727"/>
                  </a:lnTo>
                  <a:lnTo>
                    <a:pt x="180450" y="241984"/>
                  </a:lnTo>
                  <a:lnTo>
                    <a:pt x="182472" y="178734"/>
                  </a:lnTo>
                  <a:lnTo>
                    <a:pt x="222135" y="74366"/>
                  </a:lnTo>
                  <a:lnTo>
                    <a:pt x="250450" y="85972"/>
                  </a:lnTo>
                  <a:lnTo>
                    <a:pt x="309825" y="126545"/>
                  </a:lnTo>
                  <a:lnTo>
                    <a:pt x="335594" y="165227"/>
                  </a:lnTo>
                  <a:lnTo>
                    <a:pt x="262257" y="165227"/>
                  </a:lnTo>
                  <a:lnTo>
                    <a:pt x="263475" y="173827"/>
                  </a:lnTo>
                  <a:lnTo>
                    <a:pt x="271589" y="202883"/>
                  </a:lnTo>
                  <a:lnTo>
                    <a:pt x="293288" y="257283"/>
                  </a:lnTo>
                  <a:lnTo>
                    <a:pt x="335262" y="341914"/>
                  </a:lnTo>
                  <a:lnTo>
                    <a:pt x="337200" y="345529"/>
                  </a:lnTo>
                  <a:lnTo>
                    <a:pt x="333279" y="349495"/>
                  </a:lnTo>
                  <a:close/>
                </a:path>
                <a:path w="1771650" h="904875">
                  <a:moveTo>
                    <a:pt x="1409036" y="333737"/>
                  </a:moveTo>
                  <a:lnTo>
                    <a:pt x="1403521" y="333136"/>
                  </a:lnTo>
                  <a:lnTo>
                    <a:pt x="1402742" y="329111"/>
                  </a:lnTo>
                  <a:lnTo>
                    <a:pt x="1383129" y="212341"/>
                  </a:lnTo>
                  <a:lnTo>
                    <a:pt x="1391819" y="146881"/>
                  </a:lnTo>
                  <a:lnTo>
                    <a:pt x="1442516" y="108851"/>
                  </a:lnTo>
                  <a:lnTo>
                    <a:pt x="1548924" y="74366"/>
                  </a:lnTo>
                  <a:lnTo>
                    <a:pt x="1557580" y="103660"/>
                  </a:lnTo>
                  <a:lnTo>
                    <a:pt x="1562283" y="165227"/>
                  </a:lnTo>
                  <a:lnTo>
                    <a:pt x="1508813" y="165227"/>
                  </a:lnTo>
                  <a:lnTo>
                    <a:pt x="1479103" y="200501"/>
                  </a:lnTo>
                  <a:lnTo>
                    <a:pt x="1450672" y="247554"/>
                  </a:lnTo>
                  <a:lnTo>
                    <a:pt x="1426775" y="294631"/>
                  </a:lnTo>
                  <a:lnTo>
                    <a:pt x="1410669" y="329981"/>
                  </a:lnTo>
                  <a:lnTo>
                    <a:pt x="1409036" y="333737"/>
                  </a:lnTo>
                  <a:close/>
                </a:path>
                <a:path w="1771650" h="904875">
                  <a:moveTo>
                    <a:pt x="362022" y="333737"/>
                  </a:moveTo>
                  <a:lnTo>
                    <a:pt x="344285" y="294631"/>
                  </a:lnTo>
                  <a:lnTo>
                    <a:pt x="320390" y="247554"/>
                  </a:lnTo>
                  <a:lnTo>
                    <a:pt x="291962" y="200501"/>
                  </a:lnTo>
                  <a:lnTo>
                    <a:pt x="262257" y="165227"/>
                  </a:lnTo>
                  <a:lnTo>
                    <a:pt x="335594" y="165227"/>
                  </a:lnTo>
                  <a:lnTo>
                    <a:pt x="361899" y="204715"/>
                  </a:lnTo>
                  <a:lnTo>
                    <a:pt x="368314" y="329111"/>
                  </a:lnTo>
                  <a:lnTo>
                    <a:pt x="367536" y="333136"/>
                  </a:lnTo>
                  <a:lnTo>
                    <a:pt x="362022" y="333737"/>
                  </a:lnTo>
                  <a:close/>
                </a:path>
                <a:path w="1771650" h="904875">
                  <a:moveTo>
                    <a:pt x="1437789" y="349495"/>
                  </a:moveTo>
                  <a:lnTo>
                    <a:pt x="1433864" y="345529"/>
                  </a:lnTo>
                  <a:lnTo>
                    <a:pt x="1477713" y="263089"/>
                  </a:lnTo>
                  <a:lnTo>
                    <a:pt x="1499270" y="218453"/>
                  </a:lnTo>
                  <a:lnTo>
                    <a:pt x="1507360" y="191343"/>
                  </a:lnTo>
                  <a:lnTo>
                    <a:pt x="1508813" y="165227"/>
                  </a:lnTo>
                  <a:lnTo>
                    <a:pt x="1562283" y="165227"/>
                  </a:lnTo>
                  <a:lnTo>
                    <a:pt x="1562940" y="173827"/>
                  </a:lnTo>
                  <a:lnTo>
                    <a:pt x="1563049" y="175251"/>
                  </a:lnTo>
                  <a:lnTo>
                    <a:pt x="1534581" y="264702"/>
                  </a:lnTo>
                  <a:lnTo>
                    <a:pt x="1441431" y="347579"/>
                  </a:lnTo>
                  <a:lnTo>
                    <a:pt x="1437789" y="349495"/>
                  </a:lnTo>
                  <a:close/>
                </a:path>
                <a:path w="1771650" h="904875">
                  <a:moveTo>
                    <a:pt x="1485543" y="472754"/>
                  </a:moveTo>
                  <a:lnTo>
                    <a:pt x="1479420" y="469301"/>
                  </a:lnTo>
                  <a:lnTo>
                    <a:pt x="1479599" y="469301"/>
                  </a:lnTo>
                  <a:lnTo>
                    <a:pt x="1480658" y="464456"/>
                  </a:lnTo>
                  <a:lnTo>
                    <a:pt x="1515487" y="322418"/>
                  </a:lnTo>
                  <a:lnTo>
                    <a:pt x="1557347" y="252375"/>
                  </a:lnTo>
                  <a:lnTo>
                    <a:pt x="1633463" y="233901"/>
                  </a:lnTo>
                  <a:lnTo>
                    <a:pt x="1771060" y="246567"/>
                  </a:lnTo>
                  <a:lnTo>
                    <a:pt x="1750786" y="329981"/>
                  </a:lnTo>
                  <a:lnTo>
                    <a:pt x="1681127" y="330134"/>
                  </a:lnTo>
                  <a:lnTo>
                    <a:pt x="1641007" y="349089"/>
                  </a:lnTo>
                  <a:lnTo>
                    <a:pt x="1596924" y="378500"/>
                  </a:lnTo>
                  <a:lnTo>
                    <a:pt x="1553711" y="412351"/>
                  </a:lnTo>
                  <a:lnTo>
                    <a:pt x="1516202" y="444623"/>
                  </a:lnTo>
                  <a:lnTo>
                    <a:pt x="1489229" y="469301"/>
                  </a:lnTo>
                  <a:lnTo>
                    <a:pt x="1485543" y="472754"/>
                  </a:lnTo>
                  <a:close/>
                </a:path>
                <a:path w="1771650" h="904875">
                  <a:moveTo>
                    <a:pt x="260607" y="504631"/>
                  </a:moveTo>
                  <a:lnTo>
                    <a:pt x="109835" y="488974"/>
                  </a:lnTo>
                  <a:lnTo>
                    <a:pt x="34646" y="457050"/>
                  </a:lnTo>
                  <a:lnTo>
                    <a:pt x="6020" y="384299"/>
                  </a:lnTo>
                  <a:lnTo>
                    <a:pt x="43" y="247554"/>
                  </a:lnTo>
                  <a:lnTo>
                    <a:pt x="0" y="246567"/>
                  </a:lnTo>
                  <a:lnTo>
                    <a:pt x="37802" y="245954"/>
                  </a:lnTo>
                  <a:lnTo>
                    <a:pt x="125007" y="263089"/>
                  </a:lnTo>
                  <a:lnTo>
                    <a:pt x="222309" y="326436"/>
                  </a:lnTo>
                  <a:lnTo>
                    <a:pt x="224058" y="329981"/>
                  </a:lnTo>
                  <a:lnTo>
                    <a:pt x="224133" y="330134"/>
                  </a:lnTo>
                  <a:lnTo>
                    <a:pt x="89937" y="330134"/>
                  </a:lnTo>
                  <a:lnTo>
                    <a:pt x="95524" y="339298"/>
                  </a:lnTo>
                  <a:lnTo>
                    <a:pt x="118939" y="368317"/>
                  </a:lnTo>
                  <a:lnTo>
                    <a:pt x="170159" y="419480"/>
                  </a:lnTo>
                  <a:lnTo>
                    <a:pt x="259161" y="495077"/>
                  </a:lnTo>
                  <a:lnTo>
                    <a:pt x="263129" y="498247"/>
                  </a:lnTo>
                  <a:lnTo>
                    <a:pt x="260607" y="504631"/>
                  </a:lnTo>
                  <a:close/>
                </a:path>
                <a:path w="1771650" h="904875">
                  <a:moveTo>
                    <a:pt x="285522" y="472754"/>
                  </a:moveTo>
                  <a:lnTo>
                    <a:pt x="254859" y="444623"/>
                  </a:lnTo>
                  <a:lnTo>
                    <a:pt x="217348" y="412351"/>
                  </a:lnTo>
                  <a:lnTo>
                    <a:pt x="174135" y="378500"/>
                  </a:lnTo>
                  <a:lnTo>
                    <a:pt x="130053" y="349089"/>
                  </a:lnTo>
                  <a:lnTo>
                    <a:pt x="89937" y="330134"/>
                  </a:lnTo>
                  <a:lnTo>
                    <a:pt x="224133" y="330134"/>
                  </a:lnTo>
                  <a:lnTo>
                    <a:pt x="290404" y="464456"/>
                  </a:lnTo>
                  <a:lnTo>
                    <a:pt x="291392" y="468982"/>
                  </a:lnTo>
                  <a:lnTo>
                    <a:pt x="291462" y="469301"/>
                  </a:lnTo>
                  <a:lnTo>
                    <a:pt x="291640" y="469301"/>
                  </a:lnTo>
                  <a:lnTo>
                    <a:pt x="285522" y="472754"/>
                  </a:lnTo>
                  <a:close/>
                </a:path>
                <a:path w="1771650" h="904875">
                  <a:moveTo>
                    <a:pt x="1510446" y="504631"/>
                  </a:moveTo>
                  <a:lnTo>
                    <a:pt x="1507929" y="498247"/>
                  </a:lnTo>
                  <a:lnTo>
                    <a:pt x="1597959" y="426067"/>
                  </a:lnTo>
                  <a:lnTo>
                    <a:pt x="1644274" y="385882"/>
                  </a:lnTo>
                  <a:lnTo>
                    <a:pt x="1666708" y="359059"/>
                  </a:lnTo>
                  <a:lnTo>
                    <a:pt x="1681127" y="330134"/>
                  </a:lnTo>
                  <a:lnTo>
                    <a:pt x="1750734" y="330134"/>
                  </a:lnTo>
                  <a:lnTo>
                    <a:pt x="1737767" y="367912"/>
                  </a:lnTo>
                  <a:lnTo>
                    <a:pt x="1661733" y="455547"/>
                  </a:lnTo>
                  <a:lnTo>
                    <a:pt x="1515511" y="504228"/>
                  </a:lnTo>
                  <a:lnTo>
                    <a:pt x="1510446" y="504631"/>
                  </a:lnTo>
                  <a:close/>
                </a:path>
                <a:path w="1771650" h="904875">
                  <a:moveTo>
                    <a:pt x="920278" y="528913"/>
                  </a:moveTo>
                  <a:lnTo>
                    <a:pt x="875364" y="528913"/>
                  </a:lnTo>
                  <a:lnTo>
                    <a:pt x="875364" y="451972"/>
                  </a:lnTo>
                  <a:lnTo>
                    <a:pt x="920278" y="451972"/>
                  </a:lnTo>
                  <a:lnTo>
                    <a:pt x="920278" y="528913"/>
                  </a:lnTo>
                  <a:close/>
                </a:path>
                <a:path w="1771650" h="904875">
                  <a:moveTo>
                    <a:pt x="1288940" y="528913"/>
                  </a:moveTo>
                  <a:lnTo>
                    <a:pt x="997385" y="528913"/>
                  </a:lnTo>
                  <a:lnTo>
                    <a:pt x="997385" y="451972"/>
                  </a:lnTo>
                  <a:lnTo>
                    <a:pt x="1463664" y="451972"/>
                  </a:lnTo>
                  <a:lnTo>
                    <a:pt x="1456405" y="462180"/>
                  </a:lnTo>
                  <a:lnTo>
                    <a:pt x="1441535" y="467058"/>
                  </a:lnTo>
                  <a:lnTo>
                    <a:pt x="1313484" y="467058"/>
                  </a:lnTo>
                  <a:lnTo>
                    <a:pt x="1303928" y="468982"/>
                  </a:lnTo>
                  <a:lnTo>
                    <a:pt x="1296127" y="474229"/>
                  </a:lnTo>
                  <a:lnTo>
                    <a:pt x="1290868" y="482014"/>
                  </a:lnTo>
                  <a:lnTo>
                    <a:pt x="1288940" y="491549"/>
                  </a:lnTo>
                  <a:lnTo>
                    <a:pt x="1288940" y="528913"/>
                  </a:lnTo>
                  <a:close/>
                </a:path>
                <a:path w="1771650" h="904875">
                  <a:moveTo>
                    <a:pt x="405441" y="904813"/>
                  </a:moveTo>
                  <a:lnTo>
                    <a:pt x="398452" y="903886"/>
                  </a:lnTo>
                  <a:lnTo>
                    <a:pt x="197696" y="871982"/>
                  </a:lnTo>
                  <a:lnTo>
                    <a:pt x="95886" y="822193"/>
                  </a:lnTo>
                  <a:lnTo>
                    <a:pt x="61621" y="719279"/>
                  </a:lnTo>
                  <a:lnTo>
                    <a:pt x="63480" y="529944"/>
                  </a:lnTo>
                  <a:lnTo>
                    <a:pt x="63499" y="528001"/>
                  </a:lnTo>
                  <a:lnTo>
                    <a:pt x="115922" y="529944"/>
                  </a:lnTo>
                  <a:lnTo>
                    <a:pt x="235477" y="560128"/>
                  </a:lnTo>
                  <a:lnTo>
                    <a:pt x="359205" y="650425"/>
                  </a:lnTo>
                  <a:lnTo>
                    <a:pt x="181918" y="650425"/>
                  </a:lnTo>
                  <a:lnTo>
                    <a:pt x="188979" y="663537"/>
                  </a:lnTo>
                  <a:lnTo>
                    <a:pt x="219266" y="705477"/>
                  </a:lnTo>
                  <a:lnTo>
                    <a:pt x="286434" y="780150"/>
                  </a:lnTo>
                  <a:lnTo>
                    <a:pt x="404141" y="891461"/>
                  </a:lnTo>
                  <a:lnTo>
                    <a:pt x="409408" y="896141"/>
                  </a:lnTo>
                  <a:lnTo>
                    <a:pt x="405441" y="904813"/>
                  </a:lnTo>
                  <a:close/>
                </a:path>
                <a:path w="1771650" h="904875">
                  <a:moveTo>
                    <a:pt x="1328737" y="862499"/>
                  </a:moveTo>
                  <a:lnTo>
                    <a:pt x="1320226" y="858268"/>
                  </a:lnTo>
                  <a:lnTo>
                    <a:pt x="1321350" y="851360"/>
                  </a:lnTo>
                  <a:lnTo>
                    <a:pt x="1405463" y="655089"/>
                  </a:lnTo>
                  <a:lnTo>
                    <a:pt x="1535581" y="560128"/>
                  </a:lnTo>
                  <a:lnTo>
                    <a:pt x="1655136" y="529944"/>
                  </a:lnTo>
                  <a:lnTo>
                    <a:pt x="1707558" y="528001"/>
                  </a:lnTo>
                  <a:lnTo>
                    <a:pt x="1708701" y="644325"/>
                  </a:lnTo>
                  <a:lnTo>
                    <a:pt x="1708761" y="650425"/>
                  </a:lnTo>
                  <a:lnTo>
                    <a:pt x="1589141" y="650425"/>
                  </a:lnTo>
                  <a:lnTo>
                    <a:pt x="1551198" y="669417"/>
                  </a:lnTo>
                  <a:lnTo>
                    <a:pt x="1509937" y="697215"/>
                  </a:lnTo>
                  <a:lnTo>
                    <a:pt x="1467636" y="730652"/>
                  </a:lnTo>
                  <a:lnTo>
                    <a:pt x="1426574" y="766559"/>
                  </a:lnTo>
                  <a:lnTo>
                    <a:pt x="1389026" y="801770"/>
                  </a:lnTo>
                  <a:lnTo>
                    <a:pt x="1357273" y="833116"/>
                  </a:lnTo>
                  <a:lnTo>
                    <a:pt x="1333592" y="857431"/>
                  </a:lnTo>
                  <a:lnTo>
                    <a:pt x="1328737" y="862499"/>
                  </a:lnTo>
                  <a:close/>
                </a:path>
                <a:path w="1771650" h="904875">
                  <a:moveTo>
                    <a:pt x="920278" y="644325"/>
                  </a:moveTo>
                  <a:lnTo>
                    <a:pt x="875364" y="644325"/>
                  </a:lnTo>
                  <a:lnTo>
                    <a:pt x="875364" y="567384"/>
                  </a:lnTo>
                  <a:lnTo>
                    <a:pt x="920278" y="567384"/>
                  </a:lnTo>
                  <a:lnTo>
                    <a:pt x="920278" y="644325"/>
                  </a:lnTo>
                  <a:close/>
                </a:path>
                <a:path w="1771650" h="904875">
                  <a:moveTo>
                    <a:pt x="1288940" y="644325"/>
                  </a:moveTo>
                  <a:lnTo>
                    <a:pt x="997385" y="644325"/>
                  </a:lnTo>
                  <a:lnTo>
                    <a:pt x="997385" y="567384"/>
                  </a:lnTo>
                  <a:lnTo>
                    <a:pt x="1288940" y="567384"/>
                  </a:lnTo>
                  <a:lnTo>
                    <a:pt x="1288940" y="644325"/>
                  </a:lnTo>
                  <a:close/>
                </a:path>
                <a:path w="1771650" h="904875">
                  <a:moveTo>
                    <a:pt x="442326" y="862499"/>
                  </a:moveTo>
                  <a:lnTo>
                    <a:pt x="413789" y="833116"/>
                  </a:lnTo>
                  <a:lnTo>
                    <a:pt x="382032" y="801770"/>
                  </a:lnTo>
                  <a:lnTo>
                    <a:pt x="344483" y="766559"/>
                  </a:lnTo>
                  <a:lnTo>
                    <a:pt x="303419" y="730652"/>
                  </a:lnTo>
                  <a:lnTo>
                    <a:pt x="261118" y="697215"/>
                  </a:lnTo>
                  <a:lnTo>
                    <a:pt x="219859" y="669417"/>
                  </a:lnTo>
                  <a:lnTo>
                    <a:pt x="181918" y="650425"/>
                  </a:lnTo>
                  <a:lnTo>
                    <a:pt x="359205" y="650425"/>
                  </a:lnTo>
                  <a:lnTo>
                    <a:pt x="365595" y="655089"/>
                  </a:lnTo>
                  <a:lnTo>
                    <a:pt x="449707" y="851360"/>
                  </a:lnTo>
                  <a:lnTo>
                    <a:pt x="450831" y="858268"/>
                  </a:lnTo>
                  <a:lnTo>
                    <a:pt x="442326" y="862499"/>
                  </a:lnTo>
                  <a:close/>
                </a:path>
                <a:path w="1771650" h="904875">
                  <a:moveTo>
                    <a:pt x="1365627" y="904813"/>
                  </a:moveTo>
                  <a:lnTo>
                    <a:pt x="1361657" y="896141"/>
                  </a:lnTo>
                  <a:lnTo>
                    <a:pt x="1366916" y="891461"/>
                  </a:lnTo>
                  <a:lnTo>
                    <a:pt x="1484625" y="780150"/>
                  </a:lnTo>
                  <a:lnTo>
                    <a:pt x="1551794" y="705477"/>
                  </a:lnTo>
                  <a:lnTo>
                    <a:pt x="1582080" y="663537"/>
                  </a:lnTo>
                  <a:lnTo>
                    <a:pt x="1589141" y="650425"/>
                  </a:lnTo>
                  <a:lnTo>
                    <a:pt x="1708761" y="650425"/>
                  </a:lnTo>
                  <a:lnTo>
                    <a:pt x="1709438" y="719279"/>
                  </a:lnTo>
                  <a:lnTo>
                    <a:pt x="1675174" y="822193"/>
                  </a:lnTo>
                  <a:lnTo>
                    <a:pt x="1573365" y="871982"/>
                  </a:lnTo>
                  <a:lnTo>
                    <a:pt x="1372610" y="903886"/>
                  </a:lnTo>
                  <a:lnTo>
                    <a:pt x="1365627" y="904813"/>
                  </a:lnTo>
                  <a:close/>
                </a:path>
              </a:pathLst>
            </a:custGeom>
            <a:solidFill>
              <a:srgbClr val="8BC2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314335" y="5502482"/>
              <a:ext cx="652145" cy="441959"/>
            </a:xfrm>
            <a:custGeom>
              <a:avLst/>
              <a:gdLst/>
              <a:ahLst/>
              <a:cxnLst/>
              <a:rect l="l" t="t" r="r" b="b"/>
              <a:pathLst>
                <a:path w="652144" h="441960">
                  <a:moveTo>
                    <a:pt x="432484" y="417296"/>
                  </a:moveTo>
                  <a:lnTo>
                    <a:pt x="428754" y="414306"/>
                  </a:lnTo>
                  <a:lnTo>
                    <a:pt x="429611" y="410374"/>
                  </a:lnTo>
                  <a:lnTo>
                    <a:pt x="429716" y="409892"/>
                  </a:lnTo>
                  <a:lnTo>
                    <a:pt x="451295" y="353614"/>
                  </a:lnTo>
                  <a:lnTo>
                    <a:pt x="479067" y="313326"/>
                  </a:lnTo>
                  <a:lnTo>
                    <a:pt x="510543" y="285631"/>
                  </a:lnTo>
                  <a:lnTo>
                    <a:pt x="543521" y="266492"/>
                  </a:lnTo>
                  <a:lnTo>
                    <a:pt x="601747" y="240325"/>
                  </a:lnTo>
                  <a:lnTo>
                    <a:pt x="624975" y="225665"/>
                  </a:lnTo>
                  <a:lnTo>
                    <a:pt x="641703" y="205717"/>
                  </a:lnTo>
                  <a:lnTo>
                    <a:pt x="642727" y="203833"/>
                  </a:lnTo>
                  <a:lnTo>
                    <a:pt x="645530" y="204245"/>
                  </a:lnTo>
                  <a:lnTo>
                    <a:pt x="645989" y="206329"/>
                  </a:lnTo>
                  <a:lnTo>
                    <a:pt x="651417" y="252874"/>
                  </a:lnTo>
                  <a:lnTo>
                    <a:pt x="651517" y="253734"/>
                  </a:lnTo>
                  <a:lnTo>
                    <a:pt x="647265" y="297929"/>
                  </a:lnTo>
                  <a:lnTo>
                    <a:pt x="644706" y="305915"/>
                  </a:lnTo>
                  <a:lnTo>
                    <a:pt x="587134" y="305915"/>
                  </a:lnTo>
                  <a:lnTo>
                    <a:pt x="585180" y="308410"/>
                  </a:lnTo>
                  <a:lnTo>
                    <a:pt x="554166" y="339245"/>
                  </a:lnTo>
                  <a:lnTo>
                    <a:pt x="517994" y="367131"/>
                  </a:lnTo>
                  <a:lnTo>
                    <a:pt x="481925" y="390681"/>
                  </a:lnTo>
                  <a:lnTo>
                    <a:pt x="446652" y="410374"/>
                  </a:lnTo>
                  <a:lnTo>
                    <a:pt x="439481" y="413965"/>
                  </a:lnTo>
                  <a:lnTo>
                    <a:pt x="432484" y="417296"/>
                  </a:lnTo>
                  <a:close/>
                </a:path>
                <a:path w="652144" h="441960">
                  <a:moveTo>
                    <a:pt x="484139" y="441755"/>
                  </a:moveTo>
                  <a:lnTo>
                    <a:pt x="445217" y="436495"/>
                  </a:lnTo>
                  <a:lnTo>
                    <a:pt x="441362" y="435436"/>
                  </a:lnTo>
                  <a:lnTo>
                    <a:pt x="440723" y="430209"/>
                  </a:lnTo>
                  <a:lnTo>
                    <a:pt x="447329" y="426395"/>
                  </a:lnTo>
                  <a:lnTo>
                    <a:pt x="450442" y="424535"/>
                  </a:lnTo>
                  <a:lnTo>
                    <a:pt x="483750" y="402805"/>
                  </a:lnTo>
                  <a:lnTo>
                    <a:pt x="516641" y="378059"/>
                  </a:lnTo>
                  <a:lnTo>
                    <a:pt x="545842" y="352931"/>
                  </a:lnTo>
                  <a:lnTo>
                    <a:pt x="572744" y="325420"/>
                  </a:lnTo>
                  <a:lnTo>
                    <a:pt x="587535" y="306197"/>
                  </a:lnTo>
                  <a:lnTo>
                    <a:pt x="587134" y="305915"/>
                  </a:lnTo>
                  <a:lnTo>
                    <a:pt x="644706" y="305915"/>
                  </a:lnTo>
                  <a:lnTo>
                    <a:pt x="614259" y="372833"/>
                  </a:lnTo>
                  <a:lnTo>
                    <a:pt x="587927" y="401618"/>
                  </a:lnTo>
                  <a:lnTo>
                    <a:pt x="521657" y="437042"/>
                  </a:lnTo>
                  <a:lnTo>
                    <a:pt x="484139" y="441755"/>
                  </a:lnTo>
                  <a:close/>
                </a:path>
                <a:path w="652144" h="441960">
                  <a:moveTo>
                    <a:pt x="301188" y="440642"/>
                  </a:moveTo>
                  <a:lnTo>
                    <a:pt x="261872" y="436633"/>
                  </a:lnTo>
                  <a:lnTo>
                    <a:pt x="223811" y="427179"/>
                  </a:lnTo>
                  <a:lnTo>
                    <a:pt x="187403" y="412598"/>
                  </a:lnTo>
                  <a:lnTo>
                    <a:pt x="153048" y="393208"/>
                  </a:lnTo>
                  <a:lnTo>
                    <a:pt x="121145" y="369325"/>
                  </a:lnTo>
                  <a:lnTo>
                    <a:pt x="92071" y="341241"/>
                  </a:lnTo>
                  <a:lnTo>
                    <a:pt x="66290" y="309352"/>
                  </a:lnTo>
                  <a:lnTo>
                    <a:pt x="44137" y="273898"/>
                  </a:lnTo>
                  <a:lnTo>
                    <a:pt x="26033" y="235221"/>
                  </a:lnTo>
                  <a:lnTo>
                    <a:pt x="12375" y="193639"/>
                  </a:lnTo>
                  <a:lnTo>
                    <a:pt x="3565" y="149470"/>
                  </a:lnTo>
                  <a:lnTo>
                    <a:pt x="0" y="103031"/>
                  </a:lnTo>
                  <a:lnTo>
                    <a:pt x="2079" y="54640"/>
                  </a:lnTo>
                  <a:lnTo>
                    <a:pt x="10203" y="4614"/>
                  </a:lnTo>
                  <a:lnTo>
                    <a:pt x="11058" y="753"/>
                  </a:lnTo>
                  <a:lnTo>
                    <a:pt x="16256" y="0"/>
                  </a:lnTo>
                  <a:lnTo>
                    <a:pt x="18142" y="3472"/>
                  </a:lnTo>
                  <a:lnTo>
                    <a:pt x="49135" y="40426"/>
                  </a:lnTo>
                  <a:lnTo>
                    <a:pt x="92168" y="67582"/>
                  </a:lnTo>
                  <a:lnTo>
                    <a:pt x="200044" y="116066"/>
                  </a:lnTo>
                  <a:lnTo>
                    <a:pt x="235049" y="134798"/>
                  </a:lnTo>
                  <a:lnTo>
                    <a:pt x="269740" y="157724"/>
                  </a:lnTo>
                  <a:lnTo>
                    <a:pt x="303322" y="186152"/>
                  </a:lnTo>
                  <a:lnTo>
                    <a:pt x="305979" y="189107"/>
                  </a:lnTo>
                  <a:lnTo>
                    <a:pt x="119237" y="189107"/>
                  </a:lnTo>
                  <a:lnTo>
                    <a:pt x="118498" y="189637"/>
                  </a:lnTo>
                  <a:lnTo>
                    <a:pt x="145899" y="225245"/>
                  </a:lnTo>
                  <a:lnTo>
                    <a:pt x="175154" y="256449"/>
                  </a:lnTo>
                  <a:lnTo>
                    <a:pt x="206282" y="285830"/>
                  </a:lnTo>
                  <a:lnTo>
                    <a:pt x="238762" y="313742"/>
                  </a:lnTo>
                  <a:lnTo>
                    <a:pt x="272335" y="340393"/>
                  </a:lnTo>
                  <a:lnTo>
                    <a:pt x="306898" y="365827"/>
                  </a:lnTo>
                  <a:lnTo>
                    <a:pt x="342291" y="389916"/>
                  </a:lnTo>
                  <a:lnTo>
                    <a:pt x="378252" y="412305"/>
                  </a:lnTo>
                  <a:lnTo>
                    <a:pt x="390483" y="419379"/>
                  </a:lnTo>
                  <a:lnTo>
                    <a:pt x="389301" y="429056"/>
                  </a:lnTo>
                  <a:lnTo>
                    <a:pt x="382162" y="431010"/>
                  </a:lnTo>
                  <a:lnTo>
                    <a:pt x="341359" y="438889"/>
                  </a:lnTo>
                  <a:lnTo>
                    <a:pt x="301188" y="440642"/>
                  </a:lnTo>
                  <a:close/>
                </a:path>
                <a:path w="652144" h="441960">
                  <a:moveTo>
                    <a:pt x="405750" y="395448"/>
                  </a:moveTo>
                  <a:lnTo>
                    <a:pt x="367082" y="376166"/>
                  </a:lnTo>
                  <a:lnTo>
                    <a:pt x="330299" y="355684"/>
                  </a:lnTo>
                  <a:lnTo>
                    <a:pt x="294222" y="333784"/>
                  </a:lnTo>
                  <a:lnTo>
                    <a:pt x="258914" y="310554"/>
                  </a:lnTo>
                  <a:lnTo>
                    <a:pt x="224481" y="285986"/>
                  </a:lnTo>
                  <a:lnTo>
                    <a:pt x="191138" y="259924"/>
                  </a:lnTo>
                  <a:lnTo>
                    <a:pt x="159256" y="232058"/>
                  </a:lnTo>
                  <a:lnTo>
                    <a:pt x="129675" y="201726"/>
                  </a:lnTo>
                  <a:lnTo>
                    <a:pt x="119237" y="189107"/>
                  </a:lnTo>
                  <a:lnTo>
                    <a:pt x="305979" y="189107"/>
                  </a:lnTo>
                  <a:lnTo>
                    <a:pt x="335002" y="221388"/>
                  </a:lnTo>
                  <a:lnTo>
                    <a:pt x="363985" y="264741"/>
                  </a:lnTo>
                  <a:lnTo>
                    <a:pt x="389478" y="317518"/>
                  </a:lnTo>
                  <a:lnTo>
                    <a:pt x="410685" y="381028"/>
                  </a:lnTo>
                  <a:lnTo>
                    <a:pt x="412664" y="389916"/>
                  </a:lnTo>
                  <a:lnTo>
                    <a:pt x="405750" y="395448"/>
                  </a:lnTo>
                  <a:close/>
                </a:path>
              </a:pathLst>
            </a:custGeom>
            <a:solidFill>
              <a:srgbClr val="0091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3447" y="374452"/>
              <a:ext cx="17021098" cy="39734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4296428" y="4858764"/>
              <a:ext cx="1146175" cy="1064895"/>
            </a:xfrm>
            <a:custGeom>
              <a:avLst/>
              <a:gdLst/>
              <a:ahLst/>
              <a:cxnLst/>
              <a:rect l="l" t="t" r="r" b="b"/>
              <a:pathLst>
                <a:path w="1146175" h="1064895">
                  <a:moveTo>
                    <a:pt x="210595" y="711133"/>
                  </a:moveTo>
                  <a:lnTo>
                    <a:pt x="198735" y="705866"/>
                  </a:lnTo>
                  <a:lnTo>
                    <a:pt x="154156" y="686683"/>
                  </a:lnTo>
                  <a:lnTo>
                    <a:pt x="152054" y="683470"/>
                  </a:lnTo>
                  <a:lnTo>
                    <a:pt x="152040" y="623330"/>
                  </a:lnTo>
                  <a:lnTo>
                    <a:pt x="50690" y="623330"/>
                  </a:lnTo>
                  <a:lnTo>
                    <a:pt x="34770" y="620791"/>
                  </a:lnTo>
                  <a:lnTo>
                    <a:pt x="20759" y="613602"/>
                  </a:lnTo>
                  <a:lnTo>
                    <a:pt x="9613" y="602408"/>
                  </a:lnTo>
                  <a:lnTo>
                    <a:pt x="2291" y="587851"/>
                  </a:lnTo>
                  <a:lnTo>
                    <a:pt x="0" y="573978"/>
                  </a:lnTo>
                  <a:lnTo>
                    <a:pt x="1625" y="560222"/>
                  </a:lnTo>
                  <a:lnTo>
                    <a:pt x="536906" y="14866"/>
                  </a:lnTo>
                  <a:lnTo>
                    <a:pt x="572781" y="0"/>
                  </a:lnTo>
                  <a:lnTo>
                    <a:pt x="582755" y="975"/>
                  </a:lnTo>
                  <a:lnTo>
                    <a:pt x="592205" y="3839"/>
                  </a:lnTo>
                  <a:lnTo>
                    <a:pt x="600913" y="8500"/>
                  </a:lnTo>
                  <a:lnTo>
                    <a:pt x="608657" y="14866"/>
                  </a:lnTo>
                  <a:lnTo>
                    <a:pt x="661941" y="68131"/>
                  </a:lnTo>
                  <a:lnTo>
                    <a:pt x="572767" y="68131"/>
                  </a:lnTo>
                  <a:lnTo>
                    <a:pt x="80541" y="560222"/>
                  </a:lnTo>
                  <a:lnTo>
                    <a:pt x="163932" y="560222"/>
                  </a:lnTo>
                  <a:lnTo>
                    <a:pt x="184105" y="564291"/>
                  </a:lnTo>
                  <a:lnTo>
                    <a:pt x="200239" y="575163"/>
                  </a:lnTo>
                  <a:lnTo>
                    <a:pt x="211116" y="591289"/>
                  </a:lnTo>
                  <a:lnTo>
                    <a:pt x="215104" y="611040"/>
                  </a:lnTo>
                  <a:lnTo>
                    <a:pt x="215104" y="708225"/>
                  </a:lnTo>
                  <a:lnTo>
                    <a:pt x="210595" y="711133"/>
                  </a:lnTo>
                  <a:close/>
                </a:path>
                <a:path w="1146175" h="1064895">
                  <a:moveTo>
                    <a:pt x="942744" y="1064840"/>
                  </a:moveTo>
                  <a:lnTo>
                    <a:pt x="630018" y="1064840"/>
                  </a:lnTo>
                  <a:lnTo>
                    <a:pt x="629252" y="1062933"/>
                  </a:lnTo>
                  <a:lnTo>
                    <a:pt x="630395" y="1061850"/>
                  </a:lnTo>
                  <a:lnTo>
                    <a:pt x="641075" y="1050889"/>
                  </a:lnTo>
                  <a:lnTo>
                    <a:pt x="650905" y="1039293"/>
                  </a:lnTo>
                  <a:lnTo>
                    <a:pt x="659874" y="1027101"/>
                  </a:lnTo>
                  <a:lnTo>
                    <a:pt x="667971" y="1014352"/>
                  </a:lnTo>
                  <a:lnTo>
                    <a:pt x="672528" y="1006595"/>
                  </a:lnTo>
                  <a:lnTo>
                    <a:pt x="680862" y="1001804"/>
                  </a:lnTo>
                  <a:lnTo>
                    <a:pt x="930451" y="1001804"/>
                  </a:lnTo>
                  <a:lnTo>
                    <a:pt x="930451" y="611040"/>
                  </a:lnTo>
                  <a:lnTo>
                    <a:pt x="934440" y="591289"/>
                  </a:lnTo>
                  <a:lnTo>
                    <a:pt x="945317" y="575163"/>
                  </a:lnTo>
                  <a:lnTo>
                    <a:pt x="961450" y="564291"/>
                  </a:lnTo>
                  <a:lnTo>
                    <a:pt x="981620" y="560222"/>
                  </a:lnTo>
                  <a:lnTo>
                    <a:pt x="1065057" y="560222"/>
                  </a:lnTo>
                  <a:lnTo>
                    <a:pt x="825400" y="320651"/>
                  </a:lnTo>
                  <a:lnTo>
                    <a:pt x="821796" y="317897"/>
                  </a:lnTo>
                  <a:lnTo>
                    <a:pt x="821796" y="317051"/>
                  </a:lnTo>
                  <a:lnTo>
                    <a:pt x="572767" y="68131"/>
                  </a:lnTo>
                  <a:lnTo>
                    <a:pt x="661941" y="68131"/>
                  </a:lnTo>
                  <a:lnTo>
                    <a:pt x="815379" y="221514"/>
                  </a:lnTo>
                  <a:lnTo>
                    <a:pt x="948385" y="221514"/>
                  </a:lnTo>
                  <a:lnTo>
                    <a:pt x="948385" y="338263"/>
                  </a:lnTo>
                  <a:lnTo>
                    <a:pt x="949144" y="345928"/>
                  </a:lnTo>
                  <a:lnTo>
                    <a:pt x="951363" y="353232"/>
                  </a:lnTo>
                  <a:lnTo>
                    <a:pt x="954957" y="359967"/>
                  </a:lnTo>
                  <a:lnTo>
                    <a:pt x="959843" y="365925"/>
                  </a:lnTo>
                  <a:lnTo>
                    <a:pt x="1130095" y="536114"/>
                  </a:lnTo>
                  <a:lnTo>
                    <a:pt x="1138682" y="547345"/>
                  </a:lnTo>
                  <a:lnTo>
                    <a:pt x="1143935" y="560222"/>
                  </a:lnTo>
                  <a:lnTo>
                    <a:pt x="1145562" y="573978"/>
                  </a:lnTo>
                  <a:lnTo>
                    <a:pt x="1143272" y="587851"/>
                  </a:lnTo>
                  <a:lnTo>
                    <a:pt x="1135947" y="602408"/>
                  </a:lnTo>
                  <a:lnTo>
                    <a:pt x="1124801" y="613602"/>
                  </a:lnTo>
                  <a:lnTo>
                    <a:pt x="1110791" y="620791"/>
                  </a:lnTo>
                  <a:lnTo>
                    <a:pt x="1094874" y="623330"/>
                  </a:lnTo>
                  <a:lnTo>
                    <a:pt x="993498" y="623330"/>
                  </a:lnTo>
                  <a:lnTo>
                    <a:pt x="993448" y="1014352"/>
                  </a:lnTo>
                  <a:lnTo>
                    <a:pt x="989510" y="1033852"/>
                  </a:lnTo>
                  <a:lnTo>
                    <a:pt x="978635" y="1049978"/>
                  </a:lnTo>
                  <a:lnTo>
                    <a:pt x="962503" y="1060852"/>
                  </a:lnTo>
                  <a:lnTo>
                    <a:pt x="942744" y="1064840"/>
                  </a:lnTo>
                  <a:close/>
                </a:path>
                <a:path w="1146175" h="1064895">
                  <a:moveTo>
                    <a:pt x="948385" y="221514"/>
                  </a:moveTo>
                  <a:lnTo>
                    <a:pt x="815379" y="221514"/>
                  </a:lnTo>
                  <a:lnTo>
                    <a:pt x="821796" y="218865"/>
                  </a:lnTo>
                  <a:lnTo>
                    <a:pt x="821796" y="96594"/>
                  </a:lnTo>
                  <a:lnTo>
                    <a:pt x="829474" y="88920"/>
                  </a:lnTo>
                  <a:lnTo>
                    <a:pt x="940707" y="88920"/>
                  </a:lnTo>
                  <a:lnTo>
                    <a:pt x="948385" y="96594"/>
                  </a:lnTo>
                  <a:lnTo>
                    <a:pt x="948385" y="221514"/>
                  </a:lnTo>
                  <a:close/>
                </a:path>
                <a:path w="1146175" h="1064895">
                  <a:moveTo>
                    <a:pt x="561764" y="394471"/>
                  </a:moveTo>
                  <a:lnTo>
                    <a:pt x="485162" y="394471"/>
                  </a:lnTo>
                  <a:lnTo>
                    <a:pt x="485162" y="317897"/>
                  </a:lnTo>
                  <a:lnTo>
                    <a:pt x="561764" y="317897"/>
                  </a:lnTo>
                  <a:lnTo>
                    <a:pt x="561764" y="394471"/>
                  </a:lnTo>
                  <a:close/>
                </a:path>
                <a:path w="1146175" h="1064895">
                  <a:moveTo>
                    <a:pt x="660399" y="394471"/>
                  </a:moveTo>
                  <a:lnTo>
                    <a:pt x="583787" y="394471"/>
                  </a:lnTo>
                  <a:lnTo>
                    <a:pt x="583787" y="317897"/>
                  </a:lnTo>
                  <a:lnTo>
                    <a:pt x="660399" y="317897"/>
                  </a:lnTo>
                  <a:lnTo>
                    <a:pt x="660399" y="394471"/>
                  </a:lnTo>
                  <a:close/>
                </a:path>
                <a:path w="1146175" h="1064895">
                  <a:moveTo>
                    <a:pt x="561764" y="491277"/>
                  </a:moveTo>
                  <a:lnTo>
                    <a:pt x="485162" y="491277"/>
                  </a:lnTo>
                  <a:lnTo>
                    <a:pt x="485162" y="414703"/>
                  </a:lnTo>
                  <a:lnTo>
                    <a:pt x="561764" y="414703"/>
                  </a:lnTo>
                  <a:lnTo>
                    <a:pt x="561764" y="491277"/>
                  </a:lnTo>
                  <a:close/>
                </a:path>
                <a:path w="1146175" h="1064895">
                  <a:moveTo>
                    <a:pt x="660399" y="491277"/>
                  </a:moveTo>
                  <a:lnTo>
                    <a:pt x="583787" y="491277"/>
                  </a:lnTo>
                  <a:lnTo>
                    <a:pt x="583787" y="414703"/>
                  </a:lnTo>
                  <a:lnTo>
                    <a:pt x="660399" y="414703"/>
                  </a:lnTo>
                  <a:lnTo>
                    <a:pt x="660399" y="491277"/>
                  </a:lnTo>
                  <a:close/>
                </a:path>
              </a:pathLst>
            </a:custGeom>
            <a:solidFill>
              <a:srgbClr val="0053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174888" y="4808482"/>
              <a:ext cx="862965" cy="909319"/>
            </a:xfrm>
            <a:custGeom>
              <a:avLst/>
              <a:gdLst/>
              <a:ahLst/>
              <a:cxnLst/>
              <a:rect l="l" t="t" r="r" b="b"/>
              <a:pathLst>
                <a:path w="862965" h="909320">
                  <a:moveTo>
                    <a:pt x="363545" y="908749"/>
                  </a:moveTo>
                  <a:lnTo>
                    <a:pt x="319034" y="906240"/>
                  </a:lnTo>
                  <a:lnTo>
                    <a:pt x="272899" y="893248"/>
                  </a:lnTo>
                  <a:lnTo>
                    <a:pt x="223414" y="858794"/>
                  </a:lnTo>
                  <a:lnTo>
                    <a:pt x="211687" y="834030"/>
                  </a:lnTo>
                  <a:lnTo>
                    <a:pt x="212671" y="828408"/>
                  </a:lnTo>
                  <a:lnTo>
                    <a:pt x="220518" y="828153"/>
                  </a:lnTo>
                  <a:lnTo>
                    <a:pt x="235514" y="830854"/>
                  </a:lnTo>
                  <a:lnTo>
                    <a:pt x="251119" y="834530"/>
                  </a:lnTo>
                  <a:lnTo>
                    <a:pt x="260796" y="837201"/>
                  </a:lnTo>
                  <a:lnTo>
                    <a:pt x="274856" y="839759"/>
                  </a:lnTo>
                  <a:lnTo>
                    <a:pt x="302701" y="842102"/>
                  </a:lnTo>
                  <a:lnTo>
                    <a:pt x="336422" y="840796"/>
                  </a:lnTo>
                  <a:lnTo>
                    <a:pt x="368109" y="832402"/>
                  </a:lnTo>
                  <a:lnTo>
                    <a:pt x="417228" y="794276"/>
                  </a:lnTo>
                  <a:lnTo>
                    <a:pt x="450777" y="741495"/>
                  </a:lnTo>
                  <a:lnTo>
                    <a:pt x="458237" y="711925"/>
                  </a:lnTo>
                  <a:lnTo>
                    <a:pt x="455311" y="679355"/>
                  </a:lnTo>
                  <a:lnTo>
                    <a:pt x="443139" y="645041"/>
                  </a:lnTo>
                  <a:lnTo>
                    <a:pt x="422866" y="610241"/>
                  </a:lnTo>
                  <a:lnTo>
                    <a:pt x="399573" y="579349"/>
                  </a:lnTo>
                  <a:lnTo>
                    <a:pt x="396883" y="581375"/>
                  </a:lnTo>
                  <a:lnTo>
                    <a:pt x="386452" y="586359"/>
                  </a:lnTo>
                  <a:lnTo>
                    <a:pt x="375304" y="586943"/>
                  </a:lnTo>
                  <a:lnTo>
                    <a:pt x="364753" y="583311"/>
                  </a:lnTo>
                  <a:lnTo>
                    <a:pt x="356110" y="575644"/>
                  </a:lnTo>
                  <a:lnTo>
                    <a:pt x="0" y="93981"/>
                  </a:lnTo>
                  <a:lnTo>
                    <a:pt x="124943" y="0"/>
                  </a:lnTo>
                  <a:lnTo>
                    <a:pt x="481047" y="481662"/>
                  </a:lnTo>
                  <a:lnTo>
                    <a:pt x="486042" y="492080"/>
                  </a:lnTo>
                  <a:lnTo>
                    <a:pt x="486626" y="503213"/>
                  </a:lnTo>
                  <a:lnTo>
                    <a:pt x="482985" y="513750"/>
                  </a:lnTo>
                  <a:lnTo>
                    <a:pt x="475307" y="522381"/>
                  </a:lnTo>
                  <a:lnTo>
                    <a:pt x="474803" y="522758"/>
                  </a:lnTo>
                  <a:lnTo>
                    <a:pt x="535632" y="603404"/>
                  </a:lnTo>
                  <a:lnTo>
                    <a:pt x="554819" y="619571"/>
                  </a:lnTo>
                  <a:lnTo>
                    <a:pt x="578072" y="627948"/>
                  </a:lnTo>
                  <a:lnTo>
                    <a:pt x="601452" y="631383"/>
                  </a:lnTo>
                  <a:lnTo>
                    <a:pt x="621019" y="632728"/>
                  </a:lnTo>
                  <a:lnTo>
                    <a:pt x="637834" y="629875"/>
                  </a:lnTo>
                  <a:lnTo>
                    <a:pt x="653701" y="620354"/>
                  </a:lnTo>
                  <a:lnTo>
                    <a:pt x="665794" y="606443"/>
                  </a:lnTo>
                  <a:lnTo>
                    <a:pt x="671288" y="590417"/>
                  </a:lnTo>
                  <a:lnTo>
                    <a:pt x="649232" y="561175"/>
                  </a:lnTo>
                  <a:lnTo>
                    <a:pt x="650426" y="552757"/>
                  </a:lnTo>
                  <a:lnTo>
                    <a:pt x="744014" y="482365"/>
                  </a:lnTo>
                  <a:lnTo>
                    <a:pt x="752445" y="483543"/>
                  </a:lnTo>
                  <a:lnTo>
                    <a:pt x="862492" y="629452"/>
                  </a:lnTo>
                  <a:lnTo>
                    <a:pt x="861298" y="637887"/>
                  </a:lnTo>
                  <a:lnTo>
                    <a:pt x="855356" y="642355"/>
                  </a:lnTo>
                  <a:lnTo>
                    <a:pt x="767192" y="708664"/>
                  </a:lnTo>
                  <a:lnTo>
                    <a:pt x="758761" y="707486"/>
                  </a:lnTo>
                  <a:lnTo>
                    <a:pt x="747568" y="692658"/>
                  </a:lnTo>
                  <a:lnTo>
                    <a:pt x="732866" y="689713"/>
                  </a:lnTo>
                  <a:lnTo>
                    <a:pt x="699021" y="709998"/>
                  </a:lnTo>
                  <a:lnTo>
                    <a:pt x="693918" y="747372"/>
                  </a:lnTo>
                  <a:lnTo>
                    <a:pt x="691269" y="753993"/>
                  </a:lnTo>
                  <a:lnTo>
                    <a:pt x="654353" y="790496"/>
                  </a:lnTo>
                  <a:lnTo>
                    <a:pt x="594979" y="833171"/>
                  </a:lnTo>
                  <a:lnTo>
                    <a:pt x="544624" y="862130"/>
                  </a:lnTo>
                  <a:lnTo>
                    <a:pt x="498332" y="883414"/>
                  </a:lnTo>
                  <a:lnTo>
                    <a:pt x="452910" y="897902"/>
                  </a:lnTo>
                  <a:lnTo>
                    <a:pt x="408075" y="906158"/>
                  </a:lnTo>
                  <a:lnTo>
                    <a:pt x="363545" y="908749"/>
                  </a:lnTo>
                  <a:close/>
                </a:path>
              </a:pathLst>
            </a:custGeom>
            <a:solidFill>
              <a:srgbClr val="66BA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599058" y="5138006"/>
              <a:ext cx="862965" cy="909319"/>
            </a:xfrm>
            <a:custGeom>
              <a:avLst/>
              <a:gdLst/>
              <a:ahLst/>
              <a:cxnLst/>
              <a:rect l="l" t="t" r="r" b="b"/>
              <a:pathLst>
                <a:path w="862965" h="909320">
                  <a:moveTo>
                    <a:pt x="406272" y="219389"/>
                  </a:moveTo>
                  <a:lnTo>
                    <a:pt x="138708" y="219389"/>
                  </a:lnTo>
                  <a:lnTo>
                    <a:pt x="145958" y="216583"/>
                  </a:lnTo>
                  <a:lnTo>
                    <a:pt x="155138" y="210054"/>
                  </a:lnTo>
                  <a:lnTo>
                    <a:pt x="163460" y="198750"/>
                  </a:lnTo>
                  <a:lnTo>
                    <a:pt x="167042" y="184429"/>
                  </a:lnTo>
                  <a:lnTo>
                    <a:pt x="168029" y="170751"/>
                  </a:lnTo>
                  <a:lnTo>
                    <a:pt x="168564" y="161376"/>
                  </a:lnTo>
                  <a:lnTo>
                    <a:pt x="171210" y="154755"/>
                  </a:lnTo>
                  <a:lnTo>
                    <a:pt x="208132" y="118252"/>
                  </a:lnTo>
                  <a:lnTo>
                    <a:pt x="267503" y="75576"/>
                  </a:lnTo>
                  <a:lnTo>
                    <a:pt x="317863" y="46617"/>
                  </a:lnTo>
                  <a:lnTo>
                    <a:pt x="364152" y="25334"/>
                  </a:lnTo>
                  <a:lnTo>
                    <a:pt x="409572" y="10847"/>
                  </a:lnTo>
                  <a:lnTo>
                    <a:pt x="454855" y="2508"/>
                  </a:lnTo>
                  <a:lnTo>
                    <a:pt x="455826" y="2508"/>
                  </a:lnTo>
                  <a:lnTo>
                    <a:pt x="498938" y="0"/>
                  </a:lnTo>
                  <a:lnTo>
                    <a:pt x="543448" y="2508"/>
                  </a:lnTo>
                  <a:lnTo>
                    <a:pt x="589582" y="15501"/>
                  </a:lnTo>
                  <a:lnTo>
                    <a:pt x="639071" y="49955"/>
                  </a:lnTo>
                  <a:lnTo>
                    <a:pt x="648693" y="66646"/>
                  </a:lnTo>
                  <a:lnTo>
                    <a:pt x="559777" y="66646"/>
                  </a:lnTo>
                  <a:lnTo>
                    <a:pt x="526056" y="67952"/>
                  </a:lnTo>
                  <a:lnTo>
                    <a:pt x="468019" y="92711"/>
                  </a:lnTo>
                  <a:lnTo>
                    <a:pt x="426380" y="139895"/>
                  </a:lnTo>
                  <a:lnTo>
                    <a:pt x="404248" y="196823"/>
                  </a:lnTo>
                  <a:lnTo>
                    <a:pt x="406241" y="219041"/>
                  </a:lnTo>
                  <a:lnTo>
                    <a:pt x="406272" y="219389"/>
                  </a:lnTo>
                  <a:close/>
                </a:path>
                <a:path w="862965" h="909320">
                  <a:moveTo>
                    <a:pt x="641968" y="80596"/>
                  </a:moveTo>
                  <a:lnTo>
                    <a:pt x="626968" y="77894"/>
                  </a:lnTo>
                  <a:lnTo>
                    <a:pt x="611360" y="74217"/>
                  </a:lnTo>
                  <a:lnTo>
                    <a:pt x="601683" y="71547"/>
                  </a:lnTo>
                  <a:lnTo>
                    <a:pt x="587622" y="68989"/>
                  </a:lnTo>
                  <a:lnTo>
                    <a:pt x="559777" y="66646"/>
                  </a:lnTo>
                  <a:lnTo>
                    <a:pt x="648693" y="66646"/>
                  </a:lnTo>
                  <a:lnTo>
                    <a:pt x="650795" y="74718"/>
                  </a:lnTo>
                  <a:lnTo>
                    <a:pt x="649818" y="80343"/>
                  </a:lnTo>
                  <a:lnTo>
                    <a:pt x="641968" y="80596"/>
                  </a:lnTo>
                  <a:close/>
                </a:path>
                <a:path w="862965" h="909320">
                  <a:moveTo>
                    <a:pt x="701397" y="263373"/>
                  </a:moveTo>
                  <a:lnTo>
                    <a:pt x="624730" y="263373"/>
                  </a:lnTo>
                  <a:lnTo>
                    <a:pt x="624730" y="186807"/>
                  </a:lnTo>
                  <a:lnTo>
                    <a:pt x="701397" y="186807"/>
                  </a:lnTo>
                  <a:lnTo>
                    <a:pt x="701397" y="263373"/>
                  </a:lnTo>
                  <a:close/>
                </a:path>
                <a:path w="862965" h="909320">
                  <a:moveTo>
                    <a:pt x="808068" y="263373"/>
                  </a:moveTo>
                  <a:lnTo>
                    <a:pt x="731400" y="263373"/>
                  </a:lnTo>
                  <a:lnTo>
                    <a:pt x="731400" y="186807"/>
                  </a:lnTo>
                  <a:lnTo>
                    <a:pt x="808068" y="186807"/>
                  </a:lnTo>
                  <a:lnTo>
                    <a:pt x="808068" y="263373"/>
                  </a:lnTo>
                  <a:close/>
                </a:path>
                <a:path w="862965" h="909320">
                  <a:moveTo>
                    <a:pt x="118473" y="426382"/>
                  </a:moveTo>
                  <a:lnTo>
                    <a:pt x="110038" y="425204"/>
                  </a:lnTo>
                  <a:lnTo>
                    <a:pt x="0" y="279296"/>
                  </a:lnTo>
                  <a:lnTo>
                    <a:pt x="1185" y="270860"/>
                  </a:lnTo>
                  <a:lnTo>
                    <a:pt x="95291" y="200086"/>
                  </a:lnTo>
                  <a:lnTo>
                    <a:pt x="103726" y="201265"/>
                  </a:lnTo>
                  <a:lnTo>
                    <a:pt x="114911" y="216105"/>
                  </a:lnTo>
                  <a:lnTo>
                    <a:pt x="129616" y="219041"/>
                  </a:lnTo>
                  <a:lnTo>
                    <a:pt x="138708" y="219389"/>
                  </a:lnTo>
                  <a:lnTo>
                    <a:pt x="406272" y="219389"/>
                  </a:lnTo>
                  <a:lnTo>
                    <a:pt x="407170" y="229393"/>
                  </a:lnTo>
                  <a:lnTo>
                    <a:pt x="419220" y="263373"/>
                  </a:lnTo>
                  <a:lnTo>
                    <a:pt x="419338" y="263706"/>
                  </a:lnTo>
                  <a:lnTo>
                    <a:pt x="426512" y="276018"/>
                  </a:lnTo>
                  <a:lnTo>
                    <a:pt x="241461" y="276018"/>
                  </a:lnTo>
                  <a:lnTo>
                    <a:pt x="224646" y="278866"/>
                  </a:lnTo>
                  <a:lnTo>
                    <a:pt x="208779" y="288388"/>
                  </a:lnTo>
                  <a:lnTo>
                    <a:pt x="196688" y="302304"/>
                  </a:lnTo>
                  <a:lnTo>
                    <a:pt x="191201" y="318334"/>
                  </a:lnTo>
                  <a:lnTo>
                    <a:pt x="213242" y="347573"/>
                  </a:lnTo>
                  <a:lnTo>
                    <a:pt x="212056" y="355993"/>
                  </a:lnTo>
                  <a:lnTo>
                    <a:pt x="118473" y="426382"/>
                  </a:lnTo>
                  <a:close/>
                </a:path>
                <a:path w="862965" h="909320">
                  <a:moveTo>
                    <a:pt x="737543" y="908748"/>
                  </a:moveTo>
                  <a:lnTo>
                    <a:pt x="381431" y="427072"/>
                  </a:lnTo>
                  <a:lnTo>
                    <a:pt x="376441" y="416662"/>
                  </a:lnTo>
                  <a:lnTo>
                    <a:pt x="375857" y="405534"/>
                  </a:lnTo>
                  <a:lnTo>
                    <a:pt x="379494" y="394998"/>
                  </a:lnTo>
                  <a:lnTo>
                    <a:pt x="387169" y="386367"/>
                  </a:lnTo>
                  <a:lnTo>
                    <a:pt x="387675" y="385993"/>
                  </a:lnTo>
                  <a:lnTo>
                    <a:pt x="326855" y="305345"/>
                  </a:lnTo>
                  <a:lnTo>
                    <a:pt x="307663" y="289176"/>
                  </a:lnTo>
                  <a:lnTo>
                    <a:pt x="284407" y="280799"/>
                  </a:lnTo>
                  <a:lnTo>
                    <a:pt x="261026" y="277363"/>
                  </a:lnTo>
                  <a:lnTo>
                    <a:pt x="241461" y="276018"/>
                  </a:lnTo>
                  <a:lnTo>
                    <a:pt x="426512" y="276018"/>
                  </a:lnTo>
                  <a:lnTo>
                    <a:pt x="439614" y="298506"/>
                  </a:lnTo>
                  <a:lnTo>
                    <a:pt x="462915" y="329397"/>
                  </a:lnTo>
                  <a:lnTo>
                    <a:pt x="502189" y="329397"/>
                  </a:lnTo>
                  <a:lnTo>
                    <a:pt x="506369" y="333104"/>
                  </a:lnTo>
                  <a:lnTo>
                    <a:pt x="862480" y="814767"/>
                  </a:lnTo>
                  <a:lnTo>
                    <a:pt x="737543" y="908748"/>
                  </a:lnTo>
                  <a:close/>
                </a:path>
                <a:path w="862965" h="909320">
                  <a:moveTo>
                    <a:pt x="701397" y="367415"/>
                  </a:moveTo>
                  <a:lnTo>
                    <a:pt x="624730" y="367415"/>
                  </a:lnTo>
                  <a:lnTo>
                    <a:pt x="624730" y="290833"/>
                  </a:lnTo>
                  <a:lnTo>
                    <a:pt x="701397" y="290833"/>
                  </a:lnTo>
                  <a:lnTo>
                    <a:pt x="701397" y="367415"/>
                  </a:lnTo>
                  <a:close/>
                </a:path>
                <a:path w="862965" h="909320">
                  <a:moveTo>
                    <a:pt x="808068" y="367415"/>
                  </a:moveTo>
                  <a:lnTo>
                    <a:pt x="731400" y="367415"/>
                  </a:lnTo>
                  <a:lnTo>
                    <a:pt x="731400" y="290833"/>
                  </a:lnTo>
                  <a:lnTo>
                    <a:pt x="808068" y="290833"/>
                  </a:lnTo>
                  <a:lnTo>
                    <a:pt x="808068" y="367415"/>
                  </a:lnTo>
                  <a:close/>
                </a:path>
                <a:path w="862965" h="909320">
                  <a:moveTo>
                    <a:pt x="502189" y="329397"/>
                  </a:moveTo>
                  <a:lnTo>
                    <a:pt x="462915" y="329397"/>
                  </a:lnTo>
                  <a:lnTo>
                    <a:pt x="465607" y="327371"/>
                  </a:lnTo>
                  <a:lnTo>
                    <a:pt x="476033" y="322389"/>
                  </a:lnTo>
                  <a:lnTo>
                    <a:pt x="487176" y="321805"/>
                  </a:lnTo>
                  <a:lnTo>
                    <a:pt x="497725" y="325438"/>
                  </a:lnTo>
                  <a:lnTo>
                    <a:pt x="502189" y="329397"/>
                  </a:lnTo>
                  <a:close/>
                </a:path>
              </a:pathLst>
            </a:custGeom>
            <a:solidFill>
              <a:srgbClr val="1565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596043" y="4621027"/>
              <a:ext cx="47625" cy="5435600"/>
            </a:xfrm>
            <a:custGeom>
              <a:avLst/>
              <a:gdLst/>
              <a:ahLst/>
              <a:cxnLst/>
              <a:rect l="l" t="t" r="r" b="b"/>
              <a:pathLst>
                <a:path w="47625" h="5435600">
                  <a:moveTo>
                    <a:pt x="47625" y="5435020"/>
                  </a:moveTo>
                  <a:lnTo>
                    <a:pt x="0" y="5435020"/>
                  </a:lnTo>
                  <a:lnTo>
                    <a:pt x="0" y="0"/>
                  </a:lnTo>
                  <a:lnTo>
                    <a:pt x="47625" y="0"/>
                  </a:lnTo>
                  <a:lnTo>
                    <a:pt x="47625" y="5435020"/>
                  </a:lnTo>
                  <a:close/>
                </a:path>
              </a:pathLst>
            </a:custGeom>
            <a:solidFill>
              <a:srgbClr val="0091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77128" y="667511"/>
              <a:ext cx="6297168" cy="789431"/>
            </a:xfrm>
            <a:prstGeom prst="rect">
              <a:avLst/>
            </a:prstGeom>
          </p:spPr>
        </p:pic>
      </p:grpSp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xfrm>
            <a:off x="6048628" y="684242"/>
            <a:ext cx="598487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380" dirty="0">
                <a:solidFill>
                  <a:srgbClr val="FFFFFF"/>
                </a:solidFill>
              </a:rPr>
              <a:t>КЛАСИФІКАЦІЯ</a:t>
            </a:r>
            <a:r>
              <a:rPr spc="780" dirty="0">
                <a:solidFill>
                  <a:srgbClr val="FFFFFF"/>
                </a:solidFill>
              </a:rPr>
              <a:t> </a:t>
            </a:r>
            <a:r>
              <a:rPr spc="140" dirty="0">
                <a:solidFill>
                  <a:srgbClr val="FFFFFF"/>
                </a:solidFill>
              </a:rPr>
              <a:t>БІРЖ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267652" y="2045763"/>
            <a:ext cx="15436850" cy="177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4999"/>
              </a:lnSpc>
              <a:spcBef>
                <a:spcPts val="95"/>
              </a:spcBef>
            </a:pPr>
            <a:r>
              <a:rPr sz="2500" spc="270" dirty="0">
                <a:solidFill>
                  <a:srgbClr val="FFFFFF"/>
                </a:solidFill>
                <a:latin typeface="Arial"/>
                <a:cs typeface="Arial"/>
              </a:rPr>
              <a:t>Класифікація</a:t>
            </a:r>
            <a:r>
              <a:rPr sz="2500" spc="5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305" dirty="0">
                <a:solidFill>
                  <a:srgbClr val="FFFFFF"/>
                </a:solidFill>
                <a:latin typeface="Arial"/>
                <a:cs typeface="Arial"/>
              </a:rPr>
              <a:t>бірж</a:t>
            </a:r>
            <a:r>
              <a:rPr sz="2500" spc="5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295" dirty="0">
                <a:solidFill>
                  <a:srgbClr val="FFFFFF"/>
                </a:solidFill>
                <a:latin typeface="Arial"/>
                <a:cs typeface="Arial"/>
              </a:rPr>
              <a:t>здійснюється</a:t>
            </a:r>
            <a:r>
              <a:rPr sz="2500" spc="5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160" dirty="0">
                <a:solidFill>
                  <a:srgbClr val="FFFFFF"/>
                </a:solidFill>
                <a:latin typeface="Arial"/>
                <a:cs typeface="Arial"/>
              </a:rPr>
              <a:t>за</a:t>
            </a:r>
            <a:r>
              <a:rPr sz="2500" spc="5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375" dirty="0">
                <a:solidFill>
                  <a:srgbClr val="FFFFFF"/>
                </a:solidFill>
                <a:latin typeface="Arial"/>
                <a:cs typeface="Arial"/>
              </a:rPr>
              <a:t>низкою</a:t>
            </a:r>
            <a:r>
              <a:rPr sz="2500" spc="5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270" dirty="0">
                <a:solidFill>
                  <a:srgbClr val="FFFFFF"/>
                </a:solidFill>
                <a:latin typeface="Arial"/>
                <a:cs typeface="Arial"/>
              </a:rPr>
              <a:t>ознак</a:t>
            </a:r>
            <a:r>
              <a:rPr sz="2500" spc="27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500" spc="3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00" spc="165" dirty="0">
                <a:solidFill>
                  <a:srgbClr val="FFFFFF"/>
                </a:solidFill>
                <a:latin typeface="Arial"/>
                <a:cs typeface="Arial"/>
              </a:rPr>
              <a:t>але</a:t>
            </a:r>
            <a:r>
              <a:rPr sz="2500" spc="5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305" dirty="0">
                <a:solidFill>
                  <a:srgbClr val="FFFFFF"/>
                </a:solidFill>
                <a:latin typeface="Arial"/>
                <a:cs typeface="Arial"/>
              </a:rPr>
              <a:t>віднесення</a:t>
            </a:r>
            <a:r>
              <a:rPr sz="2500" spc="5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315" dirty="0">
                <a:solidFill>
                  <a:srgbClr val="FFFFFF"/>
                </a:solidFill>
                <a:latin typeface="Arial"/>
                <a:cs typeface="Arial"/>
              </a:rPr>
              <a:t>біржі</a:t>
            </a:r>
            <a:r>
              <a:rPr sz="2500" spc="5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175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2500" spc="5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335" dirty="0">
                <a:solidFill>
                  <a:srgbClr val="FFFFFF"/>
                </a:solidFill>
                <a:latin typeface="Arial"/>
                <a:cs typeface="Arial"/>
              </a:rPr>
              <a:t>певного </a:t>
            </a:r>
            <a:r>
              <a:rPr sz="2500" spc="265" dirty="0">
                <a:solidFill>
                  <a:srgbClr val="FFFFFF"/>
                </a:solidFill>
                <a:latin typeface="Arial"/>
                <a:cs typeface="Arial"/>
              </a:rPr>
              <a:t>виду</a:t>
            </a:r>
            <a:r>
              <a:rPr sz="2500" spc="5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310" dirty="0">
                <a:solidFill>
                  <a:srgbClr val="FFFFFF"/>
                </a:solidFill>
                <a:latin typeface="Arial"/>
                <a:cs typeface="Arial"/>
              </a:rPr>
              <a:t>визначається</a:t>
            </a:r>
            <a:r>
              <a:rPr sz="2500" spc="5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250" dirty="0">
                <a:solidFill>
                  <a:srgbClr val="FFFFFF"/>
                </a:solidFill>
                <a:latin typeface="Arial"/>
                <a:cs typeface="Arial"/>
              </a:rPr>
              <a:t>як</a:t>
            </a:r>
            <a:r>
              <a:rPr sz="2500" spc="5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310" dirty="0">
                <a:solidFill>
                  <a:srgbClr val="FFFFFF"/>
                </a:solidFill>
                <a:latin typeface="Arial"/>
                <a:cs typeface="Arial"/>
              </a:rPr>
              <a:t>специфікою</a:t>
            </a:r>
            <a:r>
              <a:rPr sz="2500" spc="5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-65" dirty="0">
                <a:solidFill>
                  <a:srgbClr val="FFFFFF"/>
                </a:solidFill>
                <a:latin typeface="Arial"/>
                <a:cs typeface="Arial"/>
              </a:rPr>
              <a:t>ї</a:t>
            </a:r>
            <a:r>
              <a:rPr sz="2500" spc="-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dirty="0">
                <a:solidFill>
                  <a:srgbClr val="FFFFFF"/>
                </a:solidFill>
                <a:latin typeface="Arial"/>
                <a:cs typeface="Arial"/>
              </a:rPr>
              <a:t>ї</a:t>
            </a:r>
            <a:r>
              <a:rPr sz="2500" spc="5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265" dirty="0">
                <a:solidFill>
                  <a:srgbClr val="FFFFFF"/>
                </a:solidFill>
                <a:latin typeface="Arial"/>
                <a:cs typeface="Arial"/>
              </a:rPr>
              <a:t>діяльності</a:t>
            </a:r>
            <a:r>
              <a:rPr sz="2500" spc="26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500" spc="3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00" spc="250" dirty="0">
                <a:solidFill>
                  <a:srgbClr val="FFFFFF"/>
                </a:solidFill>
                <a:latin typeface="Arial"/>
                <a:cs typeface="Arial"/>
              </a:rPr>
              <a:t>так</a:t>
            </a:r>
            <a:r>
              <a:rPr sz="2500" spc="5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9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2500" spc="5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305" dirty="0">
                <a:solidFill>
                  <a:srgbClr val="FFFFFF"/>
                </a:solidFill>
                <a:latin typeface="Arial"/>
                <a:cs typeface="Arial"/>
              </a:rPr>
              <a:t>особливостями</a:t>
            </a:r>
            <a:r>
              <a:rPr sz="2500" spc="5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310" dirty="0">
                <a:solidFill>
                  <a:srgbClr val="FFFFFF"/>
                </a:solidFill>
                <a:latin typeface="Arial"/>
                <a:cs typeface="Arial"/>
              </a:rPr>
              <a:t>нормативно</a:t>
            </a:r>
            <a:r>
              <a:rPr sz="2500" spc="31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2500" spc="345" dirty="0">
                <a:solidFill>
                  <a:srgbClr val="FFFFFF"/>
                </a:solidFill>
                <a:latin typeface="Arial"/>
                <a:cs typeface="Arial"/>
              </a:rPr>
              <a:t>правового</a:t>
            </a:r>
            <a:r>
              <a:rPr sz="2500" spc="5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295" dirty="0">
                <a:solidFill>
                  <a:srgbClr val="FFFFFF"/>
                </a:solidFill>
                <a:latin typeface="Arial"/>
                <a:cs typeface="Arial"/>
              </a:rPr>
              <a:t>середовища</a:t>
            </a:r>
            <a:r>
              <a:rPr sz="2500" spc="5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-65" dirty="0">
                <a:solidFill>
                  <a:srgbClr val="FFFFFF"/>
                </a:solidFill>
                <a:latin typeface="Arial"/>
                <a:cs typeface="Arial"/>
              </a:rPr>
              <a:t>ї</a:t>
            </a:r>
            <a:r>
              <a:rPr sz="2500" spc="-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dirty="0">
                <a:solidFill>
                  <a:srgbClr val="FFFFFF"/>
                </a:solidFill>
                <a:latin typeface="Arial"/>
                <a:cs typeface="Arial"/>
              </a:rPr>
              <a:t>ї</a:t>
            </a:r>
            <a:r>
              <a:rPr sz="2500" spc="5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330" dirty="0">
                <a:solidFill>
                  <a:srgbClr val="FFFFFF"/>
                </a:solidFill>
                <a:latin typeface="Arial"/>
                <a:cs typeface="Arial"/>
              </a:rPr>
              <a:t>функціонування</a:t>
            </a:r>
            <a:r>
              <a:rPr sz="2500" spc="5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-400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2500" spc="-6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00" spc="315" dirty="0">
                <a:solidFill>
                  <a:srgbClr val="FFFFFF"/>
                </a:solidFill>
                <a:latin typeface="Arial"/>
                <a:cs typeface="Arial"/>
              </a:rPr>
              <a:t>законодавством</a:t>
            </a:r>
            <a:r>
              <a:rPr sz="2500" spc="5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280" dirty="0">
                <a:solidFill>
                  <a:srgbClr val="FFFFFF"/>
                </a:solidFill>
                <a:latin typeface="Arial"/>
                <a:cs typeface="Arial"/>
              </a:rPr>
              <a:t>країни</a:t>
            </a:r>
            <a:r>
              <a:rPr sz="2500" spc="28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500" spc="3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00" spc="280" dirty="0">
                <a:solidFill>
                  <a:srgbClr val="FFFFFF"/>
                </a:solidFill>
                <a:latin typeface="Arial"/>
                <a:cs typeface="Arial"/>
              </a:rPr>
              <a:t>участю</a:t>
            </a:r>
            <a:r>
              <a:rPr sz="2500" spc="5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65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endParaRPr sz="25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sz="2500" spc="370" dirty="0">
                <a:solidFill>
                  <a:srgbClr val="FFFFFF"/>
                </a:solidFill>
                <a:latin typeface="Arial"/>
                <a:cs typeface="Arial"/>
              </a:rPr>
              <a:t>економічних</a:t>
            </a:r>
            <a:r>
              <a:rPr sz="2500" spc="5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235" dirty="0">
                <a:solidFill>
                  <a:srgbClr val="FFFFFF"/>
                </a:solidFill>
                <a:latin typeface="Arial"/>
                <a:cs typeface="Arial"/>
              </a:rPr>
              <a:t>об</a:t>
            </a:r>
            <a:r>
              <a:rPr sz="2500" spc="235" dirty="0">
                <a:solidFill>
                  <a:srgbClr val="FFFFFF"/>
                </a:solidFill>
                <a:latin typeface="Verdana"/>
                <a:cs typeface="Verdana"/>
              </a:rPr>
              <a:t>’</a:t>
            </a:r>
            <a:r>
              <a:rPr sz="2500" spc="-6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00" spc="270" dirty="0">
                <a:solidFill>
                  <a:srgbClr val="FFFFFF"/>
                </a:solidFill>
                <a:latin typeface="Arial"/>
                <a:cs typeface="Arial"/>
              </a:rPr>
              <a:t>єднаннях</a:t>
            </a:r>
            <a:r>
              <a:rPr sz="2500" spc="27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500" spc="3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00" spc="245" dirty="0">
                <a:solidFill>
                  <a:srgbClr val="FFFFFF"/>
                </a:solidFill>
                <a:latin typeface="Arial"/>
                <a:cs typeface="Arial"/>
              </a:rPr>
              <a:t>дією</a:t>
            </a:r>
            <a:r>
              <a:rPr sz="2500" spc="5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340" dirty="0">
                <a:solidFill>
                  <a:srgbClr val="FFFFFF"/>
                </a:solidFill>
                <a:latin typeface="Arial"/>
                <a:cs typeface="Arial"/>
              </a:rPr>
              <a:t>міждержавних</a:t>
            </a:r>
            <a:r>
              <a:rPr sz="2500" spc="5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145" dirty="0">
                <a:solidFill>
                  <a:srgbClr val="FFFFFF"/>
                </a:solidFill>
                <a:latin typeface="Arial"/>
                <a:cs typeface="Arial"/>
              </a:rPr>
              <a:t>та</a:t>
            </a:r>
            <a:r>
              <a:rPr sz="2500" spc="5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350" dirty="0">
                <a:solidFill>
                  <a:srgbClr val="FFFFFF"/>
                </a:solidFill>
                <a:latin typeface="Arial"/>
                <a:cs typeface="Arial"/>
              </a:rPr>
              <a:t>міжнародних</a:t>
            </a:r>
            <a:r>
              <a:rPr sz="2500" spc="5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260" dirty="0">
                <a:solidFill>
                  <a:srgbClr val="FFFFFF"/>
                </a:solidFill>
                <a:latin typeface="Arial"/>
                <a:cs typeface="Arial"/>
              </a:rPr>
              <a:t>угод</a:t>
            </a:r>
            <a:r>
              <a:rPr sz="2500" spc="5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190" dirty="0">
                <a:solidFill>
                  <a:srgbClr val="FFFFFF"/>
                </a:solidFill>
                <a:latin typeface="Arial"/>
                <a:cs typeface="Arial"/>
              </a:rPr>
              <a:t>тощо</a:t>
            </a:r>
            <a:r>
              <a:rPr sz="2500" spc="190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27321" y="6073939"/>
            <a:ext cx="5370195" cy="3788410"/>
          </a:xfrm>
          <a:prstGeom prst="rect">
            <a:avLst/>
          </a:prstGeom>
        </p:spPr>
        <p:txBody>
          <a:bodyPr vert="horz" wrap="square" lIns="0" tIns="21145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64"/>
              </a:spcBef>
            </a:pPr>
            <a:r>
              <a:rPr sz="2350" dirty="0">
                <a:solidFill>
                  <a:srgbClr val="231F20"/>
                </a:solidFill>
                <a:latin typeface="Arial Black"/>
                <a:cs typeface="Arial Black"/>
              </a:rPr>
              <a:t>За</a:t>
            </a:r>
            <a:r>
              <a:rPr sz="2350" spc="31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165" dirty="0">
                <a:solidFill>
                  <a:srgbClr val="231F20"/>
                </a:solidFill>
                <a:latin typeface="Arial Black"/>
                <a:cs typeface="Arial Black"/>
              </a:rPr>
              <a:t>видами</a:t>
            </a:r>
            <a:r>
              <a:rPr sz="2350" spc="305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100" dirty="0">
                <a:solidFill>
                  <a:srgbClr val="231F20"/>
                </a:solidFill>
                <a:latin typeface="Arial Black"/>
                <a:cs typeface="Arial Black"/>
              </a:rPr>
              <a:t>біржових</a:t>
            </a:r>
            <a:r>
              <a:rPr sz="2350" spc="305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145" dirty="0">
                <a:solidFill>
                  <a:srgbClr val="231F20"/>
                </a:solidFill>
                <a:latin typeface="Arial Black"/>
                <a:cs typeface="Arial Black"/>
              </a:rPr>
              <a:t>товарів</a:t>
            </a:r>
            <a:r>
              <a:rPr sz="2350" spc="-555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b="1" spc="-50" dirty="0">
                <a:solidFill>
                  <a:srgbClr val="231F20"/>
                </a:solidFill>
                <a:latin typeface="Century Gothic"/>
                <a:cs typeface="Century Gothic"/>
              </a:rPr>
              <a:t>:</a:t>
            </a:r>
            <a:endParaRPr sz="2350" dirty="0">
              <a:latin typeface="Century Gothic"/>
              <a:cs typeface="Century Gothic"/>
            </a:endParaRPr>
          </a:p>
          <a:p>
            <a:pPr marR="266700" algn="ctr">
              <a:lnSpc>
                <a:spcPct val="100000"/>
              </a:lnSpc>
              <a:spcBef>
                <a:spcPts val="1235"/>
              </a:spcBef>
            </a:pPr>
            <a:r>
              <a:rPr lang="uk-UA" sz="1850" spc="195" dirty="0" smtClean="0">
                <a:solidFill>
                  <a:srgbClr val="231F20"/>
                </a:solidFill>
                <a:latin typeface="Arial"/>
                <a:cs typeface="Arial"/>
              </a:rPr>
              <a:t>товарні</a:t>
            </a:r>
            <a:r>
              <a:rPr lang="uk-UA" sz="1850" spc="195" dirty="0" smtClean="0">
                <a:solidFill>
                  <a:srgbClr val="231F20"/>
                </a:solidFill>
                <a:latin typeface="Verdana"/>
                <a:cs typeface="Verdana"/>
              </a:rPr>
              <a:t>, </a:t>
            </a:r>
            <a:r>
              <a:rPr lang="uk-UA" sz="1850" spc="160" dirty="0" smtClean="0">
                <a:solidFill>
                  <a:srgbClr val="231F20"/>
                </a:solidFill>
                <a:latin typeface="Arial"/>
                <a:cs typeface="Arial"/>
              </a:rPr>
              <a:t>фондові</a:t>
            </a:r>
            <a:r>
              <a:rPr lang="uk-UA" sz="1850" spc="160" dirty="0" smtClean="0">
                <a:solidFill>
                  <a:srgbClr val="231F20"/>
                </a:solidFill>
                <a:latin typeface="Verdana"/>
                <a:cs typeface="Verdana"/>
              </a:rPr>
              <a:t>, </a:t>
            </a:r>
            <a:r>
              <a:rPr lang="uk-UA" sz="1850" spc="180" dirty="0" smtClean="0">
                <a:solidFill>
                  <a:srgbClr val="231F20"/>
                </a:solidFill>
                <a:latin typeface="Arial"/>
                <a:cs typeface="Arial"/>
              </a:rPr>
              <a:t>валютні</a:t>
            </a:r>
            <a:r>
              <a:rPr lang="uk-UA" sz="1850" spc="180" dirty="0" smtClean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endParaRPr lang="uk-UA" sz="1850" dirty="0" smtClean="0">
              <a:latin typeface="Verdana"/>
              <a:cs typeface="Verdana"/>
            </a:endParaRPr>
          </a:p>
          <a:p>
            <a:pPr marR="266700" algn="ctr">
              <a:lnSpc>
                <a:spcPct val="100000"/>
              </a:lnSpc>
              <a:spcBef>
                <a:spcPts val="254"/>
              </a:spcBef>
            </a:pPr>
            <a:r>
              <a:rPr lang="uk-UA" sz="1850" spc="225" dirty="0" smtClean="0">
                <a:solidFill>
                  <a:srgbClr val="231F20"/>
                </a:solidFill>
                <a:latin typeface="Arial"/>
                <a:cs typeface="Arial"/>
              </a:rPr>
              <a:t>змішані</a:t>
            </a:r>
            <a:endParaRPr lang="uk-UA" sz="1850" dirty="0" smtClean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95"/>
              </a:spcBef>
            </a:pPr>
            <a:r>
              <a:rPr lang="uk-UA" sz="2350" dirty="0" smtClean="0">
                <a:solidFill>
                  <a:srgbClr val="231F20"/>
                </a:solidFill>
                <a:latin typeface="Arial Black"/>
                <a:cs typeface="Arial Black"/>
              </a:rPr>
              <a:t>За</a:t>
            </a:r>
            <a:r>
              <a:rPr sz="2350" spc="290" dirty="0" smtClean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100" dirty="0">
                <a:solidFill>
                  <a:srgbClr val="231F20"/>
                </a:solidFill>
                <a:latin typeface="Arial Black"/>
                <a:cs typeface="Arial Black"/>
              </a:rPr>
              <a:t>рівнем</a:t>
            </a:r>
            <a:r>
              <a:rPr sz="2350" spc="30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60" dirty="0">
                <a:solidFill>
                  <a:srgbClr val="231F20"/>
                </a:solidFill>
                <a:latin typeface="Arial Black"/>
                <a:cs typeface="Arial Black"/>
              </a:rPr>
              <a:t>спеціалізації</a:t>
            </a:r>
            <a:endParaRPr sz="2350" dirty="0">
              <a:latin typeface="Arial Black"/>
              <a:cs typeface="Arial Black"/>
            </a:endParaRPr>
          </a:p>
          <a:p>
            <a:pPr marR="266700" algn="ctr">
              <a:lnSpc>
                <a:spcPct val="100000"/>
              </a:lnSpc>
              <a:spcBef>
                <a:spcPts val="185"/>
              </a:spcBef>
            </a:pPr>
            <a:r>
              <a:rPr sz="1850" spc="200" dirty="0">
                <a:solidFill>
                  <a:srgbClr val="231F20"/>
                </a:solidFill>
                <a:latin typeface="Arial"/>
                <a:cs typeface="Arial"/>
              </a:rPr>
              <a:t>універсальні</a:t>
            </a:r>
            <a:r>
              <a:rPr sz="1850" spc="200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1850" spc="2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204" dirty="0">
                <a:solidFill>
                  <a:srgbClr val="231F20"/>
                </a:solidFill>
                <a:latin typeface="Arial"/>
                <a:cs typeface="Arial"/>
              </a:rPr>
              <a:t>спеціалізовані</a:t>
            </a:r>
            <a:endParaRPr sz="1850" dirty="0">
              <a:latin typeface="Arial"/>
              <a:cs typeface="Arial"/>
            </a:endParaRPr>
          </a:p>
          <a:p>
            <a:pPr marL="464184" marR="361950" algn="ctr">
              <a:lnSpc>
                <a:spcPct val="113399"/>
              </a:lnSpc>
              <a:spcBef>
                <a:spcPts val="675"/>
              </a:spcBef>
            </a:pPr>
            <a:r>
              <a:rPr sz="2350" dirty="0">
                <a:solidFill>
                  <a:srgbClr val="231F20"/>
                </a:solidFill>
                <a:latin typeface="Arial Black"/>
                <a:cs typeface="Arial Black"/>
              </a:rPr>
              <a:t>За</a:t>
            </a:r>
            <a:r>
              <a:rPr sz="2350" spc="285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100" dirty="0">
                <a:solidFill>
                  <a:srgbClr val="231F20"/>
                </a:solidFill>
                <a:latin typeface="Arial Black"/>
                <a:cs typeface="Arial Black"/>
              </a:rPr>
              <a:t>характером</a:t>
            </a:r>
            <a:r>
              <a:rPr sz="2350" spc="295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125" dirty="0">
                <a:solidFill>
                  <a:srgbClr val="231F20"/>
                </a:solidFill>
                <a:latin typeface="Arial Black"/>
                <a:cs typeface="Arial Black"/>
              </a:rPr>
              <a:t>товару</a:t>
            </a:r>
            <a:r>
              <a:rPr sz="2350" spc="295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60" dirty="0">
                <a:solidFill>
                  <a:srgbClr val="231F20"/>
                </a:solidFill>
                <a:latin typeface="Arial Black"/>
                <a:cs typeface="Arial Black"/>
              </a:rPr>
              <a:t>та </a:t>
            </a:r>
            <a:r>
              <a:rPr sz="2350" spc="155" dirty="0">
                <a:solidFill>
                  <a:srgbClr val="231F20"/>
                </a:solidFill>
                <a:latin typeface="Arial Black"/>
                <a:cs typeface="Arial Black"/>
              </a:rPr>
              <a:t>видом</a:t>
            </a:r>
            <a:r>
              <a:rPr sz="2350" spc="32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80" dirty="0">
                <a:solidFill>
                  <a:srgbClr val="231F20"/>
                </a:solidFill>
                <a:latin typeface="Arial Black"/>
                <a:cs typeface="Arial Black"/>
              </a:rPr>
              <a:t>укладених</a:t>
            </a:r>
            <a:r>
              <a:rPr sz="2350" spc="315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70" dirty="0">
                <a:solidFill>
                  <a:srgbClr val="231F20"/>
                </a:solidFill>
                <a:latin typeface="Arial Black"/>
                <a:cs typeface="Arial Black"/>
              </a:rPr>
              <a:t>угод</a:t>
            </a:r>
            <a:endParaRPr sz="2350" dirty="0">
              <a:latin typeface="Arial Black"/>
              <a:cs typeface="Arial Black"/>
            </a:endParaRPr>
          </a:p>
          <a:p>
            <a:pPr marR="266700" algn="ctr">
              <a:lnSpc>
                <a:spcPct val="100000"/>
              </a:lnSpc>
              <a:spcBef>
                <a:spcPts val="1225"/>
              </a:spcBef>
            </a:pPr>
            <a:r>
              <a:rPr sz="1850" spc="225" dirty="0">
                <a:solidFill>
                  <a:srgbClr val="231F20"/>
                </a:solidFill>
                <a:latin typeface="Arial"/>
                <a:cs typeface="Arial"/>
              </a:rPr>
              <a:t>реальних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185" dirty="0">
                <a:solidFill>
                  <a:srgbClr val="231F20"/>
                </a:solidFill>
                <a:latin typeface="Arial"/>
                <a:cs typeface="Arial"/>
              </a:rPr>
              <a:t>товарів</a:t>
            </a:r>
            <a:r>
              <a:rPr sz="1850" spc="185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1850" spc="24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dirty="0">
                <a:solidFill>
                  <a:srgbClr val="231F20"/>
                </a:solidFill>
                <a:latin typeface="Arial"/>
                <a:cs typeface="Arial"/>
              </a:rPr>
              <a:t>ф</a:t>
            </a:r>
            <a:r>
              <a:rPr sz="1850" dirty="0">
                <a:solidFill>
                  <a:srgbClr val="231F20"/>
                </a:solidFill>
                <a:latin typeface="Verdana"/>
                <a:cs typeface="Verdana"/>
              </a:rPr>
              <a:t>’</a:t>
            </a:r>
            <a:r>
              <a:rPr sz="1850" spc="-4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195" dirty="0">
                <a:solidFill>
                  <a:srgbClr val="231F20"/>
                </a:solidFill>
                <a:latin typeface="Arial"/>
                <a:cs typeface="Arial"/>
              </a:rPr>
              <a:t>ючерсні</a:t>
            </a:r>
            <a:r>
              <a:rPr sz="1850" spc="195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endParaRPr sz="1850" dirty="0">
              <a:latin typeface="Verdana"/>
              <a:cs typeface="Verdana"/>
            </a:endParaRPr>
          </a:p>
          <a:p>
            <a:pPr marR="266700" algn="ctr">
              <a:lnSpc>
                <a:spcPct val="100000"/>
              </a:lnSpc>
              <a:spcBef>
                <a:spcPts val="254"/>
              </a:spcBef>
            </a:pPr>
            <a:r>
              <a:rPr sz="1850" spc="229" dirty="0">
                <a:solidFill>
                  <a:srgbClr val="231F20"/>
                </a:solidFill>
                <a:latin typeface="Arial"/>
                <a:cs typeface="Arial"/>
              </a:rPr>
              <a:t>опціонні</a:t>
            </a:r>
            <a:r>
              <a:rPr sz="1850" spc="229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1850" spc="24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175" dirty="0">
                <a:solidFill>
                  <a:srgbClr val="231F20"/>
                </a:solidFill>
                <a:latin typeface="Arial"/>
                <a:cs typeface="Arial"/>
              </a:rPr>
              <a:t>форвардні</a:t>
            </a:r>
            <a:r>
              <a:rPr sz="1850" spc="175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1850" spc="25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225" dirty="0">
                <a:solidFill>
                  <a:srgbClr val="231F20"/>
                </a:solidFill>
                <a:latin typeface="Arial"/>
                <a:cs typeface="Arial"/>
              </a:rPr>
              <a:t>змішані</a:t>
            </a:r>
            <a:endParaRPr sz="185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23843" y="6224804"/>
            <a:ext cx="4240530" cy="2419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0" marR="189230" algn="ctr">
              <a:lnSpc>
                <a:spcPct val="113399"/>
              </a:lnSpc>
              <a:spcBef>
                <a:spcPts val="100"/>
              </a:spcBef>
            </a:pPr>
            <a:r>
              <a:rPr sz="2350" dirty="0">
                <a:solidFill>
                  <a:srgbClr val="231F20"/>
                </a:solidFill>
                <a:latin typeface="Arial Black"/>
                <a:cs typeface="Arial Black"/>
              </a:rPr>
              <a:t>За</a:t>
            </a:r>
            <a:r>
              <a:rPr sz="2350" spc="29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55" dirty="0">
                <a:solidFill>
                  <a:srgbClr val="231F20"/>
                </a:solidFill>
                <a:latin typeface="Arial Black"/>
                <a:cs typeface="Arial Black"/>
              </a:rPr>
              <a:t>участю</a:t>
            </a:r>
            <a:r>
              <a:rPr sz="2350" spc="30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110" dirty="0">
                <a:solidFill>
                  <a:srgbClr val="231F20"/>
                </a:solidFill>
                <a:latin typeface="Arial Black"/>
                <a:cs typeface="Arial Black"/>
              </a:rPr>
              <a:t>держави</a:t>
            </a:r>
            <a:r>
              <a:rPr sz="2350" spc="30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-50" dirty="0">
                <a:solidFill>
                  <a:srgbClr val="231F20"/>
                </a:solidFill>
                <a:latin typeface="Arial Black"/>
                <a:cs typeface="Arial Black"/>
              </a:rPr>
              <a:t>в </a:t>
            </a:r>
            <a:r>
              <a:rPr sz="2350" spc="85" dirty="0">
                <a:solidFill>
                  <a:srgbClr val="231F20"/>
                </a:solidFill>
                <a:latin typeface="Arial Black"/>
                <a:cs typeface="Arial Black"/>
              </a:rPr>
              <a:t>організації</a:t>
            </a:r>
            <a:r>
              <a:rPr sz="2350" spc="305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75" dirty="0">
                <a:solidFill>
                  <a:srgbClr val="231F20"/>
                </a:solidFill>
                <a:latin typeface="Arial Black"/>
                <a:cs typeface="Arial Black"/>
              </a:rPr>
              <a:t>біржі</a:t>
            </a:r>
            <a:r>
              <a:rPr sz="2350" spc="32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-25" dirty="0">
                <a:solidFill>
                  <a:srgbClr val="231F20"/>
                </a:solidFill>
                <a:latin typeface="Arial Black"/>
                <a:cs typeface="Arial Black"/>
              </a:rPr>
              <a:t>або</a:t>
            </a:r>
            <a:endParaRPr sz="235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2350" spc="150" dirty="0">
                <a:solidFill>
                  <a:srgbClr val="231F20"/>
                </a:solidFill>
                <a:latin typeface="Arial Black"/>
                <a:cs typeface="Arial Black"/>
              </a:rPr>
              <a:t>принципом</a:t>
            </a:r>
            <a:r>
              <a:rPr sz="2350" spc="30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75" dirty="0">
                <a:solidFill>
                  <a:srgbClr val="231F20"/>
                </a:solidFill>
                <a:latin typeface="Arial Black"/>
                <a:cs typeface="Arial Black"/>
              </a:rPr>
              <a:t>організації</a:t>
            </a:r>
            <a:endParaRPr sz="2350">
              <a:latin typeface="Arial Black"/>
              <a:cs typeface="Arial Black"/>
            </a:endParaRPr>
          </a:p>
          <a:p>
            <a:pPr marL="120650" marR="113030" algn="ctr">
              <a:lnSpc>
                <a:spcPct val="111500"/>
              </a:lnSpc>
              <a:spcBef>
                <a:spcPts val="1825"/>
              </a:spcBef>
            </a:pPr>
            <a:r>
              <a:rPr sz="1850" spc="204" dirty="0">
                <a:solidFill>
                  <a:srgbClr val="231F20"/>
                </a:solidFill>
                <a:latin typeface="Arial"/>
                <a:cs typeface="Arial"/>
              </a:rPr>
              <a:t>публічно</a:t>
            </a:r>
            <a:r>
              <a:rPr sz="1850" spc="204" dirty="0">
                <a:solidFill>
                  <a:srgbClr val="231F20"/>
                </a:solidFill>
                <a:latin typeface="Verdana"/>
                <a:cs typeface="Verdana"/>
              </a:rPr>
              <a:t>-</a:t>
            </a:r>
            <a:r>
              <a:rPr sz="1850" spc="-4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229" dirty="0">
                <a:solidFill>
                  <a:srgbClr val="231F20"/>
                </a:solidFill>
                <a:latin typeface="Arial"/>
                <a:cs typeface="Arial"/>
              </a:rPr>
              <a:t>правові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-295" dirty="0">
                <a:solidFill>
                  <a:srgbClr val="231F20"/>
                </a:solidFill>
                <a:latin typeface="Verdana"/>
                <a:cs typeface="Verdana"/>
              </a:rPr>
              <a:t>(</a:t>
            </a:r>
            <a:r>
              <a:rPr sz="1850" spc="-4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155" dirty="0">
                <a:solidFill>
                  <a:srgbClr val="231F20"/>
                </a:solidFill>
                <a:latin typeface="Arial"/>
                <a:cs typeface="Arial"/>
              </a:rPr>
              <a:t>державні</a:t>
            </a:r>
            <a:r>
              <a:rPr sz="1850" spc="155" dirty="0">
                <a:solidFill>
                  <a:srgbClr val="231F20"/>
                </a:solidFill>
                <a:latin typeface="Verdana"/>
                <a:cs typeface="Verdana"/>
              </a:rPr>
              <a:t>), </a:t>
            </a:r>
            <a:r>
              <a:rPr sz="1850" spc="215" dirty="0">
                <a:solidFill>
                  <a:srgbClr val="231F20"/>
                </a:solidFill>
                <a:latin typeface="Arial"/>
                <a:cs typeface="Arial"/>
              </a:rPr>
              <a:t>приватно</a:t>
            </a:r>
            <a:r>
              <a:rPr sz="1850" spc="215" dirty="0">
                <a:solidFill>
                  <a:srgbClr val="231F20"/>
                </a:solidFill>
                <a:latin typeface="Verdana"/>
                <a:cs typeface="Verdana"/>
              </a:rPr>
              <a:t>-</a:t>
            </a:r>
            <a:r>
              <a:rPr sz="1850" spc="-48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229" dirty="0">
                <a:solidFill>
                  <a:srgbClr val="231F20"/>
                </a:solidFill>
                <a:latin typeface="Arial"/>
                <a:cs typeface="Arial"/>
              </a:rPr>
              <a:t>правові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-295" dirty="0">
                <a:solidFill>
                  <a:srgbClr val="231F20"/>
                </a:solidFill>
                <a:latin typeface="Verdana"/>
                <a:cs typeface="Verdana"/>
              </a:rPr>
              <a:t>(</a:t>
            </a:r>
            <a:r>
              <a:rPr sz="1850" spc="-4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170" dirty="0">
                <a:solidFill>
                  <a:srgbClr val="231F20"/>
                </a:solidFill>
                <a:latin typeface="Arial"/>
                <a:cs typeface="Arial"/>
              </a:rPr>
              <a:t>приватні</a:t>
            </a:r>
            <a:r>
              <a:rPr sz="1850" spc="170" dirty="0">
                <a:solidFill>
                  <a:srgbClr val="231F20"/>
                </a:solidFill>
                <a:latin typeface="Verdana"/>
                <a:cs typeface="Verdana"/>
              </a:rPr>
              <a:t>), </a:t>
            </a:r>
            <a:r>
              <a:rPr sz="1850" spc="225" dirty="0">
                <a:solidFill>
                  <a:srgbClr val="231F20"/>
                </a:solidFill>
                <a:latin typeface="Arial"/>
                <a:cs typeface="Arial"/>
              </a:rPr>
              <a:t>змішані</a:t>
            </a:r>
            <a:endParaRPr sz="18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644331" y="4621028"/>
            <a:ext cx="47625" cy="4637405"/>
          </a:xfrm>
          <a:custGeom>
            <a:avLst/>
            <a:gdLst/>
            <a:ahLst/>
            <a:cxnLst/>
            <a:rect l="l" t="t" r="r" b="b"/>
            <a:pathLst>
              <a:path w="47625" h="4637405">
                <a:moveTo>
                  <a:pt x="47625" y="4637301"/>
                </a:moveTo>
                <a:lnTo>
                  <a:pt x="0" y="4637301"/>
                </a:lnTo>
                <a:lnTo>
                  <a:pt x="0" y="0"/>
                </a:lnTo>
                <a:lnTo>
                  <a:pt x="47625" y="0"/>
                </a:lnTo>
                <a:lnTo>
                  <a:pt x="47625" y="4637301"/>
                </a:lnTo>
                <a:close/>
              </a:path>
            </a:pathLst>
          </a:custGeom>
          <a:solidFill>
            <a:srgbClr val="0091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2807557" y="6150205"/>
            <a:ext cx="4876800" cy="3943985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65"/>
              </a:spcBef>
            </a:pPr>
            <a:r>
              <a:rPr sz="2350" dirty="0">
                <a:solidFill>
                  <a:srgbClr val="231F20"/>
                </a:solidFill>
                <a:latin typeface="Arial Black"/>
                <a:cs typeface="Arial Black"/>
              </a:rPr>
              <a:t>За</a:t>
            </a:r>
            <a:r>
              <a:rPr sz="2350" spc="27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dirty="0">
                <a:solidFill>
                  <a:srgbClr val="231F20"/>
                </a:solidFill>
                <a:latin typeface="Arial Black"/>
                <a:cs typeface="Arial Black"/>
              </a:rPr>
              <a:t>формою</a:t>
            </a:r>
            <a:r>
              <a:rPr sz="2350" spc="28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80" dirty="0">
                <a:solidFill>
                  <a:srgbClr val="231F20"/>
                </a:solidFill>
                <a:latin typeface="Arial Black"/>
                <a:cs typeface="Arial Black"/>
              </a:rPr>
              <a:t>участі</a:t>
            </a:r>
            <a:r>
              <a:rPr sz="2350" spc="28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dirty="0">
                <a:solidFill>
                  <a:srgbClr val="231F20"/>
                </a:solidFill>
                <a:latin typeface="Arial Black"/>
                <a:cs typeface="Arial Black"/>
              </a:rPr>
              <a:t>у</a:t>
            </a:r>
            <a:r>
              <a:rPr sz="2350" spc="28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80" dirty="0">
                <a:solidFill>
                  <a:srgbClr val="231F20"/>
                </a:solidFill>
                <a:latin typeface="Arial Black"/>
                <a:cs typeface="Arial Black"/>
              </a:rPr>
              <a:t>торгах</a:t>
            </a:r>
            <a:endParaRPr sz="235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765"/>
              </a:spcBef>
            </a:pPr>
            <a:r>
              <a:rPr sz="1850" spc="204" dirty="0">
                <a:solidFill>
                  <a:srgbClr val="231F20"/>
                </a:solidFill>
                <a:latin typeface="Arial"/>
                <a:cs typeface="Arial"/>
              </a:rPr>
              <a:t>відкриті</a:t>
            </a:r>
            <a:r>
              <a:rPr sz="1850" spc="204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1850" spc="25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200" dirty="0">
                <a:solidFill>
                  <a:srgbClr val="231F20"/>
                </a:solidFill>
                <a:latin typeface="Arial"/>
                <a:cs typeface="Arial"/>
              </a:rPr>
              <a:t>закриті</a:t>
            </a:r>
            <a:r>
              <a:rPr sz="1850" spc="200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1850" spc="254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225" dirty="0">
                <a:solidFill>
                  <a:srgbClr val="231F20"/>
                </a:solidFill>
                <a:latin typeface="Arial"/>
                <a:cs typeface="Arial"/>
              </a:rPr>
              <a:t>змішані</a:t>
            </a:r>
            <a:endParaRPr sz="18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985"/>
              </a:spcBef>
            </a:pPr>
            <a:r>
              <a:rPr sz="2350" dirty="0">
                <a:solidFill>
                  <a:srgbClr val="231F20"/>
                </a:solidFill>
                <a:latin typeface="Arial Black"/>
                <a:cs typeface="Arial Black"/>
              </a:rPr>
              <a:t>За</a:t>
            </a:r>
            <a:r>
              <a:rPr sz="2350" spc="9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dirty="0">
                <a:solidFill>
                  <a:srgbClr val="231F20"/>
                </a:solidFill>
                <a:latin typeface="Arial Black"/>
                <a:cs typeface="Arial Black"/>
              </a:rPr>
              <a:t>сферою</a:t>
            </a:r>
            <a:r>
              <a:rPr sz="2350" spc="105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95" dirty="0">
                <a:solidFill>
                  <a:srgbClr val="231F20"/>
                </a:solidFill>
                <a:latin typeface="Arial Black"/>
                <a:cs typeface="Arial Black"/>
              </a:rPr>
              <a:t>діяльності</a:t>
            </a:r>
            <a:endParaRPr sz="235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1165"/>
              </a:spcBef>
            </a:pPr>
            <a:r>
              <a:rPr sz="1850" spc="210" dirty="0">
                <a:solidFill>
                  <a:srgbClr val="231F20"/>
                </a:solidFill>
                <a:latin typeface="Arial"/>
                <a:cs typeface="Arial"/>
              </a:rPr>
              <a:t>центральні</a:t>
            </a:r>
            <a:r>
              <a:rPr sz="1850" spc="210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1850" spc="22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220" dirty="0">
                <a:solidFill>
                  <a:srgbClr val="231F20"/>
                </a:solidFill>
                <a:latin typeface="Arial"/>
                <a:cs typeface="Arial"/>
              </a:rPr>
              <a:t>міжрегіональні</a:t>
            </a:r>
            <a:r>
              <a:rPr sz="1850" spc="220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endParaRPr sz="185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254"/>
              </a:spcBef>
            </a:pPr>
            <a:r>
              <a:rPr sz="1850" spc="240" dirty="0">
                <a:solidFill>
                  <a:srgbClr val="231F20"/>
                </a:solidFill>
                <a:latin typeface="Arial"/>
                <a:cs typeface="Arial"/>
              </a:rPr>
              <a:t>регіональні</a:t>
            </a:r>
            <a:r>
              <a:rPr sz="1850" spc="3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-295" dirty="0">
                <a:solidFill>
                  <a:srgbClr val="231F20"/>
                </a:solidFill>
                <a:latin typeface="Verdana"/>
                <a:cs typeface="Verdana"/>
              </a:rPr>
              <a:t>(</a:t>
            </a:r>
            <a:r>
              <a:rPr sz="1850" spc="-4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195" dirty="0">
                <a:solidFill>
                  <a:srgbClr val="231F20"/>
                </a:solidFill>
                <a:latin typeface="Arial"/>
                <a:cs typeface="Arial"/>
              </a:rPr>
              <a:t>територіальні</a:t>
            </a:r>
            <a:r>
              <a:rPr sz="1850" spc="195" dirty="0">
                <a:solidFill>
                  <a:srgbClr val="231F20"/>
                </a:solidFill>
                <a:latin typeface="Verdana"/>
                <a:cs typeface="Verdana"/>
              </a:rPr>
              <a:t>)</a:t>
            </a:r>
            <a:endParaRPr sz="1850">
              <a:latin typeface="Verdana"/>
              <a:cs typeface="Verdana"/>
            </a:endParaRPr>
          </a:p>
          <a:p>
            <a:pPr marL="806450" marR="798830" algn="ctr">
              <a:lnSpc>
                <a:spcPct val="113399"/>
              </a:lnSpc>
              <a:spcBef>
                <a:spcPts val="875"/>
              </a:spcBef>
            </a:pPr>
            <a:r>
              <a:rPr sz="2350" dirty="0">
                <a:solidFill>
                  <a:srgbClr val="231F20"/>
                </a:solidFill>
                <a:latin typeface="Arial Black"/>
                <a:cs typeface="Arial Black"/>
              </a:rPr>
              <a:t>За</a:t>
            </a:r>
            <a:r>
              <a:rPr sz="2350" spc="305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105" dirty="0">
                <a:solidFill>
                  <a:srgbClr val="231F20"/>
                </a:solidFill>
                <a:latin typeface="Arial Black"/>
                <a:cs typeface="Arial Black"/>
              </a:rPr>
              <a:t>масштабом</a:t>
            </a:r>
            <a:r>
              <a:rPr sz="2350" spc="305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60" dirty="0">
                <a:solidFill>
                  <a:srgbClr val="231F20"/>
                </a:solidFill>
                <a:latin typeface="Arial Black"/>
                <a:cs typeface="Arial Black"/>
              </a:rPr>
              <a:t>та </a:t>
            </a:r>
            <a:r>
              <a:rPr sz="2350" dirty="0">
                <a:solidFill>
                  <a:srgbClr val="231F20"/>
                </a:solidFill>
                <a:latin typeface="Arial Black"/>
                <a:cs typeface="Arial Black"/>
              </a:rPr>
              <a:t>географією</a:t>
            </a:r>
            <a:r>
              <a:rPr sz="2350" spc="47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135" dirty="0">
                <a:solidFill>
                  <a:srgbClr val="231F20"/>
                </a:solidFill>
                <a:latin typeface="Arial Black"/>
                <a:cs typeface="Arial Black"/>
              </a:rPr>
              <a:t>торгів</a:t>
            </a:r>
            <a:endParaRPr sz="2350">
              <a:latin typeface="Arial Black"/>
              <a:cs typeface="Arial Black"/>
            </a:endParaRPr>
          </a:p>
          <a:p>
            <a:pPr marL="241300" algn="ctr">
              <a:lnSpc>
                <a:spcPct val="100000"/>
              </a:lnSpc>
              <a:spcBef>
                <a:spcPts val="1450"/>
              </a:spcBef>
            </a:pPr>
            <a:r>
              <a:rPr sz="1850" spc="220" dirty="0">
                <a:solidFill>
                  <a:srgbClr val="231F20"/>
                </a:solidFill>
                <a:latin typeface="Arial"/>
                <a:cs typeface="Arial"/>
              </a:rPr>
              <a:t>міжнародні</a:t>
            </a:r>
            <a:r>
              <a:rPr sz="1850" spc="220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1850" spc="229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210" dirty="0">
                <a:solidFill>
                  <a:srgbClr val="231F20"/>
                </a:solidFill>
                <a:latin typeface="Arial"/>
                <a:cs typeface="Arial"/>
              </a:rPr>
              <a:t>національні</a:t>
            </a:r>
            <a:r>
              <a:rPr sz="1850" spc="210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endParaRPr sz="1850">
              <a:latin typeface="Verdana"/>
              <a:cs typeface="Verdana"/>
            </a:endParaRPr>
          </a:p>
          <a:p>
            <a:pPr marL="241300" algn="ctr">
              <a:lnSpc>
                <a:spcPct val="100000"/>
              </a:lnSpc>
              <a:spcBef>
                <a:spcPts val="254"/>
              </a:spcBef>
            </a:pPr>
            <a:r>
              <a:rPr sz="1850" spc="215" dirty="0">
                <a:solidFill>
                  <a:srgbClr val="231F20"/>
                </a:solidFill>
                <a:latin typeface="Arial"/>
                <a:cs typeface="Arial"/>
              </a:rPr>
              <a:t>локальні</a:t>
            </a:r>
            <a:endParaRPr sz="1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59558" y="5600700"/>
            <a:ext cx="16687800" cy="4419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Біржовий товар</a:t>
            </a: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повинен відповідати певним вимогам, що дають можливість його стандартизувати та організовано продавати.</a:t>
            </a:r>
          </a:p>
          <a:p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біржової торгівлі важливими є: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якість товару;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кількість;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стандарт;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одиниця вимірювання;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умови поставки;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місце поставки;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строки поставки;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ціна.</a:t>
            </a:r>
          </a:p>
          <a:p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Наприклад, якщо біржа організовує торгівлю зерном, необхідно визначити не лише його назву, а й конкретні характеристики: вид зерна, клас, якість, обсяг партії, умови та строк поставки.</a:t>
            </a:r>
          </a:p>
          <a:p>
            <a:r>
              <a:rPr lang="uk-U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Стандартизація</a:t>
            </a: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спрощує укладення договорів, оскільки сторонам не потрібно щоразу детально погоджувати всі характеристики предмета договору.</a:t>
            </a:r>
            <a:endParaRPr lang="uk-UA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85800" y="-114300"/>
            <a:ext cx="16535400" cy="5410200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Товарні біржі</a:t>
            </a:r>
          </a:p>
          <a:p>
            <a:pPr algn="just"/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На них організовується торгівля товарами та іншими активами, визначеними законодавством і правилами відповідного організованого товарного ринку.</a:t>
            </a:r>
          </a:p>
          <a:p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Прикладами біржових товарів можуть бути: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зерно;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олійні культури;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метал;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енергоресурси;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сировина;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інші стандартизовані товари.</a:t>
            </a:r>
          </a:p>
          <a:p>
            <a:r>
              <a:rPr 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Фондові біржі</a:t>
            </a:r>
          </a:p>
          <a:p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Пов’язані з організацією торгівлі фінансовими інструментами, зокрема цінними паперами.</a:t>
            </a:r>
          </a:p>
          <a:p>
            <a:r>
              <a:rPr 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 Валютні ринки</a:t>
            </a:r>
          </a:p>
          <a:p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Пов’язані з операціями з іноземною валютою та відповідними фінансовими інструментами.</a:t>
            </a:r>
          </a:p>
          <a:p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На сучасному етапі межі між окремими видами організованих ринків можуть визначатися не лише традиційним поділом на «товарні», «фондові» та «валютні» біржі, а й особливостями законодавчого регулювання відповідного ринку.</a:t>
            </a:r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9533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3400" y="1163472"/>
            <a:ext cx="17526000" cy="9067800"/>
          </a:xfrm>
        </p:spPr>
        <p:txBody>
          <a:bodyPr/>
          <a:lstStyle/>
          <a:p>
            <a:r>
              <a:rPr lang="uk-UA" dirty="0" smtClean="0"/>
              <a:t>У загальному вигляді біржова операція може відбуватися за такою схемою:</a:t>
            </a:r>
          </a:p>
          <a:p>
            <a:r>
              <a:rPr lang="uk-UA" b="1" dirty="0" smtClean="0"/>
              <a:t>1. Реєстрація учасника</a:t>
            </a:r>
            <a:endParaRPr lang="uk-UA" dirty="0" smtClean="0"/>
          </a:p>
          <a:p>
            <a:r>
              <a:rPr lang="uk-UA" dirty="0" smtClean="0"/>
              <a:t>Суб’єкт господарювання проходить необхідні процедури допуску до торгів.</a:t>
            </a:r>
          </a:p>
          <a:p>
            <a:r>
              <a:rPr lang="uk-UA" dirty="0" smtClean="0"/>
              <a:t>↓</a:t>
            </a:r>
          </a:p>
          <a:p>
            <a:r>
              <a:rPr lang="uk-UA" b="1" dirty="0" smtClean="0"/>
              <a:t>2. Визначення предмета торгів</a:t>
            </a:r>
            <a:endParaRPr lang="uk-UA" dirty="0" smtClean="0"/>
          </a:p>
          <a:p>
            <a:r>
              <a:rPr lang="uk-UA" dirty="0" smtClean="0"/>
              <a:t>Встановлюється, який товар або фінансовий інструмент буде купуватися чи продаватися.</a:t>
            </a:r>
          </a:p>
          <a:p>
            <a:r>
              <a:rPr lang="uk-UA" dirty="0" smtClean="0"/>
              <a:t>↓</a:t>
            </a:r>
          </a:p>
          <a:p>
            <a:r>
              <a:rPr lang="uk-UA" b="1" dirty="0" smtClean="0"/>
              <a:t>3. Подання заявки</a:t>
            </a:r>
            <a:endParaRPr lang="uk-UA" dirty="0" smtClean="0"/>
          </a:p>
          <a:p>
            <a:r>
              <a:rPr lang="uk-UA" dirty="0" smtClean="0"/>
              <a:t>Учасник подає заявку із зазначенням необхідних умов.</a:t>
            </a:r>
          </a:p>
          <a:p>
            <a:r>
              <a:rPr lang="uk-UA" dirty="0" smtClean="0"/>
              <a:t>↓</a:t>
            </a:r>
          </a:p>
          <a:p>
            <a:r>
              <a:rPr lang="uk-UA" b="1" dirty="0" smtClean="0"/>
              <a:t>4. Зустріч заявок</a:t>
            </a:r>
            <a:endParaRPr lang="uk-UA" dirty="0" smtClean="0"/>
          </a:p>
          <a:p>
            <a:r>
              <a:rPr lang="uk-UA" dirty="0" smtClean="0"/>
              <a:t>Відбувається зіставлення пропозицій покупців та продавців.</a:t>
            </a:r>
          </a:p>
          <a:p>
            <a:r>
              <a:rPr lang="uk-UA" dirty="0" smtClean="0"/>
              <a:t>↓</a:t>
            </a:r>
          </a:p>
          <a:p>
            <a:r>
              <a:rPr lang="uk-UA" b="1" dirty="0" smtClean="0"/>
              <a:t>5. Укладення угоди</a:t>
            </a:r>
            <a:endParaRPr lang="uk-UA" dirty="0" smtClean="0"/>
          </a:p>
          <a:p>
            <a:r>
              <a:rPr lang="uk-UA" dirty="0" smtClean="0"/>
              <a:t>За умови збігу відповідних параметрів укладається біржова угода.</a:t>
            </a:r>
          </a:p>
          <a:p>
            <a:r>
              <a:rPr lang="uk-UA" dirty="0" smtClean="0"/>
              <a:t>↓</a:t>
            </a:r>
          </a:p>
          <a:p>
            <a:r>
              <a:rPr lang="uk-UA" b="1" dirty="0" smtClean="0"/>
              <a:t>6. Кліринг та розрахунки</a:t>
            </a:r>
            <a:endParaRPr lang="uk-UA" dirty="0" smtClean="0"/>
          </a:p>
          <a:p>
            <a:r>
              <a:rPr lang="uk-UA" dirty="0" smtClean="0"/>
              <a:t>Визначаються зобов’язання сторін та здійснюються відповідні розрахунки.</a:t>
            </a:r>
          </a:p>
          <a:p>
            <a:r>
              <a:rPr lang="uk-UA" dirty="0" smtClean="0"/>
              <a:t>↓</a:t>
            </a:r>
          </a:p>
          <a:p>
            <a:r>
              <a:rPr lang="uk-UA" b="1" dirty="0" smtClean="0"/>
              <a:t>7. Виконання угоди</a:t>
            </a:r>
            <a:endParaRPr lang="uk-UA" dirty="0" smtClean="0"/>
          </a:p>
          <a:p>
            <a:r>
              <a:rPr lang="uk-UA" dirty="0" smtClean="0"/>
              <a:t>Здійснюється передача товару, фінансового інструменту або виконання іншого передбаченого договором зобов’язання.</a:t>
            </a:r>
          </a:p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876800" y="183597"/>
            <a:ext cx="13182600" cy="997503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/>
              <a:t>Порядок здійснення біржової торгівлі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6027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2783" y="400976"/>
            <a:ext cx="7372349" cy="945830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5882061" y="0"/>
            <a:ext cx="2406015" cy="2057400"/>
          </a:xfrm>
          <a:custGeom>
            <a:avLst/>
            <a:gdLst/>
            <a:ahLst/>
            <a:cxnLst/>
            <a:rect l="l" t="t" r="r" b="b"/>
            <a:pathLst>
              <a:path w="2406015" h="2057400">
                <a:moveTo>
                  <a:pt x="2057400" y="2057399"/>
                </a:moveTo>
                <a:lnTo>
                  <a:pt x="2006908" y="2056781"/>
                </a:lnTo>
                <a:lnTo>
                  <a:pt x="1956450" y="2054919"/>
                </a:lnTo>
                <a:lnTo>
                  <a:pt x="1906052" y="2051826"/>
                </a:lnTo>
                <a:lnTo>
                  <a:pt x="1855740" y="2047490"/>
                </a:lnTo>
                <a:lnTo>
                  <a:pt x="1805549" y="2041925"/>
                </a:lnTo>
                <a:lnTo>
                  <a:pt x="1755522" y="2035134"/>
                </a:lnTo>
                <a:lnTo>
                  <a:pt x="1705666" y="2027107"/>
                </a:lnTo>
                <a:lnTo>
                  <a:pt x="1656024" y="2017863"/>
                </a:lnTo>
                <a:lnTo>
                  <a:pt x="1606623" y="2007409"/>
                </a:lnTo>
                <a:lnTo>
                  <a:pt x="1557497" y="1995746"/>
                </a:lnTo>
                <a:lnTo>
                  <a:pt x="1508667" y="1982872"/>
                </a:lnTo>
                <a:lnTo>
                  <a:pt x="1460171" y="1968806"/>
                </a:lnTo>
                <a:lnTo>
                  <a:pt x="1412030" y="1953557"/>
                </a:lnTo>
                <a:lnTo>
                  <a:pt x="1364284" y="1937133"/>
                </a:lnTo>
                <a:lnTo>
                  <a:pt x="1316953" y="1919538"/>
                </a:lnTo>
                <a:lnTo>
                  <a:pt x="1270067" y="1900786"/>
                </a:lnTo>
                <a:lnTo>
                  <a:pt x="1223654" y="1880896"/>
                </a:lnTo>
                <a:lnTo>
                  <a:pt x="1177747" y="1859866"/>
                </a:lnTo>
                <a:lnTo>
                  <a:pt x="1132369" y="1837719"/>
                </a:lnTo>
                <a:lnTo>
                  <a:pt x="1087548" y="1814466"/>
                </a:lnTo>
                <a:lnTo>
                  <a:pt x="1043311" y="1790118"/>
                </a:lnTo>
                <a:lnTo>
                  <a:pt x="999684" y="1764689"/>
                </a:lnTo>
                <a:lnTo>
                  <a:pt x="956695" y="1738202"/>
                </a:lnTo>
                <a:lnTo>
                  <a:pt x="914369" y="1710670"/>
                </a:lnTo>
                <a:lnTo>
                  <a:pt x="872731" y="1682098"/>
                </a:lnTo>
                <a:lnTo>
                  <a:pt x="831807" y="1652515"/>
                </a:lnTo>
                <a:lnTo>
                  <a:pt x="791622" y="1621942"/>
                </a:lnTo>
                <a:lnTo>
                  <a:pt x="752199" y="1590393"/>
                </a:lnTo>
                <a:lnTo>
                  <a:pt x="713561" y="1557879"/>
                </a:lnTo>
                <a:lnTo>
                  <a:pt x="675734" y="1524430"/>
                </a:lnTo>
                <a:lnTo>
                  <a:pt x="638739" y="1490064"/>
                </a:lnTo>
                <a:lnTo>
                  <a:pt x="602598" y="1454798"/>
                </a:lnTo>
                <a:lnTo>
                  <a:pt x="567334" y="1418658"/>
                </a:lnTo>
                <a:lnTo>
                  <a:pt x="532967" y="1381669"/>
                </a:lnTo>
                <a:lnTo>
                  <a:pt x="499518" y="1343839"/>
                </a:lnTo>
                <a:lnTo>
                  <a:pt x="467008" y="1305203"/>
                </a:lnTo>
                <a:lnTo>
                  <a:pt x="435456" y="1265779"/>
                </a:lnTo>
                <a:lnTo>
                  <a:pt x="404880" y="1225593"/>
                </a:lnTo>
                <a:lnTo>
                  <a:pt x="375300" y="1184669"/>
                </a:lnTo>
                <a:lnTo>
                  <a:pt x="346734" y="1143034"/>
                </a:lnTo>
                <a:lnTo>
                  <a:pt x="319197" y="1100701"/>
                </a:lnTo>
                <a:lnTo>
                  <a:pt x="292708" y="1057709"/>
                </a:lnTo>
                <a:lnTo>
                  <a:pt x="267282" y="1014086"/>
                </a:lnTo>
                <a:lnTo>
                  <a:pt x="242935" y="969846"/>
                </a:lnTo>
                <a:lnTo>
                  <a:pt x="219680" y="925028"/>
                </a:lnTo>
                <a:lnTo>
                  <a:pt x="197532" y="879652"/>
                </a:lnTo>
                <a:lnTo>
                  <a:pt x="176504" y="833745"/>
                </a:lnTo>
                <a:lnTo>
                  <a:pt x="156610" y="787332"/>
                </a:lnTo>
                <a:lnTo>
                  <a:pt x="137860" y="740446"/>
                </a:lnTo>
                <a:lnTo>
                  <a:pt x="120267" y="693115"/>
                </a:lnTo>
                <a:lnTo>
                  <a:pt x="103840" y="645369"/>
                </a:lnTo>
                <a:lnTo>
                  <a:pt x="88590" y="597228"/>
                </a:lnTo>
                <a:lnTo>
                  <a:pt x="74527" y="548732"/>
                </a:lnTo>
                <a:lnTo>
                  <a:pt x="61657" y="499902"/>
                </a:lnTo>
                <a:lnTo>
                  <a:pt x="49990" y="450776"/>
                </a:lnTo>
                <a:lnTo>
                  <a:pt x="39532" y="401375"/>
                </a:lnTo>
                <a:lnTo>
                  <a:pt x="30289" y="351733"/>
                </a:lnTo>
                <a:lnTo>
                  <a:pt x="22268" y="301877"/>
                </a:lnTo>
                <a:lnTo>
                  <a:pt x="15472" y="251850"/>
                </a:lnTo>
                <a:lnTo>
                  <a:pt x="9906" y="201659"/>
                </a:lnTo>
                <a:lnTo>
                  <a:pt x="5574" y="151347"/>
                </a:lnTo>
                <a:lnTo>
                  <a:pt x="2478" y="100949"/>
                </a:lnTo>
                <a:lnTo>
                  <a:pt x="619" y="50492"/>
                </a:lnTo>
                <a:lnTo>
                  <a:pt x="0" y="0"/>
                </a:lnTo>
                <a:lnTo>
                  <a:pt x="2405923" y="0"/>
                </a:lnTo>
                <a:lnTo>
                  <a:pt x="2405923" y="2027644"/>
                </a:lnTo>
                <a:lnTo>
                  <a:pt x="2384232" y="2031272"/>
                </a:lnTo>
                <a:lnTo>
                  <a:pt x="2334284" y="2038683"/>
                </a:lnTo>
                <a:lnTo>
                  <a:pt x="2284174" y="2044860"/>
                </a:lnTo>
                <a:lnTo>
                  <a:pt x="2233914" y="2049813"/>
                </a:lnTo>
                <a:lnTo>
                  <a:pt x="2183559" y="2053529"/>
                </a:lnTo>
                <a:lnTo>
                  <a:pt x="2133125" y="2056006"/>
                </a:lnTo>
                <a:lnTo>
                  <a:pt x="2082650" y="2057245"/>
                </a:lnTo>
                <a:lnTo>
                  <a:pt x="2057400" y="2057399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458200" y="1497905"/>
            <a:ext cx="8763000" cy="866904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400"/>
              </a:spcBef>
            </a:pPr>
            <a:r>
              <a:rPr lang="uk-UA" sz="2000" dirty="0" smtClean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25" dirty="0" smtClean="0">
                <a:solidFill>
                  <a:srgbClr val="231F20"/>
                </a:solidFill>
                <a:latin typeface="Arial"/>
                <a:cs typeface="Arial"/>
              </a:rPr>
              <a:t>Україні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180" dirty="0" smtClean="0">
                <a:solidFill>
                  <a:srgbClr val="231F20"/>
                </a:solidFill>
                <a:latin typeface="Arial"/>
                <a:cs typeface="Arial"/>
              </a:rPr>
              <a:t>на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60" dirty="0" smtClean="0">
                <a:solidFill>
                  <a:srgbClr val="231F20"/>
                </a:solidFill>
                <a:latin typeface="Arial"/>
                <a:cs typeface="Arial"/>
              </a:rPr>
              <a:t>початку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55" dirty="0" smtClean="0">
                <a:solidFill>
                  <a:srgbClr val="231F20"/>
                </a:solidFill>
                <a:latin typeface="Verdana"/>
                <a:cs typeface="Verdana"/>
              </a:rPr>
              <a:t>2021</a:t>
            </a:r>
            <a:r>
              <a:rPr lang="uk-UA" sz="2000" spc="254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dirty="0" smtClean="0">
                <a:solidFill>
                  <a:srgbClr val="231F20"/>
                </a:solidFill>
                <a:latin typeface="Arial"/>
                <a:cs typeface="Arial"/>
              </a:rPr>
              <a:t>р</a:t>
            </a:r>
            <a:r>
              <a:rPr lang="uk-UA" sz="2000" dirty="0" smtClean="0">
                <a:solidFill>
                  <a:srgbClr val="231F20"/>
                </a:solidFill>
                <a:latin typeface="Verdana"/>
                <a:cs typeface="Verdana"/>
              </a:rPr>
              <a:t>.</a:t>
            </a:r>
            <a:r>
              <a:rPr lang="uk-UA" sz="2000" spc="260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180" dirty="0" smtClean="0">
                <a:solidFill>
                  <a:srgbClr val="231F20"/>
                </a:solidFill>
                <a:latin typeface="Arial"/>
                <a:cs typeface="Arial"/>
              </a:rPr>
              <a:t>було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29" dirty="0" smtClean="0">
                <a:solidFill>
                  <a:srgbClr val="231F20"/>
                </a:solidFill>
                <a:latin typeface="Arial"/>
                <a:cs typeface="Arial"/>
              </a:rPr>
              <a:t>зареєстровано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130" dirty="0" smtClean="0">
                <a:solidFill>
                  <a:srgbClr val="231F20"/>
                </a:solidFill>
                <a:latin typeface="Verdana"/>
                <a:cs typeface="Verdana"/>
              </a:rPr>
              <a:t>620</a:t>
            </a:r>
            <a:r>
              <a:rPr lang="uk-UA" sz="2000" dirty="0">
                <a:latin typeface="Verdana"/>
                <a:cs typeface="Verdana"/>
              </a:rPr>
              <a:t> </a:t>
            </a:r>
            <a:r>
              <a:rPr lang="uk-UA" sz="2000" spc="190" dirty="0" smtClean="0">
                <a:solidFill>
                  <a:srgbClr val="231F20"/>
                </a:solidFill>
                <a:latin typeface="Arial"/>
                <a:cs typeface="Arial"/>
              </a:rPr>
              <a:t>бірж</a:t>
            </a:r>
            <a:r>
              <a:rPr lang="uk-UA" sz="2000" spc="190" dirty="0" smtClean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lang="uk-UA" sz="2000" spc="254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125" dirty="0" smtClean="0">
                <a:solidFill>
                  <a:srgbClr val="231F20"/>
                </a:solidFill>
                <a:latin typeface="Arial"/>
                <a:cs typeface="Arial"/>
              </a:rPr>
              <a:t>але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125" dirty="0" smtClean="0">
                <a:solidFill>
                  <a:srgbClr val="231F20"/>
                </a:solidFill>
                <a:latin typeface="Arial"/>
                <a:cs typeface="Arial"/>
              </a:rPr>
              <a:t>за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75" dirty="0" smtClean="0">
                <a:solidFill>
                  <a:srgbClr val="231F20"/>
                </a:solidFill>
                <a:latin typeface="Arial"/>
                <a:cs typeface="Arial"/>
              </a:rPr>
              <a:t>оцінками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40" dirty="0" smtClean="0">
                <a:solidFill>
                  <a:srgbClr val="231F20"/>
                </a:solidFill>
                <a:latin typeface="Arial"/>
                <a:cs typeface="Arial"/>
              </a:rPr>
              <a:t>експертів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70" dirty="0" smtClean="0">
                <a:solidFill>
                  <a:srgbClr val="231F20"/>
                </a:solidFill>
                <a:latin typeface="Arial"/>
                <a:cs typeface="Arial"/>
              </a:rPr>
              <a:t>біржового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25" dirty="0" smtClean="0">
                <a:solidFill>
                  <a:srgbClr val="231F20"/>
                </a:solidFill>
                <a:latin typeface="Arial"/>
                <a:cs typeface="Arial"/>
              </a:rPr>
              <a:t>ринку</a:t>
            </a:r>
            <a:r>
              <a:rPr lang="uk-UA" sz="2000" spc="225" dirty="0" smtClean="0">
                <a:solidFill>
                  <a:srgbClr val="231F20"/>
                </a:solidFill>
                <a:latin typeface="Verdana"/>
                <a:cs typeface="Verdana"/>
              </a:rPr>
              <a:t>, </a:t>
            </a:r>
            <a:r>
              <a:rPr lang="uk-UA" sz="2000" spc="285" dirty="0" smtClean="0">
                <a:solidFill>
                  <a:srgbClr val="231F20"/>
                </a:solidFill>
                <a:latin typeface="Arial"/>
                <a:cs typeface="Arial"/>
              </a:rPr>
              <a:t>практичну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29" dirty="0" smtClean="0">
                <a:solidFill>
                  <a:srgbClr val="231F20"/>
                </a:solidFill>
                <a:latin typeface="Arial"/>
                <a:cs typeface="Arial"/>
              </a:rPr>
              <a:t>діяльність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50" dirty="0" smtClean="0">
                <a:solidFill>
                  <a:srgbClr val="231F20"/>
                </a:solidFill>
                <a:latin typeface="Arial"/>
                <a:cs typeface="Arial"/>
              </a:rPr>
              <a:t>здійснювали</a:t>
            </a:r>
            <a:r>
              <a:rPr lang="uk-UA" sz="2000" spc="409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50" dirty="0" smtClean="0">
                <a:solidFill>
                  <a:srgbClr val="231F20"/>
                </a:solidFill>
                <a:latin typeface="Arial"/>
                <a:cs typeface="Arial"/>
              </a:rPr>
              <a:t>менше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155" dirty="0" smtClean="0">
                <a:solidFill>
                  <a:srgbClr val="231F20"/>
                </a:solidFill>
                <a:latin typeface="Verdana"/>
                <a:cs typeface="Verdana"/>
              </a:rPr>
              <a:t>200</a:t>
            </a:r>
            <a:r>
              <a:rPr lang="uk-UA" sz="2000" spc="265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160" dirty="0" smtClean="0">
                <a:solidFill>
                  <a:srgbClr val="231F20"/>
                </a:solidFill>
                <a:latin typeface="Arial"/>
                <a:cs typeface="Arial"/>
              </a:rPr>
              <a:t>бірж</a:t>
            </a:r>
            <a:r>
              <a:rPr lang="uk-UA" sz="2000" spc="160" dirty="0" smtClean="0">
                <a:solidFill>
                  <a:srgbClr val="231F20"/>
                </a:solidFill>
                <a:latin typeface="Verdana"/>
                <a:cs typeface="Verdana"/>
              </a:rPr>
              <a:t>. </a:t>
            </a:r>
            <a:r>
              <a:rPr lang="uk-UA" sz="2000" spc="215" dirty="0" smtClean="0">
                <a:solidFill>
                  <a:srgbClr val="231F20"/>
                </a:solidFill>
                <a:latin typeface="Arial"/>
                <a:cs typeface="Arial"/>
              </a:rPr>
              <a:t>Також</a:t>
            </a:r>
            <a:r>
              <a:rPr lang="uk-UA" sz="2000" spc="39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35" dirty="0" smtClean="0">
                <a:solidFill>
                  <a:srgbClr val="231F20"/>
                </a:solidFill>
                <a:latin typeface="Arial"/>
                <a:cs typeface="Arial"/>
              </a:rPr>
              <a:t>особливістю</a:t>
            </a:r>
            <a:r>
              <a:rPr lang="uk-UA" sz="2000" spc="39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25" dirty="0" smtClean="0">
                <a:solidFill>
                  <a:srgbClr val="231F20"/>
                </a:solidFill>
                <a:latin typeface="Arial"/>
                <a:cs typeface="Arial"/>
              </a:rPr>
              <a:t>діяльності</a:t>
            </a:r>
            <a:r>
              <a:rPr lang="uk-UA" sz="2000" spc="39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40" dirty="0" smtClean="0">
                <a:solidFill>
                  <a:srgbClr val="231F20"/>
                </a:solidFill>
                <a:latin typeface="Arial"/>
                <a:cs typeface="Arial"/>
              </a:rPr>
              <a:t>бірж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85" dirty="0" smtClean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lang="uk-UA" sz="2000" spc="39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25" dirty="0" smtClean="0">
                <a:solidFill>
                  <a:srgbClr val="231F20"/>
                </a:solidFill>
                <a:latin typeface="Arial"/>
                <a:cs typeface="Arial"/>
              </a:rPr>
              <a:t>Україні</a:t>
            </a:r>
            <a:r>
              <a:rPr lang="uk-UA" sz="2000" spc="39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dirty="0" smtClean="0">
                <a:solidFill>
                  <a:srgbClr val="231F20"/>
                </a:solidFill>
                <a:latin typeface="Arial"/>
                <a:cs typeface="Arial"/>
              </a:rPr>
              <a:t>є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80" dirty="0" smtClean="0">
                <a:solidFill>
                  <a:srgbClr val="231F20"/>
                </a:solidFill>
                <a:latin typeface="Arial"/>
                <a:cs typeface="Arial"/>
              </a:rPr>
              <a:t>те</a:t>
            </a:r>
            <a:r>
              <a:rPr lang="uk-UA" sz="2000" spc="80" dirty="0" smtClean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lang="uk-UA" sz="2000" spc="250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190" dirty="0" smtClean="0">
                <a:solidFill>
                  <a:srgbClr val="231F20"/>
                </a:solidFill>
                <a:latin typeface="Arial"/>
                <a:cs typeface="Arial"/>
              </a:rPr>
              <a:t>що </a:t>
            </a:r>
            <a:r>
              <a:rPr lang="uk-UA" sz="2000" spc="240" dirty="0" smtClean="0">
                <a:solidFill>
                  <a:srgbClr val="231F20"/>
                </a:solidFill>
                <a:latin typeface="Arial"/>
                <a:cs typeface="Arial"/>
              </a:rPr>
              <a:t>більшість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60" dirty="0" smtClean="0">
                <a:solidFill>
                  <a:srgbClr val="231F20"/>
                </a:solidFill>
                <a:latin typeface="Arial"/>
                <a:cs typeface="Arial"/>
              </a:rPr>
              <a:t>з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54" dirty="0" smtClean="0">
                <a:solidFill>
                  <a:srgbClr val="231F20"/>
                </a:solidFill>
                <a:latin typeface="Arial"/>
                <a:cs typeface="Arial"/>
              </a:rPr>
              <a:t>них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50" dirty="0" smtClean="0">
                <a:solidFill>
                  <a:srgbClr val="231F20"/>
                </a:solidFill>
                <a:latin typeface="Arial"/>
                <a:cs typeface="Arial"/>
              </a:rPr>
              <a:t>сьогодні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20" dirty="0" smtClean="0">
                <a:solidFill>
                  <a:srgbClr val="231F20"/>
                </a:solidFill>
                <a:latin typeface="Arial"/>
                <a:cs typeface="Arial"/>
              </a:rPr>
              <a:t>займається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20" dirty="0" smtClean="0">
                <a:solidFill>
                  <a:srgbClr val="231F20"/>
                </a:solidFill>
                <a:latin typeface="Arial"/>
                <a:cs typeface="Arial"/>
              </a:rPr>
              <a:t>багатьма</a:t>
            </a:r>
            <a:r>
              <a:rPr lang="uk-UA" sz="2000" dirty="0">
                <a:latin typeface="Arial"/>
                <a:cs typeface="Arial"/>
              </a:rPr>
              <a:t> </a:t>
            </a:r>
            <a:r>
              <a:rPr lang="uk-UA" sz="2000" spc="235" dirty="0" smtClean="0">
                <a:solidFill>
                  <a:srgbClr val="231F20"/>
                </a:solidFill>
                <a:latin typeface="Arial"/>
                <a:cs typeface="Arial"/>
              </a:rPr>
              <a:t>операціями</a:t>
            </a:r>
            <a:r>
              <a:rPr lang="uk-UA" sz="2000" spc="235" dirty="0" smtClean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lang="uk-UA" sz="2000" spc="254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215" dirty="0" smtClean="0">
                <a:solidFill>
                  <a:srgbClr val="231F20"/>
                </a:solidFill>
                <a:latin typeface="Arial"/>
                <a:cs typeface="Arial"/>
              </a:rPr>
              <a:t>які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85" dirty="0" smtClean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80" dirty="0" smtClean="0">
                <a:solidFill>
                  <a:srgbClr val="231F20"/>
                </a:solidFill>
                <a:latin typeface="Arial"/>
                <a:cs typeface="Arial"/>
              </a:rPr>
              <a:t>розвинених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29" dirty="0" smtClean="0">
                <a:solidFill>
                  <a:srgbClr val="231F20"/>
                </a:solidFill>
                <a:latin typeface="Arial"/>
                <a:cs typeface="Arial"/>
              </a:rPr>
              <a:t>країнах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25" dirty="0" smtClean="0">
                <a:solidFill>
                  <a:srgbClr val="231F20"/>
                </a:solidFill>
                <a:latin typeface="Arial"/>
                <a:cs typeface="Arial"/>
              </a:rPr>
              <a:t>відносяться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110" dirty="0" smtClean="0">
                <a:solidFill>
                  <a:srgbClr val="231F20"/>
                </a:solidFill>
                <a:latin typeface="Arial"/>
                <a:cs typeface="Arial"/>
              </a:rPr>
              <a:t>до </a:t>
            </a:r>
            <a:r>
              <a:rPr lang="uk-UA" sz="2000" spc="240" dirty="0" smtClean="0">
                <a:solidFill>
                  <a:srgbClr val="231F20"/>
                </a:solidFill>
                <a:latin typeface="Arial"/>
                <a:cs typeface="Arial"/>
              </a:rPr>
              <a:t>позабіржових</a:t>
            </a:r>
            <a:r>
              <a:rPr lang="uk-UA" sz="2000" spc="240" dirty="0" smtClean="0">
                <a:solidFill>
                  <a:srgbClr val="231F20"/>
                </a:solidFill>
                <a:latin typeface="Verdana"/>
                <a:cs typeface="Verdana"/>
              </a:rPr>
              <a:t>.</a:t>
            </a:r>
            <a:r>
              <a:rPr lang="uk-UA" sz="2000" spc="260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140" dirty="0" smtClean="0">
                <a:solidFill>
                  <a:srgbClr val="231F20"/>
                </a:solidFill>
                <a:latin typeface="Arial"/>
                <a:cs typeface="Arial"/>
              </a:rPr>
              <a:t>Для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45" dirty="0" smtClean="0">
                <a:solidFill>
                  <a:srgbClr val="231F20"/>
                </a:solidFill>
                <a:latin typeface="Arial"/>
                <a:cs typeface="Arial"/>
              </a:rPr>
              <a:t>прикладу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54" dirty="0" smtClean="0">
                <a:solidFill>
                  <a:srgbClr val="231F20"/>
                </a:solidFill>
                <a:latin typeface="Arial"/>
                <a:cs typeface="Arial"/>
              </a:rPr>
              <a:t>окремі</a:t>
            </a:r>
            <a:r>
              <a:rPr lang="uk-UA" sz="2000" spc="409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40" dirty="0" smtClean="0">
                <a:solidFill>
                  <a:srgbClr val="231F20"/>
                </a:solidFill>
                <a:latin typeface="Arial"/>
                <a:cs typeface="Arial"/>
              </a:rPr>
              <a:t>біржі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-320" dirty="0" smtClean="0">
                <a:solidFill>
                  <a:srgbClr val="231F20"/>
                </a:solidFill>
                <a:latin typeface="Verdana"/>
                <a:cs typeface="Verdana"/>
              </a:rPr>
              <a:t>(</a:t>
            </a:r>
            <a:r>
              <a:rPr lang="uk-UA" sz="2000" spc="-505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225" dirty="0" smtClean="0">
                <a:solidFill>
                  <a:srgbClr val="231F20"/>
                </a:solidFill>
                <a:latin typeface="Arial"/>
                <a:cs typeface="Arial"/>
              </a:rPr>
              <a:t>товарна</a:t>
            </a:r>
            <a:r>
              <a:rPr lang="uk-UA" sz="2000" dirty="0">
                <a:latin typeface="Arial"/>
                <a:cs typeface="Arial"/>
              </a:rPr>
              <a:t> </a:t>
            </a:r>
            <a:r>
              <a:rPr lang="uk-UA" sz="2000" spc="229" dirty="0" smtClean="0">
                <a:solidFill>
                  <a:srgbClr val="231F20"/>
                </a:solidFill>
                <a:latin typeface="Arial"/>
                <a:cs typeface="Arial"/>
              </a:rPr>
              <a:t>біржа</a:t>
            </a:r>
            <a:r>
              <a:rPr lang="uk-UA" sz="2000" spc="41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-160" dirty="0" smtClean="0">
                <a:solidFill>
                  <a:srgbClr val="231F20"/>
                </a:solidFill>
                <a:latin typeface="Verdana"/>
                <a:cs typeface="Verdana"/>
              </a:rPr>
              <a:t>«</a:t>
            </a:r>
            <a:r>
              <a:rPr lang="uk-UA" sz="2000" spc="-505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215" dirty="0" smtClean="0">
                <a:solidFill>
                  <a:srgbClr val="231F20"/>
                </a:solidFill>
                <a:latin typeface="Arial"/>
                <a:cs typeface="Arial"/>
              </a:rPr>
              <a:t>Катеринославська</a:t>
            </a:r>
            <a:r>
              <a:rPr lang="uk-UA" sz="2000" spc="215" dirty="0" smtClean="0">
                <a:solidFill>
                  <a:srgbClr val="231F20"/>
                </a:solidFill>
                <a:latin typeface="Verdana"/>
                <a:cs typeface="Verdana"/>
              </a:rPr>
              <a:t>»,</a:t>
            </a:r>
            <a:r>
              <a:rPr lang="uk-UA" sz="2000" spc="270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75" dirty="0" smtClean="0">
                <a:solidFill>
                  <a:srgbClr val="231F20"/>
                </a:solidFill>
                <a:latin typeface="Arial"/>
                <a:cs typeface="Arial"/>
              </a:rPr>
              <a:t>ТОВ</a:t>
            </a:r>
            <a:r>
              <a:rPr lang="uk-UA" sz="2000" spc="41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-160" dirty="0" smtClean="0">
                <a:solidFill>
                  <a:srgbClr val="231F20"/>
                </a:solidFill>
                <a:latin typeface="Verdana"/>
                <a:cs typeface="Verdana"/>
              </a:rPr>
              <a:t>«</a:t>
            </a:r>
            <a:r>
              <a:rPr lang="uk-UA" sz="2000" spc="-505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229" dirty="0" smtClean="0">
                <a:solidFill>
                  <a:srgbClr val="231F20"/>
                </a:solidFill>
                <a:latin typeface="Arial"/>
                <a:cs typeface="Arial"/>
              </a:rPr>
              <a:t>Українська</a:t>
            </a:r>
            <a:r>
              <a:rPr lang="uk-UA" sz="2000" dirty="0">
                <a:latin typeface="Arial"/>
                <a:cs typeface="Arial"/>
              </a:rPr>
              <a:t> </a:t>
            </a:r>
            <a:r>
              <a:rPr lang="uk-UA" sz="2000" spc="235" dirty="0" smtClean="0">
                <a:solidFill>
                  <a:srgbClr val="231F20"/>
                </a:solidFill>
                <a:latin typeface="Arial"/>
                <a:cs typeface="Arial"/>
              </a:rPr>
              <a:t>універсальна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00" dirty="0" smtClean="0">
                <a:solidFill>
                  <a:srgbClr val="231F20"/>
                </a:solidFill>
                <a:latin typeface="Arial"/>
                <a:cs typeface="Arial"/>
              </a:rPr>
              <a:t>біржа</a:t>
            </a:r>
            <a:r>
              <a:rPr lang="uk-UA" sz="2000" spc="200" dirty="0" smtClean="0">
                <a:solidFill>
                  <a:srgbClr val="231F20"/>
                </a:solidFill>
                <a:latin typeface="Verdana"/>
                <a:cs typeface="Verdana"/>
              </a:rPr>
              <a:t>»</a:t>
            </a:r>
            <a:r>
              <a:rPr lang="uk-UA" sz="2000" spc="260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75" dirty="0" smtClean="0">
                <a:solidFill>
                  <a:srgbClr val="231F20"/>
                </a:solidFill>
                <a:latin typeface="Arial"/>
                <a:cs typeface="Arial"/>
              </a:rPr>
              <a:t>ТОВ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-160" dirty="0" smtClean="0">
                <a:solidFill>
                  <a:srgbClr val="231F20"/>
                </a:solidFill>
                <a:latin typeface="Verdana"/>
                <a:cs typeface="Verdana"/>
              </a:rPr>
              <a:t>«</a:t>
            </a:r>
            <a:r>
              <a:rPr lang="uk-UA" sz="2000" spc="240" dirty="0" smtClean="0">
                <a:solidFill>
                  <a:srgbClr val="231F20"/>
                </a:solidFill>
                <a:latin typeface="Arial"/>
                <a:cs typeface="Arial"/>
              </a:rPr>
              <a:t>Українська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54" dirty="0" smtClean="0">
                <a:solidFill>
                  <a:srgbClr val="231F20"/>
                </a:solidFill>
                <a:latin typeface="Arial"/>
                <a:cs typeface="Arial"/>
              </a:rPr>
              <a:t>енергетична </a:t>
            </a:r>
            <a:r>
              <a:rPr lang="uk-UA" sz="2000" spc="170" dirty="0" smtClean="0">
                <a:solidFill>
                  <a:srgbClr val="231F20"/>
                </a:solidFill>
                <a:latin typeface="Arial"/>
                <a:cs typeface="Arial"/>
              </a:rPr>
              <a:t>біржа</a:t>
            </a:r>
            <a:r>
              <a:rPr lang="uk-UA" sz="2000" spc="170" dirty="0" smtClean="0">
                <a:solidFill>
                  <a:srgbClr val="231F20"/>
                </a:solidFill>
                <a:latin typeface="Verdana"/>
                <a:cs typeface="Verdana"/>
              </a:rPr>
              <a:t>»,</a:t>
            </a:r>
            <a:r>
              <a:rPr lang="uk-UA" sz="2000" spc="265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75" dirty="0" smtClean="0">
                <a:solidFill>
                  <a:srgbClr val="231F20"/>
                </a:solidFill>
                <a:latin typeface="Arial"/>
                <a:cs typeface="Arial"/>
              </a:rPr>
              <a:t>ТОВ</a:t>
            </a:r>
            <a:r>
              <a:rPr lang="uk-UA" sz="2000" spc="409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-160" dirty="0" smtClean="0">
                <a:solidFill>
                  <a:srgbClr val="231F20"/>
                </a:solidFill>
                <a:latin typeface="Verdana"/>
                <a:cs typeface="Verdana"/>
              </a:rPr>
              <a:t>«</a:t>
            </a:r>
            <a:r>
              <a:rPr lang="uk-UA" sz="2000" spc="235" dirty="0" smtClean="0">
                <a:solidFill>
                  <a:srgbClr val="231F20"/>
                </a:solidFill>
                <a:latin typeface="Arial"/>
                <a:cs typeface="Arial"/>
              </a:rPr>
              <a:t>Центральна</a:t>
            </a:r>
            <a:r>
              <a:rPr lang="uk-UA" sz="2000" spc="41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35" dirty="0" smtClean="0">
                <a:solidFill>
                  <a:srgbClr val="231F20"/>
                </a:solidFill>
                <a:latin typeface="Arial"/>
                <a:cs typeface="Arial"/>
              </a:rPr>
              <a:t>універсальна</a:t>
            </a:r>
            <a:r>
              <a:rPr lang="uk-UA" sz="2000" spc="409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25" dirty="0" smtClean="0">
                <a:solidFill>
                  <a:srgbClr val="231F20"/>
                </a:solidFill>
                <a:latin typeface="Arial"/>
                <a:cs typeface="Arial"/>
              </a:rPr>
              <a:t>товарна</a:t>
            </a:r>
            <a:r>
              <a:rPr lang="uk-UA" sz="2000" dirty="0" smtClean="0">
                <a:latin typeface="Arial"/>
                <a:cs typeface="Arial"/>
              </a:rPr>
              <a:t> </a:t>
            </a:r>
            <a:r>
              <a:rPr lang="uk-UA" sz="2000" spc="135" dirty="0" smtClean="0">
                <a:solidFill>
                  <a:srgbClr val="231F20"/>
                </a:solidFill>
                <a:latin typeface="Arial"/>
                <a:cs typeface="Arial"/>
              </a:rPr>
              <a:t>біржа</a:t>
            </a:r>
            <a:r>
              <a:rPr lang="uk-UA" sz="2000" spc="135" dirty="0" smtClean="0">
                <a:solidFill>
                  <a:srgbClr val="231F20"/>
                </a:solidFill>
                <a:latin typeface="Verdana"/>
                <a:cs typeface="Verdana"/>
              </a:rPr>
              <a:t>»),</a:t>
            </a:r>
            <a:r>
              <a:rPr lang="uk-UA" sz="2000" spc="250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250" dirty="0" smtClean="0">
                <a:solidFill>
                  <a:srgbClr val="231F20"/>
                </a:solidFill>
                <a:latin typeface="Arial"/>
                <a:cs typeface="Arial"/>
              </a:rPr>
              <a:t>виступають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65" dirty="0" smtClean="0">
                <a:solidFill>
                  <a:srgbClr val="231F20"/>
                </a:solidFill>
                <a:latin typeface="Arial"/>
                <a:cs typeface="Arial"/>
              </a:rPr>
              <a:t>посередниками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60" dirty="0" smtClean="0">
                <a:solidFill>
                  <a:srgbClr val="231F20"/>
                </a:solidFill>
                <a:latin typeface="Arial"/>
                <a:cs typeface="Arial"/>
              </a:rPr>
              <a:t>з</a:t>
            </a:r>
            <a:r>
              <a:rPr lang="uk-UA" sz="2000" spc="39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40" dirty="0" smtClean="0">
                <a:solidFill>
                  <a:srgbClr val="231F20"/>
                </a:solidFill>
                <a:latin typeface="Arial"/>
                <a:cs typeface="Arial"/>
              </a:rPr>
              <a:t>продажу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90" dirty="0" smtClean="0">
                <a:solidFill>
                  <a:srgbClr val="231F20"/>
                </a:solidFill>
                <a:latin typeface="Arial"/>
                <a:cs typeface="Arial"/>
              </a:rPr>
              <a:t>та</a:t>
            </a:r>
            <a:r>
              <a:rPr lang="uk-UA" sz="2000" dirty="0">
                <a:latin typeface="Arial"/>
                <a:cs typeface="Arial"/>
              </a:rPr>
              <a:t> </a:t>
            </a:r>
            <a:r>
              <a:rPr lang="uk-UA" sz="2000" spc="250" dirty="0" smtClean="0">
                <a:solidFill>
                  <a:srgbClr val="231F20"/>
                </a:solidFill>
                <a:latin typeface="Arial"/>
                <a:cs typeface="Arial"/>
              </a:rPr>
              <a:t>оренди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54" dirty="0" smtClean="0">
                <a:solidFill>
                  <a:srgbClr val="231F20"/>
                </a:solidFill>
                <a:latin typeface="Arial"/>
                <a:cs typeface="Arial"/>
              </a:rPr>
              <a:t>державного</a:t>
            </a:r>
            <a:r>
              <a:rPr lang="uk-UA" sz="2000" spc="409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114" dirty="0" smtClean="0">
                <a:solidFill>
                  <a:srgbClr val="231F20"/>
                </a:solidFill>
                <a:latin typeface="Arial"/>
                <a:cs typeface="Arial"/>
              </a:rPr>
              <a:t>та</a:t>
            </a:r>
            <a:r>
              <a:rPr lang="uk-UA" sz="2000" spc="409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75" dirty="0" smtClean="0">
                <a:solidFill>
                  <a:srgbClr val="231F20"/>
                </a:solidFill>
                <a:latin typeface="Arial"/>
                <a:cs typeface="Arial"/>
              </a:rPr>
              <a:t>комунального</a:t>
            </a:r>
            <a:r>
              <a:rPr lang="uk-UA" sz="2000" spc="409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00" dirty="0" smtClean="0">
                <a:solidFill>
                  <a:srgbClr val="231F20"/>
                </a:solidFill>
                <a:latin typeface="Arial"/>
                <a:cs typeface="Arial"/>
              </a:rPr>
              <a:t>майна</a:t>
            </a:r>
            <a:r>
              <a:rPr lang="uk-UA" sz="2000" spc="200" dirty="0" smtClean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lang="uk-UA" sz="2000" spc="265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250" dirty="0" smtClean="0">
                <a:solidFill>
                  <a:srgbClr val="231F20"/>
                </a:solidFill>
                <a:latin typeface="Arial"/>
                <a:cs typeface="Arial"/>
              </a:rPr>
              <a:t>надаючи </a:t>
            </a:r>
            <a:r>
              <a:rPr lang="uk-UA" sz="2000" spc="260" dirty="0" smtClean="0">
                <a:solidFill>
                  <a:srgbClr val="231F20"/>
                </a:solidFill>
                <a:latin typeface="Arial"/>
                <a:cs typeface="Arial"/>
              </a:rPr>
              <a:t>брокерські</a:t>
            </a:r>
            <a:r>
              <a:rPr lang="uk-UA" sz="2000" spc="41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40" dirty="0" smtClean="0">
                <a:solidFill>
                  <a:srgbClr val="231F20"/>
                </a:solidFill>
                <a:latin typeface="Arial"/>
                <a:cs typeface="Arial"/>
              </a:rPr>
              <a:t>послуги</a:t>
            </a:r>
            <a:r>
              <a:rPr lang="uk-UA" sz="2000" spc="41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180" dirty="0" smtClean="0">
                <a:solidFill>
                  <a:srgbClr val="231F20"/>
                </a:solidFill>
                <a:latin typeface="Arial"/>
                <a:cs typeface="Arial"/>
              </a:rPr>
              <a:t>на</a:t>
            </a:r>
            <a:r>
              <a:rPr lang="uk-UA" sz="2000" spc="41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54" dirty="0" smtClean="0">
                <a:solidFill>
                  <a:srgbClr val="231F20"/>
                </a:solidFill>
                <a:latin typeface="Arial"/>
                <a:cs typeface="Arial"/>
              </a:rPr>
              <a:t>електронному</a:t>
            </a:r>
            <a:r>
              <a:rPr lang="uk-UA" sz="2000" spc="41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50" dirty="0" smtClean="0">
                <a:solidFill>
                  <a:srgbClr val="231F20"/>
                </a:solidFill>
                <a:latin typeface="Arial"/>
                <a:cs typeface="Arial"/>
              </a:rPr>
              <a:t>торгівельному</a:t>
            </a:r>
            <a:r>
              <a:rPr lang="uk-UA" sz="2000" dirty="0">
                <a:latin typeface="Arial"/>
                <a:cs typeface="Arial"/>
              </a:rPr>
              <a:t> </a:t>
            </a:r>
            <a:r>
              <a:rPr lang="uk-UA" sz="2000" spc="270" dirty="0" smtClean="0">
                <a:solidFill>
                  <a:srgbClr val="231F20"/>
                </a:solidFill>
                <a:latin typeface="Arial"/>
                <a:cs typeface="Arial"/>
              </a:rPr>
              <a:t>майданчику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-160" dirty="0" smtClean="0">
                <a:solidFill>
                  <a:srgbClr val="231F20"/>
                </a:solidFill>
                <a:latin typeface="Verdana"/>
                <a:cs typeface="Verdana"/>
              </a:rPr>
              <a:t>«</a:t>
            </a:r>
            <a:r>
              <a:rPr lang="uk-UA" sz="2000" spc="-509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220" dirty="0" err="1" smtClean="0">
                <a:solidFill>
                  <a:srgbClr val="231F20"/>
                </a:solidFill>
                <a:latin typeface="Arial"/>
                <a:cs typeface="Arial"/>
              </a:rPr>
              <a:t>Прозорро</a:t>
            </a:r>
            <a:r>
              <a:rPr lang="uk-UA" sz="2000" spc="220" dirty="0" smtClean="0">
                <a:solidFill>
                  <a:srgbClr val="231F20"/>
                </a:solidFill>
                <a:latin typeface="Verdana"/>
                <a:cs typeface="Verdana"/>
              </a:rPr>
              <a:t>.</a:t>
            </a:r>
            <a:r>
              <a:rPr lang="uk-UA" sz="2000" spc="-505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180" dirty="0" smtClean="0">
                <a:solidFill>
                  <a:srgbClr val="231F20"/>
                </a:solidFill>
                <a:latin typeface="Arial"/>
                <a:cs typeface="Arial"/>
              </a:rPr>
              <a:t>Продажі</a:t>
            </a:r>
            <a:r>
              <a:rPr lang="uk-UA" sz="2000" spc="180" dirty="0" smtClean="0">
                <a:solidFill>
                  <a:srgbClr val="231F20"/>
                </a:solidFill>
                <a:latin typeface="Verdana"/>
                <a:cs typeface="Verdana"/>
              </a:rPr>
              <a:t>»,</a:t>
            </a:r>
            <a:r>
              <a:rPr lang="uk-UA" sz="2000" spc="260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285" dirty="0" smtClean="0">
                <a:solidFill>
                  <a:srgbClr val="231F20"/>
                </a:solidFill>
                <a:latin typeface="Arial"/>
                <a:cs typeface="Arial"/>
              </a:rPr>
              <a:t>котрий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85" dirty="0" smtClean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20" dirty="0" smtClean="0">
                <a:solidFill>
                  <a:srgbClr val="231F20"/>
                </a:solidFill>
                <a:latin typeface="Arial"/>
                <a:cs typeface="Arial"/>
              </a:rPr>
              <a:t>свою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35" dirty="0" smtClean="0">
                <a:solidFill>
                  <a:srgbClr val="231F20"/>
                </a:solidFill>
                <a:latin typeface="Arial"/>
                <a:cs typeface="Arial"/>
              </a:rPr>
              <a:t>чергу </a:t>
            </a:r>
            <a:r>
              <a:rPr lang="uk-UA" sz="2000" dirty="0" smtClean="0">
                <a:solidFill>
                  <a:srgbClr val="231F20"/>
                </a:solidFill>
                <a:latin typeface="Arial"/>
                <a:cs typeface="Arial"/>
              </a:rPr>
              <a:t>є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29" dirty="0" smtClean="0">
                <a:solidFill>
                  <a:srgbClr val="231F20"/>
                </a:solidFill>
                <a:latin typeface="Arial"/>
                <a:cs typeface="Arial"/>
              </a:rPr>
              <a:t>системою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15" dirty="0" smtClean="0">
                <a:solidFill>
                  <a:srgbClr val="231F20"/>
                </a:solidFill>
                <a:latin typeface="Arial"/>
                <a:cs typeface="Arial"/>
              </a:rPr>
              <a:t>онлайн</a:t>
            </a:r>
            <a:r>
              <a:rPr lang="uk-UA" sz="2000" spc="215" dirty="0" smtClean="0">
                <a:solidFill>
                  <a:srgbClr val="231F20"/>
                </a:solidFill>
                <a:latin typeface="Verdana"/>
                <a:cs typeface="Verdana"/>
              </a:rPr>
              <a:t>-</a:t>
            </a:r>
            <a:r>
              <a:rPr lang="uk-UA" sz="2000" spc="-505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254" dirty="0" smtClean="0">
                <a:solidFill>
                  <a:srgbClr val="231F20"/>
                </a:solidFill>
                <a:latin typeface="Arial"/>
                <a:cs typeface="Arial"/>
              </a:rPr>
              <a:t>аукціонів.</a:t>
            </a:r>
            <a:r>
              <a:rPr lang="uk-UA" sz="2000" spc="254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155" dirty="0" smtClean="0">
                <a:solidFill>
                  <a:srgbClr val="231F20"/>
                </a:solidFill>
                <a:latin typeface="Arial"/>
                <a:cs typeface="Arial"/>
              </a:rPr>
              <a:t>Така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15" dirty="0" smtClean="0">
                <a:solidFill>
                  <a:srgbClr val="231F20"/>
                </a:solidFill>
                <a:latin typeface="Arial"/>
                <a:cs typeface="Arial"/>
              </a:rPr>
              <a:t>ситуація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160" dirty="0" smtClean="0">
                <a:solidFill>
                  <a:srgbClr val="231F20"/>
                </a:solidFill>
                <a:latin typeface="Arial"/>
                <a:cs typeface="Arial"/>
              </a:rPr>
              <a:t>не</a:t>
            </a:r>
            <a:r>
              <a:rPr lang="uk-UA" sz="2000" dirty="0">
                <a:latin typeface="Arial"/>
                <a:cs typeface="Arial"/>
              </a:rPr>
              <a:t> </a:t>
            </a:r>
            <a:r>
              <a:rPr lang="uk-UA" sz="2000" spc="250" dirty="0" smtClean="0">
                <a:solidFill>
                  <a:srgbClr val="231F20"/>
                </a:solidFill>
                <a:latin typeface="Arial"/>
                <a:cs typeface="Arial"/>
              </a:rPr>
              <a:t>покращує</a:t>
            </a:r>
            <a:r>
              <a:rPr lang="uk-UA" sz="2000" spc="409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29" dirty="0" smtClean="0">
                <a:solidFill>
                  <a:srgbClr val="231F20"/>
                </a:solidFill>
                <a:latin typeface="Arial"/>
                <a:cs typeface="Arial"/>
              </a:rPr>
              <a:t>ефективність</a:t>
            </a:r>
            <a:r>
              <a:rPr lang="uk-UA" sz="2000" spc="41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40" dirty="0" smtClean="0">
                <a:solidFill>
                  <a:srgbClr val="231F20"/>
                </a:solidFill>
                <a:latin typeface="Arial"/>
                <a:cs typeface="Arial"/>
              </a:rPr>
              <a:t>функціонування</a:t>
            </a:r>
            <a:r>
              <a:rPr lang="uk-UA" sz="2000" dirty="0">
                <a:latin typeface="Arial"/>
                <a:cs typeface="Arial"/>
              </a:rPr>
              <a:t> </a:t>
            </a:r>
            <a:r>
              <a:rPr lang="uk-UA" sz="2000" spc="290" dirty="0" smtClean="0">
                <a:solidFill>
                  <a:srgbClr val="231F20"/>
                </a:solidFill>
                <a:latin typeface="Arial"/>
                <a:cs typeface="Arial"/>
              </a:rPr>
              <a:t>підприємницьких</a:t>
            </a:r>
            <a:r>
              <a:rPr lang="uk-UA" sz="2000" spc="41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00" dirty="0" smtClean="0">
                <a:solidFill>
                  <a:srgbClr val="231F20"/>
                </a:solidFill>
                <a:latin typeface="Arial"/>
                <a:cs typeface="Arial"/>
              </a:rPr>
              <a:t>структур</a:t>
            </a:r>
            <a:r>
              <a:rPr lang="uk-UA" sz="2000" spc="200" dirty="0" smtClean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lang="uk-UA" sz="2000" spc="275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250" dirty="0" smtClean="0">
                <a:solidFill>
                  <a:srgbClr val="231F20"/>
                </a:solidFill>
                <a:latin typeface="Arial"/>
                <a:cs typeface="Arial"/>
              </a:rPr>
              <a:t>котрі</a:t>
            </a:r>
            <a:r>
              <a:rPr lang="uk-UA" sz="2000" spc="41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85" dirty="0" smtClean="0">
                <a:solidFill>
                  <a:srgbClr val="231F20"/>
                </a:solidFill>
                <a:latin typeface="Arial"/>
                <a:cs typeface="Arial"/>
              </a:rPr>
              <a:t>значною</a:t>
            </a:r>
            <a:r>
              <a:rPr lang="uk-UA" sz="2000" spc="42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50" dirty="0" smtClean="0">
                <a:solidFill>
                  <a:srgbClr val="231F20"/>
                </a:solidFill>
                <a:latin typeface="Arial"/>
                <a:cs typeface="Arial"/>
              </a:rPr>
              <a:t>мірою </a:t>
            </a:r>
            <a:r>
              <a:rPr lang="uk-UA" sz="2000" spc="240" dirty="0" smtClean="0">
                <a:solidFill>
                  <a:srgbClr val="231F20"/>
                </a:solidFill>
                <a:latin typeface="Arial"/>
                <a:cs typeface="Arial"/>
              </a:rPr>
              <a:t>залежить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175" dirty="0" smtClean="0">
                <a:solidFill>
                  <a:srgbClr val="231F20"/>
                </a:solidFill>
                <a:latin typeface="Arial"/>
                <a:cs typeface="Arial"/>
              </a:rPr>
              <a:t>від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190" dirty="0" smtClean="0">
                <a:solidFill>
                  <a:srgbClr val="231F20"/>
                </a:solidFill>
                <a:latin typeface="Arial"/>
                <a:cs typeface="Arial"/>
              </a:rPr>
              <a:t>стану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60" dirty="0" smtClean="0">
                <a:solidFill>
                  <a:srgbClr val="231F20"/>
                </a:solidFill>
                <a:latin typeface="Arial"/>
                <a:cs typeface="Arial"/>
              </a:rPr>
              <a:t>розвитку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70" dirty="0" smtClean="0">
                <a:solidFill>
                  <a:srgbClr val="231F20"/>
                </a:solidFill>
                <a:latin typeface="Arial"/>
                <a:cs typeface="Arial"/>
              </a:rPr>
              <a:t>біржового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50" dirty="0" smtClean="0">
                <a:solidFill>
                  <a:srgbClr val="231F20"/>
                </a:solidFill>
                <a:latin typeface="Arial"/>
                <a:cs typeface="Arial"/>
              </a:rPr>
              <a:t>товарного </a:t>
            </a:r>
            <a:r>
              <a:rPr lang="uk-UA" sz="2000" spc="215" dirty="0" smtClean="0">
                <a:solidFill>
                  <a:srgbClr val="231F20"/>
                </a:solidFill>
                <a:latin typeface="Arial"/>
                <a:cs typeface="Arial"/>
              </a:rPr>
              <a:t>ринку</a:t>
            </a:r>
            <a:r>
              <a:rPr lang="uk-UA" sz="2000" spc="215" dirty="0" smtClean="0">
                <a:solidFill>
                  <a:srgbClr val="231F20"/>
                </a:solidFill>
                <a:latin typeface="Verdana"/>
                <a:cs typeface="Verdana"/>
              </a:rPr>
              <a:t>.</a:t>
            </a:r>
          </a:p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Держава </a:t>
            </a:r>
            <a:r>
              <a:rPr lang="uk-UA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здійснює регулювання біржової діяльності з метою: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забезпечення стабільності ринку;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захисту прав учасників;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запобігання маніпулюванню цінами;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протидії зловживанням;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/>
              <a:t>забезпечення прозорості торгів;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/>
              <a:t>розвитку конкуренції;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/>
              <a:t>забезпечення належного виконання біржових договорів.</a:t>
            </a:r>
          </a:p>
          <a:p>
            <a:pPr algn="just"/>
            <a:r>
              <a:rPr lang="uk-UA" sz="2000" dirty="0" smtClean="0"/>
              <a:t>Важливе значення має </a:t>
            </a:r>
            <a:r>
              <a:rPr lang="uk-UA" sz="2000" b="1" dirty="0" smtClean="0"/>
              <a:t>державний нагляд і регулювання організованих ринків</a:t>
            </a:r>
            <a:r>
              <a:rPr lang="uk-UA" sz="2000" dirty="0" smtClean="0"/>
              <a:t>, а також встановлення вимог до професійних учасників</a:t>
            </a:r>
            <a:r>
              <a:rPr lang="uk-UA" sz="2000" dirty="0" smtClean="0"/>
              <a:t>.</a:t>
            </a:r>
            <a:endParaRPr lang="uk-UA" sz="2000" dirty="0" smtClean="0"/>
          </a:p>
        </p:txBody>
      </p:sp>
      <p:sp>
        <p:nvSpPr>
          <p:cNvPr id="3" name="object 3"/>
          <p:cNvSpPr/>
          <p:nvPr/>
        </p:nvSpPr>
        <p:spPr>
          <a:xfrm>
            <a:off x="16389018" y="9012573"/>
            <a:ext cx="1731645" cy="1274445"/>
          </a:xfrm>
          <a:custGeom>
            <a:avLst/>
            <a:gdLst/>
            <a:ahLst/>
            <a:cxnLst/>
            <a:rect l="l" t="t" r="r" b="b"/>
            <a:pathLst>
              <a:path w="1731644" h="1274445">
                <a:moveTo>
                  <a:pt x="44268" y="78152"/>
                </a:moveTo>
                <a:lnTo>
                  <a:pt x="33857" y="78152"/>
                </a:lnTo>
                <a:lnTo>
                  <a:pt x="28872" y="77155"/>
                </a:lnTo>
                <a:lnTo>
                  <a:pt x="983" y="49195"/>
                </a:lnTo>
                <a:lnTo>
                  <a:pt x="0" y="44208"/>
                </a:lnTo>
                <a:lnTo>
                  <a:pt x="17" y="33841"/>
                </a:lnTo>
                <a:lnTo>
                  <a:pt x="29002" y="992"/>
                </a:lnTo>
                <a:lnTo>
                  <a:pt x="44214" y="13"/>
                </a:lnTo>
                <a:lnTo>
                  <a:pt x="49081" y="992"/>
                </a:lnTo>
                <a:lnTo>
                  <a:pt x="77115" y="28857"/>
                </a:lnTo>
                <a:lnTo>
                  <a:pt x="78139" y="44208"/>
                </a:lnTo>
                <a:lnTo>
                  <a:pt x="77159" y="49195"/>
                </a:lnTo>
                <a:lnTo>
                  <a:pt x="49252" y="77155"/>
                </a:lnTo>
                <a:lnTo>
                  <a:pt x="44268" y="78152"/>
                </a:lnTo>
                <a:close/>
              </a:path>
              <a:path w="1731644" h="1274445">
                <a:moveTo>
                  <a:pt x="457501" y="78152"/>
                </a:moveTo>
                <a:lnTo>
                  <a:pt x="447089" y="78152"/>
                </a:lnTo>
                <a:lnTo>
                  <a:pt x="442103" y="77155"/>
                </a:lnTo>
                <a:lnTo>
                  <a:pt x="414215" y="49195"/>
                </a:lnTo>
                <a:lnTo>
                  <a:pt x="413231" y="44208"/>
                </a:lnTo>
                <a:lnTo>
                  <a:pt x="413249" y="33841"/>
                </a:lnTo>
                <a:lnTo>
                  <a:pt x="442233" y="992"/>
                </a:lnTo>
                <a:lnTo>
                  <a:pt x="447222" y="13"/>
                </a:lnTo>
                <a:lnTo>
                  <a:pt x="457445" y="13"/>
                </a:lnTo>
                <a:lnTo>
                  <a:pt x="490347" y="28857"/>
                </a:lnTo>
                <a:lnTo>
                  <a:pt x="491371" y="44208"/>
                </a:lnTo>
                <a:lnTo>
                  <a:pt x="490391" y="49195"/>
                </a:lnTo>
                <a:lnTo>
                  <a:pt x="462484" y="77155"/>
                </a:lnTo>
                <a:lnTo>
                  <a:pt x="457501" y="78152"/>
                </a:lnTo>
                <a:close/>
              </a:path>
              <a:path w="1731644" h="1274445">
                <a:moveTo>
                  <a:pt x="870718" y="78157"/>
                </a:moveTo>
                <a:lnTo>
                  <a:pt x="860357" y="78157"/>
                </a:lnTo>
                <a:lnTo>
                  <a:pt x="855373" y="77165"/>
                </a:lnTo>
                <a:lnTo>
                  <a:pt x="827463" y="49255"/>
                </a:lnTo>
                <a:lnTo>
                  <a:pt x="826472" y="44272"/>
                </a:lnTo>
                <a:lnTo>
                  <a:pt x="826472" y="33911"/>
                </a:lnTo>
                <a:lnTo>
                  <a:pt x="855373" y="1017"/>
                </a:lnTo>
                <a:lnTo>
                  <a:pt x="860357" y="26"/>
                </a:lnTo>
                <a:lnTo>
                  <a:pt x="870718" y="26"/>
                </a:lnTo>
                <a:lnTo>
                  <a:pt x="903611" y="28928"/>
                </a:lnTo>
                <a:lnTo>
                  <a:pt x="904602" y="33911"/>
                </a:lnTo>
                <a:lnTo>
                  <a:pt x="904602" y="44272"/>
                </a:lnTo>
                <a:lnTo>
                  <a:pt x="875701" y="77165"/>
                </a:lnTo>
                <a:lnTo>
                  <a:pt x="870718" y="78157"/>
                </a:lnTo>
                <a:close/>
              </a:path>
              <a:path w="1731644" h="1274445">
                <a:moveTo>
                  <a:pt x="1284144" y="78157"/>
                </a:moveTo>
                <a:lnTo>
                  <a:pt x="1273784" y="78157"/>
                </a:lnTo>
                <a:lnTo>
                  <a:pt x="1268808" y="77165"/>
                </a:lnTo>
                <a:lnTo>
                  <a:pt x="1240893" y="49255"/>
                </a:lnTo>
                <a:lnTo>
                  <a:pt x="1239904" y="44272"/>
                </a:lnTo>
                <a:lnTo>
                  <a:pt x="1239904" y="33911"/>
                </a:lnTo>
                <a:lnTo>
                  <a:pt x="1268808" y="1017"/>
                </a:lnTo>
                <a:lnTo>
                  <a:pt x="1273784" y="26"/>
                </a:lnTo>
                <a:lnTo>
                  <a:pt x="1284144" y="26"/>
                </a:lnTo>
                <a:lnTo>
                  <a:pt x="1317045" y="28928"/>
                </a:lnTo>
                <a:lnTo>
                  <a:pt x="1318034" y="33911"/>
                </a:lnTo>
                <a:lnTo>
                  <a:pt x="1318034" y="44272"/>
                </a:lnTo>
                <a:lnTo>
                  <a:pt x="1289130" y="77165"/>
                </a:lnTo>
                <a:lnTo>
                  <a:pt x="1284144" y="78157"/>
                </a:lnTo>
                <a:close/>
              </a:path>
              <a:path w="1731644" h="1274445">
                <a:moveTo>
                  <a:pt x="1697376" y="78157"/>
                </a:moveTo>
                <a:lnTo>
                  <a:pt x="1687015" y="78157"/>
                </a:lnTo>
                <a:lnTo>
                  <a:pt x="1682040" y="77165"/>
                </a:lnTo>
                <a:lnTo>
                  <a:pt x="1654125" y="49255"/>
                </a:lnTo>
                <a:lnTo>
                  <a:pt x="1653136" y="44272"/>
                </a:lnTo>
                <a:lnTo>
                  <a:pt x="1653139" y="33894"/>
                </a:lnTo>
                <a:lnTo>
                  <a:pt x="1682270" y="972"/>
                </a:lnTo>
                <a:lnTo>
                  <a:pt x="1697196" y="0"/>
                </a:lnTo>
                <a:lnTo>
                  <a:pt x="1702202" y="972"/>
                </a:lnTo>
                <a:lnTo>
                  <a:pt x="1730267" y="28895"/>
                </a:lnTo>
                <a:lnTo>
                  <a:pt x="1731266" y="33894"/>
                </a:lnTo>
                <a:lnTo>
                  <a:pt x="1731266" y="44272"/>
                </a:lnTo>
                <a:lnTo>
                  <a:pt x="1702362" y="77165"/>
                </a:lnTo>
                <a:lnTo>
                  <a:pt x="1697376" y="78157"/>
                </a:lnTo>
                <a:close/>
              </a:path>
              <a:path w="1731644" h="1274445">
                <a:moveTo>
                  <a:pt x="44269" y="477795"/>
                </a:moveTo>
                <a:lnTo>
                  <a:pt x="33857" y="477795"/>
                </a:lnTo>
                <a:lnTo>
                  <a:pt x="28872" y="476799"/>
                </a:lnTo>
                <a:lnTo>
                  <a:pt x="983" y="448839"/>
                </a:lnTo>
                <a:lnTo>
                  <a:pt x="0" y="443852"/>
                </a:lnTo>
                <a:lnTo>
                  <a:pt x="17" y="433485"/>
                </a:lnTo>
                <a:lnTo>
                  <a:pt x="29002" y="400636"/>
                </a:lnTo>
                <a:lnTo>
                  <a:pt x="33990" y="399657"/>
                </a:lnTo>
                <a:lnTo>
                  <a:pt x="44216" y="399657"/>
                </a:lnTo>
                <a:lnTo>
                  <a:pt x="77115" y="428501"/>
                </a:lnTo>
                <a:lnTo>
                  <a:pt x="78139" y="443852"/>
                </a:lnTo>
                <a:lnTo>
                  <a:pt x="77159" y="448839"/>
                </a:lnTo>
                <a:lnTo>
                  <a:pt x="49251" y="476799"/>
                </a:lnTo>
                <a:lnTo>
                  <a:pt x="44269" y="477795"/>
                </a:lnTo>
                <a:close/>
              </a:path>
              <a:path w="1731644" h="1274445">
                <a:moveTo>
                  <a:pt x="457501" y="477795"/>
                </a:moveTo>
                <a:lnTo>
                  <a:pt x="447089" y="477795"/>
                </a:lnTo>
                <a:lnTo>
                  <a:pt x="442103" y="476799"/>
                </a:lnTo>
                <a:lnTo>
                  <a:pt x="414215" y="448839"/>
                </a:lnTo>
                <a:lnTo>
                  <a:pt x="413231" y="443852"/>
                </a:lnTo>
                <a:lnTo>
                  <a:pt x="413249" y="433485"/>
                </a:lnTo>
                <a:lnTo>
                  <a:pt x="442233" y="400636"/>
                </a:lnTo>
                <a:lnTo>
                  <a:pt x="447222" y="399657"/>
                </a:lnTo>
                <a:lnTo>
                  <a:pt x="457448" y="399657"/>
                </a:lnTo>
                <a:lnTo>
                  <a:pt x="490347" y="428501"/>
                </a:lnTo>
                <a:lnTo>
                  <a:pt x="491371" y="443852"/>
                </a:lnTo>
                <a:lnTo>
                  <a:pt x="490391" y="448839"/>
                </a:lnTo>
                <a:lnTo>
                  <a:pt x="462483" y="476799"/>
                </a:lnTo>
                <a:lnTo>
                  <a:pt x="457501" y="477795"/>
                </a:lnTo>
                <a:close/>
              </a:path>
              <a:path w="1731644" h="1274445">
                <a:moveTo>
                  <a:pt x="870718" y="477800"/>
                </a:moveTo>
                <a:lnTo>
                  <a:pt x="860357" y="477800"/>
                </a:lnTo>
                <a:lnTo>
                  <a:pt x="855373" y="476809"/>
                </a:lnTo>
                <a:lnTo>
                  <a:pt x="827463" y="448899"/>
                </a:lnTo>
                <a:lnTo>
                  <a:pt x="826472" y="443916"/>
                </a:lnTo>
                <a:lnTo>
                  <a:pt x="826472" y="433555"/>
                </a:lnTo>
                <a:lnTo>
                  <a:pt x="855373" y="400661"/>
                </a:lnTo>
                <a:lnTo>
                  <a:pt x="860357" y="399670"/>
                </a:lnTo>
                <a:lnTo>
                  <a:pt x="870718" y="399670"/>
                </a:lnTo>
                <a:lnTo>
                  <a:pt x="903611" y="428571"/>
                </a:lnTo>
                <a:lnTo>
                  <a:pt x="904602" y="433555"/>
                </a:lnTo>
                <a:lnTo>
                  <a:pt x="904602" y="443916"/>
                </a:lnTo>
                <a:lnTo>
                  <a:pt x="875701" y="476809"/>
                </a:lnTo>
                <a:lnTo>
                  <a:pt x="870718" y="477800"/>
                </a:lnTo>
                <a:close/>
              </a:path>
              <a:path w="1731644" h="1274445">
                <a:moveTo>
                  <a:pt x="1284144" y="477800"/>
                </a:moveTo>
                <a:lnTo>
                  <a:pt x="1273784" y="477800"/>
                </a:lnTo>
                <a:lnTo>
                  <a:pt x="1268808" y="476809"/>
                </a:lnTo>
                <a:lnTo>
                  <a:pt x="1240893" y="448899"/>
                </a:lnTo>
                <a:lnTo>
                  <a:pt x="1239904" y="443916"/>
                </a:lnTo>
                <a:lnTo>
                  <a:pt x="1239904" y="433555"/>
                </a:lnTo>
                <a:lnTo>
                  <a:pt x="1268808" y="400661"/>
                </a:lnTo>
                <a:lnTo>
                  <a:pt x="1273784" y="399670"/>
                </a:lnTo>
                <a:lnTo>
                  <a:pt x="1284144" y="399670"/>
                </a:lnTo>
                <a:lnTo>
                  <a:pt x="1317045" y="428571"/>
                </a:lnTo>
                <a:lnTo>
                  <a:pt x="1318034" y="433555"/>
                </a:lnTo>
                <a:lnTo>
                  <a:pt x="1318034" y="443916"/>
                </a:lnTo>
                <a:lnTo>
                  <a:pt x="1289130" y="476809"/>
                </a:lnTo>
                <a:lnTo>
                  <a:pt x="1284144" y="477800"/>
                </a:lnTo>
                <a:close/>
              </a:path>
              <a:path w="1731644" h="1274445">
                <a:moveTo>
                  <a:pt x="1697376" y="477800"/>
                </a:moveTo>
                <a:lnTo>
                  <a:pt x="1687015" y="477800"/>
                </a:lnTo>
                <a:lnTo>
                  <a:pt x="1682040" y="476809"/>
                </a:lnTo>
                <a:lnTo>
                  <a:pt x="1654125" y="448899"/>
                </a:lnTo>
                <a:lnTo>
                  <a:pt x="1653136" y="443916"/>
                </a:lnTo>
                <a:lnTo>
                  <a:pt x="1653139" y="433538"/>
                </a:lnTo>
                <a:lnTo>
                  <a:pt x="1682271" y="400615"/>
                </a:lnTo>
                <a:lnTo>
                  <a:pt x="1687151" y="399643"/>
                </a:lnTo>
                <a:lnTo>
                  <a:pt x="1697196" y="399643"/>
                </a:lnTo>
                <a:lnTo>
                  <a:pt x="1730267" y="428538"/>
                </a:lnTo>
                <a:lnTo>
                  <a:pt x="1731266" y="433538"/>
                </a:lnTo>
                <a:lnTo>
                  <a:pt x="1731266" y="443916"/>
                </a:lnTo>
                <a:lnTo>
                  <a:pt x="1702362" y="476809"/>
                </a:lnTo>
                <a:lnTo>
                  <a:pt x="1697376" y="477800"/>
                </a:lnTo>
                <a:close/>
              </a:path>
              <a:path w="1731644" h="1274445">
                <a:moveTo>
                  <a:pt x="44362" y="877903"/>
                </a:moveTo>
                <a:lnTo>
                  <a:pt x="33605" y="877903"/>
                </a:lnTo>
                <a:lnTo>
                  <a:pt x="28637" y="876877"/>
                </a:lnTo>
                <a:lnTo>
                  <a:pt x="947" y="848832"/>
                </a:lnTo>
                <a:lnTo>
                  <a:pt x="37" y="833509"/>
                </a:lnTo>
                <a:lnTo>
                  <a:pt x="945" y="829056"/>
                </a:lnTo>
                <a:lnTo>
                  <a:pt x="1050" y="828538"/>
                </a:lnTo>
                <a:lnTo>
                  <a:pt x="29024" y="800777"/>
                </a:lnTo>
                <a:lnTo>
                  <a:pt x="34002" y="799801"/>
                </a:lnTo>
                <a:lnTo>
                  <a:pt x="44252" y="799801"/>
                </a:lnTo>
                <a:lnTo>
                  <a:pt x="49073" y="800777"/>
                </a:lnTo>
                <a:lnTo>
                  <a:pt x="49234" y="800777"/>
                </a:lnTo>
                <a:lnTo>
                  <a:pt x="77242" y="829056"/>
                </a:lnTo>
                <a:lnTo>
                  <a:pt x="78086" y="844450"/>
                </a:lnTo>
                <a:lnTo>
                  <a:pt x="77169" y="848832"/>
                </a:lnTo>
                <a:lnTo>
                  <a:pt x="77047" y="849414"/>
                </a:lnTo>
                <a:lnTo>
                  <a:pt x="48931" y="877033"/>
                </a:lnTo>
                <a:lnTo>
                  <a:pt x="44362" y="877903"/>
                </a:lnTo>
                <a:close/>
              </a:path>
              <a:path w="1731644" h="1274445">
                <a:moveTo>
                  <a:pt x="457525" y="877940"/>
                </a:moveTo>
                <a:lnTo>
                  <a:pt x="447113" y="877940"/>
                </a:lnTo>
                <a:lnTo>
                  <a:pt x="442122" y="876942"/>
                </a:lnTo>
                <a:lnTo>
                  <a:pt x="414212" y="848956"/>
                </a:lnTo>
                <a:lnTo>
                  <a:pt x="413236" y="843965"/>
                </a:lnTo>
                <a:lnTo>
                  <a:pt x="413254" y="833616"/>
                </a:lnTo>
                <a:lnTo>
                  <a:pt x="442228" y="800781"/>
                </a:lnTo>
                <a:lnTo>
                  <a:pt x="447219" y="799801"/>
                </a:lnTo>
                <a:lnTo>
                  <a:pt x="457439" y="799801"/>
                </a:lnTo>
                <a:lnTo>
                  <a:pt x="490359" y="828651"/>
                </a:lnTo>
                <a:lnTo>
                  <a:pt x="491384" y="843965"/>
                </a:lnTo>
                <a:lnTo>
                  <a:pt x="490403" y="848956"/>
                </a:lnTo>
                <a:lnTo>
                  <a:pt x="462512" y="876942"/>
                </a:lnTo>
                <a:lnTo>
                  <a:pt x="457525" y="877940"/>
                </a:lnTo>
                <a:close/>
              </a:path>
              <a:path w="1731644" h="1274445">
                <a:moveTo>
                  <a:pt x="870807" y="877908"/>
                </a:moveTo>
                <a:lnTo>
                  <a:pt x="860105" y="877908"/>
                </a:lnTo>
                <a:lnTo>
                  <a:pt x="855139" y="876887"/>
                </a:lnTo>
                <a:lnTo>
                  <a:pt x="827427" y="848892"/>
                </a:lnTo>
                <a:lnTo>
                  <a:pt x="826492" y="833579"/>
                </a:lnTo>
                <a:lnTo>
                  <a:pt x="827408" y="829040"/>
                </a:lnTo>
                <a:lnTo>
                  <a:pt x="855395" y="800801"/>
                </a:lnTo>
                <a:lnTo>
                  <a:pt x="860369" y="799814"/>
                </a:lnTo>
                <a:lnTo>
                  <a:pt x="870753" y="799814"/>
                </a:lnTo>
                <a:lnTo>
                  <a:pt x="903703" y="829040"/>
                </a:lnTo>
                <a:lnTo>
                  <a:pt x="904564" y="833579"/>
                </a:lnTo>
                <a:lnTo>
                  <a:pt x="904549" y="844447"/>
                </a:lnTo>
                <a:lnTo>
                  <a:pt x="875421" y="877025"/>
                </a:lnTo>
                <a:lnTo>
                  <a:pt x="870807" y="877908"/>
                </a:lnTo>
                <a:close/>
              </a:path>
              <a:path w="1731644" h="1274445">
                <a:moveTo>
                  <a:pt x="1284014" y="877935"/>
                </a:moveTo>
                <a:lnTo>
                  <a:pt x="1273563" y="877935"/>
                </a:lnTo>
                <a:lnTo>
                  <a:pt x="1268583" y="876934"/>
                </a:lnTo>
                <a:lnTo>
                  <a:pt x="1240703" y="849081"/>
                </a:lnTo>
                <a:lnTo>
                  <a:pt x="1239704" y="844095"/>
                </a:lnTo>
                <a:lnTo>
                  <a:pt x="1239725" y="833624"/>
                </a:lnTo>
                <a:lnTo>
                  <a:pt x="1268598" y="800806"/>
                </a:lnTo>
                <a:lnTo>
                  <a:pt x="1273584" y="799814"/>
                </a:lnTo>
                <a:lnTo>
                  <a:pt x="1283997" y="799814"/>
                </a:lnTo>
                <a:lnTo>
                  <a:pt x="1316825" y="828667"/>
                </a:lnTo>
                <a:lnTo>
                  <a:pt x="1317824" y="833624"/>
                </a:lnTo>
                <a:lnTo>
                  <a:pt x="1317818" y="844095"/>
                </a:lnTo>
                <a:lnTo>
                  <a:pt x="1289000" y="876934"/>
                </a:lnTo>
                <a:lnTo>
                  <a:pt x="1284014" y="877935"/>
                </a:lnTo>
                <a:close/>
              </a:path>
              <a:path w="1731644" h="1274445">
                <a:moveTo>
                  <a:pt x="1697246" y="877935"/>
                </a:moveTo>
                <a:lnTo>
                  <a:pt x="1686794" y="877935"/>
                </a:lnTo>
                <a:lnTo>
                  <a:pt x="1681815" y="876934"/>
                </a:lnTo>
                <a:lnTo>
                  <a:pt x="1653935" y="849081"/>
                </a:lnTo>
                <a:lnTo>
                  <a:pt x="1652936" y="844095"/>
                </a:lnTo>
                <a:lnTo>
                  <a:pt x="1652960" y="833608"/>
                </a:lnTo>
                <a:lnTo>
                  <a:pt x="1681850" y="800802"/>
                </a:lnTo>
                <a:lnTo>
                  <a:pt x="1686816" y="799814"/>
                </a:lnTo>
                <a:lnTo>
                  <a:pt x="1697176" y="799814"/>
                </a:lnTo>
                <a:lnTo>
                  <a:pt x="1730057" y="828634"/>
                </a:lnTo>
                <a:lnTo>
                  <a:pt x="1731056" y="833608"/>
                </a:lnTo>
                <a:lnTo>
                  <a:pt x="1731050" y="844095"/>
                </a:lnTo>
                <a:lnTo>
                  <a:pt x="1702232" y="876934"/>
                </a:lnTo>
                <a:lnTo>
                  <a:pt x="1697246" y="877935"/>
                </a:lnTo>
                <a:close/>
              </a:path>
              <a:path w="1731644" h="1274445">
                <a:moveTo>
                  <a:pt x="54543" y="1274410"/>
                </a:moveTo>
                <a:lnTo>
                  <a:pt x="23873" y="1274410"/>
                </a:lnTo>
                <a:lnTo>
                  <a:pt x="19109" y="1272493"/>
                </a:lnTo>
                <a:lnTo>
                  <a:pt x="37" y="1233158"/>
                </a:lnTo>
                <a:lnTo>
                  <a:pt x="936" y="1228742"/>
                </a:lnTo>
                <a:lnTo>
                  <a:pt x="1050" y="1228182"/>
                </a:lnTo>
                <a:lnTo>
                  <a:pt x="29024" y="1200417"/>
                </a:lnTo>
                <a:lnTo>
                  <a:pt x="34002" y="1199448"/>
                </a:lnTo>
                <a:lnTo>
                  <a:pt x="39173" y="1199448"/>
                </a:lnTo>
                <a:lnTo>
                  <a:pt x="39173" y="1199657"/>
                </a:lnTo>
                <a:lnTo>
                  <a:pt x="44313" y="1199657"/>
                </a:lnTo>
                <a:lnTo>
                  <a:pt x="77196" y="1228742"/>
                </a:lnTo>
                <a:lnTo>
                  <a:pt x="78086" y="1244098"/>
                </a:lnTo>
                <a:lnTo>
                  <a:pt x="77170" y="1248474"/>
                </a:lnTo>
                <a:lnTo>
                  <a:pt x="77047" y="1249063"/>
                </a:lnTo>
                <a:lnTo>
                  <a:pt x="72997" y="1258575"/>
                </a:lnTo>
                <a:lnTo>
                  <a:pt x="70140" y="1262771"/>
                </a:lnTo>
                <a:lnTo>
                  <a:pt x="62761" y="1270015"/>
                </a:lnTo>
                <a:lnTo>
                  <a:pt x="58519" y="1272802"/>
                </a:lnTo>
                <a:lnTo>
                  <a:pt x="54543" y="1274410"/>
                </a:lnTo>
                <a:close/>
              </a:path>
              <a:path w="1731644" h="1274445">
                <a:moveTo>
                  <a:pt x="467742" y="1274410"/>
                </a:moveTo>
                <a:lnTo>
                  <a:pt x="436858" y="1274410"/>
                </a:lnTo>
                <a:lnTo>
                  <a:pt x="432531" y="1272612"/>
                </a:lnTo>
                <a:lnTo>
                  <a:pt x="413231" y="1243638"/>
                </a:lnTo>
                <a:lnTo>
                  <a:pt x="413249" y="1233277"/>
                </a:lnTo>
                <a:lnTo>
                  <a:pt x="414250" y="1228292"/>
                </a:lnTo>
                <a:lnTo>
                  <a:pt x="418161" y="1218900"/>
                </a:lnTo>
                <a:lnTo>
                  <a:pt x="418236" y="1218720"/>
                </a:lnTo>
                <a:lnTo>
                  <a:pt x="447222" y="1199448"/>
                </a:lnTo>
                <a:lnTo>
                  <a:pt x="452405" y="1199448"/>
                </a:lnTo>
                <a:lnTo>
                  <a:pt x="452405" y="1199657"/>
                </a:lnTo>
                <a:lnTo>
                  <a:pt x="457510" y="1199657"/>
                </a:lnTo>
                <a:lnTo>
                  <a:pt x="490287" y="1228292"/>
                </a:lnTo>
                <a:lnTo>
                  <a:pt x="491370" y="1243638"/>
                </a:lnTo>
                <a:lnTo>
                  <a:pt x="490392" y="1248624"/>
                </a:lnTo>
                <a:lnTo>
                  <a:pt x="486434" y="1258205"/>
                </a:lnTo>
                <a:lnTo>
                  <a:pt x="483617" y="1262441"/>
                </a:lnTo>
                <a:lnTo>
                  <a:pt x="476290" y="1269785"/>
                </a:lnTo>
                <a:lnTo>
                  <a:pt x="472067" y="1272612"/>
                </a:lnTo>
                <a:lnTo>
                  <a:pt x="467742" y="1274410"/>
                </a:lnTo>
                <a:close/>
              </a:path>
              <a:path w="1731644" h="1274445">
                <a:moveTo>
                  <a:pt x="881001" y="1274410"/>
                </a:moveTo>
                <a:lnTo>
                  <a:pt x="850376" y="1274410"/>
                </a:lnTo>
                <a:lnTo>
                  <a:pt x="845612" y="1272523"/>
                </a:lnTo>
                <a:lnTo>
                  <a:pt x="826492" y="1233218"/>
                </a:lnTo>
                <a:lnTo>
                  <a:pt x="827400" y="1228722"/>
                </a:lnTo>
                <a:lnTo>
                  <a:pt x="827495" y="1228252"/>
                </a:lnTo>
                <a:lnTo>
                  <a:pt x="855395" y="1200447"/>
                </a:lnTo>
                <a:lnTo>
                  <a:pt x="860369" y="1199458"/>
                </a:lnTo>
                <a:lnTo>
                  <a:pt x="865537" y="1199458"/>
                </a:lnTo>
                <a:lnTo>
                  <a:pt x="865537" y="1199657"/>
                </a:lnTo>
                <a:lnTo>
                  <a:pt x="870735" y="1199657"/>
                </a:lnTo>
                <a:lnTo>
                  <a:pt x="903657" y="1228722"/>
                </a:lnTo>
                <a:lnTo>
                  <a:pt x="904549" y="1244088"/>
                </a:lnTo>
                <a:lnTo>
                  <a:pt x="903620" y="1248534"/>
                </a:lnTo>
                <a:lnTo>
                  <a:pt x="885002" y="1272782"/>
                </a:lnTo>
                <a:lnTo>
                  <a:pt x="881001" y="1274410"/>
                </a:lnTo>
                <a:close/>
              </a:path>
              <a:path w="1731644" h="1274445">
                <a:moveTo>
                  <a:pt x="1294202" y="1274410"/>
                </a:moveTo>
                <a:lnTo>
                  <a:pt x="1263337" y="1274410"/>
                </a:lnTo>
                <a:lnTo>
                  <a:pt x="1259037" y="1272632"/>
                </a:lnTo>
                <a:lnTo>
                  <a:pt x="1239704" y="1243698"/>
                </a:lnTo>
                <a:lnTo>
                  <a:pt x="1239704" y="1233337"/>
                </a:lnTo>
                <a:lnTo>
                  <a:pt x="1240693" y="1228362"/>
                </a:lnTo>
                <a:lnTo>
                  <a:pt x="1244602" y="1218930"/>
                </a:lnTo>
                <a:lnTo>
                  <a:pt x="1244659" y="1218790"/>
                </a:lnTo>
                <a:lnTo>
                  <a:pt x="1273594" y="1199458"/>
                </a:lnTo>
                <a:lnTo>
                  <a:pt x="1278769" y="1199458"/>
                </a:lnTo>
                <a:lnTo>
                  <a:pt x="1278969" y="1199657"/>
                </a:lnTo>
                <a:lnTo>
                  <a:pt x="1283966" y="1199657"/>
                </a:lnTo>
                <a:lnTo>
                  <a:pt x="1312745" y="1218790"/>
                </a:lnTo>
                <a:lnTo>
                  <a:pt x="1312839" y="1218930"/>
                </a:lnTo>
                <a:lnTo>
                  <a:pt x="1316776" y="1228362"/>
                </a:lnTo>
                <a:lnTo>
                  <a:pt x="1317796" y="1233337"/>
                </a:lnTo>
                <a:lnTo>
                  <a:pt x="1317834" y="1243698"/>
                </a:lnTo>
                <a:lnTo>
                  <a:pt x="1316845" y="1248684"/>
                </a:lnTo>
                <a:lnTo>
                  <a:pt x="1312879" y="1258255"/>
                </a:lnTo>
                <a:lnTo>
                  <a:pt x="1310051" y="1262481"/>
                </a:lnTo>
                <a:lnTo>
                  <a:pt x="1302728" y="1269805"/>
                </a:lnTo>
                <a:lnTo>
                  <a:pt x="1298502" y="1272632"/>
                </a:lnTo>
                <a:lnTo>
                  <a:pt x="1294202" y="1274410"/>
                </a:lnTo>
                <a:close/>
              </a:path>
              <a:path w="1731644" h="1274445">
                <a:moveTo>
                  <a:pt x="1707433" y="1274410"/>
                </a:moveTo>
                <a:lnTo>
                  <a:pt x="1676569" y="1274410"/>
                </a:lnTo>
                <a:lnTo>
                  <a:pt x="1672269" y="1272632"/>
                </a:lnTo>
                <a:lnTo>
                  <a:pt x="1652936" y="1243708"/>
                </a:lnTo>
                <a:lnTo>
                  <a:pt x="1652936" y="1233347"/>
                </a:lnTo>
                <a:lnTo>
                  <a:pt x="1681840" y="1200447"/>
                </a:lnTo>
                <a:lnTo>
                  <a:pt x="1686826" y="1199458"/>
                </a:lnTo>
                <a:lnTo>
                  <a:pt x="1692001" y="1199458"/>
                </a:lnTo>
                <a:lnTo>
                  <a:pt x="1692001" y="1199657"/>
                </a:lnTo>
                <a:lnTo>
                  <a:pt x="1697166" y="1199657"/>
                </a:lnTo>
                <a:lnTo>
                  <a:pt x="1730010" y="1228362"/>
                </a:lnTo>
                <a:lnTo>
                  <a:pt x="1731066" y="1243708"/>
                </a:lnTo>
                <a:lnTo>
                  <a:pt x="1730077" y="1248684"/>
                </a:lnTo>
                <a:lnTo>
                  <a:pt x="1726111" y="1258255"/>
                </a:lnTo>
                <a:lnTo>
                  <a:pt x="1723283" y="1262481"/>
                </a:lnTo>
                <a:lnTo>
                  <a:pt x="1715960" y="1269805"/>
                </a:lnTo>
                <a:lnTo>
                  <a:pt x="1711733" y="1272632"/>
                </a:lnTo>
                <a:lnTo>
                  <a:pt x="1707433" y="127441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533400" y="277009"/>
            <a:ext cx="12496800" cy="41869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Переваги біржової діяльності для суб’єктів господарювання</a:t>
            </a:r>
          </a:p>
          <a:p>
            <a:r>
              <a:rPr lang="uk-UA" sz="2400" dirty="0" smtClean="0"/>
              <a:t>Участь у біржових торгах може забезпечувати підприємствам: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доступ до широкого кола контрагентів;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можливість купувати та продавати великі партії товарів;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прозоріший механізм ціноутворення;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отримання ринкової інформації;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можливість управління ціновими ризиками;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стандартизацію операцій;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зменшення витрат на пошук контрагентів;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можливість використання похідних фінансових інструментів для хеджування.</a:t>
            </a:r>
            <a:endParaRPr lang="uk-UA" sz="24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81200" y="4610100"/>
            <a:ext cx="15882655" cy="56769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/>
              <a:t>Недоліки та проблеми біржової діяльності</a:t>
            </a:r>
            <a:endParaRPr lang="uk-UA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/>
              <a:t>високий рівень цінової </a:t>
            </a:r>
            <a:r>
              <a:rPr lang="uk-UA" sz="2000" dirty="0" err="1" smtClean="0"/>
              <a:t>волатильності</a:t>
            </a:r>
            <a:r>
              <a:rPr lang="uk-UA" sz="2000" dirty="0" smtClean="0"/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/>
              <a:t>необхідність дотримання складних процедур;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/>
              <a:t>комісійні та інші витрати;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/>
              <a:t>ризик фінансових втрат;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/>
              <a:t>необхідність спеціальних знань;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/>
              <a:t>залежність від економічної та політичної ситуації;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/>
              <a:t>ризик недобросовісної поведінки учасників;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/>
              <a:t>технологічні та інформаційні ризики.</a:t>
            </a:r>
          </a:p>
          <a:p>
            <a:pPr algn="just"/>
            <a:r>
              <a:rPr lang="uk-UA" sz="2000" dirty="0" smtClean="0"/>
              <a:t>Тому суб’єкту господарювання перед виходом на біржу необхідно оцінити не лише потенційний прибуток, а й можливі ризики</a:t>
            </a:r>
            <a:r>
              <a:rPr lang="uk-UA" sz="2400" dirty="0" smtClean="0"/>
              <a:t>.</a:t>
            </a:r>
            <a:r>
              <a:rPr lang="ru-RU" sz="2400" b="1" dirty="0" smtClean="0"/>
              <a:t> </a:t>
            </a:r>
          </a:p>
          <a:p>
            <a:pPr algn="just"/>
            <a:r>
              <a:rPr lang="uk-UA" sz="2400" b="1" dirty="0" smtClean="0"/>
              <a:t>Біржова діяльність суб’єктів господарювання</a:t>
            </a:r>
            <a:r>
              <a:rPr lang="uk-UA" sz="2400" dirty="0" smtClean="0"/>
              <a:t> є важливою складовою сучасної ринкової економіки.</a:t>
            </a:r>
            <a:r>
              <a:rPr lang="ru-RU" sz="2400" dirty="0" smtClean="0"/>
              <a:t> Для </a:t>
            </a:r>
            <a:r>
              <a:rPr lang="uk-UA" sz="2400" dirty="0" smtClean="0"/>
              <a:t>суб’єктів господарювання біржа є інструментом організованої торгівлі, пошуку контрагентів, формування ринкових цін та управління ризиками.</a:t>
            </a:r>
          </a:p>
          <a:p>
            <a:pPr algn="just"/>
            <a:r>
              <a:rPr lang="uk-UA" sz="2400" dirty="0" smtClean="0"/>
              <a:t>Ефективність біржової діяльності значною мірою залежить від </a:t>
            </a:r>
            <a:r>
              <a:rPr lang="uk-UA" sz="2400" b="1" dirty="0" smtClean="0"/>
              <a:t>прозорості ринку, якості законодавчого регулювання, надійності біржової інфраструктури та професійності учасників</a:t>
            </a:r>
            <a:r>
              <a:rPr lang="uk-UA" sz="2400" dirty="0" smtClean="0"/>
              <a:t>.</a:t>
            </a:r>
          </a:p>
          <a:p>
            <a:pPr algn="just"/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3671606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62571" y="3513188"/>
              <a:ext cx="9324292" cy="59816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105554" y="3510345"/>
              <a:ext cx="380365" cy="363220"/>
            </a:xfrm>
            <a:custGeom>
              <a:avLst/>
              <a:gdLst/>
              <a:ahLst/>
              <a:cxnLst/>
              <a:rect l="l" t="t" r="r" b="b"/>
              <a:pathLst>
                <a:path w="380365" h="363220">
                  <a:moveTo>
                    <a:pt x="190113" y="362766"/>
                  </a:moveTo>
                  <a:lnTo>
                    <a:pt x="139572" y="356242"/>
                  </a:lnTo>
                  <a:lnTo>
                    <a:pt x="94159" y="337970"/>
                  </a:lnTo>
                  <a:lnTo>
                    <a:pt x="55685" y="309624"/>
                  </a:lnTo>
                  <a:lnTo>
                    <a:pt x="25961" y="272929"/>
                  </a:lnTo>
                  <a:lnTo>
                    <a:pt x="6799" y="229610"/>
                  </a:lnTo>
                  <a:lnTo>
                    <a:pt x="0" y="181391"/>
                  </a:lnTo>
                  <a:lnTo>
                    <a:pt x="6799" y="133178"/>
                  </a:lnTo>
                  <a:lnTo>
                    <a:pt x="25961" y="89850"/>
                  </a:lnTo>
                  <a:lnTo>
                    <a:pt x="55685" y="53139"/>
                  </a:lnTo>
                  <a:lnTo>
                    <a:pt x="94159" y="24773"/>
                  </a:lnTo>
                  <a:lnTo>
                    <a:pt x="139572" y="6485"/>
                  </a:lnTo>
                  <a:lnTo>
                    <a:pt x="190113" y="0"/>
                  </a:lnTo>
                  <a:lnTo>
                    <a:pt x="240674" y="6485"/>
                  </a:lnTo>
                  <a:lnTo>
                    <a:pt x="286113" y="24773"/>
                  </a:lnTo>
                  <a:lnTo>
                    <a:pt x="324614" y="53139"/>
                  </a:lnTo>
                  <a:lnTo>
                    <a:pt x="354362" y="89850"/>
                  </a:lnTo>
                  <a:lnTo>
                    <a:pt x="373542" y="133178"/>
                  </a:lnTo>
                  <a:lnTo>
                    <a:pt x="379770" y="177358"/>
                  </a:lnTo>
                  <a:lnTo>
                    <a:pt x="379770" y="185424"/>
                  </a:lnTo>
                  <a:lnTo>
                    <a:pt x="373542" y="229610"/>
                  </a:lnTo>
                  <a:lnTo>
                    <a:pt x="354362" y="272929"/>
                  </a:lnTo>
                  <a:lnTo>
                    <a:pt x="324614" y="309624"/>
                  </a:lnTo>
                  <a:lnTo>
                    <a:pt x="286113" y="337970"/>
                  </a:lnTo>
                  <a:lnTo>
                    <a:pt x="240674" y="356242"/>
                  </a:lnTo>
                  <a:lnTo>
                    <a:pt x="190113" y="362766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35418" y="1355252"/>
              <a:ext cx="1720098" cy="206277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804614" y="1355254"/>
              <a:ext cx="6454775" cy="2518410"/>
            </a:xfrm>
            <a:custGeom>
              <a:avLst/>
              <a:gdLst/>
              <a:ahLst/>
              <a:cxnLst/>
              <a:rect l="l" t="t" r="r" b="b"/>
              <a:pathLst>
                <a:path w="6454775" h="2518410">
                  <a:moveTo>
                    <a:pt x="702449" y="447344"/>
                  </a:moveTo>
                  <a:lnTo>
                    <a:pt x="700290" y="447344"/>
                  </a:lnTo>
                  <a:lnTo>
                    <a:pt x="699338" y="446074"/>
                  </a:lnTo>
                  <a:lnTo>
                    <a:pt x="439724" y="343204"/>
                  </a:lnTo>
                  <a:lnTo>
                    <a:pt x="432231" y="341934"/>
                  </a:lnTo>
                  <a:lnTo>
                    <a:pt x="426770" y="341934"/>
                  </a:lnTo>
                  <a:lnTo>
                    <a:pt x="422592" y="345744"/>
                  </a:lnTo>
                  <a:lnTo>
                    <a:pt x="418947" y="353364"/>
                  </a:lnTo>
                  <a:lnTo>
                    <a:pt x="343306" y="543864"/>
                  </a:lnTo>
                  <a:lnTo>
                    <a:pt x="324421" y="590854"/>
                  </a:lnTo>
                  <a:lnTo>
                    <a:pt x="317423" y="608634"/>
                  </a:lnTo>
                  <a:lnTo>
                    <a:pt x="314820" y="614984"/>
                  </a:lnTo>
                  <a:lnTo>
                    <a:pt x="401878" y="650544"/>
                  </a:lnTo>
                  <a:lnTo>
                    <a:pt x="404177" y="650544"/>
                  </a:lnTo>
                  <a:lnTo>
                    <a:pt x="410019" y="653084"/>
                  </a:lnTo>
                  <a:lnTo>
                    <a:pt x="415632" y="656894"/>
                  </a:lnTo>
                  <a:lnTo>
                    <a:pt x="420128" y="660704"/>
                  </a:lnTo>
                  <a:lnTo>
                    <a:pt x="422605" y="668324"/>
                  </a:lnTo>
                  <a:lnTo>
                    <a:pt x="422097" y="675944"/>
                  </a:lnTo>
                  <a:lnTo>
                    <a:pt x="419011" y="682294"/>
                  </a:lnTo>
                  <a:lnTo>
                    <a:pt x="414375" y="686104"/>
                  </a:lnTo>
                  <a:lnTo>
                    <a:pt x="409282" y="689914"/>
                  </a:lnTo>
                  <a:lnTo>
                    <a:pt x="406704" y="691184"/>
                  </a:lnTo>
                  <a:lnTo>
                    <a:pt x="397967" y="697534"/>
                  </a:lnTo>
                  <a:lnTo>
                    <a:pt x="392099" y="705154"/>
                  </a:lnTo>
                  <a:lnTo>
                    <a:pt x="389864" y="710234"/>
                  </a:lnTo>
                  <a:lnTo>
                    <a:pt x="386829" y="719124"/>
                  </a:lnTo>
                  <a:lnTo>
                    <a:pt x="386092" y="724204"/>
                  </a:lnTo>
                  <a:lnTo>
                    <a:pt x="386194" y="733094"/>
                  </a:lnTo>
                  <a:lnTo>
                    <a:pt x="402158" y="762304"/>
                  </a:lnTo>
                  <a:lnTo>
                    <a:pt x="410337" y="768654"/>
                  </a:lnTo>
                  <a:lnTo>
                    <a:pt x="414743" y="769924"/>
                  </a:lnTo>
                  <a:lnTo>
                    <a:pt x="424205" y="772464"/>
                  </a:lnTo>
                  <a:lnTo>
                    <a:pt x="438683" y="772464"/>
                  </a:lnTo>
                  <a:lnTo>
                    <a:pt x="471055" y="745794"/>
                  </a:lnTo>
                  <a:lnTo>
                    <a:pt x="473798" y="733094"/>
                  </a:lnTo>
                  <a:lnTo>
                    <a:pt x="473748" y="728014"/>
                  </a:lnTo>
                  <a:lnTo>
                    <a:pt x="472935" y="722934"/>
                  </a:lnTo>
                  <a:lnTo>
                    <a:pt x="472363" y="719124"/>
                  </a:lnTo>
                  <a:lnTo>
                    <a:pt x="472262" y="717854"/>
                  </a:lnTo>
                  <a:lnTo>
                    <a:pt x="472071" y="715314"/>
                  </a:lnTo>
                  <a:lnTo>
                    <a:pt x="472097" y="710234"/>
                  </a:lnTo>
                  <a:lnTo>
                    <a:pt x="472211" y="694994"/>
                  </a:lnTo>
                  <a:lnTo>
                    <a:pt x="476808" y="691184"/>
                  </a:lnTo>
                  <a:lnTo>
                    <a:pt x="481914" y="688644"/>
                  </a:lnTo>
                  <a:lnTo>
                    <a:pt x="487400" y="687374"/>
                  </a:lnTo>
                  <a:lnTo>
                    <a:pt x="493268" y="688644"/>
                  </a:lnTo>
                  <a:lnTo>
                    <a:pt x="502069" y="688644"/>
                  </a:lnTo>
                  <a:lnTo>
                    <a:pt x="504037" y="689914"/>
                  </a:lnTo>
                  <a:lnTo>
                    <a:pt x="504685" y="691184"/>
                  </a:lnTo>
                  <a:lnTo>
                    <a:pt x="506018" y="691184"/>
                  </a:lnTo>
                  <a:lnTo>
                    <a:pt x="592086" y="725474"/>
                  </a:lnTo>
                  <a:lnTo>
                    <a:pt x="607288" y="687374"/>
                  </a:lnTo>
                  <a:lnTo>
                    <a:pt x="618451" y="659434"/>
                  </a:lnTo>
                  <a:lnTo>
                    <a:pt x="568909" y="637844"/>
                  </a:lnTo>
                  <a:lnTo>
                    <a:pt x="544385" y="593394"/>
                  </a:lnTo>
                  <a:lnTo>
                    <a:pt x="541909" y="578154"/>
                  </a:lnTo>
                  <a:lnTo>
                    <a:pt x="542798" y="562914"/>
                  </a:lnTo>
                  <a:lnTo>
                    <a:pt x="562495" y="523544"/>
                  </a:lnTo>
                  <a:lnTo>
                    <a:pt x="598639" y="499414"/>
                  </a:lnTo>
                  <a:lnTo>
                    <a:pt x="623900" y="495604"/>
                  </a:lnTo>
                  <a:lnTo>
                    <a:pt x="649782" y="500684"/>
                  </a:lnTo>
                  <a:lnTo>
                    <a:pt x="676198" y="514654"/>
                  </a:lnTo>
                  <a:lnTo>
                    <a:pt x="683628" y="495604"/>
                  </a:lnTo>
                  <a:lnTo>
                    <a:pt x="702449" y="447344"/>
                  </a:lnTo>
                  <a:close/>
                </a:path>
                <a:path w="6454775" h="2518410">
                  <a:moveTo>
                    <a:pt x="995730" y="1133144"/>
                  </a:moveTo>
                  <a:lnTo>
                    <a:pt x="983564" y="1095044"/>
                  </a:lnTo>
                  <a:lnTo>
                    <a:pt x="980808" y="1092504"/>
                  </a:lnTo>
                  <a:lnTo>
                    <a:pt x="974547" y="1086154"/>
                  </a:lnTo>
                  <a:lnTo>
                    <a:pt x="938301" y="1070914"/>
                  </a:lnTo>
                  <a:lnTo>
                    <a:pt x="925042" y="1070914"/>
                  </a:lnTo>
                  <a:lnTo>
                    <a:pt x="893406" y="1086154"/>
                  </a:lnTo>
                  <a:lnTo>
                    <a:pt x="889736" y="1088694"/>
                  </a:lnTo>
                  <a:lnTo>
                    <a:pt x="884148" y="1092504"/>
                  </a:lnTo>
                  <a:lnTo>
                    <a:pt x="877277" y="1093774"/>
                  </a:lnTo>
                  <a:lnTo>
                    <a:pt x="869772" y="1091234"/>
                  </a:lnTo>
                  <a:lnTo>
                    <a:pt x="863549" y="1086154"/>
                  </a:lnTo>
                  <a:lnTo>
                    <a:pt x="860132" y="1079804"/>
                  </a:lnTo>
                  <a:lnTo>
                    <a:pt x="860031" y="1078534"/>
                  </a:lnTo>
                  <a:lnTo>
                    <a:pt x="859929" y="1077264"/>
                  </a:lnTo>
                  <a:lnTo>
                    <a:pt x="859828" y="1075994"/>
                  </a:lnTo>
                  <a:lnTo>
                    <a:pt x="859726" y="1074724"/>
                  </a:lnTo>
                  <a:lnTo>
                    <a:pt x="859624" y="1073454"/>
                  </a:lnTo>
                  <a:lnTo>
                    <a:pt x="859536" y="1072184"/>
                  </a:lnTo>
                  <a:lnTo>
                    <a:pt x="859548" y="975664"/>
                  </a:lnTo>
                  <a:lnTo>
                    <a:pt x="859726" y="942644"/>
                  </a:lnTo>
                  <a:lnTo>
                    <a:pt x="859675" y="941374"/>
                  </a:lnTo>
                  <a:lnTo>
                    <a:pt x="859523" y="938834"/>
                  </a:lnTo>
                  <a:lnTo>
                    <a:pt x="859243" y="937564"/>
                  </a:lnTo>
                  <a:lnTo>
                    <a:pt x="756564" y="937564"/>
                  </a:lnTo>
                  <a:lnTo>
                    <a:pt x="760933" y="976934"/>
                  </a:lnTo>
                  <a:lnTo>
                    <a:pt x="756310" y="1008684"/>
                  </a:lnTo>
                  <a:lnTo>
                    <a:pt x="719162" y="1055674"/>
                  </a:lnTo>
                  <a:lnTo>
                    <a:pt x="678116" y="1072184"/>
                  </a:lnTo>
                  <a:lnTo>
                    <a:pt x="655967" y="1072184"/>
                  </a:lnTo>
                  <a:lnTo>
                    <a:pt x="634288" y="1068374"/>
                  </a:lnTo>
                  <a:lnTo>
                    <a:pt x="627329" y="1065834"/>
                  </a:lnTo>
                  <a:lnTo>
                    <a:pt x="620598" y="1062024"/>
                  </a:lnTo>
                  <a:lnTo>
                    <a:pt x="614121" y="1059484"/>
                  </a:lnTo>
                  <a:lnTo>
                    <a:pt x="607898" y="1054404"/>
                  </a:lnTo>
                  <a:lnTo>
                    <a:pt x="585165" y="1034084"/>
                  </a:lnTo>
                  <a:lnTo>
                    <a:pt x="571715" y="1007414"/>
                  </a:lnTo>
                  <a:lnTo>
                    <a:pt x="567397" y="975664"/>
                  </a:lnTo>
                  <a:lnTo>
                    <a:pt x="572071" y="937564"/>
                  </a:lnTo>
                  <a:lnTo>
                    <a:pt x="468998" y="937564"/>
                  </a:lnTo>
                  <a:lnTo>
                    <a:pt x="468998" y="1300784"/>
                  </a:lnTo>
                  <a:lnTo>
                    <a:pt x="470154" y="1314754"/>
                  </a:lnTo>
                  <a:lnTo>
                    <a:pt x="474370" y="1322374"/>
                  </a:lnTo>
                  <a:lnTo>
                    <a:pt x="482790" y="1327454"/>
                  </a:lnTo>
                  <a:lnTo>
                    <a:pt x="496544" y="1328724"/>
                  </a:lnTo>
                  <a:lnTo>
                    <a:pt x="859536" y="1328724"/>
                  </a:lnTo>
                  <a:lnTo>
                    <a:pt x="859764" y="1327454"/>
                  </a:lnTo>
                  <a:lnTo>
                    <a:pt x="859917" y="1326184"/>
                  </a:lnTo>
                  <a:lnTo>
                    <a:pt x="859790" y="1195374"/>
                  </a:lnTo>
                  <a:lnTo>
                    <a:pt x="858989" y="1191564"/>
                  </a:lnTo>
                  <a:lnTo>
                    <a:pt x="859536" y="1187754"/>
                  </a:lnTo>
                  <a:lnTo>
                    <a:pt x="863269" y="1178864"/>
                  </a:lnTo>
                  <a:lnTo>
                    <a:pt x="866152" y="1176324"/>
                  </a:lnTo>
                  <a:lnTo>
                    <a:pt x="870026" y="1173784"/>
                  </a:lnTo>
                  <a:lnTo>
                    <a:pt x="874204" y="1171244"/>
                  </a:lnTo>
                  <a:lnTo>
                    <a:pt x="878547" y="1171244"/>
                  </a:lnTo>
                  <a:lnTo>
                    <a:pt x="887552" y="1172514"/>
                  </a:lnTo>
                  <a:lnTo>
                    <a:pt x="891260" y="1175054"/>
                  </a:lnTo>
                  <a:lnTo>
                    <a:pt x="894168" y="1178864"/>
                  </a:lnTo>
                  <a:lnTo>
                    <a:pt x="898423" y="1182674"/>
                  </a:lnTo>
                  <a:lnTo>
                    <a:pt x="903173" y="1186484"/>
                  </a:lnTo>
                  <a:lnTo>
                    <a:pt x="913650" y="1191564"/>
                  </a:lnTo>
                  <a:lnTo>
                    <a:pt x="919149" y="1192834"/>
                  </a:lnTo>
                  <a:lnTo>
                    <a:pt x="930656" y="1194104"/>
                  </a:lnTo>
                  <a:lnTo>
                    <a:pt x="936409" y="1194104"/>
                  </a:lnTo>
                  <a:lnTo>
                    <a:pt x="947928" y="1192834"/>
                  </a:lnTo>
                  <a:lnTo>
                    <a:pt x="953427" y="1191564"/>
                  </a:lnTo>
                  <a:lnTo>
                    <a:pt x="958672" y="1189024"/>
                  </a:lnTo>
                  <a:lnTo>
                    <a:pt x="962748" y="1186484"/>
                  </a:lnTo>
                  <a:lnTo>
                    <a:pt x="966571" y="1185214"/>
                  </a:lnTo>
                  <a:lnTo>
                    <a:pt x="973772" y="1180134"/>
                  </a:lnTo>
                  <a:lnTo>
                    <a:pt x="977036" y="1176324"/>
                  </a:lnTo>
                  <a:lnTo>
                    <a:pt x="981773" y="1171244"/>
                  </a:lnTo>
                  <a:lnTo>
                    <a:pt x="995019" y="1142034"/>
                  </a:lnTo>
                  <a:lnTo>
                    <a:pt x="995730" y="1133144"/>
                  </a:lnTo>
                  <a:close/>
                </a:path>
                <a:path w="6454775" h="2518410">
                  <a:moveTo>
                    <a:pt x="1049896" y="2332571"/>
                  </a:moveTo>
                  <a:lnTo>
                    <a:pt x="1043660" y="2288273"/>
                  </a:lnTo>
                  <a:lnTo>
                    <a:pt x="1024483" y="2244953"/>
                  </a:lnTo>
                  <a:lnTo>
                    <a:pt x="994727" y="2208238"/>
                  </a:lnTo>
                  <a:lnTo>
                    <a:pt x="956233" y="2179866"/>
                  </a:lnTo>
                  <a:lnTo>
                    <a:pt x="910805" y="2161578"/>
                  </a:lnTo>
                  <a:lnTo>
                    <a:pt x="860259" y="2155101"/>
                  </a:lnTo>
                  <a:lnTo>
                    <a:pt x="809713" y="2161578"/>
                  </a:lnTo>
                  <a:lnTo>
                    <a:pt x="764298" y="2179866"/>
                  </a:lnTo>
                  <a:lnTo>
                    <a:pt x="725817" y="2208238"/>
                  </a:lnTo>
                  <a:lnTo>
                    <a:pt x="696087" y="2244953"/>
                  </a:lnTo>
                  <a:lnTo>
                    <a:pt x="676922" y="2288273"/>
                  </a:lnTo>
                  <a:lnTo>
                    <a:pt x="670128" y="2336482"/>
                  </a:lnTo>
                  <a:lnTo>
                    <a:pt x="676922" y="2384704"/>
                  </a:lnTo>
                  <a:lnTo>
                    <a:pt x="696087" y="2428024"/>
                  </a:lnTo>
                  <a:lnTo>
                    <a:pt x="725817" y="2464727"/>
                  </a:lnTo>
                  <a:lnTo>
                    <a:pt x="764298" y="2493073"/>
                  </a:lnTo>
                  <a:lnTo>
                    <a:pt x="809713" y="2511336"/>
                  </a:lnTo>
                  <a:lnTo>
                    <a:pt x="860259" y="2517864"/>
                  </a:lnTo>
                  <a:lnTo>
                    <a:pt x="910805" y="2511336"/>
                  </a:lnTo>
                  <a:lnTo>
                    <a:pt x="956233" y="2493073"/>
                  </a:lnTo>
                  <a:lnTo>
                    <a:pt x="994727" y="2464727"/>
                  </a:lnTo>
                  <a:lnTo>
                    <a:pt x="1024483" y="2428024"/>
                  </a:lnTo>
                  <a:lnTo>
                    <a:pt x="1043660" y="2384704"/>
                  </a:lnTo>
                  <a:lnTo>
                    <a:pt x="1049896" y="2340406"/>
                  </a:lnTo>
                  <a:lnTo>
                    <a:pt x="1049896" y="2332571"/>
                  </a:lnTo>
                  <a:close/>
                </a:path>
                <a:path w="6454775" h="2518410">
                  <a:moveTo>
                    <a:pt x="1286027" y="936294"/>
                  </a:moveTo>
                  <a:lnTo>
                    <a:pt x="1155331" y="936294"/>
                  </a:lnTo>
                  <a:lnTo>
                    <a:pt x="1150861" y="937564"/>
                  </a:lnTo>
                  <a:lnTo>
                    <a:pt x="1146581" y="937564"/>
                  </a:lnTo>
                  <a:lnTo>
                    <a:pt x="1130795" y="918514"/>
                  </a:lnTo>
                  <a:lnTo>
                    <a:pt x="1132878" y="909624"/>
                  </a:lnTo>
                  <a:lnTo>
                    <a:pt x="1135151" y="905814"/>
                  </a:lnTo>
                  <a:lnTo>
                    <a:pt x="1138656" y="903274"/>
                  </a:lnTo>
                  <a:lnTo>
                    <a:pt x="1141412" y="899464"/>
                  </a:lnTo>
                  <a:lnTo>
                    <a:pt x="1154252" y="861364"/>
                  </a:lnTo>
                  <a:lnTo>
                    <a:pt x="1153591" y="853744"/>
                  </a:lnTo>
                  <a:lnTo>
                    <a:pt x="1142885" y="827074"/>
                  </a:lnTo>
                  <a:lnTo>
                    <a:pt x="1137653" y="820724"/>
                  </a:lnTo>
                  <a:lnTo>
                    <a:pt x="1104201" y="801674"/>
                  </a:lnTo>
                  <a:lnTo>
                    <a:pt x="1096657" y="800404"/>
                  </a:lnTo>
                  <a:lnTo>
                    <a:pt x="1081227" y="801674"/>
                  </a:lnTo>
                  <a:lnTo>
                    <a:pt x="1042797" y="824534"/>
                  </a:lnTo>
                  <a:lnTo>
                    <a:pt x="1030909" y="853744"/>
                  </a:lnTo>
                  <a:lnTo>
                    <a:pt x="1030554" y="868984"/>
                  </a:lnTo>
                  <a:lnTo>
                    <a:pt x="1049375" y="905814"/>
                  </a:lnTo>
                  <a:lnTo>
                    <a:pt x="1051496" y="909624"/>
                  </a:lnTo>
                  <a:lnTo>
                    <a:pt x="1053503" y="918514"/>
                  </a:lnTo>
                  <a:lnTo>
                    <a:pt x="1053211" y="922324"/>
                  </a:lnTo>
                  <a:lnTo>
                    <a:pt x="1051598" y="926134"/>
                  </a:lnTo>
                  <a:lnTo>
                    <a:pt x="1049667" y="929944"/>
                  </a:lnTo>
                  <a:lnTo>
                    <a:pt x="1046759" y="932484"/>
                  </a:lnTo>
                  <a:lnTo>
                    <a:pt x="1039050" y="936294"/>
                  </a:lnTo>
                  <a:lnTo>
                    <a:pt x="1034986" y="937564"/>
                  </a:lnTo>
                  <a:lnTo>
                    <a:pt x="1030719" y="936294"/>
                  </a:lnTo>
                  <a:lnTo>
                    <a:pt x="898448" y="936294"/>
                  </a:lnTo>
                  <a:lnTo>
                    <a:pt x="897331" y="937564"/>
                  </a:lnTo>
                  <a:lnTo>
                    <a:pt x="897331" y="1040434"/>
                  </a:lnTo>
                  <a:lnTo>
                    <a:pt x="930529" y="1034084"/>
                  </a:lnTo>
                  <a:lnTo>
                    <a:pt x="960653" y="1036624"/>
                  </a:lnTo>
                  <a:lnTo>
                    <a:pt x="1011326" y="1070914"/>
                  </a:lnTo>
                  <a:lnTo>
                    <a:pt x="1030884" y="1110284"/>
                  </a:lnTo>
                  <a:lnTo>
                    <a:pt x="1033500" y="1131874"/>
                  </a:lnTo>
                  <a:lnTo>
                    <a:pt x="1033449" y="1133144"/>
                  </a:lnTo>
                  <a:lnTo>
                    <a:pt x="1033246" y="1138224"/>
                  </a:lnTo>
                  <a:lnTo>
                    <a:pt x="1020216" y="1180134"/>
                  </a:lnTo>
                  <a:lnTo>
                    <a:pt x="968806" y="1225854"/>
                  </a:lnTo>
                  <a:lnTo>
                    <a:pt x="935634" y="1230934"/>
                  </a:lnTo>
                  <a:lnTo>
                    <a:pt x="897623" y="1224584"/>
                  </a:lnTo>
                  <a:lnTo>
                    <a:pt x="897623" y="1328724"/>
                  </a:lnTo>
                  <a:lnTo>
                    <a:pt x="1261732" y="1328724"/>
                  </a:lnTo>
                  <a:lnTo>
                    <a:pt x="1274864" y="1327454"/>
                  </a:lnTo>
                  <a:lnTo>
                    <a:pt x="1283144" y="1322374"/>
                  </a:lnTo>
                  <a:lnTo>
                    <a:pt x="1286027" y="1317294"/>
                  </a:lnTo>
                  <a:lnTo>
                    <a:pt x="1286027" y="1230934"/>
                  </a:lnTo>
                  <a:lnTo>
                    <a:pt x="1286027" y="1034084"/>
                  </a:lnTo>
                  <a:lnTo>
                    <a:pt x="1286027" y="937564"/>
                  </a:lnTo>
                  <a:lnTo>
                    <a:pt x="1286027" y="936294"/>
                  </a:lnTo>
                  <a:close/>
                </a:path>
                <a:path w="6454775" h="2518410">
                  <a:moveTo>
                    <a:pt x="1286027" y="519734"/>
                  </a:moveTo>
                  <a:lnTo>
                    <a:pt x="1283309" y="514654"/>
                  </a:lnTo>
                  <a:lnTo>
                    <a:pt x="1275219" y="509574"/>
                  </a:lnTo>
                  <a:lnTo>
                    <a:pt x="1262380" y="508304"/>
                  </a:lnTo>
                  <a:lnTo>
                    <a:pt x="902893" y="508304"/>
                  </a:lnTo>
                  <a:lnTo>
                    <a:pt x="897763" y="509574"/>
                  </a:lnTo>
                  <a:lnTo>
                    <a:pt x="896962" y="509574"/>
                  </a:lnTo>
                  <a:lnTo>
                    <a:pt x="897064" y="618794"/>
                  </a:lnTo>
                  <a:lnTo>
                    <a:pt x="897242" y="640384"/>
                  </a:lnTo>
                  <a:lnTo>
                    <a:pt x="897877" y="645464"/>
                  </a:lnTo>
                  <a:lnTo>
                    <a:pt x="897293" y="649274"/>
                  </a:lnTo>
                  <a:lnTo>
                    <a:pt x="879233" y="665784"/>
                  </a:lnTo>
                  <a:lnTo>
                    <a:pt x="870381" y="663244"/>
                  </a:lnTo>
                  <a:lnTo>
                    <a:pt x="866673" y="661974"/>
                  </a:lnTo>
                  <a:lnTo>
                    <a:pt x="863688" y="658164"/>
                  </a:lnTo>
                  <a:lnTo>
                    <a:pt x="860793" y="655624"/>
                  </a:lnTo>
                  <a:lnTo>
                    <a:pt x="857681" y="653084"/>
                  </a:lnTo>
                  <a:lnTo>
                    <a:pt x="851001" y="649274"/>
                  </a:lnTo>
                  <a:lnTo>
                    <a:pt x="847496" y="648004"/>
                  </a:lnTo>
                  <a:lnTo>
                    <a:pt x="840155" y="644194"/>
                  </a:lnTo>
                  <a:lnTo>
                    <a:pt x="836383" y="644194"/>
                  </a:lnTo>
                  <a:lnTo>
                    <a:pt x="828649" y="642924"/>
                  </a:lnTo>
                  <a:lnTo>
                    <a:pt x="824763" y="641654"/>
                  </a:lnTo>
                  <a:lnTo>
                    <a:pt x="820851" y="641654"/>
                  </a:lnTo>
                  <a:lnTo>
                    <a:pt x="816927" y="642924"/>
                  </a:lnTo>
                  <a:lnTo>
                    <a:pt x="813066" y="642924"/>
                  </a:lnTo>
                  <a:lnTo>
                    <a:pt x="805421" y="644194"/>
                  </a:lnTo>
                  <a:lnTo>
                    <a:pt x="801712" y="645464"/>
                  </a:lnTo>
                  <a:lnTo>
                    <a:pt x="794550" y="649274"/>
                  </a:lnTo>
                  <a:lnTo>
                    <a:pt x="791146" y="650544"/>
                  </a:lnTo>
                  <a:lnTo>
                    <a:pt x="784720" y="655624"/>
                  </a:lnTo>
                  <a:lnTo>
                    <a:pt x="781748" y="658164"/>
                  </a:lnTo>
                  <a:lnTo>
                    <a:pt x="776287" y="663244"/>
                  </a:lnTo>
                  <a:lnTo>
                    <a:pt x="773836" y="667054"/>
                  </a:lnTo>
                  <a:lnTo>
                    <a:pt x="769505" y="673404"/>
                  </a:lnTo>
                  <a:lnTo>
                    <a:pt x="761314" y="705154"/>
                  </a:lnTo>
                  <a:lnTo>
                    <a:pt x="761288" y="706424"/>
                  </a:lnTo>
                  <a:lnTo>
                    <a:pt x="772541" y="739444"/>
                  </a:lnTo>
                  <a:lnTo>
                    <a:pt x="774877" y="743254"/>
                  </a:lnTo>
                  <a:lnTo>
                    <a:pt x="810907" y="764844"/>
                  </a:lnTo>
                  <a:lnTo>
                    <a:pt x="814755" y="764844"/>
                  </a:lnTo>
                  <a:lnTo>
                    <a:pt x="822579" y="766114"/>
                  </a:lnTo>
                  <a:lnTo>
                    <a:pt x="826477" y="766114"/>
                  </a:lnTo>
                  <a:lnTo>
                    <a:pt x="834250" y="764844"/>
                  </a:lnTo>
                  <a:lnTo>
                    <a:pt x="864933" y="747064"/>
                  </a:lnTo>
                  <a:lnTo>
                    <a:pt x="868629" y="745794"/>
                  </a:lnTo>
                  <a:lnTo>
                    <a:pt x="877760" y="743254"/>
                  </a:lnTo>
                  <a:lnTo>
                    <a:pt x="882154" y="743254"/>
                  </a:lnTo>
                  <a:lnTo>
                    <a:pt x="890600" y="747064"/>
                  </a:lnTo>
                  <a:lnTo>
                    <a:pt x="893686" y="750874"/>
                  </a:lnTo>
                  <a:lnTo>
                    <a:pt x="897572" y="759764"/>
                  </a:lnTo>
                  <a:lnTo>
                    <a:pt x="897686" y="761034"/>
                  </a:lnTo>
                  <a:lnTo>
                    <a:pt x="897813" y="762304"/>
                  </a:lnTo>
                  <a:lnTo>
                    <a:pt x="897928" y="763574"/>
                  </a:lnTo>
                  <a:lnTo>
                    <a:pt x="896696" y="768654"/>
                  </a:lnTo>
                  <a:lnTo>
                    <a:pt x="896696" y="899464"/>
                  </a:lnTo>
                  <a:lnTo>
                    <a:pt x="1000506" y="899464"/>
                  </a:lnTo>
                  <a:lnTo>
                    <a:pt x="994054" y="866444"/>
                  </a:lnTo>
                  <a:lnTo>
                    <a:pt x="994181" y="865174"/>
                  </a:lnTo>
                  <a:lnTo>
                    <a:pt x="1009586" y="809294"/>
                  </a:lnTo>
                  <a:lnTo>
                    <a:pt x="1037361" y="780084"/>
                  </a:lnTo>
                  <a:lnTo>
                    <a:pt x="1070648" y="766114"/>
                  </a:lnTo>
                  <a:lnTo>
                    <a:pt x="1077849" y="763574"/>
                  </a:lnTo>
                  <a:lnTo>
                    <a:pt x="1099870" y="763574"/>
                  </a:lnTo>
                  <a:lnTo>
                    <a:pt x="1121486" y="767384"/>
                  </a:lnTo>
                  <a:lnTo>
                    <a:pt x="1169365" y="800404"/>
                  </a:lnTo>
                  <a:lnTo>
                    <a:pt x="1191196" y="861364"/>
                  </a:lnTo>
                  <a:lnTo>
                    <a:pt x="1185037" y="899464"/>
                  </a:lnTo>
                  <a:lnTo>
                    <a:pt x="1286027" y="899464"/>
                  </a:lnTo>
                  <a:lnTo>
                    <a:pt x="1286027" y="763574"/>
                  </a:lnTo>
                  <a:lnTo>
                    <a:pt x="1286027" y="743254"/>
                  </a:lnTo>
                  <a:lnTo>
                    <a:pt x="1286027" y="665784"/>
                  </a:lnTo>
                  <a:lnTo>
                    <a:pt x="1286027" y="519734"/>
                  </a:lnTo>
                  <a:close/>
                </a:path>
                <a:path w="6454775" h="2518410">
                  <a:moveTo>
                    <a:pt x="1720088" y="869213"/>
                  </a:moveTo>
                  <a:lnTo>
                    <a:pt x="1718805" y="819023"/>
                  </a:lnTo>
                  <a:lnTo>
                    <a:pt x="1714817" y="769683"/>
                  </a:lnTo>
                  <a:lnTo>
                    <a:pt x="1708251" y="721258"/>
                  </a:lnTo>
                  <a:lnTo>
                    <a:pt x="1699183" y="673798"/>
                  </a:lnTo>
                  <a:lnTo>
                    <a:pt x="1687703" y="627380"/>
                  </a:lnTo>
                  <a:lnTo>
                    <a:pt x="1673860" y="582079"/>
                  </a:lnTo>
                  <a:lnTo>
                    <a:pt x="1657731" y="537959"/>
                  </a:lnTo>
                  <a:lnTo>
                    <a:pt x="1639392" y="495071"/>
                  </a:lnTo>
                  <a:lnTo>
                    <a:pt x="1618907" y="453504"/>
                  </a:lnTo>
                  <a:lnTo>
                    <a:pt x="1596351" y="413308"/>
                  </a:lnTo>
                  <a:lnTo>
                    <a:pt x="1575257" y="380009"/>
                  </a:lnTo>
                  <a:lnTo>
                    <a:pt x="1575257" y="869213"/>
                  </a:lnTo>
                  <a:lnTo>
                    <a:pt x="1573796" y="916660"/>
                  </a:lnTo>
                  <a:lnTo>
                    <a:pt x="1569466" y="963307"/>
                  </a:lnTo>
                  <a:lnTo>
                    <a:pt x="1562341" y="1009065"/>
                  </a:lnTo>
                  <a:lnTo>
                    <a:pt x="1552511" y="1053846"/>
                  </a:lnTo>
                  <a:lnTo>
                    <a:pt x="1540052" y="1097534"/>
                  </a:lnTo>
                  <a:lnTo>
                    <a:pt x="1525066" y="1140040"/>
                  </a:lnTo>
                  <a:lnTo>
                    <a:pt x="1507629" y="1181277"/>
                  </a:lnTo>
                  <a:lnTo>
                    <a:pt x="1487817" y="1221130"/>
                  </a:lnTo>
                  <a:lnTo>
                    <a:pt x="1465719" y="1259509"/>
                  </a:lnTo>
                  <a:lnTo>
                    <a:pt x="1441411" y="1296314"/>
                  </a:lnTo>
                  <a:lnTo>
                    <a:pt x="1414995" y="1331455"/>
                  </a:lnTo>
                  <a:lnTo>
                    <a:pt x="1386535" y="1364818"/>
                  </a:lnTo>
                  <a:lnTo>
                    <a:pt x="1356118" y="1396326"/>
                  </a:lnTo>
                  <a:lnTo>
                    <a:pt x="1323835" y="1425867"/>
                  </a:lnTo>
                  <a:lnTo>
                    <a:pt x="1289761" y="1453362"/>
                  </a:lnTo>
                  <a:lnTo>
                    <a:pt x="1253985" y="1478686"/>
                  </a:lnTo>
                  <a:lnTo>
                    <a:pt x="1216583" y="1501775"/>
                  </a:lnTo>
                  <a:lnTo>
                    <a:pt x="1177658" y="1522501"/>
                  </a:lnTo>
                  <a:lnTo>
                    <a:pt x="1137272" y="1540776"/>
                  </a:lnTo>
                  <a:lnTo>
                    <a:pt x="1095514" y="1556512"/>
                  </a:lnTo>
                  <a:lnTo>
                    <a:pt x="1052474" y="1569605"/>
                  </a:lnTo>
                  <a:lnTo>
                    <a:pt x="1008240" y="1579956"/>
                  </a:lnTo>
                  <a:lnTo>
                    <a:pt x="962875" y="1587474"/>
                  </a:lnTo>
                  <a:lnTo>
                    <a:pt x="916482" y="1592059"/>
                  </a:lnTo>
                  <a:lnTo>
                    <a:pt x="869124" y="1593596"/>
                  </a:lnTo>
                  <a:lnTo>
                    <a:pt x="821690" y="1592059"/>
                  </a:lnTo>
                  <a:lnTo>
                    <a:pt x="775042" y="1587474"/>
                  </a:lnTo>
                  <a:lnTo>
                    <a:pt x="729297" y="1579956"/>
                  </a:lnTo>
                  <a:lnTo>
                    <a:pt x="684530" y="1569605"/>
                  </a:lnTo>
                  <a:lnTo>
                    <a:pt x="640842" y="1556512"/>
                  </a:lnTo>
                  <a:lnTo>
                    <a:pt x="598347" y="1540776"/>
                  </a:lnTo>
                  <a:lnTo>
                    <a:pt x="557123" y="1522501"/>
                  </a:lnTo>
                  <a:lnTo>
                    <a:pt x="517283" y="1501775"/>
                  </a:lnTo>
                  <a:lnTo>
                    <a:pt x="478917" y="1478686"/>
                  </a:lnTo>
                  <a:lnTo>
                    <a:pt x="442112" y="1453362"/>
                  </a:lnTo>
                  <a:lnTo>
                    <a:pt x="406984" y="1425867"/>
                  </a:lnTo>
                  <a:lnTo>
                    <a:pt x="373621" y="1396326"/>
                  </a:lnTo>
                  <a:lnTo>
                    <a:pt x="342125" y="1364818"/>
                  </a:lnTo>
                  <a:lnTo>
                    <a:pt x="312585" y="1331455"/>
                  </a:lnTo>
                  <a:lnTo>
                    <a:pt x="285102" y="1296314"/>
                  </a:lnTo>
                  <a:lnTo>
                    <a:pt x="259778" y="1259509"/>
                  </a:lnTo>
                  <a:lnTo>
                    <a:pt x="236702" y="1221130"/>
                  </a:lnTo>
                  <a:lnTo>
                    <a:pt x="215976" y="1181277"/>
                  </a:lnTo>
                  <a:lnTo>
                    <a:pt x="197700" y="1140040"/>
                  </a:lnTo>
                  <a:lnTo>
                    <a:pt x="181978" y="1097534"/>
                  </a:lnTo>
                  <a:lnTo>
                    <a:pt x="168884" y="1053846"/>
                  </a:lnTo>
                  <a:lnTo>
                    <a:pt x="158534" y="1009065"/>
                  </a:lnTo>
                  <a:lnTo>
                    <a:pt x="151015" y="963307"/>
                  </a:lnTo>
                  <a:lnTo>
                    <a:pt x="146443" y="916660"/>
                  </a:lnTo>
                  <a:lnTo>
                    <a:pt x="144894" y="869213"/>
                  </a:lnTo>
                  <a:lnTo>
                    <a:pt x="146443" y="821766"/>
                  </a:lnTo>
                  <a:lnTo>
                    <a:pt x="151015" y="775106"/>
                  </a:lnTo>
                  <a:lnTo>
                    <a:pt x="158534" y="729348"/>
                  </a:lnTo>
                  <a:lnTo>
                    <a:pt x="168884" y="684568"/>
                  </a:lnTo>
                  <a:lnTo>
                    <a:pt x="181978" y="640880"/>
                  </a:lnTo>
                  <a:lnTo>
                    <a:pt x="197700" y="598373"/>
                  </a:lnTo>
                  <a:lnTo>
                    <a:pt x="215976" y="557136"/>
                  </a:lnTo>
                  <a:lnTo>
                    <a:pt x="236702" y="517283"/>
                  </a:lnTo>
                  <a:lnTo>
                    <a:pt x="259778" y="478917"/>
                  </a:lnTo>
                  <a:lnTo>
                    <a:pt x="285102" y="442099"/>
                  </a:lnTo>
                  <a:lnTo>
                    <a:pt x="312585" y="406971"/>
                  </a:lnTo>
                  <a:lnTo>
                    <a:pt x="342125" y="373595"/>
                  </a:lnTo>
                  <a:lnTo>
                    <a:pt x="373621" y="342087"/>
                  </a:lnTo>
                  <a:lnTo>
                    <a:pt x="406984" y="312547"/>
                  </a:lnTo>
                  <a:lnTo>
                    <a:pt x="442112" y="285051"/>
                  </a:lnTo>
                  <a:lnTo>
                    <a:pt x="478917" y="259727"/>
                  </a:lnTo>
                  <a:lnTo>
                    <a:pt x="517283" y="236651"/>
                  </a:lnTo>
                  <a:lnTo>
                    <a:pt x="557123" y="215912"/>
                  </a:lnTo>
                  <a:lnTo>
                    <a:pt x="598347" y="197637"/>
                  </a:lnTo>
                  <a:lnTo>
                    <a:pt x="640842" y="181902"/>
                  </a:lnTo>
                  <a:lnTo>
                    <a:pt x="684530" y="168808"/>
                  </a:lnTo>
                  <a:lnTo>
                    <a:pt x="729297" y="158457"/>
                  </a:lnTo>
                  <a:lnTo>
                    <a:pt x="775042" y="150939"/>
                  </a:lnTo>
                  <a:lnTo>
                    <a:pt x="821690" y="146367"/>
                  </a:lnTo>
                  <a:lnTo>
                    <a:pt x="869124" y="144818"/>
                  </a:lnTo>
                  <a:lnTo>
                    <a:pt x="916482" y="146367"/>
                  </a:lnTo>
                  <a:lnTo>
                    <a:pt x="962875" y="150939"/>
                  </a:lnTo>
                  <a:lnTo>
                    <a:pt x="1008240" y="158457"/>
                  </a:lnTo>
                  <a:lnTo>
                    <a:pt x="1052474" y="168808"/>
                  </a:lnTo>
                  <a:lnTo>
                    <a:pt x="1095514" y="181902"/>
                  </a:lnTo>
                  <a:lnTo>
                    <a:pt x="1137272" y="197637"/>
                  </a:lnTo>
                  <a:lnTo>
                    <a:pt x="1177658" y="215912"/>
                  </a:lnTo>
                  <a:lnTo>
                    <a:pt x="1216583" y="236651"/>
                  </a:lnTo>
                  <a:lnTo>
                    <a:pt x="1253985" y="259727"/>
                  </a:lnTo>
                  <a:lnTo>
                    <a:pt x="1289761" y="285051"/>
                  </a:lnTo>
                  <a:lnTo>
                    <a:pt x="1323835" y="312547"/>
                  </a:lnTo>
                  <a:lnTo>
                    <a:pt x="1356118" y="342087"/>
                  </a:lnTo>
                  <a:lnTo>
                    <a:pt x="1386535" y="373595"/>
                  </a:lnTo>
                  <a:lnTo>
                    <a:pt x="1414995" y="406971"/>
                  </a:lnTo>
                  <a:lnTo>
                    <a:pt x="1441411" y="442099"/>
                  </a:lnTo>
                  <a:lnTo>
                    <a:pt x="1465719" y="478917"/>
                  </a:lnTo>
                  <a:lnTo>
                    <a:pt x="1487817" y="517283"/>
                  </a:lnTo>
                  <a:lnTo>
                    <a:pt x="1507629" y="557136"/>
                  </a:lnTo>
                  <a:lnTo>
                    <a:pt x="1525066" y="598373"/>
                  </a:lnTo>
                  <a:lnTo>
                    <a:pt x="1540052" y="640880"/>
                  </a:lnTo>
                  <a:lnTo>
                    <a:pt x="1552511" y="684568"/>
                  </a:lnTo>
                  <a:lnTo>
                    <a:pt x="1562341" y="729348"/>
                  </a:lnTo>
                  <a:lnTo>
                    <a:pt x="1569466" y="775106"/>
                  </a:lnTo>
                  <a:lnTo>
                    <a:pt x="1573796" y="821766"/>
                  </a:lnTo>
                  <a:lnTo>
                    <a:pt x="1575257" y="869213"/>
                  </a:lnTo>
                  <a:lnTo>
                    <a:pt x="1575257" y="380009"/>
                  </a:lnTo>
                  <a:lnTo>
                    <a:pt x="1545323" y="337312"/>
                  </a:lnTo>
                  <a:lnTo>
                    <a:pt x="1516976" y="301637"/>
                  </a:lnTo>
                  <a:lnTo>
                    <a:pt x="1486852" y="267627"/>
                  </a:lnTo>
                  <a:lnTo>
                    <a:pt x="1455013" y="235305"/>
                  </a:lnTo>
                  <a:lnTo>
                    <a:pt x="1421536" y="204774"/>
                  </a:lnTo>
                  <a:lnTo>
                    <a:pt x="1386484" y="176085"/>
                  </a:lnTo>
                  <a:lnTo>
                    <a:pt x="1349921" y="149313"/>
                  </a:lnTo>
                  <a:lnTo>
                    <a:pt x="1311935" y="124510"/>
                  </a:lnTo>
                  <a:lnTo>
                    <a:pt x="1272603" y="101752"/>
                  </a:lnTo>
                  <a:lnTo>
                    <a:pt x="1231963" y="81114"/>
                  </a:lnTo>
                  <a:lnTo>
                    <a:pt x="1190117" y="62649"/>
                  </a:lnTo>
                  <a:lnTo>
                    <a:pt x="1147127" y="46431"/>
                  </a:lnTo>
                  <a:lnTo>
                    <a:pt x="1103058" y="32524"/>
                  </a:lnTo>
                  <a:lnTo>
                    <a:pt x="1057998" y="20993"/>
                  </a:lnTo>
                  <a:lnTo>
                    <a:pt x="1011999" y="11912"/>
                  </a:lnTo>
                  <a:lnTo>
                    <a:pt x="965136" y="5346"/>
                  </a:lnTo>
                  <a:lnTo>
                    <a:pt x="916444" y="1257"/>
                  </a:lnTo>
                  <a:lnTo>
                    <a:pt x="914336" y="1257"/>
                  </a:lnTo>
                  <a:lnTo>
                    <a:pt x="869124" y="0"/>
                  </a:lnTo>
                  <a:lnTo>
                    <a:pt x="820610" y="1257"/>
                  </a:lnTo>
                  <a:lnTo>
                    <a:pt x="772883" y="4991"/>
                  </a:lnTo>
                  <a:lnTo>
                    <a:pt x="725995" y="11137"/>
                  </a:lnTo>
                  <a:lnTo>
                    <a:pt x="680008" y="19634"/>
                  </a:lnTo>
                  <a:lnTo>
                    <a:pt x="634987" y="30429"/>
                  </a:lnTo>
                  <a:lnTo>
                    <a:pt x="590994" y="43459"/>
                  </a:lnTo>
                  <a:lnTo>
                    <a:pt x="548093" y="58661"/>
                  </a:lnTo>
                  <a:lnTo>
                    <a:pt x="506336" y="75971"/>
                  </a:lnTo>
                  <a:lnTo>
                    <a:pt x="465785" y="95338"/>
                  </a:lnTo>
                  <a:lnTo>
                    <a:pt x="426504" y="116700"/>
                  </a:lnTo>
                  <a:lnTo>
                    <a:pt x="388556" y="139979"/>
                  </a:lnTo>
                  <a:lnTo>
                    <a:pt x="351993" y="165150"/>
                  </a:lnTo>
                  <a:lnTo>
                    <a:pt x="316865" y="192112"/>
                  </a:lnTo>
                  <a:lnTo>
                    <a:pt x="283260" y="220840"/>
                  </a:lnTo>
                  <a:lnTo>
                    <a:pt x="251218" y="251244"/>
                  </a:lnTo>
                  <a:lnTo>
                    <a:pt x="220814" y="283286"/>
                  </a:lnTo>
                  <a:lnTo>
                    <a:pt x="192087" y="316903"/>
                  </a:lnTo>
                  <a:lnTo>
                    <a:pt x="165125" y="352018"/>
                  </a:lnTo>
                  <a:lnTo>
                    <a:pt x="139966" y="388581"/>
                  </a:lnTo>
                  <a:lnTo>
                    <a:pt x="116674" y="426542"/>
                  </a:lnTo>
                  <a:lnTo>
                    <a:pt x="95326" y="465836"/>
                  </a:lnTo>
                  <a:lnTo>
                    <a:pt x="75958" y="506387"/>
                  </a:lnTo>
                  <a:lnTo>
                    <a:pt x="58648" y="548144"/>
                  </a:lnTo>
                  <a:lnTo>
                    <a:pt x="43446" y="591058"/>
                  </a:lnTo>
                  <a:lnTo>
                    <a:pt x="30416" y="635050"/>
                  </a:lnTo>
                  <a:lnTo>
                    <a:pt x="19621" y="680072"/>
                  </a:lnTo>
                  <a:lnTo>
                    <a:pt x="11125" y="726059"/>
                  </a:lnTo>
                  <a:lnTo>
                    <a:pt x="4978" y="772947"/>
                  </a:lnTo>
                  <a:lnTo>
                    <a:pt x="1244" y="820686"/>
                  </a:lnTo>
                  <a:lnTo>
                    <a:pt x="1219" y="821766"/>
                  </a:lnTo>
                  <a:lnTo>
                    <a:pt x="0" y="869213"/>
                  </a:lnTo>
                  <a:lnTo>
                    <a:pt x="1397" y="918718"/>
                  </a:lnTo>
                  <a:lnTo>
                    <a:pt x="5549" y="967562"/>
                  </a:lnTo>
                  <a:lnTo>
                    <a:pt x="12407" y="1015682"/>
                  </a:lnTo>
                  <a:lnTo>
                    <a:pt x="21869" y="1062964"/>
                  </a:lnTo>
                  <a:lnTo>
                    <a:pt x="33883" y="1109345"/>
                  </a:lnTo>
                  <a:lnTo>
                    <a:pt x="48374" y="1154722"/>
                  </a:lnTo>
                  <a:lnTo>
                    <a:pt x="65265" y="1199007"/>
                  </a:lnTo>
                  <a:lnTo>
                    <a:pt x="84493" y="1242136"/>
                  </a:lnTo>
                  <a:lnTo>
                    <a:pt x="105981" y="1283995"/>
                  </a:lnTo>
                  <a:lnTo>
                    <a:pt x="129667" y="1324521"/>
                  </a:lnTo>
                  <a:lnTo>
                    <a:pt x="155473" y="1363599"/>
                  </a:lnTo>
                  <a:lnTo>
                    <a:pt x="183324" y="1401178"/>
                  </a:lnTo>
                  <a:lnTo>
                    <a:pt x="213169" y="1437144"/>
                  </a:lnTo>
                  <a:lnTo>
                    <a:pt x="244906" y="1471422"/>
                  </a:lnTo>
                  <a:lnTo>
                    <a:pt x="278498" y="1503921"/>
                  </a:lnTo>
                  <a:lnTo>
                    <a:pt x="313855" y="1534566"/>
                  </a:lnTo>
                  <a:lnTo>
                    <a:pt x="350901" y="1563243"/>
                  </a:lnTo>
                  <a:lnTo>
                    <a:pt x="389585" y="1589900"/>
                  </a:lnTo>
                  <a:lnTo>
                    <a:pt x="429818" y="1614436"/>
                  </a:lnTo>
                  <a:lnTo>
                    <a:pt x="471538" y="1636750"/>
                  </a:lnTo>
                  <a:lnTo>
                    <a:pt x="514680" y="1656778"/>
                  </a:lnTo>
                  <a:lnTo>
                    <a:pt x="559155" y="1674431"/>
                  </a:lnTo>
                  <a:lnTo>
                    <a:pt x="604913" y="1689608"/>
                  </a:lnTo>
                  <a:lnTo>
                    <a:pt x="651865" y="1702231"/>
                  </a:lnTo>
                  <a:lnTo>
                    <a:pt x="868159" y="2062772"/>
                  </a:lnTo>
                  <a:lnTo>
                    <a:pt x="870013" y="2062772"/>
                  </a:lnTo>
                  <a:lnTo>
                    <a:pt x="1068285" y="1702231"/>
                  </a:lnTo>
                  <a:lnTo>
                    <a:pt x="1115237" y="1689608"/>
                  </a:lnTo>
                  <a:lnTo>
                    <a:pt x="1160983" y="1674431"/>
                  </a:lnTo>
                  <a:lnTo>
                    <a:pt x="1205458" y="1656778"/>
                  </a:lnTo>
                  <a:lnTo>
                    <a:pt x="1248600" y="1636750"/>
                  </a:lnTo>
                  <a:lnTo>
                    <a:pt x="1290320" y="1614436"/>
                  </a:lnTo>
                  <a:lnTo>
                    <a:pt x="1324483" y="1593596"/>
                  </a:lnTo>
                  <a:lnTo>
                    <a:pt x="1330553" y="1589900"/>
                  </a:lnTo>
                  <a:lnTo>
                    <a:pt x="1369237" y="1563243"/>
                  </a:lnTo>
                  <a:lnTo>
                    <a:pt x="1406283" y="1534566"/>
                  </a:lnTo>
                  <a:lnTo>
                    <a:pt x="1441640" y="1503921"/>
                  </a:lnTo>
                  <a:lnTo>
                    <a:pt x="1475232" y="1471422"/>
                  </a:lnTo>
                  <a:lnTo>
                    <a:pt x="1506969" y="1437144"/>
                  </a:lnTo>
                  <a:lnTo>
                    <a:pt x="1536814" y="1401178"/>
                  </a:lnTo>
                  <a:lnTo>
                    <a:pt x="1564665" y="1363599"/>
                  </a:lnTo>
                  <a:lnTo>
                    <a:pt x="1590471" y="1324521"/>
                  </a:lnTo>
                  <a:lnTo>
                    <a:pt x="1614157" y="1283995"/>
                  </a:lnTo>
                  <a:lnTo>
                    <a:pt x="1635658" y="1242136"/>
                  </a:lnTo>
                  <a:lnTo>
                    <a:pt x="1654886" y="1199007"/>
                  </a:lnTo>
                  <a:lnTo>
                    <a:pt x="1671777" y="1154722"/>
                  </a:lnTo>
                  <a:lnTo>
                    <a:pt x="1686267" y="1109345"/>
                  </a:lnTo>
                  <a:lnTo>
                    <a:pt x="1698282" y="1062964"/>
                  </a:lnTo>
                  <a:lnTo>
                    <a:pt x="1707743" y="1015682"/>
                  </a:lnTo>
                  <a:lnTo>
                    <a:pt x="1714601" y="967562"/>
                  </a:lnTo>
                  <a:lnTo>
                    <a:pt x="1718754" y="918718"/>
                  </a:lnTo>
                  <a:lnTo>
                    <a:pt x="1718818" y="916660"/>
                  </a:lnTo>
                  <a:lnTo>
                    <a:pt x="1720088" y="869213"/>
                  </a:lnTo>
                  <a:close/>
                </a:path>
                <a:path w="6454775" h="2518410">
                  <a:moveTo>
                    <a:pt x="2970453" y="1173200"/>
                  </a:moveTo>
                  <a:lnTo>
                    <a:pt x="2840190" y="1173200"/>
                  </a:lnTo>
                  <a:lnTo>
                    <a:pt x="2840190" y="1327658"/>
                  </a:lnTo>
                  <a:lnTo>
                    <a:pt x="2970453" y="1327658"/>
                  </a:lnTo>
                  <a:lnTo>
                    <a:pt x="2970453" y="1173200"/>
                  </a:lnTo>
                  <a:close/>
                </a:path>
                <a:path w="6454775" h="2518410">
                  <a:moveTo>
                    <a:pt x="2983750" y="841997"/>
                  </a:moveTo>
                  <a:lnTo>
                    <a:pt x="2971393" y="802068"/>
                  </a:lnTo>
                  <a:lnTo>
                    <a:pt x="2938081" y="774979"/>
                  </a:lnTo>
                  <a:lnTo>
                    <a:pt x="2909430" y="769327"/>
                  </a:lnTo>
                  <a:lnTo>
                    <a:pt x="2909049" y="769327"/>
                  </a:lnTo>
                  <a:lnTo>
                    <a:pt x="2902572" y="769658"/>
                  </a:lnTo>
                  <a:lnTo>
                    <a:pt x="2901962" y="769658"/>
                  </a:lnTo>
                  <a:lnTo>
                    <a:pt x="2895028" y="770712"/>
                  </a:lnTo>
                  <a:lnTo>
                    <a:pt x="2894774" y="770712"/>
                  </a:lnTo>
                  <a:lnTo>
                    <a:pt x="2887307" y="772617"/>
                  </a:lnTo>
                  <a:lnTo>
                    <a:pt x="2852775" y="795007"/>
                  </a:lnTo>
                  <a:lnTo>
                    <a:pt x="2835478" y="833551"/>
                  </a:lnTo>
                  <a:lnTo>
                    <a:pt x="2835364" y="834898"/>
                  </a:lnTo>
                  <a:lnTo>
                    <a:pt x="2835059" y="838276"/>
                  </a:lnTo>
                  <a:lnTo>
                    <a:pt x="2835186" y="846772"/>
                  </a:lnTo>
                  <a:lnTo>
                    <a:pt x="2835198" y="847826"/>
                  </a:lnTo>
                  <a:lnTo>
                    <a:pt x="2835732" y="852538"/>
                  </a:lnTo>
                  <a:lnTo>
                    <a:pt x="2854083" y="890600"/>
                  </a:lnTo>
                  <a:lnTo>
                    <a:pt x="2888907" y="911860"/>
                  </a:lnTo>
                  <a:lnTo>
                    <a:pt x="2909709" y="914882"/>
                  </a:lnTo>
                  <a:lnTo>
                    <a:pt x="2915247" y="914882"/>
                  </a:lnTo>
                  <a:lnTo>
                    <a:pt x="2954921" y="899820"/>
                  </a:lnTo>
                  <a:lnTo>
                    <a:pt x="2979788" y="865428"/>
                  </a:lnTo>
                  <a:lnTo>
                    <a:pt x="2983687" y="846772"/>
                  </a:lnTo>
                  <a:lnTo>
                    <a:pt x="2983750" y="841997"/>
                  </a:lnTo>
                  <a:close/>
                </a:path>
                <a:path w="6454775" h="2518410">
                  <a:moveTo>
                    <a:pt x="3045383" y="1100594"/>
                  </a:moveTo>
                  <a:lnTo>
                    <a:pt x="3021850" y="1069263"/>
                  </a:lnTo>
                  <a:lnTo>
                    <a:pt x="2991320" y="1044727"/>
                  </a:lnTo>
                  <a:lnTo>
                    <a:pt x="2955379" y="1028407"/>
                  </a:lnTo>
                  <a:lnTo>
                    <a:pt x="2916047" y="1021448"/>
                  </a:lnTo>
                  <a:lnTo>
                    <a:pt x="2906344" y="1021448"/>
                  </a:lnTo>
                  <a:lnTo>
                    <a:pt x="2864027" y="1028407"/>
                  </a:lnTo>
                  <a:lnTo>
                    <a:pt x="2825165" y="1046518"/>
                  </a:lnTo>
                  <a:lnTo>
                    <a:pt x="2792641" y="1074445"/>
                  </a:lnTo>
                  <a:lnTo>
                    <a:pt x="2773883" y="1100594"/>
                  </a:lnTo>
                  <a:lnTo>
                    <a:pt x="3045383" y="1100594"/>
                  </a:lnTo>
                  <a:close/>
                </a:path>
                <a:path w="6454775" h="2518410">
                  <a:moveTo>
                    <a:pt x="3192500" y="692797"/>
                  </a:moveTo>
                  <a:lnTo>
                    <a:pt x="3174034" y="673214"/>
                  </a:lnTo>
                  <a:lnTo>
                    <a:pt x="3171914" y="673214"/>
                  </a:lnTo>
                  <a:lnTo>
                    <a:pt x="3069679" y="743419"/>
                  </a:lnTo>
                  <a:lnTo>
                    <a:pt x="3061716" y="758266"/>
                  </a:lnTo>
                  <a:lnTo>
                    <a:pt x="3061792" y="760730"/>
                  </a:lnTo>
                  <a:lnTo>
                    <a:pt x="3079839" y="777811"/>
                  </a:lnTo>
                  <a:lnTo>
                    <a:pt x="3082658" y="777811"/>
                  </a:lnTo>
                  <a:lnTo>
                    <a:pt x="3184575" y="707656"/>
                  </a:lnTo>
                  <a:lnTo>
                    <a:pt x="3192500" y="692797"/>
                  </a:lnTo>
                  <a:close/>
                </a:path>
                <a:path w="6454775" h="2518410">
                  <a:moveTo>
                    <a:pt x="3307562" y="1004531"/>
                  </a:moveTo>
                  <a:lnTo>
                    <a:pt x="3177324" y="1004531"/>
                  </a:lnTo>
                  <a:lnTo>
                    <a:pt x="3177324" y="1327658"/>
                  </a:lnTo>
                  <a:lnTo>
                    <a:pt x="3307562" y="1327658"/>
                  </a:lnTo>
                  <a:lnTo>
                    <a:pt x="3307562" y="1004531"/>
                  </a:lnTo>
                  <a:close/>
                </a:path>
                <a:path w="6454775" h="2518410">
                  <a:moveTo>
                    <a:pt x="3362312" y="571055"/>
                  </a:moveTo>
                  <a:lnTo>
                    <a:pt x="3343795" y="551408"/>
                  </a:lnTo>
                  <a:lnTo>
                    <a:pt x="3341611" y="551408"/>
                  </a:lnTo>
                  <a:lnTo>
                    <a:pt x="3239490" y="621665"/>
                  </a:lnTo>
                  <a:lnTo>
                    <a:pt x="3232340" y="636320"/>
                  </a:lnTo>
                  <a:lnTo>
                    <a:pt x="3232480" y="638695"/>
                  </a:lnTo>
                  <a:lnTo>
                    <a:pt x="3250273" y="655548"/>
                  </a:lnTo>
                  <a:lnTo>
                    <a:pt x="3252686" y="655548"/>
                  </a:lnTo>
                  <a:lnTo>
                    <a:pt x="3354387" y="585901"/>
                  </a:lnTo>
                  <a:lnTo>
                    <a:pt x="3362312" y="571055"/>
                  </a:lnTo>
                  <a:close/>
                </a:path>
                <a:path w="6454775" h="2518410">
                  <a:moveTo>
                    <a:pt x="3417189" y="2332596"/>
                  </a:moveTo>
                  <a:lnTo>
                    <a:pt x="3410953" y="2288273"/>
                  </a:lnTo>
                  <a:lnTo>
                    <a:pt x="3391763" y="2244953"/>
                  </a:lnTo>
                  <a:lnTo>
                    <a:pt x="3362020" y="2208238"/>
                  </a:lnTo>
                  <a:lnTo>
                    <a:pt x="3323526" y="2179866"/>
                  </a:lnTo>
                  <a:lnTo>
                    <a:pt x="3278098" y="2161578"/>
                  </a:lnTo>
                  <a:lnTo>
                    <a:pt x="3227552" y="2155101"/>
                  </a:lnTo>
                  <a:lnTo>
                    <a:pt x="3177006" y="2161578"/>
                  </a:lnTo>
                  <a:lnTo>
                    <a:pt x="3131591" y="2179866"/>
                  </a:lnTo>
                  <a:lnTo>
                    <a:pt x="3093110" y="2208238"/>
                  </a:lnTo>
                  <a:lnTo>
                    <a:pt x="3063379" y="2244953"/>
                  </a:lnTo>
                  <a:lnTo>
                    <a:pt x="3044202" y="2288273"/>
                  </a:lnTo>
                  <a:lnTo>
                    <a:pt x="3037421" y="2336482"/>
                  </a:lnTo>
                  <a:lnTo>
                    <a:pt x="3044202" y="2384704"/>
                  </a:lnTo>
                  <a:lnTo>
                    <a:pt x="3063379" y="2428024"/>
                  </a:lnTo>
                  <a:lnTo>
                    <a:pt x="3093110" y="2464727"/>
                  </a:lnTo>
                  <a:lnTo>
                    <a:pt x="3131591" y="2493073"/>
                  </a:lnTo>
                  <a:lnTo>
                    <a:pt x="3177006" y="2511336"/>
                  </a:lnTo>
                  <a:lnTo>
                    <a:pt x="3227552" y="2517864"/>
                  </a:lnTo>
                  <a:lnTo>
                    <a:pt x="3278098" y="2511336"/>
                  </a:lnTo>
                  <a:lnTo>
                    <a:pt x="3323526" y="2493073"/>
                  </a:lnTo>
                  <a:lnTo>
                    <a:pt x="3362020" y="2464727"/>
                  </a:lnTo>
                  <a:lnTo>
                    <a:pt x="3391763" y="2428024"/>
                  </a:lnTo>
                  <a:lnTo>
                    <a:pt x="3410953" y="2384704"/>
                  </a:lnTo>
                  <a:lnTo>
                    <a:pt x="3417189" y="2340381"/>
                  </a:lnTo>
                  <a:lnTo>
                    <a:pt x="3417189" y="2332596"/>
                  </a:lnTo>
                  <a:close/>
                </a:path>
                <a:path w="6454775" h="2518410">
                  <a:moveTo>
                    <a:pt x="3611600" y="842124"/>
                  </a:moveTo>
                  <a:lnTo>
                    <a:pt x="3481362" y="842124"/>
                  </a:lnTo>
                  <a:lnTo>
                    <a:pt x="3481362" y="1327658"/>
                  </a:lnTo>
                  <a:lnTo>
                    <a:pt x="3611600" y="1327658"/>
                  </a:lnTo>
                  <a:lnTo>
                    <a:pt x="3611600" y="842124"/>
                  </a:lnTo>
                  <a:close/>
                </a:path>
                <a:path w="6454775" h="2518410">
                  <a:moveTo>
                    <a:pt x="3619233" y="502704"/>
                  </a:moveTo>
                  <a:lnTo>
                    <a:pt x="3606889" y="462775"/>
                  </a:lnTo>
                  <a:lnTo>
                    <a:pt x="3573576" y="435698"/>
                  </a:lnTo>
                  <a:lnTo>
                    <a:pt x="3544951" y="430047"/>
                  </a:lnTo>
                  <a:lnTo>
                    <a:pt x="3544570" y="430047"/>
                  </a:lnTo>
                  <a:lnTo>
                    <a:pt x="3538029" y="430377"/>
                  </a:lnTo>
                  <a:lnTo>
                    <a:pt x="3537458" y="430377"/>
                  </a:lnTo>
                  <a:lnTo>
                    <a:pt x="3530523" y="431431"/>
                  </a:lnTo>
                  <a:lnTo>
                    <a:pt x="3530282" y="431431"/>
                  </a:lnTo>
                  <a:lnTo>
                    <a:pt x="3522827" y="433336"/>
                  </a:lnTo>
                  <a:lnTo>
                    <a:pt x="3486899" y="457644"/>
                  </a:lnTo>
                  <a:lnTo>
                    <a:pt x="3470948" y="496354"/>
                  </a:lnTo>
                  <a:lnTo>
                    <a:pt x="3470630" y="503478"/>
                  </a:lnTo>
                  <a:lnTo>
                    <a:pt x="3471100" y="510654"/>
                  </a:lnTo>
                  <a:lnTo>
                    <a:pt x="3488105" y="549376"/>
                  </a:lnTo>
                  <a:lnTo>
                    <a:pt x="3524389" y="572566"/>
                  </a:lnTo>
                  <a:lnTo>
                    <a:pt x="3544900" y="575589"/>
                  </a:lnTo>
                  <a:lnTo>
                    <a:pt x="3550716" y="575589"/>
                  </a:lnTo>
                  <a:lnTo>
                    <a:pt x="3590404" y="560527"/>
                  </a:lnTo>
                  <a:lnTo>
                    <a:pt x="3615271" y="526148"/>
                  </a:lnTo>
                  <a:lnTo>
                    <a:pt x="3619182" y="507492"/>
                  </a:lnTo>
                  <a:lnTo>
                    <a:pt x="3619233" y="502704"/>
                  </a:lnTo>
                  <a:close/>
                </a:path>
                <a:path w="6454775" h="2518410">
                  <a:moveTo>
                    <a:pt x="3680828" y="761352"/>
                  </a:moveTo>
                  <a:lnTo>
                    <a:pt x="3657308" y="730008"/>
                  </a:lnTo>
                  <a:lnTo>
                    <a:pt x="3626764" y="705459"/>
                  </a:lnTo>
                  <a:lnTo>
                    <a:pt x="3590963" y="689165"/>
                  </a:lnTo>
                  <a:lnTo>
                    <a:pt x="3551948" y="682205"/>
                  </a:lnTo>
                  <a:lnTo>
                    <a:pt x="3541788" y="682205"/>
                  </a:lnTo>
                  <a:lnTo>
                    <a:pt x="3499485" y="689165"/>
                  </a:lnTo>
                  <a:lnTo>
                    <a:pt x="3460623" y="707275"/>
                  </a:lnTo>
                  <a:lnTo>
                    <a:pt x="3428098" y="735203"/>
                  </a:lnTo>
                  <a:lnTo>
                    <a:pt x="3409340" y="761352"/>
                  </a:lnTo>
                  <a:lnTo>
                    <a:pt x="3680828" y="761352"/>
                  </a:lnTo>
                  <a:close/>
                </a:path>
                <a:path w="6454775" h="2518410">
                  <a:moveTo>
                    <a:pt x="4087380" y="869213"/>
                  </a:moveTo>
                  <a:lnTo>
                    <a:pt x="4086098" y="819023"/>
                  </a:lnTo>
                  <a:lnTo>
                    <a:pt x="4082097" y="769683"/>
                  </a:lnTo>
                  <a:lnTo>
                    <a:pt x="4075544" y="721258"/>
                  </a:lnTo>
                  <a:lnTo>
                    <a:pt x="4066476" y="673798"/>
                  </a:lnTo>
                  <a:lnTo>
                    <a:pt x="4054995" y="627380"/>
                  </a:lnTo>
                  <a:lnTo>
                    <a:pt x="4041152" y="582079"/>
                  </a:lnTo>
                  <a:lnTo>
                    <a:pt x="4025023" y="537959"/>
                  </a:lnTo>
                  <a:lnTo>
                    <a:pt x="4006685" y="495071"/>
                  </a:lnTo>
                  <a:lnTo>
                    <a:pt x="3986199" y="453504"/>
                  </a:lnTo>
                  <a:lnTo>
                    <a:pt x="3963644" y="413308"/>
                  </a:lnTo>
                  <a:lnTo>
                    <a:pt x="3942550" y="380009"/>
                  </a:lnTo>
                  <a:lnTo>
                    <a:pt x="3942550" y="869213"/>
                  </a:lnTo>
                  <a:lnTo>
                    <a:pt x="3941089" y="916660"/>
                  </a:lnTo>
                  <a:lnTo>
                    <a:pt x="3936746" y="963307"/>
                  </a:lnTo>
                  <a:lnTo>
                    <a:pt x="3929634" y="1009065"/>
                  </a:lnTo>
                  <a:lnTo>
                    <a:pt x="3919804" y="1053846"/>
                  </a:lnTo>
                  <a:lnTo>
                    <a:pt x="3907358" y="1097534"/>
                  </a:lnTo>
                  <a:lnTo>
                    <a:pt x="3892372" y="1140040"/>
                  </a:lnTo>
                  <a:lnTo>
                    <a:pt x="3874922" y="1181277"/>
                  </a:lnTo>
                  <a:lnTo>
                    <a:pt x="3855110" y="1221130"/>
                  </a:lnTo>
                  <a:lnTo>
                    <a:pt x="3833012" y="1259509"/>
                  </a:lnTo>
                  <a:lnTo>
                    <a:pt x="3808717" y="1296314"/>
                  </a:lnTo>
                  <a:lnTo>
                    <a:pt x="3782288" y="1331455"/>
                  </a:lnTo>
                  <a:lnTo>
                    <a:pt x="3753828" y="1364818"/>
                  </a:lnTo>
                  <a:lnTo>
                    <a:pt x="3723411" y="1396326"/>
                  </a:lnTo>
                  <a:lnTo>
                    <a:pt x="3691128" y="1425867"/>
                  </a:lnTo>
                  <a:lnTo>
                    <a:pt x="3657066" y="1453362"/>
                  </a:lnTo>
                  <a:lnTo>
                    <a:pt x="3621290" y="1478686"/>
                  </a:lnTo>
                  <a:lnTo>
                    <a:pt x="3583889" y="1501775"/>
                  </a:lnTo>
                  <a:lnTo>
                    <a:pt x="3544963" y="1522501"/>
                  </a:lnTo>
                  <a:lnTo>
                    <a:pt x="3504577" y="1540776"/>
                  </a:lnTo>
                  <a:lnTo>
                    <a:pt x="3462820" y="1556512"/>
                  </a:lnTo>
                  <a:lnTo>
                    <a:pt x="3419779" y="1569605"/>
                  </a:lnTo>
                  <a:lnTo>
                    <a:pt x="3375533" y="1579956"/>
                  </a:lnTo>
                  <a:lnTo>
                    <a:pt x="3330168" y="1587474"/>
                  </a:lnTo>
                  <a:lnTo>
                    <a:pt x="3283775" y="1592059"/>
                  </a:lnTo>
                  <a:lnTo>
                    <a:pt x="3236417" y="1593596"/>
                  </a:lnTo>
                  <a:lnTo>
                    <a:pt x="3188982" y="1592059"/>
                  </a:lnTo>
                  <a:lnTo>
                    <a:pt x="3142335" y="1587474"/>
                  </a:lnTo>
                  <a:lnTo>
                    <a:pt x="3096577" y="1579956"/>
                  </a:lnTo>
                  <a:lnTo>
                    <a:pt x="3051822" y="1569605"/>
                  </a:lnTo>
                  <a:lnTo>
                    <a:pt x="3008134" y="1556512"/>
                  </a:lnTo>
                  <a:lnTo>
                    <a:pt x="2965640" y="1540776"/>
                  </a:lnTo>
                  <a:lnTo>
                    <a:pt x="2924416" y="1522501"/>
                  </a:lnTo>
                  <a:lnTo>
                    <a:pt x="2884576" y="1501775"/>
                  </a:lnTo>
                  <a:lnTo>
                    <a:pt x="2846197" y="1478686"/>
                  </a:lnTo>
                  <a:lnTo>
                    <a:pt x="2809405" y="1453362"/>
                  </a:lnTo>
                  <a:lnTo>
                    <a:pt x="2774277" y="1425867"/>
                  </a:lnTo>
                  <a:lnTo>
                    <a:pt x="2740914" y="1396326"/>
                  </a:lnTo>
                  <a:lnTo>
                    <a:pt x="2709418" y="1364818"/>
                  </a:lnTo>
                  <a:lnTo>
                    <a:pt x="2679877" y="1331455"/>
                  </a:lnTo>
                  <a:lnTo>
                    <a:pt x="2652395" y="1296314"/>
                  </a:lnTo>
                  <a:lnTo>
                    <a:pt x="2627071" y="1259509"/>
                  </a:lnTo>
                  <a:lnTo>
                    <a:pt x="2603995" y="1221130"/>
                  </a:lnTo>
                  <a:lnTo>
                    <a:pt x="2583269" y="1181277"/>
                  </a:lnTo>
                  <a:lnTo>
                    <a:pt x="2564993" y="1140040"/>
                  </a:lnTo>
                  <a:lnTo>
                    <a:pt x="2549258" y="1097534"/>
                  </a:lnTo>
                  <a:lnTo>
                    <a:pt x="2536177" y="1053846"/>
                  </a:lnTo>
                  <a:lnTo>
                    <a:pt x="2525826" y="1009065"/>
                  </a:lnTo>
                  <a:lnTo>
                    <a:pt x="2518308" y="963307"/>
                  </a:lnTo>
                  <a:lnTo>
                    <a:pt x="2513736" y="916660"/>
                  </a:lnTo>
                  <a:lnTo>
                    <a:pt x="2512187" y="869213"/>
                  </a:lnTo>
                  <a:lnTo>
                    <a:pt x="2513736" y="821766"/>
                  </a:lnTo>
                  <a:lnTo>
                    <a:pt x="2518308" y="775106"/>
                  </a:lnTo>
                  <a:lnTo>
                    <a:pt x="2525826" y="729348"/>
                  </a:lnTo>
                  <a:lnTo>
                    <a:pt x="2536177" y="684568"/>
                  </a:lnTo>
                  <a:lnTo>
                    <a:pt x="2549258" y="640880"/>
                  </a:lnTo>
                  <a:lnTo>
                    <a:pt x="2564993" y="598373"/>
                  </a:lnTo>
                  <a:lnTo>
                    <a:pt x="2583269" y="557136"/>
                  </a:lnTo>
                  <a:lnTo>
                    <a:pt x="2603995" y="517283"/>
                  </a:lnTo>
                  <a:lnTo>
                    <a:pt x="2627071" y="478917"/>
                  </a:lnTo>
                  <a:lnTo>
                    <a:pt x="2652395" y="442099"/>
                  </a:lnTo>
                  <a:lnTo>
                    <a:pt x="2679877" y="406971"/>
                  </a:lnTo>
                  <a:lnTo>
                    <a:pt x="2709418" y="373595"/>
                  </a:lnTo>
                  <a:lnTo>
                    <a:pt x="2740914" y="342087"/>
                  </a:lnTo>
                  <a:lnTo>
                    <a:pt x="2774277" y="312547"/>
                  </a:lnTo>
                  <a:lnTo>
                    <a:pt x="2809405" y="285051"/>
                  </a:lnTo>
                  <a:lnTo>
                    <a:pt x="2846197" y="259727"/>
                  </a:lnTo>
                  <a:lnTo>
                    <a:pt x="2884576" y="236651"/>
                  </a:lnTo>
                  <a:lnTo>
                    <a:pt x="2924416" y="215912"/>
                  </a:lnTo>
                  <a:lnTo>
                    <a:pt x="2965640" y="197637"/>
                  </a:lnTo>
                  <a:lnTo>
                    <a:pt x="3008134" y="181902"/>
                  </a:lnTo>
                  <a:lnTo>
                    <a:pt x="3051822" y="168808"/>
                  </a:lnTo>
                  <a:lnTo>
                    <a:pt x="3096577" y="158457"/>
                  </a:lnTo>
                  <a:lnTo>
                    <a:pt x="3142335" y="150939"/>
                  </a:lnTo>
                  <a:lnTo>
                    <a:pt x="3188982" y="146367"/>
                  </a:lnTo>
                  <a:lnTo>
                    <a:pt x="3236417" y="144818"/>
                  </a:lnTo>
                  <a:lnTo>
                    <a:pt x="3283775" y="146367"/>
                  </a:lnTo>
                  <a:lnTo>
                    <a:pt x="3330168" y="150939"/>
                  </a:lnTo>
                  <a:lnTo>
                    <a:pt x="3375533" y="158457"/>
                  </a:lnTo>
                  <a:lnTo>
                    <a:pt x="3419779" y="168808"/>
                  </a:lnTo>
                  <a:lnTo>
                    <a:pt x="3462820" y="181902"/>
                  </a:lnTo>
                  <a:lnTo>
                    <a:pt x="3504577" y="197637"/>
                  </a:lnTo>
                  <a:lnTo>
                    <a:pt x="3544963" y="215912"/>
                  </a:lnTo>
                  <a:lnTo>
                    <a:pt x="3583889" y="236651"/>
                  </a:lnTo>
                  <a:lnTo>
                    <a:pt x="3621290" y="259727"/>
                  </a:lnTo>
                  <a:lnTo>
                    <a:pt x="3657066" y="285051"/>
                  </a:lnTo>
                  <a:lnTo>
                    <a:pt x="3691128" y="312547"/>
                  </a:lnTo>
                  <a:lnTo>
                    <a:pt x="3723411" y="342087"/>
                  </a:lnTo>
                  <a:lnTo>
                    <a:pt x="3753828" y="373595"/>
                  </a:lnTo>
                  <a:lnTo>
                    <a:pt x="3782288" y="406971"/>
                  </a:lnTo>
                  <a:lnTo>
                    <a:pt x="3808717" y="442099"/>
                  </a:lnTo>
                  <a:lnTo>
                    <a:pt x="3833012" y="478917"/>
                  </a:lnTo>
                  <a:lnTo>
                    <a:pt x="3855110" y="517283"/>
                  </a:lnTo>
                  <a:lnTo>
                    <a:pt x="3874922" y="557136"/>
                  </a:lnTo>
                  <a:lnTo>
                    <a:pt x="3892372" y="598373"/>
                  </a:lnTo>
                  <a:lnTo>
                    <a:pt x="3907358" y="640880"/>
                  </a:lnTo>
                  <a:lnTo>
                    <a:pt x="3919804" y="684568"/>
                  </a:lnTo>
                  <a:lnTo>
                    <a:pt x="3929634" y="729348"/>
                  </a:lnTo>
                  <a:lnTo>
                    <a:pt x="3936746" y="775106"/>
                  </a:lnTo>
                  <a:lnTo>
                    <a:pt x="3941089" y="821766"/>
                  </a:lnTo>
                  <a:lnTo>
                    <a:pt x="3942550" y="869213"/>
                  </a:lnTo>
                  <a:lnTo>
                    <a:pt x="3942550" y="380009"/>
                  </a:lnTo>
                  <a:lnTo>
                    <a:pt x="3912603" y="337312"/>
                  </a:lnTo>
                  <a:lnTo>
                    <a:pt x="3884269" y="301637"/>
                  </a:lnTo>
                  <a:lnTo>
                    <a:pt x="3854145" y="267627"/>
                  </a:lnTo>
                  <a:lnTo>
                    <a:pt x="3822306" y="235305"/>
                  </a:lnTo>
                  <a:lnTo>
                    <a:pt x="3788829" y="204774"/>
                  </a:lnTo>
                  <a:lnTo>
                    <a:pt x="3753777" y="176085"/>
                  </a:lnTo>
                  <a:lnTo>
                    <a:pt x="3717213" y="149313"/>
                  </a:lnTo>
                  <a:lnTo>
                    <a:pt x="3679228" y="124510"/>
                  </a:lnTo>
                  <a:lnTo>
                    <a:pt x="3639883" y="101752"/>
                  </a:lnTo>
                  <a:lnTo>
                    <a:pt x="3599256" y="81114"/>
                  </a:lnTo>
                  <a:lnTo>
                    <a:pt x="3557409" y="62649"/>
                  </a:lnTo>
                  <a:lnTo>
                    <a:pt x="3514420" y="46431"/>
                  </a:lnTo>
                  <a:lnTo>
                    <a:pt x="3470351" y="32524"/>
                  </a:lnTo>
                  <a:lnTo>
                    <a:pt x="3425291" y="20993"/>
                  </a:lnTo>
                  <a:lnTo>
                    <a:pt x="3379292" y="11912"/>
                  </a:lnTo>
                  <a:lnTo>
                    <a:pt x="3332429" y="5346"/>
                  </a:lnTo>
                  <a:lnTo>
                    <a:pt x="3283737" y="1257"/>
                  </a:lnTo>
                  <a:lnTo>
                    <a:pt x="3281629" y="1257"/>
                  </a:lnTo>
                  <a:lnTo>
                    <a:pt x="3236417" y="0"/>
                  </a:lnTo>
                  <a:lnTo>
                    <a:pt x="3187903" y="1257"/>
                  </a:lnTo>
                  <a:lnTo>
                    <a:pt x="3140176" y="4991"/>
                  </a:lnTo>
                  <a:lnTo>
                    <a:pt x="3093288" y="11137"/>
                  </a:lnTo>
                  <a:lnTo>
                    <a:pt x="3047301" y="19634"/>
                  </a:lnTo>
                  <a:lnTo>
                    <a:pt x="3002292" y="30429"/>
                  </a:lnTo>
                  <a:lnTo>
                    <a:pt x="2958300" y="43459"/>
                  </a:lnTo>
                  <a:lnTo>
                    <a:pt x="2915399" y="58661"/>
                  </a:lnTo>
                  <a:lnTo>
                    <a:pt x="2873641" y="75971"/>
                  </a:lnTo>
                  <a:lnTo>
                    <a:pt x="2833090" y="95338"/>
                  </a:lnTo>
                  <a:lnTo>
                    <a:pt x="2793809" y="116700"/>
                  </a:lnTo>
                  <a:lnTo>
                    <a:pt x="2755862" y="139979"/>
                  </a:lnTo>
                  <a:lnTo>
                    <a:pt x="2719286" y="165150"/>
                  </a:lnTo>
                  <a:lnTo>
                    <a:pt x="2684170" y="192112"/>
                  </a:lnTo>
                  <a:lnTo>
                    <a:pt x="2650566" y="220840"/>
                  </a:lnTo>
                  <a:lnTo>
                    <a:pt x="2618524" y="251244"/>
                  </a:lnTo>
                  <a:lnTo>
                    <a:pt x="2588120" y="283286"/>
                  </a:lnTo>
                  <a:lnTo>
                    <a:pt x="2559393" y="316903"/>
                  </a:lnTo>
                  <a:lnTo>
                    <a:pt x="2532418" y="352018"/>
                  </a:lnTo>
                  <a:lnTo>
                    <a:pt x="2507259" y="388581"/>
                  </a:lnTo>
                  <a:lnTo>
                    <a:pt x="2483980" y="426542"/>
                  </a:lnTo>
                  <a:lnTo>
                    <a:pt x="2462619" y="465836"/>
                  </a:lnTo>
                  <a:lnTo>
                    <a:pt x="2443251" y="506387"/>
                  </a:lnTo>
                  <a:lnTo>
                    <a:pt x="2425941" y="548144"/>
                  </a:lnTo>
                  <a:lnTo>
                    <a:pt x="2410739" y="591058"/>
                  </a:lnTo>
                  <a:lnTo>
                    <a:pt x="2397709" y="635050"/>
                  </a:lnTo>
                  <a:lnTo>
                    <a:pt x="2386914" y="680072"/>
                  </a:lnTo>
                  <a:lnTo>
                    <a:pt x="2378418" y="726059"/>
                  </a:lnTo>
                  <a:lnTo>
                    <a:pt x="2372271" y="772947"/>
                  </a:lnTo>
                  <a:lnTo>
                    <a:pt x="2368537" y="820686"/>
                  </a:lnTo>
                  <a:lnTo>
                    <a:pt x="2368512" y="821766"/>
                  </a:lnTo>
                  <a:lnTo>
                    <a:pt x="2367292" y="869213"/>
                  </a:lnTo>
                  <a:lnTo>
                    <a:pt x="2368689" y="918718"/>
                  </a:lnTo>
                  <a:lnTo>
                    <a:pt x="2372842" y="967562"/>
                  </a:lnTo>
                  <a:lnTo>
                    <a:pt x="2379700" y="1015682"/>
                  </a:lnTo>
                  <a:lnTo>
                    <a:pt x="2389162" y="1062964"/>
                  </a:lnTo>
                  <a:lnTo>
                    <a:pt x="2401176" y="1109345"/>
                  </a:lnTo>
                  <a:lnTo>
                    <a:pt x="2415667" y="1154722"/>
                  </a:lnTo>
                  <a:lnTo>
                    <a:pt x="2432558" y="1199007"/>
                  </a:lnTo>
                  <a:lnTo>
                    <a:pt x="2451785" y="1242136"/>
                  </a:lnTo>
                  <a:lnTo>
                    <a:pt x="2473287" y="1283995"/>
                  </a:lnTo>
                  <a:lnTo>
                    <a:pt x="2496959" y="1324521"/>
                  </a:lnTo>
                  <a:lnTo>
                    <a:pt x="2522778" y="1363599"/>
                  </a:lnTo>
                  <a:lnTo>
                    <a:pt x="2550630" y="1401178"/>
                  </a:lnTo>
                  <a:lnTo>
                    <a:pt x="2580475" y="1437144"/>
                  </a:lnTo>
                  <a:lnTo>
                    <a:pt x="2612212" y="1471422"/>
                  </a:lnTo>
                  <a:lnTo>
                    <a:pt x="2645803" y="1503921"/>
                  </a:lnTo>
                  <a:lnTo>
                    <a:pt x="2681160" y="1534566"/>
                  </a:lnTo>
                  <a:lnTo>
                    <a:pt x="2718206" y="1563243"/>
                  </a:lnTo>
                  <a:lnTo>
                    <a:pt x="2756890" y="1589900"/>
                  </a:lnTo>
                  <a:lnTo>
                    <a:pt x="2797124" y="1614436"/>
                  </a:lnTo>
                  <a:lnTo>
                    <a:pt x="2838843" y="1636750"/>
                  </a:lnTo>
                  <a:lnTo>
                    <a:pt x="2881973" y="1656778"/>
                  </a:lnTo>
                  <a:lnTo>
                    <a:pt x="2926461" y="1674431"/>
                  </a:lnTo>
                  <a:lnTo>
                    <a:pt x="2972206" y="1689608"/>
                  </a:lnTo>
                  <a:lnTo>
                    <a:pt x="3019158" y="1702231"/>
                  </a:lnTo>
                  <a:lnTo>
                    <a:pt x="3235452" y="2062772"/>
                  </a:lnTo>
                  <a:lnTo>
                    <a:pt x="3237306" y="2062772"/>
                  </a:lnTo>
                  <a:lnTo>
                    <a:pt x="3435578" y="1702231"/>
                  </a:lnTo>
                  <a:lnTo>
                    <a:pt x="3482530" y="1689608"/>
                  </a:lnTo>
                  <a:lnTo>
                    <a:pt x="3528276" y="1674431"/>
                  </a:lnTo>
                  <a:lnTo>
                    <a:pt x="3572751" y="1656778"/>
                  </a:lnTo>
                  <a:lnTo>
                    <a:pt x="3615893" y="1636750"/>
                  </a:lnTo>
                  <a:lnTo>
                    <a:pt x="3657612" y="1614436"/>
                  </a:lnTo>
                  <a:lnTo>
                    <a:pt x="3691775" y="1593596"/>
                  </a:lnTo>
                  <a:lnTo>
                    <a:pt x="3697846" y="1589900"/>
                  </a:lnTo>
                  <a:lnTo>
                    <a:pt x="3736517" y="1563243"/>
                  </a:lnTo>
                  <a:lnTo>
                    <a:pt x="3773576" y="1534566"/>
                  </a:lnTo>
                  <a:lnTo>
                    <a:pt x="3808933" y="1503921"/>
                  </a:lnTo>
                  <a:lnTo>
                    <a:pt x="3842512" y="1471422"/>
                  </a:lnTo>
                  <a:lnTo>
                    <a:pt x="3874262" y="1437144"/>
                  </a:lnTo>
                  <a:lnTo>
                    <a:pt x="3904107" y="1401178"/>
                  </a:lnTo>
                  <a:lnTo>
                    <a:pt x="3931958" y="1363599"/>
                  </a:lnTo>
                  <a:lnTo>
                    <a:pt x="3957764" y="1324521"/>
                  </a:lnTo>
                  <a:lnTo>
                    <a:pt x="3981450" y="1283995"/>
                  </a:lnTo>
                  <a:lnTo>
                    <a:pt x="4002938" y="1242136"/>
                  </a:lnTo>
                  <a:lnTo>
                    <a:pt x="4022166" y="1199007"/>
                  </a:lnTo>
                  <a:lnTo>
                    <a:pt x="4039070" y="1154722"/>
                  </a:lnTo>
                  <a:lnTo>
                    <a:pt x="4053560" y="1109345"/>
                  </a:lnTo>
                  <a:lnTo>
                    <a:pt x="4065574" y="1062964"/>
                  </a:lnTo>
                  <a:lnTo>
                    <a:pt x="4075036" y="1015682"/>
                  </a:lnTo>
                  <a:lnTo>
                    <a:pt x="4081881" y="967562"/>
                  </a:lnTo>
                  <a:lnTo>
                    <a:pt x="4086047" y="918718"/>
                  </a:lnTo>
                  <a:lnTo>
                    <a:pt x="4086098" y="916660"/>
                  </a:lnTo>
                  <a:lnTo>
                    <a:pt x="4087380" y="869213"/>
                  </a:lnTo>
                  <a:close/>
                </a:path>
                <a:path w="6454775" h="2518410">
                  <a:moveTo>
                    <a:pt x="5330914" y="428015"/>
                  </a:moveTo>
                  <a:lnTo>
                    <a:pt x="5313134" y="410248"/>
                  </a:lnTo>
                  <a:lnTo>
                    <a:pt x="5256873" y="410248"/>
                  </a:lnTo>
                  <a:lnTo>
                    <a:pt x="5256873" y="356844"/>
                  </a:lnTo>
                  <a:lnTo>
                    <a:pt x="5239105" y="339077"/>
                  </a:lnTo>
                  <a:lnTo>
                    <a:pt x="5233670" y="339077"/>
                  </a:lnTo>
                  <a:lnTo>
                    <a:pt x="5215890" y="356844"/>
                  </a:lnTo>
                  <a:lnTo>
                    <a:pt x="5215890" y="410248"/>
                  </a:lnTo>
                  <a:lnTo>
                    <a:pt x="5162639" y="410248"/>
                  </a:lnTo>
                  <a:lnTo>
                    <a:pt x="5144859" y="428015"/>
                  </a:lnTo>
                  <a:lnTo>
                    <a:pt x="5144859" y="433451"/>
                  </a:lnTo>
                  <a:lnTo>
                    <a:pt x="5162639" y="451218"/>
                  </a:lnTo>
                  <a:lnTo>
                    <a:pt x="5215890" y="451218"/>
                  </a:lnTo>
                  <a:lnTo>
                    <a:pt x="5215890" y="504482"/>
                  </a:lnTo>
                  <a:lnTo>
                    <a:pt x="5233670" y="522249"/>
                  </a:lnTo>
                  <a:lnTo>
                    <a:pt x="5239105" y="522249"/>
                  </a:lnTo>
                  <a:lnTo>
                    <a:pt x="5256873" y="504482"/>
                  </a:lnTo>
                  <a:lnTo>
                    <a:pt x="5256873" y="451218"/>
                  </a:lnTo>
                  <a:lnTo>
                    <a:pt x="5313134" y="451218"/>
                  </a:lnTo>
                  <a:lnTo>
                    <a:pt x="5330914" y="433451"/>
                  </a:lnTo>
                  <a:lnTo>
                    <a:pt x="5330914" y="428015"/>
                  </a:lnTo>
                  <a:close/>
                </a:path>
                <a:path w="6454775" h="2518410">
                  <a:moveTo>
                    <a:pt x="5685117" y="565454"/>
                  </a:moveTo>
                  <a:lnTo>
                    <a:pt x="5674144" y="518045"/>
                  </a:lnTo>
                  <a:lnTo>
                    <a:pt x="5645810" y="478497"/>
                  </a:lnTo>
                  <a:lnTo>
                    <a:pt x="5604459" y="452882"/>
                  </a:lnTo>
                  <a:lnTo>
                    <a:pt x="5556428" y="445096"/>
                  </a:lnTo>
                  <a:lnTo>
                    <a:pt x="5549544" y="445579"/>
                  </a:lnTo>
                  <a:lnTo>
                    <a:pt x="5548820" y="445579"/>
                  </a:lnTo>
                  <a:lnTo>
                    <a:pt x="5509107" y="456361"/>
                  </a:lnTo>
                  <a:lnTo>
                    <a:pt x="5469737" y="484949"/>
                  </a:lnTo>
                  <a:lnTo>
                    <a:pt x="5444363" y="526453"/>
                  </a:lnTo>
                  <a:lnTo>
                    <a:pt x="5436882" y="574535"/>
                  </a:lnTo>
                  <a:lnTo>
                    <a:pt x="5437492" y="582637"/>
                  </a:lnTo>
                  <a:lnTo>
                    <a:pt x="5448439" y="621792"/>
                  </a:lnTo>
                  <a:lnTo>
                    <a:pt x="5477268" y="660984"/>
                  </a:lnTo>
                  <a:lnTo>
                    <a:pt x="5518937" y="686092"/>
                  </a:lnTo>
                  <a:lnTo>
                    <a:pt x="5558891" y="693140"/>
                  </a:lnTo>
                  <a:lnTo>
                    <a:pt x="5567515" y="693140"/>
                  </a:lnTo>
                  <a:lnTo>
                    <a:pt x="5613209" y="681431"/>
                  </a:lnTo>
                  <a:lnTo>
                    <a:pt x="5651754" y="653224"/>
                  </a:lnTo>
                  <a:lnTo>
                    <a:pt x="5676963" y="612660"/>
                  </a:lnTo>
                  <a:lnTo>
                    <a:pt x="5684825" y="573608"/>
                  </a:lnTo>
                  <a:lnTo>
                    <a:pt x="5685117" y="565454"/>
                  </a:lnTo>
                  <a:close/>
                </a:path>
                <a:path w="6454775" h="2518410">
                  <a:moveTo>
                    <a:pt x="5784481" y="2332596"/>
                  </a:moveTo>
                  <a:lnTo>
                    <a:pt x="5778233" y="2288273"/>
                  </a:lnTo>
                  <a:lnTo>
                    <a:pt x="5759056" y="2244953"/>
                  </a:lnTo>
                  <a:lnTo>
                    <a:pt x="5729313" y="2208238"/>
                  </a:lnTo>
                  <a:lnTo>
                    <a:pt x="5690819" y="2179866"/>
                  </a:lnTo>
                  <a:lnTo>
                    <a:pt x="5645391" y="2161578"/>
                  </a:lnTo>
                  <a:lnTo>
                    <a:pt x="5594832" y="2155101"/>
                  </a:lnTo>
                  <a:lnTo>
                    <a:pt x="5544299" y="2161578"/>
                  </a:lnTo>
                  <a:lnTo>
                    <a:pt x="5498871" y="2179866"/>
                  </a:lnTo>
                  <a:lnTo>
                    <a:pt x="5460390" y="2208238"/>
                  </a:lnTo>
                  <a:lnTo>
                    <a:pt x="5430659" y="2244953"/>
                  </a:lnTo>
                  <a:lnTo>
                    <a:pt x="5411495" y="2288273"/>
                  </a:lnTo>
                  <a:lnTo>
                    <a:pt x="5404713" y="2336482"/>
                  </a:lnTo>
                  <a:lnTo>
                    <a:pt x="5411495" y="2384704"/>
                  </a:lnTo>
                  <a:lnTo>
                    <a:pt x="5430659" y="2428024"/>
                  </a:lnTo>
                  <a:lnTo>
                    <a:pt x="5460390" y="2464727"/>
                  </a:lnTo>
                  <a:lnTo>
                    <a:pt x="5498871" y="2493073"/>
                  </a:lnTo>
                  <a:lnTo>
                    <a:pt x="5544299" y="2511336"/>
                  </a:lnTo>
                  <a:lnTo>
                    <a:pt x="5594832" y="2517864"/>
                  </a:lnTo>
                  <a:lnTo>
                    <a:pt x="5645391" y="2511336"/>
                  </a:lnTo>
                  <a:lnTo>
                    <a:pt x="5690819" y="2493073"/>
                  </a:lnTo>
                  <a:lnTo>
                    <a:pt x="5729313" y="2464727"/>
                  </a:lnTo>
                  <a:lnTo>
                    <a:pt x="5759056" y="2428024"/>
                  </a:lnTo>
                  <a:lnTo>
                    <a:pt x="5778233" y="2384704"/>
                  </a:lnTo>
                  <a:lnTo>
                    <a:pt x="5784481" y="2340381"/>
                  </a:lnTo>
                  <a:lnTo>
                    <a:pt x="5784481" y="2332596"/>
                  </a:lnTo>
                  <a:close/>
                </a:path>
                <a:path w="6454775" h="2518410">
                  <a:moveTo>
                    <a:pt x="5951740" y="1194714"/>
                  </a:moveTo>
                  <a:lnTo>
                    <a:pt x="5942736" y="1163662"/>
                  </a:lnTo>
                  <a:lnTo>
                    <a:pt x="5917311" y="1136611"/>
                  </a:lnTo>
                  <a:lnTo>
                    <a:pt x="5910758" y="1132801"/>
                  </a:lnTo>
                  <a:lnTo>
                    <a:pt x="5910758" y="1194714"/>
                  </a:lnTo>
                  <a:lnTo>
                    <a:pt x="5904484" y="1209459"/>
                  </a:lnTo>
                  <a:lnTo>
                    <a:pt x="5856363" y="1240358"/>
                  </a:lnTo>
                  <a:lnTo>
                    <a:pt x="5815914" y="1254836"/>
                  </a:lnTo>
                  <a:lnTo>
                    <a:pt x="5765444" y="1267561"/>
                  </a:lnTo>
                  <a:lnTo>
                    <a:pt x="5705665" y="1277683"/>
                  </a:lnTo>
                  <a:lnTo>
                    <a:pt x="5637263" y="1284376"/>
                  </a:lnTo>
                  <a:lnTo>
                    <a:pt x="5560936" y="1286789"/>
                  </a:lnTo>
                  <a:lnTo>
                    <a:pt x="5484609" y="1284376"/>
                  </a:lnTo>
                  <a:lnTo>
                    <a:pt x="5416232" y="1277683"/>
                  </a:lnTo>
                  <a:lnTo>
                    <a:pt x="5356466" y="1267561"/>
                  </a:lnTo>
                  <a:lnTo>
                    <a:pt x="5306034" y="1254836"/>
                  </a:lnTo>
                  <a:lnTo>
                    <a:pt x="5265598" y="1240358"/>
                  </a:lnTo>
                  <a:lnTo>
                    <a:pt x="5217515" y="1209459"/>
                  </a:lnTo>
                  <a:lnTo>
                    <a:pt x="5211254" y="1194714"/>
                  </a:lnTo>
                  <a:lnTo>
                    <a:pt x="5216449" y="1184744"/>
                  </a:lnTo>
                  <a:lnTo>
                    <a:pt x="5220982" y="1176235"/>
                  </a:lnTo>
                  <a:lnTo>
                    <a:pt x="5248643" y="1157160"/>
                  </a:lnTo>
                  <a:lnTo>
                    <a:pt x="5293423" y="1138669"/>
                  </a:lnTo>
                  <a:lnTo>
                    <a:pt x="5353850" y="1122464"/>
                  </a:lnTo>
                  <a:lnTo>
                    <a:pt x="5353850" y="1184744"/>
                  </a:lnTo>
                  <a:lnTo>
                    <a:pt x="5768022" y="1184744"/>
                  </a:lnTo>
                  <a:lnTo>
                    <a:pt x="5768022" y="1143774"/>
                  </a:lnTo>
                  <a:lnTo>
                    <a:pt x="5766651" y="1143774"/>
                  </a:lnTo>
                  <a:lnTo>
                    <a:pt x="5766651" y="1122464"/>
                  </a:lnTo>
                  <a:lnTo>
                    <a:pt x="5766651" y="1122184"/>
                  </a:lnTo>
                  <a:lnTo>
                    <a:pt x="5827725" y="1138364"/>
                  </a:lnTo>
                  <a:lnTo>
                    <a:pt x="5872975" y="1156919"/>
                  </a:lnTo>
                  <a:lnTo>
                    <a:pt x="5901093" y="1176235"/>
                  </a:lnTo>
                  <a:lnTo>
                    <a:pt x="5910758" y="1194714"/>
                  </a:lnTo>
                  <a:lnTo>
                    <a:pt x="5910758" y="1132801"/>
                  </a:lnTo>
                  <a:lnTo>
                    <a:pt x="5892571" y="1122184"/>
                  </a:lnTo>
                  <a:lnTo>
                    <a:pt x="5877890" y="1113624"/>
                  </a:lnTo>
                  <a:lnTo>
                    <a:pt x="5826861" y="1094778"/>
                  </a:lnTo>
                  <a:lnTo>
                    <a:pt x="5766651" y="1080109"/>
                  </a:lnTo>
                  <a:lnTo>
                    <a:pt x="5766676" y="976985"/>
                  </a:lnTo>
                  <a:lnTo>
                    <a:pt x="5767133" y="972527"/>
                  </a:lnTo>
                  <a:lnTo>
                    <a:pt x="5768022" y="968108"/>
                  </a:lnTo>
                  <a:lnTo>
                    <a:pt x="5768022" y="898715"/>
                  </a:lnTo>
                  <a:lnTo>
                    <a:pt x="5768022" y="897890"/>
                  </a:lnTo>
                  <a:lnTo>
                    <a:pt x="5766790" y="898715"/>
                  </a:lnTo>
                  <a:lnTo>
                    <a:pt x="5766714" y="849553"/>
                  </a:lnTo>
                  <a:lnTo>
                    <a:pt x="5754014" y="803325"/>
                  </a:lnTo>
                  <a:lnTo>
                    <a:pt x="5724804" y="765327"/>
                  </a:lnTo>
                  <a:lnTo>
                    <a:pt x="5683402" y="741159"/>
                  </a:lnTo>
                  <a:lnTo>
                    <a:pt x="5659450" y="735380"/>
                  </a:lnTo>
                  <a:lnTo>
                    <a:pt x="5658942" y="735380"/>
                  </a:lnTo>
                  <a:lnTo>
                    <a:pt x="5652033" y="734618"/>
                  </a:lnTo>
                  <a:lnTo>
                    <a:pt x="5470004" y="734618"/>
                  </a:lnTo>
                  <a:lnTo>
                    <a:pt x="5462003" y="735380"/>
                  </a:lnTo>
                  <a:lnTo>
                    <a:pt x="5422112" y="747420"/>
                  </a:lnTo>
                  <a:lnTo>
                    <a:pt x="5388292" y="772375"/>
                  </a:lnTo>
                  <a:lnTo>
                    <a:pt x="5364962" y="807110"/>
                  </a:lnTo>
                  <a:lnTo>
                    <a:pt x="5355348" y="847940"/>
                  </a:lnTo>
                  <a:lnTo>
                    <a:pt x="5355247" y="849553"/>
                  </a:lnTo>
                  <a:lnTo>
                    <a:pt x="5354409" y="862063"/>
                  </a:lnTo>
                  <a:lnTo>
                    <a:pt x="5353913" y="876211"/>
                  </a:lnTo>
                  <a:lnTo>
                    <a:pt x="5353850" y="1080389"/>
                  </a:lnTo>
                  <a:lnTo>
                    <a:pt x="5294109" y="1095082"/>
                  </a:lnTo>
                  <a:lnTo>
                    <a:pt x="5243500" y="1113904"/>
                  </a:lnTo>
                  <a:lnTo>
                    <a:pt x="5204409" y="1136815"/>
                  </a:lnTo>
                  <a:lnTo>
                    <a:pt x="5175605" y="1176235"/>
                  </a:lnTo>
                  <a:lnTo>
                    <a:pt x="5170271" y="1194714"/>
                  </a:lnTo>
                  <a:lnTo>
                    <a:pt x="5175961" y="1219695"/>
                  </a:lnTo>
                  <a:lnTo>
                    <a:pt x="5217947" y="1262011"/>
                  </a:lnTo>
                  <a:lnTo>
                    <a:pt x="5292763" y="1294028"/>
                  </a:lnTo>
                  <a:lnTo>
                    <a:pt x="5339512" y="1306106"/>
                  </a:lnTo>
                  <a:lnTo>
                    <a:pt x="5390896" y="1315554"/>
                  </a:lnTo>
                  <a:lnTo>
                    <a:pt x="5445722" y="1322324"/>
                  </a:lnTo>
                  <a:lnTo>
                    <a:pt x="5502795" y="1326400"/>
                  </a:lnTo>
                  <a:lnTo>
                    <a:pt x="5560936" y="1327759"/>
                  </a:lnTo>
                  <a:lnTo>
                    <a:pt x="5619077" y="1326400"/>
                  </a:lnTo>
                  <a:lnTo>
                    <a:pt x="5676163" y="1322324"/>
                  </a:lnTo>
                  <a:lnTo>
                    <a:pt x="5731014" y="1315554"/>
                  </a:lnTo>
                  <a:lnTo>
                    <a:pt x="5782411" y="1306106"/>
                  </a:lnTo>
                  <a:lnTo>
                    <a:pt x="5829185" y="1294028"/>
                  </a:lnTo>
                  <a:lnTo>
                    <a:pt x="5849328" y="1286789"/>
                  </a:lnTo>
                  <a:lnTo>
                    <a:pt x="5870118" y="1279321"/>
                  </a:lnTo>
                  <a:lnTo>
                    <a:pt x="5904039" y="1262011"/>
                  </a:lnTo>
                  <a:lnTo>
                    <a:pt x="5929744" y="1242123"/>
                  </a:lnTo>
                  <a:lnTo>
                    <a:pt x="5946038" y="1219695"/>
                  </a:lnTo>
                  <a:lnTo>
                    <a:pt x="5951740" y="1194714"/>
                  </a:lnTo>
                  <a:close/>
                </a:path>
                <a:path w="6454775" h="2518410">
                  <a:moveTo>
                    <a:pt x="6016904" y="694931"/>
                  </a:moveTo>
                  <a:lnTo>
                    <a:pt x="5999124" y="677151"/>
                  </a:lnTo>
                  <a:lnTo>
                    <a:pt x="5942863" y="677151"/>
                  </a:lnTo>
                  <a:lnTo>
                    <a:pt x="5942863" y="623760"/>
                  </a:lnTo>
                  <a:lnTo>
                    <a:pt x="5925096" y="605993"/>
                  </a:lnTo>
                  <a:lnTo>
                    <a:pt x="5919660" y="605993"/>
                  </a:lnTo>
                  <a:lnTo>
                    <a:pt x="5901880" y="623760"/>
                  </a:lnTo>
                  <a:lnTo>
                    <a:pt x="5901880" y="677151"/>
                  </a:lnTo>
                  <a:lnTo>
                    <a:pt x="5848489" y="677151"/>
                  </a:lnTo>
                  <a:lnTo>
                    <a:pt x="5830722" y="694931"/>
                  </a:lnTo>
                  <a:lnTo>
                    <a:pt x="5830722" y="700366"/>
                  </a:lnTo>
                  <a:lnTo>
                    <a:pt x="5848489" y="718134"/>
                  </a:lnTo>
                  <a:lnTo>
                    <a:pt x="5901880" y="718134"/>
                  </a:lnTo>
                  <a:lnTo>
                    <a:pt x="5901880" y="771385"/>
                  </a:lnTo>
                  <a:lnTo>
                    <a:pt x="5919660" y="789165"/>
                  </a:lnTo>
                  <a:lnTo>
                    <a:pt x="5925096" y="789165"/>
                  </a:lnTo>
                  <a:lnTo>
                    <a:pt x="5942863" y="771385"/>
                  </a:lnTo>
                  <a:lnTo>
                    <a:pt x="5942863" y="718134"/>
                  </a:lnTo>
                  <a:lnTo>
                    <a:pt x="5999124" y="718134"/>
                  </a:lnTo>
                  <a:lnTo>
                    <a:pt x="6016904" y="700366"/>
                  </a:lnTo>
                  <a:lnTo>
                    <a:pt x="6016904" y="694931"/>
                  </a:lnTo>
                  <a:close/>
                </a:path>
                <a:path w="6454775" h="2518410">
                  <a:moveTo>
                    <a:pt x="6454673" y="869213"/>
                  </a:moveTo>
                  <a:lnTo>
                    <a:pt x="6453391" y="819023"/>
                  </a:lnTo>
                  <a:lnTo>
                    <a:pt x="6449390" y="769683"/>
                  </a:lnTo>
                  <a:lnTo>
                    <a:pt x="6442824" y="721258"/>
                  </a:lnTo>
                  <a:lnTo>
                    <a:pt x="6433769" y="673798"/>
                  </a:lnTo>
                  <a:lnTo>
                    <a:pt x="6422276" y="627380"/>
                  </a:lnTo>
                  <a:lnTo>
                    <a:pt x="6408433" y="582079"/>
                  </a:lnTo>
                  <a:lnTo>
                    <a:pt x="6392304" y="537959"/>
                  </a:lnTo>
                  <a:lnTo>
                    <a:pt x="6373965" y="495071"/>
                  </a:lnTo>
                  <a:lnTo>
                    <a:pt x="6353480" y="453504"/>
                  </a:lnTo>
                  <a:lnTo>
                    <a:pt x="6330937" y="413308"/>
                  </a:lnTo>
                  <a:lnTo>
                    <a:pt x="6309842" y="380022"/>
                  </a:lnTo>
                  <a:lnTo>
                    <a:pt x="6309842" y="869213"/>
                  </a:lnTo>
                  <a:lnTo>
                    <a:pt x="6308369" y="916660"/>
                  </a:lnTo>
                  <a:lnTo>
                    <a:pt x="6304038" y="963307"/>
                  </a:lnTo>
                  <a:lnTo>
                    <a:pt x="6296914" y="1009065"/>
                  </a:lnTo>
                  <a:lnTo>
                    <a:pt x="6287084" y="1053846"/>
                  </a:lnTo>
                  <a:lnTo>
                    <a:pt x="6274638" y="1097534"/>
                  </a:lnTo>
                  <a:lnTo>
                    <a:pt x="6259652" y="1140040"/>
                  </a:lnTo>
                  <a:lnTo>
                    <a:pt x="6242215" y="1181277"/>
                  </a:lnTo>
                  <a:lnTo>
                    <a:pt x="6222403" y="1221130"/>
                  </a:lnTo>
                  <a:lnTo>
                    <a:pt x="6200305" y="1259509"/>
                  </a:lnTo>
                  <a:lnTo>
                    <a:pt x="6175997" y="1296314"/>
                  </a:lnTo>
                  <a:lnTo>
                    <a:pt x="6149581" y="1331455"/>
                  </a:lnTo>
                  <a:lnTo>
                    <a:pt x="6121120" y="1364818"/>
                  </a:lnTo>
                  <a:lnTo>
                    <a:pt x="6090704" y="1396326"/>
                  </a:lnTo>
                  <a:lnTo>
                    <a:pt x="6058420" y="1425867"/>
                  </a:lnTo>
                  <a:lnTo>
                    <a:pt x="6024346" y="1453362"/>
                  </a:lnTo>
                  <a:lnTo>
                    <a:pt x="5988570" y="1478686"/>
                  </a:lnTo>
                  <a:lnTo>
                    <a:pt x="5951182" y="1501775"/>
                  </a:lnTo>
                  <a:lnTo>
                    <a:pt x="5912243" y="1522501"/>
                  </a:lnTo>
                  <a:lnTo>
                    <a:pt x="5871870" y="1540776"/>
                  </a:lnTo>
                  <a:lnTo>
                    <a:pt x="5830113" y="1556512"/>
                  </a:lnTo>
                  <a:lnTo>
                    <a:pt x="5787072" y="1569605"/>
                  </a:lnTo>
                  <a:lnTo>
                    <a:pt x="5742825" y="1579956"/>
                  </a:lnTo>
                  <a:lnTo>
                    <a:pt x="5697461" y="1587474"/>
                  </a:lnTo>
                  <a:lnTo>
                    <a:pt x="5651055" y="1592059"/>
                  </a:lnTo>
                  <a:lnTo>
                    <a:pt x="5603710" y="1593596"/>
                  </a:lnTo>
                  <a:lnTo>
                    <a:pt x="5556275" y="1592059"/>
                  </a:lnTo>
                  <a:lnTo>
                    <a:pt x="5509628" y="1587474"/>
                  </a:lnTo>
                  <a:lnTo>
                    <a:pt x="5463870" y="1579956"/>
                  </a:lnTo>
                  <a:lnTo>
                    <a:pt x="5419102" y="1569605"/>
                  </a:lnTo>
                  <a:lnTo>
                    <a:pt x="5375427" y="1556512"/>
                  </a:lnTo>
                  <a:lnTo>
                    <a:pt x="5332920" y="1540776"/>
                  </a:lnTo>
                  <a:lnTo>
                    <a:pt x="5291709" y="1522501"/>
                  </a:lnTo>
                  <a:lnTo>
                    <a:pt x="5251856" y="1501775"/>
                  </a:lnTo>
                  <a:lnTo>
                    <a:pt x="5213489" y="1478686"/>
                  </a:lnTo>
                  <a:lnTo>
                    <a:pt x="5176698" y="1453362"/>
                  </a:lnTo>
                  <a:lnTo>
                    <a:pt x="5141569" y="1425867"/>
                  </a:lnTo>
                  <a:lnTo>
                    <a:pt x="5108206" y="1396326"/>
                  </a:lnTo>
                  <a:lnTo>
                    <a:pt x="5076698" y="1364818"/>
                  </a:lnTo>
                  <a:lnTo>
                    <a:pt x="5047158" y="1331455"/>
                  </a:lnTo>
                  <a:lnTo>
                    <a:pt x="5019675" y="1296314"/>
                  </a:lnTo>
                  <a:lnTo>
                    <a:pt x="4994351" y="1259509"/>
                  </a:lnTo>
                  <a:lnTo>
                    <a:pt x="4971288" y="1221130"/>
                  </a:lnTo>
                  <a:lnTo>
                    <a:pt x="4950561" y="1181277"/>
                  </a:lnTo>
                  <a:lnTo>
                    <a:pt x="4932286" y="1140040"/>
                  </a:lnTo>
                  <a:lnTo>
                    <a:pt x="4916551" y="1097534"/>
                  </a:lnTo>
                  <a:lnTo>
                    <a:pt x="4903457" y="1053846"/>
                  </a:lnTo>
                  <a:lnTo>
                    <a:pt x="4893119" y="1009065"/>
                  </a:lnTo>
                  <a:lnTo>
                    <a:pt x="4885601" y="963307"/>
                  </a:lnTo>
                  <a:lnTo>
                    <a:pt x="4881016" y="916660"/>
                  </a:lnTo>
                  <a:lnTo>
                    <a:pt x="4879467" y="869213"/>
                  </a:lnTo>
                  <a:lnTo>
                    <a:pt x="4881016" y="821766"/>
                  </a:lnTo>
                  <a:lnTo>
                    <a:pt x="4881130" y="820686"/>
                  </a:lnTo>
                  <a:lnTo>
                    <a:pt x="4885601" y="775106"/>
                  </a:lnTo>
                  <a:lnTo>
                    <a:pt x="4893119" y="729348"/>
                  </a:lnTo>
                  <a:lnTo>
                    <a:pt x="4903457" y="684568"/>
                  </a:lnTo>
                  <a:lnTo>
                    <a:pt x="4916551" y="640880"/>
                  </a:lnTo>
                  <a:lnTo>
                    <a:pt x="4932286" y="598373"/>
                  </a:lnTo>
                  <a:lnTo>
                    <a:pt x="4950561" y="557136"/>
                  </a:lnTo>
                  <a:lnTo>
                    <a:pt x="4971288" y="517283"/>
                  </a:lnTo>
                  <a:lnTo>
                    <a:pt x="4994351" y="478917"/>
                  </a:lnTo>
                  <a:lnTo>
                    <a:pt x="5019675" y="442099"/>
                  </a:lnTo>
                  <a:lnTo>
                    <a:pt x="5047158" y="406971"/>
                  </a:lnTo>
                  <a:lnTo>
                    <a:pt x="5076698" y="373595"/>
                  </a:lnTo>
                  <a:lnTo>
                    <a:pt x="5108206" y="342087"/>
                  </a:lnTo>
                  <a:lnTo>
                    <a:pt x="5141569" y="312547"/>
                  </a:lnTo>
                  <a:lnTo>
                    <a:pt x="5176698" y="285051"/>
                  </a:lnTo>
                  <a:lnTo>
                    <a:pt x="5213489" y="259727"/>
                  </a:lnTo>
                  <a:lnTo>
                    <a:pt x="5251856" y="236651"/>
                  </a:lnTo>
                  <a:lnTo>
                    <a:pt x="5291709" y="215912"/>
                  </a:lnTo>
                  <a:lnTo>
                    <a:pt x="5332920" y="197637"/>
                  </a:lnTo>
                  <a:lnTo>
                    <a:pt x="5375427" y="181902"/>
                  </a:lnTo>
                  <a:lnTo>
                    <a:pt x="5419102" y="168808"/>
                  </a:lnTo>
                  <a:lnTo>
                    <a:pt x="5463870" y="158457"/>
                  </a:lnTo>
                  <a:lnTo>
                    <a:pt x="5509628" y="150939"/>
                  </a:lnTo>
                  <a:lnTo>
                    <a:pt x="5556275" y="146367"/>
                  </a:lnTo>
                  <a:lnTo>
                    <a:pt x="5603710" y="144818"/>
                  </a:lnTo>
                  <a:lnTo>
                    <a:pt x="5651055" y="146367"/>
                  </a:lnTo>
                  <a:lnTo>
                    <a:pt x="5697461" y="150939"/>
                  </a:lnTo>
                  <a:lnTo>
                    <a:pt x="5742825" y="158457"/>
                  </a:lnTo>
                  <a:lnTo>
                    <a:pt x="5787072" y="168808"/>
                  </a:lnTo>
                  <a:lnTo>
                    <a:pt x="5830113" y="181902"/>
                  </a:lnTo>
                  <a:lnTo>
                    <a:pt x="5871870" y="197637"/>
                  </a:lnTo>
                  <a:lnTo>
                    <a:pt x="5912243" y="215912"/>
                  </a:lnTo>
                  <a:lnTo>
                    <a:pt x="5951182" y="236651"/>
                  </a:lnTo>
                  <a:lnTo>
                    <a:pt x="5988570" y="259727"/>
                  </a:lnTo>
                  <a:lnTo>
                    <a:pt x="6024346" y="285051"/>
                  </a:lnTo>
                  <a:lnTo>
                    <a:pt x="6058420" y="312547"/>
                  </a:lnTo>
                  <a:lnTo>
                    <a:pt x="6090704" y="342087"/>
                  </a:lnTo>
                  <a:lnTo>
                    <a:pt x="6121120" y="373595"/>
                  </a:lnTo>
                  <a:lnTo>
                    <a:pt x="6149581" y="406971"/>
                  </a:lnTo>
                  <a:lnTo>
                    <a:pt x="6175997" y="442099"/>
                  </a:lnTo>
                  <a:lnTo>
                    <a:pt x="6200305" y="478917"/>
                  </a:lnTo>
                  <a:lnTo>
                    <a:pt x="6222403" y="517283"/>
                  </a:lnTo>
                  <a:lnTo>
                    <a:pt x="6242215" y="557136"/>
                  </a:lnTo>
                  <a:lnTo>
                    <a:pt x="6259652" y="598373"/>
                  </a:lnTo>
                  <a:lnTo>
                    <a:pt x="6274638" y="640880"/>
                  </a:lnTo>
                  <a:lnTo>
                    <a:pt x="6287084" y="684568"/>
                  </a:lnTo>
                  <a:lnTo>
                    <a:pt x="6296914" y="729348"/>
                  </a:lnTo>
                  <a:lnTo>
                    <a:pt x="6304038" y="775106"/>
                  </a:lnTo>
                  <a:lnTo>
                    <a:pt x="6308369" y="821766"/>
                  </a:lnTo>
                  <a:lnTo>
                    <a:pt x="6309842" y="869213"/>
                  </a:lnTo>
                  <a:lnTo>
                    <a:pt x="6309842" y="380022"/>
                  </a:lnTo>
                  <a:lnTo>
                    <a:pt x="6279896" y="337312"/>
                  </a:lnTo>
                  <a:lnTo>
                    <a:pt x="6251562" y="301637"/>
                  </a:lnTo>
                  <a:lnTo>
                    <a:pt x="6221438" y="267627"/>
                  </a:lnTo>
                  <a:lnTo>
                    <a:pt x="6189599" y="235305"/>
                  </a:lnTo>
                  <a:lnTo>
                    <a:pt x="6156109" y="204774"/>
                  </a:lnTo>
                  <a:lnTo>
                    <a:pt x="6121057" y="176085"/>
                  </a:lnTo>
                  <a:lnTo>
                    <a:pt x="6084506" y="149313"/>
                  </a:lnTo>
                  <a:lnTo>
                    <a:pt x="6046521" y="124510"/>
                  </a:lnTo>
                  <a:lnTo>
                    <a:pt x="6007176" y="101752"/>
                  </a:lnTo>
                  <a:lnTo>
                    <a:pt x="5966549" y="81114"/>
                  </a:lnTo>
                  <a:lnTo>
                    <a:pt x="5924702" y="62649"/>
                  </a:lnTo>
                  <a:lnTo>
                    <a:pt x="5881713" y="46431"/>
                  </a:lnTo>
                  <a:lnTo>
                    <a:pt x="5837644" y="32524"/>
                  </a:lnTo>
                  <a:lnTo>
                    <a:pt x="5792571" y="20993"/>
                  </a:lnTo>
                  <a:lnTo>
                    <a:pt x="5746572" y="11912"/>
                  </a:lnTo>
                  <a:lnTo>
                    <a:pt x="5699722" y="5346"/>
                  </a:lnTo>
                  <a:lnTo>
                    <a:pt x="5651017" y="1257"/>
                  </a:lnTo>
                  <a:lnTo>
                    <a:pt x="5648909" y="1257"/>
                  </a:lnTo>
                  <a:lnTo>
                    <a:pt x="5603710" y="0"/>
                  </a:lnTo>
                  <a:lnTo>
                    <a:pt x="5555196" y="1257"/>
                  </a:lnTo>
                  <a:lnTo>
                    <a:pt x="5507456" y="4991"/>
                  </a:lnTo>
                  <a:lnTo>
                    <a:pt x="5460581" y="11137"/>
                  </a:lnTo>
                  <a:lnTo>
                    <a:pt x="5414594" y="19634"/>
                  </a:lnTo>
                  <a:lnTo>
                    <a:pt x="5369585" y="30429"/>
                  </a:lnTo>
                  <a:lnTo>
                    <a:pt x="5325592" y="43459"/>
                  </a:lnTo>
                  <a:lnTo>
                    <a:pt x="5282692" y="58661"/>
                  </a:lnTo>
                  <a:lnTo>
                    <a:pt x="5240934" y="75971"/>
                  </a:lnTo>
                  <a:lnTo>
                    <a:pt x="5200383" y="95338"/>
                  </a:lnTo>
                  <a:lnTo>
                    <a:pt x="5161102" y="116700"/>
                  </a:lnTo>
                  <a:lnTo>
                    <a:pt x="5123142" y="139979"/>
                  </a:lnTo>
                  <a:lnTo>
                    <a:pt x="5086578" y="165150"/>
                  </a:lnTo>
                  <a:lnTo>
                    <a:pt x="5051463" y="192112"/>
                  </a:lnTo>
                  <a:lnTo>
                    <a:pt x="5017859" y="220840"/>
                  </a:lnTo>
                  <a:lnTo>
                    <a:pt x="4985817" y="251244"/>
                  </a:lnTo>
                  <a:lnTo>
                    <a:pt x="4955400" y="283286"/>
                  </a:lnTo>
                  <a:lnTo>
                    <a:pt x="4926685" y="316903"/>
                  </a:lnTo>
                  <a:lnTo>
                    <a:pt x="4899711" y="352018"/>
                  </a:lnTo>
                  <a:lnTo>
                    <a:pt x="4874552" y="388581"/>
                  </a:lnTo>
                  <a:lnTo>
                    <a:pt x="4851260" y="426542"/>
                  </a:lnTo>
                  <a:lnTo>
                    <a:pt x="4829911" y="465836"/>
                  </a:lnTo>
                  <a:lnTo>
                    <a:pt x="4810544" y="506387"/>
                  </a:lnTo>
                  <a:lnTo>
                    <a:pt x="4793234" y="548144"/>
                  </a:lnTo>
                  <a:lnTo>
                    <a:pt x="4778032" y="591058"/>
                  </a:lnTo>
                  <a:lnTo>
                    <a:pt x="4765002" y="635050"/>
                  </a:lnTo>
                  <a:lnTo>
                    <a:pt x="4754207" y="680072"/>
                  </a:lnTo>
                  <a:lnTo>
                    <a:pt x="4745710" y="726059"/>
                  </a:lnTo>
                  <a:lnTo>
                    <a:pt x="4739564" y="772947"/>
                  </a:lnTo>
                  <a:lnTo>
                    <a:pt x="4735830" y="820686"/>
                  </a:lnTo>
                  <a:lnTo>
                    <a:pt x="4735804" y="821766"/>
                  </a:lnTo>
                  <a:lnTo>
                    <a:pt x="4734585" y="869213"/>
                  </a:lnTo>
                  <a:lnTo>
                    <a:pt x="4735969" y="918718"/>
                  </a:lnTo>
                  <a:lnTo>
                    <a:pt x="4740135" y="967562"/>
                  </a:lnTo>
                  <a:lnTo>
                    <a:pt x="4746980" y="1015682"/>
                  </a:lnTo>
                  <a:lnTo>
                    <a:pt x="4756455" y="1062964"/>
                  </a:lnTo>
                  <a:lnTo>
                    <a:pt x="4768469" y="1109345"/>
                  </a:lnTo>
                  <a:lnTo>
                    <a:pt x="4782959" y="1154722"/>
                  </a:lnTo>
                  <a:lnTo>
                    <a:pt x="4799850" y="1199007"/>
                  </a:lnTo>
                  <a:lnTo>
                    <a:pt x="4819078" y="1242136"/>
                  </a:lnTo>
                  <a:lnTo>
                    <a:pt x="4840567" y="1283995"/>
                  </a:lnTo>
                  <a:lnTo>
                    <a:pt x="4864252" y="1324521"/>
                  </a:lnTo>
                  <a:lnTo>
                    <a:pt x="4890059" y="1363599"/>
                  </a:lnTo>
                  <a:lnTo>
                    <a:pt x="4917922" y="1401178"/>
                  </a:lnTo>
                  <a:lnTo>
                    <a:pt x="4947755" y="1437144"/>
                  </a:lnTo>
                  <a:lnTo>
                    <a:pt x="4979505" y="1471422"/>
                  </a:lnTo>
                  <a:lnTo>
                    <a:pt x="5013096" y="1503921"/>
                  </a:lnTo>
                  <a:lnTo>
                    <a:pt x="5048453" y="1534566"/>
                  </a:lnTo>
                  <a:lnTo>
                    <a:pt x="5085499" y="1563243"/>
                  </a:lnTo>
                  <a:lnTo>
                    <a:pt x="5124183" y="1589900"/>
                  </a:lnTo>
                  <a:lnTo>
                    <a:pt x="5164417" y="1614436"/>
                  </a:lnTo>
                  <a:lnTo>
                    <a:pt x="5206136" y="1636750"/>
                  </a:lnTo>
                  <a:lnTo>
                    <a:pt x="5249265" y="1656778"/>
                  </a:lnTo>
                  <a:lnTo>
                    <a:pt x="5293741" y="1674431"/>
                  </a:lnTo>
                  <a:lnTo>
                    <a:pt x="5339499" y="1689608"/>
                  </a:lnTo>
                  <a:lnTo>
                    <a:pt x="5386451" y="1702231"/>
                  </a:lnTo>
                  <a:lnTo>
                    <a:pt x="5602744" y="2062772"/>
                  </a:lnTo>
                  <a:lnTo>
                    <a:pt x="5604599" y="2062772"/>
                  </a:lnTo>
                  <a:lnTo>
                    <a:pt x="5802858" y="1702231"/>
                  </a:lnTo>
                  <a:lnTo>
                    <a:pt x="5849810" y="1689608"/>
                  </a:lnTo>
                  <a:lnTo>
                    <a:pt x="5895568" y="1674431"/>
                  </a:lnTo>
                  <a:lnTo>
                    <a:pt x="5940044" y="1656778"/>
                  </a:lnTo>
                  <a:lnTo>
                    <a:pt x="5983173" y="1636750"/>
                  </a:lnTo>
                  <a:lnTo>
                    <a:pt x="6024892" y="1614436"/>
                  </a:lnTo>
                  <a:lnTo>
                    <a:pt x="6059068" y="1593596"/>
                  </a:lnTo>
                  <a:lnTo>
                    <a:pt x="6065139" y="1589900"/>
                  </a:lnTo>
                  <a:lnTo>
                    <a:pt x="6103810" y="1563243"/>
                  </a:lnTo>
                  <a:lnTo>
                    <a:pt x="6140869" y="1534566"/>
                  </a:lnTo>
                  <a:lnTo>
                    <a:pt x="6176213" y="1503921"/>
                  </a:lnTo>
                  <a:lnTo>
                    <a:pt x="6209804" y="1471422"/>
                  </a:lnTo>
                  <a:lnTo>
                    <a:pt x="6241554" y="1437144"/>
                  </a:lnTo>
                  <a:lnTo>
                    <a:pt x="6271387" y="1401178"/>
                  </a:lnTo>
                  <a:lnTo>
                    <a:pt x="6299251" y="1363599"/>
                  </a:lnTo>
                  <a:lnTo>
                    <a:pt x="6325057" y="1324521"/>
                  </a:lnTo>
                  <a:lnTo>
                    <a:pt x="6348743" y="1283995"/>
                  </a:lnTo>
                  <a:lnTo>
                    <a:pt x="6370231" y="1242136"/>
                  </a:lnTo>
                  <a:lnTo>
                    <a:pt x="6389459" y="1199007"/>
                  </a:lnTo>
                  <a:lnTo>
                    <a:pt x="6406350" y="1154722"/>
                  </a:lnTo>
                  <a:lnTo>
                    <a:pt x="6420840" y="1109345"/>
                  </a:lnTo>
                  <a:lnTo>
                    <a:pt x="6432855" y="1062964"/>
                  </a:lnTo>
                  <a:lnTo>
                    <a:pt x="6442329" y="1015682"/>
                  </a:lnTo>
                  <a:lnTo>
                    <a:pt x="6449174" y="967562"/>
                  </a:lnTo>
                  <a:lnTo>
                    <a:pt x="6453340" y="918718"/>
                  </a:lnTo>
                  <a:lnTo>
                    <a:pt x="6453391" y="916660"/>
                  </a:lnTo>
                  <a:lnTo>
                    <a:pt x="6454673" y="869213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1504345" y="891067"/>
            <a:ext cx="6759575" cy="9283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uk-UA" sz="5900" dirty="0">
                <a:latin typeface="Lucida Sans Unicode"/>
                <a:cs typeface="Lucida Sans Unicode"/>
              </a:rPr>
              <a:t>2</a:t>
            </a:r>
            <a:r>
              <a:rPr sz="5900" dirty="0" smtClean="0">
                <a:latin typeface="Lucida Sans Unicode"/>
                <a:cs typeface="Lucida Sans Unicode"/>
              </a:rPr>
              <a:t>.</a:t>
            </a:r>
            <a:r>
              <a:rPr sz="5900" spc="-105" dirty="0" smtClean="0">
                <a:latin typeface="Lucida Sans Unicode"/>
                <a:cs typeface="Lucida Sans Unicode"/>
              </a:rPr>
              <a:t> </a:t>
            </a:r>
            <a:r>
              <a:rPr lang="uk-UA" sz="5900" spc="270" dirty="0" smtClean="0"/>
              <a:t>Сучасні</a:t>
            </a:r>
            <a:r>
              <a:rPr lang="uk-UA" sz="5900" spc="130" dirty="0" smtClean="0"/>
              <a:t> </a:t>
            </a:r>
            <a:r>
              <a:rPr lang="uk-UA" sz="5900" spc="290" dirty="0" smtClean="0"/>
              <a:t>моделі</a:t>
            </a:r>
            <a:endParaRPr lang="uk-UA" sz="5900" dirty="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89740" y="1764801"/>
            <a:ext cx="6774180" cy="1668780"/>
          </a:xfrm>
          <a:prstGeom prst="rect">
            <a:avLst/>
          </a:prstGeom>
        </p:spPr>
        <p:txBody>
          <a:bodyPr vert="horz" wrap="square" lIns="0" tIns="172085" rIns="0" bIns="0" rtlCol="0">
            <a:spAutoFit/>
          </a:bodyPr>
          <a:lstStyle/>
          <a:p>
            <a:pPr marL="12700" marR="5080">
              <a:lnSpc>
                <a:spcPts val="5830"/>
              </a:lnSpc>
              <a:spcBef>
                <a:spcPts val="1355"/>
              </a:spcBef>
            </a:pPr>
            <a:r>
              <a:rPr lang="uk-UA" sz="5900" spc="490" dirty="0" smtClean="0">
                <a:solidFill>
                  <a:srgbClr val="040405"/>
                </a:solidFill>
                <a:latin typeface="Arial"/>
                <a:cs typeface="Arial"/>
              </a:rPr>
              <a:t>підприємницької </a:t>
            </a:r>
            <a:r>
              <a:rPr lang="uk-UA" sz="5900" spc="340" dirty="0" smtClean="0">
                <a:solidFill>
                  <a:srgbClr val="040405"/>
                </a:solidFill>
                <a:latin typeface="Arial"/>
                <a:cs typeface="Arial"/>
              </a:rPr>
              <a:t>діяльності</a:t>
            </a:r>
            <a:endParaRPr lang="uk-UA" sz="5900" dirty="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596"/>
            <a:ext cx="8421370" cy="2188210"/>
          </a:xfrm>
          <a:custGeom>
            <a:avLst/>
            <a:gdLst/>
            <a:ahLst/>
            <a:cxnLst/>
            <a:rect l="l" t="t" r="r" b="b"/>
            <a:pathLst>
              <a:path w="8421370" h="2188210">
                <a:moveTo>
                  <a:pt x="8421065" y="0"/>
                </a:moveTo>
                <a:lnTo>
                  <a:pt x="0" y="0"/>
                </a:lnTo>
                <a:lnTo>
                  <a:pt x="0" y="933450"/>
                </a:lnTo>
                <a:lnTo>
                  <a:pt x="0" y="2188210"/>
                </a:lnTo>
                <a:lnTo>
                  <a:pt x="895756" y="2188210"/>
                </a:lnTo>
                <a:lnTo>
                  <a:pt x="895756" y="933450"/>
                </a:lnTo>
                <a:lnTo>
                  <a:pt x="8421065" y="933450"/>
                </a:lnTo>
                <a:lnTo>
                  <a:pt x="8421065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92542" y="3526836"/>
            <a:ext cx="8668155" cy="6616682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459"/>
              </a:spcBef>
            </a:pPr>
            <a:r>
              <a:rPr sz="2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sz="2000" spc="29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spc="45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сучасній</a:t>
            </a:r>
            <a:r>
              <a:rPr sz="2000" spc="295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spc="155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практиці</a:t>
            </a:r>
            <a:r>
              <a:rPr sz="2000" spc="29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spc="14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підприємництва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існує</a:t>
            </a:r>
            <a:r>
              <a:rPr sz="2000" spc="3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багато</a:t>
            </a:r>
            <a:r>
              <a:rPr sz="2000" spc="3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95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моделей</a:t>
            </a:r>
            <a:r>
              <a:rPr sz="2000" spc="305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90" dirty="0" err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ведення</a:t>
            </a:r>
            <a:r>
              <a:rPr sz="2000" spc="3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бізнесу</a:t>
            </a:r>
            <a:r>
              <a:rPr sz="2000" b="1" spc="-5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2000" spc="70" dirty="0" err="1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які</a:t>
            </a:r>
            <a:r>
              <a:rPr lang="uk-UA" sz="2000" spc="32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spc="15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призводять</a:t>
            </a:r>
            <a:r>
              <a:rPr lang="uk-UA" sz="2000" spc="325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sz="2000" spc="325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spc="105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перепроектування</a:t>
            </a:r>
            <a:r>
              <a:rPr sz="2000" spc="105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sz="2000" spc="335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spc="114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реінжинірингу</a:t>
            </a:r>
            <a:r>
              <a:rPr sz="2000" spc="335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spc="95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окремих</a:t>
            </a:r>
            <a:r>
              <a:rPr sz="2000" spc="34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бізнес</a:t>
            </a:r>
            <a:r>
              <a:rPr lang="uk-UA" sz="2000" b="1" spc="-5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uk-UA" sz="2000" spc="12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напрямів</a:t>
            </a:r>
            <a:r>
              <a:rPr lang="uk-UA" sz="2000" spc="325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spc="12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підприємства</a:t>
            </a:r>
            <a:r>
              <a:rPr lang="uk-UA" sz="2000" spc="33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sz="2000" spc="33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spc="8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зміни</a:t>
            </a:r>
            <a:r>
              <a:rPr sz="2000" spc="33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spc="8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його</a:t>
            </a:r>
            <a:r>
              <a:rPr sz="2000" spc="8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профілю</a:t>
            </a:r>
            <a:r>
              <a:rPr sz="2000" spc="455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spc="55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взагалі.</a:t>
            </a:r>
            <a:endParaRPr sz="200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2000" dirty="0" err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sz="2000" spc="275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spc="12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найбільш</a:t>
            </a:r>
            <a:r>
              <a:rPr sz="2000" spc="28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spc="14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використовуваних</a:t>
            </a:r>
            <a:r>
              <a:rPr sz="2000" spc="28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5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uk-UA" sz="2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spc="8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західній</a:t>
            </a:r>
            <a:r>
              <a:rPr sz="2000" spc="3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55" dirty="0" err="1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практиці</a:t>
            </a:r>
            <a:r>
              <a:rPr sz="2000" spc="3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spc="9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належать</a:t>
            </a:r>
            <a:r>
              <a:rPr sz="2000" spc="3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spc="85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моделі</a:t>
            </a:r>
            <a:r>
              <a:rPr sz="2000" spc="3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33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uk-UA" sz="2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spc="13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використанням</a:t>
            </a:r>
            <a:r>
              <a:rPr sz="2000" spc="32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14" dirty="0" err="1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коучингу</a:t>
            </a:r>
            <a:r>
              <a:rPr sz="20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000" b="1" spc="43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40" dirty="0" err="1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тімбілдингу</a:t>
            </a:r>
            <a:r>
              <a:rPr sz="2000" b="1" spc="-5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80" dirty="0" err="1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краудсорсингу</a:t>
            </a:r>
            <a:r>
              <a:rPr sz="20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000" b="1" spc="425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80" dirty="0" err="1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аутсорсингу</a:t>
            </a:r>
            <a:r>
              <a:rPr sz="2000" b="1" spc="-5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14" dirty="0" err="1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ауттаскингу</a:t>
            </a:r>
            <a:r>
              <a:rPr sz="20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000" b="1" spc="42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65" dirty="0" err="1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інсорсингу</a:t>
            </a:r>
            <a:r>
              <a:rPr sz="20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000" b="1" spc="42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70" dirty="0" err="1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аутстафінгу</a:t>
            </a:r>
            <a:r>
              <a:rPr sz="2000" b="1" spc="-5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10" dirty="0" err="1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аутплейсменту</a:t>
            </a:r>
            <a:r>
              <a:rPr sz="20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2000" b="1" spc="42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90" dirty="0" err="1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кластеризації</a:t>
            </a:r>
            <a:r>
              <a:rPr sz="2000" b="1" spc="-5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spc="12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структуризації</a:t>
            </a:r>
            <a:r>
              <a:rPr lang="uk-UA" sz="2000" spc="33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або</a:t>
            </a:r>
            <a:r>
              <a:rPr lang="uk-UA" sz="2000" spc="33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spc="1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вдалого</a:t>
            </a:r>
            <a:r>
              <a:rPr lang="uk-UA" sz="2000" spc="33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spc="65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поєднання </a:t>
            </a:r>
            <a:r>
              <a:rPr lang="uk-UA" sz="2000" spc="95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окремих</a:t>
            </a:r>
            <a:r>
              <a:rPr lang="uk-UA" sz="2000" spc="3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spc="-27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uk-UA" sz="2000" spc="3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них</a:t>
            </a:r>
            <a:r>
              <a:rPr lang="uk-UA" sz="2000" spc="3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uk-UA" sz="2000" spc="3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spc="65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єдину</a:t>
            </a:r>
            <a:r>
              <a:rPr lang="uk-UA" sz="2000" spc="3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spc="13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підприємницьку </a:t>
            </a:r>
            <a:r>
              <a:rPr lang="uk-UA" sz="2000" spc="5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систему.</a:t>
            </a:r>
          </a:p>
          <a:p>
            <a:pPr algn="just"/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Аутсорсинг, </a:t>
            </a:r>
            <a:r>
              <a:rPr lang="uk-UA" sz="2000" dirty="0" err="1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ауттаскинг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uk-UA" sz="2000" dirty="0" err="1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інсорсинг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пов’язані з організаційними рішеннями щодо використання тих чи інших структурних підрозділів у діяльності підприємства.</a:t>
            </a:r>
          </a:p>
          <a:p>
            <a:pPr algn="just"/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dirty="0" err="1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Аутстафінг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uk-UA" sz="2000" dirty="0" err="1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аутплейсмент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передбачають застосування праці замовного персоналу або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допомогу у працевлаштуванні звільненим працівникам. </a:t>
            </a:r>
          </a:p>
          <a:p>
            <a:pPr algn="just"/>
            <a:r>
              <a:rPr lang="uk-UA" sz="2000" dirty="0" err="1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Ауттаскинг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uk-UA" sz="2000" dirty="0" err="1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інсорсинг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є видами </a:t>
            </a:r>
            <a:r>
              <a:rPr lang="uk-UA" sz="2000" dirty="0" err="1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аутсорсингу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Використання цих моделей у практичній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dirty="0" smtClean="0">
                <a:solidFill>
                  <a:schemeClr val="accent3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діяльності підприємств сприяє зниженню витрат, зростанню конкурентоспроможності не лише підприємств, а й окремих бізнес-процесів, упровадженню інноваційних технологій у виробництво.</a:t>
            </a:r>
          </a:p>
          <a:p>
            <a:pPr marL="12700" marR="5080">
              <a:lnSpc>
                <a:spcPct val="113599"/>
              </a:lnSpc>
            </a:pPr>
            <a:endParaRPr sz="200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52151" rIns="0" bIns="0" rtlCol="0">
            <a:spAutoFit/>
          </a:bodyPr>
          <a:lstStyle/>
          <a:p>
            <a:pPr marL="1897380" marR="5080">
              <a:lnSpc>
                <a:spcPts val="3900"/>
              </a:lnSpc>
              <a:spcBef>
                <a:spcPts val="980"/>
              </a:spcBef>
            </a:pPr>
            <a:r>
              <a:rPr spc="170" dirty="0"/>
              <a:t>Сучасні</a:t>
            </a:r>
            <a:r>
              <a:rPr spc="250" dirty="0"/>
              <a:t> </a:t>
            </a:r>
            <a:r>
              <a:rPr spc="190" dirty="0"/>
              <a:t>моделі</a:t>
            </a:r>
            <a:r>
              <a:rPr spc="254" dirty="0"/>
              <a:t> </a:t>
            </a:r>
            <a:r>
              <a:rPr spc="245" dirty="0"/>
              <a:t>ведення</a:t>
            </a:r>
            <a:r>
              <a:rPr spc="254" dirty="0"/>
              <a:t> </a:t>
            </a:r>
            <a:r>
              <a:rPr spc="210" dirty="0"/>
              <a:t>бізнесу</a:t>
            </a:r>
            <a:r>
              <a:rPr spc="254" dirty="0"/>
              <a:t> </a:t>
            </a:r>
            <a:r>
              <a:rPr spc="-50" dirty="0"/>
              <a:t>у </a:t>
            </a:r>
            <a:r>
              <a:rPr spc="350" dirty="0"/>
              <a:t>підприємницьких</a:t>
            </a:r>
            <a:r>
              <a:rPr spc="250" dirty="0"/>
              <a:t> </a:t>
            </a:r>
            <a:r>
              <a:rPr spc="210" dirty="0"/>
              <a:t>структурах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286999"/>
            <a:chOff x="0" y="0"/>
            <a:chExt cx="18288000" cy="1028699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918935"/>
              <a:ext cx="4178820" cy="136806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49711" y="0"/>
              <a:ext cx="7438289" cy="293973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38378" y="2500094"/>
              <a:ext cx="14897222" cy="753425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52151" rIns="0" bIns="0" rtlCol="0">
            <a:spAutoFit/>
          </a:bodyPr>
          <a:lstStyle/>
          <a:p>
            <a:pPr marL="1897380" marR="5080">
              <a:lnSpc>
                <a:spcPts val="3900"/>
              </a:lnSpc>
              <a:spcBef>
                <a:spcPts val="980"/>
              </a:spcBef>
            </a:pPr>
            <a:r>
              <a:rPr spc="170" dirty="0"/>
              <a:t>Сучасні</a:t>
            </a:r>
            <a:r>
              <a:rPr spc="250" dirty="0"/>
              <a:t> </a:t>
            </a:r>
            <a:r>
              <a:rPr spc="190" dirty="0"/>
              <a:t>моделі</a:t>
            </a:r>
            <a:r>
              <a:rPr spc="254" dirty="0"/>
              <a:t> </a:t>
            </a:r>
            <a:r>
              <a:rPr spc="245" dirty="0"/>
              <a:t>ведення</a:t>
            </a:r>
            <a:r>
              <a:rPr spc="254" dirty="0"/>
              <a:t> </a:t>
            </a:r>
            <a:r>
              <a:rPr spc="210" dirty="0"/>
              <a:t>бізнесу</a:t>
            </a:r>
            <a:r>
              <a:rPr spc="254" dirty="0"/>
              <a:t> </a:t>
            </a:r>
            <a:r>
              <a:rPr spc="-50" dirty="0"/>
              <a:t>у </a:t>
            </a:r>
            <a:r>
              <a:rPr spc="350" dirty="0"/>
              <a:t>підприємницьких</a:t>
            </a:r>
            <a:r>
              <a:rPr spc="250" dirty="0"/>
              <a:t> </a:t>
            </a:r>
            <a:r>
              <a:rPr spc="210" dirty="0"/>
              <a:t>структурах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49711" y="0"/>
            <a:ext cx="7438289" cy="293973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2971168"/>
            <a:ext cx="18288000" cy="7315834"/>
            <a:chOff x="0" y="2971168"/>
            <a:chExt cx="15921990" cy="7315834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918935"/>
              <a:ext cx="4178820" cy="13680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67448" y="2971168"/>
              <a:ext cx="13554089" cy="642938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52151" rIns="0" bIns="0" rtlCol="0">
            <a:spAutoFit/>
          </a:bodyPr>
          <a:lstStyle/>
          <a:p>
            <a:pPr marL="1897380" marR="5080">
              <a:lnSpc>
                <a:spcPts val="3900"/>
              </a:lnSpc>
              <a:spcBef>
                <a:spcPts val="980"/>
              </a:spcBef>
            </a:pPr>
            <a:r>
              <a:rPr spc="170" dirty="0"/>
              <a:t>Сучасні</a:t>
            </a:r>
            <a:r>
              <a:rPr spc="250" dirty="0"/>
              <a:t> </a:t>
            </a:r>
            <a:r>
              <a:rPr spc="190" dirty="0"/>
              <a:t>моделі</a:t>
            </a:r>
            <a:r>
              <a:rPr spc="254" dirty="0"/>
              <a:t> </a:t>
            </a:r>
            <a:r>
              <a:rPr spc="245" dirty="0"/>
              <a:t>ведення</a:t>
            </a:r>
            <a:r>
              <a:rPr spc="254" dirty="0"/>
              <a:t> </a:t>
            </a:r>
            <a:r>
              <a:rPr spc="210" dirty="0"/>
              <a:t>бізнесу</a:t>
            </a:r>
            <a:r>
              <a:rPr spc="254" dirty="0"/>
              <a:t> </a:t>
            </a:r>
            <a:r>
              <a:rPr spc="-50" dirty="0"/>
              <a:t>у </a:t>
            </a:r>
            <a:r>
              <a:rPr spc="350" dirty="0"/>
              <a:t>підприємницьких</a:t>
            </a:r>
            <a:r>
              <a:rPr spc="250" dirty="0"/>
              <a:t> </a:t>
            </a:r>
            <a:r>
              <a:rPr spc="210" dirty="0"/>
              <a:t>структурах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301648" cy="10286999"/>
            <a:chOff x="0" y="0"/>
            <a:chExt cx="18301648" cy="1028699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918935"/>
              <a:ext cx="4178820" cy="136806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49711" y="0"/>
              <a:ext cx="7438289" cy="293973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43139" y="2939737"/>
              <a:ext cx="15958509" cy="684845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52151" rIns="0" bIns="0" rtlCol="0">
            <a:spAutoFit/>
          </a:bodyPr>
          <a:lstStyle/>
          <a:p>
            <a:pPr marL="1897380" marR="5080">
              <a:lnSpc>
                <a:spcPts val="3900"/>
              </a:lnSpc>
              <a:spcBef>
                <a:spcPts val="980"/>
              </a:spcBef>
            </a:pPr>
            <a:r>
              <a:rPr spc="170" dirty="0"/>
              <a:t>Сучасні</a:t>
            </a:r>
            <a:r>
              <a:rPr spc="250" dirty="0"/>
              <a:t> </a:t>
            </a:r>
            <a:r>
              <a:rPr spc="190" dirty="0"/>
              <a:t>моделі</a:t>
            </a:r>
            <a:r>
              <a:rPr spc="254" dirty="0"/>
              <a:t> </a:t>
            </a:r>
            <a:r>
              <a:rPr spc="245" dirty="0"/>
              <a:t>ведення</a:t>
            </a:r>
            <a:r>
              <a:rPr spc="254" dirty="0"/>
              <a:t> </a:t>
            </a:r>
            <a:r>
              <a:rPr spc="210" dirty="0"/>
              <a:t>бізнесу</a:t>
            </a:r>
            <a:r>
              <a:rPr spc="254" dirty="0"/>
              <a:t> </a:t>
            </a:r>
            <a:r>
              <a:rPr spc="-50" dirty="0"/>
              <a:t>у </a:t>
            </a:r>
            <a:r>
              <a:rPr spc="350" dirty="0"/>
              <a:t>підприємницьких</a:t>
            </a:r>
            <a:r>
              <a:rPr spc="250" dirty="0"/>
              <a:t> </a:t>
            </a:r>
            <a:r>
              <a:rPr spc="210" dirty="0"/>
              <a:t>структурах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49711" y="0"/>
            <a:ext cx="7438289" cy="293973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3258921"/>
            <a:ext cx="18288000" cy="7028180"/>
            <a:chOff x="0" y="3258921"/>
            <a:chExt cx="16488410" cy="702818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918935"/>
              <a:ext cx="4178820" cy="13680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0764" y="3258921"/>
              <a:ext cx="14687549" cy="541970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52151" rIns="0" bIns="0" rtlCol="0">
            <a:spAutoFit/>
          </a:bodyPr>
          <a:lstStyle/>
          <a:p>
            <a:pPr marL="1897380" marR="5080">
              <a:lnSpc>
                <a:spcPts val="3900"/>
              </a:lnSpc>
              <a:spcBef>
                <a:spcPts val="980"/>
              </a:spcBef>
            </a:pPr>
            <a:r>
              <a:rPr spc="170" dirty="0"/>
              <a:t>Сучасні</a:t>
            </a:r>
            <a:r>
              <a:rPr spc="250" dirty="0"/>
              <a:t> </a:t>
            </a:r>
            <a:r>
              <a:rPr spc="190" dirty="0"/>
              <a:t>моделі</a:t>
            </a:r>
            <a:r>
              <a:rPr spc="254" dirty="0"/>
              <a:t> </a:t>
            </a:r>
            <a:r>
              <a:rPr spc="245" dirty="0"/>
              <a:t>ведення</a:t>
            </a:r>
            <a:r>
              <a:rPr spc="254" dirty="0"/>
              <a:t> </a:t>
            </a:r>
            <a:r>
              <a:rPr spc="210" dirty="0"/>
              <a:t>бізнесу</a:t>
            </a:r>
            <a:r>
              <a:rPr spc="254" dirty="0"/>
              <a:t> </a:t>
            </a:r>
            <a:r>
              <a:rPr spc="-50" dirty="0"/>
              <a:t>у </a:t>
            </a:r>
            <a:r>
              <a:rPr spc="350" dirty="0"/>
              <a:t>підприємницьких</a:t>
            </a:r>
            <a:r>
              <a:rPr spc="250" dirty="0"/>
              <a:t> </a:t>
            </a:r>
            <a:r>
              <a:rPr spc="210" dirty="0"/>
              <a:t>структурах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49711" y="0"/>
            <a:ext cx="7438289" cy="293973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3476217"/>
            <a:ext cx="18211800" cy="6803390"/>
            <a:chOff x="0" y="3483619"/>
            <a:chExt cx="17773650" cy="680339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918935"/>
              <a:ext cx="4178820" cy="13680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09178" y="3483619"/>
              <a:ext cx="15563849" cy="45719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52151" rIns="0" bIns="0" rtlCol="0">
            <a:spAutoFit/>
          </a:bodyPr>
          <a:lstStyle/>
          <a:p>
            <a:pPr marL="1897380" marR="5080">
              <a:lnSpc>
                <a:spcPts val="3900"/>
              </a:lnSpc>
              <a:spcBef>
                <a:spcPts val="980"/>
              </a:spcBef>
            </a:pPr>
            <a:r>
              <a:rPr spc="170" dirty="0"/>
              <a:t>Сучасні</a:t>
            </a:r>
            <a:r>
              <a:rPr spc="250" dirty="0"/>
              <a:t> </a:t>
            </a:r>
            <a:r>
              <a:rPr spc="190" dirty="0"/>
              <a:t>моделі</a:t>
            </a:r>
            <a:r>
              <a:rPr spc="254" dirty="0"/>
              <a:t> </a:t>
            </a:r>
            <a:r>
              <a:rPr spc="245" dirty="0"/>
              <a:t>ведення</a:t>
            </a:r>
            <a:r>
              <a:rPr spc="254" dirty="0"/>
              <a:t> </a:t>
            </a:r>
            <a:r>
              <a:rPr spc="210" dirty="0"/>
              <a:t>бізнесу</a:t>
            </a:r>
            <a:r>
              <a:rPr spc="254" dirty="0"/>
              <a:t> </a:t>
            </a:r>
            <a:r>
              <a:rPr spc="-50" dirty="0"/>
              <a:t>у </a:t>
            </a:r>
            <a:r>
              <a:rPr spc="350" dirty="0"/>
              <a:t>підприємницьких</a:t>
            </a:r>
            <a:r>
              <a:rPr spc="250" dirty="0"/>
              <a:t> </a:t>
            </a:r>
            <a:r>
              <a:rPr spc="210" dirty="0"/>
              <a:t>структурах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49711" y="0"/>
            <a:ext cx="7438289" cy="293973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3135276"/>
            <a:ext cx="18288000" cy="7267575"/>
            <a:chOff x="0" y="3019805"/>
            <a:chExt cx="16431894" cy="726757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918935"/>
              <a:ext cx="4178820" cy="13680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6024" y="3019805"/>
              <a:ext cx="15325739" cy="581975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52151" rIns="0" bIns="0" rtlCol="0">
            <a:spAutoFit/>
          </a:bodyPr>
          <a:lstStyle/>
          <a:p>
            <a:pPr marL="1897380" marR="5080">
              <a:lnSpc>
                <a:spcPts val="3900"/>
              </a:lnSpc>
              <a:spcBef>
                <a:spcPts val="980"/>
              </a:spcBef>
            </a:pPr>
            <a:r>
              <a:rPr spc="170" dirty="0"/>
              <a:t>Сучасні</a:t>
            </a:r>
            <a:r>
              <a:rPr spc="250" dirty="0"/>
              <a:t> </a:t>
            </a:r>
            <a:r>
              <a:rPr spc="190" dirty="0"/>
              <a:t>моделі</a:t>
            </a:r>
            <a:r>
              <a:rPr spc="254" dirty="0"/>
              <a:t> </a:t>
            </a:r>
            <a:r>
              <a:rPr spc="245" dirty="0"/>
              <a:t>ведення</a:t>
            </a:r>
            <a:r>
              <a:rPr spc="254" dirty="0"/>
              <a:t> </a:t>
            </a:r>
            <a:r>
              <a:rPr spc="210" dirty="0"/>
              <a:t>бізнесу</a:t>
            </a:r>
            <a:r>
              <a:rPr spc="254" dirty="0"/>
              <a:t> </a:t>
            </a:r>
            <a:r>
              <a:rPr spc="-50" dirty="0"/>
              <a:t>у </a:t>
            </a:r>
            <a:r>
              <a:rPr spc="350" dirty="0"/>
              <a:t>підприємницьких</a:t>
            </a:r>
            <a:r>
              <a:rPr spc="250" dirty="0"/>
              <a:t> </a:t>
            </a:r>
            <a:r>
              <a:rPr spc="210" dirty="0"/>
              <a:t>структурах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49711" y="0"/>
            <a:ext cx="7438289" cy="293973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3009533"/>
            <a:ext cx="18288000" cy="7277734"/>
            <a:chOff x="0" y="3009533"/>
            <a:chExt cx="16329660" cy="7277734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918935"/>
              <a:ext cx="4178820" cy="13680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55962" y="3009533"/>
              <a:ext cx="14373239" cy="563879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52151" rIns="0" bIns="0" rtlCol="0">
            <a:spAutoFit/>
          </a:bodyPr>
          <a:lstStyle/>
          <a:p>
            <a:pPr marL="1897380" marR="5080">
              <a:lnSpc>
                <a:spcPts val="3900"/>
              </a:lnSpc>
              <a:spcBef>
                <a:spcPts val="980"/>
              </a:spcBef>
            </a:pPr>
            <a:r>
              <a:rPr spc="170" dirty="0"/>
              <a:t>Сучасні</a:t>
            </a:r>
            <a:r>
              <a:rPr spc="250" dirty="0"/>
              <a:t> </a:t>
            </a:r>
            <a:r>
              <a:rPr spc="190" dirty="0"/>
              <a:t>моделі</a:t>
            </a:r>
            <a:r>
              <a:rPr spc="254" dirty="0"/>
              <a:t> </a:t>
            </a:r>
            <a:r>
              <a:rPr spc="245" dirty="0"/>
              <a:t>ведення</a:t>
            </a:r>
            <a:r>
              <a:rPr spc="254" dirty="0"/>
              <a:t> </a:t>
            </a:r>
            <a:r>
              <a:rPr spc="210" dirty="0"/>
              <a:t>бізнесу</a:t>
            </a:r>
            <a:r>
              <a:rPr spc="254" dirty="0"/>
              <a:t> </a:t>
            </a:r>
            <a:r>
              <a:rPr spc="-50" dirty="0"/>
              <a:t>у </a:t>
            </a:r>
            <a:r>
              <a:rPr spc="350" dirty="0"/>
              <a:t>підприємницьких</a:t>
            </a:r>
            <a:r>
              <a:rPr spc="250" dirty="0"/>
              <a:t> </a:t>
            </a:r>
            <a:r>
              <a:rPr spc="210" dirty="0"/>
              <a:t>структурах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49711" y="0"/>
            <a:ext cx="7438289" cy="293973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1608" y="3730625"/>
            <a:ext cx="18190191" cy="6556375"/>
            <a:chOff x="0" y="3730843"/>
            <a:chExt cx="17259300" cy="655637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918935"/>
              <a:ext cx="4178820" cy="13680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8699" y="3730843"/>
              <a:ext cx="16230599" cy="40576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52151" rIns="0" bIns="0" rtlCol="0">
            <a:spAutoFit/>
          </a:bodyPr>
          <a:lstStyle/>
          <a:p>
            <a:pPr marL="1897380" marR="5080">
              <a:lnSpc>
                <a:spcPts val="3900"/>
              </a:lnSpc>
              <a:spcBef>
                <a:spcPts val="980"/>
              </a:spcBef>
            </a:pPr>
            <a:r>
              <a:rPr spc="170" dirty="0"/>
              <a:t>Сучасні</a:t>
            </a:r>
            <a:r>
              <a:rPr spc="250" dirty="0"/>
              <a:t> </a:t>
            </a:r>
            <a:r>
              <a:rPr spc="190" dirty="0"/>
              <a:t>моделі</a:t>
            </a:r>
            <a:r>
              <a:rPr spc="254" dirty="0"/>
              <a:t> </a:t>
            </a:r>
            <a:r>
              <a:rPr spc="245" dirty="0"/>
              <a:t>ведення</a:t>
            </a:r>
            <a:r>
              <a:rPr spc="254" dirty="0"/>
              <a:t> </a:t>
            </a:r>
            <a:r>
              <a:rPr spc="210" dirty="0"/>
              <a:t>бізнесу</a:t>
            </a:r>
            <a:r>
              <a:rPr spc="254" dirty="0"/>
              <a:t> </a:t>
            </a:r>
            <a:r>
              <a:rPr spc="-50" dirty="0"/>
              <a:t>у </a:t>
            </a:r>
            <a:r>
              <a:rPr spc="350" dirty="0"/>
              <a:t>підприємницьких</a:t>
            </a:r>
            <a:r>
              <a:rPr spc="250" dirty="0"/>
              <a:t> </a:t>
            </a:r>
            <a:r>
              <a:rPr spc="210" dirty="0"/>
              <a:t>структурах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49711" y="0"/>
            <a:ext cx="7438289" cy="293973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3102223"/>
            <a:ext cx="18211800" cy="7185025"/>
            <a:chOff x="0" y="3102223"/>
            <a:chExt cx="17070070" cy="718502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918935"/>
              <a:ext cx="4178820" cy="13680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44294" y="3102223"/>
              <a:ext cx="15325739" cy="553400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52151" rIns="0" bIns="0" rtlCol="0">
            <a:spAutoFit/>
          </a:bodyPr>
          <a:lstStyle/>
          <a:p>
            <a:pPr marL="1897380" marR="5080">
              <a:lnSpc>
                <a:spcPts val="3900"/>
              </a:lnSpc>
              <a:spcBef>
                <a:spcPts val="980"/>
              </a:spcBef>
            </a:pPr>
            <a:r>
              <a:rPr spc="170" dirty="0"/>
              <a:t>Сучасні</a:t>
            </a:r>
            <a:r>
              <a:rPr spc="250" dirty="0"/>
              <a:t> </a:t>
            </a:r>
            <a:r>
              <a:rPr spc="190" dirty="0"/>
              <a:t>моделі</a:t>
            </a:r>
            <a:r>
              <a:rPr spc="254" dirty="0"/>
              <a:t> </a:t>
            </a:r>
            <a:r>
              <a:rPr spc="245" dirty="0"/>
              <a:t>ведення</a:t>
            </a:r>
            <a:r>
              <a:rPr spc="254" dirty="0"/>
              <a:t> </a:t>
            </a:r>
            <a:r>
              <a:rPr spc="210" dirty="0"/>
              <a:t>бізнесу</a:t>
            </a:r>
            <a:r>
              <a:rPr spc="254" dirty="0"/>
              <a:t> </a:t>
            </a:r>
            <a:r>
              <a:rPr spc="-50" dirty="0"/>
              <a:t>у </a:t>
            </a:r>
            <a:r>
              <a:rPr spc="350" dirty="0"/>
              <a:t>підприємницьких</a:t>
            </a:r>
            <a:r>
              <a:rPr spc="250" dirty="0"/>
              <a:t> </a:t>
            </a:r>
            <a:r>
              <a:rPr spc="210" dirty="0"/>
              <a:t>структурах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286999"/>
            <a:chOff x="0" y="0"/>
            <a:chExt cx="18288000" cy="1028699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918935"/>
              <a:ext cx="4178820" cy="136806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49711" y="0"/>
              <a:ext cx="7438289" cy="293973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55377" y="3123334"/>
              <a:ext cx="15925799" cy="622934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47763"/>
            <a:ext cx="18351678" cy="10287000"/>
            <a:chOff x="-63678" y="0"/>
            <a:chExt cx="18351678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-63678" y="147763"/>
              <a:ext cx="18288000" cy="3086100"/>
            </a:xfrm>
            <a:custGeom>
              <a:avLst/>
              <a:gdLst/>
              <a:ahLst/>
              <a:cxnLst/>
              <a:rect l="l" t="t" r="r" b="b"/>
              <a:pathLst>
                <a:path w="18288000" h="3086100">
                  <a:moveTo>
                    <a:pt x="18287562" y="3086101"/>
                  </a:moveTo>
                  <a:lnTo>
                    <a:pt x="0" y="3086101"/>
                  </a:lnTo>
                  <a:lnTo>
                    <a:pt x="0" y="0"/>
                  </a:lnTo>
                  <a:lnTo>
                    <a:pt x="18287562" y="0"/>
                  </a:lnTo>
                  <a:lnTo>
                    <a:pt x="18287562" y="3086101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 lang="uk-UA" dirty="0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81874" y="410030"/>
            <a:ext cx="15811500" cy="2254463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 marR="5080" indent="-635" algn="ctr">
              <a:lnSpc>
                <a:spcPts val="3900"/>
              </a:lnSpc>
              <a:spcBef>
                <a:spcPts val="980"/>
              </a:spcBef>
            </a:pPr>
            <a:r>
              <a:rPr lang="uk-UA" sz="4000" spc="300" dirty="0" smtClean="0">
                <a:solidFill>
                  <a:srgbClr val="FFFFFF"/>
                </a:solidFill>
              </a:rPr>
              <a:t>Порівняно но</a:t>
            </a:r>
            <a:r>
              <a:rPr lang="uk-UA" sz="4000" spc="345" dirty="0" smtClean="0">
                <a:solidFill>
                  <a:srgbClr val="FFFFFF"/>
                </a:solidFill>
              </a:rPr>
              <a:t>вою</a:t>
            </a:r>
            <a:r>
              <a:rPr lang="uk-UA" sz="4000" spc="250" dirty="0" smtClean="0">
                <a:solidFill>
                  <a:srgbClr val="FFFFFF"/>
                </a:solidFill>
              </a:rPr>
              <a:t> </a:t>
            </a:r>
            <a:r>
              <a:rPr lang="ru-RU" sz="4000" spc="85" dirty="0" smtClean="0">
                <a:solidFill>
                  <a:srgbClr val="FFFFFF"/>
                </a:solidFill>
              </a:rPr>
              <a:t>для</a:t>
            </a:r>
            <a:r>
              <a:rPr lang="ru-RU" sz="4000" spc="250" dirty="0" smtClean="0">
                <a:solidFill>
                  <a:srgbClr val="FFFFFF"/>
                </a:solidFill>
              </a:rPr>
              <a:t> </a:t>
            </a:r>
            <a:r>
              <a:rPr lang="uk-UA" sz="4000" spc="300" dirty="0" smtClean="0">
                <a:solidFill>
                  <a:srgbClr val="FFFFFF"/>
                </a:solidFill>
              </a:rPr>
              <a:t>вітчизняної</a:t>
            </a:r>
            <a:r>
              <a:rPr lang="uk-UA" sz="4000" spc="250" dirty="0" smtClean="0">
                <a:solidFill>
                  <a:srgbClr val="FFFFFF"/>
                </a:solidFill>
              </a:rPr>
              <a:t> </a:t>
            </a:r>
            <a:r>
              <a:rPr lang="ru-RU" sz="4000" spc="345" dirty="0" smtClean="0">
                <a:solidFill>
                  <a:srgbClr val="FFFFFF"/>
                </a:solidFill>
              </a:rPr>
              <a:t>практики</a:t>
            </a:r>
          </a:p>
          <a:p>
            <a:pPr marL="12700" marR="5080" indent="-635" algn="ctr">
              <a:lnSpc>
                <a:spcPts val="3900"/>
              </a:lnSpc>
              <a:spcBef>
                <a:spcPts val="980"/>
              </a:spcBef>
            </a:pPr>
            <a:r>
              <a:rPr lang="uk-UA" sz="4000" spc="305" dirty="0" smtClean="0">
                <a:solidFill>
                  <a:srgbClr val="FFFFFF"/>
                </a:solidFill>
                <a:latin typeface="Arial"/>
                <a:cs typeface="Arial"/>
              </a:rPr>
              <a:t>підприємництва</a:t>
            </a:r>
            <a:r>
              <a:rPr lang="uk-UA" sz="4000" spc="23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4000" dirty="0" smtClean="0">
                <a:solidFill>
                  <a:srgbClr val="FFFFFF"/>
                </a:solidFill>
                <a:latin typeface="Arial"/>
                <a:cs typeface="Arial"/>
              </a:rPr>
              <a:t>є</a:t>
            </a:r>
            <a:r>
              <a:rPr lang="uk-UA" sz="4000" spc="24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4000" spc="215" dirty="0" smtClean="0">
                <a:solidFill>
                  <a:srgbClr val="FFFFFF"/>
                </a:solidFill>
                <a:latin typeface="Arial"/>
                <a:cs typeface="Arial"/>
              </a:rPr>
              <a:t>модель</a:t>
            </a:r>
            <a:r>
              <a:rPr lang="uk-UA" sz="4000" spc="24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4000" spc="245" dirty="0" smtClean="0">
                <a:solidFill>
                  <a:srgbClr val="FFFFFF"/>
                </a:solidFill>
                <a:latin typeface="Arial"/>
                <a:cs typeface="Arial"/>
              </a:rPr>
              <a:t>ведення</a:t>
            </a:r>
            <a:r>
              <a:rPr lang="uk-UA" sz="4000" spc="24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4000" spc="210" dirty="0" smtClean="0">
                <a:solidFill>
                  <a:srgbClr val="FFFFFF"/>
                </a:solidFill>
                <a:latin typeface="Arial"/>
                <a:cs typeface="Arial"/>
              </a:rPr>
              <a:t>бізнесу</a:t>
            </a:r>
            <a:r>
              <a:rPr lang="uk-UA" sz="4000" spc="24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4000" spc="254" dirty="0" err="1" smtClean="0">
                <a:solidFill>
                  <a:srgbClr val="FFFFFF"/>
                </a:solidFill>
                <a:latin typeface="Arial"/>
                <a:cs typeface="Arial"/>
              </a:rPr>
              <a:t>кайдзен</a:t>
            </a:r>
            <a:r>
              <a:rPr lang="uk-UA" sz="4000" i="1" spc="254" dirty="0" smtClean="0">
                <a:solidFill>
                  <a:srgbClr val="FFFFFF"/>
                </a:solidFill>
                <a:latin typeface="Gill Sans MT"/>
                <a:cs typeface="Gill Sans MT"/>
              </a:rPr>
              <a:t>,</a:t>
            </a:r>
            <a:r>
              <a:rPr lang="uk-UA" sz="4000" i="1" spc="240" dirty="0" smtClean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lang="uk-UA" sz="4000" spc="295" dirty="0" smtClean="0">
                <a:solidFill>
                  <a:srgbClr val="FFFFFF"/>
                </a:solidFill>
                <a:latin typeface="Arial"/>
                <a:cs typeface="Arial"/>
              </a:rPr>
              <a:t>що </a:t>
            </a:r>
            <a:r>
              <a:rPr lang="uk-UA" sz="4000" spc="310" dirty="0" smtClean="0">
                <a:solidFill>
                  <a:srgbClr val="FFFFFF"/>
                </a:solidFill>
                <a:latin typeface="Arial"/>
                <a:cs typeface="Arial"/>
              </a:rPr>
              <a:t>пропонує</a:t>
            </a:r>
            <a:r>
              <a:rPr lang="uk-UA" sz="4000" spc="24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4000" spc="275" dirty="0" smtClean="0">
                <a:solidFill>
                  <a:srgbClr val="FFFFFF"/>
                </a:solidFill>
                <a:latin typeface="Arial"/>
                <a:cs typeface="Arial"/>
              </a:rPr>
              <a:t>якісно</a:t>
            </a:r>
            <a:r>
              <a:rPr lang="uk-UA" sz="4000" spc="25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4000" spc="280" dirty="0" smtClean="0">
                <a:solidFill>
                  <a:srgbClr val="FFFFFF"/>
                </a:solidFill>
                <a:latin typeface="Arial"/>
                <a:cs typeface="Arial"/>
              </a:rPr>
              <a:t>нову</a:t>
            </a:r>
            <a:r>
              <a:rPr lang="uk-UA" sz="4000" spc="24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4000" spc="85" dirty="0" smtClean="0">
                <a:solidFill>
                  <a:srgbClr val="FFFFFF"/>
                </a:solidFill>
                <a:latin typeface="Arial"/>
                <a:cs typeface="Arial"/>
              </a:rPr>
              <a:t>для</a:t>
            </a:r>
            <a:r>
              <a:rPr lang="uk-UA" sz="4000" spc="25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4000" spc="80" dirty="0" smtClean="0">
                <a:solidFill>
                  <a:srgbClr val="FFFFFF"/>
                </a:solidFill>
                <a:latin typeface="Arial"/>
                <a:cs typeface="Arial"/>
              </a:rPr>
              <a:t>філософії</a:t>
            </a:r>
            <a:r>
              <a:rPr lang="uk-UA" sz="4000" spc="24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4000" spc="250" dirty="0" smtClean="0">
                <a:solidFill>
                  <a:srgbClr val="FFFFFF"/>
                </a:solidFill>
                <a:latin typeface="Arial"/>
                <a:cs typeface="Arial"/>
              </a:rPr>
              <a:t>менеджменту</a:t>
            </a:r>
            <a:r>
              <a:rPr lang="uk-UA" sz="4000" i="1" spc="250" dirty="0" smtClean="0">
                <a:solidFill>
                  <a:srgbClr val="FFFFFF"/>
                </a:solidFill>
                <a:latin typeface="Gill Sans MT"/>
                <a:cs typeface="Gill Sans MT"/>
              </a:rPr>
              <a:t>, </a:t>
            </a:r>
            <a:r>
              <a:rPr lang="uk-UA" sz="4000" spc="170" dirty="0" smtClean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lang="uk-UA" sz="4000" spc="24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4000" spc="235" dirty="0" smtClean="0">
                <a:solidFill>
                  <a:srgbClr val="FFFFFF"/>
                </a:solidFill>
                <a:latin typeface="Arial"/>
                <a:cs typeface="Arial"/>
              </a:rPr>
              <a:t>основу </a:t>
            </a:r>
            <a:r>
              <a:rPr lang="uk-UA" sz="4000" spc="225" dirty="0" smtClean="0">
                <a:solidFill>
                  <a:srgbClr val="FFFFFF"/>
                </a:solidFill>
                <a:latin typeface="Arial"/>
                <a:cs typeface="Arial"/>
              </a:rPr>
              <a:t>якої</a:t>
            </a:r>
            <a:r>
              <a:rPr lang="uk-UA" sz="4000" spc="245" dirty="0" smtClean="0">
                <a:solidFill>
                  <a:srgbClr val="FFFFFF"/>
                </a:solidFill>
                <a:latin typeface="Arial"/>
                <a:cs typeface="Arial"/>
              </a:rPr>
              <a:t> покладена</a:t>
            </a:r>
            <a:r>
              <a:rPr lang="uk-UA" sz="4000" spc="250" dirty="0" smtClean="0">
                <a:solidFill>
                  <a:srgbClr val="FFFFFF"/>
                </a:solidFill>
                <a:latin typeface="Arial"/>
                <a:cs typeface="Arial"/>
              </a:rPr>
              <a:t> орієнтація</a:t>
            </a:r>
            <a:r>
              <a:rPr lang="uk-UA" sz="4000" spc="24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4000" spc="229" dirty="0" smtClean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lang="uk-UA" sz="4000" spc="25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4000" spc="240" dirty="0" smtClean="0">
                <a:solidFill>
                  <a:srgbClr val="FFFFFF"/>
                </a:solidFill>
                <a:latin typeface="Arial"/>
                <a:cs typeface="Arial"/>
              </a:rPr>
              <a:t>процес</a:t>
            </a:r>
            <a:r>
              <a:rPr lang="uk-UA" sz="4000" i="1" spc="240" dirty="0" smtClean="0">
                <a:solidFill>
                  <a:srgbClr val="FFFFFF"/>
                </a:solidFill>
                <a:latin typeface="Gill Sans MT"/>
                <a:cs typeface="Gill Sans MT"/>
              </a:rPr>
              <a:t>,</a:t>
            </a:r>
            <a:r>
              <a:rPr lang="uk-UA" sz="4000" i="1" spc="245" dirty="0" smtClean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lang="uk-UA" sz="4000" dirty="0" smtClean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lang="uk-UA" sz="4000" spc="25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4000" spc="240" dirty="0" smtClean="0">
                <a:solidFill>
                  <a:srgbClr val="FFFFFF"/>
                </a:solidFill>
                <a:latin typeface="Arial"/>
                <a:cs typeface="Arial"/>
              </a:rPr>
              <a:t>не</a:t>
            </a:r>
            <a:r>
              <a:rPr lang="uk-UA" sz="4000" spc="25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4000" spc="229" dirty="0" smtClean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lang="uk-UA" sz="4000" spc="24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4000" spc="185" dirty="0" smtClean="0">
                <a:solidFill>
                  <a:srgbClr val="FFFFFF"/>
                </a:solidFill>
                <a:latin typeface="Arial"/>
                <a:cs typeface="Arial"/>
              </a:rPr>
              <a:t>результат</a:t>
            </a:r>
            <a:r>
              <a:rPr sz="4000" i="1" spc="185" dirty="0" smtClean="0">
                <a:solidFill>
                  <a:srgbClr val="FFFFFF"/>
                </a:solidFill>
                <a:latin typeface="Gill Sans MT"/>
                <a:cs typeface="Gill Sans MT"/>
              </a:rPr>
              <a:t>.</a:t>
            </a:r>
            <a:endParaRPr lang="uk-UA" sz="4000" i="1" spc="185" dirty="0" smtClean="0">
              <a:solidFill>
                <a:srgbClr val="FFFFFF"/>
              </a:solidFill>
              <a:latin typeface="Gill Sans MT"/>
              <a:cs typeface="Gill Sans M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1586230" cy="1964689"/>
          </a:xfrm>
          <a:custGeom>
            <a:avLst/>
            <a:gdLst/>
            <a:ahLst/>
            <a:cxnLst/>
            <a:rect l="l" t="t" r="r" b="b"/>
            <a:pathLst>
              <a:path w="1586230" h="1964689">
                <a:moveTo>
                  <a:pt x="0" y="1964557"/>
                </a:moveTo>
                <a:lnTo>
                  <a:pt x="0" y="1170901"/>
                </a:lnTo>
                <a:lnTo>
                  <a:pt x="6426" y="1169134"/>
                </a:lnTo>
                <a:lnTo>
                  <a:pt x="49665" y="1155323"/>
                </a:lnTo>
                <a:lnTo>
                  <a:pt x="92127" y="1139837"/>
                </a:lnTo>
                <a:lnTo>
                  <a:pt x="133774" y="1122715"/>
                </a:lnTo>
                <a:lnTo>
                  <a:pt x="174565" y="1103995"/>
                </a:lnTo>
                <a:lnTo>
                  <a:pt x="214462" y="1083717"/>
                </a:lnTo>
                <a:lnTo>
                  <a:pt x="253426" y="1061920"/>
                </a:lnTo>
                <a:lnTo>
                  <a:pt x="291418" y="1038642"/>
                </a:lnTo>
                <a:lnTo>
                  <a:pt x="328399" y="1013923"/>
                </a:lnTo>
                <a:lnTo>
                  <a:pt x="364329" y="987803"/>
                </a:lnTo>
                <a:lnTo>
                  <a:pt x="399170" y="960319"/>
                </a:lnTo>
                <a:lnTo>
                  <a:pt x="432882" y="931512"/>
                </a:lnTo>
                <a:lnTo>
                  <a:pt x="465427" y="901419"/>
                </a:lnTo>
                <a:lnTo>
                  <a:pt x="496765" y="870081"/>
                </a:lnTo>
                <a:lnTo>
                  <a:pt x="526857" y="837537"/>
                </a:lnTo>
                <a:lnTo>
                  <a:pt x="555665" y="803824"/>
                </a:lnTo>
                <a:lnTo>
                  <a:pt x="583148" y="768984"/>
                </a:lnTo>
                <a:lnTo>
                  <a:pt x="609269" y="733053"/>
                </a:lnTo>
                <a:lnTo>
                  <a:pt x="633988" y="696073"/>
                </a:lnTo>
                <a:lnTo>
                  <a:pt x="657265" y="658081"/>
                </a:lnTo>
                <a:lnTo>
                  <a:pt x="679062" y="619117"/>
                </a:lnTo>
                <a:lnTo>
                  <a:pt x="699340" y="579219"/>
                </a:lnTo>
                <a:lnTo>
                  <a:pt x="718060" y="538428"/>
                </a:lnTo>
                <a:lnTo>
                  <a:pt x="735183" y="496782"/>
                </a:lnTo>
                <a:lnTo>
                  <a:pt x="750669" y="454319"/>
                </a:lnTo>
                <a:lnTo>
                  <a:pt x="764479" y="411080"/>
                </a:lnTo>
                <a:lnTo>
                  <a:pt x="776575" y="367103"/>
                </a:lnTo>
                <a:lnTo>
                  <a:pt x="786917" y="322428"/>
                </a:lnTo>
                <a:lnTo>
                  <a:pt x="795466" y="277093"/>
                </a:lnTo>
                <a:lnTo>
                  <a:pt x="802184" y="231137"/>
                </a:lnTo>
                <a:lnTo>
                  <a:pt x="807030" y="184599"/>
                </a:lnTo>
                <a:lnTo>
                  <a:pt x="809967" y="137520"/>
                </a:lnTo>
                <a:lnTo>
                  <a:pt x="810954" y="89937"/>
                </a:lnTo>
                <a:lnTo>
                  <a:pt x="809968" y="43568"/>
                </a:lnTo>
                <a:lnTo>
                  <a:pt x="809917" y="41174"/>
                </a:lnTo>
                <a:lnTo>
                  <a:pt x="807285" y="0"/>
                </a:lnTo>
                <a:lnTo>
                  <a:pt x="1584027" y="0"/>
                </a:lnTo>
                <a:lnTo>
                  <a:pt x="1585660" y="41174"/>
                </a:lnTo>
                <a:lnTo>
                  <a:pt x="1585755" y="140063"/>
                </a:lnTo>
                <a:lnTo>
                  <a:pt x="1583853" y="188014"/>
                </a:lnTo>
                <a:lnTo>
                  <a:pt x="1580881" y="235654"/>
                </a:lnTo>
                <a:lnTo>
                  <a:pt x="1576744" y="282970"/>
                </a:lnTo>
                <a:lnTo>
                  <a:pt x="1571457" y="329948"/>
                </a:lnTo>
                <a:lnTo>
                  <a:pt x="1565034" y="376572"/>
                </a:lnTo>
                <a:lnTo>
                  <a:pt x="1557489" y="422829"/>
                </a:lnTo>
                <a:lnTo>
                  <a:pt x="1548837" y="468705"/>
                </a:lnTo>
                <a:lnTo>
                  <a:pt x="1539092" y="514184"/>
                </a:lnTo>
                <a:lnTo>
                  <a:pt x="1528268" y="559254"/>
                </a:lnTo>
                <a:lnTo>
                  <a:pt x="1516379" y="603899"/>
                </a:lnTo>
                <a:lnTo>
                  <a:pt x="1503440" y="648107"/>
                </a:lnTo>
                <a:lnTo>
                  <a:pt x="1489464" y="691861"/>
                </a:lnTo>
                <a:lnTo>
                  <a:pt x="1474467" y="735148"/>
                </a:lnTo>
                <a:lnTo>
                  <a:pt x="1458461" y="777955"/>
                </a:lnTo>
                <a:lnTo>
                  <a:pt x="1441462" y="820266"/>
                </a:lnTo>
                <a:lnTo>
                  <a:pt x="1423484" y="862067"/>
                </a:lnTo>
                <a:lnTo>
                  <a:pt x="1404540" y="903344"/>
                </a:lnTo>
                <a:lnTo>
                  <a:pt x="1384646" y="944084"/>
                </a:lnTo>
                <a:lnTo>
                  <a:pt x="1363815" y="984271"/>
                </a:lnTo>
                <a:lnTo>
                  <a:pt x="1342062" y="1023891"/>
                </a:lnTo>
                <a:lnTo>
                  <a:pt x="1319401" y="1062931"/>
                </a:lnTo>
                <a:lnTo>
                  <a:pt x="1295845" y="1101376"/>
                </a:lnTo>
                <a:lnTo>
                  <a:pt x="1271410" y="1139211"/>
                </a:lnTo>
                <a:lnTo>
                  <a:pt x="1246110" y="1176423"/>
                </a:lnTo>
                <a:lnTo>
                  <a:pt x="1219958" y="1212998"/>
                </a:lnTo>
                <a:lnTo>
                  <a:pt x="1192969" y="1248920"/>
                </a:lnTo>
                <a:lnTo>
                  <a:pt x="1165158" y="1284176"/>
                </a:lnTo>
                <a:lnTo>
                  <a:pt x="1136538" y="1318752"/>
                </a:lnTo>
                <a:lnTo>
                  <a:pt x="1107124" y="1352633"/>
                </a:lnTo>
                <a:lnTo>
                  <a:pt x="1076930" y="1385805"/>
                </a:lnTo>
                <a:lnTo>
                  <a:pt x="1045969" y="1418254"/>
                </a:lnTo>
                <a:lnTo>
                  <a:pt x="1014258" y="1449966"/>
                </a:lnTo>
                <a:lnTo>
                  <a:pt x="981809" y="1480926"/>
                </a:lnTo>
                <a:lnTo>
                  <a:pt x="948637" y="1511120"/>
                </a:lnTo>
                <a:lnTo>
                  <a:pt x="914756" y="1540534"/>
                </a:lnTo>
                <a:lnTo>
                  <a:pt x="880180" y="1569154"/>
                </a:lnTo>
                <a:lnTo>
                  <a:pt x="844924" y="1596966"/>
                </a:lnTo>
                <a:lnTo>
                  <a:pt x="809001" y="1623954"/>
                </a:lnTo>
                <a:lnTo>
                  <a:pt x="772427" y="1650106"/>
                </a:lnTo>
                <a:lnTo>
                  <a:pt x="735215" y="1675406"/>
                </a:lnTo>
                <a:lnTo>
                  <a:pt x="697380" y="1699842"/>
                </a:lnTo>
                <a:lnTo>
                  <a:pt x="658935" y="1723397"/>
                </a:lnTo>
                <a:lnTo>
                  <a:pt x="619895" y="1746058"/>
                </a:lnTo>
                <a:lnTo>
                  <a:pt x="580275" y="1767811"/>
                </a:lnTo>
                <a:lnTo>
                  <a:pt x="540088" y="1788642"/>
                </a:lnTo>
                <a:lnTo>
                  <a:pt x="499348" y="1808537"/>
                </a:lnTo>
                <a:lnTo>
                  <a:pt x="458071" y="1827480"/>
                </a:lnTo>
                <a:lnTo>
                  <a:pt x="416270" y="1845458"/>
                </a:lnTo>
                <a:lnTo>
                  <a:pt x="373959" y="1862457"/>
                </a:lnTo>
                <a:lnTo>
                  <a:pt x="331152" y="1878463"/>
                </a:lnTo>
                <a:lnTo>
                  <a:pt x="287865" y="1893460"/>
                </a:lnTo>
                <a:lnTo>
                  <a:pt x="244110" y="1907436"/>
                </a:lnTo>
                <a:lnTo>
                  <a:pt x="199903" y="1920375"/>
                </a:lnTo>
                <a:lnTo>
                  <a:pt x="155258" y="1932264"/>
                </a:lnTo>
                <a:lnTo>
                  <a:pt x="110188" y="1943088"/>
                </a:lnTo>
                <a:lnTo>
                  <a:pt x="64708" y="1952834"/>
                </a:lnTo>
                <a:lnTo>
                  <a:pt x="18833" y="1961486"/>
                </a:lnTo>
                <a:lnTo>
                  <a:pt x="0" y="1964557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89018" y="0"/>
            <a:ext cx="1731266" cy="166676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228600" y="3074523"/>
            <a:ext cx="18038928" cy="7216718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algn="just"/>
            <a:r>
              <a:rPr lang="ru-RU" sz="2400" b="1" dirty="0" err="1"/>
              <a:t>Кайдзен</a:t>
            </a:r>
            <a:r>
              <a:rPr lang="ru-RU" sz="2400" b="1" dirty="0"/>
              <a:t> (</a:t>
            </a:r>
            <a:r>
              <a:rPr lang="en-US" sz="2400" b="1" dirty="0"/>
              <a:t>Kaizen) </a:t>
            </a:r>
            <a:r>
              <a:rPr lang="uk-UA" sz="2400" dirty="0" smtClean="0"/>
              <a:t>-</a:t>
            </a:r>
            <a:r>
              <a:rPr lang="en-US" sz="2400" dirty="0" smtClean="0"/>
              <a:t> </a:t>
            </a:r>
            <a:r>
              <a:rPr lang="uk-UA" sz="2400" dirty="0" smtClean="0"/>
              <a:t>це японська філософія управління, яка ґрунтується на постійному вдосконаленні бізнес-процесів через невеликі, регулярні зміни. </a:t>
            </a:r>
            <a:r>
              <a:rPr lang="ru-RU" sz="2400" dirty="0" smtClean="0"/>
              <a:t>Слово </a:t>
            </a:r>
            <a:r>
              <a:rPr lang="ru-RU" sz="2400" dirty="0"/>
              <a:t>походить </a:t>
            </a:r>
            <a:r>
              <a:rPr lang="uk-UA" sz="2400" dirty="0" smtClean="0"/>
              <a:t>від японських </a:t>
            </a:r>
            <a:r>
              <a:rPr lang="en-US" sz="2400" dirty="0" smtClean="0"/>
              <a:t>kai </a:t>
            </a:r>
            <a:r>
              <a:rPr lang="uk-UA" sz="2400" dirty="0" smtClean="0"/>
              <a:t>-</a:t>
            </a:r>
            <a:r>
              <a:rPr lang="en-US" sz="2400" dirty="0" smtClean="0"/>
              <a:t> «</a:t>
            </a:r>
            <a:r>
              <a:rPr lang="uk-UA" sz="2400" dirty="0" smtClean="0"/>
              <a:t>зміна</a:t>
            </a:r>
            <a:r>
              <a:rPr lang="ru-RU" sz="2400" dirty="0" smtClean="0"/>
              <a:t>» </a:t>
            </a:r>
            <a:r>
              <a:rPr lang="ru-RU" sz="2400" dirty="0"/>
              <a:t>та </a:t>
            </a:r>
            <a:r>
              <a:rPr lang="en-US" sz="2400" dirty="0" err="1"/>
              <a:t>zen</a:t>
            </a:r>
            <a:r>
              <a:rPr lang="en-US" sz="2400" dirty="0"/>
              <a:t> </a:t>
            </a:r>
            <a:r>
              <a:rPr lang="uk-UA" sz="2400" dirty="0" smtClean="0"/>
              <a:t>-</a:t>
            </a:r>
            <a:r>
              <a:rPr lang="en-US" sz="2400" dirty="0" smtClean="0"/>
              <a:t> </a:t>
            </a:r>
            <a:r>
              <a:rPr lang="en-US" sz="2400" dirty="0"/>
              <a:t>«</a:t>
            </a:r>
            <a:r>
              <a:rPr lang="ru-RU" sz="2400" dirty="0"/>
              <a:t>на </a:t>
            </a:r>
            <a:r>
              <a:rPr lang="uk-UA" sz="2400" dirty="0" smtClean="0"/>
              <a:t>краще</a:t>
            </a:r>
            <a:r>
              <a:rPr lang="ru-RU" sz="2400" dirty="0" smtClean="0"/>
              <a:t>». </a:t>
            </a:r>
            <a:r>
              <a:rPr lang="uk-UA" sz="2400" dirty="0" smtClean="0"/>
              <a:t>Основна ідея полягає в тому, що бізнес може систематично підвищувати ефективність не лише завдяки великим інвестиціям, а й завдяки щоденним покращенням, запропонованим керівниками та працівниками</a:t>
            </a:r>
            <a:r>
              <a:rPr lang="ru-RU" sz="2400" dirty="0" smtClean="0"/>
              <a:t>.</a:t>
            </a:r>
            <a:endParaRPr lang="uk-UA" sz="2400" b="1" spc="225" dirty="0" smtClean="0"/>
          </a:p>
          <a:p>
            <a:pPr marL="12700" marR="5080" algn="just">
              <a:lnSpc>
                <a:spcPts val="3229"/>
              </a:lnSpc>
              <a:spcBef>
                <a:spcPts val="254"/>
              </a:spcBef>
            </a:pPr>
            <a:r>
              <a:rPr sz="2400" b="1" spc="225" dirty="0" err="1" smtClean="0"/>
              <a:t>Кайдзен</a:t>
            </a:r>
            <a:r>
              <a:rPr sz="2400" spc="240" dirty="0" smtClean="0"/>
              <a:t>  </a:t>
            </a:r>
            <a:r>
              <a:rPr sz="2400" spc="204" dirty="0"/>
              <a:t>ґрунтується</a:t>
            </a:r>
            <a:r>
              <a:rPr sz="2400" spc="240" dirty="0"/>
              <a:t>  </a:t>
            </a:r>
            <a:r>
              <a:rPr sz="2400" spc="204" dirty="0"/>
              <a:t>на</a:t>
            </a:r>
            <a:r>
              <a:rPr sz="2400" spc="245" dirty="0"/>
              <a:t>  </a:t>
            </a:r>
            <a:r>
              <a:rPr sz="2400" spc="140" dirty="0"/>
              <a:t>тому</a:t>
            </a:r>
            <a:r>
              <a:rPr sz="2400" spc="140" dirty="0">
                <a:latin typeface="Verdana"/>
                <a:cs typeface="Verdana"/>
              </a:rPr>
              <a:t>,</a:t>
            </a:r>
            <a:r>
              <a:rPr sz="2400" spc="40" dirty="0">
                <a:latin typeface="Verdana"/>
                <a:cs typeface="Verdana"/>
              </a:rPr>
              <a:t>  </a:t>
            </a:r>
            <a:r>
              <a:rPr sz="2400" spc="260" dirty="0"/>
              <a:t>що</a:t>
            </a:r>
            <a:r>
              <a:rPr sz="2400" spc="240" dirty="0"/>
              <a:t>  </a:t>
            </a:r>
            <a:r>
              <a:rPr sz="2400" spc="265" dirty="0"/>
              <a:t>правильна</a:t>
            </a:r>
            <a:r>
              <a:rPr sz="2400" spc="240" dirty="0"/>
              <a:t>  </a:t>
            </a:r>
            <a:r>
              <a:rPr sz="2400" spc="245" dirty="0"/>
              <a:t>організація  </a:t>
            </a:r>
            <a:r>
              <a:rPr sz="2400" spc="220" dirty="0"/>
              <a:t>процесу</a:t>
            </a:r>
            <a:r>
              <a:rPr sz="2400" spc="240" dirty="0"/>
              <a:t>  </a:t>
            </a:r>
            <a:r>
              <a:rPr sz="2400" spc="95" dirty="0"/>
              <a:t>дає</a:t>
            </a:r>
            <a:r>
              <a:rPr sz="2400" spc="240" dirty="0"/>
              <a:t>  </a:t>
            </a:r>
            <a:r>
              <a:rPr sz="2400" spc="235" dirty="0"/>
              <a:t>змогу</a:t>
            </a:r>
            <a:r>
              <a:rPr sz="2400" spc="245" dirty="0"/>
              <a:t>  </a:t>
            </a:r>
            <a:r>
              <a:rPr sz="2400" spc="204" dirty="0"/>
              <a:t>не</a:t>
            </a:r>
            <a:r>
              <a:rPr sz="2400" spc="240" dirty="0"/>
              <a:t>  </a:t>
            </a:r>
            <a:r>
              <a:rPr sz="2400" spc="245" dirty="0"/>
              <a:t>тільки </a:t>
            </a:r>
            <a:r>
              <a:rPr sz="2400" spc="204" dirty="0"/>
              <a:t>досягати</a:t>
            </a:r>
            <a:r>
              <a:rPr sz="2400" spc="155" dirty="0"/>
              <a:t>  </a:t>
            </a:r>
            <a:r>
              <a:rPr sz="2400" spc="275" dirty="0"/>
              <a:t>гарних</a:t>
            </a:r>
            <a:r>
              <a:rPr sz="2400" spc="155" dirty="0"/>
              <a:t>  </a:t>
            </a:r>
            <a:r>
              <a:rPr sz="2400" spc="180" dirty="0"/>
              <a:t>результатів</a:t>
            </a:r>
            <a:r>
              <a:rPr sz="2400" spc="180" dirty="0">
                <a:latin typeface="Verdana"/>
                <a:cs typeface="Verdana"/>
              </a:rPr>
              <a:t>,</a:t>
            </a:r>
            <a:r>
              <a:rPr sz="2400" spc="-45" dirty="0">
                <a:latin typeface="Verdana"/>
                <a:cs typeface="Verdana"/>
              </a:rPr>
              <a:t>  </a:t>
            </a:r>
            <a:r>
              <a:rPr sz="2400" dirty="0"/>
              <a:t>а</a:t>
            </a:r>
            <a:r>
              <a:rPr sz="2400" spc="160" dirty="0"/>
              <a:t>  </a:t>
            </a:r>
            <a:r>
              <a:rPr sz="2400" spc="240" dirty="0"/>
              <a:t>й</a:t>
            </a:r>
            <a:r>
              <a:rPr sz="2400" spc="155" dirty="0"/>
              <a:t>  </a:t>
            </a:r>
            <a:r>
              <a:rPr sz="2400" spc="204" dirty="0"/>
              <a:t>досягати</a:t>
            </a:r>
            <a:r>
              <a:rPr sz="2400" spc="155" dirty="0"/>
              <a:t>  </a:t>
            </a:r>
            <a:r>
              <a:rPr sz="2400" spc="90" dirty="0"/>
              <a:t>їх</a:t>
            </a:r>
            <a:r>
              <a:rPr sz="2400" spc="160" dirty="0"/>
              <a:t>  </a:t>
            </a:r>
            <a:r>
              <a:rPr sz="2400" spc="95" dirty="0"/>
              <a:t>з</a:t>
            </a:r>
            <a:r>
              <a:rPr sz="2400" spc="155" dirty="0"/>
              <a:t>  </a:t>
            </a:r>
            <a:r>
              <a:rPr sz="2400" spc="265" dirty="0"/>
              <a:t>мінімумом</a:t>
            </a:r>
            <a:r>
              <a:rPr sz="2400" spc="155" dirty="0"/>
              <a:t>  </a:t>
            </a:r>
            <a:r>
              <a:rPr sz="2400" spc="165" dirty="0"/>
              <a:t>витрат</a:t>
            </a:r>
            <a:r>
              <a:rPr sz="2400" spc="165" dirty="0">
                <a:latin typeface="Verdana"/>
                <a:cs typeface="Verdana"/>
              </a:rPr>
              <a:t>.</a:t>
            </a:r>
            <a:r>
              <a:rPr sz="2400" spc="-40" dirty="0">
                <a:latin typeface="Verdana"/>
                <a:cs typeface="Verdana"/>
              </a:rPr>
              <a:t>  </a:t>
            </a:r>
            <a:r>
              <a:rPr sz="2400" spc="225" dirty="0"/>
              <a:t>Постійне</a:t>
            </a:r>
            <a:r>
              <a:rPr sz="2400" spc="155" dirty="0"/>
              <a:t>  </a:t>
            </a:r>
            <a:r>
              <a:rPr sz="2400" spc="265" dirty="0"/>
              <a:t>зменшення </a:t>
            </a:r>
            <a:r>
              <a:rPr sz="2400" spc="175" dirty="0"/>
              <a:t>витрат</a:t>
            </a:r>
            <a:r>
              <a:rPr sz="2400" spc="175" dirty="0">
                <a:latin typeface="Verdana"/>
                <a:cs typeface="Verdana"/>
              </a:rPr>
              <a:t>,</a:t>
            </a:r>
            <a:r>
              <a:rPr sz="2400" spc="290" dirty="0">
                <a:latin typeface="Verdana"/>
                <a:cs typeface="Verdana"/>
              </a:rPr>
              <a:t>  </a:t>
            </a:r>
            <a:r>
              <a:rPr sz="2400" spc="229" dirty="0"/>
              <a:t>раціоналізація</a:t>
            </a:r>
            <a:r>
              <a:rPr sz="2400" spc="490" dirty="0"/>
              <a:t>  </a:t>
            </a:r>
            <a:r>
              <a:rPr sz="2400" spc="280" dirty="0"/>
              <a:t>робочого</a:t>
            </a:r>
            <a:r>
              <a:rPr sz="2400" spc="495" dirty="0"/>
              <a:t>  </a:t>
            </a:r>
            <a:r>
              <a:rPr sz="2400" spc="145" dirty="0"/>
              <a:t>місця</a:t>
            </a:r>
            <a:r>
              <a:rPr sz="2400" spc="145" dirty="0">
                <a:latin typeface="Verdana"/>
                <a:cs typeface="Verdana"/>
              </a:rPr>
              <a:t>,</a:t>
            </a:r>
            <a:r>
              <a:rPr sz="2400" spc="290" dirty="0">
                <a:latin typeface="Verdana"/>
                <a:cs typeface="Verdana"/>
              </a:rPr>
              <a:t>  </a:t>
            </a:r>
            <a:r>
              <a:rPr sz="2400" spc="275" dirty="0"/>
              <a:t>контроль</a:t>
            </a:r>
            <a:r>
              <a:rPr sz="2400" spc="495" dirty="0"/>
              <a:t>  </a:t>
            </a:r>
            <a:r>
              <a:rPr sz="2400" spc="204" dirty="0"/>
              <a:t>якості</a:t>
            </a:r>
            <a:r>
              <a:rPr sz="2400" spc="490" dirty="0"/>
              <a:t>  </a:t>
            </a:r>
            <a:r>
              <a:rPr sz="2400" spc="125" dirty="0"/>
              <a:t>в</a:t>
            </a:r>
            <a:r>
              <a:rPr sz="2400" spc="495" dirty="0"/>
              <a:t>  </a:t>
            </a:r>
            <a:r>
              <a:rPr sz="2400" spc="200" dirty="0"/>
              <a:t>масштабах</a:t>
            </a:r>
            <a:r>
              <a:rPr sz="2400" spc="490" dirty="0"/>
              <a:t>  </a:t>
            </a:r>
            <a:r>
              <a:rPr sz="2400" spc="110" dirty="0"/>
              <a:t>усієї</a:t>
            </a:r>
            <a:r>
              <a:rPr sz="2400" spc="490" dirty="0"/>
              <a:t>  </a:t>
            </a:r>
            <a:r>
              <a:rPr sz="2400" spc="204" dirty="0"/>
              <a:t>компанії</a:t>
            </a:r>
            <a:r>
              <a:rPr sz="2400" spc="204" dirty="0">
                <a:latin typeface="Verdana"/>
                <a:cs typeface="Verdana"/>
              </a:rPr>
              <a:t>, </a:t>
            </a:r>
            <a:r>
              <a:rPr sz="2400" spc="229" dirty="0"/>
              <a:t>введення</a:t>
            </a:r>
            <a:r>
              <a:rPr sz="2400" spc="270" dirty="0"/>
              <a:t>   </a:t>
            </a:r>
            <a:r>
              <a:rPr sz="2400" spc="210" dirty="0"/>
              <a:t>стандартизації</a:t>
            </a:r>
            <a:r>
              <a:rPr sz="2400" spc="275" dirty="0"/>
              <a:t>   </a:t>
            </a:r>
            <a:r>
              <a:rPr sz="2400" dirty="0">
                <a:latin typeface="Verdana"/>
                <a:cs typeface="Verdana"/>
              </a:rPr>
              <a:t>–</a:t>
            </a:r>
            <a:r>
              <a:rPr sz="2400" spc="590" dirty="0">
                <a:latin typeface="Verdana"/>
                <a:cs typeface="Verdana"/>
              </a:rPr>
              <a:t>  </a:t>
            </a:r>
            <a:r>
              <a:rPr sz="2400" spc="254" dirty="0"/>
              <a:t>основні</a:t>
            </a:r>
            <a:r>
              <a:rPr sz="2400" spc="275" dirty="0"/>
              <a:t>   </a:t>
            </a:r>
            <a:r>
              <a:rPr sz="2400" spc="300" dirty="0"/>
              <a:t>компоненти</a:t>
            </a:r>
            <a:r>
              <a:rPr sz="2400" spc="275" dirty="0"/>
              <a:t>   </a:t>
            </a:r>
            <a:r>
              <a:rPr sz="2400" spc="185" dirty="0"/>
              <a:t>кайдзен</a:t>
            </a:r>
            <a:r>
              <a:rPr sz="2400" spc="185" dirty="0">
                <a:latin typeface="Verdana"/>
                <a:cs typeface="Verdana"/>
              </a:rPr>
              <a:t>.</a:t>
            </a:r>
            <a:r>
              <a:rPr sz="2400" spc="585" dirty="0">
                <a:latin typeface="Verdana"/>
                <a:cs typeface="Verdana"/>
              </a:rPr>
              <a:t>  </a:t>
            </a:r>
            <a:r>
              <a:rPr sz="2400" spc="245" dirty="0"/>
              <a:t>Оскільки</a:t>
            </a:r>
            <a:r>
              <a:rPr sz="2400" spc="275" dirty="0"/>
              <a:t>   </a:t>
            </a:r>
            <a:r>
              <a:rPr sz="2400" b="1" spc="245" dirty="0"/>
              <a:t>кайдзен</a:t>
            </a:r>
            <a:r>
              <a:rPr sz="2400" spc="275" dirty="0"/>
              <a:t>   </a:t>
            </a:r>
            <a:r>
              <a:rPr sz="2400" dirty="0">
                <a:latin typeface="Verdana"/>
                <a:cs typeface="Verdana"/>
              </a:rPr>
              <a:t>–</a:t>
            </a:r>
            <a:r>
              <a:rPr sz="2400" spc="585" dirty="0">
                <a:latin typeface="Verdana"/>
                <a:cs typeface="Verdana"/>
              </a:rPr>
              <a:t>  </a:t>
            </a:r>
            <a:r>
              <a:rPr sz="2400" spc="140" dirty="0"/>
              <a:t>це </a:t>
            </a:r>
            <a:r>
              <a:rPr sz="2400" spc="265" dirty="0"/>
              <a:t>безперервний</a:t>
            </a:r>
            <a:r>
              <a:rPr sz="2400" spc="90" dirty="0"/>
              <a:t>  </a:t>
            </a:r>
            <a:r>
              <a:rPr sz="2400" spc="180" dirty="0"/>
              <a:t>процес</a:t>
            </a:r>
            <a:r>
              <a:rPr sz="2400" spc="180" dirty="0">
                <a:latin typeface="Verdana"/>
                <a:cs typeface="Verdana"/>
              </a:rPr>
              <a:t>,</a:t>
            </a:r>
            <a:r>
              <a:rPr sz="2400" spc="-105" dirty="0">
                <a:latin typeface="Verdana"/>
                <a:cs typeface="Verdana"/>
              </a:rPr>
              <a:t>  </a:t>
            </a:r>
            <a:r>
              <a:rPr sz="2400" spc="125" dirty="0"/>
              <a:t>в</a:t>
            </a:r>
            <a:r>
              <a:rPr sz="2400" spc="95" dirty="0"/>
              <a:t>  </a:t>
            </a:r>
            <a:r>
              <a:rPr sz="2400" spc="240" dirty="0"/>
              <a:t>якому</a:t>
            </a:r>
            <a:r>
              <a:rPr sz="2400" spc="90" dirty="0"/>
              <a:t>  </a:t>
            </a:r>
            <a:r>
              <a:rPr sz="2400" spc="210" dirty="0"/>
              <a:t>беруть</a:t>
            </a:r>
            <a:r>
              <a:rPr sz="2400" spc="95" dirty="0"/>
              <a:t>  </a:t>
            </a:r>
            <a:r>
              <a:rPr sz="2400" spc="204" dirty="0"/>
              <a:t>участь</a:t>
            </a:r>
            <a:r>
              <a:rPr sz="2400" spc="90" dirty="0"/>
              <a:t>  </a:t>
            </a:r>
            <a:r>
              <a:rPr sz="2400" spc="150" dirty="0"/>
              <a:t>всі</a:t>
            </a:r>
            <a:r>
              <a:rPr sz="2400" spc="95" dirty="0"/>
              <a:t>  </a:t>
            </a:r>
            <a:r>
              <a:rPr sz="2400" spc="275" dirty="0"/>
              <a:t>співробітники</a:t>
            </a:r>
            <a:r>
              <a:rPr sz="2400" spc="90" dirty="0"/>
              <a:t>  </a:t>
            </a:r>
            <a:r>
              <a:rPr sz="2400" spc="215" dirty="0"/>
              <a:t>компанії</a:t>
            </a:r>
            <a:r>
              <a:rPr sz="2400" spc="215" dirty="0">
                <a:latin typeface="Verdana"/>
                <a:cs typeface="Verdana"/>
              </a:rPr>
              <a:t>,</a:t>
            </a:r>
            <a:r>
              <a:rPr sz="2400" spc="-105" dirty="0">
                <a:latin typeface="Verdana"/>
                <a:cs typeface="Verdana"/>
              </a:rPr>
              <a:t>  </a:t>
            </a:r>
            <a:r>
              <a:rPr sz="2400" spc="170" dirty="0"/>
              <a:t>то</a:t>
            </a:r>
            <a:r>
              <a:rPr sz="2400" spc="95" dirty="0"/>
              <a:t>  </a:t>
            </a:r>
            <a:r>
              <a:rPr sz="2400" spc="240" dirty="0"/>
              <a:t>менеджери </a:t>
            </a:r>
            <a:r>
              <a:rPr sz="2400" spc="145" dirty="0"/>
              <a:t>будь</a:t>
            </a:r>
            <a:r>
              <a:rPr sz="2400" spc="145" dirty="0">
                <a:latin typeface="Verdana"/>
                <a:cs typeface="Verdana"/>
              </a:rPr>
              <a:t>-</a:t>
            </a:r>
            <a:r>
              <a:rPr sz="2400" spc="265" dirty="0"/>
              <a:t>якого</a:t>
            </a:r>
            <a:r>
              <a:rPr sz="2400" spc="295" dirty="0"/>
              <a:t> </a:t>
            </a:r>
            <a:r>
              <a:rPr sz="2400" spc="250" dirty="0"/>
              <a:t>рівня</a:t>
            </a:r>
            <a:r>
              <a:rPr sz="2400" spc="300" dirty="0"/>
              <a:t> </a:t>
            </a:r>
            <a:r>
              <a:rPr sz="2400" spc="200" dirty="0" err="1"/>
              <a:t>так</a:t>
            </a:r>
            <a:r>
              <a:rPr sz="2400" spc="300" dirty="0"/>
              <a:t> </a:t>
            </a:r>
            <a:r>
              <a:rPr lang="uk-UA" sz="2400" spc="315" dirty="0" smtClean="0"/>
              <a:t>чи</a:t>
            </a:r>
            <a:r>
              <a:rPr sz="2400" spc="300" dirty="0" smtClean="0"/>
              <a:t> </a:t>
            </a:r>
            <a:r>
              <a:rPr lang="uk-UA" sz="2400" spc="270" dirty="0" smtClean="0"/>
              <a:t>інакше</a:t>
            </a:r>
            <a:r>
              <a:rPr sz="2400" spc="300" dirty="0" smtClean="0"/>
              <a:t> </a:t>
            </a:r>
            <a:r>
              <a:rPr lang="uk-UA" sz="2400" spc="229" dirty="0" smtClean="0"/>
              <a:t>займаються</a:t>
            </a:r>
            <a:r>
              <a:rPr lang="uk-UA" sz="2400" spc="300" dirty="0" smtClean="0"/>
              <a:t> </a:t>
            </a:r>
            <a:r>
              <a:rPr lang="uk-UA" sz="2400" spc="235" dirty="0" err="1" smtClean="0"/>
              <a:t>кайдзен</a:t>
            </a:r>
            <a:r>
              <a:rPr lang="uk-UA" sz="2400" spc="235" dirty="0" smtClean="0"/>
              <a:t>.</a:t>
            </a:r>
            <a:endParaRPr sz="2400" spc="235" dirty="0"/>
          </a:p>
          <a:p>
            <a:pPr marL="12700" algn="just">
              <a:lnSpc>
                <a:spcPts val="3085"/>
              </a:lnSpc>
            </a:pPr>
            <a:r>
              <a:rPr sz="2400" spc="229" dirty="0"/>
              <a:t>Перевагами</a:t>
            </a:r>
            <a:r>
              <a:rPr sz="2400" spc="440" dirty="0"/>
              <a:t>   </a:t>
            </a:r>
            <a:r>
              <a:rPr sz="2400" spc="210" dirty="0"/>
              <a:t>системи</a:t>
            </a:r>
            <a:r>
              <a:rPr sz="2400" spc="440" dirty="0"/>
              <a:t>   </a:t>
            </a:r>
            <a:r>
              <a:rPr sz="2400" spc="245" dirty="0"/>
              <a:t>управління</a:t>
            </a:r>
            <a:r>
              <a:rPr sz="2400" spc="445" dirty="0"/>
              <a:t>   </a:t>
            </a:r>
            <a:r>
              <a:rPr sz="2400" spc="180" dirty="0">
                <a:latin typeface="Verdana"/>
                <a:cs typeface="Verdana"/>
              </a:rPr>
              <a:t>«</a:t>
            </a:r>
            <a:r>
              <a:rPr sz="2400" spc="180" dirty="0"/>
              <a:t>кайдзен</a:t>
            </a:r>
            <a:r>
              <a:rPr sz="2400" spc="180" dirty="0">
                <a:latin typeface="Verdana"/>
                <a:cs typeface="Verdana"/>
              </a:rPr>
              <a:t>»</a:t>
            </a:r>
            <a:r>
              <a:rPr sz="2400" spc="240" dirty="0">
                <a:latin typeface="Verdana"/>
                <a:cs typeface="Verdana"/>
              </a:rPr>
              <a:t>   </a:t>
            </a:r>
            <a:r>
              <a:rPr sz="2400" spc="-285" dirty="0" smtClean="0"/>
              <a:t>є</a:t>
            </a:r>
            <a:r>
              <a:rPr lang="uk-UA" sz="2400" spc="-285" dirty="0" smtClean="0">
                <a:latin typeface="Verdana"/>
                <a:cs typeface="Verdana"/>
              </a:rPr>
              <a:t>:</a:t>
            </a:r>
            <a:r>
              <a:rPr lang="uk-UA" sz="2400" spc="245" dirty="0" smtClean="0">
                <a:latin typeface="Verdana"/>
                <a:cs typeface="Verdana"/>
              </a:rPr>
              <a:t>   </a:t>
            </a:r>
            <a:r>
              <a:rPr lang="uk-UA" sz="2400" spc="265" dirty="0" smtClean="0"/>
              <a:t>безперервний</a:t>
            </a:r>
            <a:r>
              <a:rPr lang="uk-UA" sz="2400" spc="440" dirty="0" smtClean="0"/>
              <a:t>   </a:t>
            </a:r>
            <a:r>
              <a:rPr lang="uk-UA" sz="2400" spc="229" dirty="0" smtClean="0"/>
              <a:t>процес</a:t>
            </a:r>
            <a:r>
              <a:rPr lang="uk-UA" sz="2400" spc="445" dirty="0" smtClean="0"/>
              <a:t>   </a:t>
            </a:r>
            <a:r>
              <a:rPr lang="uk-UA" sz="2400" spc="190" dirty="0" smtClean="0"/>
              <a:t>оновлення</a:t>
            </a:r>
            <a:r>
              <a:rPr sz="2400" spc="190" dirty="0" smtClean="0">
                <a:latin typeface="Verdana"/>
                <a:cs typeface="Verdana"/>
              </a:rPr>
              <a:t>;</a:t>
            </a:r>
            <a:r>
              <a:rPr lang="uk-UA" sz="2400" spc="190" dirty="0" smtClean="0">
                <a:latin typeface="Verdana"/>
                <a:cs typeface="Verdana"/>
              </a:rPr>
              <a:t> </a:t>
            </a:r>
            <a:r>
              <a:rPr lang="uk-UA" sz="2400" spc="229" dirty="0" smtClean="0"/>
              <a:t>раціоналізація</a:t>
            </a:r>
            <a:r>
              <a:rPr sz="2400" spc="405" dirty="0" smtClean="0"/>
              <a:t> </a:t>
            </a:r>
            <a:r>
              <a:rPr sz="2400" spc="280" dirty="0"/>
              <a:t>робочого</a:t>
            </a:r>
            <a:r>
              <a:rPr sz="2400" spc="409" dirty="0"/>
              <a:t> </a:t>
            </a:r>
            <a:r>
              <a:rPr sz="2400" spc="195" dirty="0"/>
              <a:t>місця</a:t>
            </a:r>
            <a:r>
              <a:rPr sz="2400" spc="405" dirty="0"/>
              <a:t> </a:t>
            </a:r>
            <a:r>
              <a:rPr sz="2400" spc="130" dirty="0"/>
              <a:t>за</a:t>
            </a:r>
            <a:r>
              <a:rPr sz="2400" spc="409" dirty="0"/>
              <a:t> </a:t>
            </a:r>
            <a:r>
              <a:rPr sz="2400" spc="220" dirty="0"/>
              <a:t>системою</a:t>
            </a:r>
            <a:r>
              <a:rPr sz="2400" spc="405" dirty="0"/>
              <a:t> </a:t>
            </a:r>
            <a:r>
              <a:rPr sz="2400" dirty="0">
                <a:latin typeface="Verdana"/>
                <a:cs typeface="Verdana"/>
              </a:rPr>
              <a:t>5S,</a:t>
            </a:r>
            <a:r>
              <a:rPr sz="2400" spc="215" dirty="0">
                <a:latin typeface="Verdana"/>
                <a:cs typeface="Verdana"/>
              </a:rPr>
              <a:t> </a:t>
            </a:r>
            <a:r>
              <a:rPr sz="2400" spc="200" dirty="0"/>
              <a:t>яка</a:t>
            </a:r>
            <a:r>
              <a:rPr sz="2400" spc="405" dirty="0"/>
              <a:t> </a:t>
            </a:r>
            <a:r>
              <a:rPr sz="2400" spc="229" dirty="0"/>
              <a:t>містить</a:t>
            </a:r>
            <a:r>
              <a:rPr sz="2400" spc="409" dirty="0"/>
              <a:t> </a:t>
            </a:r>
            <a:r>
              <a:rPr sz="2400" spc="65" dirty="0">
                <a:latin typeface="Verdana"/>
                <a:cs typeface="Verdana"/>
              </a:rPr>
              <a:t>5</a:t>
            </a:r>
            <a:r>
              <a:rPr sz="2400" spc="215" dirty="0">
                <a:latin typeface="Verdana"/>
                <a:cs typeface="Verdana"/>
              </a:rPr>
              <a:t> </a:t>
            </a:r>
            <a:r>
              <a:rPr sz="2400" spc="140" dirty="0"/>
              <a:t>складових</a:t>
            </a:r>
            <a:r>
              <a:rPr sz="2400" spc="140" dirty="0">
                <a:latin typeface="Verdana"/>
                <a:cs typeface="Verdana"/>
              </a:rPr>
              <a:t>:</a:t>
            </a:r>
            <a:r>
              <a:rPr sz="2400" spc="210" dirty="0">
                <a:latin typeface="Verdana"/>
                <a:cs typeface="Verdana"/>
              </a:rPr>
              <a:t> </a:t>
            </a:r>
            <a:r>
              <a:rPr sz="2400" spc="229" dirty="0"/>
              <a:t>сортування</a:t>
            </a:r>
            <a:r>
              <a:rPr sz="2400" spc="409" dirty="0"/>
              <a:t> </a:t>
            </a:r>
            <a:r>
              <a:rPr sz="2400" spc="105" dirty="0">
                <a:latin typeface="Verdana"/>
                <a:cs typeface="Verdana"/>
              </a:rPr>
              <a:t>(</a:t>
            </a:r>
            <a:r>
              <a:rPr sz="2400" spc="105" dirty="0"/>
              <a:t>маєш </a:t>
            </a:r>
            <a:r>
              <a:rPr sz="2400" spc="240" dirty="0"/>
              <a:t>сумніви</a:t>
            </a:r>
            <a:r>
              <a:rPr sz="2400" spc="300" dirty="0"/>
              <a:t> </a:t>
            </a:r>
            <a:r>
              <a:rPr sz="2400" spc="125" dirty="0"/>
              <a:t>в</a:t>
            </a:r>
            <a:r>
              <a:rPr sz="2400" spc="305" dirty="0"/>
              <a:t> </a:t>
            </a:r>
            <a:r>
              <a:rPr sz="2400" spc="240" dirty="0"/>
              <a:t>потрібності</a:t>
            </a:r>
            <a:r>
              <a:rPr sz="2400" spc="300" dirty="0"/>
              <a:t> </a:t>
            </a:r>
            <a:r>
              <a:rPr sz="2400" spc="240" dirty="0"/>
              <a:t>речі</a:t>
            </a:r>
            <a:r>
              <a:rPr sz="2400" spc="305" dirty="0"/>
              <a:t> </a:t>
            </a:r>
            <a:r>
              <a:rPr sz="2400" dirty="0">
                <a:latin typeface="Verdana"/>
                <a:cs typeface="Verdana"/>
              </a:rPr>
              <a:t>–</a:t>
            </a:r>
            <a:r>
              <a:rPr sz="2400" spc="100" dirty="0">
                <a:latin typeface="Verdana"/>
                <a:cs typeface="Verdana"/>
              </a:rPr>
              <a:t> </a:t>
            </a:r>
            <a:r>
              <a:rPr sz="2400" spc="210" dirty="0"/>
              <a:t>позбався</a:t>
            </a:r>
            <a:r>
              <a:rPr sz="2400" spc="305" dirty="0"/>
              <a:t> </a:t>
            </a:r>
            <a:r>
              <a:rPr sz="2400" dirty="0"/>
              <a:t>її</a:t>
            </a:r>
            <a:r>
              <a:rPr sz="2400" dirty="0">
                <a:latin typeface="Verdana"/>
                <a:cs typeface="Verdana"/>
              </a:rPr>
              <a:t>),</a:t>
            </a:r>
            <a:r>
              <a:rPr sz="2400" spc="100" dirty="0">
                <a:latin typeface="Verdana"/>
                <a:cs typeface="Verdana"/>
              </a:rPr>
              <a:t> </a:t>
            </a:r>
            <a:r>
              <a:rPr sz="2400" spc="250" dirty="0"/>
              <a:t>раціональне</a:t>
            </a:r>
            <a:r>
              <a:rPr sz="2400" spc="305" dirty="0"/>
              <a:t> </a:t>
            </a:r>
            <a:r>
              <a:rPr sz="2400" spc="250" dirty="0"/>
              <a:t>розташування</a:t>
            </a:r>
            <a:r>
              <a:rPr sz="2400" spc="300" dirty="0"/>
              <a:t> </a:t>
            </a:r>
            <a:r>
              <a:rPr sz="2400" spc="110" dirty="0">
                <a:latin typeface="Verdana"/>
                <a:cs typeface="Verdana"/>
              </a:rPr>
              <a:t>(</a:t>
            </a:r>
            <a:r>
              <a:rPr sz="2400" spc="110" dirty="0"/>
              <a:t>місце</a:t>
            </a:r>
            <a:r>
              <a:rPr sz="2400" spc="305" dirty="0"/>
              <a:t> </a:t>
            </a:r>
            <a:r>
              <a:rPr sz="2400" spc="110" dirty="0"/>
              <a:t>для</a:t>
            </a:r>
            <a:r>
              <a:rPr sz="2400" spc="300" dirty="0"/>
              <a:t> </a:t>
            </a:r>
            <a:r>
              <a:rPr sz="2400" spc="280" dirty="0"/>
              <a:t>кожної</a:t>
            </a:r>
            <a:r>
              <a:rPr sz="2400" spc="305" dirty="0"/>
              <a:t> </a:t>
            </a:r>
            <a:r>
              <a:rPr sz="2400" spc="220" dirty="0"/>
              <a:t>речі </a:t>
            </a:r>
            <a:r>
              <a:rPr sz="2400" spc="100" dirty="0"/>
              <a:t>і</a:t>
            </a:r>
            <a:r>
              <a:rPr sz="2400" spc="635" dirty="0"/>
              <a:t> </a:t>
            </a:r>
            <a:r>
              <a:rPr sz="2400" spc="290" dirty="0"/>
              <a:t>кожна</a:t>
            </a:r>
            <a:r>
              <a:rPr sz="2400" spc="635" dirty="0"/>
              <a:t> </a:t>
            </a:r>
            <a:r>
              <a:rPr sz="2400" spc="265" dirty="0"/>
              <a:t>річ</a:t>
            </a:r>
            <a:r>
              <a:rPr sz="2400" spc="635" dirty="0"/>
              <a:t> </a:t>
            </a:r>
            <a:r>
              <a:rPr sz="2400" spc="204" dirty="0"/>
              <a:t>на</a:t>
            </a:r>
            <a:r>
              <a:rPr sz="2400" spc="635" dirty="0"/>
              <a:t> </a:t>
            </a:r>
            <a:r>
              <a:rPr sz="2400" spc="180" dirty="0"/>
              <a:t>своєму</a:t>
            </a:r>
            <a:r>
              <a:rPr sz="2400" spc="635" dirty="0"/>
              <a:t> </a:t>
            </a:r>
            <a:r>
              <a:rPr sz="2400" spc="90" dirty="0"/>
              <a:t>місці</a:t>
            </a:r>
            <a:r>
              <a:rPr sz="2400" spc="90" dirty="0">
                <a:latin typeface="Verdana"/>
                <a:cs typeface="Verdana"/>
              </a:rPr>
              <a:t>),</a:t>
            </a:r>
            <a:r>
              <a:rPr sz="2400" spc="440" dirty="0">
                <a:latin typeface="Verdana"/>
                <a:cs typeface="Verdana"/>
              </a:rPr>
              <a:t> </a:t>
            </a:r>
            <a:r>
              <a:rPr sz="2400" spc="295" dirty="0"/>
              <a:t>прибирання</a:t>
            </a:r>
            <a:r>
              <a:rPr sz="2400" spc="635" dirty="0"/>
              <a:t> </a:t>
            </a:r>
            <a:r>
              <a:rPr sz="2400" spc="155" dirty="0">
                <a:latin typeface="Verdana"/>
                <a:cs typeface="Verdana"/>
              </a:rPr>
              <a:t>(</a:t>
            </a:r>
            <a:r>
              <a:rPr sz="2400" spc="155" dirty="0"/>
              <a:t>наведи</a:t>
            </a:r>
            <a:r>
              <a:rPr sz="2400" spc="635" dirty="0"/>
              <a:t> </a:t>
            </a:r>
            <a:r>
              <a:rPr sz="2400" spc="225" dirty="0"/>
              <a:t>чистоту</a:t>
            </a:r>
            <a:r>
              <a:rPr sz="2400" spc="635" dirty="0"/>
              <a:t> </a:t>
            </a:r>
            <a:r>
              <a:rPr sz="2400" spc="100" dirty="0"/>
              <a:t>і</a:t>
            </a:r>
            <a:r>
              <a:rPr sz="2400" spc="640" dirty="0"/>
              <a:t> </a:t>
            </a:r>
            <a:r>
              <a:rPr sz="2400" spc="260" dirty="0"/>
              <a:t>підтримуй</a:t>
            </a:r>
            <a:r>
              <a:rPr sz="2400" spc="635" dirty="0"/>
              <a:t> </a:t>
            </a:r>
            <a:r>
              <a:rPr sz="2400" dirty="0"/>
              <a:t>її</a:t>
            </a:r>
            <a:r>
              <a:rPr sz="2400" dirty="0">
                <a:latin typeface="Verdana"/>
                <a:cs typeface="Verdana"/>
              </a:rPr>
              <a:t>),</a:t>
            </a:r>
            <a:r>
              <a:rPr sz="2400" spc="440" dirty="0">
                <a:latin typeface="Verdana"/>
                <a:cs typeface="Verdana"/>
              </a:rPr>
              <a:t> </a:t>
            </a:r>
            <a:r>
              <a:rPr sz="2400" spc="220" dirty="0"/>
              <a:t>стандартизацію </a:t>
            </a:r>
            <a:r>
              <a:rPr sz="2400" spc="165" dirty="0">
                <a:latin typeface="Verdana"/>
                <a:cs typeface="Verdana"/>
              </a:rPr>
              <a:t>(</a:t>
            </a:r>
            <a:r>
              <a:rPr sz="2400" spc="165" dirty="0"/>
              <a:t>якщо</a:t>
            </a:r>
            <a:r>
              <a:rPr sz="2400" spc="225" dirty="0"/>
              <a:t>  </a:t>
            </a:r>
            <a:r>
              <a:rPr sz="2400" spc="215" dirty="0"/>
              <a:t>ти</a:t>
            </a:r>
            <a:r>
              <a:rPr sz="2400" spc="229" dirty="0"/>
              <a:t>  </a:t>
            </a:r>
            <a:r>
              <a:rPr sz="2400" spc="204" dirty="0"/>
              <a:t>не</a:t>
            </a:r>
            <a:r>
              <a:rPr sz="2400" spc="229" dirty="0"/>
              <a:t>  </a:t>
            </a:r>
            <a:r>
              <a:rPr sz="2400" spc="285" dirty="0"/>
              <a:t>бачиш</a:t>
            </a:r>
            <a:r>
              <a:rPr sz="2400" spc="229" dirty="0"/>
              <a:t>  </a:t>
            </a:r>
            <a:r>
              <a:rPr sz="2400" dirty="0">
                <a:latin typeface="Verdana"/>
                <a:cs typeface="Verdana"/>
              </a:rPr>
              <a:t>–</a:t>
            </a:r>
            <a:r>
              <a:rPr sz="2400" spc="30" dirty="0">
                <a:latin typeface="Verdana"/>
                <a:cs typeface="Verdana"/>
              </a:rPr>
              <a:t>  </a:t>
            </a:r>
            <a:r>
              <a:rPr sz="2400" spc="215" dirty="0"/>
              <a:t>ти</a:t>
            </a:r>
            <a:r>
              <a:rPr sz="2400" spc="229" dirty="0"/>
              <a:t>  </a:t>
            </a:r>
            <a:r>
              <a:rPr sz="2400" spc="204" dirty="0"/>
              <a:t>не</a:t>
            </a:r>
            <a:r>
              <a:rPr sz="2400" spc="229" dirty="0"/>
              <a:t>  </a:t>
            </a:r>
            <a:r>
              <a:rPr sz="2400" spc="175" dirty="0"/>
              <a:t>знаєш</a:t>
            </a:r>
            <a:r>
              <a:rPr sz="2400" spc="175" dirty="0">
                <a:latin typeface="Verdana"/>
                <a:cs typeface="Verdana"/>
              </a:rPr>
              <a:t>,</a:t>
            </a:r>
            <a:r>
              <a:rPr sz="2400" spc="30" dirty="0">
                <a:latin typeface="Verdana"/>
                <a:cs typeface="Verdana"/>
              </a:rPr>
              <a:t>  </a:t>
            </a:r>
            <a:r>
              <a:rPr sz="2400" dirty="0"/>
              <a:t>а</a:t>
            </a:r>
            <a:r>
              <a:rPr sz="2400" spc="229" dirty="0"/>
              <a:t>  </a:t>
            </a:r>
            <a:r>
              <a:rPr sz="2400" spc="275" dirty="0"/>
              <a:t>якщо</a:t>
            </a:r>
            <a:r>
              <a:rPr sz="2400" spc="229" dirty="0"/>
              <a:t>  </a:t>
            </a:r>
            <a:r>
              <a:rPr sz="2400" spc="215" dirty="0"/>
              <a:t>ти</a:t>
            </a:r>
            <a:r>
              <a:rPr sz="2400" spc="225" dirty="0"/>
              <a:t>  </a:t>
            </a:r>
            <a:r>
              <a:rPr sz="2400" spc="204" dirty="0"/>
              <a:t>не</a:t>
            </a:r>
            <a:r>
              <a:rPr sz="2400" spc="229" dirty="0"/>
              <a:t>  </a:t>
            </a:r>
            <a:r>
              <a:rPr sz="2400" spc="175" dirty="0"/>
              <a:t>знаєш</a:t>
            </a:r>
            <a:r>
              <a:rPr sz="2400" spc="175" dirty="0">
                <a:latin typeface="Verdana"/>
                <a:cs typeface="Verdana"/>
              </a:rPr>
              <a:t>,</a:t>
            </a:r>
            <a:r>
              <a:rPr sz="2400" spc="30" dirty="0">
                <a:latin typeface="Verdana"/>
                <a:cs typeface="Verdana"/>
              </a:rPr>
              <a:t>  </a:t>
            </a:r>
            <a:r>
              <a:rPr sz="2400" spc="170" dirty="0"/>
              <a:t>то</a:t>
            </a:r>
            <a:r>
              <a:rPr sz="2400" spc="229" dirty="0"/>
              <a:t>  </a:t>
            </a:r>
            <a:r>
              <a:rPr sz="2400" spc="204" dirty="0"/>
              <a:t>не</a:t>
            </a:r>
            <a:r>
              <a:rPr sz="2400" spc="229" dirty="0"/>
              <a:t>  </a:t>
            </a:r>
            <a:r>
              <a:rPr sz="2400" spc="280" dirty="0"/>
              <a:t>можеш</a:t>
            </a:r>
            <a:r>
              <a:rPr sz="2400" spc="229" dirty="0"/>
              <a:t>  </a:t>
            </a:r>
            <a:r>
              <a:rPr sz="2400" spc="100" dirty="0"/>
              <a:t>і</a:t>
            </a:r>
            <a:r>
              <a:rPr sz="2400" spc="229" dirty="0"/>
              <a:t>  </a:t>
            </a:r>
            <a:r>
              <a:rPr sz="2400" spc="140" dirty="0"/>
              <a:t>управляти</a:t>
            </a:r>
            <a:r>
              <a:rPr sz="2400" spc="140" dirty="0">
                <a:latin typeface="Verdana"/>
                <a:cs typeface="Verdana"/>
              </a:rPr>
              <a:t>), </a:t>
            </a:r>
            <a:r>
              <a:rPr sz="2400" spc="240" dirty="0"/>
              <a:t>вдосконалення</a:t>
            </a:r>
            <a:r>
              <a:rPr sz="2400" spc="335" dirty="0"/>
              <a:t>   </a:t>
            </a:r>
            <a:r>
              <a:rPr sz="2400" spc="204" dirty="0">
                <a:latin typeface="Verdana"/>
                <a:cs typeface="Verdana"/>
              </a:rPr>
              <a:t>(</a:t>
            </a:r>
            <a:r>
              <a:rPr sz="2400" spc="204" dirty="0"/>
              <a:t>підтримуй</a:t>
            </a:r>
            <a:r>
              <a:rPr sz="2400" spc="335" dirty="0"/>
              <a:t>   </a:t>
            </a:r>
            <a:r>
              <a:rPr sz="2400" spc="170" dirty="0"/>
              <a:t>досягнуте</a:t>
            </a:r>
            <a:r>
              <a:rPr sz="2400" spc="170" dirty="0">
                <a:latin typeface="Verdana"/>
                <a:cs typeface="Verdana"/>
              </a:rPr>
              <a:t>,</a:t>
            </a:r>
            <a:r>
              <a:rPr sz="2400" spc="140" dirty="0">
                <a:latin typeface="Verdana"/>
                <a:cs typeface="Verdana"/>
              </a:rPr>
              <a:t>   </a:t>
            </a:r>
            <a:r>
              <a:rPr sz="2400" spc="250" dirty="0"/>
              <a:t>вдосконалюй</a:t>
            </a:r>
            <a:r>
              <a:rPr sz="2400" spc="335" dirty="0"/>
              <a:t>   </a:t>
            </a:r>
            <a:r>
              <a:rPr sz="2400" spc="100" dirty="0"/>
              <a:t>і</a:t>
            </a:r>
            <a:r>
              <a:rPr sz="2400" spc="340" dirty="0"/>
              <a:t>   </a:t>
            </a:r>
            <a:r>
              <a:rPr sz="2400" spc="190" dirty="0"/>
              <a:t>забудь</a:t>
            </a:r>
            <a:r>
              <a:rPr sz="2400" spc="335" dirty="0"/>
              <a:t>   </a:t>
            </a:r>
            <a:r>
              <a:rPr sz="2400" spc="275" dirty="0"/>
              <a:t>про</a:t>
            </a:r>
            <a:r>
              <a:rPr sz="2400" spc="340" dirty="0"/>
              <a:t>   </a:t>
            </a:r>
            <a:r>
              <a:rPr sz="2400" spc="180" dirty="0"/>
              <a:t>обвинувачення</a:t>
            </a:r>
            <a:r>
              <a:rPr sz="2400" spc="180" dirty="0">
                <a:latin typeface="Verdana"/>
                <a:cs typeface="Verdana"/>
              </a:rPr>
              <a:t>); </a:t>
            </a:r>
            <a:r>
              <a:rPr sz="2400" spc="245" dirty="0"/>
              <a:t>можливість</a:t>
            </a:r>
            <a:r>
              <a:rPr sz="2400" spc="305" dirty="0"/>
              <a:t> </a:t>
            </a:r>
            <a:r>
              <a:rPr sz="2400" spc="265" dirty="0"/>
              <a:t>впровадження</a:t>
            </a:r>
            <a:r>
              <a:rPr sz="2400" spc="310" dirty="0"/>
              <a:t> </a:t>
            </a:r>
            <a:r>
              <a:rPr sz="2400" spc="204" dirty="0"/>
              <a:t>на</a:t>
            </a:r>
            <a:r>
              <a:rPr sz="2400" spc="310" dirty="0"/>
              <a:t> </a:t>
            </a:r>
            <a:r>
              <a:rPr sz="2400" spc="229" dirty="0"/>
              <a:t>підприємствах</a:t>
            </a:r>
            <a:r>
              <a:rPr sz="2400" spc="310" dirty="0"/>
              <a:t> </a:t>
            </a:r>
            <a:r>
              <a:rPr sz="2400" spc="150" dirty="0"/>
              <a:t>усіх</a:t>
            </a:r>
            <a:r>
              <a:rPr sz="2400" spc="310" dirty="0"/>
              <a:t> </a:t>
            </a:r>
            <a:r>
              <a:rPr sz="2400" spc="229" dirty="0" err="1"/>
              <a:t>видів</a:t>
            </a:r>
            <a:r>
              <a:rPr sz="2400" spc="310" dirty="0"/>
              <a:t> </a:t>
            </a:r>
            <a:r>
              <a:rPr lang="uk-UA" sz="2400" spc="275" dirty="0" smtClean="0"/>
              <a:t>економічної</a:t>
            </a:r>
            <a:r>
              <a:rPr sz="2400" spc="315" dirty="0" smtClean="0"/>
              <a:t> </a:t>
            </a:r>
            <a:r>
              <a:rPr lang="uk-UA" sz="2400" spc="160" dirty="0" smtClean="0"/>
              <a:t>діяльності</a:t>
            </a:r>
            <a:r>
              <a:rPr sz="2400" spc="160" dirty="0" smtClean="0">
                <a:latin typeface="Verdana"/>
                <a:cs typeface="Verdana"/>
              </a:rPr>
              <a:t>.</a:t>
            </a:r>
            <a:endParaRPr lang="uk-UA" sz="2400" spc="160" dirty="0" smtClean="0">
              <a:latin typeface="Verdana"/>
              <a:cs typeface="Verdana"/>
            </a:endParaRPr>
          </a:p>
          <a:p>
            <a:pPr marL="12700" marR="5080" algn="just">
              <a:lnSpc>
                <a:spcPts val="3229"/>
              </a:lnSpc>
              <a:spcBef>
                <a:spcPts val="85"/>
              </a:spcBef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Ця філософія в Японії вперше почала застосовуватися ще в часи відновлення економіки після Другої світової війни. За цей час </a:t>
            </a:r>
            <a:r>
              <a:rPr lang="uk-UA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кайдзен</a:t>
            </a: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зробив японську економіку однією з найефективніших та найрозвиненіших у світі.</a:t>
            </a: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9261178"/>
            <a:ext cx="2926834" cy="87805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8288000" cy="3086100"/>
            </a:xfrm>
            <a:custGeom>
              <a:avLst/>
              <a:gdLst/>
              <a:ahLst/>
              <a:cxnLst/>
              <a:rect l="l" t="t" r="r" b="b"/>
              <a:pathLst>
                <a:path w="18288000" h="3086100">
                  <a:moveTo>
                    <a:pt x="18287562" y="3086101"/>
                  </a:moveTo>
                  <a:lnTo>
                    <a:pt x="0" y="3086101"/>
                  </a:lnTo>
                  <a:lnTo>
                    <a:pt x="0" y="0"/>
                  </a:lnTo>
                  <a:lnTo>
                    <a:pt x="18287562" y="0"/>
                  </a:lnTo>
                  <a:lnTo>
                    <a:pt x="18287562" y="3086101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1676400" y="286335"/>
            <a:ext cx="15544800" cy="27828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uk-UA" sz="3600" dirty="0">
                <a:solidFill>
                  <a:schemeClr val="bg1"/>
                </a:solidFill>
              </a:rPr>
              <a:t>Важливе уточнення</a:t>
            </a:r>
            <a:r>
              <a:rPr lang="uk-UA" sz="3600" b="1" dirty="0">
                <a:solidFill>
                  <a:schemeClr val="bg1"/>
                </a:solidFill>
              </a:rPr>
              <a:t>: </a:t>
            </a:r>
            <a:r>
              <a:rPr lang="uk-UA" sz="3600" b="1" dirty="0" err="1">
                <a:solidFill>
                  <a:schemeClr val="bg1"/>
                </a:solidFill>
              </a:rPr>
              <a:t>кайдзен</a:t>
            </a:r>
            <a:r>
              <a:rPr lang="uk-UA" sz="3600" b="1" dirty="0">
                <a:solidFill>
                  <a:schemeClr val="bg1"/>
                </a:solidFill>
              </a:rPr>
              <a:t> </a:t>
            </a:r>
            <a:r>
              <a:rPr lang="ru-RU" sz="3600" dirty="0">
                <a:solidFill>
                  <a:schemeClr val="bg1"/>
                </a:solidFill>
              </a:rPr>
              <a:t>- </a:t>
            </a:r>
            <a:r>
              <a:rPr lang="uk-UA" sz="3600" dirty="0">
                <a:solidFill>
                  <a:schemeClr val="bg1"/>
                </a:solidFill>
              </a:rPr>
              <a:t>це не окрема бізнес-модель у вузькому значенні, а філософія управління та система безперервного вдосконалення. Її часто використовують у межах </a:t>
            </a:r>
            <a:r>
              <a:rPr lang="en-US" sz="3600" dirty="0">
                <a:solidFill>
                  <a:schemeClr val="bg1"/>
                </a:solidFill>
              </a:rPr>
              <a:t>Lean Management </a:t>
            </a:r>
            <a:r>
              <a:rPr lang="uk-UA" sz="3600" dirty="0">
                <a:solidFill>
                  <a:schemeClr val="bg1"/>
                </a:solidFill>
              </a:rPr>
              <a:t>-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uk-UA" sz="3600" dirty="0">
                <a:solidFill>
                  <a:schemeClr val="bg1"/>
                </a:solidFill>
              </a:rPr>
              <a:t>ощадливого управління, яке допомагає створювати більше цінності для клієнта з меншими втратами </a:t>
            </a:r>
            <a:r>
              <a:rPr lang="uk-UA" sz="3600" dirty="0" smtClean="0">
                <a:solidFill>
                  <a:schemeClr val="bg1"/>
                </a:solidFill>
              </a:rPr>
              <a:t>ресурсів.</a:t>
            </a:r>
            <a:endParaRPr sz="3600" spc="345" dirty="0">
              <a:solidFill>
                <a:srgbClr val="FFFFFF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72218" y="781635"/>
            <a:ext cx="15811500" cy="625812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 marR="5080" indent="-635" algn="ctr">
              <a:lnSpc>
                <a:spcPts val="3900"/>
              </a:lnSpc>
              <a:spcBef>
                <a:spcPts val="980"/>
              </a:spcBef>
            </a:pPr>
            <a:r>
              <a:rPr sz="4000" i="1" spc="185" dirty="0" smtClean="0">
                <a:solidFill>
                  <a:srgbClr val="FFFFFF"/>
                </a:solidFill>
                <a:latin typeface="Gill Sans MT"/>
                <a:cs typeface="Gill Sans MT"/>
              </a:rPr>
              <a:t>.</a:t>
            </a:r>
            <a:endParaRPr sz="4000" dirty="0">
              <a:latin typeface="Gill Sans MT"/>
              <a:cs typeface="Gill Sans M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1586230" cy="1964689"/>
          </a:xfrm>
          <a:custGeom>
            <a:avLst/>
            <a:gdLst/>
            <a:ahLst/>
            <a:cxnLst/>
            <a:rect l="l" t="t" r="r" b="b"/>
            <a:pathLst>
              <a:path w="1586230" h="1964689">
                <a:moveTo>
                  <a:pt x="0" y="1964557"/>
                </a:moveTo>
                <a:lnTo>
                  <a:pt x="0" y="1170901"/>
                </a:lnTo>
                <a:lnTo>
                  <a:pt x="6426" y="1169134"/>
                </a:lnTo>
                <a:lnTo>
                  <a:pt x="49665" y="1155323"/>
                </a:lnTo>
                <a:lnTo>
                  <a:pt x="92127" y="1139837"/>
                </a:lnTo>
                <a:lnTo>
                  <a:pt x="133774" y="1122715"/>
                </a:lnTo>
                <a:lnTo>
                  <a:pt x="174565" y="1103995"/>
                </a:lnTo>
                <a:lnTo>
                  <a:pt x="214462" y="1083717"/>
                </a:lnTo>
                <a:lnTo>
                  <a:pt x="253426" y="1061920"/>
                </a:lnTo>
                <a:lnTo>
                  <a:pt x="291418" y="1038642"/>
                </a:lnTo>
                <a:lnTo>
                  <a:pt x="328399" y="1013923"/>
                </a:lnTo>
                <a:lnTo>
                  <a:pt x="364329" y="987803"/>
                </a:lnTo>
                <a:lnTo>
                  <a:pt x="399170" y="960319"/>
                </a:lnTo>
                <a:lnTo>
                  <a:pt x="432882" y="931512"/>
                </a:lnTo>
                <a:lnTo>
                  <a:pt x="465427" y="901419"/>
                </a:lnTo>
                <a:lnTo>
                  <a:pt x="496765" y="870081"/>
                </a:lnTo>
                <a:lnTo>
                  <a:pt x="526857" y="837537"/>
                </a:lnTo>
                <a:lnTo>
                  <a:pt x="555665" y="803824"/>
                </a:lnTo>
                <a:lnTo>
                  <a:pt x="583148" y="768984"/>
                </a:lnTo>
                <a:lnTo>
                  <a:pt x="609269" y="733053"/>
                </a:lnTo>
                <a:lnTo>
                  <a:pt x="633988" y="696073"/>
                </a:lnTo>
                <a:lnTo>
                  <a:pt x="657265" y="658081"/>
                </a:lnTo>
                <a:lnTo>
                  <a:pt x="679062" y="619117"/>
                </a:lnTo>
                <a:lnTo>
                  <a:pt x="699340" y="579219"/>
                </a:lnTo>
                <a:lnTo>
                  <a:pt x="718060" y="538428"/>
                </a:lnTo>
                <a:lnTo>
                  <a:pt x="735183" y="496782"/>
                </a:lnTo>
                <a:lnTo>
                  <a:pt x="750669" y="454319"/>
                </a:lnTo>
                <a:lnTo>
                  <a:pt x="764479" y="411080"/>
                </a:lnTo>
                <a:lnTo>
                  <a:pt x="776575" y="367103"/>
                </a:lnTo>
                <a:lnTo>
                  <a:pt x="786917" y="322428"/>
                </a:lnTo>
                <a:lnTo>
                  <a:pt x="795466" y="277093"/>
                </a:lnTo>
                <a:lnTo>
                  <a:pt x="802184" y="231137"/>
                </a:lnTo>
                <a:lnTo>
                  <a:pt x="807030" y="184599"/>
                </a:lnTo>
                <a:lnTo>
                  <a:pt x="809967" y="137520"/>
                </a:lnTo>
                <a:lnTo>
                  <a:pt x="810954" y="89937"/>
                </a:lnTo>
                <a:lnTo>
                  <a:pt x="809968" y="43568"/>
                </a:lnTo>
                <a:lnTo>
                  <a:pt x="809917" y="41174"/>
                </a:lnTo>
                <a:lnTo>
                  <a:pt x="807285" y="0"/>
                </a:lnTo>
                <a:lnTo>
                  <a:pt x="1584027" y="0"/>
                </a:lnTo>
                <a:lnTo>
                  <a:pt x="1585660" y="41174"/>
                </a:lnTo>
                <a:lnTo>
                  <a:pt x="1585755" y="140063"/>
                </a:lnTo>
                <a:lnTo>
                  <a:pt x="1583853" y="188014"/>
                </a:lnTo>
                <a:lnTo>
                  <a:pt x="1580881" y="235654"/>
                </a:lnTo>
                <a:lnTo>
                  <a:pt x="1576744" y="282970"/>
                </a:lnTo>
                <a:lnTo>
                  <a:pt x="1571457" y="329948"/>
                </a:lnTo>
                <a:lnTo>
                  <a:pt x="1565034" y="376572"/>
                </a:lnTo>
                <a:lnTo>
                  <a:pt x="1557489" y="422829"/>
                </a:lnTo>
                <a:lnTo>
                  <a:pt x="1548837" y="468705"/>
                </a:lnTo>
                <a:lnTo>
                  <a:pt x="1539092" y="514184"/>
                </a:lnTo>
                <a:lnTo>
                  <a:pt x="1528268" y="559254"/>
                </a:lnTo>
                <a:lnTo>
                  <a:pt x="1516379" y="603899"/>
                </a:lnTo>
                <a:lnTo>
                  <a:pt x="1503440" y="648107"/>
                </a:lnTo>
                <a:lnTo>
                  <a:pt x="1489464" y="691861"/>
                </a:lnTo>
                <a:lnTo>
                  <a:pt x="1474467" y="735148"/>
                </a:lnTo>
                <a:lnTo>
                  <a:pt x="1458461" y="777955"/>
                </a:lnTo>
                <a:lnTo>
                  <a:pt x="1441462" y="820266"/>
                </a:lnTo>
                <a:lnTo>
                  <a:pt x="1423484" y="862067"/>
                </a:lnTo>
                <a:lnTo>
                  <a:pt x="1404540" y="903344"/>
                </a:lnTo>
                <a:lnTo>
                  <a:pt x="1384646" y="944084"/>
                </a:lnTo>
                <a:lnTo>
                  <a:pt x="1363815" y="984271"/>
                </a:lnTo>
                <a:lnTo>
                  <a:pt x="1342062" y="1023891"/>
                </a:lnTo>
                <a:lnTo>
                  <a:pt x="1319401" y="1062931"/>
                </a:lnTo>
                <a:lnTo>
                  <a:pt x="1295845" y="1101376"/>
                </a:lnTo>
                <a:lnTo>
                  <a:pt x="1271410" y="1139211"/>
                </a:lnTo>
                <a:lnTo>
                  <a:pt x="1246110" y="1176423"/>
                </a:lnTo>
                <a:lnTo>
                  <a:pt x="1219958" y="1212998"/>
                </a:lnTo>
                <a:lnTo>
                  <a:pt x="1192969" y="1248920"/>
                </a:lnTo>
                <a:lnTo>
                  <a:pt x="1165158" y="1284176"/>
                </a:lnTo>
                <a:lnTo>
                  <a:pt x="1136538" y="1318752"/>
                </a:lnTo>
                <a:lnTo>
                  <a:pt x="1107124" y="1352633"/>
                </a:lnTo>
                <a:lnTo>
                  <a:pt x="1076930" y="1385805"/>
                </a:lnTo>
                <a:lnTo>
                  <a:pt x="1045969" y="1418254"/>
                </a:lnTo>
                <a:lnTo>
                  <a:pt x="1014258" y="1449966"/>
                </a:lnTo>
                <a:lnTo>
                  <a:pt x="981809" y="1480926"/>
                </a:lnTo>
                <a:lnTo>
                  <a:pt x="948637" y="1511120"/>
                </a:lnTo>
                <a:lnTo>
                  <a:pt x="914756" y="1540534"/>
                </a:lnTo>
                <a:lnTo>
                  <a:pt x="880180" y="1569154"/>
                </a:lnTo>
                <a:lnTo>
                  <a:pt x="844924" y="1596966"/>
                </a:lnTo>
                <a:lnTo>
                  <a:pt x="809001" y="1623954"/>
                </a:lnTo>
                <a:lnTo>
                  <a:pt x="772427" y="1650106"/>
                </a:lnTo>
                <a:lnTo>
                  <a:pt x="735215" y="1675406"/>
                </a:lnTo>
                <a:lnTo>
                  <a:pt x="697380" y="1699842"/>
                </a:lnTo>
                <a:lnTo>
                  <a:pt x="658935" y="1723397"/>
                </a:lnTo>
                <a:lnTo>
                  <a:pt x="619895" y="1746058"/>
                </a:lnTo>
                <a:lnTo>
                  <a:pt x="580275" y="1767811"/>
                </a:lnTo>
                <a:lnTo>
                  <a:pt x="540088" y="1788642"/>
                </a:lnTo>
                <a:lnTo>
                  <a:pt x="499348" y="1808537"/>
                </a:lnTo>
                <a:lnTo>
                  <a:pt x="458071" y="1827480"/>
                </a:lnTo>
                <a:lnTo>
                  <a:pt x="416270" y="1845458"/>
                </a:lnTo>
                <a:lnTo>
                  <a:pt x="373959" y="1862457"/>
                </a:lnTo>
                <a:lnTo>
                  <a:pt x="331152" y="1878463"/>
                </a:lnTo>
                <a:lnTo>
                  <a:pt x="287865" y="1893460"/>
                </a:lnTo>
                <a:lnTo>
                  <a:pt x="244110" y="1907436"/>
                </a:lnTo>
                <a:lnTo>
                  <a:pt x="199903" y="1920375"/>
                </a:lnTo>
                <a:lnTo>
                  <a:pt x="155258" y="1932264"/>
                </a:lnTo>
                <a:lnTo>
                  <a:pt x="110188" y="1943088"/>
                </a:lnTo>
                <a:lnTo>
                  <a:pt x="64708" y="1952834"/>
                </a:lnTo>
                <a:lnTo>
                  <a:pt x="18833" y="1961486"/>
                </a:lnTo>
                <a:lnTo>
                  <a:pt x="0" y="1964557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89018" y="0"/>
            <a:ext cx="1731266" cy="166676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618525" y="3697694"/>
            <a:ext cx="17321530" cy="5777863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algn="just">
              <a:lnSpc>
                <a:spcPts val="3229"/>
              </a:lnSpc>
              <a:spcBef>
                <a:spcPts val="254"/>
              </a:spcBef>
            </a:pPr>
            <a:r>
              <a:rPr spc="215" dirty="0"/>
              <a:t>Водночас</a:t>
            </a:r>
            <a:r>
              <a:rPr spc="635" dirty="0"/>
              <a:t> </a:t>
            </a:r>
            <a:r>
              <a:rPr spc="245" dirty="0"/>
              <a:t>такій</a:t>
            </a:r>
            <a:r>
              <a:rPr spc="635" dirty="0"/>
              <a:t> </a:t>
            </a:r>
            <a:r>
              <a:rPr spc="190" dirty="0"/>
              <a:t>системі</a:t>
            </a:r>
            <a:r>
              <a:rPr spc="640" dirty="0"/>
              <a:t> </a:t>
            </a:r>
            <a:r>
              <a:rPr spc="195" dirty="0"/>
              <a:t>властиві</a:t>
            </a:r>
            <a:r>
              <a:rPr spc="635" dirty="0"/>
              <a:t> </a:t>
            </a:r>
            <a:r>
              <a:rPr spc="100" dirty="0"/>
              <a:t>і</a:t>
            </a:r>
            <a:r>
              <a:rPr spc="635" dirty="0"/>
              <a:t> </a:t>
            </a:r>
            <a:r>
              <a:rPr spc="254" dirty="0"/>
              <a:t>певні</a:t>
            </a:r>
            <a:r>
              <a:rPr spc="640" dirty="0"/>
              <a:t> </a:t>
            </a:r>
            <a:r>
              <a:rPr spc="204" dirty="0"/>
              <a:t>недоліки</a:t>
            </a:r>
            <a:r>
              <a:rPr spc="204" dirty="0">
                <a:latin typeface="Verdana"/>
                <a:cs typeface="Verdana"/>
              </a:rPr>
              <a:t>,</a:t>
            </a:r>
            <a:r>
              <a:rPr spc="440" dirty="0">
                <a:latin typeface="Verdana"/>
                <a:cs typeface="Verdana"/>
              </a:rPr>
              <a:t> </a:t>
            </a:r>
            <a:r>
              <a:rPr spc="195" dirty="0"/>
              <a:t>зокрема</a:t>
            </a:r>
            <a:r>
              <a:rPr spc="195" dirty="0">
                <a:latin typeface="Verdana"/>
                <a:cs typeface="Verdana"/>
              </a:rPr>
              <a:t>,</a:t>
            </a:r>
            <a:r>
              <a:rPr spc="445" dirty="0">
                <a:latin typeface="Verdana"/>
                <a:cs typeface="Verdana"/>
              </a:rPr>
              <a:t> </a:t>
            </a:r>
            <a:r>
              <a:rPr spc="240" dirty="0"/>
              <a:t>вона</a:t>
            </a:r>
            <a:r>
              <a:rPr spc="635" dirty="0"/>
              <a:t> </a:t>
            </a:r>
            <a:r>
              <a:rPr spc="204" dirty="0"/>
              <a:t>не</a:t>
            </a:r>
            <a:r>
              <a:rPr spc="635" dirty="0"/>
              <a:t> </a:t>
            </a:r>
            <a:r>
              <a:rPr spc="240" dirty="0"/>
              <a:t>завжди</a:t>
            </a:r>
            <a:r>
              <a:rPr spc="640" dirty="0"/>
              <a:t> </a:t>
            </a:r>
            <a:r>
              <a:rPr spc="220" dirty="0"/>
              <a:t>сприймається </a:t>
            </a:r>
            <a:r>
              <a:rPr spc="204" dirty="0"/>
              <a:t>на  </a:t>
            </a:r>
            <a:r>
              <a:rPr spc="170" dirty="0"/>
              <a:t>всіх</a:t>
            </a:r>
            <a:r>
              <a:rPr spc="210" dirty="0"/>
              <a:t>  </a:t>
            </a:r>
            <a:r>
              <a:rPr spc="245" dirty="0"/>
              <a:t>рівнях</a:t>
            </a:r>
            <a:r>
              <a:rPr spc="210" dirty="0"/>
              <a:t>  </a:t>
            </a:r>
            <a:r>
              <a:rPr spc="245" dirty="0"/>
              <a:t>управління</a:t>
            </a:r>
            <a:r>
              <a:rPr spc="210" dirty="0"/>
              <a:t>  </a:t>
            </a:r>
            <a:r>
              <a:rPr spc="225" dirty="0"/>
              <a:t>через</a:t>
            </a:r>
            <a:r>
              <a:rPr spc="210" dirty="0"/>
              <a:t>  </a:t>
            </a:r>
            <a:r>
              <a:rPr spc="254" dirty="0"/>
              <a:t>різні</a:t>
            </a:r>
            <a:r>
              <a:rPr spc="210" dirty="0"/>
              <a:t>  </a:t>
            </a:r>
            <a:r>
              <a:rPr spc="170" dirty="0"/>
              <a:t>менталітет</a:t>
            </a:r>
            <a:r>
              <a:rPr spc="170" dirty="0">
                <a:latin typeface="Verdana"/>
                <a:cs typeface="Verdana"/>
              </a:rPr>
              <a:t>,</a:t>
            </a:r>
            <a:r>
              <a:rPr spc="10" dirty="0">
                <a:latin typeface="Verdana"/>
                <a:cs typeface="Verdana"/>
              </a:rPr>
              <a:t>  </a:t>
            </a:r>
            <a:r>
              <a:rPr spc="175" dirty="0"/>
              <a:t>традиції</a:t>
            </a:r>
            <a:r>
              <a:rPr spc="175" dirty="0">
                <a:latin typeface="Verdana"/>
                <a:cs typeface="Verdana"/>
              </a:rPr>
              <a:t>,</a:t>
            </a:r>
            <a:r>
              <a:rPr spc="15" dirty="0">
                <a:latin typeface="Verdana"/>
                <a:cs typeface="Verdana"/>
              </a:rPr>
              <a:t>  </a:t>
            </a:r>
            <a:r>
              <a:rPr spc="180" dirty="0"/>
              <a:t>звичаї</a:t>
            </a:r>
            <a:r>
              <a:rPr spc="180" dirty="0">
                <a:latin typeface="Verdana"/>
                <a:cs typeface="Verdana"/>
              </a:rPr>
              <a:t>,</a:t>
            </a:r>
            <a:r>
              <a:rPr spc="10" dirty="0">
                <a:latin typeface="Verdana"/>
                <a:cs typeface="Verdana"/>
              </a:rPr>
              <a:t>  </a:t>
            </a:r>
            <a:r>
              <a:rPr spc="260" dirty="0"/>
              <a:t>рівень</a:t>
            </a:r>
            <a:r>
              <a:rPr spc="210" dirty="0"/>
              <a:t>  </a:t>
            </a:r>
            <a:r>
              <a:rPr spc="245" dirty="0"/>
              <a:t>культури</a:t>
            </a:r>
            <a:r>
              <a:rPr spc="210" dirty="0"/>
              <a:t>  </a:t>
            </a:r>
            <a:r>
              <a:rPr spc="85" dirty="0"/>
              <a:t>та </a:t>
            </a:r>
            <a:r>
              <a:rPr spc="155" dirty="0"/>
              <a:t>освіти</a:t>
            </a:r>
            <a:r>
              <a:rPr spc="155" dirty="0">
                <a:latin typeface="Verdana"/>
                <a:cs typeface="Verdana"/>
              </a:rPr>
              <a:t>.</a:t>
            </a:r>
            <a:r>
              <a:rPr spc="500" dirty="0">
                <a:latin typeface="Verdana"/>
                <a:cs typeface="Verdana"/>
              </a:rPr>
              <a:t> </a:t>
            </a:r>
            <a:r>
              <a:rPr spc="240" dirty="0"/>
              <a:t>Крім</a:t>
            </a:r>
            <a:r>
              <a:rPr spc="-25" dirty="0"/>
              <a:t>  </a:t>
            </a:r>
            <a:r>
              <a:rPr spc="165" dirty="0"/>
              <a:t>того</a:t>
            </a:r>
            <a:r>
              <a:rPr spc="165" dirty="0">
                <a:latin typeface="Verdana"/>
                <a:cs typeface="Verdana"/>
              </a:rPr>
              <a:t>,</a:t>
            </a:r>
            <a:r>
              <a:rPr spc="500" dirty="0">
                <a:latin typeface="Verdana"/>
                <a:cs typeface="Verdana"/>
              </a:rPr>
              <a:t> </a:t>
            </a:r>
            <a:r>
              <a:rPr spc="245" dirty="0"/>
              <a:t>кайдзен</a:t>
            </a:r>
            <a:r>
              <a:rPr spc="-25" dirty="0"/>
              <a:t>  </a:t>
            </a:r>
            <a:r>
              <a:rPr dirty="0"/>
              <a:t>є</a:t>
            </a:r>
            <a:r>
              <a:rPr spc="-25" dirty="0"/>
              <a:t>  </a:t>
            </a:r>
            <a:r>
              <a:rPr spc="254" dirty="0"/>
              <a:t>довготривалим</a:t>
            </a:r>
            <a:r>
              <a:rPr spc="-25" dirty="0"/>
              <a:t>  </a:t>
            </a:r>
            <a:r>
              <a:rPr spc="225" dirty="0"/>
              <a:t>проектом</a:t>
            </a:r>
            <a:r>
              <a:rPr spc="225" dirty="0">
                <a:latin typeface="Verdana"/>
                <a:cs typeface="Verdana"/>
              </a:rPr>
              <a:t>,</a:t>
            </a:r>
            <a:r>
              <a:rPr spc="500" dirty="0">
                <a:latin typeface="Verdana"/>
                <a:cs typeface="Verdana"/>
              </a:rPr>
              <a:t> </a:t>
            </a:r>
            <a:r>
              <a:rPr spc="195" dirty="0"/>
              <a:t>результат</a:t>
            </a:r>
            <a:r>
              <a:rPr spc="-25" dirty="0"/>
              <a:t>  </a:t>
            </a:r>
            <a:r>
              <a:rPr spc="170" dirty="0"/>
              <a:t>від</a:t>
            </a:r>
            <a:r>
              <a:rPr spc="-30" dirty="0"/>
              <a:t>  </a:t>
            </a:r>
            <a:r>
              <a:rPr spc="254" dirty="0"/>
              <a:t>упровадження</a:t>
            </a:r>
            <a:r>
              <a:rPr spc="-25" dirty="0"/>
              <a:t>  </a:t>
            </a:r>
            <a:r>
              <a:rPr spc="254" dirty="0"/>
              <a:t>якого </a:t>
            </a:r>
            <a:r>
              <a:rPr spc="270" dirty="0"/>
              <a:t>отримують</a:t>
            </a:r>
            <a:r>
              <a:rPr spc="545" dirty="0"/>
              <a:t> </a:t>
            </a:r>
            <a:r>
              <a:rPr spc="204" dirty="0"/>
              <a:t>не</a:t>
            </a:r>
            <a:r>
              <a:rPr spc="545" dirty="0"/>
              <a:t> </a:t>
            </a:r>
            <a:r>
              <a:rPr spc="114" dirty="0"/>
              <a:t>одразу</a:t>
            </a:r>
            <a:r>
              <a:rPr spc="114" dirty="0">
                <a:latin typeface="Verdana"/>
                <a:cs typeface="Verdana"/>
              </a:rPr>
              <a:t>;</a:t>
            </a:r>
            <a:r>
              <a:rPr spc="345" dirty="0">
                <a:latin typeface="Verdana"/>
                <a:cs typeface="Verdana"/>
              </a:rPr>
              <a:t> </a:t>
            </a:r>
            <a:r>
              <a:rPr spc="254" dirty="0"/>
              <a:t>також</a:t>
            </a:r>
            <a:r>
              <a:rPr spc="545" dirty="0"/>
              <a:t> </a:t>
            </a:r>
            <a:r>
              <a:rPr spc="240" dirty="0"/>
              <a:t>вона</a:t>
            </a:r>
            <a:r>
              <a:rPr spc="545" dirty="0"/>
              <a:t> </a:t>
            </a:r>
            <a:r>
              <a:rPr spc="204" dirty="0"/>
              <a:t>не</a:t>
            </a:r>
            <a:r>
              <a:rPr spc="550" dirty="0"/>
              <a:t> </a:t>
            </a:r>
            <a:r>
              <a:rPr spc="145" dirty="0"/>
              <a:t>має</a:t>
            </a:r>
            <a:r>
              <a:rPr spc="545" dirty="0"/>
              <a:t> </a:t>
            </a:r>
            <a:r>
              <a:rPr spc="229" dirty="0"/>
              <a:t>розробленої</a:t>
            </a:r>
            <a:r>
              <a:rPr spc="545" dirty="0"/>
              <a:t> </a:t>
            </a:r>
            <a:r>
              <a:rPr spc="210" dirty="0"/>
              <a:t>системи</a:t>
            </a:r>
            <a:r>
              <a:rPr spc="545" dirty="0"/>
              <a:t> </a:t>
            </a:r>
            <a:r>
              <a:rPr spc="229" dirty="0"/>
              <a:t>мотивації</a:t>
            </a:r>
            <a:r>
              <a:rPr spc="545" dirty="0"/>
              <a:t> </a:t>
            </a:r>
            <a:r>
              <a:rPr spc="110" dirty="0"/>
              <a:t>для</a:t>
            </a:r>
            <a:r>
              <a:rPr spc="550" dirty="0"/>
              <a:t> </a:t>
            </a:r>
            <a:r>
              <a:rPr spc="240" dirty="0"/>
              <a:t>працівників</a:t>
            </a:r>
            <a:r>
              <a:rPr spc="240" dirty="0">
                <a:latin typeface="Verdana"/>
                <a:cs typeface="Verdana"/>
              </a:rPr>
              <a:t>, </a:t>
            </a:r>
            <a:r>
              <a:rPr spc="200" dirty="0"/>
              <a:t>яка</a:t>
            </a:r>
            <a:r>
              <a:rPr spc="305" dirty="0"/>
              <a:t> </a:t>
            </a:r>
            <a:r>
              <a:rPr spc="75" dirty="0"/>
              <a:t>б</a:t>
            </a:r>
            <a:r>
              <a:rPr spc="310" dirty="0"/>
              <a:t> </a:t>
            </a:r>
            <a:r>
              <a:rPr spc="204" dirty="0"/>
              <a:t>забезпечувала</a:t>
            </a:r>
            <a:r>
              <a:rPr spc="310" dirty="0"/>
              <a:t> </a:t>
            </a:r>
            <a:r>
              <a:rPr spc="235" dirty="0"/>
              <a:t>безперервність</a:t>
            </a:r>
            <a:r>
              <a:rPr spc="305" dirty="0"/>
              <a:t> </a:t>
            </a:r>
            <a:r>
              <a:rPr spc="220" dirty="0"/>
              <a:t>процесу</a:t>
            </a:r>
            <a:r>
              <a:rPr spc="310" dirty="0"/>
              <a:t> </a:t>
            </a:r>
            <a:r>
              <a:rPr spc="180" dirty="0">
                <a:latin typeface="Verdana"/>
                <a:cs typeface="Verdana"/>
              </a:rPr>
              <a:t>«</a:t>
            </a:r>
            <a:r>
              <a:rPr spc="180" dirty="0"/>
              <a:t>кайдзен</a:t>
            </a:r>
            <a:r>
              <a:rPr spc="180" dirty="0">
                <a:latin typeface="Verdana"/>
                <a:cs typeface="Verdana"/>
              </a:rPr>
              <a:t>»</a:t>
            </a:r>
            <a:r>
              <a:rPr spc="114" dirty="0">
                <a:latin typeface="Verdana"/>
                <a:cs typeface="Verdana"/>
              </a:rPr>
              <a:t> </a:t>
            </a:r>
            <a:r>
              <a:rPr spc="204" dirty="0"/>
              <a:t>на</a:t>
            </a:r>
            <a:r>
              <a:rPr spc="310" dirty="0"/>
              <a:t> </a:t>
            </a:r>
            <a:r>
              <a:rPr spc="195" dirty="0"/>
              <a:t>підприємстві</a:t>
            </a:r>
            <a:r>
              <a:rPr spc="195" dirty="0">
                <a:latin typeface="Verdana"/>
                <a:cs typeface="Verdana"/>
              </a:rPr>
              <a:t>.</a:t>
            </a:r>
          </a:p>
          <a:p>
            <a:pPr marL="12700" algn="just">
              <a:lnSpc>
                <a:spcPts val="3090"/>
              </a:lnSpc>
            </a:pPr>
            <a:r>
              <a:rPr spc="250" dirty="0"/>
              <a:t>При</a:t>
            </a:r>
            <a:r>
              <a:rPr spc="35" dirty="0"/>
              <a:t>  </a:t>
            </a:r>
            <a:r>
              <a:rPr spc="170" dirty="0"/>
              <a:t>всіх</a:t>
            </a:r>
            <a:r>
              <a:rPr spc="35" dirty="0"/>
              <a:t>  </a:t>
            </a:r>
            <a:r>
              <a:rPr spc="225" dirty="0"/>
              <a:t>перевагах</a:t>
            </a:r>
            <a:r>
              <a:rPr spc="35" dirty="0"/>
              <a:t>  </a:t>
            </a:r>
            <a:r>
              <a:rPr spc="185" dirty="0"/>
              <a:t>даної</a:t>
            </a:r>
            <a:r>
              <a:rPr spc="40" dirty="0"/>
              <a:t>  </a:t>
            </a:r>
            <a:r>
              <a:rPr spc="110" dirty="0"/>
              <a:t>філософії</a:t>
            </a:r>
            <a:r>
              <a:rPr spc="35" dirty="0"/>
              <a:t>  </a:t>
            </a:r>
            <a:r>
              <a:rPr spc="120" dirty="0"/>
              <a:t>слід</a:t>
            </a:r>
            <a:r>
              <a:rPr spc="35" dirty="0"/>
              <a:t>  </a:t>
            </a:r>
            <a:r>
              <a:rPr spc="125" dirty="0"/>
              <a:t>все</a:t>
            </a:r>
            <a:r>
              <a:rPr spc="40" dirty="0"/>
              <a:t>  </a:t>
            </a:r>
            <a:r>
              <a:rPr spc="250" dirty="0"/>
              <a:t>ж</a:t>
            </a:r>
            <a:r>
              <a:rPr spc="35" dirty="0"/>
              <a:t>  </a:t>
            </a:r>
            <a:r>
              <a:rPr spc="190" dirty="0"/>
              <a:t>зважати</a:t>
            </a:r>
            <a:r>
              <a:rPr spc="190" dirty="0">
                <a:latin typeface="Verdana"/>
                <a:cs typeface="Verdana"/>
              </a:rPr>
              <a:t>,</a:t>
            </a:r>
            <a:r>
              <a:rPr spc="630" dirty="0">
                <a:latin typeface="Verdana"/>
                <a:cs typeface="Verdana"/>
              </a:rPr>
              <a:t> </a:t>
            </a:r>
            <a:r>
              <a:rPr spc="260" dirty="0"/>
              <a:t>що</a:t>
            </a:r>
            <a:r>
              <a:rPr spc="35" dirty="0"/>
              <a:t>  </a:t>
            </a:r>
            <a:r>
              <a:rPr spc="240" dirty="0"/>
              <a:t>вона</a:t>
            </a:r>
            <a:r>
              <a:rPr spc="35" dirty="0"/>
              <a:t>  </a:t>
            </a:r>
            <a:r>
              <a:rPr spc="275" dirty="0"/>
              <a:t>виникла</a:t>
            </a:r>
            <a:r>
              <a:rPr spc="40" dirty="0"/>
              <a:t>  </a:t>
            </a:r>
            <a:r>
              <a:rPr spc="204" dirty="0"/>
              <a:t>не</a:t>
            </a:r>
            <a:r>
              <a:rPr spc="35" dirty="0"/>
              <a:t>  </a:t>
            </a:r>
            <a:r>
              <a:rPr spc="210" dirty="0"/>
              <a:t>стихійно</a:t>
            </a:r>
            <a:r>
              <a:rPr spc="210" dirty="0">
                <a:latin typeface="Verdana"/>
                <a:cs typeface="Verdana"/>
              </a:rPr>
              <a:t>,</a:t>
            </a:r>
            <a:r>
              <a:rPr spc="630" dirty="0">
                <a:latin typeface="Verdana"/>
                <a:cs typeface="Verdana"/>
              </a:rPr>
              <a:t> </a:t>
            </a:r>
            <a:r>
              <a:rPr spc="-50" dirty="0"/>
              <a:t>а</a:t>
            </a:r>
          </a:p>
          <a:p>
            <a:pPr marL="12700" marR="5080" algn="just">
              <a:lnSpc>
                <a:spcPts val="3229"/>
              </a:lnSpc>
              <a:spcBef>
                <a:spcPts val="80"/>
              </a:spcBef>
            </a:pPr>
            <a:r>
              <a:rPr spc="135" dirty="0"/>
              <a:t>була</a:t>
            </a:r>
            <a:r>
              <a:rPr spc="-40" dirty="0"/>
              <a:t>  </a:t>
            </a:r>
            <a:r>
              <a:rPr spc="200" dirty="0"/>
              <a:t>сформована</a:t>
            </a:r>
            <a:r>
              <a:rPr spc="-35" dirty="0"/>
              <a:t>  </a:t>
            </a:r>
            <a:r>
              <a:rPr spc="125" dirty="0"/>
              <a:t>в</a:t>
            </a:r>
            <a:r>
              <a:rPr spc="-35" dirty="0"/>
              <a:t>  </a:t>
            </a:r>
            <a:r>
              <a:rPr spc="229" dirty="0"/>
              <a:t>процесі</a:t>
            </a:r>
            <a:r>
              <a:rPr spc="-35" dirty="0"/>
              <a:t>  </a:t>
            </a:r>
            <a:r>
              <a:rPr spc="275" dirty="0"/>
              <a:t>історичного</a:t>
            </a:r>
            <a:r>
              <a:rPr spc="-35" dirty="0"/>
              <a:t>  </a:t>
            </a:r>
            <a:r>
              <a:rPr spc="260" dirty="0"/>
              <a:t>розвитку</a:t>
            </a:r>
            <a:r>
              <a:rPr spc="-35" dirty="0"/>
              <a:t>  </a:t>
            </a:r>
            <a:r>
              <a:rPr spc="145" dirty="0"/>
              <a:t>Японії</a:t>
            </a:r>
            <a:r>
              <a:rPr spc="145" dirty="0">
                <a:latin typeface="Verdana"/>
                <a:cs typeface="Verdana"/>
              </a:rPr>
              <a:t>,</a:t>
            </a:r>
            <a:r>
              <a:rPr spc="480" dirty="0">
                <a:latin typeface="Verdana"/>
                <a:cs typeface="Verdana"/>
              </a:rPr>
              <a:t> </a:t>
            </a:r>
            <a:r>
              <a:rPr spc="195" dirty="0"/>
              <a:t>менталітету</a:t>
            </a:r>
            <a:r>
              <a:rPr spc="-40" dirty="0"/>
              <a:t>  </a:t>
            </a:r>
            <a:r>
              <a:rPr dirty="0"/>
              <a:t>її</a:t>
            </a:r>
            <a:r>
              <a:rPr spc="-35" dirty="0"/>
              <a:t>  </a:t>
            </a:r>
            <a:r>
              <a:rPr spc="185" dirty="0"/>
              <a:t>жителів</a:t>
            </a:r>
            <a:r>
              <a:rPr spc="185" dirty="0">
                <a:latin typeface="Verdana"/>
                <a:cs typeface="Verdana"/>
              </a:rPr>
              <a:t>,</a:t>
            </a:r>
            <a:r>
              <a:rPr spc="484" dirty="0">
                <a:latin typeface="Verdana"/>
                <a:cs typeface="Verdana"/>
              </a:rPr>
              <a:t> </a:t>
            </a:r>
            <a:r>
              <a:rPr spc="235" dirty="0"/>
              <a:t>традицій </a:t>
            </a:r>
            <a:r>
              <a:rPr spc="110" dirty="0"/>
              <a:t>та</a:t>
            </a:r>
            <a:r>
              <a:rPr spc="275" dirty="0"/>
              <a:t>  </a:t>
            </a:r>
            <a:r>
              <a:rPr spc="175" dirty="0"/>
              <a:t>звичаїв</a:t>
            </a:r>
            <a:r>
              <a:rPr spc="175" dirty="0">
                <a:latin typeface="Verdana"/>
                <a:cs typeface="Verdana"/>
              </a:rPr>
              <a:t>.</a:t>
            </a:r>
            <a:r>
              <a:rPr spc="80" dirty="0">
                <a:latin typeface="Verdana"/>
                <a:cs typeface="Verdana"/>
              </a:rPr>
              <a:t>  </a:t>
            </a:r>
            <a:r>
              <a:rPr spc="155" dirty="0"/>
              <a:t>Тому</a:t>
            </a:r>
            <a:r>
              <a:rPr spc="280" dirty="0"/>
              <a:t>  </a:t>
            </a:r>
            <a:r>
              <a:rPr spc="150" dirty="0"/>
              <a:t>до</a:t>
            </a:r>
            <a:r>
              <a:rPr spc="280" dirty="0"/>
              <a:t>  </a:t>
            </a:r>
            <a:r>
              <a:rPr spc="265" dirty="0"/>
              <a:t>впровадження</a:t>
            </a:r>
            <a:r>
              <a:rPr spc="280" dirty="0"/>
              <a:t>  </a:t>
            </a:r>
            <a:r>
              <a:rPr spc="245" dirty="0"/>
              <a:t>кайдзен</a:t>
            </a:r>
            <a:r>
              <a:rPr spc="280" dirty="0"/>
              <a:t>  </a:t>
            </a:r>
            <a:r>
              <a:rPr spc="125" dirty="0"/>
              <a:t>в</a:t>
            </a:r>
            <a:r>
              <a:rPr spc="275" dirty="0"/>
              <a:t>  </a:t>
            </a:r>
            <a:r>
              <a:rPr spc="220" dirty="0"/>
              <a:t>Україні</a:t>
            </a:r>
            <a:r>
              <a:rPr spc="280" dirty="0"/>
              <a:t>  </a:t>
            </a:r>
            <a:r>
              <a:rPr spc="245" dirty="0"/>
              <a:t>необхідно</a:t>
            </a:r>
            <a:r>
              <a:rPr spc="280" dirty="0"/>
              <a:t>  </a:t>
            </a:r>
            <a:r>
              <a:rPr spc="200" dirty="0"/>
              <a:t>ставитися</a:t>
            </a:r>
            <a:r>
              <a:rPr spc="280" dirty="0"/>
              <a:t>  </a:t>
            </a:r>
            <a:r>
              <a:rPr spc="95" dirty="0"/>
              <a:t>з</a:t>
            </a:r>
            <a:r>
              <a:rPr spc="280" dirty="0"/>
              <a:t>  </a:t>
            </a:r>
            <a:r>
              <a:rPr lang="uk-UA" spc="254" dirty="0" smtClean="0"/>
              <a:t>великою </a:t>
            </a:r>
            <a:r>
              <a:rPr lang="uk-UA" spc="245" dirty="0" smtClean="0"/>
              <a:t>обережністю</a:t>
            </a:r>
            <a:r>
              <a:rPr spc="240" dirty="0" smtClean="0"/>
              <a:t>  </a:t>
            </a:r>
            <a:r>
              <a:rPr lang="uk-UA" spc="210" dirty="0" smtClean="0"/>
              <a:t>та терпінням</a:t>
            </a:r>
            <a:r>
              <a:rPr spc="210" dirty="0" smtClean="0">
                <a:latin typeface="Verdana"/>
                <a:cs typeface="Verdana"/>
              </a:rPr>
              <a:t>.</a:t>
            </a:r>
            <a:r>
              <a:rPr spc="40" dirty="0" smtClean="0">
                <a:latin typeface="Verdana"/>
                <a:cs typeface="Verdana"/>
              </a:rPr>
              <a:t>  </a:t>
            </a:r>
            <a:r>
              <a:rPr dirty="0"/>
              <a:t>У</a:t>
            </a:r>
            <a:r>
              <a:rPr spc="245" dirty="0"/>
              <a:t>  </a:t>
            </a:r>
            <a:r>
              <a:rPr spc="190" dirty="0"/>
              <a:t>ході</a:t>
            </a:r>
            <a:r>
              <a:rPr spc="240" dirty="0"/>
              <a:t>  </a:t>
            </a:r>
            <a:r>
              <a:rPr spc="190" dirty="0"/>
              <a:t>реалізації</a:t>
            </a:r>
            <a:r>
              <a:rPr spc="240" dirty="0"/>
              <a:t>  </a:t>
            </a:r>
            <a:r>
              <a:rPr spc="250" dirty="0"/>
              <a:t>такого</a:t>
            </a:r>
            <a:r>
              <a:rPr spc="240" dirty="0"/>
              <a:t>  </a:t>
            </a:r>
            <a:r>
              <a:rPr spc="260" dirty="0"/>
              <a:t>довгострокового</a:t>
            </a:r>
            <a:r>
              <a:rPr spc="240" dirty="0"/>
              <a:t>  </a:t>
            </a:r>
            <a:r>
              <a:rPr spc="250" dirty="0"/>
              <a:t>проекту</a:t>
            </a:r>
            <a:r>
              <a:rPr spc="240" dirty="0"/>
              <a:t>  </a:t>
            </a:r>
            <a:r>
              <a:rPr spc="204" dirty="0"/>
              <a:t>не</a:t>
            </a:r>
            <a:r>
              <a:rPr spc="245" dirty="0"/>
              <a:t>  </a:t>
            </a:r>
            <a:r>
              <a:rPr spc="254" dirty="0"/>
              <a:t>можна </a:t>
            </a:r>
            <a:r>
              <a:rPr spc="270" dirty="0"/>
              <a:t>робити</a:t>
            </a:r>
            <a:r>
              <a:rPr spc="565" dirty="0"/>
              <a:t> </a:t>
            </a:r>
            <a:r>
              <a:rPr spc="190" dirty="0"/>
              <a:t>перерв</a:t>
            </a:r>
            <a:r>
              <a:rPr spc="190" dirty="0">
                <a:latin typeface="Verdana"/>
                <a:cs typeface="Verdana"/>
              </a:rPr>
              <a:t>,</a:t>
            </a:r>
            <a:r>
              <a:rPr spc="370" dirty="0">
                <a:latin typeface="Verdana"/>
                <a:cs typeface="Verdana"/>
              </a:rPr>
              <a:t> </a:t>
            </a:r>
            <a:r>
              <a:rPr spc="265" dirty="0"/>
              <a:t>потрібно</a:t>
            </a:r>
            <a:r>
              <a:rPr spc="570" dirty="0"/>
              <a:t> </a:t>
            </a:r>
            <a:r>
              <a:rPr spc="245" dirty="0"/>
              <a:t>мотивувати</a:t>
            </a:r>
            <a:r>
              <a:rPr spc="565" dirty="0"/>
              <a:t> </a:t>
            </a:r>
            <a:r>
              <a:rPr spc="285" dirty="0"/>
              <a:t>працівників</a:t>
            </a:r>
            <a:r>
              <a:rPr spc="570" dirty="0"/>
              <a:t> </a:t>
            </a:r>
            <a:r>
              <a:rPr spc="225" dirty="0"/>
              <a:t>дотримуватися</a:t>
            </a:r>
            <a:r>
              <a:rPr spc="570" dirty="0"/>
              <a:t> </a:t>
            </a:r>
            <a:r>
              <a:rPr spc="200" dirty="0"/>
              <a:t>кайдзен</a:t>
            </a:r>
            <a:r>
              <a:rPr spc="200" dirty="0">
                <a:latin typeface="Verdana"/>
                <a:cs typeface="Verdana"/>
              </a:rPr>
              <a:t>,</a:t>
            </a:r>
            <a:r>
              <a:rPr spc="370" dirty="0">
                <a:latin typeface="Verdana"/>
                <a:cs typeface="Verdana"/>
              </a:rPr>
              <a:t> </a:t>
            </a:r>
            <a:r>
              <a:rPr spc="200" dirty="0"/>
              <a:t>усвідомити</a:t>
            </a:r>
            <a:r>
              <a:rPr spc="200" dirty="0">
                <a:latin typeface="Verdana"/>
                <a:cs typeface="Verdana"/>
              </a:rPr>
              <a:t>,</a:t>
            </a:r>
            <a:r>
              <a:rPr spc="365" dirty="0">
                <a:latin typeface="Verdana"/>
                <a:cs typeface="Verdana"/>
              </a:rPr>
              <a:t> </a:t>
            </a:r>
            <a:r>
              <a:rPr spc="235" dirty="0"/>
              <a:t>що </a:t>
            </a:r>
            <a:r>
              <a:rPr spc="195" dirty="0"/>
              <a:t>результат</a:t>
            </a:r>
            <a:r>
              <a:rPr spc="434" dirty="0"/>
              <a:t> </a:t>
            </a:r>
            <a:r>
              <a:rPr spc="290" dirty="0"/>
              <a:t>неможливий</a:t>
            </a:r>
            <a:r>
              <a:rPr spc="434" dirty="0"/>
              <a:t> </a:t>
            </a:r>
            <a:r>
              <a:rPr spc="155" dirty="0"/>
              <a:t>без</a:t>
            </a:r>
            <a:r>
              <a:rPr spc="434" dirty="0"/>
              <a:t> </a:t>
            </a:r>
            <a:r>
              <a:rPr spc="170" dirty="0"/>
              <a:t>процесу</a:t>
            </a:r>
            <a:r>
              <a:rPr spc="170" dirty="0">
                <a:latin typeface="Verdana"/>
                <a:cs typeface="Verdana"/>
              </a:rPr>
              <a:t>.</a:t>
            </a:r>
            <a:r>
              <a:rPr spc="240" dirty="0">
                <a:latin typeface="Verdana"/>
                <a:cs typeface="Verdana"/>
              </a:rPr>
              <a:t> </a:t>
            </a:r>
            <a:r>
              <a:rPr spc="260" dirty="0"/>
              <a:t>Найголовніша</a:t>
            </a:r>
            <a:r>
              <a:rPr spc="434" dirty="0"/>
              <a:t> </a:t>
            </a:r>
            <a:r>
              <a:rPr spc="225" dirty="0"/>
              <a:t>проблема</a:t>
            </a:r>
            <a:r>
              <a:rPr spc="434" dirty="0"/>
              <a:t> </a:t>
            </a:r>
            <a:r>
              <a:rPr spc="110" dirty="0"/>
              <a:t>для</a:t>
            </a:r>
            <a:r>
              <a:rPr spc="440" dirty="0"/>
              <a:t> </a:t>
            </a:r>
            <a:r>
              <a:rPr spc="265" dirty="0"/>
              <a:t>впровадження</a:t>
            </a:r>
            <a:r>
              <a:rPr spc="434" dirty="0"/>
              <a:t> </a:t>
            </a:r>
            <a:r>
              <a:rPr spc="245" dirty="0"/>
              <a:t>кайдзен</a:t>
            </a:r>
            <a:r>
              <a:rPr spc="434" dirty="0"/>
              <a:t> </a:t>
            </a:r>
            <a:r>
              <a:rPr spc="75" dirty="0"/>
              <a:t>в </a:t>
            </a:r>
            <a:r>
              <a:rPr spc="220" dirty="0"/>
              <a:t>Україні</a:t>
            </a:r>
            <a:r>
              <a:rPr spc="290" dirty="0"/>
              <a:t>  </a:t>
            </a:r>
            <a:r>
              <a:rPr dirty="0">
                <a:latin typeface="Verdana"/>
                <a:cs typeface="Verdana"/>
              </a:rPr>
              <a:t>–</a:t>
            </a:r>
            <a:r>
              <a:rPr spc="100" dirty="0">
                <a:latin typeface="Verdana"/>
                <a:cs typeface="Verdana"/>
              </a:rPr>
              <a:t>  </a:t>
            </a:r>
            <a:r>
              <a:rPr spc="280" dirty="0"/>
              <a:t>змінити</a:t>
            </a:r>
            <a:r>
              <a:rPr spc="290" dirty="0"/>
              <a:t>  </a:t>
            </a:r>
            <a:r>
              <a:rPr spc="204" dirty="0"/>
              <a:t>свідомість</a:t>
            </a:r>
            <a:r>
              <a:rPr spc="295" dirty="0"/>
              <a:t>  </a:t>
            </a:r>
            <a:r>
              <a:rPr spc="110" dirty="0"/>
              <a:t>та</a:t>
            </a:r>
            <a:r>
              <a:rPr spc="295" dirty="0"/>
              <a:t>  </a:t>
            </a:r>
            <a:r>
              <a:rPr spc="160" dirty="0"/>
              <a:t>менталітет</a:t>
            </a:r>
            <a:r>
              <a:rPr spc="160" dirty="0">
                <a:latin typeface="Verdana"/>
                <a:cs typeface="Verdana"/>
              </a:rPr>
              <a:t>.</a:t>
            </a:r>
            <a:r>
              <a:rPr spc="95" dirty="0">
                <a:latin typeface="Verdana"/>
                <a:cs typeface="Verdana"/>
              </a:rPr>
              <a:t>  </a:t>
            </a:r>
            <a:r>
              <a:rPr spc="145" dirty="0"/>
              <a:t>Треба</a:t>
            </a:r>
            <a:r>
              <a:rPr spc="295" dirty="0"/>
              <a:t>  </a:t>
            </a:r>
            <a:r>
              <a:rPr spc="265" dirty="0"/>
              <a:t>відкинути</a:t>
            </a:r>
            <a:r>
              <a:rPr spc="295" dirty="0"/>
              <a:t>  </a:t>
            </a:r>
            <a:r>
              <a:rPr spc="270" dirty="0"/>
              <a:t>загальноприйняті</a:t>
            </a:r>
            <a:r>
              <a:rPr spc="295" dirty="0"/>
              <a:t>  </a:t>
            </a:r>
            <a:r>
              <a:rPr spc="125" dirty="0"/>
              <a:t>ідеї</a:t>
            </a:r>
            <a:r>
              <a:rPr spc="290" dirty="0"/>
              <a:t>  </a:t>
            </a:r>
            <a:r>
              <a:rPr spc="85" dirty="0"/>
              <a:t>та </a:t>
            </a:r>
            <a:r>
              <a:rPr spc="220" dirty="0"/>
              <a:t>методи</a:t>
            </a:r>
            <a:r>
              <a:rPr spc="300" dirty="0"/>
              <a:t> </a:t>
            </a:r>
            <a:r>
              <a:rPr spc="100" dirty="0"/>
              <a:t>і</a:t>
            </a:r>
            <a:r>
              <a:rPr spc="310" dirty="0"/>
              <a:t> </a:t>
            </a:r>
            <a:r>
              <a:rPr spc="204" dirty="0"/>
              <a:t>думати</a:t>
            </a:r>
            <a:r>
              <a:rPr spc="300" dirty="0"/>
              <a:t> </a:t>
            </a:r>
            <a:r>
              <a:rPr spc="275" dirty="0"/>
              <a:t>про</a:t>
            </a:r>
            <a:r>
              <a:rPr spc="305" dirty="0"/>
              <a:t> </a:t>
            </a:r>
            <a:r>
              <a:rPr dirty="0"/>
              <a:t>те</a:t>
            </a:r>
            <a:r>
              <a:rPr dirty="0">
                <a:latin typeface="Verdana"/>
                <a:cs typeface="Verdana"/>
              </a:rPr>
              <a:t>,</a:t>
            </a:r>
            <a:r>
              <a:rPr spc="110" dirty="0">
                <a:latin typeface="Verdana"/>
                <a:cs typeface="Verdana"/>
              </a:rPr>
              <a:t> </a:t>
            </a:r>
            <a:r>
              <a:rPr spc="220" dirty="0"/>
              <a:t>як</a:t>
            </a:r>
            <a:r>
              <a:rPr spc="300" dirty="0"/>
              <a:t> </a:t>
            </a:r>
            <a:r>
              <a:rPr spc="215" dirty="0"/>
              <a:t>зробити</a:t>
            </a:r>
            <a:r>
              <a:rPr spc="215" dirty="0">
                <a:latin typeface="Verdana"/>
                <a:cs typeface="Verdana"/>
              </a:rPr>
              <a:t>,</a:t>
            </a:r>
            <a:r>
              <a:rPr spc="110" dirty="0">
                <a:latin typeface="Verdana"/>
                <a:cs typeface="Verdana"/>
              </a:rPr>
              <a:t> </a:t>
            </a:r>
            <a:r>
              <a:rPr dirty="0"/>
              <a:t>а</a:t>
            </a:r>
            <a:r>
              <a:rPr spc="305" dirty="0"/>
              <a:t> </a:t>
            </a:r>
            <a:r>
              <a:rPr spc="204" dirty="0"/>
              <a:t>не</a:t>
            </a:r>
            <a:r>
              <a:rPr spc="300" dirty="0"/>
              <a:t> </a:t>
            </a:r>
            <a:r>
              <a:rPr spc="250" dirty="0"/>
              <a:t>чому</a:t>
            </a:r>
            <a:r>
              <a:rPr spc="305" dirty="0"/>
              <a:t> </a:t>
            </a:r>
            <a:r>
              <a:rPr spc="165" dirty="0"/>
              <a:t>це</a:t>
            </a:r>
            <a:r>
              <a:rPr spc="305" dirty="0"/>
              <a:t> </a:t>
            </a:r>
            <a:r>
              <a:rPr spc="145" dirty="0"/>
              <a:t>має</a:t>
            </a:r>
            <a:r>
              <a:rPr spc="300" dirty="0"/>
              <a:t> </a:t>
            </a:r>
            <a:r>
              <a:rPr spc="204" dirty="0"/>
              <a:t>бути</a:t>
            </a:r>
            <a:r>
              <a:rPr spc="305" dirty="0"/>
              <a:t> </a:t>
            </a:r>
            <a:r>
              <a:rPr spc="175" dirty="0"/>
              <a:t>зроблено</a:t>
            </a:r>
            <a:r>
              <a:rPr spc="175" dirty="0">
                <a:latin typeface="Verdana"/>
                <a:cs typeface="Verdana"/>
              </a:rPr>
              <a:t>.</a:t>
            </a: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9261178"/>
            <a:ext cx="2926834" cy="878059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8288000" cy="3086100"/>
            </a:xfrm>
            <a:custGeom>
              <a:avLst/>
              <a:gdLst/>
              <a:ahLst/>
              <a:cxnLst/>
              <a:rect l="l" t="t" r="r" b="b"/>
              <a:pathLst>
                <a:path w="18288000" h="3086100">
                  <a:moveTo>
                    <a:pt x="18287562" y="3086101"/>
                  </a:moveTo>
                  <a:lnTo>
                    <a:pt x="0" y="3086101"/>
                  </a:lnTo>
                  <a:lnTo>
                    <a:pt x="0" y="0"/>
                  </a:lnTo>
                  <a:lnTo>
                    <a:pt x="18287562" y="0"/>
                  </a:lnTo>
                  <a:lnTo>
                    <a:pt x="18287562" y="3086101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72218" y="781635"/>
            <a:ext cx="15811500" cy="625812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 marR="5080" indent="-635" algn="ctr">
              <a:lnSpc>
                <a:spcPts val="3900"/>
              </a:lnSpc>
              <a:spcBef>
                <a:spcPts val="980"/>
              </a:spcBef>
            </a:pPr>
            <a:endParaRPr sz="4000" dirty="0">
              <a:latin typeface="Gill Sans MT"/>
              <a:cs typeface="Gill Sans M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-7393"/>
            <a:ext cx="1586230" cy="1964689"/>
          </a:xfrm>
          <a:custGeom>
            <a:avLst/>
            <a:gdLst/>
            <a:ahLst/>
            <a:cxnLst/>
            <a:rect l="l" t="t" r="r" b="b"/>
            <a:pathLst>
              <a:path w="1586230" h="1964689">
                <a:moveTo>
                  <a:pt x="0" y="1964557"/>
                </a:moveTo>
                <a:lnTo>
                  <a:pt x="0" y="1170901"/>
                </a:lnTo>
                <a:lnTo>
                  <a:pt x="6426" y="1169134"/>
                </a:lnTo>
                <a:lnTo>
                  <a:pt x="49665" y="1155323"/>
                </a:lnTo>
                <a:lnTo>
                  <a:pt x="92127" y="1139837"/>
                </a:lnTo>
                <a:lnTo>
                  <a:pt x="133774" y="1122715"/>
                </a:lnTo>
                <a:lnTo>
                  <a:pt x="174565" y="1103995"/>
                </a:lnTo>
                <a:lnTo>
                  <a:pt x="214462" y="1083717"/>
                </a:lnTo>
                <a:lnTo>
                  <a:pt x="253426" y="1061920"/>
                </a:lnTo>
                <a:lnTo>
                  <a:pt x="291418" y="1038642"/>
                </a:lnTo>
                <a:lnTo>
                  <a:pt x="328399" y="1013923"/>
                </a:lnTo>
                <a:lnTo>
                  <a:pt x="364329" y="987803"/>
                </a:lnTo>
                <a:lnTo>
                  <a:pt x="399170" y="960319"/>
                </a:lnTo>
                <a:lnTo>
                  <a:pt x="432882" y="931512"/>
                </a:lnTo>
                <a:lnTo>
                  <a:pt x="465427" y="901419"/>
                </a:lnTo>
                <a:lnTo>
                  <a:pt x="496765" y="870081"/>
                </a:lnTo>
                <a:lnTo>
                  <a:pt x="526857" y="837537"/>
                </a:lnTo>
                <a:lnTo>
                  <a:pt x="555665" y="803824"/>
                </a:lnTo>
                <a:lnTo>
                  <a:pt x="583148" y="768984"/>
                </a:lnTo>
                <a:lnTo>
                  <a:pt x="609269" y="733053"/>
                </a:lnTo>
                <a:lnTo>
                  <a:pt x="633988" y="696073"/>
                </a:lnTo>
                <a:lnTo>
                  <a:pt x="657265" y="658081"/>
                </a:lnTo>
                <a:lnTo>
                  <a:pt x="679062" y="619117"/>
                </a:lnTo>
                <a:lnTo>
                  <a:pt x="699340" y="579219"/>
                </a:lnTo>
                <a:lnTo>
                  <a:pt x="718060" y="538428"/>
                </a:lnTo>
                <a:lnTo>
                  <a:pt x="735183" y="496782"/>
                </a:lnTo>
                <a:lnTo>
                  <a:pt x="750669" y="454319"/>
                </a:lnTo>
                <a:lnTo>
                  <a:pt x="764479" y="411080"/>
                </a:lnTo>
                <a:lnTo>
                  <a:pt x="776575" y="367103"/>
                </a:lnTo>
                <a:lnTo>
                  <a:pt x="786917" y="322428"/>
                </a:lnTo>
                <a:lnTo>
                  <a:pt x="795466" y="277093"/>
                </a:lnTo>
                <a:lnTo>
                  <a:pt x="802184" y="231137"/>
                </a:lnTo>
                <a:lnTo>
                  <a:pt x="807030" y="184599"/>
                </a:lnTo>
                <a:lnTo>
                  <a:pt x="809967" y="137520"/>
                </a:lnTo>
                <a:lnTo>
                  <a:pt x="810954" y="89937"/>
                </a:lnTo>
                <a:lnTo>
                  <a:pt x="809968" y="43568"/>
                </a:lnTo>
                <a:lnTo>
                  <a:pt x="809917" y="41174"/>
                </a:lnTo>
                <a:lnTo>
                  <a:pt x="807285" y="0"/>
                </a:lnTo>
                <a:lnTo>
                  <a:pt x="1584027" y="0"/>
                </a:lnTo>
                <a:lnTo>
                  <a:pt x="1585660" y="41174"/>
                </a:lnTo>
                <a:lnTo>
                  <a:pt x="1585755" y="140063"/>
                </a:lnTo>
                <a:lnTo>
                  <a:pt x="1583853" y="188014"/>
                </a:lnTo>
                <a:lnTo>
                  <a:pt x="1580881" y="235654"/>
                </a:lnTo>
                <a:lnTo>
                  <a:pt x="1576744" y="282970"/>
                </a:lnTo>
                <a:lnTo>
                  <a:pt x="1571457" y="329948"/>
                </a:lnTo>
                <a:lnTo>
                  <a:pt x="1565034" y="376572"/>
                </a:lnTo>
                <a:lnTo>
                  <a:pt x="1557489" y="422829"/>
                </a:lnTo>
                <a:lnTo>
                  <a:pt x="1548837" y="468705"/>
                </a:lnTo>
                <a:lnTo>
                  <a:pt x="1539092" y="514184"/>
                </a:lnTo>
                <a:lnTo>
                  <a:pt x="1528268" y="559254"/>
                </a:lnTo>
                <a:lnTo>
                  <a:pt x="1516379" y="603899"/>
                </a:lnTo>
                <a:lnTo>
                  <a:pt x="1503440" y="648107"/>
                </a:lnTo>
                <a:lnTo>
                  <a:pt x="1489464" y="691861"/>
                </a:lnTo>
                <a:lnTo>
                  <a:pt x="1474467" y="735148"/>
                </a:lnTo>
                <a:lnTo>
                  <a:pt x="1458461" y="777955"/>
                </a:lnTo>
                <a:lnTo>
                  <a:pt x="1441462" y="820266"/>
                </a:lnTo>
                <a:lnTo>
                  <a:pt x="1423484" y="862067"/>
                </a:lnTo>
                <a:lnTo>
                  <a:pt x="1404540" y="903344"/>
                </a:lnTo>
                <a:lnTo>
                  <a:pt x="1384646" y="944084"/>
                </a:lnTo>
                <a:lnTo>
                  <a:pt x="1363815" y="984271"/>
                </a:lnTo>
                <a:lnTo>
                  <a:pt x="1342062" y="1023891"/>
                </a:lnTo>
                <a:lnTo>
                  <a:pt x="1319401" y="1062931"/>
                </a:lnTo>
                <a:lnTo>
                  <a:pt x="1295845" y="1101376"/>
                </a:lnTo>
                <a:lnTo>
                  <a:pt x="1271410" y="1139211"/>
                </a:lnTo>
                <a:lnTo>
                  <a:pt x="1246110" y="1176423"/>
                </a:lnTo>
                <a:lnTo>
                  <a:pt x="1219958" y="1212998"/>
                </a:lnTo>
                <a:lnTo>
                  <a:pt x="1192969" y="1248920"/>
                </a:lnTo>
                <a:lnTo>
                  <a:pt x="1165158" y="1284176"/>
                </a:lnTo>
                <a:lnTo>
                  <a:pt x="1136538" y="1318752"/>
                </a:lnTo>
                <a:lnTo>
                  <a:pt x="1107124" y="1352633"/>
                </a:lnTo>
                <a:lnTo>
                  <a:pt x="1076930" y="1385805"/>
                </a:lnTo>
                <a:lnTo>
                  <a:pt x="1045969" y="1418254"/>
                </a:lnTo>
                <a:lnTo>
                  <a:pt x="1014258" y="1449966"/>
                </a:lnTo>
                <a:lnTo>
                  <a:pt x="981809" y="1480926"/>
                </a:lnTo>
                <a:lnTo>
                  <a:pt x="948637" y="1511120"/>
                </a:lnTo>
                <a:lnTo>
                  <a:pt x="914756" y="1540534"/>
                </a:lnTo>
                <a:lnTo>
                  <a:pt x="880180" y="1569154"/>
                </a:lnTo>
                <a:lnTo>
                  <a:pt x="844924" y="1596966"/>
                </a:lnTo>
                <a:lnTo>
                  <a:pt x="809001" y="1623954"/>
                </a:lnTo>
                <a:lnTo>
                  <a:pt x="772427" y="1650106"/>
                </a:lnTo>
                <a:lnTo>
                  <a:pt x="735215" y="1675406"/>
                </a:lnTo>
                <a:lnTo>
                  <a:pt x="697380" y="1699842"/>
                </a:lnTo>
                <a:lnTo>
                  <a:pt x="658935" y="1723397"/>
                </a:lnTo>
                <a:lnTo>
                  <a:pt x="619895" y="1746058"/>
                </a:lnTo>
                <a:lnTo>
                  <a:pt x="580275" y="1767811"/>
                </a:lnTo>
                <a:lnTo>
                  <a:pt x="540088" y="1788642"/>
                </a:lnTo>
                <a:lnTo>
                  <a:pt x="499348" y="1808537"/>
                </a:lnTo>
                <a:lnTo>
                  <a:pt x="458071" y="1827480"/>
                </a:lnTo>
                <a:lnTo>
                  <a:pt x="416270" y="1845458"/>
                </a:lnTo>
                <a:lnTo>
                  <a:pt x="373959" y="1862457"/>
                </a:lnTo>
                <a:lnTo>
                  <a:pt x="331152" y="1878463"/>
                </a:lnTo>
                <a:lnTo>
                  <a:pt x="287865" y="1893460"/>
                </a:lnTo>
                <a:lnTo>
                  <a:pt x="244110" y="1907436"/>
                </a:lnTo>
                <a:lnTo>
                  <a:pt x="199903" y="1920375"/>
                </a:lnTo>
                <a:lnTo>
                  <a:pt x="155258" y="1932264"/>
                </a:lnTo>
                <a:lnTo>
                  <a:pt x="110188" y="1943088"/>
                </a:lnTo>
                <a:lnTo>
                  <a:pt x="64708" y="1952834"/>
                </a:lnTo>
                <a:lnTo>
                  <a:pt x="18833" y="1961486"/>
                </a:lnTo>
                <a:lnTo>
                  <a:pt x="0" y="1964557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89018" y="0"/>
            <a:ext cx="1731266" cy="166676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685799" y="3093493"/>
            <a:ext cx="16916401" cy="3885037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r>
              <a:rPr lang="uk-UA" sz="2400" b="1" dirty="0" smtClean="0"/>
              <a:t>1. Знайти проблему</a:t>
            </a:r>
          </a:p>
          <a:p>
            <a:r>
              <a:rPr lang="uk-UA" sz="2400" dirty="0" smtClean="0"/>
              <a:t>Виявити затримки, брак, зайві витрати, непотрібні дії або скарги клієнтів.</a:t>
            </a:r>
          </a:p>
          <a:p>
            <a:r>
              <a:rPr lang="uk-UA" sz="2400" b="1" dirty="0" smtClean="0"/>
              <a:t>2. Запропонувати невелику зміну</a:t>
            </a:r>
          </a:p>
          <a:p>
            <a:r>
              <a:rPr lang="uk-UA" sz="2400" dirty="0" smtClean="0"/>
              <a:t>Залучити працівників, які безпосередньо виконують роботу, та перевірити їхні ідеї.</a:t>
            </a:r>
          </a:p>
          <a:p>
            <a:r>
              <a:rPr lang="uk-UA" sz="2400" b="1" dirty="0" smtClean="0"/>
              <a:t>3. Виміряти результат</a:t>
            </a:r>
          </a:p>
          <a:p>
            <a:r>
              <a:rPr lang="uk-UA" sz="2400" dirty="0" smtClean="0"/>
              <a:t>Порівняти показники до і після зміни.</a:t>
            </a:r>
          </a:p>
          <a:p>
            <a:r>
              <a:rPr lang="uk-UA" sz="2400" b="1" dirty="0" smtClean="0"/>
              <a:t>4. Закріпити покращення</a:t>
            </a:r>
          </a:p>
          <a:p>
            <a:r>
              <a:rPr lang="uk-UA" sz="2400" dirty="0" smtClean="0"/>
              <a:t>Якщо зміна спрацювала, зробити її новим стандартом і продовжити пошук наступних можливостей.</a:t>
            </a:r>
          </a:p>
          <a:p>
            <a:pPr marL="12700" marR="5080" algn="just">
              <a:lnSpc>
                <a:spcPts val="3229"/>
              </a:lnSpc>
              <a:spcBef>
                <a:spcPts val="254"/>
              </a:spcBef>
            </a:pPr>
            <a:r>
              <a:rPr lang="uk-UA" b="1" dirty="0" smtClean="0"/>
              <a:t>Основні принципи </a:t>
            </a:r>
            <a:r>
              <a:rPr lang="uk-UA" b="1" dirty="0" err="1" smtClean="0"/>
              <a:t>кайдзен</a:t>
            </a:r>
            <a:r>
              <a:rPr lang="uk-UA" dirty="0" smtClean="0"/>
              <a:t>:</a:t>
            </a:r>
          </a:p>
          <a:p>
            <a:pPr marL="12700" marR="5080" algn="just">
              <a:lnSpc>
                <a:spcPts val="3229"/>
              </a:lnSpc>
              <a:spcBef>
                <a:spcPts val="254"/>
              </a:spcBef>
            </a:pPr>
            <a:endParaRPr lang="uk-UA" spc="175" dirty="0">
              <a:latin typeface="Verdana"/>
              <a:cs typeface="Verdana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9261178"/>
            <a:ext cx="2926834" cy="87805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18525" y="1892830"/>
            <a:ext cx="126378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dirty="0" smtClean="0">
                <a:solidFill>
                  <a:schemeClr val="bg1"/>
                </a:solidFill>
              </a:rPr>
              <a:t>Основна ідея </a:t>
            </a:r>
            <a:r>
              <a:rPr lang="uk-UA" sz="4000" dirty="0" err="1" smtClean="0">
                <a:solidFill>
                  <a:schemeClr val="bg1"/>
                </a:solidFill>
              </a:rPr>
              <a:t>кайдзен</a:t>
            </a:r>
            <a:r>
              <a:rPr lang="uk-UA" sz="4000" dirty="0" smtClean="0">
                <a:solidFill>
                  <a:schemeClr val="bg1"/>
                </a:solidFill>
              </a:rPr>
              <a:t>:</a:t>
            </a:r>
            <a:endParaRPr lang="uk-UA" sz="4000" dirty="0">
              <a:solidFill>
                <a:schemeClr val="bg1"/>
              </a:solidFill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3743111"/>
              </p:ext>
            </p:extLst>
          </p:nvPr>
        </p:nvGraphicFramePr>
        <p:xfrm>
          <a:off x="618525" y="6690360"/>
          <a:ext cx="17059876" cy="3481436"/>
        </p:xfrm>
        <a:graphic>
          <a:graphicData uri="http://schemas.openxmlformats.org/drawingml/2006/table">
            <a:tbl>
              <a:tblPr/>
              <a:tblGrid>
                <a:gridCol w="6239475"/>
                <a:gridCol w="10820401"/>
              </a:tblGrid>
              <a:tr h="379961">
                <a:tc>
                  <a:txBody>
                    <a:bodyPr/>
                    <a:lstStyle/>
                    <a:p>
                      <a:r>
                        <a:rPr lang="uk-UA" sz="2000" i="1" noProof="0" dirty="0" smtClean="0"/>
                        <a:t>Безперервне вдосконалення</a:t>
                      </a:r>
                      <a:endParaRPr lang="uk-UA" sz="2000" i="1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noProof="0" dirty="0" smtClean="0"/>
                        <a:t>Регулярно покращувати процеси, а не обмежуватися разовими реформами.</a:t>
                      </a:r>
                      <a:endParaRPr lang="uk-UA" sz="2000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961">
                <a:tc>
                  <a:txBody>
                    <a:bodyPr/>
                    <a:lstStyle/>
                    <a:p>
                      <a:r>
                        <a:rPr lang="uk-UA" sz="2000" i="1" noProof="0" dirty="0" smtClean="0"/>
                        <a:t>Залучення працівників</a:t>
                      </a:r>
                      <a:endParaRPr lang="uk-UA" sz="2000" i="1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noProof="0" dirty="0" smtClean="0"/>
                        <a:t>Дозволяти команді пропонувати та тестувати зміни.</a:t>
                      </a:r>
                      <a:endParaRPr lang="uk-UA" sz="2000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2239">
                <a:tc>
                  <a:txBody>
                    <a:bodyPr/>
                    <a:lstStyle/>
                    <a:p>
                      <a:r>
                        <a:rPr lang="uk-UA" sz="2000" i="1" noProof="0" dirty="0" smtClean="0"/>
                        <a:t>Орієнтація на клієнта</a:t>
                      </a:r>
                      <a:endParaRPr lang="uk-UA" sz="2000" i="1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noProof="0" dirty="0" smtClean="0"/>
                        <a:t>Усувати проблеми, які погіршують якість, сервіс або швидкість обслуговування.</a:t>
                      </a:r>
                      <a:endParaRPr lang="uk-UA" sz="2000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2239">
                <a:tc>
                  <a:txBody>
                    <a:bodyPr/>
                    <a:lstStyle/>
                    <a:p>
                      <a:r>
                        <a:rPr lang="uk-UA" sz="2000" i="1" noProof="0" dirty="0" smtClean="0"/>
                        <a:t>Усунення втрат</a:t>
                      </a:r>
                      <a:endParaRPr lang="uk-UA" sz="2000" i="1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noProof="0" dirty="0" smtClean="0"/>
                        <a:t>Скорочувати зайві операції, очікування, запаси, брак і непотрібні переміщення.</a:t>
                      </a:r>
                      <a:endParaRPr lang="uk-UA" sz="2000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2239">
                <a:tc>
                  <a:txBody>
                    <a:bodyPr/>
                    <a:lstStyle/>
                    <a:p>
                      <a:r>
                        <a:rPr lang="uk-UA" sz="2000" i="1" noProof="0" dirty="0" smtClean="0"/>
                        <a:t>Стандартизація</a:t>
                      </a:r>
                      <a:endParaRPr lang="uk-UA" sz="2000" i="1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noProof="0" dirty="0" smtClean="0"/>
                        <a:t>Фіксувати перевірені способи роботи, щоб результат не залежав лише від конкретної людини.</a:t>
                      </a:r>
                      <a:endParaRPr lang="uk-UA" sz="2000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2239">
                <a:tc>
                  <a:txBody>
                    <a:bodyPr/>
                    <a:lstStyle/>
                    <a:p>
                      <a:r>
                        <a:rPr lang="uk-UA" sz="2000" i="1" noProof="0" dirty="0" smtClean="0"/>
                        <a:t>Рішення на основі даних</a:t>
                      </a:r>
                      <a:endParaRPr lang="uk-UA" sz="2000" i="1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000" noProof="0" dirty="0" smtClean="0"/>
                        <a:t>Вимірювати час, собівартість, помилки та продуктивність, а не покладатися лише на відчуття.</a:t>
                      </a:r>
                      <a:endParaRPr lang="uk-UA" sz="2000" noProof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24321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" y="-7393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8288000" cy="3086100"/>
            </a:xfrm>
            <a:custGeom>
              <a:avLst/>
              <a:gdLst/>
              <a:ahLst/>
              <a:cxnLst/>
              <a:rect l="l" t="t" r="r" b="b"/>
              <a:pathLst>
                <a:path w="18288000" h="3086100">
                  <a:moveTo>
                    <a:pt x="18287562" y="3086101"/>
                  </a:moveTo>
                  <a:lnTo>
                    <a:pt x="0" y="3086101"/>
                  </a:lnTo>
                  <a:lnTo>
                    <a:pt x="0" y="0"/>
                  </a:lnTo>
                  <a:lnTo>
                    <a:pt x="18287562" y="0"/>
                  </a:lnTo>
                  <a:lnTo>
                    <a:pt x="18287562" y="3086101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72218" y="781635"/>
            <a:ext cx="15811500" cy="625812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 marR="5080" indent="-635" algn="ctr">
              <a:lnSpc>
                <a:spcPts val="3900"/>
              </a:lnSpc>
              <a:spcBef>
                <a:spcPts val="980"/>
              </a:spcBef>
            </a:pPr>
            <a:endParaRPr sz="4000" dirty="0">
              <a:latin typeface="Gill Sans MT"/>
              <a:cs typeface="Gill Sans M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-7393"/>
            <a:ext cx="1586230" cy="1964689"/>
          </a:xfrm>
          <a:custGeom>
            <a:avLst/>
            <a:gdLst/>
            <a:ahLst/>
            <a:cxnLst/>
            <a:rect l="l" t="t" r="r" b="b"/>
            <a:pathLst>
              <a:path w="1586230" h="1964689">
                <a:moveTo>
                  <a:pt x="0" y="1964557"/>
                </a:moveTo>
                <a:lnTo>
                  <a:pt x="0" y="1170901"/>
                </a:lnTo>
                <a:lnTo>
                  <a:pt x="6426" y="1169134"/>
                </a:lnTo>
                <a:lnTo>
                  <a:pt x="49665" y="1155323"/>
                </a:lnTo>
                <a:lnTo>
                  <a:pt x="92127" y="1139837"/>
                </a:lnTo>
                <a:lnTo>
                  <a:pt x="133774" y="1122715"/>
                </a:lnTo>
                <a:lnTo>
                  <a:pt x="174565" y="1103995"/>
                </a:lnTo>
                <a:lnTo>
                  <a:pt x="214462" y="1083717"/>
                </a:lnTo>
                <a:lnTo>
                  <a:pt x="253426" y="1061920"/>
                </a:lnTo>
                <a:lnTo>
                  <a:pt x="291418" y="1038642"/>
                </a:lnTo>
                <a:lnTo>
                  <a:pt x="328399" y="1013923"/>
                </a:lnTo>
                <a:lnTo>
                  <a:pt x="364329" y="987803"/>
                </a:lnTo>
                <a:lnTo>
                  <a:pt x="399170" y="960319"/>
                </a:lnTo>
                <a:lnTo>
                  <a:pt x="432882" y="931512"/>
                </a:lnTo>
                <a:lnTo>
                  <a:pt x="465427" y="901419"/>
                </a:lnTo>
                <a:lnTo>
                  <a:pt x="496765" y="870081"/>
                </a:lnTo>
                <a:lnTo>
                  <a:pt x="526857" y="837537"/>
                </a:lnTo>
                <a:lnTo>
                  <a:pt x="555665" y="803824"/>
                </a:lnTo>
                <a:lnTo>
                  <a:pt x="583148" y="768984"/>
                </a:lnTo>
                <a:lnTo>
                  <a:pt x="609269" y="733053"/>
                </a:lnTo>
                <a:lnTo>
                  <a:pt x="633988" y="696073"/>
                </a:lnTo>
                <a:lnTo>
                  <a:pt x="657265" y="658081"/>
                </a:lnTo>
                <a:lnTo>
                  <a:pt x="679062" y="619117"/>
                </a:lnTo>
                <a:lnTo>
                  <a:pt x="699340" y="579219"/>
                </a:lnTo>
                <a:lnTo>
                  <a:pt x="718060" y="538428"/>
                </a:lnTo>
                <a:lnTo>
                  <a:pt x="735183" y="496782"/>
                </a:lnTo>
                <a:lnTo>
                  <a:pt x="750669" y="454319"/>
                </a:lnTo>
                <a:lnTo>
                  <a:pt x="764479" y="411080"/>
                </a:lnTo>
                <a:lnTo>
                  <a:pt x="776575" y="367103"/>
                </a:lnTo>
                <a:lnTo>
                  <a:pt x="786917" y="322428"/>
                </a:lnTo>
                <a:lnTo>
                  <a:pt x="795466" y="277093"/>
                </a:lnTo>
                <a:lnTo>
                  <a:pt x="802184" y="231137"/>
                </a:lnTo>
                <a:lnTo>
                  <a:pt x="807030" y="184599"/>
                </a:lnTo>
                <a:lnTo>
                  <a:pt x="809967" y="137520"/>
                </a:lnTo>
                <a:lnTo>
                  <a:pt x="810954" y="89937"/>
                </a:lnTo>
                <a:lnTo>
                  <a:pt x="809968" y="43568"/>
                </a:lnTo>
                <a:lnTo>
                  <a:pt x="809917" y="41174"/>
                </a:lnTo>
                <a:lnTo>
                  <a:pt x="807285" y="0"/>
                </a:lnTo>
                <a:lnTo>
                  <a:pt x="1584027" y="0"/>
                </a:lnTo>
                <a:lnTo>
                  <a:pt x="1585660" y="41174"/>
                </a:lnTo>
                <a:lnTo>
                  <a:pt x="1585755" y="140063"/>
                </a:lnTo>
                <a:lnTo>
                  <a:pt x="1583853" y="188014"/>
                </a:lnTo>
                <a:lnTo>
                  <a:pt x="1580881" y="235654"/>
                </a:lnTo>
                <a:lnTo>
                  <a:pt x="1576744" y="282970"/>
                </a:lnTo>
                <a:lnTo>
                  <a:pt x="1571457" y="329948"/>
                </a:lnTo>
                <a:lnTo>
                  <a:pt x="1565034" y="376572"/>
                </a:lnTo>
                <a:lnTo>
                  <a:pt x="1557489" y="422829"/>
                </a:lnTo>
                <a:lnTo>
                  <a:pt x="1548837" y="468705"/>
                </a:lnTo>
                <a:lnTo>
                  <a:pt x="1539092" y="514184"/>
                </a:lnTo>
                <a:lnTo>
                  <a:pt x="1528268" y="559254"/>
                </a:lnTo>
                <a:lnTo>
                  <a:pt x="1516379" y="603899"/>
                </a:lnTo>
                <a:lnTo>
                  <a:pt x="1503440" y="648107"/>
                </a:lnTo>
                <a:lnTo>
                  <a:pt x="1489464" y="691861"/>
                </a:lnTo>
                <a:lnTo>
                  <a:pt x="1474467" y="735148"/>
                </a:lnTo>
                <a:lnTo>
                  <a:pt x="1458461" y="777955"/>
                </a:lnTo>
                <a:lnTo>
                  <a:pt x="1441462" y="820266"/>
                </a:lnTo>
                <a:lnTo>
                  <a:pt x="1423484" y="862067"/>
                </a:lnTo>
                <a:lnTo>
                  <a:pt x="1404540" y="903344"/>
                </a:lnTo>
                <a:lnTo>
                  <a:pt x="1384646" y="944084"/>
                </a:lnTo>
                <a:lnTo>
                  <a:pt x="1363815" y="984271"/>
                </a:lnTo>
                <a:lnTo>
                  <a:pt x="1342062" y="1023891"/>
                </a:lnTo>
                <a:lnTo>
                  <a:pt x="1319401" y="1062931"/>
                </a:lnTo>
                <a:lnTo>
                  <a:pt x="1295845" y="1101376"/>
                </a:lnTo>
                <a:lnTo>
                  <a:pt x="1271410" y="1139211"/>
                </a:lnTo>
                <a:lnTo>
                  <a:pt x="1246110" y="1176423"/>
                </a:lnTo>
                <a:lnTo>
                  <a:pt x="1219958" y="1212998"/>
                </a:lnTo>
                <a:lnTo>
                  <a:pt x="1192969" y="1248920"/>
                </a:lnTo>
                <a:lnTo>
                  <a:pt x="1165158" y="1284176"/>
                </a:lnTo>
                <a:lnTo>
                  <a:pt x="1136538" y="1318752"/>
                </a:lnTo>
                <a:lnTo>
                  <a:pt x="1107124" y="1352633"/>
                </a:lnTo>
                <a:lnTo>
                  <a:pt x="1076930" y="1385805"/>
                </a:lnTo>
                <a:lnTo>
                  <a:pt x="1045969" y="1418254"/>
                </a:lnTo>
                <a:lnTo>
                  <a:pt x="1014258" y="1449966"/>
                </a:lnTo>
                <a:lnTo>
                  <a:pt x="981809" y="1480926"/>
                </a:lnTo>
                <a:lnTo>
                  <a:pt x="948637" y="1511120"/>
                </a:lnTo>
                <a:lnTo>
                  <a:pt x="914756" y="1540534"/>
                </a:lnTo>
                <a:lnTo>
                  <a:pt x="880180" y="1569154"/>
                </a:lnTo>
                <a:lnTo>
                  <a:pt x="844924" y="1596966"/>
                </a:lnTo>
                <a:lnTo>
                  <a:pt x="809001" y="1623954"/>
                </a:lnTo>
                <a:lnTo>
                  <a:pt x="772427" y="1650106"/>
                </a:lnTo>
                <a:lnTo>
                  <a:pt x="735215" y="1675406"/>
                </a:lnTo>
                <a:lnTo>
                  <a:pt x="697380" y="1699842"/>
                </a:lnTo>
                <a:lnTo>
                  <a:pt x="658935" y="1723397"/>
                </a:lnTo>
                <a:lnTo>
                  <a:pt x="619895" y="1746058"/>
                </a:lnTo>
                <a:lnTo>
                  <a:pt x="580275" y="1767811"/>
                </a:lnTo>
                <a:lnTo>
                  <a:pt x="540088" y="1788642"/>
                </a:lnTo>
                <a:lnTo>
                  <a:pt x="499348" y="1808537"/>
                </a:lnTo>
                <a:lnTo>
                  <a:pt x="458071" y="1827480"/>
                </a:lnTo>
                <a:lnTo>
                  <a:pt x="416270" y="1845458"/>
                </a:lnTo>
                <a:lnTo>
                  <a:pt x="373959" y="1862457"/>
                </a:lnTo>
                <a:lnTo>
                  <a:pt x="331152" y="1878463"/>
                </a:lnTo>
                <a:lnTo>
                  <a:pt x="287865" y="1893460"/>
                </a:lnTo>
                <a:lnTo>
                  <a:pt x="244110" y="1907436"/>
                </a:lnTo>
                <a:lnTo>
                  <a:pt x="199903" y="1920375"/>
                </a:lnTo>
                <a:lnTo>
                  <a:pt x="155258" y="1932264"/>
                </a:lnTo>
                <a:lnTo>
                  <a:pt x="110188" y="1943088"/>
                </a:lnTo>
                <a:lnTo>
                  <a:pt x="64708" y="1952834"/>
                </a:lnTo>
                <a:lnTo>
                  <a:pt x="18833" y="1961486"/>
                </a:lnTo>
                <a:lnTo>
                  <a:pt x="0" y="1964557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89018" y="0"/>
            <a:ext cx="1731266" cy="166676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114300" y="3086100"/>
            <a:ext cx="18059398" cy="7265449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r>
              <a:rPr lang="uk-UA" sz="2800" b="1" dirty="0" err="1" smtClean="0"/>
              <a:t>Фармак</a:t>
            </a:r>
            <a:r>
              <a:rPr lang="uk-UA" sz="2800" dirty="0" smtClean="0"/>
              <a:t> </a:t>
            </a:r>
            <a:r>
              <a:rPr lang="uk-UA" sz="2100" dirty="0" smtClean="0"/>
              <a:t>- фармацевтичне виробництво</a:t>
            </a:r>
            <a:r>
              <a:rPr lang="ru-RU" sz="2100" dirty="0" smtClean="0"/>
              <a:t>. </a:t>
            </a:r>
            <a:r>
              <a:rPr lang="uk-UA" sz="2100" dirty="0" smtClean="0"/>
              <a:t>Впровадження</a:t>
            </a:r>
            <a:r>
              <a:rPr lang="ru-RU" sz="2100" dirty="0" smtClean="0"/>
              <a:t> </a:t>
            </a:r>
            <a:r>
              <a:rPr lang="en-US" sz="2100" dirty="0"/>
              <a:t>Lean </a:t>
            </a:r>
            <a:r>
              <a:rPr lang="ru-RU" sz="2100" dirty="0"/>
              <a:t>з 2020 </a:t>
            </a:r>
            <a:r>
              <a:rPr lang="ru-RU" sz="2100" dirty="0" smtClean="0"/>
              <a:t>року.</a:t>
            </a:r>
            <a:endParaRPr lang="ru-RU" sz="2100" dirty="0"/>
          </a:p>
          <a:p>
            <a:pPr algn="just"/>
            <a:r>
              <a:rPr lang="uk-UA" sz="2100" dirty="0" smtClean="0"/>
              <a:t>Компанія</a:t>
            </a:r>
            <a:r>
              <a:rPr lang="ru-RU" sz="2100" dirty="0" smtClean="0"/>
              <a:t> </a:t>
            </a:r>
            <a:r>
              <a:rPr lang="ru-RU" sz="2100" dirty="0"/>
              <a:t>почала з </a:t>
            </a:r>
            <a:r>
              <a:rPr lang="uk-UA" sz="2100" dirty="0" smtClean="0"/>
              <a:t>двох пілотних виробничих </a:t>
            </a:r>
            <a:r>
              <a:rPr lang="uk-UA" sz="2100" dirty="0" err="1" smtClean="0"/>
              <a:t>цехів</a:t>
            </a:r>
            <a:r>
              <a:rPr lang="uk-UA" sz="2100" dirty="0" smtClean="0"/>
              <a:t>, а згодом поширила підхід на операційну діяльність, логістику та управління якістю. Працівники отримали можливість пропонувати власні покращення. </a:t>
            </a:r>
          </a:p>
          <a:p>
            <a:r>
              <a:rPr lang="uk-UA" sz="2100" dirty="0" smtClean="0"/>
              <a:t>Результати, наведені компанією у публікації від 2 червня 2023 року</a:t>
            </a:r>
          </a:p>
          <a:p>
            <a:r>
              <a:rPr lang="uk-UA" sz="2100" b="1" dirty="0" smtClean="0"/>
              <a:t>≈ 40 млн грн </a:t>
            </a:r>
            <a:r>
              <a:rPr lang="uk-UA" sz="2100" dirty="0" smtClean="0"/>
              <a:t>Сукупний економічний ефект від початку проекту до кінця 2022 року.</a:t>
            </a:r>
          </a:p>
          <a:p>
            <a:r>
              <a:rPr lang="uk-UA" sz="2100" b="1" dirty="0" smtClean="0"/>
              <a:t>600–700 </a:t>
            </a:r>
            <a:r>
              <a:rPr lang="uk-UA" sz="2100" dirty="0" smtClean="0"/>
              <a:t>Ідей від працівників за рік</a:t>
            </a:r>
          </a:p>
          <a:p>
            <a:r>
              <a:rPr lang="uk-UA" sz="2100" b="1" dirty="0" smtClean="0"/>
              <a:t>10–40% </a:t>
            </a:r>
            <a:r>
              <a:rPr lang="uk-UA" sz="2100" dirty="0" smtClean="0"/>
              <a:t>Щорічне скорочення часу переналагодження обладнання за описаними проектами</a:t>
            </a:r>
          </a:p>
          <a:p>
            <a:r>
              <a:rPr lang="uk-UA" sz="2100" b="1" dirty="0" smtClean="0"/>
              <a:t>+8–20% </a:t>
            </a:r>
            <a:r>
              <a:rPr lang="uk-UA" sz="2100" dirty="0" smtClean="0"/>
              <a:t>Зростання загальної ефективності обладнання за даними компанії</a:t>
            </a:r>
          </a:p>
          <a:p>
            <a:pPr marL="12700" marR="5080" algn="just">
              <a:lnSpc>
                <a:spcPts val="3229"/>
              </a:lnSpc>
              <a:spcBef>
                <a:spcPts val="254"/>
              </a:spcBef>
            </a:pPr>
            <a:r>
              <a:rPr lang="ru-RU" sz="2100" dirty="0" smtClean="0"/>
              <a:t>Для </a:t>
            </a:r>
            <a:r>
              <a:rPr lang="uk-UA" sz="2100" dirty="0" smtClean="0"/>
              <a:t>покращення не завжди потрібні масштабні інвестиції. Практичні знання працівників, система подання пропозицій та вимірювання результатів можуть давати відчутний економічний ефект.</a:t>
            </a:r>
          </a:p>
          <a:p>
            <a:pPr marL="12700" marR="5080" algn="just">
              <a:lnSpc>
                <a:spcPts val="3229"/>
              </a:lnSpc>
              <a:spcBef>
                <a:spcPts val="254"/>
              </a:spcBef>
            </a:pPr>
            <a:r>
              <a:rPr lang="uk-UA" sz="2800" b="1" dirty="0" err="1" smtClean="0"/>
              <a:t>Arpal</a:t>
            </a:r>
            <a:r>
              <a:rPr lang="en-US" sz="2800" dirty="0" smtClean="0"/>
              <a:t> </a:t>
            </a:r>
            <a:r>
              <a:rPr lang="uk-UA" sz="2100" dirty="0" smtClean="0"/>
              <a:t>- український виробник обладнання. Трансформація виробництва у 2020–2021 роках.</a:t>
            </a:r>
          </a:p>
          <a:p>
            <a:pPr algn="just"/>
            <a:r>
              <a:rPr lang="uk-UA" sz="2100" dirty="0" smtClean="0"/>
              <a:t>Компанія переглянула виробничі процеси, перейшла від накопичення великих партій деталей до організації виробництва окремих виробів, аналізувала тривалість операцій і усувала зайві переміщення.</a:t>
            </a:r>
            <a:r>
              <a:rPr lang="uk-UA" sz="2100" dirty="0"/>
              <a:t> Основні зміни: </a:t>
            </a:r>
            <a:endParaRPr lang="uk-UA" sz="2100" dirty="0" smtClean="0"/>
          </a:p>
          <a:p>
            <a:pPr algn="just"/>
            <a:r>
              <a:rPr lang="uk-UA" sz="2100" b="1" dirty="0" smtClean="0"/>
              <a:t>1. Виробництво одиничними партіями</a:t>
            </a:r>
            <a:r>
              <a:rPr lang="uk-UA" sz="2100" dirty="0" smtClean="0"/>
              <a:t>. Замість виготовлення великої кількості однотипних деталей із подальшим очікуванням переходили до </a:t>
            </a:r>
            <a:r>
              <a:rPr lang="uk-UA" sz="2100" dirty="0" err="1" smtClean="0"/>
              <a:t>послідовнішого</a:t>
            </a:r>
            <a:r>
              <a:rPr lang="uk-UA" sz="2100" dirty="0" smtClean="0"/>
              <a:t> виробничого потоку. </a:t>
            </a:r>
          </a:p>
          <a:p>
            <a:pPr algn="just"/>
            <a:r>
              <a:rPr lang="uk-UA" sz="2100" b="1" dirty="0" smtClean="0"/>
              <a:t>2. Оптимізація робочих місць</a:t>
            </a:r>
            <a:r>
              <a:rPr lang="uk-UA" sz="2100" dirty="0" smtClean="0"/>
              <a:t>. Прибирали зайве обладнання, змінювали розташування робочих зон і вдосконалювали дільницю порошкового фарбування.</a:t>
            </a:r>
          </a:p>
          <a:p>
            <a:pPr algn="just"/>
            <a:r>
              <a:rPr lang="uk-UA" sz="2100" b="1" dirty="0" smtClean="0"/>
              <a:t>3. Візуальне управління</a:t>
            </a:r>
            <a:r>
              <a:rPr lang="uk-UA" sz="2100" dirty="0" smtClean="0"/>
              <a:t>. Фіксували початок і завершення операцій, виводили інформацію про роботу на монітори.</a:t>
            </a:r>
          </a:p>
          <a:p>
            <a:pPr algn="just"/>
            <a:r>
              <a:rPr lang="uk-UA" sz="2100" b="1" dirty="0" smtClean="0"/>
              <a:t>4. Розвиток команди. </a:t>
            </a:r>
            <a:r>
              <a:rPr lang="uk-UA" sz="2100" dirty="0" smtClean="0"/>
              <a:t>Запровадили щоденні зустрічі для пошуку покращень та змінили систему оплати, враховуючи навички й командні результати</a:t>
            </a:r>
            <a:r>
              <a:rPr lang="ru-RU" sz="2100" dirty="0" smtClean="0"/>
              <a:t>.</a:t>
            </a:r>
            <a:r>
              <a:rPr lang="en-US" sz="2100" dirty="0" smtClean="0"/>
              <a:t> </a:t>
            </a:r>
            <a:r>
              <a:rPr lang="uk-UA" sz="2100" dirty="0" smtClean="0"/>
              <a:t>Стандартизація розміщення продукції на </a:t>
            </a:r>
            <a:r>
              <a:rPr lang="uk-UA" sz="2100" dirty="0" err="1" smtClean="0"/>
              <a:t>палетах</a:t>
            </a:r>
            <a:r>
              <a:rPr lang="uk-UA" sz="2100" dirty="0" smtClean="0"/>
              <a:t> допомогла компанії зменшити вартість доставки вдвічі, також описано скорочення часу виробництва, покращення якості та ергономіки</a:t>
            </a:r>
            <a:r>
              <a:rPr lang="ru-RU" sz="2100" dirty="0" smtClean="0"/>
              <a:t>.</a:t>
            </a:r>
            <a:endParaRPr lang="ru-RU" sz="21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862924" y="9667"/>
            <a:ext cx="142494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Як </a:t>
            </a:r>
            <a:r>
              <a:rPr lang="ru-RU" sz="2800" b="1" dirty="0" err="1" smtClean="0">
                <a:solidFill>
                  <a:schemeClr val="bg1"/>
                </a:solidFill>
              </a:rPr>
              <a:t>кайдзен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uk-UA" sz="2800" b="1" dirty="0" smtClean="0">
                <a:solidFill>
                  <a:schemeClr val="bg1"/>
                </a:solidFill>
              </a:rPr>
              <a:t>застосовується в Україні: реальні приклади</a:t>
            </a:r>
          </a:p>
          <a:p>
            <a:pPr algn="just"/>
            <a:r>
              <a:rPr lang="ru-RU" sz="2800" dirty="0" smtClean="0">
                <a:solidFill>
                  <a:schemeClr val="bg1"/>
                </a:solidFill>
              </a:rPr>
              <a:t>В </a:t>
            </a:r>
            <a:r>
              <a:rPr lang="uk-UA" sz="2800" dirty="0" smtClean="0">
                <a:solidFill>
                  <a:schemeClr val="bg1"/>
                </a:solidFill>
              </a:rPr>
              <a:t>Україні принципи </a:t>
            </a:r>
            <a:r>
              <a:rPr lang="uk-UA" sz="2800" dirty="0" err="1" smtClean="0">
                <a:solidFill>
                  <a:schemeClr val="bg1"/>
                </a:solidFill>
              </a:rPr>
              <a:t>кайдзен</a:t>
            </a:r>
            <a:r>
              <a:rPr lang="uk-UA" sz="2800" dirty="0" smtClean="0">
                <a:solidFill>
                  <a:schemeClr val="bg1"/>
                </a:solidFill>
              </a:rPr>
              <a:t> застосовують у виробництві, фармацевтиці, логістиці</a:t>
            </a:r>
            <a:r>
              <a:rPr lang="ru-RU" sz="2800" dirty="0" smtClean="0">
                <a:solidFill>
                  <a:schemeClr val="bg1"/>
                </a:solidFill>
              </a:rPr>
              <a:t> та </a:t>
            </a:r>
            <a:r>
              <a:rPr lang="uk-UA" sz="2800" dirty="0" smtClean="0">
                <a:solidFill>
                  <a:schemeClr val="bg1"/>
                </a:solidFill>
              </a:rPr>
              <a:t>інших </a:t>
            </a:r>
            <a:r>
              <a:rPr lang="ru-RU" sz="2800" dirty="0" smtClean="0">
                <a:solidFill>
                  <a:schemeClr val="bg1"/>
                </a:solidFill>
              </a:rPr>
              <a:t>сферах. </a:t>
            </a:r>
            <a:r>
              <a:rPr lang="uk-UA" sz="2800" dirty="0" smtClean="0">
                <a:solidFill>
                  <a:schemeClr val="bg1"/>
                </a:solidFill>
              </a:rPr>
              <a:t>Найкращі приклади, стосуються ощадливого виробництва </a:t>
            </a:r>
            <a:r>
              <a:rPr lang="ru-RU" sz="2800" dirty="0" smtClean="0">
                <a:solidFill>
                  <a:schemeClr val="bg1"/>
                </a:solidFill>
              </a:rPr>
              <a:t>(</a:t>
            </a:r>
            <a:r>
              <a:rPr lang="en-US" sz="2800" dirty="0" smtClean="0">
                <a:solidFill>
                  <a:schemeClr val="bg1"/>
                </a:solidFill>
              </a:rPr>
              <a:t>Lean), </a:t>
            </a:r>
            <a:r>
              <a:rPr lang="uk-UA" sz="2800" dirty="0" smtClean="0">
                <a:solidFill>
                  <a:schemeClr val="bg1"/>
                </a:solidFill>
              </a:rPr>
              <a:t>складовою якого є </a:t>
            </a:r>
            <a:r>
              <a:rPr lang="uk-UA" sz="2800" dirty="0" err="1" smtClean="0">
                <a:solidFill>
                  <a:schemeClr val="bg1"/>
                </a:solidFill>
              </a:rPr>
              <a:t>кайдзен</a:t>
            </a:r>
            <a:r>
              <a:rPr lang="uk-UA" sz="28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ru-RU" sz="2800" dirty="0" err="1">
                <a:solidFill>
                  <a:schemeClr val="bg1"/>
                </a:solidFill>
              </a:rPr>
              <a:t>К</a:t>
            </a:r>
            <a:r>
              <a:rPr lang="ru-RU" sz="2800" dirty="0" err="1" smtClean="0">
                <a:solidFill>
                  <a:schemeClr val="bg1"/>
                </a:solidFill>
              </a:rPr>
              <a:t>айдзен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uk-UA" sz="2800" dirty="0" smtClean="0">
                <a:solidFill>
                  <a:schemeClr val="bg1"/>
                </a:solidFill>
              </a:rPr>
              <a:t>може бути особливо корисним малому та середньому бізнесу, де затримки, зайві запаси й нераціональна організація роботи безпосередньо впливають на собівартість продукції.</a:t>
            </a:r>
          </a:p>
        </p:txBody>
      </p:sp>
    </p:spTree>
    <p:extLst>
      <p:ext uri="{BB962C8B-B14F-4D97-AF65-F5344CB8AC3E}">
        <p14:creationId xmlns:p14="http://schemas.microsoft.com/office/powerpoint/2010/main" val="9466794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5278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8288000" cy="3086100"/>
            </a:xfrm>
            <a:custGeom>
              <a:avLst/>
              <a:gdLst/>
              <a:ahLst/>
              <a:cxnLst/>
              <a:rect l="l" t="t" r="r" b="b"/>
              <a:pathLst>
                <a:path w="18288000" h="3086100">
                  <a:moveTo>
                    <a:pt x="18287562" y="3086101"/>
                  </a:moveTo>
                  <a:lnTo>
                    <a:pt x="0" y="3086101"/>
                  </a:lnTo>
                  <a:lnTo>
                    <a:pt x="0" y="0"/>
                  </a:lnTo>
                  <a:lnTo>
                    <a:pt x="18287562" y="0"/>
                  </a:lnTo>
                  <a:lnTo>
                    <a:pt x="18287562" y="3086101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72218" y="781635"/>
            <a:ext cx="15811500" cy="625812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 marR="5080" indent="-635" algn="ctr">
              <a:lnSpc>
                <a:spcPts val="3900"/>
              </a:lnSpc>
              <a:spcBef>
                <a:spcPts val="980"/>
              </a:spcBef>
            </a:pPr>
            <a:endParaRPr sz="4000" dirty="0">
              <a:latin typeface="Gill Sans MT"/>
              <a:cs typeface="Gill Sans M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-7393"/>
            <a:ext cx="1586230" cy="1964689"/>
          </a:xfrm>
          <a:custGeom>
            <a:avLst/>
            <a:gdLst/>
            <a:ahLst/>
            <a:cxnLst/>
            <a:rect l="l" t="t" r="r" b="b"/>
            <a:pathLst>
              <a:path w="1586230" h="1964689">
                <a:moveTo>
                  <a:pt x="0" y="1964557"/>
                </a:moveTo>
                <a:lnTo>
                  <a:pt x="0" y="1170901"/>
                </a:lnTo>
                <a:lnTo>
                  <a:pt x="6426" y="1169134"/>
                </a:lnTo>
                <a:lnTo>
                  <a:pt x="49665" y="1155323"/>
                </a:lnTo>
                <a:lnTo>
                  <a:pt x="92127" y="1139837"/>
                </a:lnTo>
                <a:lnTo>
                  <a:pt x="133774" y="1122715"/>
                </a:lnTo>
                <a:lnTo>
                  <a:pt x="174565" y="1103995"/>
                </a:lnTo>
                <a:lnTo>
                  <a:pt x="214462" y="1083717"/>
                </a:lnTo>
                <a:lnTo>
                  <a:pt x="253426" y="1061920"/>
                </a:lnTo>
                <a:lnTo>
                  <a:pt x="291418" y="1038642"/>
                </a:lnTo>
                <a:lnTo>
                  <a:pt x="328399" y="1013923"/>
                </a:lnTo>
                <a:lnTo>
                  <a:pt x="364329" y="987803"/>
                </a:lnTo>
                <a:lnTo>
                  <a:pt x="399170" y="960319"/>
                </a:lnTo>
                <a:lnTo>
                  <a:pt x="432882" y="931512"/>
                </a:lnTo>
                <a:lnTo>
                  <a:pt x="465427" y="901419"/>
                </a:lnTo>
                <a:lnTo>
                  <a:pt x="496765" y="870081"/>
                </a:lnTo>
                <a:lnTo>
                  <a:pt x="526857" y="837537"/>
                </a:lnTo>
                <a:lnTo>
                  <a:pt x="555665" y="803824"/>
                </a:lnTo>
                <a:lnTo>
                  <a:pt x="583148" y="768984"/>
                </a:lnTo>
                <a:lnTo>
                  <a:pt x="609269" y="733053"/>
                </a:lnTo>
                <a:lnTo>
                  <a:pt x="633988" y="696073"/>
                </a:lnTo>
                <a:lnTo>
                  <a:pt x="657265" y="658081"/>
                </a:lnTo>
                <a:lnTo>
                  <a:pt x="679062" y="619117"/>
                </a:lnTo>
                <a:lnTo>
                  <a:pt x="699340" y="579219"/>
                </a:lnTo>
                <a:lnTo>
                  <a:pt x="718060" y="538428"/>
                </a:lnTo>
                <a:lnTo>
                  <a:pt x="735183" y="496782"/>
                </a:lnTo>
                <a:lnTo>
                  <a:pt x="750669" y="454319"/>
                </a:lnTo>
                <a:lnTo>
                  <a:pt x="764479" y="411080"/>
                </a:lnTo>
                <a:lnTo>
                  <a:pt x="776575" y="367103"/>
                </a:lnTo>
                <a:lnTo>
                  <a:pt x="786917" y="322428"/>
                </a:lnTo>
                <a:lnTo>
                  <a:pt x="795466" y="277093"/>
                </a:lnTo>
                <a:lnTo>
                  <a:pt x="802184" y="231137"/>
                </a:lnTo>
                <a:lnTo>
                  <a:pt x="807030" y="184599"/>
                </a:lnTo>
                <a:lnTo>
                  <a:pt x="809967" y="137520"/>
                </a:lnTo>
                <a:lnTo>
                  <a:pt x="810954" y="89937"/>
                </a:lnTo>
                <a:lnTo>
                  <a:pt x="809968" y="43568"/>
                </a:lnTo>
                <a:lnTo>
                  <a:pt x="809917" y="41174"/>
                </a:lnTo>
                <a:lnTo>
                  <a:pt x="807285" y="0"/>
                </a:lnTo>
                <a:lnTo>
                  <a:pt x="1584027" y="0"/>
                </a:lnTo>
                <a:lnTo>
                  <a:pt x="1585660" y="41174"/>
                </a:lnTo>
                <a:lnTo>
                  <a:pt x="1585755" y="140063"/>
                </a:lnTo>
                <a:lnTo>
                  <a:pt x="1583853" y="188014"/>
                </a:lnTo>
                <a:lnTo>
                  <a:pt x="1580881" y="235654"/>
                </a:lnTo>
                <a:lnTo>
                  <a:pt x="1576744" y="282970"/>
                </a:lnTo>
                <a:lnTo>
                  <a:pt x="1571457" y="329948"/>
                </a:lnTo>
                <a:lnTo>
                  <a:pt x="1565034" y="376572"/>
                </a:lnTo>
                <a:lnTo>
                  <a:pt x="1557489" y="422829"/>
                </a:lnTo>
                <a:lnTo>
                  <a:pt x="1548837" y="468705"/>
                </a:lnTo>
                <a:lnTo>
                  <a:pt x="1539092" y="514184"/>
                </a:lnTo>
                <a:lnTo>
                  <a:pt x="1528268" y="559254"/>
                </a:lnTo>
                <a:lnTo>
                  <a:pt x="1516379" y="603899"/>
                </a:lnTo>
                <a:lnTo>
                  <a:pt x="1503440" y="648107"/>
                </a:lnTo>
                <a:lnTo>
                  <a:pt x="1489464" y="691861"/>
                </a:lnTo>
                <a:lnTo>
                  <a:pt x="1474467" y="735148"/>
                </a:lnTo>
                <a:lnTo>
                  <a:pt x="1458461" y="777955"/>
                </a:lnTo>
                <a:lnTo>
                  <a:pt x="1441462" y="820266"/>
                </a:lnTo>
                <a:lnTo>
                  <a:pt x="1423484" y="862067"/>
                </a:lnTo>
                <a:lnTo>
                  <a:pt x="1404540" y="903344"/>
                </a:lnTo>
                <a:lnTo>
                  <a:pt x="1384646" y="944084"/>
                </a:lnTo>
                <a:lnTo>
                  <a:pt x="1363815" y="984271"/>
                </a:lnTo>
                <a:lnTo>
                  <a:pt x="1342062" y="1023891"/>
                </a:lnTo>
                <a:lnTo>
                  <a:pt x="1319401" y="1062931"/>
                </a:lnTo>
                <a:lnTo>
                  <a:pt x="1295845" y="1101376"/>
                </a:lnTo>
                <a:lnTo>
                  <a:pt x="1271410" y="1139211"/>
                </a:lnTo>
                <a:lnTo>
                  <a:pt x="1246110" y="1176423"/>
                </a:lnTo>
                <a:lnTo>
                  <a:pt x="1219958" y="1212998"/>
                </a:lnTo>
                <a:lnTo>
                  <a:pt x="1192969" y="1248920"/>
                </a:lnTo>
                <a:lnTo>
                  <a:pt x="1165158" y="1284176"/>
                </a:lnTo>
                <a:lnTo>
                  <a:pt x="1136538" y="1318752"/>
                </a:lnTo>
                <a:lnTo>
                  <a:pt x="1107124" y="1352633"/>
                </a:lnTo>
                <a:lnTo>
                  <a:pt x="1076930" y="1385805"/>
                </a:lnTo>
                <a:lnTo>
                  <a:pt x="1045969" y="1418254"/>
                </a:lnTo>
                <a:lnTo>
                  <a:pt x="1014258" y="1449966"/>
                </a:lnTo>
                <a:lnTo>
                  <a:pt x="981809" y="1480926"/>
                </a:lnTo>
                <a:lnTo>
                  <a:pt x="948637" y="1511120"/>
                </a:lnTo>
                <a:lnTo>
                  <a:pt x="914756" y="1540534"/>
                </a:lnTo>
                <a:lnTo>
                  <a:pt x="880180" y="1569154"/>
                </a:lnTo>
                <a:lnTo>
                  <a:pt x="844924" y="1596966"/>
                </a:lnTo>
                <a:lnTo>
                  <a:pt x="809001" y="1623954"/>
                </a:lnTo>
                <a:lnTo>
                  <a:pt x="772427" y="1650106"/>
                </a:lnTo>
                <a:lnTo>
                  <a:pt x="735215" y="1675406"/>
                </a:lnTo>
                <a:lnTo>
                  <a:pt x="697380" y="1699842"/>
                </a:lnTo>
                <a:lnTo>
                  <a:pt x="658935" y="1723397"/>
                </a:lnTo>
                <a:lnTo>
                  <a:pt x="619895" y="1746058"/>
                </a:lnTo>
                <a:lnTo>
                  <a:pt x="580275" y="1767811"/>
                </a:lnTo>
                <a:lnTo>
                  <a:pt x="540088" y="1788642"/>
                </a:lnTo>
                <a:lnTo>
                  <a:pt x="499348" y="1808537"/>
                </a:lnTo>
                <a:lnTo>
                  <a:pt x="458071" y="1827480"/>
                </a:lnTo>
                <a:lnTo>
                  <a:pt x="416270" y="1845458"/>
                </a:lnTo>
                <a:lnTo>
                  <a:pt x="373959" y="1862457"/>
                </a:lnTo>
                <a:lnTo>
                  <a:pt x="331152" y="1878463"/>
                </a:lnTo>
                <a:lnTo>
                  <a:pt x="287865" y="1893460"/>
                </a:lnTo>
                <a:lnTo>
                  <a:pt x="244110" y="1907436"/>
                </a:lnTo>
                <a:lnTo>
                  <a:pt x="199903" y="1920375"/>
                </a:lnTo>
                <a:lnTo>
                  <a:pt x="155258" y="1932264"/>
                </a:lnTo>
                <a:lnTo>
                  <a:pt x="110188" y="1943088"/>
                </a:lnTo>
                <a:lnTo>
                  <a:pt x="64708" y="1952834"/>
                </a:lnTo>
                <a:lnTo>
                  <a:pt x="18833" y="1961486"/>
                </a:lnTo>
                <a:lnTo>
                  <a:pt x="0" y="1964557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89018" y="0"/>
            <a:ext cx="1731266" cy="166676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114301" y="3272272"/>
            <a:ext cx="18059398" cy="7050006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r>
              <a:rPr lang="ru-RU" sz="2400" b="1" dirty="0" smtClean="0"/>
              <a:t>1</a:t>
            </a:r>
            <a:r>
              <a:rPr lang="uk-UA" sz="2400" b="1" dirty="0" smtClean="0"/>
              <a:t>. Вибрати проблему</a:t>
            </a:r>
          </a:p>
          <a:p>
            <a:r>
              <a:rPr lang="uk-UA" sz="2400" dirty="0" smtClean="0"/>
              <a:t>Наприклад, затримки замовлень, брак, повторна робота, зайві запаси або надмірні витрати електроенергії.</a:t>
            </a:r>
          </a:p>
          <a:p>
            <a:r>
              <a:rPr lang="uk-UA" sz="2400" dirty="0" smtClean="0"/>
              <a:t>Термін: 1–3 дні</a:t>
            </a:r>
            <a:endParaRPr lang="uk-UA" sz="2100" dirty="0" smtClean="0"/>
          </a:p>
          <a:p>
            <a:r>
              <a:rPr lang="ru-RU" sz="2400" b="1" dirty="0" smtClean="0"/>
              <a:t>2. </a:t>
            </a:r>
            <a:r>
              <a:rPr lang="uk-UA" sz="2400" b="1" dirty="0" smtClean="0"/>
              <a:t>Виміряти початкові показники</a:t>
            </a:r>
          </a:p>
          <a:p>
            <a:r>
              <a:rPr lang="uk-UA" sz="2400" dirty="0" smtClean="0"/>
              <a:t>Визначити фактичний час виконання операцій, кількість помилок, витрати або інший показник, який потрібно покращити.</a:t>
            </a:r>
          </a:p>
          <a:p>
            <a:r>
              <a:rPr lang="uk-UA" sz="2400" dirty="0" smtClean="0"/>
              <a:t>Термін: 3–7 днів, залежно від процесу</a:t>
            </a:r>
            <a:endParaRPr lang="uk-UA" sz="2100" dirty="0" smtClean="0"/>
          </a:p>
          <a:p>
            <a:r>
              <a:rPr lang="ru-RU" sz="2400" b="1" dirty="0" smtClean="0"/>
              <a:t>3. </a:t>
            </a:r>
            <a:r>
              <a:rPr lang="uk-UA" sz="2400" b="1" dirty="0" smtClean="0"/>
              <a:t>Знайти першопричину</a:t>
            </a:r>
          </a:p>
          <a:p>
            <a:r>
              <a:rPr lang="uk-UA" sz="2400" dirty="0" smtClean="0"/>
              <a:t>Використати метод «5 чому»: послідовно запитувати, чому виникла проблема, доки не стане зрозуміло, що саме потрібно змінити.</a:t>
            </a:r>
          </a:p>
          <a:p>
            <a:r>
              <a:rPr lang="uk-UA" sz="2400" dirty="0" smtClean="0"/>
              <a:t>Термін: 1–3 дні</a:t>
            </a:r>
            <a:endParaRPr lang="uk-UA" sz="2400" dirty="0"/>
          </a:p>
          <a:p>
            <a:r>
              <a:rPr lang="uk-UA" sz="2400" b="1" dirty="0" smtClean="0"/>
              <a:t>4. Провести невеликий експеримент</a:t>
            </a:r>
          </a:p>
          <a:p>
            <a:r>
              <a:rPr lang="uk-UA" sz="2400" dirty="0" smtClean="0"/>
              <a:t>Наприклад, змінити розташування інструментів, спростити форму замовлення або впорядкувати послідовність операцій.</a:t>
            </a:r>
          </a:p>
          <a:p>
            <a:r>
              <a:rPr lang="uk-UA" sz="2400" dirty="0" smtClean="0"/>
              <a:t>Термін: 1–2 тижні</a:t>
            </a:r>
          </a:p>
          <a:p>
            <a:r>
              <a:rPr lang="ru-RU" sz="2400" b="1" dirty="0" smtClean="0"/>
              <a:t>5. </a:t>
            </a:r>
            <a:r>
              <a:rPr lang="uk-UA" sz="2400" b="1" dirty="0" smtClean="0"/>
              <a:t>Перевірити результат і закріпити зміни</a:t>
            </a:r>
          </a:p>
          <a:p>
            <a:r>
              <a:rPr lang="uk-UA" sz="2400" dirty="0" smtClean="0"/>
              <a:t>Порівняти показники до і після експерименту. Якщо зміна корисна, описати новий стандарт і поширити його на інші ділянки.</a:t>
            </a:r>
          </a:p>
          <a:p>
            <a:r>
              <a:rPr lang="uk-UA" sz="2400" dirty="0" smtClean="0"/>
              <a:t>Термін: 1 тиждень на перевірку, далі - постійне вдосконалення</a:t>
            </a:r>
          </a:p>
          <a:p>
            <a:r>
              <a:rPr lang="ru-RU" sz="2400" dirty="0" err="1"/>
              <a:t>Кайдзен</a:t>
            </a:r>
            <a:r>
              <a:rPr lang="ru-RU" sz="2400" dirty="0"/>
              <a:t> не </a:t>
            </a:r>
            <a:r>
              <a:rPr lang="uk-UA" sz="2400" dirty="0" smtClean="0"/>
              <a:t>гарантує економії </a:t>
            </a:r>
            <a:r>
              <a:rPr lang="ru-RU" sz="2400" dirty="0" smtClean="0"/>
              <a:t>сам </a:t>
            </a:r>
            <a:r>
              <a:rPr lang="ru-RU" sz="2400" dirty="0"/>
              <a:t>по </a:t>
            </a:r>
            <a:r>
              <a:rPr lang="uk-UA" sz="2400" dirty="0" smtClean="0"/>
              <a:t>собі. Результат залежить від того, як саме підприємство організує </a:t>
            </a:r>
            <a:r>
              <a:rPr lang="ru-RU" sz="2400" dirty="0" smtClean="0"/>
              <a:t>роботу.</a:t>
            </a:r>
            <a:endParaRPr lang="uk-UA" sz="2400" dirty="0" smtClean="0"/>
          </a:p>
          <a:p>
            <a:pPr algn="just"/>
            <a:r>
              <a:rPr lang="ru-RU" sz="2400" dirty="0"/>
              <a:t>В </a:t>
            </a:r>
            <a:r>
              <a:rPr lang="uk-UA" sz="2400" dirty="0" smtClean="0"/>
              <a:t>українському контексті важливо не плутати </a:t>
            </a:r>
            <a:r>
              <a:rPr lang="uk-UA" sz="2400" dirty="0" err="1" smtClean="0"/>
              <a:t>кайдзен</a:t>
            </a:r>
            <a:r>
              <a:rPr lang="uk-UA" sz="2400" dirty="0" smtClean="0"/>
              <a:t> із вимогою постійно працювати швидше або скорочувати персонал. Його мета — покращувати </a:t>
            </a:r>
            <a:r>
              <a:rPr lang="ru-RU" sz="2400" dirty="0" smtClean="0"/>
              <a:t>сам </a:t>
            </a:r>
            <a:r>
              <a:rPr lang="uk-UA" sz="2400" dirty="0" smtClean="0"/>
              <a:t>процес, прибирати зайву роботу та допомагати працівникам виконувати завдання якісніше</a:t>
            </a:r>
            <a:r>
              <a:rPr lang="ru-RU" sz="2400" dirty="0" smtClean="0"/>
              <a:t>.</a:t>
            </a:r>
            <a:endParaRPr lang="ru-RU" sz="21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86230" y="55506"/>
            <a:ext cx="1463507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Покроковий план впровадження </a:t>
            </a:r>
            <a:r>
              <a:rPr lang="uk-UA" sz="2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кайдзен</a:t>
            </a:r>
            <a:r>
              <a:rPr lang="ru-RU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Для </a:t>
            </a:r>
            <a:r>
              <a:rPr lang="uk-UA" sz="2400" dirty="0" smtClean="0">
                <a:solidFill>
                  <a:schemeClr val="bg1"/>
                </a:solidFill>
              </a:rPr>
              <a:t>українського підприємства доцільно починати не з масштабної перебудови, а з одного процесу, де є вимірювана проблема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Цикл, я</a:t>
            </a:r>
            <a:r>
              <a:rPr lang="uk-UA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кий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лежить в основі такого підходу, називається 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PDCA: Plan — 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плануй,</a:t>
            </a: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— 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виконуй</a:t>
            </a: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— 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перевіряй</a:t>
            </a: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 — 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удосконалюй (коригуй). Він допомагає перетворювати ідеї на перевірені рішення, а не впроваджувати зміни навмання. </a:t>
            </a:r>
            <a:r>
              <a:rPr lang="uk-UA" sz="2400" dirty="0" smtClean="0">
                <a:solidFill>
                  <a:schemeClr val="bg1"/>
                </a:solidFill>
              </a:rPr>
              <a:t>Ця модель також відома як </a:t>
            </a:r>
            <a:r>
              <a:rPr lang="uk-UA" sz="2400" b="1" dirty="0" smtClean="0">
                <a:solidFill>
                  <a:schemeClr val="bg1"/>
                </a:solidFill>
              </a:rPr>
              <a:t>цикл </a:t>
            </a:r>
            <a:r>
              <a:rPr lang="uk-UA" sz="2400" b="1" dirty="0" err="1" smtClean="0">
                <a:solidFill>
                  <a:schemeClr val="bg1"/>
                </a:solidFill>
              </a:rPr>
              <a:t>Демінга</a:t>
            </a:r>
            <a:r>
              <a:rPr lang="uk-UA" sz="2400" b="1" dirty="0" smtClean="0">
                <a:solidFill>
                  <a:schemeClr val="bg1"/>
                </a:solidFill>
              </a:rPr>
              <a:t>.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uk-UA" sz="2400" dirty="0" smtClean="0">
                <a:solidFill>
                  <a:schemeClr val="bg1"/>
                </a:solidFill>
              </a:rPr>
              <a:t>Цей метод є базовим інструментом безперервного покращення процесів та управління якістю в бізнесі й менеджменті</a:t>
            </a:r>
            <a:r>
              <a:rPr lang="ru-RU" sz="2400" dirty="0" smtClean="0"/>
              <a:t>.</a:t>
            </a:r>
            <a:endParaRPr lang="uk-UA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9418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5317520" y="392262"/>
            <a:ext cx="6403340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sz="3700" dirty="0">
                <a:solidFill>
                  <a:srgbClr val="231F20"/>
                </a:solidFill>
                <a:latin typeface="Lucida Sans Unicode"/>
                <a:cs typeface="Lucida Sans Unicode"/>
              </a:rPr>
              <a:t>3</a:t>
            </a:r>
            <a:r>
              <a:rPr sz="3700" spc="-775" dirty="0" smtClean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3700" spc="-400" dirty="0">
                <a:solidFill>
                  <a:srgbClr val="231F20"/>
                </a:solidFill>
                <a:latin typeface="Lucida Sans Unicode"/>
                <a:cs typeface="Lucida Sans Unicode"/>
              </a:rPr>
              <a:t>.</a:t>
            </a:r>
            <a:r>
              <a:rPr sz="3700" spc="6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3700" spc="204" dirty="0">
                <a:solidFill>
                  <a:srgbClr val="231F20"/>
                </a:solidFill>
              </a:rPr>
              <a:t>ІНТЕРНЕТ</a:t>
            </a:r>
            <a:r>
              <a:rPr sz="3700" spc="204" dirty="0">
                <a:solidFill>
                  <a:srgbClr val="231F20"/>
                </a:solidFill>
                <a:latin typeface="Lucida Sans Unicode"/>
                <a:cs typeface="Lucida Sans Unicode"/>
              </a:rPr>
              <a:t>-</a:t>
            </a:r>
            <a:r>
              <a:rPr sz="3700" spc="-7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3700" spc="265" dirty="0">
                <a:solidFill>
                  <a:srgbClr val="231F20"/>
                </a:solidFill>
              </a:rPr>
              <a:t>ТРЕЙДИНГ</a:t>
            </a:r>
            <a:endParaRPr sz="3700" dirty="0">
              <a:latin typeface="Lucida Sans Unicode"/>
              <a:cs typeface="Lucida Sans Unicode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" y="0"/>
            <a:ext cx="18288000" cy="10287000"/>
            <a:chOff x="2" y="0"/>
            <a:chExt cx="18288000" cy="102870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75562" y="507"/>
              <a:ext cx="7612437" cy="1028627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2332335" cy="10287635"/>
            </a:xfrm>
            <a:custGeom>
              <a:avLst/>
              <a:gdLst/>
              <a:ahLst/>
              <a:cxnLst/>
              <a:rect l="l" t="t" r="r" b="b"/>
              <a:pathLst>
                <a:path w="12332335" h="10287635">
                  <a:moveTo>
                    <a:pt x="3682860" y="0"/>
                  </a:moveTo>
                  <a:lnTo>
                    <a:pt x="0" y="0"/>
                  </a:lnTo>
                  <a:lnTo>
                    <a:pt x="0" y="10287000"/>
                  </a:lnTo>
                  <a:lnTo>
                    <a:pt x="1161097" y="10287000"/>
                  </a:lnTo>
                  <a:lnTo>
                    <a:pt x="3682860" y="0"/>
                  </a:lnTo>
                  <a:close/>
                </a:path>
                <a:path w="12332335" h="10287635">
                  <a:moveTo>
                    <a:pt x="12332284" y="4485475"/>
                  </a:moveTo>
                  <a:lnTo>
                    <a:pt x="12026367" y="4415421"/>
                  </a:lnTo>
                  <a:lnTo>
                    <a:pt x="10681919" y="10287013"/>
                  </a:lnTo>
                  <a:lnTo>
                    <a:pt x="11003877" y="10287000"/>
                  </a:lnTo>
                  <a:lnTo>
                    <a:pt x="12332284" y="4485475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98960" y="0"/>
              <a:ext cx="1125220" cy="3576320"/>
            </a:xfrm>
            <a:custGeom>
              <a:avLst/>
              <a:gdLst/>
              <a:ahLst/>
              <a:cxnLst/>
              <a:rect l="l" t="t" r="r" b="b"/>
              <a:pathLst>
                <a:path w="1125220" h="3576320">
                  <a:moveTo>
                    <a:pt x="305917" y="3576097"/>
                  </a:moveTo>
                  <a:lnTo>
                    <a:pt x="0" y="3506050"/>
                  </a:lnTo>
                  <a:lnTo>
                    <a:pt x="802801" y="1"/>
                  </a:lnTo>
                  <a:lnTo>
                    <a:pt x="1124757" y="0"/>
                  </a:lnTo>
                  <a:lnTo>
                    <a:pt x="305917" y="3576097"/>
                  </a:lnTo>
                  <a:close/>
                </a:path>
              </a:pathLst>
            </a:custGeom>
            <a:solidFill>
              <a:srgbClr val="387D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67896" y="715629"/>
              <a:ext cx="133350" cy="63500"/>
            </a:xfrm>
            <a:custGeom>
              <a:avLst/>
              <a:gdLst/>
              <a:ahLst/>
              <a:cxnLst/>
              <a:rect l="l" t="t" r="r" b="b"/>
              <a:pathLst>
                <a:path w="133350" h="63500">
                  <a:moveTo>
                    <a:pt x="0" y="63139"/>
                  </a:moveTo>
                  <a:lnTo>
                    <a:pt x="133111" y="0"/>
                  </a:lnTo>
                  <a:lnTo>
                    <a:pt x="133111" y="19710"/>
                  </a:lnTo>
                  <a:lnTo>
                    <a:pt x="0" y="63139"/>
                  </a:lnTo>
                  <a:close/>
                </a:path>
              </a:pathLst>
            </a:custGeom>
            <a:solidFill>
              <a:srgbClr val="4DB5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41236" y="453490"/>
              <a:ext cx="290830" cy="556260"/>
            </a:xfrm>
            <a:custGeom>
              <a:avLst/>
              <a:gdLst/>
              <a:ahLst/>
              <a:cxnLst/>
              <a:rect l="l" t="t" r="r" b="b"/>
              <a:pathLst>
                <a:path w="290829" h="556260">
                  <a:moveTo>
                    <a:pt x="64160" y="44729"/>
                  </a:moveTo>
                  <a:lnTo>
                    <a:pt x="7663" y="291"/>
                  </a:lnTo>
                  <a:lnTo>
                    <a:pt x="8851" y="0"/>
                  </a:lnTo>
                  <a:lnTo>
                    <a:pt x="148006" y="0"/>
                  </a:lnTo>
                  <a:lnTo>
                    <a:pt x="156005" y="40240"/>
                  </a:lnTo>
                  <a:lnTo>
                    <a:pt x="73808" y="40240"/>
                  </a:lnTo>
                  <a:lnTo>
                    <a:pt x="68569" y="41880"/>
                  </a:lnTo>
                  <a:lnTo>
                    <a:pt x="64160" y="44729"/>
                  </a:lnTo>
                  <a:close/>
                </a:path>
                <a:path w="290829" h="556260">
                  <a:moveTo>
                    <a:pt x="146863" y="556254"/>
                  </a:moveTo>
                  <a:lnTo>
                    <a:pt x="112201" y="532494"/>
                  </a:lnTo>
                  <a:lnTo>
                    <a:pt x="111510" y="532027"/>
                  </a:lnTo>
                  <a:lnTo>
                    <a:pt x="78205" y="511901"/>
                  </a:lnTo>
                  <a:lnTo>
                    <a:pt x="42499" y="493078"/>
                  </a:lnTo>
                  <a:lnTo>
                    <a:pt x="6155" y="476634"/>
                  </a:lnTo>
                  <a:lnTo>
                    <a:pt x="2424" y="475082"/>
                  </a:lnTo>
                  <a:lnTo>
                    <a:pt x="0" y="471410"/>
                  </a:lnTo>
                  <a:lnTo>
                    <a:pt x="0" y="21983"/>
                  </a:lnTo>
                  <a:lnTo>
                    <a:pt x="51710" y="62661"/>
                  </a:lnTo>
                  <a:lnTo>
                    <a:pt x="51282" y="64633"/>
                  </a:lnTo>
                  <a:lnTo>
                    <a:pt x="51056" y="66648"/>
                  </a:lnTo>
                  <a:lnTo>
                    <a:pt x="51056" y="68734"/>
                  </a:lnTo>
                  <a:lnTo>
                    <a:pt x="53160" y="79524"/>
                  </a:lnTo>
                  <a:lnTo>
                    <a:pt x="58915" y="88420"/>
                  </a:lnTo>
                  <a:lnTo>
                    <a:pt x="67487" y="94589"/>
                  </a:lnTo>
                  <a:lnTo>
                    <a:pt x="78042" y="97197"/>
                  </a:lnTo>
                  <a:lnTo>
                    <a:pt x="109966" y="97197"/>
                  </a:lnTo>
                  <a:lnTo>
                    <a:pt x="196500" y="139379"/>
                  </a:lnTo>
                  <a:lnTo>
                    <a:pt x="156085" y="139379"/>
                  </a:lnTo>
                  <a:lnTo>
                    <a:pt x="156085" y="551509"/>
                  </a:lnTo>
                  <a:lnTo>
                    <a:pt x="146863" y="556254"/>
                  </a:lnTo>
                  <a:close/>
                </a:path>
                <a:path w="290829" h="556260">
                  <a:moveTo>
                    <a:pt x="156085" y="95418"/>
                  </a:moveTo>
                  <a:lnTo>
                    <a:pt x="107641" y="71809"/>
                  </a:lnTo>
                  <a:lnTo>
                    <a:pt x="107754" y="70798"/>
                  </a:lnTo>
                  <a:lnTo>
                    <a:pt x="107817" y="61133"/>
                  </a:lnTo>
                  <a:lnTo>
                    <a:pt x="104852" y="54233"/>
                  </a:lnTo>
                  <a:lnTo>
                    <a:pt x="94852" y="43645"/>
                  </a:lnTo>
                  <a:lnTo>
                    <a:pt x="87540" y="40240"/>
                  </a:lnTo>
                  <a:lnTo>
                    <a:pt x="156005" y="40240"/>
                  </a:lnTo>
                  <a:lnTo>
                    <a:pt x="156085" y="95418"/>
                  </a:lnTo>
                  <a:close/>
                </a:path>
                <a:path w="290829" h="556260">
                  <a:moveTo>
                    <a:pt x="109966" y="97197"/>
                  </a:moveTo>
                  <a:lnTo>
                    <a:pt x="86251" y="97197"/>
                  </a:lnTo>
                  <a:lnTo>
                    <a:pt x="92314" y="94886"/>
                  </a:lnTo>
                  <a:lnTo>
                    <a:pt x="97176" y="90963"/>
                  </a:lnTo>
                  <a:lnTo>
                    <a:pt x="109966" y="97197"/>
                  </a:lnTo>
                  <a:close/>
                </a:path>
                <a:path w="290829" h="556260">
                  <a:moveTo>
                    <a:pt x="290385" y="185145"/>
                  </a:moveTo>
                  <a:lnTo>
                    <a:pt x="156085" y="139379"/>
                  </a:lnTo>
                  <a:lnTo>
                    <a:pt x="196500" y="139379"/>
                  </a:lnTo>
                  <a:lnTo>
                    <a:pt x="290385" y="185145"/>
                  </a:lnTo>
                  <a:close/>
                </a:path>
              </a:pathLst>
            </a:custGeom>
            <a:solidFill>
              <a:srgbClr val="21B4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25122" y="280648"/>
              <a:ext cx="156210" cy="624205"/>
            </a:xfrm>
            <a:custGeom>
              <a:avLst/>
              <a:gdLst/>
              <a:ahLst/>
              <a:cxnLst/>
              <a:rect l="l" t="t" r="r" b="b"/>
              <a:pathLst>
                <a:path w="156210" h="624205">
                  <a:moveTo>
                    <a:pt x="0" y="162826"/>
                  </a:moveTo>
                  <a:lnTo>
                    <a:pt x="0" y="4519"/>
                  </a:lnTo>
                  <a:lnTo>
                    <a:pt x="4490" y="0"/>
                  </a:lnTo>
                  <a:lnTo>
                    <a:pt x="148755" y="0"/>
                  </a:lnTo>
                  <a:lnTo>
                    <a:pt x="151219" y="1088"/>
                  </a:lnTo>
                  <a:lnTo>
                    <a:pt x="155312" y="6209"/>
                  </a:lnTo>
                  <a:lnTo>
                    <a:pt x="155425" y="6475"/>
                  </a:lnTo>
                  <a:lnTo>
                    <a:pt x="155872" y="7713"/>
                  </a:lnTo>
                  <a:lnTo>
                    <a:pt x="156082" y="8871"/>
                  </a:lnTo>
                  <a:lnTo>
                    <a:pt x="156082" y="48745"/>
                  </a:lnTo>
                  <a:lnTo>
                    <a:pt x="78038" y="48745"/>
                  </a:lnTo>
                  <a:lnTo>
                    <a:pt x="66996" y="50985"/>
                  </a:lnTo>
                  <a:lnTo>
                    <a:pt x="57977" y="57092"/>
                  </a:lnTo>
                  <a:lnTo>
                    <a:pt x="51894" y="66152"/>
                  </a:lnTo>
                  <a:lnTo>
                    <a:pt x="49663" y="77250"/>
                  </a:lnTo>
                  <a:lnTo>
                    <a:pt x="49663" y="81627"/>
                  </a:lnTo>
                  <a:lnTo>
                    <a:pt x="50656" y="85777"/>
                  </a:lnTo>
                  <a:lnTo>
                    <a:pt x="52417" y="89488"/>
                  </a:lnTo>
                  <a:lnTo>
                    <a:pt x="0" y="162826"/>
                  </a:lnTo>
                  <a:close/>
                </a:path>
                <a:path w="156210" h="624205">
                  <a:moveTo>
                    <a:pt x="156082" y="119885"/>
                  </a:moveTo>
                  <a:lnTo>
                    <a:pt x="106212" y="80641"/>
                  </a:lnTo>
                  <a:lnTo>
                    <a:pt x="106346" y="79532"/>
                  </a:lnTo>
                  <a:lnTo>
                    <a:pt x="106418" y="68491"/>
                  </a:lnTo>
                  <a:lnTo>
                    <a:pt x="102487" y="60654"/>
                  </a:lnTo>
                  <a:lnTo>
                    <a:pt x="91373" y="51255"/>
                  </a:lnTo>
                  <a:lnTo>
                    <a:pt x="84997" y="48745"/>
                  </a:lnTo>
                  <a:lnTo>
                    <a:pt x="156082" y="48745"/>
                  </a:lnTo>
                  <a:lnTo>
                    <a:pt x="156082" y="119885"/>
                  </a:lnTo>
                  <a:close/>
                </a:path>
                <a:path w="156210" h="624205">
                  <a:moveTo>
                    <a:pt x="102861" y="105739"/>
                  </a:moveTo>
                  <a:lnTo>
                    <a:pt x="84556" y="105739"/>
                  </a:lnTo>
                  <a:lnTo>
                    <a:pt x="90547" y="103530"/>
                  </a:lnTo>
                  <a:lnTo>
                    <a:pt x="95343" y="99824"/>
                  </a:lnTo>
                  <a:lnTo>
                    <a:pt x="102861" y="105739"/>
                  </a:lnTo>
                  <a:close/>
                </a:path>
                <a:path w="156210" h="624205">
                  <a:moveTo>
                    <a:pt x="149792" y="624088"/>
                  </a:moveTo>
                  <a:lnTo>
                    <a:pt x="110875" y="614181"/>
                  </a:lnTo>
                  <a:lnTo>
                    <a:pt x="61107" y="604700"/>
                  </a:lnTo>
                  <a:lnTo>
                    <a:pt x="9044" y="598145"/>
                  </a:lnTo>
                  <a:lnTo>
                    <a:pt x="3910" y="597653"/>
                  </a:lnTo>
                  <a:lnTo>
                    <a:pt x="0" y="593300"/>
                  </a:lnTo>
                  <a:lnTo>
                    <a:pt x="0" y="200251"/>
                  </a:lnTo>
                  <a:lnTo>
                    <a:pt x="68690" y="104161"/>
                  </a:lnTo>
                  <a:lnTo>
                    <a:pt x="71625" y="105187"/>
                  </a:lnTo>
                  <a:lnTo>
                    <a:pt x="74761" y="105739"/>
                  </a:lnTo>
                  <a:lnTo>
                    <a:pt x="102861" y="105739"/>
                  </a:lnTo>
                  <a:lnTo>
                    <a:pt x="156082" y="147605"/>
                  </a:lnTo>
                  <a:lnTo>
                    <a:pt x="156082" y="619255"/>
                  </a:lnTo>
                  <a:lnTo>
                    <a:pt x="149792" y="624088"/>
                  </a:lnTo>
                  <a:close/>
                </a:path>
              </a:pathLst>
            </a:custGeom>
            <a:solidFill>
              <a:srgbClr val="F693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01008" y="594181"/>
              <a:ext cx="156210" cy="280035"/>
            </a:xfrm>
            <a:custGeom>
              <a:avLst/>
              <a:gdLst/>
              <a:ahLst/>
              <a:cxnLst/>
              <a:rect l="l" t="t" r="r" b="b"/>
              <a:pathLst>
                <a:path w="156210" h="280034">
                  <a:moveTo>
                    <a:pt x="0" y="97296"/>
                  </a:moveTo>
                  <a:lnTo>
                    <a:pt x="0" y="4504"/>
                  </a:lnTo>
                  <a:lnTo>
                    <a:pt x="4495" y="0"/>
                  </a:lnTo>
                  <a:lnTo>
                    <a:pt x="116380" y="0"/>
                  </a:lnTo>
                  <a:lnTo>
                    <a:pt x="83732" y="45675"/>
                  </a:lnTo>
                  <a:lnTo>
                    <a:pt x="78043" y="45675"/>
                  </a:lnTo>
                  <a:lnTo>
                    <a:pt x="67095" y="47876"/>
                  </a:lnTo>
                  <a:lnTo>
                    <a:pt x="58127" y="53882"/>
                  </a:lnTo>
                  <a:lnTo>
                    <a:pt x="52047" y="62764"/>
                  </a:lnTo>
                  <a:lnTo>
                    <a:pt x="49673" y="73727"/>
                  </a:lnTo>
                  <a:lnTo>
                    <a:pt x="0" y="97296"/>
                  </a:lnTo>
                  <a:close/>
                </a:path>
                <a:path w="156210" h="280034">
                  <a:moveTo>
                    <a:pt x="156015" y="102689"/>
                  </a:moveTo>
                  <a:lnTo>
                    <a:pt x="78043" y="102689"/>
                  </a:lnTo>
                  <a:lnTo>
                    <a:pt x="89085" y="100449"/>
                  </a:lnTo>
                  <a:lnTo>
                    <a:pt x="98105" y="94340"/>
                  </a:lnTo>
                  <a:lnTo>
                    <a:pt x="104188" y="85278"/>
                  </a:lnTo>
                  <a:lnTo>
                    <a:pt x="106418" y="74180"/>
                  </a:lnTo>
                  <a:lnTo>
                    <a:pt x="106418" y="68266"/>
                  </a:lnTo>
                  <a:lnTo>
                    <a:pt x="104612" y="62764"/>
                  </a:lnTo>
                  <a:lnTo>
                    <a:pt x="101535" y="58195"/>
                  </a:lnTo>
                  <a:lnTo>
                    <a:pt x="143141" y="0"/>
                  </a:lnTo>
                  <a:lnTo>
                    <a:pt x="148755" y="0"/>
                  </a:lnTo>
                  <a:lnTo>
                    <a:pt x="151219" y="1075"/>
                  </a:lnTo>
                  <a:lnTo>
                    <a:pt x="154978" y="5491"/>
                  </a:lnTo>
                  <a:lnTo>
                    <a:pt x="155086" y="5703"/>
                  </a:lnTo>
                  <a:lnTo>
                    <a:pt x="155204" y="5929"/>
                  </a:lnTo>
                  <a:lnTo>
                    <a:pt x="155292" y="6146"/>
                  </a:lnTo>
                  <a:lnTo>
                    <a:pt x="155370" y="6334"/>
                  </a:lnTo>
                  <a:lnTo>
                    <a:pt x="155469" y="6614"/>
                  </a:lnTo>
                  <a:lnTo>
                    <a:pt x="155557" y="6851"/>
                  </a:lnTo>
                  <a:lnTo>
                    <a:pt x="155640" y="7107"/>
                  </a:lnTo>
                  <a:lnTo>
                    <a:pt x="155763" y="7560"/>
                  </a:lnTo>
                  <a:lnTo>
                    <a:pt x="155881" y="8038"/>
                  </a:lnTo>
                  <a:lnTo>
                    <a:pt x="156004" y="74180"/>
                  </a:lnTo>
                  <a:lnTo>
                    <a:pt x="156015" y="102689"/>
                  </a:lnTo>
                  <a:close/>
                </a:path>
                <a:path w="156210" h="280034">
                  <a:moveTo>
                    <a:pt x="83363" y="46193"/>
                  </a:moveTo>
                  <a:lnTo>
                    <a:pt x="81635" y="45869"/>
                  </a:lnTo>
                  <a:lnTo>
                    <a:pt x="79859" y="45675"/>
                  </a:lnTo>
                  <a:lnTo>
                    <a:pt x="83732" y="45675"/>
                  </a:lnTo>
                  <a:lnTo>
                    <a:pt x="83363" y="46193"/>
                  </a:lnTo>
                  <a:close/>
                </a:path>
                <a:path w="156210" h="280034">
                  <a:moveTo>
                    <a:pt x="151415" y="279616"/>
                  </a:moveTo>
                  <a:lnTo>
                    <a:pt x="145776" y="279452"/>
                  </a:lnTo>
                  <a:lnTo>
                    <a:pt x="26154" y="277470"/>
                  </a:lnTo>
                  <a:lnTo>
                    <a:pt x="4253" y="276752"/>
                  </a:lnTo>
                  <a:lnTo>
                    <a:pt x="0" y="272285"/>
                  </a:lnTo>
                  <a:lnTo>
                    <a:pt x="0" y="121438"/>
                  </a:lnTo>
                  <a:lnTo>
                    <a:pt x="57716" y="94053"/>
                  </a:lnTo>
                  <a:lnTo>
                    <a:pt x="62869" y="99382"/>
                  </a:lnTo>
                  <a:lnTo>
                    <a:pt x="70068" y="102689"/>
                  </a:lnTo>
                  <a:lnTo>
                    <a:pt x="156015" y="102689"/>
                  </a:lnTo>
                  <a:lnTo>
                    <a:pt x="156082" y="275061"/>
                  </a:lnTo>
                  <a:lnTo>
                    <a:pt x="151415" y="279616"/>
                  </a:lnTo>
                  <a:close/>
                </a:path>
              </a:pathLst>
            </a:custGeom>
            <a:solidFill>
              <a:srgbClr val="29AB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19278" y="455033"/>
              <a:ext cx="212725" cy="552450"/>
            </a:xfrm>
            <a:custGeom>
              <a:avLst/>
              <a:gdLst/>
              <a:ahLst/>
              <a:cxnLst/>
              <a:rect l="l" t="t" r="r" b="b"/>
              <a:pathLst>
                <a:path w="212725" h="552450">
                  <a:moveTo>
                    <a:pt x="78042" y="93875"/>
                  </a:moveTo>
                  <a:lnTo>
                    <a:pt x="29598" y="70265"/>
                  </a:lnTo>
                  <a:lnTo>
                    <a:pt x="29711" y="69255"/>
                  </a:lnTo>
                  <a:lnTo>
                    <a:pt x="29774" y="59589"/>
                  </a:lnTo>
                  <a:lnTo>
                    <a:pt x="26809" y="52690"/>
                  </a:lnTo>
                  <a:lnTo>
                    <a:pt x="21985" y="47578"/>
                  </a:lnTo>
                  <a:lnTo>
                    <a:pt x="73318" y="0"/>
                  </a:lnTo>
                  <a:lnTo>
                    <a:pt x="77351" y="4894"/>
                  </a:lnTo>
                  <a:lnTo>
                    <a:pt x="77464" y="5160"/>
                  </a:lnTo>
                  <a:lnTo>
                    <a:pt x="77590" y="5534"/>
                  </a:lnTo>
                  <a:lnTo>
                    <a:pt x="77690" y="5903"/>
                  </a:lnTo>
                  <a:lnTo>
                    <a:pt x="77803" y="6319"/>
                  </a:lnTo>
                  <a:lnTo>
                    <a:pt x="77916" y="6950"/>
                  </a:lnTo>
                  <a:lnTo>
                    <a:pt x="78042" y="93875"/>
                  </a:lnTo>
                  <a:close/>
                </a:path>
                <a:path w="212725" h="552450">
                  <a:moveTo>
                    <a:pt x="73193" y="551833"/>
                  </a:moveTo>
                  <a:lnTo>
                    <a:pt x="66000" y="551833"/>
                  </a:lnTo>
                  <a:lnTo>
                    <a:pt x="64059" y="551278"/>
                  </a:lnTo>
                  <a:lnTo>
                    <a:pt x="55453" y="545209"/>
                  </a:lnTo>
                  <a:lnTo>
                    <a:pt x="52765" y="543342"/>
                  </a:lnTo>
                  <a:lnTo>
                    <a:pt x="47024" y="539430"/>
                  </a:lnTo>
                  <a:lnTo>
                    <a:pt x="39586" y="534471"/>
                  </a:lnTo>
                  <a:lnTo>
                    <a:pt x="34159" y="530951"/>
                  </a:lnTo>
                  <a:lnTo>
                    <a:pt x="33468" y="530484"/>
                  </a:lnTo>
                  <a:lnTo>
                    <a:pt x="23216" y="524023"/>
                  </a:lnTo>
                  <a:lnTo>
                    <a:pt x="13304" y="517992"/>
                  </a:lnTo>
                  <a:lnTo>
                    <a:pt x="0" y="510270"/>
                  </a:lnTo>
                  <a:lnTo>
                    <a:pt x="0" y="95654"/>
                  </a:lnTo>
                  <a:lnTo>
                    <a:pt x="8209" y="95654"/>
                  </a:lnTo>
                  <a:lnTo>
                    <a:pt x="14271" y="93343"/>
                  </a:lnTo>
                  <a:lnTo>
                    <a:pt x="19133" y="89420"/>
                  </a:lnTo>
                  <a:lnTo>
                    <a:pt x="118457" y="137836"/>
                  </a:lnTo>
                  <a:lnTo>
                    <a:pt x="78042" y="137836"/>
                  </a:lnTo>
                  <a:lnTo>
                    <a:pt x="78042" y="547707"/>
                  </a:lnTo>
                  <a:lnTo>
                    <a:pt x="73193" y="551833"/>
                  </a:lnTo>
                  <a:close/>
                </a:path>
                <a:path w="212725" h="552450">
                  <a:moveTo>
                    <a:pt x="212342" y="183602"/>
                  </a:moveTo>
                  <a:lnTo>
                    <a:pt x="78042" y="137836"/>
                  </a:lnTo>
                  <a:lnTo>
                    <a:pt x="118457" y="137836"/>
                  </a:lnTo>
                  <a:lnTo>
                    <a:pt x="212342" y="183602"/>
                  </a:lnTo>
                  <a:close/>
                </a:path>
              </a:pathLst>
            </a:custGeom>
            <a:solidFill>
              <a:srgbClr val="0DA0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03161" y="283501"/>
              <a:ext cx="78105" cy="619760"/>
            </a:xfrm>
            <a:custGeom>
              <a:avLst/>
              <a:gdLst/>
              <a:ahLst/>
              <a:cxnLst/>
              <a:rect l="l" t="t" r="r" b="b"/>
              <a:pathLst>
                <a:path w="78104" h="619760">
                  <a:moveTo>
                    <a:pt x="78043" y="117032"/>
                  </a:moveTo>
                  <a:lnTo>
                    <a:pt x="28174" y="77788"/>
                  </a:lnTo>
                  <a:lnTo>
                    <a:pt x="28307" y="76679"/>
                  </a:lnTo>
                  <a:lnTo>
                    <a:pt x="28380" y="65638"/>
                  </a:lnTo>
                  <a:lnTo>
                    <a:pt x="24449" y="57801"/>
                  </a:lnTo>
                  <a:lnTo>
                    <a:pt x="18265" y="52576"/>
                  </a:lnTo>
                  <a:lnTo>
                    <a:pt x="74982" y="0"/>
                  </a:lnTo>
                  <a:lnTo>
                    <a:pt x="77273" y="3356"/>
                  </a:lnTo>
                  <a:lnTo>
                    <a:pt x="77386" y="3622"/>
                  </a:lnTo>
                  <a:lnTo>
                    <a:pt x="77833" y="4860"/>
                  </a:lnTo>
                  <a:lnTo>
                    <a:pt x="78043" y="6018"/>
                  </a:lnTo>
                  <a:lnTo>
                    <a:pt x="78043" y="117032"/>
                  </a:lnTo>
                  <a:close/>
                </a:path>
                <a:path w="78104" h="619760">
                  <a:moveTo>
                    <a:pt x="73530" y="619721"/>
                  </a:moveTo>
                  <a:lnTo>
                    <a:pt x="66270" y="619721"/>
                  </a:lnTo>
                  <a:lnTo>
                    <a:pt x="49054" y="615185"/>
                  </a:lnTo>
                  <a:lnTo>
                    <a:pt x="32837" y="611328"/>
                  </a:lnTo>
                  <a:lnTo>
                    <a:pt x="16727" y="607885"/>
                  </a:lnTo>
                  <a:lnTo>
                    <a:pt x="727" y="604832"/>
                  </a:lnTo>
                  <a:lnTo>
                    <a:pt x="0" y="604087"/>
                  </a:lnTo>
                  <a:lnTo>
                    <a:pt x="0" y="102886"/>
                  </a:lnTo>
                  <a:lnTo>
                    <a:pt x="6517" y="102886"/>
                  </a:lnTo>
                  <a:lnTo>
                    <a:pt x="12509" y="100677"/>
                  </a:lnTo>
                  <a:lnTo>
                    <a:pt x="17304" y="96972"/>
                  </a:lnTo>
                  <a:lnTo>
                    <a:pt x="78043" y="144752"/>
                  </a:lnTo>
                  <a:lnTo>
                    <a:pt x="78043" y="615469"/>
                  </a:lnTo>
                  <a:lnTo>
                    <a:pt x="73530" y="619721"/>
                  </a:lnTo>
                  <a:close/>
                </a:path>
              </a:pathLst>
            </a:custGeom>
            <a:solidFill>
              <a:srgbClr val="6691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079052" y="597020"/>
              <a:ext cx="78105" cy="276860"/>
            </a:xfrm>
            <a:custGeom>
              <a:avLst/>
              <a:gdLst/>
              <a:ahLst/>
              <a:cxnLst/>
              <a:rect l="l" t="t" r="r" b="b"/>
              <a:pathLst>
                <a:path w="78104" h="276859">
                  <a:moveTo>
                    <a:pt x="73548" y="276613"/>
                  </a:moveTo>
                  <a:lnTo>
                    <a:pt x="68027" y="276626"/>
                  </a:lnTo>
                  <a:lnTo>
                    <a:pt x="51155" y="276205"/>
                  </a:lnTo>
                  <a:lnTo>
                    <a:pt x="34788" y="275906"/>
                  </a:lnTo>
                  <a:lnTo>
                    <a:pt x="18637" y="275683"/>
                  </a:lnTo>
                  <a:lnTo>
                    <a:pt x="0" y="275477"/>
                  </a:lnTo>
                  <a:lnTo>
                    <a:pt x="0" y="99850"/>
                  </a:lnTo>
                  <a:lnTo>
                    <a:pt x="11041" y="97610"/>
                  </a:lnTo>
                  <a:lnTo>
                    <a:pt x="20061" y="91501"/>
                  </a:lnTo>
                  <a:lnTo>
                    <a:pt x="26144" y="82439"/>
                  </a:lnTo>
                  <a:lnTo>
                    <a:pt x="28375" y="71341"/>
                  </a:lnTo>
                  <a:lnTo>
                    <a:pt x="28375" y="65426"/>
                  </a:lnTo>
                  <a:lnTo>
                    <a:pt x="26568" y="59925"/>
                  </a:lnTo>
                  <a:lnTo>
                    <a:pt x="23491" y="55356"/>
                  </a:lnTo>
                  <a:lnTo>
                    <a:pt x="39651" y="32742"/>
                  </a:lnTo>
                  <a:lnTo>
                    <a:pt x="74970" y="0"/>
                  </a:lnTo>
                  <a:lnTo>
                    <a:pt x="75652" y="719"/>
                  </a:lnTo>
                  <a:lnTo>
                    <a:pt x="75967" y="1099"/>
                  </a:lnTo>
                  <a:lnTo>
                    <a:pt x="78038" y="6929"/>
                  </a:lnTo>
                  <a:lnTo>
                    <a:pt x="78038" y="272108"/>
                  </a:lnTo>
                  <a:lnTo>
                    <a:pt x="73548" y="276613"/>
                  </a:lnTo>
                  <a:close/>
                </a:path>
              </a:pathLst>
            </a:custGeom>
            <a:solidFill>
              <a:srgbClr val="119C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597321" y="573159"/>
              <a:ext cx="134620" cy="66040"/>
            </a:xfrm>
            <a:custGeom>
              <a:avLst/>
              <a:gdLst/>
              <a:ahLst/>
              <a:cxnLst/>
              <a:rect l="l" t="t" r="r" b="b"/>
              <a:pathLst>
                <a:path w="134620" h="66040">
                  <a:moveTo>
                    <a:pt x="134300" y="65476"/>
                  </a:moveTo>
                  <a:lnTo>
                    <a:pt x="0" y="15"/>
                  </a:lnTo>
                  <a:lnTo>
                    <a:pt x="134300" y="654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86348" y="732614"/>
              <a:ext cx="1198880" cy="702945"/>
            </a:xfrm>
            <a:custGeom>
              <a:avLst/>
              <a:gdLst/>
              <a:ahLst/>
              <a:cxnLst/>
              <a:rect l="l" t="t" r="r" b="b"/>
              <a:pathLst>
                <a:path w="1198879" h="702944">
                  <a:moveTo>
                    <a:pt x="1025074" y="499686"/>
                  </a:moveTo>
                  <a:lnTo>
                    <a:pt x="991337" y="430394"/>
                  </a:lnTo>
                  <a:lnTo>
                    <a:pt x="974387" y="373613"/>
                  </a:lnTo>
                  <a:lnTo>
                    <a:pt x="967845" y="321903"/>
                  </a:lnTo>
                  <a:lnTo>
                    <a:pt x="969619" y="274726"/>
                  </a:lnTo>
                  <a:lnTo>
                    <a:pt x="977613" y="231544"/>
                  </a:lnTo>
                  <a:lnTo>
                    <a:pt x="989734" y="191819"/>
                  </a:lnTo>
                  <a:lnTo>
                    <a:pt x="1009868" y="140453"/>
                  </a:lnTo>
                  <a:lnTo>
                    <a:pt x="1028131" y="93407"/>
                  </a:lnTo>
                  <a:lnTo>
                    <a:pt x="1038581" y="49155"/>
                  </a:lnTo>
                  <a:lnTo>
                    <a:pt x="1035275" y="6171"/>
                  </a:lnTo>
                  <a:lnTo>
                    <a:pt x="1034320" y="2764"/>
                  </a:lnTo>
                  <a:lnTo>
                    <a:pt x="1038089" y="0"/>
                  </a:lnTo>
                  <a:lnTo>
                    <a:pt x="1082149" y="32885"/>
                  </a:lnTo>
                  <a:lnTo>
                    <a:pt x="1116917" y="67325"/>
                  </a:lnTo>
                  <a:lnTo>
                    <a:pt x="1145430" y="104577"/>
                  </a:lnTo>
                  <a:lnTo>
                    <a:pt x="1167773" y="143966"/>
                  </a:lnTo>
                  <a:lnTo>
                    <a:pt x="1184028" y="184815"/>
                  </a:lnTo>
                  <a:lnTo>
                    <a:pt x="1184774" y="187844"/>
                  </a:lnTo>
                  <a:lnTo>
                    <a:pt x="1086583" y="187844"/>
                  </a:lnTo>
                  <a:lnTo>
                    <a:pt x="1087156" y="193017"/>
                  </a:lnTo>
                  <a:lnTo>
                    <a:pt x="1087536" y="197686"/>
                  </a:lnTo>
                  <a:lnTo>
                    <a:pt x="1088292" y="210960"/>
                  </a:lnTo>
                  <a:lnTo>
                    <a:pt x="1088167" y="231544"/>
                  </a:lnTo>
                  <a:lnTo>
                    <a:pt x="1084975" y="278151"/>
                  </a:lnTo>
                  <a:lnTo>
                    <a:pt x="1077965" y="328081"/>
                  </a:lnTo>
                  <a:lnTo>
                    <a:pt x="1068228" y="377518"/>
                  </a:lnTo>
                  <a:lnTo>
                    <a:pt x="1058363" y="418176"/>
                  </a:lnTo>
                  <a:lnTo>
                    <a:pt x="1045491" y="462411"/>
                  </a:lnTo>
                  <a:lnTo>
                    <a:pt x="1032913" y="498903"/>
                  </a:lnTo>
                  <a:lnTo>
                    <a:pt x="1025074" y="499686"/>
                  </a:lnTo>
                  <a:close/>
                </a:path>
                <a:path w="1198879" h="702944">
                  <a:moveTo>
                    <a:pt x="1064296" y="510083"/>
                  </a:moveTo>
                  <a:lnTo>
                    <a:pt x="1057525" y="504645"/>
                  </a:lnTo>
                  <a:lnTo>
                    <a:pt x="1060808" y="492784"/>
                  </a:lnTo>
                  <a:lnTo>
                    <a:pt x="1062374" y="486866"/>
                  </a:lnTo>
                  <a:lnTo>
                    <a:pt x="1072459" y="443318"/>
                  </a:lnTo>
                  <a:lnTo>
                    <a:pt x="1079523" y="405580"/>
                  </a:lnTo>
                  <a:lnTo>
                    <a:pt x="1085203" y="367667"/>
                  </a:lnTo>
                  <a:lnTo>
                    <a:pt x="1089473" y="329607"/>
                  </a:lnTo>
                  <a:lnTo>
                    <a:pt x="1092193" y="291438"/>
                  </a:lnTo>
                  <a:lnTo>
                    <a:pt x="1092996" y="253021"/>
                  </a:lnTo>
                  <a:lnTo>
                    <a:pt x="1092736" y="240422"/>
                  </a:lnTo>
                  <a:lnTo>
                    <a:pt x="1089737" y="202367"/>
                  </a:lnTo>
                  <a:lnTo>
                    <a:pt x="1087400" y="187844"/>
                  </a:lnTo>
                  <a:lnTo>
                    <a:pt x="1184774" y="187844"/>
                  </a:lnTo>
                  <a:lnTo>
                    <a:pt x="1194279" y="226451"/>
                  </a:lnTo>
                  <a:lnTo>
                    <a:pt x="1198611" y="268197"/>
                  </a:lnTo>
                  <a:lnTo>
                    <a:pt x="1197106" y="309379"/>
                  </a:lnTo>
                  <a:lnTo>
                    <a:pt x="1189848" y="349321"/>
                  </a:lnTo>
                  <a:lnTo>
                    <a:pt x="1176922" y="387348"/>
                  </a:lnTo>
                  <a:lnTo>
                    <a:pt x="1158410" y="422785"/>
                  </a:lnTo>
                  <a:lnTo>
                    <a:pt x="1134397" y="454956"/>
                  </a:lnTo>
                  <a:lnTo>
                    <a:pt x="1104966" y="483187"/>
                  </a:lnTo>
                  <a:lnTo>
                    <a:pt x="1070201" y="506802"/>
                  </a:lnTo>
                  <a:lnTo>
                    <a:pt x="1064296" y="510083"/>
                  </a:lnTo>
                  <a:close/>
                </a:path>
                <a:path w="1198879" h="702944">
                  <a:moveTo>
                    <a:pt x="613881" y="702821"/>
                  </a:moveTo>
                  <a:lnTo>
                    <a:pt x="574730" y="700273"/>
                  </a:lnTo>
                  <a:lnTo>
                    <a:pt x="535696" y="694957"/>
                  </a:lnTo>
                  <a:lnTo>
                    <a:pt x="496918" y="686912"/>
                  </a:lnTo>
                  <a:lnTo>
                    <a:pt x="458536" y="676178"/>
                  </a:lnTo>
                  <a:lnTo>
                    <a:pt x="420689" y="662796"/>
                  </a:lnTo>
                  <a:lnTo>
                    <a:pt x="383515" y="646805"/>
                  </a:lnTo>
                  <a:lnTo>
                    <a:pt x="347153" y="628246"/>
                  </a:lnTo>
                  <a:lnTo>
                    <a:pt x="311744" y="607159"/>
                  </a:lnTo>
                  <a:lnTo>
                    <a:pt x="277424" y="583583"/>
                  </a:lnTo>
                  <a:lnTo>
                    <a:pt x="244335" y="557560"/>
                  </a:lnTo>
                  <a:lnTo>
                    <a:pt x="212560" y="529073"/>
                  </a:lnTo>
                  <a:lnTo>
                    <a:pt x="182401" y="498329"/>
                  </a:lnTo>
                  <a:lnTo>
                    <a:pt x="153835" y="465202"/>
                  </a:lnTo>
                  <a:lnTo>
                    <a:pt x="127054" y="429788"/>
                  </a:lnTo>
                  <a:lnTo>
                    <a:pt x="102199" y="392126"/>
                  </a:lnTo>
                  <a:lnTo>
                    <a:pt x="79407" y="352257"/>
                  </a:lnTo>
                  <a:lnTo>
                    <a:pt x="58819" y="310221"/>
                  </a:lnTo>
                  <a:lnTo>
                    <a:pt x="40572" y="266058"/>
                  </a:lnTo>
                  <a:lnTo>
                    <a:pt x="24807" y="219808"/>
                  </a:lnTo>
                  <a:lnTo>
                    <a:pt x="11707" y="171676"/>
                  </a:lnTo>
                  <a:lnTo>
                    <a:pt x="1276" y="121207"/>
                  </a:lnTo>
                  <a:lnTo>
                    <a:pt x="0" y="113902"/>
                  </a:lnTo>
                  <a:lnTo>
                    <a:pt x="8431" y="108855"/>
                  </a:lnTo>
                  <a:lnTo>
                    <a:pt x="14177" y="113536"/>
                  </a:lnTo>
                  <a:lnTo>
                    <a:pt x="52317" y="138490"/>
                  </a:lnTo>
                  <a:lnTo>
                    <a:pt x="94151" y="155432"/>
                  </a:lnTo>
                  <a:lnTo>
                    <a:pt x="139435" y="165961"/>
                  </a:lnTo>
                  <a:lnTo>
                    <a:pt x="187921" y="171676"/>
                  </a:lnTo>
                  <a:lnTo>
                    <a:pt x="239364" y="174176"/>
                  </a:lnTo>
                  <a:lnTo>
                    <a:pt x="350137" y="175929"/>
                  </a:lnTo>
                  <a:lnTo>
                    <a:pt x="408975" y="178380"/>
                  </a:lnTo>
                  <a:lnTo>
                    <a:pt x="448422" y="181594"/>
                  </a:lnTo>
                  <a:lnTo>
                    <a:pt x="488639" y="186604"/>
                  </a:lnTo>
                  <a:lnTo>
                    <a:pt x="529558" y="193854"/>
                  </a:lnTo>
                  <a:lnTo>
                    <a:pt x="571112" y="203786"/>
                  </a:lnTo>
                  <a:lnTo>
                    <a:pt x="613232" y="216845"/>
                  </a:lnTo>
                  <a:lnTo>
                    <a:pt x="655849" y="233474"/>
                  </a:lnTo>
                  <a:lnTo>
                    <a:pt x="698896" y="254116"/>
                  </a:lnTo>
                  <a:lnTo>
                    <a:pt x="742305" y="279214"/>
                  </a:lnTo>
                  <a:lnTo>
                    <a:pt x="786007" y="309212"/>
                  </a:lnTo>
                  <a:lnTo>
                    <a:pt x="829934" y="344552"/>
                  </a:lnTo>
                  <a:lnTo>
                    <a:pt x="849891" y="363171"/>
                  </a:lnTo>
                  <a:lnTo>
                    <a:pt x="321593" y="363171"/>
                  </a:lnTo>
                  <a:lnTo>
                    <a:pt x="320695" y="364648"/>
                  </a:lnTo>
                  <a:lnTo>
                    <a:pt x="358225" y="387899"/>
                  </a:lnTo>
                  <a:lnTo>
                    <a:pt x="393502" y="406767"/>
                  </a:lnTo>
                  <a:lnTo>
                    <a:pt x="441807" y="429451"/>
                  </a:lnTo>
                  <a:lnTo>
                    <a:pt x="491117" y="449920"/>
                  </a:lnTo>
                  <a:lnTo>
                    <a:pt x="541152" y="468582"/>
                  </a:lnTo>
                  <a:lnTo>
                    <a:pt x="591751" y="485692"/>
                  </a:lnTo>
                  <a:lnTo>
                    <a:pt x="642819" y="501425"/>
                  </a:lnTo>
                  <a:lnTo>
                    <a:pt x="707220" y="519278"/>
                  </a:lnTo>
                  <a:lnTo>
                    <a:pt x="746133" y="529073"/>
                  </a:lnTo>
                  <a:lnTo>
                    <a:pt x="785253" y="538153"/>
                  </a:lnTo>
                  <a:lnTo>
                    <a:pt x="824573" y="546519"/>
                  </a:lnTo>
                  <a:lnTo>
                    <a:pt x="877340" y="556467"/>
                  </a:lnTo>
                  <a:lnTo>
                    <a:pt x="931840" y="565042"/>
                  </a:lnTo>
                  <a:lnTo>
                    <a:pt x="941189" y="566321"/>
                  </a:lnTo>
                  <a:lnTo>
                    <a:pt x="949711" y="570269"/>
                  </a:lnTo>
                  <a:lnTo>
                    <a:pt x="954263" y="577809"/>
                  </a:lnTo>
                  <a:lnTo>
                    <a:pt x="954191" y="586605"/>
                  </a:lnTo>
                  <a:lnTo>
                    <a:pt x="948840" y="594321"/>
                  </a:lnTo>
                  <a:lnTo>
                    <a:pt x="914627" y="618701"/>
                  </a:lnTo>
                  <a:lnTo>
                    <a:pt x="879543" y="639750"/>
                  </a:lnTo>
                  <a:lnTo>
                    <a:pt x="843464" y="657709"/>
                  </a:lnTo>
                  <a:lnTo>
                    <a:pt x="806529" y="672618"/>
                  </a:lnTo>
                  <a:lnTo>
                    <a:pt x="768877" y="684517"/>
                  </a:lnTo>
                  <a:lnTo>
                    <a:pt x="730647" y="693447"/>
                  </a:lnTo>
                  <a:lnTo>
                    <a:pt x="691978" y="699448"/>
                  </a:lnTo>
                  <a:lnTo>
                    <a:pt x="653010" y="702559"/>
                  </a:lnTo>
                  <a:lnTo>
                    <a:pt x="613881" y="702821"/>
                  </a:lnTo>
                  <a:close/>
                </a:path>
                <a:path w="1198879" h="702944">
                  <a:moveTo>
                    <a:pt x="951215" y="514979"/>
                  </a:moveTo>
                  <a:lnTo>
                    <a:pt x="909643" y="512228"/>
                  </a:lnTo>
                  <a:lnTo>
                    <a:pt x="857497" y="507256"/>
                  </a:lnTo>
                  <a:lnTo>
                    <a:pt x="792352" y="498988"/>
                  </a:lnTo>
                  <a:lnTo>
                    <a:pt x="753345" y="493049"/>
                  </a:lnTo>
                  <a:lnTo>
                    <a:pt x="714412" y="486384"/>
                  </a:lnTo>
                  <a:lnTo>
                    <a:pt x="675583" y="479021"/>
                  </a:lnTo>
                  <a:lnTo>
                    <a:pt x="624007" y="468071"/>
                  </a:lnTo>
                  <a:lnTo>
                    <a:pt x="572708" y="455785"/>
                  </a:lnTo>
                  <a:lnTo>
                    <a:pt x="521770" y="441993"/>
                  </a:lnTo>
                  <a:lnTo>
                    <a:pt x="471290" y="426526"/>
                  </a:lnTo>
                  <a:lnTo>
                    <a:pt x="421454" y="409015"/>
                  </a:lnTo>
                  <a:lnTo>
                    <a:pt x="384675" y="394222"/>
                  </a:lnTo>
                  <a:lnTo>
                    <a:pt x="348653" y="377594"/>
                  </a:lnTo>
                  <a:lnTo>
                    <a:pt x="321593" y="363171"/>
                  </a:lnTo>
                  <a:lnTo>
                    <a:pt x="849891" y="363171"/>
                  </a:lnTo>
                  <a:lnTo>
                    <a:pt x="918190" y="433037"/>
                  </a:lnTo>
                  <a:lnTo>
                    <a:pt x="962384" y="487068"/>
                  </a:lnTo>
                  <a:lnTo>
                    <a:pt x="967585" y="498816"/>
                  </a:lnTo>
                  <a:lnTo>
                    <a:pt x="965615" y="506936"/>
                  </a:lnTo>
                  <a:lnTo>
                    <a:pt x="959834" y="512921"/>
                  </a:lnTo>
                  <a:lnTo>
                    <a:pt x="951215" y="514979"/>
                  </a:lnTo>
                  <a:close/>
                </a:path>
              </a:pathLst>
            </a:custGeom>
            <a:solidFill>
              <a:srgbClr val="0091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574491" y="1757735"/>
            <a:ext cx="7308215" cy="7071808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605"/>
              </a:spcBef>
            </a:pPr>
            <a:r>
              <a:rPr sz="2450" spc="75" dirty="0">
                <a:latin typeface="Arial"/>
                <a:cs typeface="Arial"/>
              </a:rPr>
              <a:t>Термін</a:t>
            </a:r>
            <a:r>
              <a:rPr sz="2450" spc="-20" dirty="0">
                <a:latin typeface="Arial"/>
                <a:cs typeface="Arial"/>
              </a:rPr>
              <a:t> </a:t>
            </a:r>
            <a:r>
              <a:rPr sz="2450" spc="55" dirty="0">
                <a:latin typeface="Lucida Sans Unicode"/>
                <a:cs typeface="Lucida Sans Unicode"/>
              </a:rPr>
              <a:t>«</a:t>
            </a:r>
            <a:r>
              <a:rPr sz="2450" spc="55" dirty="0">
                <a:latin typeface="Arial"/>
                <a:cs typeface="Arial"/>
              </a:rPr>
              <a:t>інтернет</a:t>
            </a:r>
            <a:r>
              <a:rPr sz="2450" spc="55" dirty="0">
                <a:latin typeface="Lucida Sans Unicode"/>
                <a:cs typeface="Lucida Sans Unicode"/>
              </a:rPr>
              <a:t>-</a:t>
            </a:r>
            <a:r>
              <a:rPr sz="2450" spc="95" dirty="0">
                <a:latin typeface="Arial"/>
                <a:cs typeface="Arial"/>
              </a:rPr>
              <a:t>трейдинг</a:t>
            </a:r>
            <a:r>
              <a:rPr sz="2450" spc="95" dirty="0">
                <a:latin typeface="Lucida Sans Unicode"/>
                <a:cs typeface="Lucida Sans Unicode"/>
              </a:rPr>
              <a:t>»</a:t>
            </a:r>
            <a:r>
              <a:rPr sz="2450" spc="-105" dirty="0">
                <a:latin typeface="Lucida Sans Unicode"/>
                <a:cs typeface="Lucida Sans Unicode"/>
              </a:rPr>
              <a:t> </a:t>
            </a:r>
            <a:r>
              <a:rPr lang="uk-UA" sz="2450" dirty="0" smtClean="0">
                <a:latin typeface="Arial"/>
                <a:cs typeface="Arial"/>
              </a:rPr>
              <a:t>в перекладі</a:t>
            </a:r>
            <a:r>
              <a:rPr sz="2450" spc="-15" dirty="0" smtClean="0">
                <a:latin typeface="Arial"/>
                <a:cs typeface="Arial"/>
              </a:rPr>
              <a:t> </a:t>
            </a:r>
            <a:r>
              <a:rPr sz="2450" spc="75" dirty="0">
                <a:latin typeface="Arial"/>
                <a:cs typeface="Arial"/>
              </a:rPr>
              <a:t>з</a:t>
            </a:r>
            <a:r>
              <a:rPr sz="2450" spc="-15" dirty="0">
                <a:latin typeface="Arial"/>
                <a:cs typeface="Arial"/>
              </a:rPr>
              <a:t> </a:t>
            </a:r>
            <a:r>
              <a:rPr sz="2450" spc="-10" dirty="0">
                <a:latin typeface="Arial"/>
                <a:cs typeface="Arial"/>
              </a:rPr>
              <a:t>англ</a:t>
            </a:r>
            <a:r>
              <a:rPr sz="2450" spc="-10" dirty="0">
                <a:latin typeface="Lucida Sans Unicode"/>
                <a:cs typeface="Lucida Sans Unicode"/>
              </a:rPr>
              <a:t>.</a:t>
            </a:r>
            <a:endParaRPr sz="2450" dirty="0">
              <a:latin typeface="Lucida Sans Unicode"/>
              <a:cs typeface="Lucida Sans Unicode"/>
            </a:endParaRPr>
          </a:p>
          <a:p>
            <a:pPr marL="12700" marR="5080" algn="just">
              <a:lnSpc>
                <a:spcPct val="117300"/>
              </a:lnSpc>
            </a:pPr>
            <a:r>
              <a:rPr sz="2450" dirty="0">
                <a:latin typeface="Lucida Sans Unicode"/>
                <a:cs typeface="Lucida Sans Unicode"/>
              </a:rPr>
              <a:t>«internet</a:t>
            </a:r>
            <a:r>
              <a:rPr sz="2450" spc="-55" dirty="0">
                <a:latin typeface="Lucida Sans Unicode"/>
                <a:cs typeface="Lucida Sans Unicode"/>
              </a:rPr>
              <a:t> </a:t>
            </a:r>
            <a:r>
              <a:rPr sz="2450" dirty="0">
                <a:latin typeface="Lucida Sans Unicode"/>
                <a:cs typeface="Lucida Sans Unicode"/>
              </a:rPr>
              <a:t>trading</a:t>
            </a:r>
            <a:r>
              <a:rPr sz="2450" dirty="0" smtClean="0">
                <a:latin typeface="Lucida Sans Unicode"/>
                <a:cs typeface="Lucida Sans Unicode"/>
              </a:rPr>
              <a:t>»</a:t>
            </a:r>
            <a:r>
              <a:rPr sz="2450" spc="40" dirty="0" smtClean="0">
                <a:latin typeface="Arial"/>
                <a:cs typeface="Arial"/>
              </a:rPr>
              <a:t> </a:t>
            </a:r>
            <a:r>
              <a:rPr sz="2450" spc="90" dirty="0">
                <a:latin typeface="Arial"/>
                <a:cs typeface="Arial"/>
              </a:rPr>
              <a:t>означає</a:t>
            </a:r>
            <a:r>
              <a:rPr sz="2450" spc="40" dirty="0">
                <a:latin typeface="Arial"/>
                <a:cs typeface="Arial"/>
              </a:rPr>
              <a:t> </a:t>
            </a:r>
            <a:r>
              <a:rPr sz="2450" spc="90" dirty="0">
                <a:latin typeface="Arial"/>
                <a:cs typeface="Arial"/>
              </a:rPr>
              <a:t>здійснення </a:t>
            </a:r>
            <a:r>
              <a:rPr sz="2450" spc="114" dirty="0">
                <a:latin typeface="Arial"/>
                <a:cs typeface="Arial"/>
              </a:rPr>
              <a:t>операцій</a:t>
            </a:r>
            <a:r>
              <a:rPr sz="2450" spc="5" dirty="0">
                <a:latin typeface="Arial"/>
                <a:cs typeface="Arial"/>
              </a:rPr>
              <a:t> </a:t>
            </a:r>
            <a:r>
              <a:rPr sz="2450" spc="80" dirty="0">
                <a:latin typeface="Arial"/>
                <a:cs typeface="Arial"/>
              </a:rPr>
              <a:t>купівлі</a:t>
            </a:r>
            <a:r>
              <a:rPr sz="2450" spc="80" dirty="0">
                <a:latin typeface="Lucida Sans Unicode"/>
                <a:cs typeface="Lucida Sans Unicode"/>
              </a:rPr>
              <a:t>-</a:t>
            </a:r>
            <a:r>
              <a:rPr sz="2450" spc="100" dirty="0">
                <a:latin typeface="Arial"/>
                <a:cs typeface="Arial"/>
              </a:rPr>
              <a:t>продажу</a:t>
            </a:r>
            <a:r>
              <a:rPr sz="2450" spc="10" dirty="0">
                <a:latin typeface="Arial"/>
                <a:cs typeface="Arial"/>
              </a:rPr>
              <a:t> </a:t>
            </a:r>
            <a:r>
              <a:rPr sz="2450" spc="110" dirty="0">
                <a:latin typeface="Arial"/>
                <a:cs typeface="Arial"/>
              </a:rPr>
              <a:t>на</a:t>
            </a:r>
            <a:r>
              <a:rPr sz="2450" spc="5" dirty="0">
                <a:latin typeface="Arial"/>
                <a:cs typeface="Arial"/>
              </a:rPr>
              <a:t> </a:t>
            </a:r>
            <a:r>
              <a:rPr sz="2450" spc="105" dirty="0">
                <a:latin typeface="Arial"/>
                <a:cs typeface="Arial"/>
              </a:rPr>
              <a:t>торговельних </a:t>
            </a:r>
            <a:r>
              <a:rPr sz="2450" spc="50" dirty="0">
                <a:latin typeface="Arial"/>
                <a:cs typeface="Arial"/>
              </a:rPr>
              <a:t>платформах</a:t>
            </a:r>
            <a:r>
              <a:rPr sz="2450" spc="-20" dirty="0">
                <a:latin typeface="Arial"/>
                <a:cs typeface="Arial"/>
              </a:rPr>
              <a:t> </a:t>
            </a:r>
            <a:r>
              <a:rPr sz="2450" spc="75" dirty="0">
                <a:latin typeface="Arial"/>
                <a:cs typeface="Arial"/>
              </a:rPr>
              <a:t>фінансових</a:t>
            </a:r>
            <a:r>
              <a:rPr sz="2450" spc="-15" dirty="0">
                <a:latin typeface="Arial"/>
                <a:cs typeface="Arial"/>
              </a:rPr>
              <a:t> </a:t>
            </a:r>
            <a:r>
              <a:rPr sz="2450" spc="125" dirty="0">
                <a:latin typeface="Arial"/>
                <a:cs typeface="Arial"/>
              </a:rPr>
              <a:t>бірж</a:t>
            </a:r>
            <a:r>
              <a:rPr sz="2450" spc="-15" dirty="0">
                <a:latin typeface="Arial"/>
                <a:cs typeface="Arial"/>
              </a:rPr>
              <a:t> </a:t>
            </a:r>
            <a:r>
              <a:rPr sz="2450" spc="75" dirty="0">
                <a:latin typeface="Arial"/>
                <a:cs typeface="Arial"/>
              </a:rPr>
              <a:t>з</a:t>
            </a:r>
            <a:r>
              <a:rPr sz="2450" spc="-15" dirty="0">
                <a:latin typeface="Arial"/>
                <a:cs typeface="Arial"/>
              </a:rPr>
              <a:t> </a:t>
            </a:r>
            <a:r>
              <a:rPr sz="2450" spc="114" dirty="0">
                <a:latin typeface="Arial"/>
                <a:cs typeface="Arial"/>
              </a:rPr>
              <a:t>використанням </a:t>
            </a:r>
            <a:r>
              <a:rPr sz="2450" spc="55" dirty="0">
                <a:latin typeface="Arial"/>
                <a:cs typeface="Arial"/>
              </a:rPr>
              <a:t>інтернету</a:t>
            </a:r>
            <a:r>
              <a:rPr sz="2450" spc="55" dirty="0">
                <a:latin typeface="Lucida Sans Unicode"/>
                <a:cs typeface="Lucida Sans Unicode"/>
              </a:rPr>
              <a:t>.</a:t>
            </a:r>
            <a:r>
              <a:rPr sz="2450" spc="-110" dirty="0">
                <a:latin typeface="Lucida Sans Unicode"/>
                <a:cs typeface="Lucida Sans Unicode"/>
              </a:rPr>
              <a:t> </a:t>
            </a:r>
            <a:r>
              <a:rPr lang="uk-UA" sz="2450" spc="140" dirty="0" smtClean="0">
                <a:latin typeface="Arial"/>
                <a:cs typeface="Arial"/>
              </a:rPr>
              <a:t>Син</a:t>
            </a:r>
            <a:r>
              <a:rPr sz="2450" spc="140" dirty="0" smtClean="0">
                <a:latin typeface="Arial"/>
                <a:cs typeface="Arial"/>
              </a:rPr>
              <a:t>о</a:t>
            </a:r>
            <a:r>
              <a:rPr lang="uk-UA" sz="2450" spc="140" dirty="0" err="1" smtClean="0">
                <a:latin typeface="Arial"/>
                <a:cs typeface="Arial"/>
              </a:rPr>
              <a:t>німами</a:t>
            </a:r>
            <a:r>
              <a:rPr sz="2450" spc="-15" dirty="0" smtClean="0">
                <a:latin typeface="Arial"/>
                <a:cs typeface="Arial"/>
              </a:rPr>
              <a:t> </a:t>
            </a:r>
            <a:r>
              <a:rPr sz="2450" spc="65" dirty="0">
                <a:latin typeface="Arial"/>
                <a:cs typeface="Arial"/>
              </a:rPr>
              <a:t>до</a:t>
            </a:r>
            <a:r>
              <a:rPr sz="2450" spc="-20" dirty="0">
                <a:latin typeface="Arial"/>
                <a:cs typeface="Arial"/>
              </a:rPr>
              <a:t> </a:t>
            </a:r>
            <a:r>
              <a:rPr sz="2450" spc="160" dirty="0">
                <a:latin typeface="Arial"/>
                <a:cs typeface="Arial"/>
              </a:rPr>
              <a:t>нього</a:t>
            </a:r>
            <a:r>
              <a:rPr sz="2450" spc="-15" dirty="0">
                <a:latin typeface="Arial"/>
                <a:cs typeface="Arial"/>
              </a:rPr>
              <a:t> </a:t>
            </a:r>
            <a:r>
              <a:rPr sz="2450" dirty="0">
                <a:latin typeface="Arial"/>
                <a:cs typeface="Arial"/>
              </a:rPr>
              <a:t>є</a:t>
            </a:r>
            <a:r>
              <a:rPr sz="2450" spc="-15" dirty="0">
                <a:latin typeface="Arial"/>
                <a:cs typeface="Arial"/>
              </a:rPr>
              <a:t> </a:t>
            </a:r>
            <a:r>
              <a:rPr sz="2450" spc="60" dirty="0">
                <a:latin typeface="Arial"/>
                <a:cs typeface="Arial"/>
              </a:rPr>
              <a:t>терміни</a:t>
            </a:r>
            <a:r>
              <a:rPr sz="2450" spc="60" dirty="0">
                <a:latin typeface="Lucida Sans Unicode"/>
                <a:cs typeface="Lucida Sans Unicode"/>
              </a:rPr>
              <a:t>, </a:t>
            </a:r>
            <a:r>
              <a:rPr sz="2450" spc="114" dirty="0">
                <a:latin typeface="Arial"/>
                <a:cs typeface="Arial"/>
              </a:rPr>
              <a:t>які</a:t>
            </a:r>
            <a:r>
              <a:rPr sz="2450" spc="-25" dirty="0">
                <a:latin typeface="Arial"/>
                <a:cs typeface="Arial"/>
              </a:rPr>
              <a:t> </a:t>
            </a:r>
            <a:r>
              <a:rPr sz="2450" spc="100" dirty="0">
                <a:latin typeface="Arial"/>
                <a:cs typeface="Arial"/>
              </a:rPr>
              <a:t>утворюються</a:t>
            </a:r>
            <a:r>
              <a:rPr sz="2450" spc="-25" dirty="0">
                <a:latin typeface="Arial"/>
                <a:cs typeface="Arial"/>
              </a:rPr>
              <a:t> </a:t>
            </a:r>
            <a:r>
              <a:rPr sz="2450" spc="75" dirty="0">
                <a:latin typeface="Arial"/>
                <a:cs typeface="Arial"/>
              </a:rPr>
              <a:t>з</a:t>
            </a:r>
            <a:r>
              <a:rPr sz="2450" spc="-25" dirty="0">
                <a:latin typeface="Arial"/>
                <a:cs typeface="Arial"/>
              </a:rPr>
              <a:t> </a:t>
            </a:r>
            <a:r>
              <a:rPr sz="2450" spc="75" dirty="0">
                <a:latin typeface="Arial"/>
                <a:cs typeface="Arial"/>
              </a:rPr>
              <a:t>двох</a:t>
            </a:r>
            <a:r>
              <a:rPr sz="2450" spc="-25" dirty="0">
                <a:latin typeface="Arial"/>
                <a:cs typeface="Arial"/>
              </a:rPr>
              <a:t> </a:t>
            </a:r>
            <a:r>
              <a:rPr sz="2450" spc="-10" dirty="0">
                <a:latin typeface="Arial"/>
                <a:cs typeface="Arial"/>
              </a:rPr>
              <a:t>слів</a:t>
            </a:r>
            <a:r>
              <a:rPr sz="2450" spc="-10" dirty="0">
                <a:latin typeface="Lucida Sans Unicode"/>
                <a:cs typeface="Lucida Sans Unicode"/>
              </a:rPr>
              <a:t>:</a:t>
            </a:r>
            <a:r>
              <a:rPr sz="2450" spc="-114" dirty="0">
                <a:latin typeface="Lucida Sans Unicode"/>
                <a:cs typeface="Lucida Sans Unicode"/>
              </a:rPr>
              <a:t> </a:t>
            </a:r>
            <a:r>
              <a:rPr sz="2450" spc="130" dirty="0">
                <a:latin typeface="Arial"/>
                <a:cs typeface="Arial"/>
              </a:rPr>
              <a:t>перше</a:t>
            </a:r>
            <a:r>
              <a:rPr sz="2450" spc="-30" dirty="0">
                <a:latin typeface="Arial"/>
                <a:cs typeface="Arial"/>
              </a:rPr>
              <a:t> </a:t>
            </a:r>
            <a:r>
              <a:rPr sz="2450" spc="90" dirty="0">
                <a:latin typeface="Arial"/>
                <a:cs typeface="Arial"/>
              </a:rPr>
              <a:t>позначає </a:t>
            </a:r>
            <a:r>
              <a:rPr sz="2450" spc="65" dirty="0">
                <a:latin typeface="Arial"/>
                <a:cs typeface="Arial"/>
              </a:rPr>
              <a:t>спосіб</a:t>
            </a:r>
            <a:r>
              <a:rPr sz="2450" spc="-10" dirty="0">
                <a:latin typeface="Arial"/>
                <a:cs typeface="Arial"/>
              </a:rPr>
              <a:t> </a:t>
            </a:r>
            <a:r>
              <a:rPr sz="2450" dirty="0">
                <a:latin typeface="Arial"/>
                <a:cs typeface="Arial"/>
              </a:rPr>
              <a:t>зв</a:t>
            </a:r>
            <a:r>
              <a:rPr sz="2450" dirty="0">
                <a:latin typeface="Lucida Sans Unicode"/>
                <a:cs typeface="Lucida Sans Unicode"/>
              </a:rPr>
              <a:t>’</a:t>
            </a:r>
            <a:r>
              <a:rPr sz="2450" dirty="0">
                <a:latin typeface="Arial"/>
                <a:cs typeface="Arial"/>
              </a:rPr>
              <a:t>язку</a:t>
            </a:r>
            <a:r>
              <a:rPr sz="2450" dirty="0">
                <a:latin typeface="Lucida Sans Unicode"/>
                <a:cs typeface="Lucida Sans Unicode"/>
              </a:rPr>
              <a:t>,</a:t>
            </a:r>
            <a:r>
              <a:rPr sz="2450" spc="-95" dirty="0">
                <a:latin typeface="Lucida Sans Unicode"/>
                <a:cs typeface="Lucida Sans Unicode"/>
              </a:rPr>
              <a:t> </a:t>
            </a:r>
            <a:r>
              <a:rPr sz="2450" spc="170" dirty="0">
                <a:latin typeface="Arial"/>
                <a:cs typeface="Arial"/>
              </a:rPr>
              <a:t>який</a:t>
            </a:r>
            <a:r>
              <a:rPr sz="2450" spc="-5" dirty="0">
                <a:latin typeface="Arial"/>
                <a:cs typeface="Arial"/>
              </a:rPr>
              <a:t> </a:t>
            </a:r>
            <a:r>
              <a:rPr sz="2450" spc="60" dirty="0">
                <a:latin typeface="Arial"/>
                <a:cs typeface="Arial"/>
              </a:rPr>
              <a:t>використовується</a:t>
            </a:r>
            <a:r>
              <a:rPr sz="2450" spc="60" dirty="0">
                <a:latin typeface="Lucida Sans Unicode"/>
                <a:cs typeface="Lucida Sans Unicode"/>
              </a:rPr>
              <a:t>, </a:t>
            </a:r>
            <a:r>
              <a:rPr sz="2450" spc="110" dirty="0">
                <a:latin typeface="Arial"/>
                <a:cs typeface="Arial"/>
              </a:rPr>
              <a:t>наприклад</a:t>
            </a:r>
            <a:r>
              <a:rPr sz="2450" spc="75" dirty="0">
                <a:latin typeface="Arial"/>
                <a:cs typeface="Arial"/>
              </a:rPr>
              <a:t> </a:t>
            </a:r>
            <a:r>
              <a:rPr sz="2450" dirty="0">
                <a:latin typeface="Lucida Sans Unicode"/>
                <a:cs typeface="Lucida Sans Unicode"/>
              </a:rPr>
              <a:t>«</a:t>
            </a:r>
            <a:r>
              <a:rPr sz="2450" dirty="0">
                <a:latin typeface="Arial"/>
                <a:cs typeface="Arial"/>
              </a:rPr>
              <a:t>інтернет</a:t>
            </a:r>
            <a:r>
              <a:rPr sz="2450" dirty="0">
                <a:latin typeface="Lucida Sans Unicode"/>
                <a:cs typeface="Lucida Sans Unicode"/>
              </a:rPr>
              <a:t>»,</a:t>
            </a:r>
            <a:r>
              <a:rPr sz="2450" spc="-15" dirty="0">
                <a:latin typeface="Lucida Sans Unicode"/>
                <a:cs typeface="Lucida Sans Unicode"/>
              </a:rPr>
              <a:t> </a:t>
            </a:r>
            <a:r>
              <a:rPr sz="2450" spc="-10" dirty="0">
                <a:latin typeface="Lucida Sans Unicode"/>
                <a:cs typeface="Lucida Sans Unicode"/>
              </a:rPr>
              <a:t>«</a:t>
            </a:r>
            <a:r>
              <a:rPr sz="2450" spc="-10" dirty="0" err="1">
                <a:latin typeface="Arial"/>
                <a:cs typeface="Arial"/>
              </a:rPr>
              <a:t>онлайн</a:t>
            </a:r>
            <a:r>
              <a:rPr sz="2450" spc="-10" dirty="0" smtClean="0">
                <a:latin typeface="Lucida Sans Unicode"/>
                <a:cs typeface="Lucida Sans Unicode"/>
              </a:rPr>
              <a:t>»,</a:t>
            </a:r>
            <a:r>
              <a:rPr lang="uk-UA" sz="2450" dirty="0">
                <a:latin typeface="Lucida Sans Unicode"/>
                <a:cs typeface="Lucida Sans Unicode"/>
              </a:rPr>
              <a:t> </a:t>
            </a:r>
            <a:r>
              <a:rPr sz="2450" spc="55" dirty="0" smtClean="0">
                <a:latin typeface="Lucida Sans Unicode"/>
                <a:cs typeface="Lucida Sans Unicode"/>
              </a:rPr>
              <a:t>«</a:t>
            </a:r>
            <a:r>
              <a:rPr sz="2450" spc="55" dirty="0">
                <a:latin typeface="Arial"/>
                <a:cs typeface="Arial"/>
              </a:rPr>
              <a:t>електронний</a:t>
            </a:r>
            <a:r>
              <a:rPr sz="2450" spc="55" dirty="0">
                <a:latin typeface="Lucida Sans Unicode"/>
                <a:cs typeface="Lucida Sans Unicode"/>
              </a:rPr>
              <a:t>»,</a:t>
            </a:r>
            <a:r>
              <a:rPr sz="2450" spc="-40" dirty="0">
                <a:latin typeface="Lucida Sans Unicode"/>
                <a:cs typeface="Lucida Sans Unicode"/>
              </a:rPr>
              <a:t> </a:t>
            </a:r>
            <a:r>
              <a:rPr sz="2450" dirty="0">
                <a:latin typeface="Arial"/>
                <a:cs typeface="Arial"/>
              </a:rPr>
              <a:t>а</a:t>
            </a:r>
            <a:r>
              <a:rPr sz="2450" spc="55" dirty="0">
                <a:latin typeface="Arial"/>
                <a:cs typeface="Arial"/>
              </a:rPr>
              <a:t> </a:t>
            </a:r>
            <a:r>
              <a:rPr sz="2450" spc="75" dirty="0">
                <a:latin typeface="Arial"/>
                <a:cs typeface="Arial"/>
              </a:rPr>
              <a:t>друге</a:t>
            </a:r>
            <a:r>
              <a:rPr sz="2450" spc="50" dirty="0">
                <a:latin typeface="Arial"/>
                <a:cs typeface="Arial"/>
              </a:rPr>
              <a:t> </a:t>
            </a:r>
            <a:r>
              <a:rPr sz="2450" spc="440" dirty="0">
                <a:latin typeface="Lucida Sans Unicode"/>
                <a:cs typeface="Lucida Sans Unicode"/>
              </a:rPr>
              <a:t>–</a:t>
            </a:r>
            <a:r>
              <a:rPr sz="2450" spc="-35" dirty="0">
                <a:latin typeface="Lucida Sans Unicode"/>
                <a:cs typeface="Lucida Sans Unicode"/>
              </a:rPr>
              <a:t> </a:t>
            </a:r>
            <a:r>
              <a:rPr sz="2450" spc="110" dirty="0">
                <a:latin typeface="Arial"/>
                <a:cs typeface="Arial"/>
              </a:rPr>
              <a:t>вид</a:t>
            </a:r>
            <a:r>
              <a:rPr sz="2450" spc="55" dirty="0">
                <a:latin typeface="Arial"/>
                <a:cs typeface="Arial"/>
              </a:rPr>
              <a:t> </a:t>
            </a:r>
            <a:r>
              <a:rPr sz="2450" dirty="0">
                <a:latin typeface="Arial"/>
                <a:cs typeface="Arial"/>
              </a:rPr>
              <a:t>операції</a:t>
            </a:r>
            <a:r>
              <a:rPr sz="2450" dirty="0">
                <a:latin typeface="Lucida Sans Unicode"/>
                <a:cs typeface="Lucida Sans Unicode"/>
              </a:rPr>
              <a:t>,</a:t>
            </a:r>
            <a:r>
              <a:rPr sz="2450" spc="-40" dirty="0">
                <a:latin typeface="Lucida Sans Unicode"/>
                <a:cs typeface="Lucida Sans Unicode"/>
              </a:rPr>
              <a:t> </a:t>
            </a:r>
            <a:r>
              <a:rPr sz="2450" spc="65" dirty="0">
                <a:latin typeface="Arial"/>
                <a:cs typeface="Arial"/>
              </a:rPr>
              <a:t>яка </a:t>
            </a:r>
            <a:r>
              <a:rPr sz="2450" spc="50" dirty="0">
                <a:latin typeface="Arial"/>
                <a:cs typeface="Arial"/>
              </a:rPr>
              <a:t>здійснюється</a:t>
            </a:r>
            <a:r>
              <a:rPr sz="2450" spc="50" dirty="0">
                <a:latin typeface="Lucida Sans Unicode"/>
                <a:cs typeface="Lucida Sans Unicode"/>
              </a:rPr>
              <a:t>,</a:t>
            </a:r>
            <a:r>
              <a:rPr sz="2450" spc="-85" dirty="0">
                <a:latin typeface="Lucida Sans Unicode"/>
                <a:cs typeface="Lucida Sans Unicode"/>
              </a:rPr>
              <a:t> </a:t>
            </a:r>
            <a:r>
              <a:rPr sz="2450" spc="70" dirty="0">
                <a:latin typeface="Arial"/>
                <a:cs typeface="Arial"/>
              </a:rPr>
              <a:t>наприклад</a:t>
            </a:r>
            <a:r>
              <a:rPr sz="2450" spc="70" dirty="0">
                <a:latin typeface="Lucida Sans Unicode"/>
                <a:cs typeface="Lucida Sans Unicode"/>
              </a:rPr>
              <a:t>,</a:t>
            </a:r>
            <a:r>
              <a:rPr sz="2450" spc="-85" dirty="0">
                <a:latin typeface="Lucida Sans Unicode"/>
                <a:cs typeface="Lucida Sans Unicode"/>
              </a:rPr>
              <a:t> </a:t>
            </a:r>
            <a:r>
              <a:rPr sz="2450" spc="-10" dirty="0">
                <a:latin typeface="Lucida Sans Unicode"/>
                <a:cs typeface="Lucida Sans Unicode"/>
              </a:rPr>
              <a:t>«</a:t>
            </a:r>
            <a:r>
              <a:rPr sz="2450" spc="-10" dirty="0" err="1">
                <a:latin typeface="Arial"/>
                <a:cs typeface="Arial"/>
              </a:rPr>
              <a:t>торгівля</a:t>
            </a:r>
            <a:r>
              <a:rPr sz="2450" spc="-10" dirty="0" smtClean="0">
                <a:latin typeface="Lucida Sans Unicode"/>
                <a:cs typeface="Lucida Sans Unicode"/>
              </a:rPr>
              <a:t>»,</a:t>
            </a:r>
            <a:r>
              <a:rPr lang="uk-UA" sz="2450" dirty="0">
                <a:latin typeface="Lucida Sans Unicode"/>
                <a:cs typeface="Lucida Sans Unicode"/>
              </a:rPr>
              <a:t> </a:t>
            </a:r>
            <a:r>
              <a:rPr sz="2450" dirty="0" smtClean="0">
                <a:latin typeface="Lucida Sans Unicode"/>
                <a:cs typeface="Lucida Sans Unicode"/>
              </a:rPr>
              <a:t>«</a:t>
            </a:r>
            <a:r>
              <a:rPr sz="2450" dirty="0">
                <a:latin typeface="Arial"/>
                <a:cs typeface="Arial"/>
              </a:rPr>
              <a:t>трейдинг</a:t>
            </a:r>
            <a:r>
              <a:rPr sz="2450" dirty="0">
                <a:latin typeface="Lucida Sans Unicode"/>
                <a:cs typeface="Lucida Sans Unicode"/>
              </a:rPr>
              <a:t>».</a:t>
            </a:r>
            <a:r>
              <a:rPr sz="2450" spc="30" dirty="0">
                <a:latin typeface="Lucida Sans Unicode"/>
                <a:cs typeface="Lucida Sans Unicode"/>
              </a:rPr>
              <a:t> </a:t>
            </a:r>
            <a:r>
              <a:rPr sz="2450" spc="75" dirty="0">
                <a:latin typeface="Arial"/>
                <a:cs typeface="Arial"/>
              </a:rPr>
              <a:t>По</a:t>
            </a:r>
            <a:r>
              <a:rPr sz="2450" spc="125" dirty="0">
                <a:latin typeface="Arial"/>
                <a:cs typeface="Arial"/>
              </a:rPr>
              <a:t> </a:t>
            </a:r>
            <a:r>
              <a:rPr sz="2450" dirty="0">
                <a:latin typeface="Arial"/>
                <a:cs typeface="Arial"/>
              </a:rPr>
              <a:t>суті</a:t>
            </a:r>
            <a:r>
              <a:rPr sz="2450" spc="130" dirty="0">
                <a:latin typeface="Arial"/>
                <a:cs typeface="Arial"/>
              </a:rPr>
              <a:t> </a:t>
            </a:r>
            <a:r>
              <a:rPr sz="2450" spc="55" dirty="0">
                <a:latin typeface="Lucida Sans Unicode"/>
                <a:cs typeface="Lucida Sans Unicode"/>
              </a:rPr>
              <a:t>«</a:t>
            </a:r>
            <a:r>
              <a:rPr sz="2450" spc="55" dirty="0">
                <a:latin typeface="Arial"/>
                <a:cs typeface="Arial"/>
              </a:rPr>
              <a:t>інтернет</a:t>
            </a:r>
            <a:r>
              <a:rPr sz="2450" spc="55" dirty="0">
                <a:latin typeface="Lucida Sans Unicode"/>
                <a:cs typeface="Lucida Sans Unicode"/>
              </a:rPr>
              <a:t>-</a:t>
            </a:r>
            <a:r>
              <a:rPr sz="2450" spc="95" dirty="0">
                <a:latin typeface="Arial"/>
                <a:cs typeface="Arial"/>
              </a:rPr>
              <a:t>трейдинг</a:t>
            </a:r>
            <a:r>
              <a:rPr sz="2450" spc="95" dirty="0">
                <a:latin typeface="Lucida Sans Unicode"/>
                <a:cs typeface="Lucida Sans Unicode"/>
              </a:rPr>
              <a:t>»</a:t>
            </a:r>
            <a:r>
              <a:rPr sz="2450" spc="30" dirty="0">
                <a:latin typeface="Lucida Sans Unicode"/>
                <a:cs typeface="Lucida Sans Unicode"/>
              </a:rPr>
              <a:t> </a:t>
            </a:r>
            <a:r>
              <a:rPr sz="2450" spc="-50" dirty="0">
                <a:latin typeface="Arial"/>
                <a:cs typeface="Arial"/>
              </a:rPr>
              <a:t>є </a:t>
            </a:r>
            <a:r>
              <a:rPr sz="2450" spc="125" dirty="0">
                <a:latin typeface="Arial"/>
                <a:cs typeface="Arial"/>
              </a:rPr>
              <a:t>частиною</a:t>
            </a:r>
            <a:r>
              <a:rPr sz="2450" spc="-15" dirty="0">
                <a:latin typeface="Arial"/>
                <a:cs typeface="Arial"/>
              </a:rPr>
              <a:t> </a:t>
            </a:r>
            <a:r>
              <a:rPr sz="2450" spc="95" dirty="0">
                <a:latin typeface="Arial"/>
                <a:cs typeface="Arial"/>
              </a:rPr>
              <a:t>електронної</a:t>
            </a:r>
            <a:r>
              <a:rPr sz="2450" spc="-10" dirty="0">
                <a:latin typeface="Arial"/>
                <a:cs typeface="Arial"/>
              </a:rPr>
              <a:t> </a:t>
            </a:r>
            <a:r>
              <a:rPr sz="2450" spc="60" dirty="0">
                <a:latin typeface="Arial"/>
                <a:cs typeface="Arial"/>
              </a:rPr>
              <a:t>комерції</a:t>
            </a:r>
            <a:r>
              <a:rPr sz="2450" spc="60" dirty="0">
                <a:latin typeface="Lucida Sans Unicode"/>
                <a:cs typeface="Lucida Sans Unicode"/>
              </a:rPr>
              <a:t>,</a:t>
            </a:r>
            <a:r>
              <a:rPr sz="2450" spc="-100" dirty="0">
                <a:latin typeface="Lucida Sans Unicode"/>
                <a:cs typeface="Lucida Sans Unicode"/>
              </a:rPr>
              <a:t> </a:t>
            </a:r>
            <a:r>
              <a:rPr sz="2450" spc="90" dirty="0">
                <a:latin typeface="Arial"/>
                <a:cs typeface="Arial"/>
              </a:rPr>
              <a:t>яка</a:t>
            </a:r>
            <a:r>
              <a:rPr sz="2450" spc="-15" dirty="0">
                <a:latin typeface="Arial"/>
                <a:cs typeface="Arial"/>
              </a:rPr>
              <a:t> </a:t>
            </a:r>
            <a:r>
              <a:rPr sz="2450" spc="40" dirty="0">
                <a:latin typeface="Arial"/>
                <a:cs typeface="Arial"/>
              </a:rPr>
              <a:t>набула </a:t>
            </a:r>
            <a:r>
              <a:rPr sz="2450" spc="140" dirty="0">
                <a:latin typeface="Arial"/>
                <a:cs typeface="Arial"/>
              </a:rPr>
              <a:t>значного</a:t>
            </a:r>
            <a:r>
              <a:rPr sz="2450" spc="-5" dirty="0">
                <a:latin typeface="Arial"/>
                <a:cs typeface="Arial"/>
              </a:rPr>
              <a:t> </a:t>
            </a:r>
            <a:r>
              <a:rPr sz="2450" spc="114" dirty="0">
                <a:latin typeface="Arial"/>
                <a:cs typeface="Arial"/>
              </a:rPr>
              <a:t>розвитку</a:t>
            </a:r>
            <a:r>
              <a:rPr sz="2450" dirty="0">
                <a:latin typeface="Arial"/>
                <a:cs typeface="Arial"/>
              </a:rPr>
              <a:t> </a:t>
            </a:r>
            <a:r>
              <a:rPr sz="2450" spc="95" dirty="0">
                <a:latin typeface="Arial"/>
                <a:cs typeface="Arial"/>
              </a:rPr>
              <a:t>разом</a:t>
            </a:r>
            <a:r>
              <a:rPr sz="2450" dirty="0">
                <a:latin typeface="Arial"/>
                <a:cs typeface="Arial"/>
              </a:rPr>
              <a:t> </a:t>
            </a:r>
            <a:r>
              <a:rPr sz="2450" spc="75" dirty="0">
                <a:latin typeface="Arial"/>
                <a:cs typeface="Arial"/>
              </a:rPr>
              <a:t>з</a:t>
            </a:r>
            <a:r>
              <a:rPr sz="2450" dirty="0">
                <a:latin typeface="Arial"/>
                <a:cs typeface="Arial"/>
              </a:rPr>
              <a:t> </a:t>
            </a:r>
            <a:r>
              <a:rPr sz="2450" spc="90" dirty="0">
                <a:latin typeface="Arial"/>
                <a:cs typeface="Arial"/>
              </a:rPr>
              <a:t>масовим </a:t>
            </a:r>
            <a:r>
              <a:rPr sz="2450" spc="125" dirty="0">
                <a:latin typeface="Arial"/>
                <a:cs typeface="Arial"/>
              </a:rPr>
              <a:t>використанням</a:t>
            </a:r>
            <a:r>
              <a:rPr sz="2450" spc="20" dirty="0">
                <a:latin typeface="Arial"/>
                <a:cs typeface="Arial"/>
              </a:rPr>
              <a:t> </a:t>
            </a:r>
            <a:r>
              <a:rPr sz="2450" spc="105" dirty="0">
                <a:latin typeface="Arial"/>
                <a:cs typeface="Arial"/>
              </a:rPr>
              <a:t>інформаційних</a:t>
            </a:r>
            <a:r>
              <a:rPr sz="2450" spc="20" dirty="0">
                <a:latin typeface="Arial"/>
                <a:cs typeface="Arial"/>
              </a:rPr>
              <a:t> </a:t>
            </a:r>
            <a:r>
              <a:rPr sz="2450" dirty="0">
                <a:latin typeface="Arial"/>
                <a:cs typeface="Arial"/>
              </a:rPr>
              <a:t>та </a:t>
            </a:r>
            <a:r>
              <a:rPr sz="2450" spc="65" dirty="0">
                <a:latin typeface="Arial"/>
                <a:cs typeface="Arial"/>
              </a:rPr>
              <a:t>інтернет</a:t>
            </a:r>
            <a:r>
              <a:rPr sz="2450" spc="65" dirty="0">
                <a:latin typeface="Lucida Sans Unicode"/>
                <a:cs typeface="Lucida Sans Unicode"/>
              </a:rPr>
              <a:t>-</a:t>
            </a:r>
            <a:r>
              <a:rPr sz="2450" spc="100" dirty="0">
                <a:latin typeface="Arial"/>
                <a:cs typeface="Arial"/>
              </a:rPr>
              <a:t>технологій</a:t>
            </a:r>
            <a:r>
              <a:rPr sz="2450" spc="-5" dirty="0">
                <a:latin typeface="Arial"/>
                <a:cs typeface="Arial"/>
              </a:rPr>
              <a:t> </a:t>
            </a:r>
            <a:r>
              <a:rPr sz="2450" spc="185" dirty="0">
                <a:latin typeface="Arial"/>
                <a:cs typeface="Arial"/>
              </a:rPr>
              <a:t>починаючи</a:t>
            </a:r>
            <a:r>
              <a:rPr sz="2450" spc="-5" dirty="0">
                <a:latin typeface="Arial"/>
                <a:cs typeface="Arial"/>
              </a:rPr>
              <a:t> </a:t>
            </a:r>
            <a:r>
              <a:rPr sz="2450" spc="75" dirty="0">
                <a:latin typeface="Arial"/>
                <a:cs typeface="Arial"/>
              </a:rPr>
              <a:t>з</a:t>
            </a:r>
            <a:r>
              <a:rPr sz="2450" spc="-5" dirty="0">
                <a:latin typeface="Arial"/>
                <a:cs typeface="Arial"/>
              </a:rPr>
              <a:t> </a:t>
            </a:r>
            <a:r>
              <a:rPr sz="2450" spc="95" dirty="0">
                <a:latin typeface="Arial"/>
                <a:cs typeface="Arial"/>
              </a:rPr>
              <a:t>середини</a:t>
            </a:r>
            <a:r>
              <a:rPr sz="2450" dirty="0">
                <a:latin typeface="Arial"/>
                <a:cs typeface="Arial"/>
              </a:rPr>
              <a:t> </a:t>
            </a:r>
            <a:r>
              <a:rPr sz="2450" spc="-30" dirty="0">
                <a:latin typeface="Lucida Sans Unicode"/>
                <a:cs typeface="Lucida Sans Unicode"/>
              </a:rPr>
              <a:t>90-</a:t>
            </a:r>
            <a:r>
              <a:rPr sz="2450" spc="70" dirty="0">
                <a:latin typeface="Arial"/>
                <a:cs typeface="Arial"/>
              </a:rPr>
              <a:t>х</a:t>
            </a:r>
            <a:r>
              <a:rPr sz="2450" spc="-5" dirty="0">
                <a:latin typeface="Arial"/>
                <a:cs typeface="Arial"/>
              </a:rPr>
              <a:t> </a:t>
            </a:r>
            <a:r>
              <a:rPr sz="2450" spc="-204" dirty="0">
                <a:latin typeface="Arial"/>
                <a:cs typeface="Arial"/>
              </a:rPr>
              <a:t>ХХ</a:t>
            </a:r>
            <a:r>
              <a:rPr sz="2450" dirty="0">
                <a:latin typeface="Arial"/>
                <a:cs typeface="Arial"/>
              </a:rPr>
              <a:t> </a:t>
            </a:r>
            <a:r>
              <a:rPr sz="2450" spc="-95" dirty="0">
                <a:latin typeface="Arial"/>
                <a:cs typeface="Arial"/>
              </a:rPr>
              <a:t>ст</a:t>
            </a:r>
            <a:r>
              <a:rPr sz="2450" spc="-95" dirty="0">
                <a:latin typeface="Lucida Sans Unicode"/>
                <a:cs typeface="Lucida Sans Unicode"/>
              </a:rPr>
              <a:t>.</a:t>
            </a:r>
            <a:r>
              <a:rPr sz="2450" spc="-100" dirty="0">
                <a:latin typeface="Lucida Sans Unicode"/>
                <a:cs typeface="Lucida Sans Unicode"/>
              </a:rPr>
              <a:t> </a:t>
            </a:r>
            <a:r>
              <a:rPr sz="2450" spc="35" dirty="0">
                <a:latin typeface="Arial"/>
                <a:cs typeface="Arial"/>
              </a:rPr>
              <a:t>і </a:t>
            </a:r>
            <a:r>
              <a:rPr sz="2450" spc="65" dirty="0">
                <a:latin typeface="Arial"/>
                <a:cs typeface="Arial"/>
              </a:rPr>
              <a:t>до</a:t>
            </a:r>
            <a:r>
              <a:rPr sz="2450" spc="-25" dirty="0">
                <a:latin typeface="Arial"/>
                <a:cs typeface="Arial"/>
              </a:rPr>
              <a:t> </a:t>
            </a:r>
            <a:r>
              <a:rPr sz="2450" spc="55" dirty="0">
                <a:latin typeface="Arial"/>
                <a:cs typeface="Arial"/>
              </a:rPr>
              <a:t>сьогодні</a:t>
            </a:r>
            <a:r>
              <a:rPr sz="2450" spc="55" dirty="0">
                <a:latin typeface="Lucida Sans Unicode"/>
                <a:cs typeface="Lucida Sans Unicode"/>
              </a:rPr>
              <a:t>.</a:t>
            </a:r>
            <a:endParaRPr sz="245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5278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8288000" cy="3086100"/>
            </a:xfrm>
            <a:custGeom>
              <a:avLst/>
              <a:gdLst/>
              <a:ahLst/>
              <a:cxnLst/>
              <a:rect l="l" t="t" r="r" b="b"/>
              <a:pathLst>
                <a:path w="18288000" h="3086100">
                  <a:moveTo>
                    <a:pt x="18287562" y="3086101"/>
                  </a:moveTo>
                  <a:lnTo>
                    <a:pt x="0" y="3086101"/>
                  </a:lnTo>
                  <a:lnTo>
                    <a:pt x="0" y="0"/>
                  </a:lnTo>
                  <a:lnTo>
                    <a:pt x="18287562" y="0"/>
                  </a:lnTo>
                  <a:lnTo>
                    <a:pt x="18287562" y="3086101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72218" y="781635"/>
            <a:ext cx="15811500" cy="625812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 marR="5080" indent="-635" algn="ctr">
              <a:lnSpc>
                <a:spcPts val="3900"/>
              </a:lnSpc>
              <a:spcBef>
                <a:spcPts val="980"/>
              </a:spcBef>
            </a:pPr>
            <a:endParaRPr sz="4000" dirty="0">
              <a:latin typeface="Gill Sans MT"/>
              <a:cs typeface="Gill Sans M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-7393"/>
            <a:ext cx="1586230" cy="1964689"/>
          </a:xfrm>
          <a:custGeom>
            <a:avLst/>
            <a:gdLst/>
            <a:ahLst/>
            <a:cxnLst/>
            <a:rect l="l" t="t" r="r" b="b"/>
            <a:pathLst>
              <a:path w="1586230" h="1964689">
                <a:moveTo>
                  <a:pt x="0" y="1964557"/>
                </a:moveTo>
                <a:lnTo>
                  <a:pt x="0" y="1170901"/>
                </a:lnTo>
                <a:lnTo>
                  <a:pt x="6426" y="1169134"/>
                </a:lnTo>
                <a:lnTo>
                  <a:pt x="49665" y="1155323"/>
                </a:lnTo>
                <a:lnTo>
                  <a:pt x="92127" y="1139837"/>
                </a:lnTo>
                <a:lnTo>
                  <a:pt x="133774" y="1122715"/>
                </a:lnTo>
                <a:lnTo>
                  <a:pt x="174565" y="1103995"/>
                </a:lnTo>
                <a:lnTo>
                  <a:pt x="214462" y="1083717"/>
                </a:lnTo>
                <a:lnTo>
                  <a:pt x="253426" y="1061920"/>
                </a:lnTo>
                <a:lnTo>
                  <a:pt x="291418" y="1038642"/>
                </a:lnTo>
                <a:lnTo>
                  <a:pt x="328399" y="1013923"/>
                </a:lnTo>
                <a:lnTo>
                  <a:pt x="364329" y="987803"/>
                </a:lnTo>
                <a:lnTo>
                  <a:pt x="399170" y="960319"/>
                </a:lnTo>
                <a:lnTo>
                  <a:pt x="432882" y="931512"/>
                </a:lnTo>
                <a:lnTo>
                  <a:pt x="465427" y="901419"/>
                </a:lnTo>
                <a:lnTo>
                  <a:pt x="496765" y="870081"/>
                </a:lnTo>
                <a:lnTo>
                  <a:pt x="526857" y="837537"/>
                </a:lnTo>
                <a:lnTo>
                  <a:pt x="555665" y="803824"/>
                </a:lnTo>
                <a:lnTo>
                  <a:pt x="583148" y="768984"/>
                </a:lnTo>
                <a:lnTo>
                  <a:pt x="609269" y="733053"/>
                </a:lnTo>
                <a:lnTo>
                  <a:pt x="633988" y="696073"/>
                </a:lnTo>
                <a:lnTo>
                  <a:pt x="657265" y="658081"/>
                </a:lnTo>
                <a:lnTo>
                  <a:pt x="679062" y="619117"/>
                </a:lnTo>
                <a:lnTo>
                  <a:pt x="699340" y="579219"/>
                </a:lnTo>
                <a:lnTo>
                  <a:pt x="718060" y="538428"/>
                </a:lnTo>
                <a:lnTo>
                  <a:pt x="735183" y="496782"/>
                </a:lnTo>
                <a:lnTo>
                  <a:pt x="750669" y="454319"/>
                </a:lnTo>
                <a:lnTo>
                  <a:pt x="764479" y="411080"/>
                </a:lnTo>
                <a:lnTo>
                  <a:pt x="776575" y="367103"/>
                </a:lnTo>
                <a:lnTo>
                  <a:pt x="786917" y="322428"/>
                </a:lnTo>
                <a:lnTo>
                  <a:pt x="795466" y="277093"/>
                </a:lnTo>
                <a:lnTo>
                  <a:pt x="802184" y="231137"/>
                </a:lnTo>
                <a:lnTo>
                  <a:pt x="807030" y="184599"/>
                </a:lnTo>
                <a:lnTo>
                  <a:pt x="809967" y="137520"/>
                </a:lnTo>
                <a:lnTo>
                  <a:pt x="810954" y="89937"/>
                </a:lnTo>
                <a:lnTo>
                  <a:pt x="809968" y="43568"/>
                </a:lnTo>
                <a:lnTo>
                  <a:pt x="809917" y="41174"/>
                </a:lnTo>
                <a:lnTo>
                  <a:pt x="807285" y="0"/>
                </a:lnTo>
                <a:lnTo>
                  <a:pt x="1584027" y="0"/>
                </a:lnTo>
                <a:lnTo>
                  <a:pt x="1585660" y="41174"/>
                </a:lnTo>
                <a:lnTo>
                  <a:pt x="1585755" y="140063"/>
                </a:lnTo>
                <a:lnTo>
                  <a:pt x="1583853" y="188014"/>
                </a:lnTo>
                <a:lnTo>
                  <a:pt x="1580881" y="235654"/>
                </a:lnTo>
                <a:lnTo>
                  <a:pt x="1576744" y="282970"/>
                </a:lnTo>
                <a:lnTo>
                  <a:pt x="1571457" y="329948"/>
                </a:lnTo>
                <a:lnTo>
                  <a:pt x="1565034" y="376572"/>
                </a:lnTo>
                <a:lnTo>
                  <a:pt x="1557489" y="422829"/>
                </a:lnTo>
                <a:lnTo>
                  <a:pt x="1548837" y="468705"/>
                </a:lnTo>
                <a:lnTo>
                  <a:pt x="1539092" y="514184"/>
                </a:lnTo>
                <a:lnTo>
                  <a:pt x="1528268" y="559254"/>
                </a:lnTo>
                <a:lnTo>
                  <a:pt x="1516379" y="603899"/>
                </a:lnTo>
                <a:lnTo>
                  <a:pt x="1503440" y="648107"/>
                </a:lnTo>
                <a:lnTo>
                  <a:pt x="1489464" y="691861"/>
                </a:lnTo>
                <a:lnTo>
                  <a:pt x="1474467" y="735148"/>
                </a:lnTo>
                <a:lnTo>
                  <a:pt x="1458461" y="777955"/>
                </a:lnTo>
                <a:lnTo>
                  <a:pt x="1441462" y="820266"/>
                </a:lnTo>
                <a:lnTo>
                  <a:pt x="1423484" y="862067"/>
                </a:lnTo>
                <a:lnTo>
                  <a:pt x="1404540" y="903344"/>
                </a:lnTo>
                <a:lnTo>
                  <a:pt x="1384646" y="944084"/>
                </a:lnTo>
                <a:lnTo>
                  <a:pt x="1363815" y="984271"/>
                </a:lnTo>
                <a:lnTo>
                  <a:pt x="1342062" y="1023891"/>
                </a:lnTo>
                <a:lnTo>
                  <a:pt x="1319401" y="1062931"/>
                </a:lnTo>
                <a:lnTo>
                  <a:pt x="1295845" y="1101376"/>
                </a:lnTo>
                <a:lnTo>
                  <a:pt x="1271410" y="1139211"/>
                </a:lnTo>
                <a:lnTo>
                  <a:pt x="1246110" y="1176423"/>
                </a:lnTo>
                <a:lnTo>
                  <a:pt x="1219958" y="1212998"/>
                </a:lnTo>
                <a:lnTo>
                  <a:pt x="1192969" y="1248920"/>
                </a:lnTo>
                <a:lnTo>
                  <a:pt x="1165158" y="1284176"/>
                </a:lnTo>
                <a:lnTo>
                  <a:pt x="1136538" y="1318752"/>
                </a:lnTo>
                <a:lnTo>
                  <a:pt x="1107124" y="1352633"/>
                </a:lnTo>
                <a:lnTo>
                  <a:pt x="1076930" y="1385805"/>
                </a:lnTo>
                <a:lnTo>
                  <a:pt x="1045969" y="1418254"/>
                </a:lnTo>
                <a:lnTo>
                  <a:pt x="1014258" y="1449966"/>
                </a:lnTo>
                <a:lnTo>
                  <a:pt x="981809" y="1480926"/>
                </a:lnTo>
                <a:lnTo>
                  <a:pt x="948637" y="1511120"/>
                </a:lnTo>
                <a:lnTo>
                  <a:pt x="914756" y="1540534"/>
                </a:lnTo>
                <a:lnTo>
                  <a:pt x="880180" y="1569154"/>
                </a:lnTo>
                <a:lnTo>
                  <a:pt x="844924" y="1596966"/>
                </a:lnTo>
                <a:lnTo>
                  <a:pt x="809001" y="1623954"/>
                </a:lnTo>
                <a:lnTo>
                  <a:pt x="772427" y="1650106"/>
                </a:lnTo>
                <a:lnTo>
                  <a:pt x="735215" y="1675406"/>
                </a:lnTo>
                <a:lnTo>
                  <a:pt x="697380" y="1699842"/>
                </a:lnTo>
                <a:lnTo>
                  <a:pt x="658935" y="1723397"/>
                </a:lnTo>
                <a:lnTo>
                  <a:pt x="619895" y="1746058"/>
                </a:lnTo>
                <a:lnTo>
                  <a:pt x="580275" y="1767811"/>
                </a:lnTo>
                <a:lnTo>
                  <a:pt x="540088" y="1788642"/>
                </a:lnTo>
                <a:lnTo>
                  <a:pt x="499348" y="1808537"/>
                </a:lnTo>
                <a:lnTo>
                  <a:pt x="458071" y="1827480"/>
                </a:lnTo>
                <a:lnTo>
                  <a:pt x="416270" y="1845458"/>
                </a:lnTo>
                <a:lnTo>
                  <a:pt x="373959" y="1862457"/>
                </a:lnTo>
                <a:lnTo>
                  <a:pt x="331152" y="1878463"/>
                </a:lnTo>
                <a:lnTo>
                  <a:pt x="287865" y="1893460"/>
                </a:lnTo>
                <a:lnTo>
                  <a:pt x="244110" y="1907436"/>
                </a:lnTo>
                <a:lnTo>
                  <a:pt x="199903" y="1920375"/>
                </a:lnTo>
                <a:lnTo>
                  <a:pt x="155258" y="1932264"/>
                </a:lnTo>
                <a:lnTo>
                  <a:pt x="110188" y="1943088"/>
                </a:lnTo>
                <a:lnTo>
                  <a:pt x="64708" y="1952834"/>
                </a:lnTo>
                <a:lnTo>
                  <a:pt x="18833" y="1961486"/>
                </a:lnTo>
                <a:lnTo>
                  <a:pt x="0" y="1964557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89018" y="0"/>
            <a:ext cx="1731266" cy="166676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114301" y="3674119"/>
            <a:ext cx="18059398" cy="6311342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r>
              <a:rPr lang="ru-RU" sz="2400" dirty="0"/>
              <a:t>За </a:t>
            </a:r>
            <a:r>
              <a:rPr lang="uk-UA" sz="2400" dirty="0" smtClean="0"/>
              <a:t>допомогою інтернет-</a:t>
            </a:r>
            <a:r>
              <a:rPr lang="uk-UA" sz="2400" dirty="0" err="1" smtClean="0"/>
              <a:t>трейдингу</a:t>
            </a:r>
            <a:r>
              <a:rPr lang="uk-UA" sz="2400" dirty="0" smtClean="0"/>
              <a:t> можна торгувати</a:t>
            </a:r>
            <a:r>
              <a:rPr lang="ru-RU" sz="2400" dirty="0" smtClean="0"/>
              <a:t>:</a:t>
            </a: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акціями компаній;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облігаціями</a:t>
            </a:r>
            <a:r>
              <a:rPr lang="ru-RU" sz="2400" dirty="0" smtClean="0"/>
              <a:t>;</a:t>
            </a:r>
            <a:endParaRPr lang="ru-RU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валютами на ринку </a:t>
            </a:r>
            <a:r>
              <a:rPr lang="en-US" sz="2400" dirty="0"/>
              <a:t>Forex;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біржовими </a:t>
            </a:r>
            <a:r>
              <a:rPr lang="ru-RU" sz="2400" dirty="0" smtClean="0"/>
              <a:t>фондами </a:t>
            </a:r>
            <a:r>
              <a:rPr lang="ru-RU" sz="2400" dirty="0"/>
              <a:t>(</a:t>
            </a:r>
            <a:r>
              <a:rPr lang="en-US" sz="2400" dirty="0"/>
              <a:t>ETF);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ф'ючерсами та опціонами;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err="1" smtClean="0"/>
              <a:t>криптовалютами</a:t>
            </a:r>
            <a:r>
              <a:rPr lang="uk-UA" sz="2400" dirty="0" smtClean="0"/>
              <a:t> - через відповідні платформи.</a:t>
            </a:r>
          </a:p>
          <a:p>
            <a:pPr algn="just"/>
            <a:r>
              <a:rPr lang="uk-UA" sz="2400" dirty="0" smtClean="0"/>
              <a:t>Важливо розрізняти інтернет-</a:t>
            </a:r>
            <a:r>
              <a:rPr lang="uk-UA" sz="2400" dirty="0" err="1" smtClean="0"/>
              <a:t>трейдинг</a:t>
            </a:r>
            <a:r>
              <a:rPr lang="uk-UA" sz="2400" dirty="0" smtClean="0"/>
              <a:t> та інвестування. </a:t>
            </a:r>
            <a:r>
              <a:rPr lang="uk-UA" sz="2400" dirty="0" err="1" smtClean="0"/>
              <a:t>Трейдинг</a:t>
            </a:r>
            <a:r>
              <a:rPr lang="uk-UA" sz="2400" dirty="0" smtClean="0"/>
              <a:t> зазвичай передбачає активніші операції з метою отримання прибутку від зміни цін, тоді як інвестування частіше орієнтоване на довгострокове володіння активами та поступове накопичення капіталу</a:t>
            </a:r>
            <a:r>
              <a:rPr lang="ru-RU" sz="2400" dirty="0" smtClean="0"/>
              <a:t>. </a:t>
            </a:r>
            <a:r>
              <a:rPr lang="ru-RU" sz="2400" dirty="0"/>
              <a:t>Межа </a:t>
            </a:r>
            <a:r>
              <a:rPr lang="ru-RU" sz="2400" dirty="0" err="1"/>
              <a:t>між</a:t>
            </a:r>
            <a:r>
              <a:rPr lang="ru-RU" sz="2400" dirty="0"/>
              <a:t> ними не є абсолютною</a:t>
            </a:r>
            <a:r>
              <a:rPr lang="ru-RU" sz="2400" dirty="0" smtClean="0"/>
              <a:t>.</a:t>
            </a:r>
          </a:p>
          <a:p>
            <a:r>
              <a:rPr lang="uk-UA" sz="2400" b="1" dirty="0" smtClean="0"/>
              <a:t>Основні ознаки інтернет-</a:t>
            </a:r>
            <a:r>
              <a:rPr lang="uk-UA" sz="2400" b="1" dirty="0" err="1" smtClean="0"/>
              <a:t>трейдингу</a:t>
            </a:r>
            <a:r>
              <a:rPr lang="uk-UA" sz="2400" b="1" dirty="0" smtClean="0"/>
              <a:t>:</a:t>
            </a:r>
          </a:p>
          <a:p>
            <a:r>
              <a:rPr lang="uk-UA" sz="2400" dirty="0" err="1" smtClean="0"/>
              <a:t>Дистанційність</a:t>
            </a:r>
            <a:r>
              <a:rPr lang="uk-UA" sz="2400" dirty="0" smtClean="0"/>
              <a:t> — операції здійснюються через інтернет.</a:t>
            </a:r>
          </a:p>
          <a:p>
            <a:r>
              <a:rPr lang="uk-UA" sz="2400" dirty="0" smtClean="0"/>
              <a:t>Оперативність — заявки можна подавати протягом торгових годин відповідного ринку.</a:t>
            </a:r>
          </a:p>
          <a:p>
            <a:r>
              <a:rPr lang="uk-UA" sz="2400" dirty="0" smtClean="0"/>
              <a:t>Доступність — почати торгівлю можна за допомогою комп'ютера або смартфона.</a:t>
            </a:r>
          </a:p>
          <a:p>
            <a:r>
              <a:rPr lang="uk-UA" sz="2400" dirty="0" smtClean="0"/>
              <a:t>Інформаційна насиченість — платформи надають графіки, котирування, новини та аналітичні інструменти.</a:t>
            </a:r>
          </a:p>
          <a:p>
            <a:r>
              <a:rPr lang="uk-UA" sz="2400" dirty="0" smtClean="0"/>
              <a:t>Автоматизація — можливе використання торгових алгоритмів, лімітних заявок та інших автоматизованих функцій.</a:t>
            </a:r>
          </a:p>
          <a:p>
            <a:pPr algn="just"/>
            <a:endParaRPr lang="uk-UA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905000" y="206179"/>
            <a:ext cx="141732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Інтернет-</a:t>
            </a:r>
            <a:r>
              <a:rPr lang="uk-UA" sz="2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трейдинг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це процес купівлі та продажу фінансових інструментів через інтернет за допомогою спеціалізованих торгових платформ і застосунків.</a:t>
            </a:r>
          </a:p>
          <a:p>
            <a:pPr algn="just"/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Він дає змогу фізичним особам, підприємцям та інституційним інвесторам отримувати доступ до фінансових ринків без необхідності особисто відвідувати біржу або взаємодіяти з брокером телефоном</a:t>
            </a:r>
            <a:r>
              <a:rPr lang="ru-RU" sz="24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Сьогодні інтернет-</a:t>
            </a:r>
            <a:r>
              <a:rPr lang="uk-UA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трейдинг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є частиною глобальної цифрової фінансової інфраструктури, хоча доступ до конкретних інструментів залежить від країни, регулювання та умов брокера.</a:t>
            </a:r>
            <a:endParaRPr lang="uk-UA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3230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5240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8288000" cy="3086100"/>
            </a:xfrm>
            <a:custGeom>
              <a:avLst/>
              <a:gdLst/>
              <a:ahLst/>
              <a:cxnLst/>
              <a:rect l="l" t="t" r="r" b="b"/>
              <a:pathLst>
                <a:path w="18288000" h="3086100">
                  <a:moveTo>
                    <a:pt x="18287562" y="3086101"/>
                  </a:moveTo>
                  <a:lnTo>
                    <a:pt x="0" y="3086101"/>
                  </a:lnTo>
                  <a:lnTo>
                    <a:pt x="0" y="0"/>
                  </a:lnTo>
                  <a:lnTo>
                    <a:pt x="18287562" y="0"/>
                  </a:lnTo>
                  <a:lnTo>
                    <a:pt x="18287562" y="3086101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72218" y="781635"/>
            <a:ext cx="15811500" cy="625812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 marR="5080" indent="-635" algn="ctr">
              <a:lnSpc>
                <a:spcPts val="3900"/>
              </a:lnSpc>
              <a:spcBef>
                <a:spcPts val="980"/>
              </a:spcBef>
            </a:pPr>
            <a:endParaRPr sz="4000" dirty="0">
              <a:latin typeface="Gill Sans MT"/>
              <a:cs typeface="Gill Sans M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-7393"/>
            <a:ext cx="1586230" cy="1964689"/>
          </a:xfrm>
          <a:custGeom>
            <a:avLst/>
            <a:gdLst/>
            <a:ahLst/>
            <a:cxnLst/>
            <a:rect l="l" t="t" r="r" b="b"/>
            <a:pathLst>
              <a:path w="1586230" h="1964689">
                <a:moveTo>
                  <a:pt x="0" y="1964557"/>
                </a:moveTo>
                <a:lnTo>
                  <a:pt x="0" y="1170901"/>
                </a:lnTo>
                <a:lnTo>
                  <a:pt x="6426" y="1169134"/>
                </a:lnTo>
                <a:lnTo>
                  <a:pt x="49665" y="1155323"/>
                </a:lnTo>
                <a:lnTo>
                  <a:pt x="92127" y="1139837"/>
                </a:lnTo>
                <a:lnTo>
                  <a:pt x="133774" y="1122715"/>
                </a:lnTo>
                <a:lnTo>
                  <a:pt x="174565" y="1103995"/>
                </a:lnTo>
                <a:lnTo>
                  <a:pt x="214462" y="1083717"/>
                </a:lnTo>
                <a:lnTo>
                  <a:pt x="253426" y="1061920"/>
                </a:lnTo>
                <a:lnTo>
                  <a:pt x="291418" y="1038642"/>
                </a:lnTo>
                <a:lnTo>
                  <a:pt x="328399" y="1013923"/>
                </a:lnTo>
                <a:lnTo>
                  <a:pt x="364329" y="987803"/>
                </a:lnTo>
                <a:lnTo>
                  <a:pt x="399170" y="960319"/>
                </a:lnTo>
                <a:lnTo>
                  <a:pt x="432882" y="931512"/>
                </a:lnTo>
                <a:lnTo>
                  <a:pt x="465427" y="901419"/>
                </a:lnTo>
                <a:lnTo>
                  <a:pt x="496765" y="870081"/>
                </a:lnTo>
                <a:lnTo>
                  <a:pt x="526857" y="837537"/>
                </a:lnTo>
                <a:lnTo>
                  <a:pt x="555665" y="803824"/>
                </a:lnTo>
                <a:lnTo>
                  <a:pt x="583148" y="768984"/>
                </a:lnTo>
                <a:lnTo>
                  <a:pt x="609269" y="733053"/>
                </a:lnTo>
                <a:lnTo>
                  <a:pt x="633988" y="696073"/>
                </a:lnTo>
                <a:lnTo>
                  <a:pt x="657265" y="658081"/>
                </a:lnTo>
                <a:lnTo>
                  <a:pt x="679062" y="619117"/>
                </a:lnTo>
                <a:lnTo>
                  <a:pt x="699340" y="579219"/>
                </a:lnTo>
                <a:lnTo>
                  <a:pt x="718060" y="538428"/>
                </a:lnTo>
                <a:lnTo>
                  <a:pt x="735183" y="496782"/>
                </a:lnTo>
                <a:lnTo>
                  <a:pt x="750669" y="454319"/>
                </a:lnTo>
                <a:lnTo>
                  <a:pt x="764479" y="411080"/>
                </a:lnTo>
                <a:lnTo>
                  <a:pt x="776575" y="367103"/>
                </a:lnTo>
                <a:lnTo>
                  <a:pt x="786917" y="322428"/>
                </a:lnTo>
                <a:lnTo>
                  <a:pt x="795466" y="277093"/>
                </a:lnTo>
                <a:lnTo>
                  <a:pt x="802184" y="231137"/>
                </a:lnTo>
                <a:lnTo>
                  <a:pt x="807030" y="184599"/>
                </a:lnTo>
                <a:lnTo>
                  <a:pt x="809967" y="137520"/>
                </a:lnTo>
                <a:lnTo>
                  <a:pt x="810954" y="89937"/>
                </a:lnTo>
                <a:lnTo>
                  <a:pt x="809968" y="43568"/>
                </a:lnTo>
                <a:lnTo>
                  <a:pt x="809917" y="41174"/>
                </a:lnTo>
                <a:lnTo>
                  <a:pt x="807285" y="0"/>
                </a:lnTo>
                <a:lnTo>
                  <a:pt x="1584027" y="0"/>
                </a:lnTo>
                <a:lnTo>
                  <a:pt x="1585660" y="41174"/>
                </a:lnTo>
                <a:lnTo>
                  <a:pt x="1585755" y="140063"/>
                </a:lnTo>
                <a:lnTo>
                  <a:pt x="1583853" y="188014"/>
                </a:lnTo>
                <a:lnTo>
                  <a:pt x="1580881" y="235654"/>
                </a:lnTo>
                <a:lnTo>
                  <a:pt x="1576744" y="282970"/>
                </a:lnTo>
                <a:lnTo>
                  <a:pt x="1571457" y="329948"/>
                </a:lnTo>
                <a:lnTo>
                  <a:pt x="1565034" y="376572"/>
                </a:lnTo>
                <a:lnTo>
                  <a:pt x="1557489" y="422829"/>
                </a:lnTo>
                <a:lnTo>
                  <a:pt x="1548837" y="468705"/>
                </a:lnTo>
                <a:lnTo>
                  <a:pt x="1539092" y="514184"/>
                </a:lnTo>
                <a:lnTo>
                  <a:pt x="1528268" y="559254"/>
                </a:lnTo>
                <a:lnTo>
                  <a:pt x="1516379" y="603899"/>
                </a:lnTo>
                <a:lnTo>
                  <a:pt x="1503440" y="648107"/>
                </a:lnTo>
                <a:lnTo>
                  <a:pt x="1489464" y="691861"/>
                </a:lnTo>
                <a:lnTo>
                  <a:pt x="1474467" y="735148"/>
                </a:lnTo>
                <a:lnTo>
                  <a:pt x="1458461" y="777955"/>
                </a:lnTo>
                <a:lnTo>
                  <a:pt x="1441462" y="820266"/>
                </a:lnTo>
                <a:lnTo>
                  <a:pt x="1423484" y="862067"/>
                </a:lnTo>
                <a:lnTo>
                  <a:pt x="1404540" y="903344"/>
                </a:lnTo>
                <a:lnTo>
                  <a:pt x="1384646" y="944084"/>
                </a:lnTo>
                <a:lnTo>
                  <a:pt x="1363815" y="984271"/>
                </a:lnTo>
                <a:lnTo>
                  <a:pt x="1342062" y="1023891"/>
                </a:lnTo>
                <a:lnTo>
                  <a:pt x="1319401" y="1062931"/>
                </a:lnTo>
                <a:lnTo>
                  <a:pt x="1295845" y="1101376"/>
                </a:lnTo>
                <a:lnTo>
                  <a:pt x="1271410" y="1139211"/>
                </a:lnTo>
                <a:lnTo>
                  <a:pt x="1246110" y="1176423"/>
                </a:lnTo>
                <a:lnTo>
                  <a:pt x="1219958" y="1212998"/>
                </a:lnTo>
                <a:lnTo>
                  <a:pt x="1192969" y="1248920"/>
                </a:lnTo>
                <a:lnTo>
                  <a:pt x="1165158" y="1284176"/>
                </a:lnTo>
                <a:lnTo>
                  <a:pt x="1136538" y="1318752"/>
                </a:lnTo>
                <a:lnTo>
                  <a:pt x="1107124" y="1352633"/>
                </a:lnTo>
                <a:lnTo>
                  <a:pt x="1076930" y="1385805"/>
                </a:lnTo>
                <a:lnTo>
                  <a:pt x="1045969" y="1418254"/>
                </a:lnTo>
                <a:lnTo>
                  <a:pt x="1014258" y="1449966"/>
                </a:lnTo>
                <a:lnTo>
                  <a:pt x="981809" y="1480926"/>
                </a:lnTo>
                <a:lnTo>
                  <a:pt x="948637" y="1511120"/>
                </a:lnTo>
                <a:lnTo>
                  <a:pt x="914756" y="1540534"/>
                </a:lnTo>
                <a:lnTo>
                  <a:pt x="880180" y="1569154"/>
                </a:lnTo>
                <a:lnTo>
                  <a:pt x="844924" y="1596966"/>
                </a:lnTo>
                <a:lnTo>
                  <a:pt x="809001" y="1623954"/>
                </a:lnTo>
                <a:lnTo>
                  <a:pt x="772427" y="1650106"/>
                </a:lnTo>
                <a:lnTo>
                  <a:pt x="735215" y="1675406"/>
                </a:lnTo>
                <a:lnTo>
                  <a:pt x="697380" y="1699842"/>
                </a:lnTo>
                <a:lnTo>
                  <a:pt x="658935" y="1723397"/>
                </a:lnTo>
                <a:lnTo>
                  <a:pt x="619895" y="1746058"/>
                </a:lnTo>
                <a:lnTo>
                  <a:pt x="580275" y="1767811"/>
                </a:lnTo>
                <a:lnTo>
                  <a:pt x="540088" y="1788642"/>
                </a:lnTo>
                <a:lnTo>
                  <a:pt x="499348" y="1808537"/>
                </a:lnTo>
                <a:lnTo>
                  <a:pt x="458071" y="1827480"/>
                </a:lnTo>
                <a:lnTo>
                  <a:pt x="416270" y="1845458"/>
                </a:lnTo>
                <a:lnTo>
                  <a:pt x="373959" y="1862457"/>
                </a:lnTo>
                <a:lnTo>
                  <a:pt x="331152" y="1878463"/>
                </a:lnTo>
                <a:lnTo>
                  <a:pt x="287865" y="1893460"/>
                </a:lnTo>
                <a:lnTo>
                  <a:pt x="244110" y="1907436"/>
                </a:lnTo>
                <a:lnTo>
                  <a:pt x="199903" y="1920375"/>
                </a:lnTo>
                <a:lnTo>
                  <a:pt x="155258" y="1932264"/>
                </a:lnTo>
                <a:lnTo>
                  <a:pt x="110188" y="1943088"/>
                </a:lnTo>
                <a:lnTo>
                  <a:pt x="64708" y="1952834"/>
                </a:lnTo>
                <a:lnTo>
                  <a:pt x="18833" y="1961486"/>
                </a:lnTo>
                <a:lnTo>
                  <a:pt x="0" y="1964557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89018" y="0"/>
            <a:ext cx="1731266" cy="166676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0" y="3065119"/>
            <a:ext cx="18059398" cy="7419338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r>
              <a:rPr lang="uk-UA" sz="2400" b="1" dirty="0">
                <a:latin typeface="Arial" panose="020B0604020202020204" pitchFamily="34" charset="0"/>
                <a:cs typeface="Arial" panose="020B0604020202020204" pitchFamily="34" charset="0"/>
              </a:rPr>
              <a:t>Механізм здійснення інтернет-</a:t>
            </a:r>
            <a:r>
              <a:rPr lang="uk-UA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трейдингу</a:t>
            </a:r>
            <a:r>
              <a:rPr 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uk-UA" sz="2400" b="1" dirty="0" smtClean="0"/>
          </a:p>
          <a:p>
            <a:r>
              <a:rPr lang="uk-UA" sz="2400" b="1" dirty="0" smtClean="0"/>
              <a:t>1. Реєстрація та перевірка особи</a:t>
            </a:r>
          </a:p>
          <a:p>
            <a:r>
              <a:rPr lang="uk-UA" sz="2400" dirty="0" smtClean="0"/>
              <a:t>Відкриття рахунку у брокера або на торговій платформі.</a:t>
            </a:r>
            <a:endParaRPr lang="uk-UA" sz="2400" b="1" dirty="0" smtClean="0"/>
          </a:p>
          <a:p>
            <a:r>
              <a:rPr lang="uk-UA" sz="2400" b="1" dirty="0" smtClean="0"/>
              <a:t>2. Поповнення рахунку</a:t>
            </a:r>
          </a:p>
          <a:p>
            <a:r>
              <a:rPr lang="uk-UA" sz="2400" dirty="0" smtClean="0"/>
              <a:t>Переказ коштів доступним і законним способом.</a:t>
            </a:r>
            <a:endParaRPr lang="uk-UA" sz="2400" b="1" dirty="0" smtClean="0"/>
          </a:p>
          <a:p>
            <a:r>
              <a:rPr lang="uk-UA" sz="2400" b="1" dirty="0" smtClean="0"/>
              <a:t>3. Аналіз ринку</a:t>
            </a:r>
          </a:p>
          <a:p>
            <a:r>
              <a:rPr lang="uk-UA" sz="2400" dirty="0" smtClean="0"/>
              <a:t>Вивчення ціни, ризиків, новин і характеристик активу.</a:t>
            </a:r>
            <a:endParaRPr lang="uk-UA" sz="2400" b="1" dirty="0" smtClean="0"/>
          </a:p>
          <a:p>
            <a:r>
              <a:rPr lang="uk-UA" sz="2400" b="1" dirty="0" smtClean="0"/>
              <a:t>4. Подання торгової заявки</a:t>
            </a:r>
          </a:p>
          <a:p>
            <a:r>
              <a:rPr lang="uk-UA" sz="2400" dirty="0" smtClean="0"/>
              <a:t>Вибір активу, обсягу та типу заявки.</a:t>
            </a:r>
            <a:endParaRPr lang="uk-UA" sz="2400" b="1" dirty="0" smtClean="0"/>
          </a:p>
          <a:p>
            <a:r>
              <a:rPr lang="uk-UA" sz="2400" b="1" dirty="0" smtClean="0"/>
              <a:t>5. Виконання угоди</a:t>
            </a:r>
          </a:p>
          <a:p>
            <a:r>
              <a:rPr lang="uk-UA" sz="2400" dirty="0" smtClean="0"/>
              <a:t>Заявка виконується за наявності відповідних умов ринку.</a:t>
            </a:r>
            <a:endParaRPr lang="uk-UA" sz="2400" b="1" dirty="0" smtClean="0"/>
          </a:p>
          <a:p>
            <a:r>
              <a:rPr lang="uk-UA" sz="2400" b="1" dirty="0" smtClean="0"/>
              <a:t>6. Контроль і закриття позиції</a:t>
            </a:r>
          </a:p>
          <a:p>
            <a:r>
              <a:rPr lang="uk-UA" sz="2400" dirty="0" smtClean="0"/>
              <a:t>Оцінювання результату, витрат і фінансового ризику.</a:t>
            </a:r>
          </a:p>
          <a:p>
            <a:r>
              <a:rPr lang="uk-UA" sz="2400" b="1" dirty="0" smtClean="0"/>
              <a:t>Приклади відомих технологічних рішень:</a:t>
            </a:r>
          </a:p>
          <a:p>
            <a:pPr algn="just"/>
            <a:r>
              <a:rPr lang="en-US" sz="2400" dirty="0" err="1" smtClean="0"/>
              <a:t>MetaTrader</a:t>
            </a:r>
            <a:r>
              <a:rPr lang="en-US" sz="2400" dirty="0" smtClean="0"/>
              <a:t> </a:t>
            </a:r>
            <a:r>
              <a:rPr lang="en-US" sz="2400" dirty="0"/>
              <a:t>5 — </a:t>
            </a:r>
            <a:r>
              <a:rPr lang="ru-RU" sz="2400" dirty="0"/>
              <a:t>платформа для </a:t>
            </a:r>
            <a:r>
              <a:rPr lang="uk-UA" sz="2400" dirty="0" smtClean="0"/>
              <a:t>торгівлі через підключених брокерів, яку використовують, зокрема, на валютних і </a:t>
            </a:r>
            <a:r>
              <a:rPr lang="uk-UA" sz="2400" dirty="0" err="1" smtClean="0"/>
              <a:t>деривативних</a:t>
            </a:r>
            <a:r>
              <a:rPr lang="uk-UA" sz="2400" dirty="0" smtClean="0"/>
              <a:t> ринках.</a:t>
            </a:r>
          </a:p>
          <a:p>
            <a:pPr algn="just"/>
            <a:r>
              <a:rPr lang="en-US" sz="2400" dirty="0" err="1" smtClean="0"/>
              <a:t>TradingView</a:t>
            </a:r>
            <a:r>
              <a:rPr lang="en-US" sz="2400" dirty="0" smtClean="0"/>
              <a:t> </a:t>
            </a:r>
            <a:r>
              <a:rPr lang="en-US" sz="2400" dirty="0"/>
              <a:t>— </a:t>
            </a:r>
            <a:r>
              <a:rPr lang="uk-UA" sz="2400" dirty="0" smtClean="0"/>
              <a:t>сервіс графіків, технічного аналізу та відстеження ринкових даних</a:t>
            </a:r>
            <a:r>
              <a:rPr lang="ru-RU" sz="2400" dirty="0" smtClean="0"/>
              <a:t>.</a:t>
            </a:r>
            <a:endParaRPr lang="ru-RU" sz="2400" dirty="0"/>
          </a:p>
          <a:p>
            <a:pPr algn="just"/>
            <a:r>
              <a:rPr lang="en-US" sz="2400" dirty="0"/>
              <a:t>Interactive Brokers — </a:t>
            </a:r>
            <a:r>
              <a:rPr lang="uk-UA" sz="2400" dirty="0" smtClean="0"/>
              <a:t>брокерська компанія з доступом до різних міжнародних ринків відповідно до умов обслуговування.</a:t>
            </a:r>
          </a:p>
          <a:p>
            <a:pPr algn="just"/>
            <a:r>
              <a:rPr lang="uk-UA" sz="2400" dirty="0" smtClean="0"/>
              <a:t>Мобільні застосунки банків та ліцензованих інвестиційних посередників </a:t>
            </a:r>
            <a:r>
              <a:rPr lang="ru-RU" sz="2400" dirty="0" smtClean="0"/>
              <a:t>— </a:t>
            </a:r>
            <a:r>
              <a:rPr lang="uk-UA" sz="2400" dirty="0" smtClean="0"/>
              <a:t>для операцій з доступними фінансовими інструментами.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905000" y="206179"/>
            <a:ext cx="14173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uk-UA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62099" y="181438"/>
            <a:ext cx="1653540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>
                <a:solidFill>
                  <a:schemeClr val="bg1"/>
                </a:solidFill>
              </a:rPr>
              <a:t>Припустимо, </a:t>
            </a:r>
            <a:r>
              <a:rPr lang="uk-UA" sz="2400" dirty="0" err="1" smtClean="0">
                <a:solidFill>
                  <a:schemeClr val="bg1"/>
                </a:solidFill>
              </a:rPr>
              <a:t>трейдер</a:t>
            </a:r>
            <a:r>
              <a:rPr lang="uk-UA" sz="2400" dirty="0" smtClean="0">
                <a:solidFill>
                  <a:schemeClr val="bg1"/>
                </a:solidFill>
              </a:rPr>
              <a:t> купує 10 акцій за ціною 100 грн за кожну. </a:t>
            </a:r>
          </a:p>
          <a:p>
            <a:pPr algn="just"/>
            <a:r>
              <a:rPr lang="uk-UA" sz="2400" dirty="0" smtClean="0">
                <a:solidFill>
                  <a:schemeClr val="bg1"/>
                </a:solidFill>
              </a:rPr>
              <a:t>Загальна вартість покупки становить 1000 грн. </a:t>
            </a:r>
          </a:p>
          <a:p>
            <a:pPr algn="just"/>
            <a:r>
              <a:rPr lang="uk-UA" sz="2400" dirty="0" smtClean="0">
                <a:solidFill>
                  <a:schemeClr val="bg1"/>
                </a:solidFill>
              </a:rPr>
              <a:t>Згодом ціна зростає до 110 грн, і </a:t>
            </a:r>
            <a:r>
              <a:rPr lang="uk-UA" sz="2400" dirty="0" err="1" smtClean="0">
                <a:solidFill>
                  <a:schemeClr val="bg1"/>
                </a:solidFill>
              </a:rPr>
              <a:t>трейдер</a:t>
            </a:r>
            <a:r>
              <a:rPr lang="uk-UA" sz="2400" dirty="0" smtClean="0">
                <a:solidFill>
                  <a:schemeClr val="bg1"/>
                </a:solidFill>
              </a:rPr>
              <a:t> продає акції.</a:t>
            </a:r>
          </a:p>
          <a:p>
            <a:pPr algn="just"/>
            <a:r>
              <a:rPr lang="uk-UA" sz="2400" dirty="0" smtClean="0">
                <a:solidFill>
                  <a:schemeClr val="bg1"/>
                </a:solidFill>
              </a:rPr>
              <a:t>Вартість купівлі: 10 × 100 = 1000 грн.</a:t>
            </a:r>
          </a:p>
          <a:p>
            <a:pPr algn="just"/>
            <a:r>
              <a:rPr lang="uk-UA" sz="2400" dirty="0" smtClean="0">
                <a:solidFill>
                  <a:schemeClr val="bg1"/>
                </a:solidFill>
              </a:rPr>
              <a:t>Вартість продажу: 10 × 110 = 1100 грн.</a:t>
            </a:r>
          </a:p>
          <a:p>
            <a:pPr algn="just"/>
            <a:r>
              <a:rPr lang="uk-UA" sz="2400" dirty="0" smtClean="0">
                <a:solidFill>
                  <a:schemeClr val="bg1"/>
                </a:solidFill>
              </a:rPr>
              <a:t>Різниця: 1100 − 1000 = 100 грн.</a:t>
            </a:r>
          </a:p>
          <a:p>
            <a:pPr algn="just"/>
            <a:r>
              <a:rPr lang="uk-UA" sz="2400" dirty="0" smtClean="0">
                <a:solidFill>
                  <a:schemeClr val="bg1"/>
                </a:solidFill>
              </a:rPr>
              <a:t>Дохідність до врахування витрат</a:t>
            </a:r>
            <a:r>
              <a:rPr lang="ru-RU" sz="2400" dirty="0" smtClean="0">
                <a:solidFill>
                  <a:schemeClr val="bg1"/>
                </a:solidFill>
              </a:rPr>
              <a:t>: 100 / 1000 × 100% = 10%. </a:t>
            </a:r>
            <a:r>
              <a:rPr lang="uk-UA" sz="2000" dirty="0" smtClean="0">
                <a:solidFill>
                  <a:schemeClr val="bg1"/>
                </a:solidFill>
              </a:rPr>
              <a:t>Це умовний приклад, який не враховує комісій, податків, валютних витрат та інших можливих платежів. Він також не означає, що подібний результат можна гарантовано отримати на практиці.</a:t>
            </a:r>
          </a:p>
        </p:txBody>
      </p:sp>
    </p:spTree>
    <p:extLst>
      <p:ext uri="{BB962C8B-B14F-4D97-AF65-F5344CB8AC3E}">
        <p14:creationId xmlns:p14="http://schemas.microsoft.com/office/powerpoint/2010/main" val="5685870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5240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8288000" cy="3086100"/>
            </a:xfrm>
            <a:custGeom>
              <a:avLst/>
              <a:gdLst/>
              <a:ahLst/>
              <a:cxnLst/>
              <a:rect l="l" t="t" r="r" b="b"/>
              <a:pathLst>
                <a:path w="18288000" h="3086100">
                  <a:moveTo>
                    <a:pt x="18287562" y="3086101"/>
                  </a:moveTo>
                  <a:lnTo>
                    <a:pt x="0" y="3086101"/>
                  </a:lnTo>
                  <a:lnTo>
                    <a:pt x="0" y="0"/>
                  </a:lnTo>
                  <a:lnTo>
                    <a:pt x="18287562" y="0"/>
                  </a:lnTo>
                  <a:lnTo>
                    <a:pt x="18287562" y="3086101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72218" y="781635"/>
            <a:ext cx="15811500" cy="625812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 marR="5080" indent="-635" algn="ctr">
              <a:lnSpc>
                <a:spcPts val="3900"/>
              </a:lnSpc>
              <a:spcBef>
                <a:spcPts val="980"/>
              </a:spcBef>
            </a:pPr>
            <a:endParaRPr sz="4000" dirty="0">
              <a:latin typeface="Gill Sans MT"/>
              <a:cs typeface="Gill Sans M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-7393"/>
            <a:ext cx="1251281" cy="1964689"/>
          </a:xfrm>
          <a:custGeom>
            <a:avLst/>
            <a:gdLst/>
            <a:ahLst/>
            <a:cxnLst/>
            <a:rect l="l" t="t" r="r" b="b"/>
            <a:pathLst>
              <a:path w="1586230" h="1964689">
                <a:moveTo>
                  <a:pt x="0" y="1964557"/>
                </a:moveTo>
                <a:lnTo>
                  <a:pt x="0" y="1170901"/>
                </a:lnTo>
                <a:lnTo>
                  <a:pt x="6426" y="1169134"/>
                </a:lnTo>
                <a:lnTo>
                  <a:pt x="49665" y="1155323"/>
                </a:lnTo>
                <a:lnTo>
                  <a:pt x="92127" y="1139837"/>
                </a:lnTo>
                <a:lnTo>
                  <a:pt x="133774" y="1122715"/>
                </a:lnTo>
                <a:lnTo>
                  <a:pt x="174565" y="1103995"/>
                </a:lnTo>
                <a:lnTo>
                  <a:pt x="214462" y="1083717"/>
                </a:lnTo>
                <a:lnTo>
                  <a:pt x="253426" y="1061920"/>
                </a:lnTo>
                <a:lnTo>
                  <a:pt x="291418" y="1038642"/>
                </a:lnTo>
                <a:lnTo>
                  <a:pt x="328399" y="1013923"/>
                </a:lnTo>
                <a:lnTo>
                  <a:pt x="364329" y="987803"/>
                </a:lnTo>
                <a:lnTo>
                  <a:pt x="399170" y="960319"/>
                </a:lnTo>
                <a:lnTo>
                  <a:pt x="432882" y="931512"/>
                </a:lnTo>
                <a:lnTo>
                  <a:pt x="465427" y="901419"/>
                </a:lnTo>
                <a:lnTo>
                  <a:pt x="496765" y="870081"/>
                </a:lnTo>
                <a:lnTo>
                  <a:pt x="526857" y="837537"/>
                </a:lnTo>
                <a:lnTo>
                  <a:pt x="555665" y="803824"/>
                </a:lnTo>
                <a:lnTo>
                  <a:pt x="583148" y="768984"/>
                </a:lnTo>
                <a:lnTo>
                  <a:pt x="609269" y="733053"/>
                </a:lnTo>
                <a:lnTo>
                  <a:pt x="633988" y="696073"/>
                </a:lnTo>
                <a:lnTo>
                  <a:pt x="657265" y="658081"/>
                </a:lnTo>
                <a:lnTo>
                  <a:pt x="679062" y="619117"/>
                </a:lnTo>
                <a:lnTo>
                  <a:pt x="699340" y="579219"/>
                </a:lnTo>
                <a:lnTo>
                  <a:pt x="718060" y="538428"/>
                </a:lnTo>
                <a:lnTo>
                  <a:pt x="735183" y="496782"/>
                </a:lnTo>
                <a:lnTo>
                  <a:pt x="750669" y="454319"/>
                </a:lnTo>
                <a:lnTo>
                  <a:pt x="764479" y="411080"/>
                </a:lnTo>
                <a:lnTo>
                  <a:pt x="776575" y="367103"/>
                </a:lnTo>
                <a:lnTo>
                  <a:pt x="786917" y="322428"/>
                </a:lnTo>
                <a:lnTo>
                  <a:pt x="795466" y="277093"/>
                </a:lnTo>
                <a:lnTo>
                  <a:pt x="802184" y="231137"/>
                </a:lnTo>
                <a:lnTo>
                  <a:pt x="807030" y="184599"/>
                </a:lnTo>
                <a:lnTo>
                  <a:pt x="809967" y="137520"/>
                </a:lnTo>
                <a:lnTo>
                  <a:pt x="810954" y="89937"/>
                </a:lnTo>
                <a:lnTo>
                  <a:pt x="809968" y="43568"/>
                </a:lnTo>
                <a:lnTo>
                  <a:pt x="809917" y="41174"/>
                </a:lnTo>
                <a:lnTo>
                  <a:pt x="807285" y="0"/>
                </a:lnTo>
                <a:lnTo>
                  <a:pt x="1584027" y="0"/>
                </a:lnTo>
                <a:lnTo>
                  <a:pt x="1585660" y="41174"/>
                </a:lnTo>
                <a:lnTo>
                  <a:pt x="1585755" y="140063"/>
                </a:lnTo>
                <a:lnTo>
                  <a:pt x="1583853" y="188014"/>
                </a:lnTo>
                <a:lnTo>
                  <a:pt x="1580881" y="235654"/>
                </a:lnTo>
                <a:lnTo>
                  <a:pt x="1576744" y="282970"/>
                </a:lnTo>
                <a:lnTo>
                  <a:pt x="1571457" y="329948"/>
                </a:lnTo>
                <a:lnTo>
                  <a:pt x="1565034" y="376572"/>
                </a:lnTo>
                <a:lnTo>
                  <a:pt x="1557489" y="422829"/>
                </a:lnTo>
                <a:lnTo>
                  <a:pt x="1548837" y="468705"/>
                </a:lnTo>
                <a:lnTo>
                  <a:pt x="1539092" y="514184"/>
                </a:lnTo>
                <a:lnTo>
                  <a:pt x="1528268" y="559254"/>
                </a:lnTo>
                <a:lnTo>
                  <a:pt x="1516379" y="603899"/>
                </a:lnTo>
                <a:lnTo>
                  <a:pt x="1503440" y="648107"/>
                </a:lnTo>
                <a:lnTo>
                  <a:pt x="1489464" y="691861"/>
                </a:lnTo>
                <a:lnTo>
                  <a:pt x="1474467" y="735148"/>
                </a:lnTo>
                <a:lnTo>
                  <a:pt x="1458461" y="777955"/>
                </a:lnTo>
                <a:lnTo>
                  <a:pt x="1441462" y="820266"/>
                </a:lnTo>
                <a:lnTo>
                  <a:pt x="1423484" y="862067"/>
                </a:lnTo>
                <a:lnTo>
                  <a:pt x="1404540" y="903344"/>
                </a:lnTo>
                <a:lnTo>
                  <a:pt x="1384646" y="944084"/>
                </a:lnTo>
                <a:lnTo>
                  <a:pt x="1363815" y="984271"/>
                </a:lnTo>
                <a:lnTo>
                  <a:pt x="1342062" y="1023891"/>
                </a:lnTo>
                <a:lnTo>
                  <a:pt x="1319401" y="1062931"/>
                </a:lnTo>
                <a:lnTo>
                  <a:pt x="1295845" y="1101376"/>
                </a:lnTo>
                <a:lnTo>
                  <a:pt x="1271410" y="1139211"/>
                </a:lnTo>
                <a:lnTo>
                  <a:pt x="1246110" y="1176423"/>
                </a:lnTo>
                <a:lnTo>
                  <a:pt x="1219958" y="1212998"/>
                </a:lnTo>
                <a:lnTo>
                  <a:pt x="1192969" y="1248920"/>
                </a:lnTo>
                <a:lnTo>
                  <a:pt x="1165158" y="1284176"/>
                </a:lnTo>
                <a:lnTo>
                  <a:pt x="1136538" y="1318752"/>
                </a:lnTo>
                <a:lnTo>
                  <a:pt x="1107124" y="1352633"/>
                </a:lnTo>
                <a:lnTo>
                  <a:pt x="1076930" y="1385805"/>
                </a:lnTo>
                <a:lnTo>
                  <a:pt x="1045969" y="1418254"/>
                </a:lnTo>
                <a:lnTo>
                  <a:pt x="1014258" y="1449966"/>
                </a:lnTo>
                <a:lnTo>
                  <a:pt x="981809" y="1480926"/>
                </a:lnTo>
                <a:lnTo>
                  <a:pt x="948637" y="1511120"/>
                </a:lnTo>
                <a:lnTo>
                  <a:pt x="914756" y="1540534"/>
                </a:lnTo>
                <a:lnTo>
                  <a:pt x="880180" y="1569154"/>
                </a:lnTo>
                <a:lnTo>
                  <a:pt x="844924" y="1596966"/>
                </a:lnTo>
                <a:lnTo>
                  <a:pt x="809001" y="1623954"/>
                </a:lnTo>
                <a:lnTo>
                  <a:pt x="772427" y="1650106"/>
                </a:lnTo>
                <a:lnTo>
                  <a:pt x="735215" y="1675406"/>
                </a:lnTo>
                <a:lnTo>
                  <a:pt x="697380" y="1699842"/>
                </a:lnTo>
                <a:lnTo>
                  <a:pt x="658935" y="1723397"/>
                </a:lnTo>
                <a:lnTo>
                  <a:pt x="619895" y="1746058"/>
                </a:lnTo>
                <a:lnTo>
                  <a:pt x="580275" y="1767811"/>
                </a:lnTo>
                <a:lnTo>
                  <a:pt x="540088" y="1788642"/>
                </a:lnTo>
                <a:lnTo>
                  <a:pt x="499348" y="1808537"/>
                </a:lnTo>
                <a:lnTo>
                  <a:pt x="458071" y="1827480"/>
                </a:lnTo>
                <a:lnTo>
                  <a:pt x="416270" y="1845458"/>
                </a:lnTo>
                <a:lnTo>
                  <a:pt x="373959" y="1862457"/>
                </a:lnTo>
                <a:lnTo>
                  <a:pt x="331152" y="1878463"/>
                </a:lnTo>
                <a:lnTo>
                  <a:pt x="287865" y="1893460"/>
                </a:lnTo>
                <a:lnTo>
                  <a:pt x="244110" y="1907436"/>
                </a:lnTo>
                <a:lnTo>
                  <a:pt x="199903" y="1920375"/>
                </a:lnTo>
                <a:lnTo>
                  <a:pt x="155258" y="1932264"/>
                </a:lnTo>
                <a:lnTo>
                  <a:pt x="110188" y="1943088"/>
                </a:lnTo>
                <a:lnTo>
                  <a:pt x="64708" y="1952834"/>
                </a:lnTo>
                <a:lnTo>
                  <a:pt x="18833" y="1961486"/>
                </a:lnTo>
                <a:lnTo>
                  <a:pt x="0" y="1964557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89018" y="0"/>
            <a:ext cx="1731266" cy="166676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228600" y="3358203"/>
            <a:ext cx="17907000" cy="6773007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r>
              <a:rPr lang="uk-UA" sz="2400" b="1" dirty="0" smtClean="0"/>
              <a:t>Особливості українського ринку:</a:t>
            </a:r>
          </a:p>
          <a:p>
            <a:pPr algn="just"/>
            <a:r>
              <a:rPr lang="uk-UA" sz="2400" b="1" dirty="0" smtClean="0"/>
              <a:t>1. Доступ до міжнародних ринків. </a:t>
            </a:r>
            <a:r>
              <a:rPr lang="uk-UA" sz="2400" dirty="0" smtClean="0"/>
              <a:t>Українські користувачі можуть розглядати іноземні брокерські сервіси, якщо ті приймають клієнтів з України та це відповідає чинним правовим і валютним обмеженням.</a:t>
            </a:r>
          </a:p>
          <a:p>
            <a:pPr algn="just"/>
            <a:r>
              <a:rPr lang="uk-UA" sz="2400" b="1" dirty="0" smtClean="0"/>
              <a:t>2. Внутрішній ринок цінних паперів. </a:t>
            </a:r>
            <a:r>
              <a:rPr lang="uk-UA" sz="2400" dirty="0" smtClean="0"/>
              <a:t>Операції з українськими фінансовими інструментами здійснюються через відповідну ринкову та депозитарну інфраструктуру.</a:t>
            </a:r>
          </a:p>
          <a:p>
            <a:pPr algn="just"/>
            <a:r>
              <a:rPr lang="uk-UA" sz="2400" b="1" dirty="0" smtClean="0"/>
              <a:t>3. Валютні обмеження. </a:t>
            </a:r>
            <a:r>
              <a:rPr lang="uk-UA" sz="2400" dirty="0" smtClean="0"/>
              <a:t>Можливості переказування коштів за кордон і проведення окремих інвестиційних операцій залежать від чинних правил НБУ.</a:t>
            </a:r>
          </a:p>
          <a:p>
            <a:pPr algn="just"/>
            <a:r>
              <a:rPr lang="uk-UA" sz="2400" dirty="0" smtClean="0"/>
              <a:t>4</a:t>
            </a:r>
            <a:r>
              <a:rPr lang="uk-UA" sz="2400" b="1" dirty="0" smtClean="0"/>
              <a:t>. </a:t>
            </a:r>
            <a:r>
              <a:rPr lang="uk-UA" sz="2400" b="1" dirty="0" err="1" smtClean="0"/>
              <a:t>Цифровізація</a:t>
            </a:r>
            <a:r>
              <a:rPr lang="uk-UA" sz="2400" dirty="0" smtClean="0"/>
              <a:t>. Дистанційна ідентифікація клієнтів, електронні документи та мобільні сервіси спрощують взаємодію з фінансовими установами.</a:t>
            </a:r>
          </a:p>
          <a:p>
            <a:pPr algn="just"/>
            <a:r>
              <a:rPr lang="uk-UA" sz="2400" b="1" dirty="0" smtClean="0"/>
              <a:t>5. Ризики недобросовісних платформ</a:t>
            </a:r>
            <a:r>
              <a:rPr lang="uk-UA" sz="2400" dirty="0" smtClean="0"/>
              <a:t>. Реклама онлайн-</a:t>
            </a:r>
            <a:r>
              <a:rPr lang="uk-UA" sz="2400" dirty="0" err="1" smtClean="0"/>
              <a:t>трейдингу</a:t>
            </a:r>
            <a:r>
              <a:rPr lang="uk-UA" sz="2400" dirty="0" smtClean="0"/>
              <a:t> нерідко супроводжується перебільшеними обіцянками доходу, тому перевірка посередника є важливою частиною фінансової грамотності.</a:t>
            </a:r>
          </a:p>
          <a:p>
            <a:pPr algn="just"/>
            <a:r>
              <a:rPr lang="uk-UA" sz="2400" dirty="0" smtClean="0"/>
              <a:t>Актуальні вимоги щодо конкретних інструментів та міжнародних переказів потрібно перевіряти на офіційних ресурсах регуляторів безпосередньо перед здійсненням операцій</a:t>
            </a:r>
          </a:p>
          <a:p>
            <a:r>
              <a:rPr lang="uk-UA" sz="2400" b="1" dirty="0" smtClean="0"/>
              <a:t>Основними установами є:</a:t>
            </a:r>
          </a:p>
          <a:p>
            <a:pPr algn="just"/>
            <a:r>
              <a:rPr lang="uk-UA" sz="2400" dirty="0" smtClean="0"/>
              <a:t>Національна комісія з цінних паперів та фондового ринку (НКЦПФР) — регулює та контролює відповідні сегменти ринків капіталу, ліцензування професійних учасників і захист прав інвесторів.</a:t>
            </a:r>
          </a:p>
          <a:p>
            <a:pPr algn="just"/>
            <a:r>
              <a:rPr lang="uk-UA" sz="2400" dirty="0" smtClean="0"/>
              <a:t>Національний банк України (НБУ) — здійснює регулювання у сфері банківської діяльності та валютного ринку в межах своїх повноважень</a:t>
            </a:r>
            <a:r>
              <a:rPr lang="ru-RU" sz="2400" dirty="0" smtClean="0"/>
              <a:t>.</a:t>
            </a:r>
            <a:endParaRPr lang="uk-UA" sz="2400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1905000" y="206179"/>
            <a:ext cx="14173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uk-UA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62099" y="181438"/>
            <a:ext cx="16535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51281" y="206179"/>
            <a:ext cx="14979319" cy="249892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2800" b="1" dirty="0" smtClean="0">
                <a:solidFill>
                  <a:schemeClr val="tx1"/>
                </a:solidFill>
              </a:rPr>
              <a:t>В Україні інтернет-</a:t>
            </a:r>
            <a:r>
              <a:rPr lang="uk-UA" sz="2800" b="1" dirty="0" err="1" smtClean="0">
                <a:solidFill>
                  <a:schemeClr val="tx1"/>
                </a:solidFill>
              </a:rPr>
              <a:t>трейдинг</a:t>
            </a:r>
            <a:r>
              <a:rPr lang="uk-UA" sz="2800" b="1" dirty="0" smtClean="0">
                <a:solidFill>
                  <a:schemeClr val="tx1"/>
                </a:solidFill>
              </a:rPr>
              <a:t> розвивається в умовах </a:t>
            </a:r>
            <a:r>
              <a:rPr lang="uk-UA" sz="2800" b="1" dirty="0" err="1" smtClean="0">
                <a:solidFill>
                  <a:schemeClr val="tx1"/>
                </a:solidFill>
              </a:rPr>
              <a:t>цифровізації</a:t>
            </a:r>
            <a:r>
              <a:rPr lang="uk-UA" sz="2800" b="1" dirty="0" smtClean="0">
                <a:solidFill>
                  <a:schemeClr val="tx1"/>
                </a:solidFill>
              </a:rPr>
              <a:t> фінансових послуг, доступу до міжнародних платформ і поступової інтеграції фінансового ринку у світову економіку.</a:t>
            </a:r>
          </a:p>
          <a:p>
            <a:pPr algn="just"/>
            <a:r>
              <a:rPr lang="uk-UA" sz="2800" b="1" dirty="0" smtClean="0">
                <a:solidFill>
                  <a:schemeClr val="tx1"/>
                </a:solidFill>
              </a:rPr>
              <a:t>Водночас потрібно розрізняти торгівлю цінними паперами через регульованих посередників, валютні операції та діяльність на </a:t>
            </a:r>
            <a:r>
              <a:rPr lang="uk-UA" sz="2800" b="1" dirty="0" err="1" smtClean="0">
                <a:solidFill>
                  <a:schemeClr val="tx1"/>
                </a:solidFill>
              </a:rPr>
              <a:t>криптовалютних</a:t>
            </a:r>
            <a:r>
              <a:rPr lang="uk-UA" sz="2800" b="1" dirty="0" smtClean="0">
                <a:solidFill>
                  <a:schemeClr val="tx1"/>
                </a:solidFill>
              </a:rPr>
              <a:t> платформах: для них діють різні правила.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5724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81409" y="-19050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8288000" cy="3086100"/>
            </a:xfrm>
            <a:custGeom>
              <a:avLst/>
              <a:gdLst/>
              <a:ahLst/>
              <a:cxnLst/>
              <a:rect l="l" t="t" r="r" b="b"/>
              <a:pathLst>
                <a:path w="18288000" h="3086100">
                  <a:moveTo>
                    <a:pt x="18287562" y="3086101"/>
                  </a:moveTo>
                  <a:lnTo>
                    <a:pt x="0" y="3086101"/>
                  </a:lnTo>
                  <a:lnTo>
                    <a:pt x="0" y="0"/>
                  </a:lnTo>
                  <a:lnTo>
                    <a:pt x="18287562" y="0"/>
                  </a:lnTo>
                  <a:lnTo>
                    <a:pt x="18287562" y="3086101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72218" y="781635"/>
            <a:ext cx="15811500" cy="625812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 marR="5080" indent="-635" algn="ctr">
              <a:lnSpc>
                <a:spcPts val="3900"/>
              </a:lnSpc>
              <a:spcBef>
                <a:spcPts val="980"/>
              </a:spcBef>
            </a:pPr>
            <a:endParaRPr sz="4000" dirty="0">
              <a:latin typeface="Gill Sans MT"/>
              <a:cs typeface="Gill Sans M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-7393"/>
            <a:ext cx="1251281" cy="1964689"/>
          </a:xfrm>
          <a:custGeom>
            <a:avLst/>
            <a:gdLst/>
            <a:ahLst/>
            <a:cxnLst/>
            <a:rect l="l" t="t" r="r" b="b"/>
            <a:pathLst>
              <a:path w="1586230" h="1964689">
                <a:moveTo>
                  <a:pt x="0" y="1964557"/>
                </a:moveTo>
                <a:lnTo>
                  <a:pt x="0" y="1170901"/>
                </a:lnTo>
                <a:lnTo>
                  <a:pt x="6426" y="1169134"/>
                </a:lnTo>
                <a:lnTo>
                  <a:pt x="49665" y="1155323"/>
                </a:lnTo>
                <a:lnTo>
                  <a:pt x="92127" y="1139837"/>
                </a:lnTo>
                <a:lnTo>
                  <a:pt x="133774" y="1122715"/>
                </a:lnTo>
                <a:lnTo>
                  <a:pt x="174565" y="1103995"/>
                </a:lnTo>
                <a:lnTo>
                  <a:pt x="214462" y="1083717"/>
                </a:lnTo>
                <a:lnTo>
                  <a:pt x="253426" y="1061920"/>
                </a:lnTo>
                <a:lnTo>
                  <a:pt x="291418" y="1038642"/>
                </a:lnTo>
                <a:lnTo>
                  <a:pt x="328399" y="1013923"/>
                </a:lnTo>
                <a:lnTo>
                  <a:pt x="364329" y="987803"/>
                </a:lnTo>
                <a:lnTo>
                  <a:pt x="399170" y="960319"/>
                </a:lnTo>
                <a:lnTo>
                  <a:pt x="432882" y="931512"/>
                </a:lnTo>
                <a:lnTo>
                  <a:pt x="465427" y="901419"/>
                </a:lnTo>
                <a:lnTo>
                  <a:pt x="496765" y="870081"/>
                </a:lnTo>
                <a:lnTo>
                  <a:pt x="526857" y="837537"/>
                </a:lnTo>
                <a:lnTo>
                  <a:pt x="555665" y="803824"/>
                </a:lnTo>
                <a:lnTo>
                  <a:pt x="583148" y="768984"/>
                </a:lnTo>
                <a:lnTo>
                  <a:pt x="609269" y="733053"/>
                </a:lnTo>
                <a:lnTo>
                  <a:pt x="633988" y="696073"/>
                </a:lnTo>
                <a:lnTo>
                  <a:pt x="657265" y="658081"/>
                </a:lnTo>
                <a:lnTo>
                  <a:pt x="679062" y="619117"/>
                </a:lnTo>
                <a:lnTo>
                  <a:pt x="699340" y="579219"/>
                </a:lnTo>
                <a:lnTo>
                  <a:pt x="718060" y="538428"/>
                </a:lnTo>
                <a:lnTo>
                  <a:pt x="735183" y="496782"/>
                </a:lnTo>
                <a:lnTo>
                  <a:pt x="750669" y="454319"/>
                </a:lnTo>
                <a:lnTo>
                  <a:pt x="764479" y="411080"/>
                </a:lnTo>
                <a:lnTo>
                  <a:pt x="776575" y="367103"/>
                </a:lnTo>
                <a:lnTo>
                  <a:pt x="786917" y="322428"/>
                </a:lnTo>
                <a:lnTo>
                  <a:pt x="795466" y="277093"/>
                </a:lnTo>
                <a:lnTo>
                  <a:pt x="802184" y="231137"/>
                </a:lnTo>
                <a:lnTo>
                  <a:pt x="807030" y="184599"/>
                </a:lnTo>
                <a:lnTo>
                  <a:pt x="809967" y="137520"/>
                </a:lnTo>
                <a:lnTo>
                  <a:pt x="810954" y="89937"/>
                </a:lnTo>
                <a:lnTo>
                  <a:pt x="809968" y="43568"/>
                </a:lnTo>
                <a:lnTo>
                  <a:pt x="809917" y="41174"/>
                </a:lnTo>
                <a:lnTo>
                  <a:pt x="807285" y="0"/>
                </a:lnTo>
                <a:lnTo>
                  <a:pt x="1584027" y="0"/>
                </a:lnTo>
                <a:lnTo>
                  <a:pt x="1585660" y="41174"/>
                </a:lnTo>
                <a:lnTo>
                  <a:pt x="1585755" y="140063"/>
                </a:lnTo>
                <a:lnTo>
                  <a:pt x="1583853" y="188014"/>
                </a:lnTo>
                <a:lnTo>
                  <a:pt x="1580881" y="235654"/>
                </a:lnTo>
                <a:lnTo>
                  <a:pt x="1576744" y="282970"/>
                </a:lnTo>
                <a:lnTo>
                  <a:pt x="1571457" y="329948"/>
                </a:lnTo>
                <a:lnTo>
                  <a:pt x="1565034" y="376572"/>
                </a:lnTo>
                <a:lnTo>
                  <a:pt x="1557489" y="422829"/>
                </a:lnTo>
                <a:lnTo>
                  <a:pt x="1548837" y="468705"/>
                </a:lnTo>
                <a:lnTo>
                  <a:pt x="1539092" y="514184"/>
                </a:lnTo>
                <a:lnTo>
                  <a:pt x="1528268" y="559254"/>
                </a:lnTo>
                <a:lnTo>
                  <a:pt x="1516379" y="603899"/>
                </a:lnTo>
                <a:lnTo>
                  <a:pt x="1503440" y="648107"/>
                </a:lnTo>
                <a:lnTo>
                  <a:pt x="1489464" y="691861"/>
                </a:lnTo>
                <a:lnTo>
                  <a:pt x="1474467" y="735148"/>
                </a:lnTo>
                <a:lnTo>
                  <a:pt x="1458461" y="777955"/>
                </a:lnTo>
                <a:lnTo>
                  <a:pt x="1441462" y="820266"/>
                </a:lnTo>
                <a:lnTo>
                  <a:pt x="1423484" y="862067"/>
                </a:lnTo>
                <a:lnTo>
                  <a:pt x="1404540" y="903344"/>
                </a:lnTo>
                <a:lnTo>
                  <a:pt x="1384646" y="944084"/>
                </a:lnTo>
                <a:lnTo>
                  <a:pt x="1363815" y="984271"/>
                </a:lnTo>
                <a:lnTo>
                  <a:pt x="1342062" y="1023891"/>
                </a:lnTo>
                <a:lnTo>
                  <a:pt x="1319401" y="1062931"/>
                </a:lnTo>
                <a:lnTo>
                  <a:pt x="1295845" y="1101376"/>
                </a:lnTo>
                <a:lnTo>
                  <a:pt x="1271410" y="1139211"/>
                </a:lnTo>
                <a:lnTo>
                  <a:pt x="1246110" y="1176423"/>
                </a:lnTo>
                <a:lnTo>
                  <a:pt x="1219958" y="1212998"/>
                </a:lnTo>
                <a:lnTo>
                  <a:pt x="1192969" y="1248920"/>
                </a:lnTo>
                <a:lnTo>
                  <a:pt x="1165158" y="1284176"/>
                </a:lnTo>
                <a:lnTo>
                  <a:pt x="1136538" y="1318752"/>
                </a:lnTo>
                <a:lnTo>
                  <a:pt x="1107124" y="1352633"/>
                </a:lnTo>
                <a:lnTo>
                  <a:pt x="1076930" y="1385805"/>
                </a:lnTo>
                <a:lnTo>
                  <a:pt x="1045969" y="1418254"/>
                </a:lnTo>
                <a:lnTo>
                  <a:pt x="1014258" y="1449966"/>
                </a:lnTo>
                <a:lnTo>
                  <a:pt x="981809" y="1480926"/>
                </a:lnTo>
                <a:lnTo>
                  <a:pt x="948637" y="1511120"/>
                </a:lnTo>
                <a:lnTo>
                  <a:pt x="914756" y="1540534"/>
                </a:lnTo>
                <a:lnTo>
                  <a:pt x="880180" y="1569154"/>
                </a:lnTo>
                <a:lnTo>
                  <a:pt x="844924" y="1596966"/>
                </a:lnTo>
                <a:lnTo>
                  <a:pt x="809001" y="1623954"/>
                </a:lnTo>
                <a:lnTo>
                  <a:pt x="772427" y="1650106"/>
                </a:lnTo>
                <a:lnTo>
                  <a:pt x="735215" y="1675406"/>
                </a:lnTo>
                <a:lnTo>
                  <a:pt x="697380" y="1699842"/>
                </a:lnTo>
                <a:lnTo>
                  <a:pt x="658935" y="1723397"/>
                </a:lnTo>
                <a:lnTo>
                  <a:pt x="619895" y="1746058"/>
                </a:lnTo>
                <a:lnTo>
                  <a:pt x="580275" y="1767811"/>
                </a:lnTo>
                <a:lnTo>
                  <a:pt x="540088" y="1788642"/>
                </a:lnTo>
                <a:lnTo>
                  <a:pt x="499348" y="1808537"/>
                </a:lnTo>
                <a:lnTo>
                  <a:pt x="458071" y="1827480"/>
                </a:lnTo>
                <a:lnTo>
                  <a:pt x="416270" y="1845458"/>
                </a:lnTo>
                <a:lnTo>
                  <a:pt x="373959" y="1862457"/>
                </a:lnTo>
                <a:lnTo>
                  <a:pt x="331152" y="1878463"/>
                </a:lnTo>
                <a:lnTo>
                  <a:pt x="287865" y="1893460"/>
                </a:lnTo>
                <a:lnTo>
                  <a:pt x="244110" y="1907436"/>
                </a:lnTo>
                <a:lnTo>
                  <a:pt x="199903" y="1920375"/>
                </a:lnTo>
                <a:lnTo>
                  <a:pt x="155258" y="1932264"/>
                </a:lnTo>
                <a:lnTo>
                  <a:pt x="110188" y="1943088"/>
                </a:lnTo>
                <a:lnTo>
                  <a:pt x="64708" y="1952834"/>
                </a:lnTo>
                <a:lnTo>
                  <a:pt x="18833" y="1961486"/>
                </a:lnTo>
                <a:lnTo>
                  <a:pt x="0" y="1964557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89018" y="0"/>
            <a:ext cx="1731266" cy="166676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-681409" y="2931331"/>
            <a:ext cx="18608841" cy="7419338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r>
              <a:rPr lang="uk-UA" sz="2400" b="1" dirty="0" smtClean="0"/>
              <a:t>Ринковий ризик</a:t>
            </a:r>
          </a:p>
          <a:p>
            <a:r>
              <a:rPr lang="uk-UA" sz="2400" dirty="0" smtClean="0"/>
              <a:t>Ціна активу може змінитися в несприятливому напрямку.</a:t>
            </a:r>
          </a:p>
          <a:p>
            <a:r>
              <a:rPr lang="uk-UA" sz="2400" dirty="0" smtClean="0"/>
              <a:t>Зниження ризику: визначення допустимого збитку, диверсифікація та відмова від торгівлі коштами, необхідними для повсякденних витрат.</a:t>
            </a:r>
          </a:p>
          <a:p>
            <a:r>
              <a:rPr lang="uk-UA" sz="2400" b="1" dirty="0" smtClean="0"/>
              <a:t>Ризик шахрайства</a:t>
            </a:r>
          </a:p>
          <a:p>
            <a:r>
              <a:rPr lang="uk-UA" sz="2400" dirty="0" err="1" smtClean="0"/>
              <a:t>Псевдоброкери</a:t>
            </a:r>
            <a:r>
              <a:rPr lang="uk-UA" sz="2400" dirty="0" smtClean="0"/>
              <a:t> можуть імітувати прибуток та перешкоджати виведенню грошей.</a:t>
            </a:r>
          </a:p>
          <a:p>
            <a:r>
              <a:rPr lang="uk-UA" sz="2400" dirty="0" smtClean="0"/>
              <a:t>Зниження ризику: перевірка регуляторного статусу, відмова від гарантованих обіцянок доходу та перевірка умов виведення коштів</a:t>
            </a:r>
          </a:p>
          <a:p>
            <a:r>
              <a:rPr lang="uk-UA" sz="2400" b="1" dirty="0" err="1" smtClean="0"/>
              <a:t>Кіберризик</a:t>
            </a:r>
            <a:endParaRPr lang="uk-UA" sz="2400" b="1" dirty="0" smtClean="0"/>
          </a:p>
          <a:p>
            <a:r>
              <a:rPr lang="uk-UA" sz="2400" dirty="0" smtClean="0"/>
              <a:t>Викрадення паролів, </a:t>
            </a:r>
            <a:r>
              <a:rPr lang="uk-UA" sz="2400" dirty="0" err="1" smtClean="0"/>
              <a:t>фішинг</a:t>
            </a:r>
            <a:r>
              <a:rPr lang="uk-UA" sz="2400" dirty="0" smtClean="0"/>
              <a:t>, злам </a:t>
            </a:r>
            <a:r>
              <a:rPr lang="uk-UA" sz="2400" dirty="0" err="1" smtClean="0"/>
              <a:t>акаунта</a:t>
            </a:r>
            <a:r>
              <a:rPr lang="uk-UA" sz="2400" dirty="0" smtClean="0"/>
              <a:t> або доступ сторонніх осіб до пристрою.</a:t>
            </a:r>
          </a:p>
          <a:p>
            <a:r>
              <a:rPr lang="uk-UA" sz="2400" dirty="0" smtClean="0"/>
              <a:t>Зниження ризику: унікальний пароль, </a:t>
            </a:r>
            <a:r>
              <a:rPr lang="uk-UA" sz="2400" dirty="0" err="1" smtClean="0"/>
              <a:t>двофакторна</a:t>
            </a:r>
            <a:r>
              <a:rPr lang="uk-UA" sz="2400" dirty="0" smtClean="0"/>
              <a:t> автентифікація та відмова від надання стороннім особам віддаленого доступу до пристрою</a:t>
            </a:r>
          </a:p>
          <a:p>
            <a:r>
              <a:rPr lang="uk-UA" sz="2400" b="1" dirty="0" smtClean="0"/>
              <a:t>Психологічний ризик</a:t>
            </a:r>
          </a:p>
          <a:p>
            <a:r>
              <a:rPr lang="ru-RU" sz="2400" dirty="0" smtClean="0"/>
              <a:t>Страх </a:t>
            </a:r>
            <a:r>
              <a:rPr lang="uk-UA" sz="2400" dirty="0" smtClean="0"/>
              <a:t>втратити можливість заробити, паніка або бажання негайно відіграти збитки можуть призводити до необдуманих операцій.</a:t>
            </a:r>
          </a:p>
          <a:p>
            <a:r>
              <a:rPr lang="uk-UA" sz="2400" dirty="0" smtClean="0"/>
              <a:t>Зниження ризику: письмовий торговий план, заздалегідь визначені правила входу та виходу з позиції, ведення журналу угод.</a:t>
            </a:r>
          </a:p>
          <a:p>
            <a:pPr algn="just"/>
            <a:r>
              <a:rPr lang="uk-UA" sz="2400" dirty="0" smtClean="0"/>
              <a:t>І</a:t>
            </a:r>
            <a:r>
              <a:rPr lang="uk-UA" sz="2400" b="1" dirty="0" smtClean="0"/>
              <a:t>нтернет-</a:t>
            </a:r>
            <a:r>
              <a:rPr lang="uk-UA" sz="2400" b="1" dirty="0" err="1" smtClean="0"/>
              <a:t>трейдинг</a:t>
            </a:r>
            <a:r>
              <a:rPr lang="uk-UA" sz="2400" dirty="0" smtClean="0"/>
              <a:t> є важливим напрямом </a:t>
            </a:r>
            <a:r>
              <a:rPr lang="uk-UA" sz="2400" dirty="0" err="1" smtClean="0"/>
              <a:t>цифровізації</a:t>
            </a:r>
            <a:r>
              <a:rPr lang="uk-UA" sz="2400" dirty="0" smtClean="0"/>
              <a:t> фінансових ринків, який розширює доступ до фінансових інструментів і дозволяє здійснювати операції дистанційно. Водночас технічна доступність торгівлі не означає простоти отримання прибутку.</a:t>
            </a:r>
          </a:p>
          <a:p>
            <a:pPr algn="just"/>
            <a:r>
              <a:rPr lang="uk-UA" sz="2400" dirty="0" smtClean="0"/>
              <a:t>Успішне та відповідальне використання інтернет-</a:t>
            </a:r>
            <a:r>
              <a:rPr lang="uk-UA" sz="2400" dirty="0" err="1" smtClean="0"/>
              <a:t>трейдингу</a:t>
            </a:r>
            <a:r>
              <a:rPr lang="uk-UA" sz="2400" dirty="0" smtClean="0"/>
              <a:t> потребує фінансової грамотності, розуміння механізмів роботи ринку, перевірки посередників, контролю витрат і дисциплінованого управління ризиками. Для українських користувачів особливо важливо враховувати регуляторні вимоги та чинні валютні обмеження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905000" y="206179"/>
            <a:ext cx="14173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uk-UA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62099" y="181438"/>
            <a:ext cx="16535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38200" y="1521238"/>
            <a:ext cx="141571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Ризики інтернет-</a:t>
            </a:r>
            <a:r>
              <a:rPr lang="uk-UA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трейдингу</a:t>
            </a:r>
            <a:r>
              <a:rPr lang="uk-UA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способи їх мінімізації</a:t>
            </a:r>
            <a:r>
              <a:rPr lang="uk-UA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uk-UA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9592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1543050" cy="10287000"/>
            <a:chOff x="0" y="0"/>
            <a:chExt cx="1543050" cy="1028700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543050" cy="10287000"/>
            </a:xfrm>
            <a:custGeom>
              <a:avLst/>
              <a:gdLst/>
              <a:ahLst/>
              <a:cxnLst/>
              <a:rect l="l" t="t" r="r" b="b"/>
              <a:pathLst>
                <a:path w="1543050" h="10287000">
                  <a:moveTo>
                    <a:pt x="1543049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1543049" y="0"/>
                  </a:lnTo>
                  <a:lnTo>
                    <a:pt x="1543049" y="10286999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27773" y="4163621"/>
              <a:ext cx="110489" cy="2819400"/>
            </a:xfrm>
            <a:custGeom>
              <a:avLst/>
              <a:gdLst/>
              <a:ahLst/>
              <a:cxnLst/>
              <a:rect l="l" t="t" r="r" b="b"/>
              <a:pathLst>
                <a:path w="110490" h="2819400">
                  <a:moveTo>
                    <a:pt x="110235" y="2819198"/>
                  </a:moveTo>
                  <a:lnTo>
                    <a:pt x="0" y="2819198"/>
                  </a:lnTo>
                  <a:lnTo>
                    <a:pt x="0" y="0"/>
                  </a:lnTo>
                  <a:lnTo>
                    <a:pt x="110235" y="0"/>
                  </a:lnTo>
                  <a:lnTo>
                    <a:pt x="110235" y="28191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8956" y="195490"/>
              <a:ext cx="904240" cy="1678305"/>
            </a:xfrm>
            <a:custGeom>
              <a:avLst/>
              <a:gdLst/>
              <a:ahLst/>
              <a:cxnLst/>
              <a:rect l="l" t="t" r="r" b="b"/>
              <a:pathLst>
                <a:path w="904240" h="1678305">
                  <a:moveTo>
                    <a:pt x="44440" y="78210"/>
                  </a:moveTo>
                  <a:lnTo>
                    <a:pt x="34079" y="78210"/>
                  </a:lnTo>
                  <a:lnTo>
                    <a:pt x="29104" y="77219"/>
                  </a:lnTo>
                  <a:lnTo>
                    <a:pt x="1188" y="49309"/>
                  </a:lnTo>
                  <a:lnTo>
                    <a:pt x="199" y="44325"/>
                  </a:lnTo>
                  <a:lnTo>
                    <a:pt x="203" y="33947"/>
                  </a:lnTo>
                  <a:lnTo>
                    <a:pt x="29334" y="1025"/>
                  </a:lnTo>
                  <a:lnTo>
                    <a:pt x="34215" y="52"/>
                  </a:lnTo>
                  <a:lnTo>
                    <a:pt x="44260" y="52"/>
                  </a:lnTo>
                  <a:lnTo>
                    <a:pt x="77331" y="28948"/>
                  </a:lnTo>
                  <a:lnTo>
                    <a:pt x="78330" y="33947"/>
                  </a:lnTo>
                  <a:lnTo>
                    <a:pt x="78330" y="44325"/>
                  </a:lnTo>
                  <a:lnTo>
                    <a:pt x="49425" y="77219"/>
                  </a:lnTo>
                  <a:lnTo>
                    <a:pt x="44440" y="78210"/>
                  </a:lnTo>
                  <a:close/>
                </a:path>
                <a:path w="904240" h="1678305">
                  <a:moveTo>
                    <a:pt x="457672" y="78210"/>
                  </a:moveTo>
                  <a:lnTo>
                    <a:pt x="447311" y="78210"/>
                  </a:lnTo>
                  <a:lnTo>
                    <a:pt x="442335" y="77219"/>
                  </a:lnTo>
                  <a:lnTo>
                    <a:pt x="414420" y="49309"/>
                  </a:lnTo>
                  <a:lnTo>
                    <a:pt x="413431" y="44325"/>
                  </a:lnTo>
                  <a:lnTo>
                    <a:pt x="413435" y="33947"/>
                  </a:lnTo>
                  <a:lnTo>
                    <a:pt x="442566" y="1025"/>
                  </a:lnTo>
                  <a:lnTo>
                    <a:pt x="447446" y="52"/>
                  </a:lnTo>
                  <a:lnTo>
                    <a:pt x="457492" y="52"/>
                  </a:lnTo>
                  <a:lnTo>
                    <a:pt x="490562" y="28949"/>
                  </a:lnTo>
                  <a:lnTo>
                    <a:pt x="491562" y="33947"/>
                  </a:lnTo>
                  <a:lnTo>
                    <a:pt x="491562" y="44325"/>
                  </a:lnTo>
                  <a:lnTo>
                    <a:pt x="462657" y="77219"/>
                  </a:lnTo>
                  <a:lnTo>
                    <a:pt x="457672" y="78210"/>
                  </a:lnTo>
                  <a:close/>
                </a:path>
                <a:path w="904240" h="1678305">
                  <a:moveTo>
                    <a:pt x="870457" y="78159"/>
                  </a:moveTo>
                  <a:lnTo>
                    <a:pt x="859604" y="78159"/>
                  </a:lnTo>
                  <a:lnTo>
                    <a:pt x="854618" y="77121"/>
                  </a:lnTo>
                  <a:lnTo>
                    <a:pt x="826943" y="48869"/>
                  </a:lnTo>
                  <a:lnTo>
                    <a:pt x="826130" y="44536"/>
                  </a:lnTo>
                  <a:lnTo>
                    <a:pt x="826134" y="33482"/>
                  </a:lnTo>
                  <a:lnTo>
                    <a:pt x="855527" y="919"/>
                  </a:lnTo>
                  <a:lnTo>
                    <a:pt x="860533" y="0"/>
                  </a:lnTo>
                  <a:lnTo>
                    <a:pt x="870058" y="0"/>
                  </a:lnTo>
                  <a:lnTo>
                    <a:pt x="903265" y="29208"/>
                  </a:lnTo>
                  <a:lnTo>
                    <a:pt x="904224" y="34181"/>
                  </a:lnTo>
                  <a:lnTo>
                    <a:pt x="904164" y="44536"/>
                  </a:lnTo>
                  <a:lnTo>
                    <a:pt x="874990" y="77296"/>
                  </a:lnTo>
                  <a:lnTo>
                    <a:pt x="870457" y="78159"/>
                  </a:lnTo>
                  <a:close/>
                </a:path>
                <a:path w="904240" h="1678305">
                  <a:moveTo>
                    <a:pt x="44310" y="478344"/>
                  </a:moveTo>
                  <a:lnTo>
                    <a:pt x="33858" y="478344"/>
                  </a:lnTo>
                  <a:lnTo>
                    <a:pt x="28879" y="477343"/>
                  </a:lnTo>
                  <a:lnTo>
                    <a:pt x="999" y="449490"/>
                  </a:lnTo>
                  <a:lnTo>
                    <a:pt x="0" y="444506"/>
                  </a:lnTo>
                  <a:lnTo>
                    <a:pt x="24" y="434017"/>
                  </a:lnTo>
                  <a:lnTo>
                    <a:pt x="28914" y="401211"/>
                  </a:lnTo>
                  <a:lnTo>
                    <a:pt x="33879" y="400223"/>
                  </a:lnTo>
                  <a:lnTo>
                    <a:pt x="44240" y="400223"/>
                  </a:lnTo>
                  <a:lnTo>
                    <a:pt x="77121" y="429043"/>
                  </a:lnTo>
                  <a:lnTo>
                    <a:pt x="78120" y="434017"/>
                  </a:lnTo>
                  <a:lnTo>
                    <a:pt x="78114" y="444506"/>
                  </a:lnTo>
                  <a:lnTo>
                    <a:pt x="49296" y="477343"/>
                  </a:lnTo>
                  <a:lnTo>
                    <a:pt x="44310" y="478344"/>
                  </a:lnTo>
                  <a:close/>
                </a:path>
                <a:path w="904240" h="1678305">
                  <a:moveTo>
                    <a:pt x="457542" y="478344"/>
                  </a:moveTo>
                  <a:lnTo>
                    <a:pt x="447090" y="478344"/>
                  </a:lnTo>
                  <a:lnTo>
                    <a:pt x="442111" y="477343"/>
                  </a:lnTo>
                  <a:lnTo>
                    <a:pt x="414230" y="449489"/>
                  </a:lnTo>
                  <a:lnTo>
                    <a:pt x="413231" y="444505"/>
                  </a:lnTo>
                  <a:lnTo>
                    <a:pt x="413255" y="434017"/>
                  </a:lnTo>
                  <a:lnTo>
                    <a:pt x="442146" y="401211"/>
                  </a:lnTo>
                  <a:lnTo>
                    <a:pt x="447111" y="400223"/>
                  </a:lnTo>
                  <a:lnTo>
                    <a:pt x="457472" y="400223"/>
                  </a:lnTo>
                  <a:lnTo>
                    <a:pt x="490353" y="429043"/>
                  </a:lnTo>
                  <a:lnTo>
                    <a:pt x="491352" y="434017"/>
                  </a:lnTo>
                  <a:lnTo>
                    <a:pt x="491346" y="444505"/>
                  </a:lnTo>
                  <a:lnTo>
                    <a:pt x="462527" y="477343"/>
                  </a:lnTo>
                  <a:lnTo>
                    <a:pt x="457542" y="478344"/>
                  </a:lnTo>
                  <a:close/>
                </a:path>
                <a:path w="904240" h="1678305">
                  <a:moveTo>
                    <a:pt x="870476" y="478296"/>
                  </a:moveTo>
                  <a:lnTo>
                    <a:pt x="859554" y="478296"/>
                  </a:lnTo>
                  <a:lnTo>
                    <a:pt x="854578" y="477254"/>
                  </a:lnTo>
                  <a:lnTo>
                    <a:pt x="826953" y="449060"/>
                  </a:lnTo>
                  <a:lnTo>
                    <a:pt x="826124" y="433707"/>
                  </a:lnTo>
                  <a:lnTo>
                    <a:pt x="827163" y="428735"/>
                  </a:lnTo>
                  <a:lnTo>
                    <a:pt x="855358" y="401110"/>
                  </a:lnTo>
                  <a:lnTo>
                    <a:pt x="860353" y="400170"/>
                  </a:lnTo>
                  <a:lnTo>
                    <a:pt x="870209" y="400170"/>
                  </a:lnTo>
                  <a:lnTo>
                    <a:pt x="903305" y="429514"/>
                  </a:lnTo>
                  <a:lnTo>
                    <a:pt x="904244" y="434507"/>
                  </a:lnTo>
                  <a:lnTo>
                    <a:pt x="904144" y="444868"/>
                  </a:lnTo>
                  <a:lnTo>
                    <a:pt x="874900" y="477462"/>
                  </a:lnTo>
                  <a:lnTo>
                    <a:pt x="870476" y="478296"/>
                  </a:lnTo>
                  <a:close/>
                </a:path>
                <a:path w="904240" h="1678305">
                  <a:moveTo>
                    <a:pt x="44250" y="877997"/>
                  </a:moveTo>
                  <a:lnTo>
                    <a:pt x="33889" y="877997"/>
                  </a:lnTo>
                  <a:lnTo>
                    <a:pt x="28904" y="877008"/>
                  </a:lnTo>
                  <a:lnTo>
                    <a:pt x="989" y="849093"/>
                  </a:lnTo>
                  <a:lnTo>
                    <a:pt x="0" y="844108"/>
                  </a:lnTo>
                  <a:lnTo>
                    <a:pt x="0" y="833757"/>
                  </a:lnTo>
                  <a:lnTo>
                    <a:pt x="28904" y="800856"/>
                  </a:lnTo>
                  <a:lnTo>
                    <a:pt x="33879" y="799867"/>
                  </a:lnTo>
                  <a:lnTo>
                    <a:pt x="39065" y="799867"/>
                  </a:lnTo>
                  <a:lnTo>
                    <a:pt x="39065" y="800067"/>
                  </a:lnTo>
                  <a:lnTo>
                    <a:pt x="44230" y="800067"/>
                  </a:lnTo>
                  <a:lnTo>
                    <a:pt x="77074" y="828771"/>
                  </a:lnTo>
                  <a:lnTo>
                    <a:pt x="78130" y="844108"/>
                  </a:lnTo>
                  <a:lnTo>
                    <a:pt x="77141" y="849093"/>
                  </a:lnTo>
                  <a:lnTo>
                    <a:pt x="49226" y="877008"/>
                  </a:lnTo>
                  <a:lnTo>
                    <a:pt x="44250" y="877997"/>
                  </a:lnTo>
                  <a:close/>
                </a:path>
                <a:path w="904240" h="1678305">
                  <a:moveTo>
                    <a:pt x="457472" y="877997"/>
                  </a:moveTo>
                  <a:lnTo>
                    <a:pt x="447111" y="877997"/>
                  </a:lnTo>
                  <a:lnTo>
                    <a:pt x="442136" y="877008"/>
                  </a:lnTo>
                  <a:lnTo>
                    <a:pt x="414220" y="849093"/>
                  </a:lnTo>
                  <a:lnTo>
                    <a:pt x="413231" y="844108"/>
                  </a:lnTo>
                  <a:lnTo>
                    <a:pt x="413231" y="833747"/>
                  </a:lnTo>
                  <a:lnTo>
                    <a:pt x="442136" y="800856"/>
                  </a:lnTo>
                  <a:lnTo>
                    <a:pt x="447111" y="799867"/>
                  </a:lnTo>
                  <a:lnTo>
                    <a:pt x="452297" y="799867"/>
                  </a:lnTo>
                  <a:lnTo>
                    <a:pt x="452297" y="800067"/>
                  </a:lnTo>
                  <a:lnTo>
                    <a:pt x="457462" y="800067"/>
                  </a:lnTo>
                  <a:lnTo>
                    <a:pt x="490306" y="828771"/>
                  </a:lnTo>
                  <a:lnTo>
                    <a:pt x="491362" y="844108"/>
                  </a:lnTo>
                  <a:lnTo>
                    <a:pt x="490373" y="849093"/>
                  </a:lnTo>
                  <a:lnTo>
                    <a:pt x="462458" y="877008"/>
                  </a:lnTo>
                  <a:lnTo>
                    <a:pt x="457472" y="877997"/>
                  </a:lnTo>
                  <a:close/>
                </a:path>
                <a:path w="904240" h="1678305">
                  <a:moveTo>
                    <a:pt x="870498" y="877937"/>
                  </a:moveTo>
                  <a:lnTo>
                    <a:pt x="859554" y="877937"/>
                  </a:lnTo>
                  <a:lnTo>
                    <a:pt x="854578" y="876898"/>
                  </a:lnTo>
                  <a:lnTo>
                    <a:pt x="826953" y="848703"/>
                  </a:lnTo>
                  <a:lnTo>
                    <a:pt x="826124" y="833347"/>
                  </a:lnTo>
                  <a:lnTo>
                    <a:pt x="827163" y="828382"/>
                  </a:lnTo>
                  <a:lnTo>
                    <a:pt x="855358" y="800756"/>
                  </a:lnTo>
                  <a:lnTo>
                    <a:pt x="860353" y="799817"/>
                  </a:lnTo>
                  <a:lnTo>
                    <a:pt x="865528" y="799817"/>
                  </a:lnTo>
                  <a:lnTo>
                    <a:pt x="865528" y="800067"/>
                  </a:lnTo>
                  <a:lnTo>
                    <a:pt x="870456" y="800067"/>
                  </a:lnTo>
                  <a:lnTo>
                    <a:pt x="903265" y="829191"/>
                  </a:lnTo>
                  <a:lnTo>
                    <a:pt x="904224" y="834166"/>
                  </a:lnTo>
                  <a:lnTo>
                    <a:pt x="904144" y="844507"/>
                  </a:lnTo>
                  <a:lnTo>
                    <a:pt x="874900" y="877108"/>
                  </a:lnTo>
                  <a:lnTo>
                    <a:pt x="870498" y="877937"/>
                  </a:lnTo>
                  <a:close/>
                </a:path>
                <a:path w="904240" h="1678305">
                  <a:moveTo>
                    <a:pt x="44320" y="1278131"/>
                  </a:moveTo>
                  <a:lnTo>
                    <a:pt x="33849" y="1278131"/>
                  </a:lnTo>
                  <a:lnTo>
                    <a:pt x="28891" y="1277132"/>
                  </a:lnTo>
                  <a:lnTo>
                    <a:pt x="999" y="1249277"/>
                  </a:lnTo>
                  <a:lnTo>
                    <a:pt x="9" y="1244291"/>
                  </a:lnTo>
                  <a:lnTo>
                    <a:pt x="25" y="1233800"/>
                  </a:lnTo>
                  <a:lnTo>
                    <a:pt x="28894" y="1201000"/>
                  </a:lnTo>
                  <a:lnTo>
                    <a:pt x="33879" y="1200010"/>
                  </a:lnTo>
                  <a:lnTo>
                    <a:pt x="44240" y="1200010"/>
                  </a:lnTo>
                  <a:lnTo>
                    <a:pt x="77121" y="1228835"/>
                  </a:lnTo>
                  <a:lnTo>
                    <a:pt x="78120" y="1233800"/>
                  </a:lnTo>
                  <a:lnTo>
                    <a:pt x="78114" y="1244291"/>
                  </a:lnTo>
                  <a:lnTo>
                    <a:pt x="49296" y="1277132"/>
                  </a:lnTo>
                  <a:lnTo>
                    <a:pt x="44320" y="1278131"/>
                  </a:lnTo>
                  <a:close/>
                </a:path>
                <a:path w="904240" h="1678305">
                  <a:moveTo>
                    <a:pt x="457542" y="1278131"/>
                  </a:moveTo>
                  <a:lnTo>
                    <a:pt x="447080" y="1278131"/>
                  </a:lnTo>
                  <a:lnTo>
                    <a:pt x="442123" y="1277132"/>
                  </a:lnTo>
                  <a:lnTo>
                    <a:pt x="414230" y="1249277"/>
                  </a:lnTo>
                  <a:lnTo>
                    <a:pt x="413231" y="1244291"/>
                  </a:lnTo>
                  <a:lnTo>
                    <a:pt x="413257" y="1233800"/>
                  </a:lnTo>
                  <a:lnTo>
                    <a:pt x="442126" y="1201000"/>
                  </a:lnTo>
                  <a:lnTo>
                    <a:pt x="447111" y="1200010"/>
                  </a:lnTo>
                  <a:lnTo>
                    <a:pt x="457472" y="1200010"/>
                  </a:lnTo>
                  <a:lnTo>
                    <a:pt x="490353" y="1228835"/>
                  </a:lnTo>
                  <a:lnTo>
                    <a:pt x="491352" y="1233800"/>
                  </a:lnTo>
                  <a:lnTo>
                    <a:pt x="491346" y="1244291"/>
                  </a:lnTo>
                  <a:lnTo>
                    <a:pt x="462527" y="1277132"/>
                  </a:lnTo>
                  <a:lnTo>
                    <a:pt x="457542" y="1278131"/>
                  </a:lnTo>
                  <a:close/>
                </a:path>
                <a:path w="904240" h="1678305">
                  <a:moveTo>
                    <a:pt x="870355" y="1278131"/>
                  </a:moveTo>
                  <a:lnTo>
                    <a:pt x="859863" y="1278131"/>
                  </a:lnTo>
                  <a:lnTo>
                    <a:pt x="854868" y="1277122"/>
                  </a:lnTo>
                  <a:lnTo>
                    <a:pt x="827056" y="1249167"/>
                  </a:lnTo>
                  <a:lnTo>
                    <a:pt x="827003" y="1249037"/>
                  </a:lnTo>
                  <a:lnTo>
                    <a:pt x="826061" y="1244171"/>
                  </a:lnTo>
                  <a:lnTo>
                    <a:pt x="826094" y="1233651"/>
                  </a:lnTo>
                  <a:lnTo>
                    <a:pt x="827073" y="1228895"/>
                  </a:lnTo>
                  <a:lnTo>
                    <a:pt x="827123" y="1228655"/>
                  </a:lnTo>
                  <a:lnTo>
                    <a:pt x="855328" y="1200900"/>
                  </a:lnTo>
                  <a:lnTo>
                    <a:pt x="860333" y="1199961"/>
                  </a:lnTo>
                  <a:lnTo>
                    <a:pt x="870185" y="1199961"/>
                  </a:lnTo>
                  <a:lnTo>
                    <a:pt x="903096" y="1228655"/>
                  </a:lnTo>
                  <a:lnTo>
                    <a:pt x="903195" y="1228895"/>
                  </a:lnTo>
                  <a:lnTo>
                    <a:pt x="904146" y="1233651"/>
                  </a:lnTo>
                  <a:lnTo>
                    <a:pt x="904204" y="1244171"/>
                  </a:lnTo>
                  <a:lnTo>
                    <a:pt x="903250" y="1249037"/>
                  </a:lnTo>
                  <a:lnTo>
                    <a:pt x="903225" y="1249167"/>
                  </a:lnTo>
                  <a:lnTo>
                    <a:pt x="875347" y="1277122"/>
                  </a:lnTo>
                  <a:lnTo>
                    <a:pt x="870355" y="1278131"/>
                  </a:lnTo>
                  <a:close/>
                </a:path>
                <a:path w="904240" h="1678305">
                  <a:moveTo>
                    <a:pt x="44250" y="1677785"/>
                  </a:moveTo>
                  <a:lnTo>
                    <a:pt x="33889" y="1677785"/>
                  </a:lnTo>
                  <a:lnTo>
                    <a:pt x="28904" y="1676796"/>
                  </a:lnTo>
                  <a:lnTo>
                    <a:pt x="989" y="1648881"/>
                  </a:lnTo>
                  <a:lnTo>
                    <a:pt x="0" y="1643905"/>
                  </a:lnTo>
                  <a:lnTo>
                    <a:pt x="0" y="1633534"/>
                  </a:lnTo>
                  <a:lnTo>
                    <a:pt x="28904" y="1600644"/>
                  </a:lnTo>
                  <a:lnTo>
                    <a:pt x="33879" y="1599654"/>
                  </a:lnTo>
                  <a:lnTo>
                    <a:pt x="39065" y="1599654"/>
                  </a:lnTo>
                  <a:lnTo>
                    <a:pt x="39065" y="1599854"/>
                  </a:lnTo>
                  <a:lnTo>
                    <a:pt x="44230" y="1599854"/>
                  </a:lnTo>
                  <a:lnTo>
                    <a:pt x="77074" y="1628559"/>
                  </a:lnTo>
                  <a:lnTo>
                    <a:pt x="78130" y="1643905"/>
                  </a:lnTo>
                  <a:lnTo>
                    <a:pt x="77141" y="1648881"/>
                  </a:lnTo>
                  <a:lnTo>
                    <a:pt x="49226" y="1676796"/>
                  </a:lnTo>
                  <a:lnTo>
                    <a:pt x="44250" y="1677785"/>
                  </a:lnTo>
                  <a:close/>
                </a:path>
                <a:path w="904240" h="1678305">
                  <a:moveTo>
                    <a:pt x="457472" y="1677785"/>
                  </a:moveTo>
                  <a:lnTo>
                    <a:pt x="447111" y="1677785"/>
                  </a:lnTo>
                  <a:lnTo>
                    <a:pt x="442136" y="1676796"/>
                  </a:lnTo>
                  <a:lnTo>
                    <a:pt x="414220" y="1648881"/>
                  </a:lnTo>
                  <a:lnTo>
                    <a:pt x="413231" y="1643895"/>
                  </a:lnTo>
                  <a:lnTo>
                    <a:pt x="413231" y="1633534"/>
                  </a:lnTo>
                  <a:lnTo>
                    <a:pt x="442136" y="1600644"/>
                  </a:lnTo>
                  <a:lnTo>
                    <a:pt x="447111" y="1599654"/>
                  </a:lnTo>
                  <a:lnTo>
                    <a:pt x="452297" y="1599654"/>
                  </a:lnTo>
                  <a:lnTo>
                    <a:pt x="452297" y="1599854"/>
                  </a:lnTo>
                  <a:lnTo>
                    <a:pt x="457462" y="1599854"/>
                  </a:lnTo>
                  <a:lnTo>
                    <a:pt x="490306" y="1628559"/>
                  </a:lnTo>
                  <a:lnTo>
                    <a:pt x="491362" y="1643895"/>
                  </a:lnTo>
                  <a:lnTo>
                    <a:pt x="490373" y="1648881"/>
                  </a:lnTo>
                  <a:lnTo>
                    <a:pt x="462458" y="1676796"/>
                  </a:lnTo>
                  <a:lnTo>
                    <a:pt x="457472" y="1677785"/>
                  </a:lnTo>
                  <a:close/>
                </a:path>
                <a:path w="904240" h="1678305">
                  <a:moveTo>
                    <a:pt x="870355" y="1677775"/>
                  </a:moveTo>
                  <a:lnTo>
                    <a:pt x="859863" y="1677775"/>
                  </a:lnTo>
                  <a:lnTo>
                    <a:pt x="854868" y="1676766"/>
                  </a:lnTo>
                  <a:lnTo>
                    <a:pt x="827056" y="1648811"/>
                  </a:lnTo>
                  <a:lnTo>
                    <a:pt x="827003" y="1648681"/>
                  </a:lnTo>
                  <a:lnTo>
                    <a:pt x="826061" y="1643815"/>
                  </a:lnTo>
                  <a:lnTo>
                    <a:pt x="826094" y="1633294"/>
                  </a:lnTo>
                  <a:lnTo>
                    <a:pt x="827065" y="1628579"/>
                  </a:lnTo>
                  <a:lnTo>
                    <a:pt x="827123" y="1628299"/>
                  </a:lnTo>
                  <a:lnTo>
                    <a:pt x="855328" y="1600544"/>
                  </a:lnTo>
                  <a:lnTo>
                    <a:pt x="860333" y="1599604"/>
                  </a:lnTo>
                  <a:lnTo>
                    <a:pt x="865528" y="1599604"/>
                  </a:lnTo>
                  <a:lnTo>
                    <a:pt x="865528" y="1599854"/>
                  </a:lnTo>
                  <a:lnTo>
                    <a:pt x="870402" y="1599854"/>
                  </a:lnTo>
                  <a:lnTo>
                    <a:pt x="903028" y="1628299"/>
                  </a:lnTo>
                  <a:lnTo>
                    <a:pt x="904204" y="1643815"/>
                  </a:lnTo>
                  <a:lnTo>
                    <a:pt x="903250" y="1648681"/>
                  </a:lnTo>
                  <a:lnTo>
                    <a:pt x="903225" y="1648811"/>
                  </a:lnTo>
                  <a:lnTo>
                    <a:pt x="875347" y="1676766"/>
                  </a:lnTo>
                  <a:lnTo>
                    <a:pt x="870355" y="1677775"/>
                  </a:lnTo>
                  <a:close/>
                </a:path>
              </a:pathLst>
            </a:custGeom>
            <a:solidFill>
              <a:srgbClr val="FD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 descr="$PPTXTitle"/>
          <p:cNvSpPr txBox="1">
            <a:spLocks noGrp="1"/>
          </p:cNvSpPr>
          <p:nvPr>
            <p:ph type="title"/>
          </p:nvPr>
        </p:nvSpPr>
        <p:spPr>
          <a:xfrm>
            <a:off x="2497731" y="841114"/>
            <a:ext cx="8419689" cy="14156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4100"/>
              </a:lnSpc>
              <a:spcBef>
                <a:spcPts val="95"/>
              </a:spcBef>
            </a:pPr>
            <a:r>
              <a:rPr lang="uk-UA" spc="-220" dirty="0" smtClean="0">
                <a:solidFill>
                  <a:srgbClr val="1B5738"/>
                </a:solidFill>
                <a:latin typeface="Arial Black"/>
                <a:cs typeface="Arial Black"/>
              </a:rPr>
              <a:t>Електронна</a:t>
            </a:r>
            <a:r>
              <a:rPr lang="uk-UA" spc="-290" dirty="0" smtClean="0">
                <a:solidFill>
                  <a:srgbClr val="1B5738"/>
                </a:solidFill>
                <a:latin typeface="Arial Black"/>
                <a:cs typeface="Arial Black"/>
              </a:rPr>
              <a:t> </a:t>
            </a:r>
            <a:r>
              <a:rPr lang="uk-UA" spc="-90" dirty="0" smtClean="0">
                <a:solidFill>
                  <a:srgbClr val="1B5738"/>
                </a:solidFill>
                <a:latin typeface="Arial Black"/>
                <a:cs typeface="Arial Black"/>
              </a:rPr>
              <a:t>комерція </a:t>
            </a:r>
            <a:r>
              <a:rPr lang="uk-UA" spc="-229" dirty="0" smtClean="0">
                <a:solidFill>
                  <a:srgbClr val="1B5738"/>
                </a:solidFill>
                <a:latin typeface="Arial Black"/>
                <a:cs typeface="Arial Black"/>
              </a:rPr>
              <a:t>включає</a:t>
            </a:r>
            <a:r>
              <a:rPr spc="-305" dirty="0" smtClean="0">
                <a:solidFill>
                  <a:srgbClr val="1B5738"/>
                </a:solidFill>
                <a:latin typeface="Arial Black"/>
                <a:cs typeface="Arial Black"/>
              </a:rPr>
              <a:t> </a:t>
            </a:r>
            <a:r>
              <a:rPr lang="uk-UA" spc="-40" dirty="0" smtClean="0">
                <a:solidFill>
                  <a:srgbClr val="1B5738"/>
                </a:solidFill>
                <a:latin typeface="Arial Black"/>
                <a:cs typeface="Arial Black"/>
              </a:rPr>
              <a:t>наступні</a:t>
            </a:r>
            <a:r>
              <a:rPr spc="-305" dirty="0" smtClean="0">
                <a:solidFill>
                  <a:srgbClr val="1B5738"/>
                </a:solidFill>
                <a:latin typeface="Arial Black"/>
                <a:cs typeface="Arial Black"/>
              </a:rPr>
              <a:t> </a:t>
            </a:r>
            <a:r>
              <a:rPr lang="uk-UA" spc="-20" dirty="0" smtClean="0">
                <a:solidFill>
                  <a:srgbClr val="1B5738"/>
                </a:solidFill>
                <a:latin typeface="Arial Black"/>
                <a:cs typeface="Arial Black"/>
              </a:rPr>
              <a:t>види </a:t>
            </a:r>
            <a:r>
              <a:rPr lang="uk-UA" spc="-50" dirty="0" smtClean="0">
                <a:solidFill>
                  <a:srgbClr val="1B5738"/>
                </a:solidFill>
                <a:latin typeface="Arial Black"/>
                <a:cs typeface="Arial Black"/>
              </a:rPr>
              <a:t>діяльності:</a:t>
            </a:r>
            <a:endParaRPr spc="-50" dirty="0">
              <a:solidFill>
                <a:srgbClr val="1B5738"/>
              </a:solidFill>
              <a:latin typeface="Arial Black"/>
              <a:cs typeface="Arial Black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40648" y="2756833"/>
            <a:ext cx="85725" cy="8572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40648" y="3461683"/>
            <a:ext cx="85725" cy="8572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40648" y="5576233"/>
            <a:ext cx="85725" cy="8572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40648" y="6281083"/>
            <a:ext cx="85725" cy="8572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40648" y="7338358"/>
            <a:ext cx="85725" cy="8572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40648" y="7690783"/>
            <a:ext cx="85725" cy="8572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40648" y="8395633"/>
            <a:ext cx="85725" cy="85725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40648" y="9100483"/>
            <a:ext cx="85725" cy="85725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759673" y="2566320"/>
            <a:ext cx="8061959" cy="7073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24380">
              <a:lnSpc>
                <a:spcPct val="115599"/>
              </a:lnSpc>
              <a:spcBef>
                <a:spcPts val="100"/>
              </a:spcBef>
            </a:pPr>
            <a:r>
              <a:rPr sz="2000" spc="160" dirty="0">
                <a:solidFill>
                  <a:srgbClr val="1B5738"/>
                </a:solidFill>
                <a:latin typeface="Arial"/>
                <a:cs typeface="Arial"/>
              </a:rPr>
              <a:t>здійснення</a:t>
            </a:r>
            <a:r>
              <a:rPr sz="2000" spc="229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40" dirty="0">
                <a:solidFill>
                  <a:srgbClr val="1B5738"/>
                </a:solidFill>
                <a:latin typeface="Arial"/>
                <a:cs typeface="Arial"/>
              </a:rPr>
              <a:t>онлайн</a:t>
            </a:r>
            <a:r>
              <a:rPr sz="2000" spc="140" dirty="0">
                <a:solidFill>
                  <a:srgbClr val="1B5738"/>
                </a:solidFill>
                <a:latin typeface="Verdana"/>
                <a:cs typeface="Verdana"/>
              </a:rPr>
              <a:t>-</a:t>
            </a:r>
            <a:r>
              <a:rPr sz="2000" spc="200" dirty="0">
                <a:solidFill>
                  <a:srgbClr val="1B5738"/>
                </a:solidFill>
                <a:latin typeface="Arial"/>
                <a:cs typeface="Arial"/>
              </a:rPr>
              <a:t>покупок</a:t>
            </a:r>
            <a:r>
              <a:rPr sz="2000" spc="229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50" dirty="0">
                <a:solidFill>
                  <a:srgbClr val="1B5738"/>
                </a:solidFill>
                <a:latin typeface="Arial"/>
                <a:cs typeface="Arial"/>
              </a:rPr>
              <a:t>через</a:t>
            </a:r>
            <a:r>
              <a:rPr sz="2000" spc="229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30" dirty="0">
                <a:solidFill>
                  <a:srgbClr val="1B5738"/>
                </a:solidFill>
                <a:latin typeface="Arial"/>
                <a:cs typeface="Arial"/>
              </a:rPr>
              <a:t>вебсайти </a:t>
            </a:r>
            <a:r>
              <a:rPr sz="2000" spc="150" dirty="0">
                <a:solidFill>
                  <a:srgbClr val="1B5738"/>
                </a:solidFill>
                <a:latin typeface="Arial"/>
                <a:cs typeface="Arial"/>
              </a:rPr>
              <a:t>безпосередньо</a:t>
            </a:r>
            <a:r>
              <a:rPr sz="2000" spc="229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35" dirty="0">
                <a:solidFill>
                  <a:srgbClr val="1B5738"/>
                </a:solidFill>
                <a:latin typeface="Arial"/>
                <a:cs typeface="Arial"/>
              </a:rPr>
              <a:t>споживачами</a:t>
            </a:r>
            <a:r>
              <a:rPr sz="2000" spc="135" dirty="0">
                <a:solidFill>
                  <a:srgbClr val="1B5738"/>
                </a:solidFill>
                <a:latin typeface="Verdana"/>
                <a:cs typeface="Verdana"/>
              </a:rPr>
              <a:t>;</a:t>
            </a:r>
            <a:endParaRPr sz="2000" dirty="0">
              <a:latin typeface="Verdana"/>
              <a:cs typeface="Verdana"/>
            </a:endParaRPr>
          </a:p>
          <a:p>
            <a:pPr marL="12700" marR="390525">
              <a:lnSpc>
                <a:spcPct val="115599"/>
              </a:lnSpc>
            </a:pPr>
            <a:r>
              <a:rPr sz="2000" spc="150" dirty="0">
                <a:solidFill>
                  <a:srgbClr val="1B5738"/>
                </a:solidFill>
                <a:latin typeface="Arial"/>
                <a:cs typeface="Arial"/>
              </a:rPr>
              <a:t>надання</a:t>
            </a:r>
            <a:r>
              <a:rPr sz="2000" spc="229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05" dirty="0">
                <a:solidFill>
                  <a:srgbClr val="1B5738"/>
                </a:solidFill>
                <a:latin typeface="Arial"/>
                <a:cs typeface="Arial"/>
              </a:rPr>
              <a:t>або</a:t>
            </a:r>
            <a:r>
              <a:rPr sz="2000" spc="229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80" dirty="0">
                <a:solidFill>
                  <a:srgbClr val="1B5738"/>
                </a:solidFill>
                <a:latin typeface="Arial"/>
                <a:cs typeface="Arial"/>
              </a:rPr>
              <a:t>використання</a:t>
            </a:r>
            <a:r>
              <a:rPr sz="2000" spc="23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204" dirty="0">
                <a:solidFill>
                  <a:srgbClr val="1B5738"/>
                </a:solidFill>
                <a:latin typeface="Arial"/>
                <a:cs typeface="Arial"/>
              </a:rPr>
              <a:t>ринкових</a:t>
            </a:r>
            <a:r>
              <a:rPr sz="2000" spc="229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40" dirty="0">
                <a:solidFill>
                  <a:srgbClr val="1B5738"/>
                </a:solidFill>
                <a:latin typeface="Arial"/>
                <a:cs typeface="Arial"/>
              </a:rPr>
              <a:t>онлайн</a:t>
            </a:r>
            <a:r>
              <a:rPr sz="2000" spc="140" dirty="0">
                <a:solidFill>
                  <a:srgbClr val="1B5738"/>
                </a:solidFill>
                <a:latin typeface="Verdana"/>
                <a:cs typeface="Verdana"/>
              </a:rPr>
              <a:t>-</a:t>
            </a:r>
            <a:r>
              <a:rPr sz="2000" spc="105" dirty="0">
                <a:solidFill>
                  <a:srgbClr val="1B5738"/>
                </a:solidFill>
                <a:latin typeface="Arial"/>
                <a:cs typeface="Arial"/>
              </a:rPr>
              <a:t>платформ </a:t>
            </a:r>
            <a:r>
              <a:rPr sz="2000" spc="60" dirty="0">
                <a:solidFill>
                  <a:srgbClr val="1B5738"/>
                </a:solidFill>
                <a:latin typeface="Arial"/>
                <a:cs typeface="Arial"/>
              </a:rPr>
              <a:t>для</a:t>
            </a:r>
            <a:r>
              <a:rPr sz="2000" spc="21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60" dirty="0">
                <a:solidFill>
                  <a:srgbClr val="1B5738"/>
                </a:solidFill>
                <a:latin typeface="Arial"/>
                <a:cs typeface="Arial"/>
              </a:rPr>
              <a:t>здійснення</a:t>
            </a:r>
            <a:r>
              <a:rPr sz="2000" spc="2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70" dirty="0">
                <a:solidFill>
                  <a:srgbClr val="1B5738"/>
                </a:solidFill>
                <a:latin typeface="Arial"/>
                <a:cs typeface="Arial"/>
              </a:rPr>
              <a:t>операцій</a:t>
            </a:r>
            <a:r>
              <a:rPr sz="2000" spc="21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30" dirty="0">
                <a:solidFill>
                  <a:srgbClr val="1B5738"/>
                </a:solidFill>
                <a:latin typeface="Arial"/>
                <a:cs typeface="Arial"/>
              </a:rPr>
              <a:t>купівлі</a:t>
            </a:r>
            <a:r>
              <a:rPr sz="2000" spc="130" dirty="0">
                <a:solidFill>
                  <a:srgbClr val="1B5738"/>
                </a:solidFill>
                <a:latin typeface="Verdana"/>
                <a:cs typeface="Verdana"/>
              </a:rPr>
              <a:t>-</a:t>
            </a:r>
            <a:r>
              <a:rPr sz="2000" spc="155" dirty="0">
                <a:solidFill>
                  <a:srgbClr val="1B5738"/>
                </a:solidFill>
                <a:latin typeface="Arial"/>
                <a:cs typeface="Arial"/>
              </a:rPr>
              <a:t>продажу</a:t>
            </a:r>
            <a:r>
              <a:rPr sz="2000" spc="2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75" dirty="0">
                <a:solidFill>
                  <a:srgbClr val="1B5738"/>
                </a:solidFill>
                <a:latin typeface="Arial"/>
                <a:cs typeface="Arial"/>
              </a:rPr>
              <a:t>за</a:t>
            </a:r>
            <a:r>
              <a:rPr sz="2000" spc="21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25" dirty="0">
                <a:solidFill>
                  <a:srgbClr val="1B5738"/>
                </a:solidFill>
                <a:latin typeface="Arial"/>
                <a:cs typeface="Arial"/>
              </a:rPr>
              <a:t>схемами</a:t>
            </a:r>
            <a:endParaRPr sz="2000" dirty="0">
              <a:latin typeface="Arial"/>
              <a:cs typeface="Arial"/>
            </a:endParaRPr>
          </a:p>
          <a:p>
            <a:pPr marL="12700" marR="316865">
              <a:lnSpc>
                <a:spcPct val="115599"/>
              </a:lnSpc>
            </a:pPr>
            <a:r>
              <a:rPr sz="2000" spc="100" dirty="0">
                <a:solidFill>
                  <a:srgbClr val="1B5738"/>
                </a:solidFill>
                <a:latin typeface="Verdana"/>
                <a:cs typeface="Verdana"/>
              </a:rPr>
              <a:t>«</a:t>
            </a:r>
            <a:r>
              <a:rPr sz="2000" spc="100" dirty="0">
                <a:solidFill>
                  <a:srgbClr val="1B5738"/>
                </a:solidFill>
                <a:latin typeface="Arial"/>
                <a:cs typeface="Arial"/>
              </a:rPr>
              <a:t>бізнес</a:t>
            </a:r>
            <a:r>
              <a:rPr sz="2000" spc="204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B5738"/>
                </a:solidFill>
                <a:latin typeface="Verdana"/>
                <a:cs typeface="Verdana"/>
              </a:rPr>
              <a:t>–</a:t>
            </a:r>
            <a:r>
              <a:rPr sz="2000" spc="60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spc="150" dirty="0">
                <a:solidFill>
                  <a:srgbClr val="1B5738"/>
                </a:solidFill>
                <a:latin typeface="Arial"/>
                <a:cs typeface="Arial"/>
              </a:rPr>
              <a:t>споживачу</a:t>
            </a:r>
            <a:r>
              <a:rPr sz="2000" spc="150" dirty="0">
                <a:solidFill>
                  <a:srgbClr val="1B5738"/>
                </a:solidFill>
                <a:latin typeface="Verdana"/>
                <a:cs typeface="Verdana"/>
              </a:rPr>
              <a:t>»</a:t>
            </a:r>
            <a:r>
              <a:rPr sz="2000" spc="60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1B5738"/>
                </a:solidFill>
                <a:latin typeface="Verdana"/>
                <a:cs typeface="Verdana"/>
              </a:rPr>
              <a:t>(</a:t>
            </a:r>
            <a:r>
              <a:rPr sz="2000" dirty="0">
                <a:solidFill>
                  <a:srgbClr val="1B5738"/>
                </a:solidFill>
                <a:latin typeface="Arial"/>
                <a:cs typeface="Arial"/>
              </a:rPr>
              <a:t>від</a:t>
            </a:r>
            <a:r>
              <a:rPr sz="2000" spc="204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80" dirty="0">
                <a:solidFill>
                  <a:srgbClr val="1B5738"/>
                </a:solidFill>
                <a:latin typeface="Arial"/>
                <a:cs typeface="Arial"/>
              </a:rPr>
              <a:t>англ</a:t>
            </a:r>
            <a:r>
              <a:rPr sz="2000" spc="80" dirty="0">
                <a:solidFill>
                  <a:srgbClr val="1B5738"/>
                </a:solidFill>
                <a:latin typeface="Verdana"/>
                <a:cs typeface="Verdana"/>
              </a:rPr>
              <a:t>.</a:t>
            </a:r>
            <a:r>
              <a:rPr sz="2000" spc="60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spc="65" dirty="0">
                <a:solidFill>
                  <a:srgbClr val="1B5738"/>
                </a:solidFill>
                <a:latin typeface="Verdana"/>
                <a:cs typeface="Verdana"/>
              </a:rPr>
              <a:t>business-</a:t>
            </a:r>
            <a:r>
              <a:rPr sz="2000" dirty="0">
                <a:solidFill>
                  <a:srgbClr val="1B5738"/>
                </a:solidFill>
                <a:latin typeface="Verdana"/>
                <a:cs typeface="Verdana"/>
              </a:rPr>
              <a:t>to-</a:t>
            </a:r>
            <a:r>
              <a:rPr sz="2000" spc="35" dirty="0">
                <a:solidFill>
                  <a:srgbClr val="1B5738"/>
                </a:solidFill>
                <a:latin typeface="Verdana"/>
                <a:cs typeface="Verdana"/>
              </a:rPr>
              <a:t>consumer, </a:t>
            </a:r>
            <a:r>
              <a:rPr sz="2000" dirty="0">
                <a:solidFill>
                  <a:srgbClr val="1B5738"/>
                </a:solidFill>
                <a:latin typeface="Verdana"/>
                <a:cs typeface="Verdana"/>
              </a:rPr>
              <a:t>b2c) </a:t>
            </a:r>
            <a:r>
              <a:rPr sz="2000" spc="65" dirty="0">
                <a:solidFill>
                  <a:srgbClr val="1B5738"/>
                </a:solidFill>
                <a:latin typeface="Arial"/>
                <a:cs typeface="Arial"/>
              </a:rPr>
              <a:t>та</a:t>
            </a:r>
            <a:r>
              <a:rPr sz="2000" spc="15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55" dirty="0">
                <a:solidFill>
                  <a:srgbClr val="1B5738"/>
                </a:solidFill>
                <a:latin typeface="Verdana"/>
                <a:cs typeface="Verdana"/>
              </a:rPr>
              <a:t>«</a:t>
            </a:r>
            <a:r>
              <a:rPr sz="2000" spc="155" dirty="0">
                <a:solidFill>
                  <a:srgbClr val="1B5738"/>
                </a:solidFill>
                <a:latin typeface="Arial"/>
                <a:cs typeface="Arial"/>
              </a:rPr>
              <a:t>споживач </a:t>
            </a:r>
            <a:r>
              <a:rPr sz="2000" dirty="0">
                <a:solidFill>
                  <a:srgbClr val="1B5738"/>
                </a:solidFill>
                <a:latin typeface="Verdana"/>
                <a:cs typeface="Verdana"/>
              </a:rPr>
              <a:t>– </a:t>
            </a:r>
            <a:r>
              <a:rPr sz="2000" spc="150" dirty="0">
                <a:solidFill>
                  <a:srgbClr val="1B5738"/>
                </a:solidFill>
                <a:latin typeface="Arial"/>
                <a:cs typeface="Arial"/>
              </a:rPr>
              <a:t>споживачу</a:t>
            </a:r>
            <a:r>
              <a:rPr sz="2000" spc="150" dirty="0">
                <a:solidFill>
                  <a:srgbClr val="1B5738"/>
                </a:solidFill>
                <a:latin typeface="Verdana"/>
                <a:cs typeface="Verdana"/>
              </a:rPr>
              <a:t>»</a:t>
            </a:r>
            <a:r>
              <a:rPr sz="2000" spc="75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1B5738"/>
                </a:solidFill>
                <a:latin typeface="Verdana"/>
                <a:cs typeface="Verdana"/>
              </a:rPr>
              <a:t>(</a:t>
            </a:r>
            <a:r>
              <a:rPr sz="2000" dirty="0">
                <a:solidFill>
                  <a:srgbClr val="1B5738"/>
                </a:solidFill>
                <a:latin typeface="Arial"/>
                <a:cs typeface="Arial"/>
              </a:rPr>
              <a:t>від</a:t>
            </a:r>
            <a:r>
              <a:rPr sz="2000" spc="2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80" dirty="0">
                <a:solidFill>
                  <a:srgbClr val="1B5738"/>
                </a:solidFill>
                <a:latin typeface="Arial"/>
                <a:cs typeface="Arial"/>
              </a:rPr>
              <a:t>англ</a:t>
            </a:r>
            <a:r>
              <a:rPr sz="2000" spc="80" dirty="0">
                <a:solidFill>
                  <a:srgbClr val="1B5738"/>
                </a:solidFill>
                <a:latin typeface="Verdana"/>
                <a:cs typeface="Verdana"/>
              </a:rPr>
              <a:t>.</a:t>
            </a:r>
            <a:r>
              <a:rPr sz="2000" spc="75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spc="50" dirty="0">
                <a:solidFill>
                  <a:srgbClr val="1B5738"/>
                </a:solidFill>
                <a:latin typeface="Verdana"/>
                <a:cs typeface="Verdana"/>
              </a:rPr>
              <a:t>consumer-</a:t>
            </a:r>
            <a:r>
              <a:rPr sz="2000" spc="-25" dirty="0">
                <a:solidFill>
                  <a:srgbClr val="1B5738"/>
                </a:solidFill>
                <a:latin typeface="Verdana"/>
                <a:cs typeface="Verdana"/>
              </a:rPr>
              <a:t>to-</a:t>
            </a:r>
            <a:r>
              <a:rPr sz="2000" spc="45" dirty="0">
                <a:solidFill>
                  <a:srgbClr val="1B5738"/>
                </a:solidFill>
                <a:latin typeface="Verdana"/>
                <a:cs typeface="Verdana"/>
              </a:rPr>
              <a:t>consumer,</a:t>
            </a:r>
            <a:r>
              <a:rPr sz="2000" spc="135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1B5738"/>
                </a:solidFill>
                <a:latin typeface="Verdana"/>
                <a:cs typeface="Verdana"/>
              </a:rPr>
              <a:t>c2c),</a:t>
            </a:r>
            <a:r>
              <a:rPr sz="2000" spc="140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spc="140" dirty="0">
                <a:solidFill>
                  <a:srgbClr val="1B5738"/>
                </a:solidFill>
                <a:latin typeface="Arial"/>
                <a:cs typeface="Arial"/>
              </a:rPr>
              <a:t>наприклад</a:t>
            </a:r>
            <a:r>
              <a:rPr sz="2000" spc="140" dirty="0">
                <a:solidFill>
                  <a:srgbClr val="1B5738"/>
                </a:solidFill>
                <a:latin typeface="Verdana"/>
                <a:cs typeface="Verdana"/>
              </a:rPr>
              <a:t>, </a:t>
            </a:r>
            <a:r>
              <a:rPr sz="2000" dirty="0">
                <a:solidFill>
                  <a:srgbClr val="1B5738"/>
                </a:solidFill>
                <a:latin typeface="Verdana"/>
                <a:cs typeface="Verdana"/>
              </a:rPr>
              <a:t>Amazon,</a:t>
            </a:r>
            <a:r>
              <a:rPr sz="2000" spc="135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1B5738"/>
                </a:solidFill>
                <a:latin typeface="Verdana"/>
                <a:cs typeface="Verdana"/>
              </a:rPr>
              <a:t>Ebay,</a:t>
            </a:r>
            <a:r>
              <a:rPr sz="2000" spc="140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spc="70" dirty="0">
                <a:solidFill>
                  <a:srgbClr val="1B5738"/>
                </a:solidFill>
                <a:latin typeface="Verdana"/>
                <a:cs typeface="Verdana"/>
              </a:rPr>
              <a:t>Aliexpress </a:t>
            </a:r>
            <a:r>
              <a:rPr sz="2000" spc="60" dirty="0">
                <a:solidFill>
                  <a:srgbClr val="1B5738"/>
                </a:solidFill>
                <a:latin typeface="Arial"/>
                <a:cs typeface="Arial"/>
              </a:rPr>
              <a:t>тощо</a:t>
            </a:r>
            <a:r>
              <a:rPr sz="2000" spc="60" dirty="0">
                <a:solidFill>
                  <a:srgbClr val="1B5738"/>
                </a:solidFill>
                <a:latin typeface="Verdana"/>
                <a:cs typeface="Verdana"/>
              </a:rPr>
              <a:t>;</a:t>
            </a:r>
            <a:endParaRPr sz="2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2000" spc="160" dirty="0">
                <a:solidFill>
                  <a:srgbClr val="1B5738"/>
                </a:solidFill>
                <a:latin typeface="Arial"/>
                <a:cs typeface="Arial"/>
              </a:rPr>
              <a:t>здійснення</a:t>
            </a:r>
            <a:r>
              <a:rPr sz="20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40" dirty="0">
                <a:solidFill>
                  <a:srgbClr val="1B5738"/>
                </a:solidFill>
                <a:latin typeface="Arial"/>
                <a:cs typeface="Arial"/>
              </a:rPr>
              <a:t>операції</a:t>
            </a:r>
            <a:r>
              <a:rPr sz="20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30" dirty="0">
                <a:solidFill>
                  <a:srgbClr val="1B5738"/>
                </a:solidFill>
                <a:latin typeface="Arial"/>
                <a:cs typeface="Arial"/>
              </a:rPr>
              <a:t>купівлі</a:t>
            </a:r>
            <a:r>
              <a:rPr sz="2000" spc="130" dirty="0">
                <a:solidFill>
                  <a:srgbClr val="1B5738"/>
                </a:solidFill>
                <a:latin typeface="Verdana"/>
                <a:cs typeface="Verdana"/>
              </a:rPr>
              <a:t>-</a:t>
            </a:r>
            <a:r>
              <a:rPr sz="2000" spc="155" dirty="0">
                <a:solidFill>
                  <a:srgbClr val="1B5738"/>
                </a:solidFill>
                <a:latin typeface="Arial"/>
                <a:cs typeface="Arial"/>
              </a:rPr>
              <a:t>продажу</a:t>
            </a:r>
            <a:r>
              <a:rPr sz="2000" spc="229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75" dirty="0">
                <a:solidFill>
                  <a:srgbClr val="1B5738"/>
                </a:solidFill>
                <a:latin typeface="Arial"/>
                <a:cs typeface="Arial"/>
              </a:rPr>
              <a:t>за</a:t>
            </a:r>
            <a:r>
              <a:rPr sz="20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40" dirty="0">
                <a:solidFill>
                  <a:srgbClr val="1B5738"/>
                </a:solidFill>
                <a:latin typeface="Arial"/>
                <a:cs typeface="Arial"/>
              </a:rPr>
              <a:t>схемою</a:t>
            </a:r>
            <a:r>
              <a:rPr sz="20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00" dirty="0">
                <a:solidFill>
                  <a:srgbClr val="1B5738"/>
                </a:solidFill>
                <a:latin typeface="Verdana"/>
                <a:cs typeface="Verdana"/>
              </a:rPr>
              <a:t>«</a:t>
            </a:r>
            <a:r>
              <a:rPr sz="2000" spc="100" dirty="0">
                <a:solidFill>
                  <a:srgbClr val="1B5738"/>
                </a:solidFill>
                <a:latin typeface="Arial"/>
                <a:cs typeface="Arial"/>
              </a:rPr>
              <a:t>бізнес</a:t>
            </a:r>
            <a:r>
              <a:rPr sz="2000" spc="229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-50" dirty="0">
                <a:solidFill>
                  <a:srgbClr val="1B5738"/>
                </a:solidFill>
                <a:latin typeface="Verdana"/>
                <a:cs typeface="Verdana"/>
              </a:rPr>
              <a:t>–</a:t>
            </a:r>
            <a:endParaRPr sz="2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2000" spc="100" dirty="0">
                <a:solidFill>
                  <a:srgbClr val="1B5738"/>
                </a:solidFill>
                <a:latin typeface="Arial"/>
                <a:cs typeface="Arial"/>
              </a:rPr>
              <a:t>бізнесу</a:t>
            </a:r>
            <a:r>
              <a:rPr sz="2000" spc="100" dirty="0">
                <a:solidFill>
                  <a:srgbClr val="1B5738"/>
                </a:solidFill>
                <a:latin typeface="Verdana"/>
                <a:cs typeface="Verdana"/>
              </a:rPr>
              <a:t>»</a:t>
            </a:r>
            <a:r>
              <a:rPr sz="2000" spc="114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1B5738"/>
                </a:solidFill>
                <a:latin typeface="Verdana"/>
                <a:cs typeface="Verdana"/>
              </a:rPr>
              <a:t>(</a:t>
            </a:r>
            <a:r>
              <a:rPr sz="2000" dirty="0">
                <a:solidFill>
                  <a:srgbClr val="1B5738"/>
                </a:solidFill>
                <a:latin typeface="Arial"/>
                <a:cs typeface="Arial"/>
              </a:rPr>
              <a:t>від</a:t>
            </a:r>
            <a:r>
              <a:rPr sz="2000" spc="26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80" dirty="0">
                <a:solidFill>
                  <a:srgbClr val="1B5738"/>
                </a:solidFill>
                <a:latin typeface="Arial"/>
                <a:cs typeface="Arial"/>
              </a:rPr>
              <a:t>англ</a:t>
            </a:r>
            <a:r>
              <a:rPr sz="2000" spc="80" dirty="0">
                <a:solidFill>
                  <a:srgbClr val="1B5738"/>
                </a:solidFill>
                <a:latin typeface="Verdana"/>
                <a:cs typeface="Verdana"/>
              </a:rPr>
              <a:t>.</a:t>
            </a:r>
            <a:r>
              <a:rPr sz="2000" spc="114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spc="65" dirty="0">
                <a:solidFill>
                  <a:srgbClr val="1B5738"/>
                </a:solidFill>
                <a:latin typeface="Verdana"/>
                <a:cs typeface="Verdana"/>
              </a:rPr>
              <a:t>business-</a:t>
            </a:r>
            <a:r>
              <a:rPr sz="2000" dirty="0">
                <a:solidFill>
                  <a:srgbClr val="1B5738"/>
                </a:solidFill>
                <a:latin typeface="Verdana"/>
                <a:cs typeface="Verdana"/>
              </a:rPr>
              <a:t>to-</a:t>
            </a:r>
            <a:r>
              <a:rPr sz="2000" spc="55" dirty="0">
                <a:solidFill>
                  <a:srgbClr val="1B5738"/>
                </a:solidFill>
                <a:latin typeface="Verdana"/>
                <a:cs typeface="Verdana"/>
              </a:rPr>
              <a:t>business,</a:t>
            </a:r>
            <a:r>
              <a:rPr sz="2000" spc="120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1B5738"/>
                </a:solidFill>
                <a:latin typeface="Verdana"/>
                <a:cs typeface="Verdana"/>
              </a:rPr>
              <a:t>b2b);</a:t>
            </a:r>
            <a:endParaRPr sz="2000" dirty="0">
              <a:latin typeface="Verdana"/>
              <a:cs typeface="Verdana"/>
            </a:endParaRPr>
          </a:p>
          <a:p>
            <a:pPr marL="12700" marR="5080">
              <a:lnSpc>
                <a:spcPct val="115599"/>
              </a:lnSpc>
            </a:pPr>
            <a:r>
              <a:rPr sz="2000" spc="140" dirty="0">
                <a:solidFill>
                  <a:srgbClr val="1B5738"/>
                </a:solidFill>
                <a:latin typeface="Arial"/>
                <a:cs typeface="Arial"/>
              </a:rPr>
              <a:t>збір</a:t>
            </a:r>
            <a:r>
              <a:rPr sz="2000" spc="21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65" dirty="0">
                <a:solidFill>
                  <a:srgbClr val="1B5738"/>
                </a:solidFill>
                <a:latin typeface="Arial"/>
                <a:cs typeface="Arial"/>
              </a:rPr>
              <a:t>та</a:t>
            </a:r>
            <a:r>
              <a:rPr sz="2000" spc="2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80" dirty="0">
                <a:solidFill>
                  <a:srgbClr val="1B5738"/>
                </a:solidFill>
                <a:latin typeface="Arial"/>
                <a:cs typeface="Arial"/>
              </a:rPr>
              <a:t>використання</a:t>
            </a:r>
            <a:r>
              <a:rPr sz="2000" spc="2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50" dirty="0">
                <a:solidFill>
                  <a:srgbClr val="1B5738"/>
                </a:solidFill>
                <a:latin typeface="Arial"/>
                <a:cs typeface="Arial"/>
              </a:rPr>
              <a:t>демографічних</a:t>
            </a:r>
            <a:r>
              <a:rPr sz="2000" spc="2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50" dirty="0">
                <a:solidFill>
                  <a:srgbClr val="1B5738"/>
                </a:solidFill>
                <a:latin typeface="Arial"/>
                <a:cs typeface="Arial"/>
              </a:rPr>
              <a:t>даних</a:t>
            </a:r>
            <a:r>
              <a:rPr sz="2000" spc="2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10" dirty="0">
                <a:solidFill>
                  <a:srgbClr val="1B5738"/>
                </a:solidFill>
                <a:latin typeface="Arial"/>
                <a:cs typeface="Arial"/>
              </a:rPr>
              <a:t>із</a:t>
            </a:r>
            <a:r>
              <a:rPr sz="2000" spc="2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30" dirty="0">
                <a:solidFill>
                  <a:srgbClr val="1B5738"/>
                </a:solidFill>
                <a:latin typeface="Arial"/>
                <a:cs typeface="Arial"/>
              </a:rPr>
              <a:t>вебсайтів</a:t>
            </a:r>
            <a:r>
              <a:rPr sz="2000" spc="2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40" dirty="0">
                <a:solidFill>
                  <a:srgbClr val="1B5738"/>
                </a:solidFill>
                <a:latin typeface="Arial"/>
                <a:cs typeface="Arial"/>
              </a:rPr>
              <a:t>та </a:t>
            </a:r>
            <a:r>
              <a:rPr sz="2000" spc="155" dirty="0">
                <a:solidFill>
                  <a:srgbClr val="1B5738"/>
                </a:solidFill>
                <a:latin typeface="Arial"/>
                <a:cs typeface="Arial"/>
              </a:rPr>
              <a:t>соціальних</a:t>
            </a:r>
            <a:r>
              <a:rPr sz="20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85" dirty="0">
                <a:solidFill>
                  <a:srgbClr val="1B5738"/>
                </a:solidFill>
                <a:latin typeface="Arial"/>
                <a:cs typeface="Arial"/>
              </a:rPr>
              <a:t>медіа</a:t>
            </a:r>
            <a:r>
              <a:rPr sz="2000" spc="85" dirty="0">
                <a:solidFill>
                  <a:srgbClr val="1B5738"/>
                </a:solidFill>
                <a:latin typeface="Verdana"/>
                <a:cs typeface="Verdana"/>
              </a:rPr>
              <a:t>-</a:t>
            </a:r>
            <a:r>
              <a:rPr sz="2000" spc="90" dirty="0">
                <a:solidFill>
                  <a:srgbClr val="1B5738"/>
                </a:solidFill>
                <a:latin typeface="Arial"/>
                <a:cs typeface="Arial"/>
              </a:rPr>
              <a:t>платформ</a:t>
            </a:r>
            <a:r>
              <a:rPr sz="2000" spc="90" dirty="0">
                <a:solidFill>
                  <a:srgbClr val="1B5738"/>
                </a:solidFill>
                <a:latin typeface="Verdana"/>
                <a:cs typeface="Verdana"/>
              </a:rPr>
              <a:t>,</a:t>
            </a:r>
            <a:r>
              <a:rPr sz="2000" spc="85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spc="140" dirty="0">
                <a:solidFill>
                  <a:srgbClr val="1B5738"/>
                </a:solidFill>
                <a:latin typeface="Arial"/>
                <a:cs typeface="Arial"/>
              </a:rPr>
              <a:t>наприклад</a:t>
            </a:r>
            <a:r>
              <a:rPr sz="2000" spc="140" dirty="0">
                <a:solidFill>
                  <a:srgbClr val="1B5738"/>
                </a:solidFill>
                <a:latin typeface="Verdana"/>
                <a:cs typeface="Verdana"/>
              </a:rPr>
              <a:t>,</a:t>
            </a:r>
            <a:r>
              <a:rPr sz="2000" spc="85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spc="80" dirty="0">
                <a:solidFill>
                  <a:srgbClr val="1B5738"/>
                </a:solidFill>
                <a:latin typeface="Verdana"/>
                <a:cs typeface="Verdana"/>
              </a:rPr>
              <a:t>Facebook, </a:t>
            </a:r>
            <a:r>
              <a:rPr sz="2000" spc="50" dirty="0">
                <a:solidFill>
                  <a:srgbClr val="1B5738"/>
                </a:solidFill>
                <a:latin typeface="Verdana"/>
                <a:cs typeface="Verdana"/>
              </a:rPr>
              <a:t>Youtube,</a:t>
            </a:r>
            <a:r>
              <a:rPr sz="2000" spc="40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1B5738"/>
                </a:solidFill>
                <a:latin typeface="Verdana"/>
                <a:cs typeface="Verdana"/>
              </a:rPr>
              <a:t>Instagram</a:t>
            </a:r>
            <a:r>
              <a:rPr sz="2000" spc="40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spc="50" dirty="0">
                <a:solidFill>
                  <a:srgbClr val="1B5738"/>
                </a:solidFill>
                <a:latin typeface="Arial"/>
                <a:cs typeface="Arial"/>
              </a:rPr>
              <a:t>тощо</a:t>
            </a:r>
            <a:r>
              <a:rPr sz="2000" spc="50" dirty="0">
                <a:solidFill>
                  <a:srgbClr val="1B5738"/>
                </a:solidFill>
                <a:latin typeface="Verdana"/>
                <a:cs typeface="Verdana"/>
              </a:rPr>
              <a:t>;</a:t>
            </a:r>
            <a:endParaRPr sz="2000" dirty="0">
              <a:latin typeface="Verdana"/>
              <a:cs typeface="Verdana"/>
            </a:endParaRPr>
          </a:p>
          <a:p>
            <a:pPr marL="12700" marR="146050">
              <a:lnSpc>
                <a:spcPct val="115599"/>
              </a:lnSpc>
            </a:pPr>
            <a:r>
              <a:rPr sz="2000" spc="185" dirty="0">
                <a:solidFill>
                  <a:srgbClr val="1B5738"/>
                </a:solidFill>
                <a:latin typeface="Arial"/>
                <a:cs typeface="Arial"/>
              </a:rPr>
              <a:t>електронний</a:t>
            </a:r>
            <a:r>
              <a:rPr sz="2000" spc="18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70" dirty="0">
                <a:solidFill>
                  <a:srgbClr val="1B5738"/>
                </a:solidFill>
                <a:latin typeface="Arial"/>
                <a:cs typeface="Arial"/>
              </a:rPr>
              <a:t>обмін</a:t>
            </a:r>
            <a:r>
              <a:rPr sz="2000" spc="18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75" dirty="0">
                <a:solidFill>
                  <a:srgbClr val="1B5738"/>
                </a:solidFill>
                <a:latin typeface="Arial"/>
                <a:cs typeface="Arial"/>
              </a:rPr>
              <a:t>даними</a:t>
            </a:r>
            <a:r>
              <a:rPr sz="2000" spc="18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75" dirty="0">
                <a:solidFill>
                  <a:srgbClr val="1B5738"/>
                </a:solidFill>
                <a:latin typeface="Arial"/>
                <a:cs typeface="Arial"/>
              </a:rPr>
              <a:t>за</a:t>
            </a:r>
            <a:r>
              <a:rPr sz="2000" spc="18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40" dirty="0">
                <a:solidFill>
                  <a:srgbClr val="1B5738"/>
                </a:solidFill>
                <a:latin typeface="Arial"/>
                <a:cs typeface="Arial"/>
              </a:rPr>
              <a:t>схемою</a:t>
            </a:r>
            <a:r>
              <a:rPr sz="2000" spc="18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00" dirty="0">
                <a:solidFill>
                  <a:srgbClr val="1B5738"/>
                </a:solidFill>
                <a:latin typeface="Verdana"/>
                <a:cs typeface="Verdana"/>
              </a:rPr>
              <a:t>«</a:t>
            </a:r>
            <a:r>
              <a:rPr sz="2000" spc="100" dirty="0">
                <a:solidFill>
                  <a:srgbClr val="1B5738"/>
                </a:solidFill>
                <a:latin typeface="Arial"/>
                <a:cs typeface="Arial"/>
              </a:rPr>
              <a:t>бізнес</a:t>
            </a:r>
            <a:r>
              <a:rPr sz="2000" spc="18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B5738"/>
                </a:solidFill>
                <a:latin typeface="Verdana"/>
                <a:cs typeface="Verdana"/>
              </a:rPr>
              <a:t>–</a:t>
            </a:r>
            <a:r>
              <a:rPr sz="2000" spc="40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spc="50" dirty="0">
                <a:solidFill>
                  <a:srgbClr val="1B5738"/>
                </a:solidFill>
                <a:latin typeface="Arial"/>
                <a:cs typeface="Arial"/>
              </a:rPr>
              <a:t>бізнесу</a:t>
            </a:r>
            <a:r>
              <a:rPr sz="2000" spc="50" dirty="0">
                <a:solidFill>
                  <a:srgbClr val="1B5738"/>
                </a:solidFill>
                <a:latin typeface="Verdana"/>
                <a:cs typeface="Verdana"/>
              </a:rPr>
              <a:t>»; </a:t>
            </a:r>
            <a:r>
              <a:rPr sz="2000" spc="130" dirty="0">
                <a:solidFill>
                  <a:srgbClr val="1B5738"/>
                </a:solidFill>
                <a:latin typeface="Arial"/>
                <a:cs typeface="Arial"/>
              </a:rPr>
              <a:t>застосування</a:t>
            </a:r>
            <a:r>
              <a:rPr sz="20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75" dirty="0">
                <a:solidFill>
                  <a:srgbClr val="1B5738"/>
                </a:solidFill>
                <a:latin typeface="Arial"/>
                <a:cs typeface="Arial"/>
              </a:rPr>
              <a:t>маркетингу</a:t>
            </a:r>
            <a:r>
              <a:rPr sz="20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60" dirty="0">
                <a:solidFill>
                  <a:srgbClr val="1B5738"/>
                </a:solidFill>
                <a:latin typeface="Arial"/>
                <a:cs typeface="Arial"/>
              </a:rPr>
              <a:t>для</a:t>
            </a:r>
            <a:r>
              <a:rPr sz="20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90" dirty="0">
                <a:solidFill>
                  <a:srgbClr val="1B5738"/>
                </a:solidFill>
                <a:latin typeface="Arial"/>
                <a:cs typeface="Arial"/>
              </a:rPr>
              <a:t>потенційних</a:t>
            </a:r>
            <a:r>
              <a:rPr sz="20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65" dirty="0">
                <a:solidFill>
                  <a:srgbClr val="1B5738"/>
                </a:solidFill>
                <a:latin typeface="Arial"/>
                <a:cs typeface="Arial"/>
              </a:rPr>
              <a:t>та</a:t>
            </a:r>
            <a:r>
              <a:rPr sz="20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70" dirty="0">
                <a:solidFill>
                  <a:srgbClr val="1B5738"/>
                </a:solidFill>
                <a:latin typeface="Arial"/>
                <a:cs typeface="Arial"/>
              </a:rPr>
              <a:t>існуючих </a:t>
            </a:r>
            <a:r>
              <a:rPr sz="2000" spc="150" dirty="0">
                <a:solidFill>
                  <a:srgbClr val="1B5738"/>
                </a:solidFill>
                <a:latin typeface="Arial"/>
                <a:cs typeface="Arial"/>
              </a:rPr>
              <a:t>клієнтів</a:t>
            </a:r>
            <a:r>
              <a:rPr sz="2000" spc="204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65" dirty="0">
                <a:solidFill>
                  <a:srgbClr val="1B5738"/>
                </a:solidFill>
                <a:latin typeface="Arial"/>
                <a:cs typeface="Arial"/>
              </a:rPr>
              <a:t>по</a:t>
            </a:r>
            <a:r>
              <a:rPr sz="2000" spc="204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75" dirty="0">
                <a:solidFill>
                  <a:srgbClr val="1B5738"/>
                </a:solidFill>
                <a:latin typeface="Arial"/>
                <a:cs typeface="Arial"/>
              </a:rPr>
              <a:t>електронній</a:t>
            </a:r>
            <a:r>
              <a:rPr sz="2000" spc="21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80" dirty="0">
                <a:solidFill>
                  <a:srgbClr val="1B5738"/>
                </a:solidFill>
                <a:latin typeface="Arial"/>
                <a:cs typeface="Arial"/>
              </a:rPr>
              <a:t>пошті</a:t>
            </a:r>
            <a:r>
              <a:rPr sz="2000" spc="204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05" dirty="0">
                <a:solidFill>
                  <a:srgbClr val="1B5738"/>
                </a:solidFill>
                <a:latin typeface="Arial"/>
                <a:cs typeface="Arial"/>
              </a:rPr>
              <a:t>або</a:t>
            </a:r>
            <a:r>
              <a:rPr sz="2000" spc="21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B5738"/>
                </a:solidFill>
                <a:latin typeface="Arial"/>
                <a:cs typeface="Arial"/>
              </a:rPr>
              <a:t>факсу</a:t>
            </a:r>
            <a:r>
              <a:rPr sz="2000" spc="-10" dirty="0">
                <a:solidFill>
                  <a:srgbClr val="1B5738"/>
                </a:solidFill>
                <a:latin typeface="Verdana"/>
                <a:cs typeface="Verdana"/>
              </a:rPr>
              <a:t>;</a:t>
            </a:r>
            <a:endParaRPr sz="2000" dirty="0">
              <a:latin typeface="Verdana"/>
              <a:cs typeface="Verdana"/>
            </a:endParaRPr>
          </a:p>
          <a:p>
            <a:pPr marL="12700" marR="998855">
              <a:lnSpc>
                <a:spcPct val="115599"/>
              </a:lnSpc>
            </a:pPr>
            <a:r>
              <a:rPr sz="2000" spc="135" dirty="0">
                <a:solidFill>
                  <a:srgbClr val="1B5738"/>
                </a:solidFill>
                <a:latin typeface="Arial"/>
                <a:cs typeface="Arial"/>
              </a:rPr>
              <a:t>участь</a:t>
            </a:r>
            <a:r>
              <a:rPr sz="2000" spc="21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B5738"/>
                </a:solidFill>
                <a:latin typeface="Arial"/>
                <a:cs typeface="Arial"/>
              </a:rPr>
              <a:t>у</a:t>
            </a:r>
            <a:r>
              <a:rPr sz="2000" spc="21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70" dirty="0">
                <a:solidFill>
                  <a:srgbClr val="1B5738"/>
                </a:solidFill>
                <a:latin typeface="Arial"/>
                <a:cs typeface="Arial"/>
              </a:rPr>
              <a:t>передпродажних</a:t>
            </a:r>
            <a:r>
              <a:rPr sz="2000" spc="21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14" dirty="0">
                <a:solidFill>
                  <a:srgbClr val="1B5738"/>
                </a:solidFill>
                <a:latin typeface="Arial"/>
                <a:cs typeface="Arial"/>
              </a:rPr>
              <a:t>заходах</a:t>
            </a:r>
            <a:r>
              <a:rPr sz="2000" spc="21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10" dirty="0">
                <a:solidFill>
                  <a:srgbClr val="1B5738"/>
                </a:solidFill>
                <a:latin typeface="Arial"/>
                <a:cs typeface="Arial"/>
              </a:rPr>
              <a:t>із</a:t>
            </a:r>
            <a:r>
              <a:rPr sz="2000" spc="21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60" dirty="0">
                <a:solidFill>
                  <a:srgbClr val="1B5738"/>
                </a:solidFill>
                <a:latin typeface="Arial"/>
                <a:cs typeface="Arial"/>
              </a:rPr>
              <a:t>випуску</a:t>
            </a:r>
            <a:r>
              <a:rPr sz="2000" spc="21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75" dirty="0">
                <a:solidFill>
                  <a:srgbClr val="1B5738"/>
                </a:solidFill>
                <a:latin typeface="Arial"/>
                <a:cs typeface="Arial"/>
              </a:rPr>
              <a:t>нових </a:t>
            </a:r>
            <a:r>
              <a:rPr sz="2000" spc="145" dirty="0">
                <a:solidFill>
                  <a:srgbClr val="1B5738"/>
                </a:solidFill>
                <a:latin typeface="Arial"/>
                <a:cs typeface="Arial"/>
              </a:rPr>
              <a:t>товарів</a:t>
            </a:r>
            <a:r>
              <a:rPr sz="2000" spc="21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05" dirty="0">
                <a:solidFill>
                  <a:srgbClr val="1B5738"/>
                </a:solidFill>
                <a:latin typeface="Arial"/>
                <a:cs typeface="Arial"/>
              </a:rPr>
              <a:t>або</a:t>
            </a:r>
            <a:r>
              <a:rPr sz="2000" spc="21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65" dirty="0">
                <a:solidFill>
                  <a:srgbClr val="1B5738"/>
                </a:solidFill>
                <a:latin typeface="Arial"/>
                <a:cs typeface="Arial"/>
              </a:rPr>
              <a:t>послуг</a:t>
            </a:r>
            <a:r>
              <a:rPr sz="2000" spc="65" dirty="0">
                <a:solidFill>
                  <a:srgbClr val="1B5738"/>
                </a:solidFill>
                <a:latin typeface="Verdana"/>
                <a:cs typeface="Verdana"/>
              </a:rPr>
              <a:t>;</a:t>
            </a:r>
            <a:endParaRPr sz="2000" dirty="0">
              <a:latin typeface="Verdana"/>
              <a:cs typeface="Verdana"/>
            </a:endParaRPr>
          </a:p>
          <a:p>
            <a:pPr marL="12700" marR="197485">
              <a:lnSpc>
                <a:spcPct val="115599"/>
              </a:lnSpc>
              <a:spcBef>
                <a:spcPts val="5"/>
              </a:spcBef>
            </a:pPr>
            <a:r>
              <a:rPr sz="2000" spc="180" dirty="0">
                <a:solidFill>
                  <a:srgbClr val="1B5738"/>
                </a:solidFill>
                <a:latin typeface="Arial"/>
                <a:cs typeface="Arial"/>
              </a:rPr>
              <a:t>використання</a:t>
            </a:r>
            <a:r>
              <a:rPr sz="2000" spc="2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35" dirty="0">
                <a:solidFill>
                  <a:srgbClr val="1B5738"/>
                </a:solidFill>
                <a:latin typeface="Arial"/>
                <a:cs typeface="Arial"/>
              </a:rPr>
              <a:t>фінансових</a:t>
            </a:r>
            <a:r>
              <a:rPr sz="20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65" dirty="0">
                <a:solidFill>
                  <a:srgbClr val="1B5738"/>
                </a:solidFill>
                <a:latin typeface="Arial"/>
                <a:cs typeface="Arial"/>
              </a:rPr>
              <a:t>бірж</a:t>
            </a:r>
            <a:r>
              <a:rPr sz="2000" spc="2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60" dirty="0">
                <a:solidFill>
                  <a:srgbClr val="1B5738"/>
                </a:solidFill>
                <a:latin typeface="Arial"/>
                <a:cs typeface="Arial"/>
              </a:rPr>
              <a:t>для</a:t>
            </a:r>
            <a:r>
              <a:rPr sz="20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40" dirty="0">
                <a:solidFill>
                  <a:srgbClr val="1B5738"/>
                </a:solidFill>
                <a:latin typeface="Arial"/>
                <a:cs typeface="Arial"/>
              </a:rPr>
              <a:t>онлайн</a:t>
            </a:r>
            <a:r>
              <a:rPr sz="2000" spc="140" dirty="0">
                <a:solidFill>
                  <a:srgbClr val="1B5738"/>
                </a:solidFill>
                <a:latin typeface="Verdana"/>
                <a:cs typeface="Verdana"/>
              </a:rPr>
              <a:t>-</a:t>
            </a:r>
            <a:r>
              <a:rPr sz="2000" spc="160" dirty="0">
                <a:solidFill>
                  <a:srgbClr val="1B5738"/>
                </a:solidFill>
                <a:latin typeface="Arial"/>
                <a:cs typeface="Arial"/>
              </a:rPr>
              <a:t>обміну</a:t>
            </a:r>
            <a:r>
              <a:rPr sz="20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10" dirty="0">
                <a:solidFill>
                  <a:srgbClr val="1B5738"/>
                </a:solidFill>
                <a:latin typeface="Arial"/>
                <a:cs typeface="Arial"/>
              </a:rPr>
              <a:t>валют </a:t>
            </a:r>
            <a:r>
              <a:rPr sz="2000" spc="105" dirty="0">
                <a:solidFill>
                  <a:srgbClr val="1B5738"/>
                </a:solidFill>
                <a:latin typeface="Arial"/>
                <a:cs typeface="Arial"/>
              </a:rPr>
              <a:t>або</a:t>
            </a:r>
            <a:r>
              <a:rPr sz="2000" spc="2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50" dirty="0">
                <a:solidFill>
                  <a:srgbClr val="1B5738"/>
                </a:solidFill>
                <a:latin typeface="Arial"/>
                <a:cs typeface="Arial"/>
              </a:rPr>
              <a:t>торгівлі</a:t>
            </a:r>
            <a:r>
              <a:rPr sz="20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10" dirty="0">
                <a:solidFill>
                  <a:srgbClr val="1B5738"/>
                </a:solidFill>
                <a:latin typeface="Arial"/>
                <a:cs typeface="Arial"/>
              </a:rPr>
              <a:t>товарами</a:t>
            </a:r>
            <a:r>
              <a:rPr sz="2000" spc="110" dirty="0">
                <a:solidFill>
                  <a:srgbClr val="1B5738"/>
                </a:solidFill>
                <a:latin typeface="Verdana"/>
                <a:cs typeface="Verdana"/>
              </a:rPr>
              <a:t>.</a:t>
            </a:r>
            <a:endParaRPr sz="2000" dirty="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974756" y="0"/>
            <a:ext cx="3086100" cy="10287000"/>
          </a:xfrm>
          <a:custGeom>
            <a:avLst/>
            <a:gdLst/>
            <a:ahLst/>
            <a:cxnLst/>
            <a:rect l="l" t="t" r="r" b="b"/>
            <a:pathLst>
              <a:path w="3086100" h="10287000">
                <a:moveTo>
                  <a:pt x="308609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3086099" y="0"/>
                </a:lnTo>
                <a:lnTo>
                  <a:pt x="3086099" y="10286999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1776313" y="580046"/>
            <a:ext cx="6344285" cy="9707245"/>
            <a:chOff x="11776313" y="580046"/>
            <a:chExt cx="6344285" cy="9707245"/>
          </a:xfrm>
        </p:grpSpPr>
        <p:sp>
          <p:nvSpPr>
            <p:cNvPr id="5" name="object 5"/>
            <p:cNvSpPr/>
            <p:nvPr/>
          </p:nvSpPr>
          <p:spPr>
            <a:xfrm>
              <a:off x="16389018" y="9012573"/>
              <a:ext cx="1731645" cy="1274445"/>
            </a:xfrm>
            <a:custGeom>
              <a:avLst/>
              <a:gdLst/>
              <a:ahLst/>
              <a:cxnLst/>
              <a:rect l="l" t="t" r="r" b="b"/>
              <a:pathLst>
                <a:path w="1731644" h="1274445">
                  <a:moveTo>
                    <a:pt x="44268" y="78152"/>
                  </a:moveTo>
                  <a:lnTo>
                    <a:pt x="33857" y="78152"/>
                  </a:lnTo>
                  <a:lnTo>
                    <a:pt x="28872" y="77155"/>
                  </a:lnTo>
                  <a:lnTo>
                    <a:pt x="983" y="49195"/>
                  </a:lnTo>
                  <a:lnTo>
                    <a:pt x="0" y="44208"/>
                  </a:lnTo>
                  <a:lnTo>
                    <a:pt x="17" y="33841"/>
                  </a:lnTo>
                  <a:lnTo>
                    <a:pt x="29002" y="992"/>
                  </a:lnTo>
                  <a:lnTo>
                    <a:pt x="44214" y="13"/>
                  </a:lnTo>
                  <a:lnTo>
                    <a:pt x="49081" y="992"/>
                  </a:lnTo>
                  <a:lnTo>
                    <a:pt x="77115" y="28857"/>
                  </a:lnTo>
                  <a:lnTo>
                    <a:pt x="78139" y="44208"/>
                  </a:lnTo>
                  <a:lnTo>
                    <a:pt x="77159" y="49195"/>
                  </a:lnTo>
                  <a:lnTo>
                    <a:pt x="49252" y="77155"/>
                  </a:lnTo>
                  <a:lnTo>
                    <a:pt x="44268" y="78152"/>
                  </a:lnTo>
                  <a:close/>
                </a:path>
                <a:path w="1731644" h="1274445">
                  <a:moveTo>
                    <a:pt x="457501" y="78152"/>
                  </a:moveTo>
                  <a:lnTo>
                    <a:pt x="447089" y="78152"/>
                  </a:lnTo>
                  <a:lnTo>
                    <a:pt x="442103" y="77155"/>
                  </a:lnTo>
                  <a:lnTo>
                    <a:pt x="414215" y="49195"/>
                  </a:lnTo>
                  <a:lnTo>
                    <a:pt x="413231" y="44208"/>
                  </a:lnTo>
                  <a:lnTo>
                    <a:pt x="413249" y="33841"/>
                  </a:lnTo>
                  <a:lnTo>
                    <a:pt x="442233" y="992"/>
                  </a:lnTo>
                  <a:lnTo>
                    <a:pt x="447222" y="13"/>
                  </a:lnTo>
                  <a:lnTo>
                    <a:pt x="457445" y="13"/>
                  </a:lnTo>
                  <a:lnTo>
                    <a:pt x="490347" y="28857"/>
                  </a:lnTo>
                  <a:lnTo>
                    <a:pt x="491371" y="44208"/>
                  </a:lnTo>
                  <a:lnTo>
                    <a:pt x="490391" y="49195"/>
                  </a:lnTo>
                  <a:lnTo>
                    <a:pt x="462484" y="77155"/>
                  </a:lnTo>
                  <a:lnTo>
                    <a:pt x="457501" y="78152"/>
                  </a:lnTo>
                  <a:close/>
                </a:path>
                <a:path w="1731644" h="1274445">
                  <a:moveTo>
                    <a:pt x="870718" y="78157"/>
                  </a:moveTo>
                  <a:lnTo>
                    <a:pt x="860357" y="78157"/>
                  </a:lnTo>
                  <a:lnTo>
                    <a:pt x="855373" y="77165"/>
                  </a:lnTo>
                  <a:lnTo>
                    <a:pt x="827463" y="49255"/>
                  </a:lnTo>
                  <a:lnTo>
                    <a:pt x="826472" y="44272"/>
                  </a:lnTo>
                  <a:lnTo>
                    <a:pt x="826472" y="33911"/>
                  </a:lnTo>
                  <a:lnTo>
                    <a:pt x="855373" y="1017"/>
                  </a:lnTo>
                  <a:lnTo>
                    <a:pt x="860357" y="26"/>
                  </a:lnTo>
                  <a:lnTo>
                    <a:pt x="870718" y="26"/>
                  </a:lnTo>
                  <a:lnTo>
                    <a:pt x="903611" y="28928"/>
                  </a:lnTo>
                  <a:lnTo>
                    <a:pt x="904602" y="33911"/>
                  </a:lnTo>
                  <a:lnTo>
                    <a:pt x="904602" y="44272"/>
                  </a:lnTo>
                  <a:lnTo>
                    <a:pt x="875701" y="77165"/>
                  </a:lnTo>
                  <a:lnTo>
                    <a:pt x="870718" y="78157"/>
                  </a:lnTo>
                  <a:close/>
                </a:path>
                <a:path w="1731644" h="1274445">
                  <a:moveTo>
                    <a:pt x="1284144" y="78157"/>
                  </a:moveTo>
                  <a:lnTo>
                    <a:pt x="1273784" y="78157"/>
                  </a:lnTo>
                  <a:lnTo>
                    <a:pt x="1268808" y="77165"/>
                  </a:lnTo>
                  <a:lnTo>
                    <a:pt x="1240893" y="49255"/>
                  </a:lnTo>
                  <a:lnTo>
                    <a:pt x="1239904" y="44272"/>
                  </a:lnTo>
                  <a:lnTo>
                    <a:pt x="1239904" y="33911"/>
                  </a:lnTo>
                  <a:lnTo>
                    <a:pt x="1268808" y="1017"/>
                  </a:lnTo>
                  <a:lnTo>
                    <a:pt x="1273784" y="26"/>
                  </a:lnTo>
                  <a:lnTo>
                    <a:pt x="1284144" y="26"/>
                  </a:lnTo>
                  <a:lnTo>
                    <a:pt x="1317045" y="28928"/>
                  </a:lnTo>
                  <a:lnTo>
                    <a:pt x="1318034" y="33911"/>
                  </a:lnTo>
                  <a:lnTo>
                    <a:pt x="1318034" y="44272"/>
                  </a:lnTo>
                  <a:lnTo>
                    <a:pt x="1289130" y="77165"/>
                  </a:lnTo>
                  <a:lnTo>
                    <a:pt x="1284144" y="78157"/>
                  </a:lnTo>
                  <a:close/>
                </a:path>
                <a:path w="1731644" h="1274445">
                  <a:moveTo>
                    <a:pt x="1697376" y="78157"/>
                  </a:moveTo>
                  <a:lnTo>
                    <a:pt x="1687015" y="78157"/>
                  </a:lnTo>
                  <a:lnTo>
                    <a:pt x="1682040" y="77165"/>
                  </a:lnTo>
                  <a:lnTo>
                    <a:pt x="1654125" y="49255"/>
                  </a:lnTo>
                  <a:lnTo>
                    <a:pt x="1653136" y="44272"/>
                  </a:lnTo>
                  <a:lnTo>
                    <a:pt x="1653139" y="33894"/>
                  </a:lnTo>
                  <a:lnTo>
                    <a:pt x="1682270" y="972"/>
                  </a:lnTo>
                  <a:lnTo>
                    <a:pt x="1697196" y="0"/>
                  </a:lnTo>
                  <a:lnTo>
                    <a:pt x="1702202" y="972"/>
                  </a:lnTo>
                  <a:lnTo>
                    <a:pt x="1730267" y="28895"/>
                  </a:lnTo>
                  <a:lnTo>
                    <a:pt x="1731266" y="33894"/>
                  </a:lnTo>
                  <a:lnTo>
                    <a:pt x="1731266" y="44272"/>
                  </a:lnTo>
                  <a:lnTo>
                    <a:pt x="1702362" y="77165"/>
                  </a:lnTo>
                  <a:lnTo>
                    <a:pt x="1697376" y="78157"/>
                  </a:lnTo>
                  <a:close/>
                </a:path>
                <a:path w="1731644" h="1274445">
                  <a:moveTo>
                    <a:pt x="44269" y="477795"/>
                  </a:moveTo>
                  <a:lnTo>
                    <a:pt x="33857" y="477795"/>
                  </a:lnTo>
                  <a:lnTo>
                    <a:pt x="28872" y="476799"/>
                  </a:lnTo>
                  <a:lnTo>
                    <a:pt x="983" y="448839"/>
                  </a:lnTo>
                  <a:lnTo>
                    <a:pt x="0" y="443852"/>
                  </a:lnTo>
                  <a:lnTo>
                    <a:pt x="17" y="433485"/>
                  </a:lnTo>
                  <a:lnTo>
                    <a:pt x="29002" y="400636"/>
                  </a:lnTo>
                  <a:lnTo>
                    <a:pt x="33990" y="399657"/>
                  </a:lnTo>
                  <a:lnTo>
                    <a:pt x="44216" y="399657"/>
                  </a:lnTo>
                  <a:lnTo>
                    <a:pt x="77115" y="428501"/>
                  </a:lnTo>
                  <a:lnTo>
                    <a:pt x="78139" y="443852"/>
                  </a:lnTo>
                  <a:lnTo>
                    <a:pt x="77159" y="448839"/>
                  </a:lnTo>
                  <a:lnTo>
                    <a:pt x="49251" y="476799"/>
                  </a:lnTo>
                  <a:lnTo>
                    <a:pt x="44269" y="477795"/>
                  </a:lnTo>
                  <a:close/>
                </a:path>
                <a:path w="1731644" h="1274445">
                  <a:moveTo>
                    <a:pt x="457501" y="477795"/>
                  </a:moveTo>
                  <a:lnTo>
                    <a:pt x="447089" y="477795"/>
                  </a:lnTo>
                  <a:lnTo>
                    <a:pt x="442103" y="476799"/>
                  </a:lnTo>
                  <a:lnTo>
                    <a:pt x="414215" y="448839"/>
                  </a:lnTo>
                  <a:lnTo>
                    <a:pt x="413231" y="443852"/>
                  </a:lnTo>
                  <a:lnTo>
                    <a:pt x="413249" y="433485"/>
                  </a:lnTo>
                  <a:lnTo>
                    <a:pt x="442233" y="400636"/>
                  </a:lnTo>
                  <a:lnTo>
                    <a:pt x="447222" y="399657"/>
                  </a:lnTo>
                  <a:lnTo>
                    <a:pt x="457448" y="399657"/>
                  </a:lnTo>
                  <a:lnTo>
                    <a:pt x="490347" y="428501"/>
                  </a:lnTo>
                  <a:lnTo>
                    <a:pt x="491371" y="443852"/>
                  </a:lnTo>
                  <a:lnTo>
                    <a:pt x="490391" y="448839"/>
                  </a:lnTo>
                  <a:lnTo>
                    <a:pt x="462483" y="476799"/>
                  </a:lnTo>
                  <a:lnTo>
                    <a:pt x="457501" y="477795"/>
                  </a:lnTo>
                  <a:close/>
                </a:path>
                <a:path w="1731644" h="1274445">
                  <a:moveTo>
                    <a:pt x="870718" y="477800"/>
                  </a:moveTo>
                  <a:lnTo>
                    <a:pt x="860357" y="477800"/>
                  </a:lnTo>
                  <a:lnTo>
                    <a:pt x="855373" y="476809"/>
                  </a:lnTo>
                  <a:lnTo>
                    <a:pt x="827463" y="448899"/>
                  </a:lnTo>
                  <a:lnTo>
                    <a:pt x="826472" y="443916"/>
                  </a:lnTo>
                  <a:lnTo>
                    <a:pt x="826472" y="433555"/>
                  </a:lnTo>
                  <a:lnTo>
                    <a:pt x="855373" y="400661"/>
                  </a:lnTo>
                  <a:lnTo>
                    <a:pt x="860357" y="399670"/>
                  </a:lnTo>
                  <a:lnTo>
                    <a:pt x="870718" y="399670"/>
                  </a:lnTo>
                  <a:lnTo>
                    <a:pt x="903611" y="428571"/>
                  </a:lnTo>
                  <a:lnTo>
                    <a:pt x="904602" y="433555"/>
                  </a:lnTo>
                  <a:lnTo>
                    <a:pt x="904602" y="443916"/>
                  </a:lnTo>
                  <a:lnTo>
                    <a:pt x="875701" y="476809"/>
                  </a:lnTo>
                  <a:lnTo>
                    <a:pt x="870718" y="477800"/>
                  </a:lnTo>
                  <a:close/>
                </a:path>
                <a:path w="1731644" h="1274445">
                  <a:moveTo>
                    <a:pt x="1284144" y="477800"/>
                  </a:moveTo>
                  <a:lnTo>
                    <a:pt x="1273784" y="477800"/>
                  </a:lnTo>
                  <a:lnTo>
                    <a:pt x="1268808" y="476809"/>
                  </a:lnTo>
                  <a:lnTo>
                    <a:pt x="1240893" y="448899"/>
                  </a:lnTo>
                  <a:lnTo>
                    <a:pt x="1239904" y="443916"/>
                  </a:lnTo>
                  <a:lnTo>
                    <a:pt x="1239904" y="433555"/>
                  </a:lnTo>
                  <a:lnTo>
                    <a:pt x="1268808" y="400661"/>
                  </a:lnTo>
                  <a:lnTo>
                    <a:pt x="1273784" y="399670"/>
                  </a:lnTo>
                  <a:lnTo>
                    <a:pt x="1284144" y="399670"/>
                  </a:lnTo>
                  <a:lnTo>
                    <a:pt x="1317045" y="428571"/>
                  </a:lnTo>
                  <a:lnTo>
                    <a:pt x="1318034" y="433555"/>
                  </a:lnTo>
                  <a:lnTo>
                    <a:pt x="1318034" y="443916"/>
                  </a:lnTo>
                  <a:lnTo>
                    <a:pt x="1289130" y="476809"/>
                  </a:lnTo>
                  <a:lnTo>
                    <a:pt x="1284144" y="477800"/>
                  </a:lnTo>
                  <a:close/>
                </a:path>
                <a:path w="1731644" h="1274445">
                  <a:moveTo>
                    <a:pt x="1697376" y="477800"/>
                  </a:moveTo>
                  <a:lnTo>
                    <a:pt x="1687015" y="477800"/>
                  </a:lnTo>
                  <a:lnTo>
                    <a:pt x="1682040" y="476809"/>
                  </a:lnTo>
                  <a:lnTo>
                    <a:pt x="1654125" y="448899"/>
                  </a:lnTo>
                  <a:lnTo>
                    <a:pt x="1653136" y="443916"/>
                  </a:lnTo>
                  <a:lnTo>
                    <a:pt x="1653139" y="433538"/>
                  </a:lnTo>
                  <a:lnTo>
                    <a:pt x="1682271" y="400615"/>
                  </a:lnTo>
                  <a:lnTo>
                    <a:pt x="1687151" y="399643"/>
                  </a:lnTo>
                  <a:lnTo>
                    <a:pt x="1697196" y="399643"/>
                  </a:lnTo>
                  <a:lnTo>
                    <a:pt x="1730267" y="428538"/>
                  </a:lnTo>
                  <a:lnTo>
                    <a:pt x="1731266" y="433538"/>
                  </a:lnTo>
                  <a:lnTo>
                    <a:pt x="1731266" y="443916"/>
                  </a:lnTo>
                  <a:lnTo>
                    <a:pt x="1702362" y="476809"/>
                  </a:lnTo>
                  <a:lnTo>
                    <a:pt x="1697376" y="477800"/>
                  </a:lnTo>
                  <a:close/>
                </a:path>
                <a:path w="1731644" h="1274445">
                  <a:moveTo>
                    <a:pt x="44362" y="877903"/>
                  </a:moveTo>
                  <a:lnTo>
                    <a:pt x="33605" y="877903"/>
                  </a:lnTo>
                  <a:lnTo>
                    <a:pt x="28637" y="876877"/>
                  </a:lnTo>
                  <a:lnTo>
                    <a:pt x="947" y="848832"/>
                  </a:lnTo>
                  <a:lnTo>
                    <a:pt x="37" y="833509"/>
                  </a:lnTo>
                  <a:lnTo>
                    <a:pt x="945" y="829056"/>
                  </a:lnTo>
                  <a:lnTo>
                    <a:pt x="1050" y="828538"/>
                  </a:lnTo>
                  <a:lnTo>
                    <a:pt x="29024" y="800777"/>
                  </a:lnTo>
                  <a:lnTo>
                    <a:pt x="34002" y="799801"/>
                  </a:lnTo>
                  <a:lnTo>
                    <a:pt x="44252" y="799801"/>
                  </a:lnTo>
                  <a:lnTo>
                    <a:pt x="49073" y="800777"/>
                  </a:lnTo>
                  <a:lnTo>
                    <a:pt x="49234" y="800777"/>
                  </a:lnTo>
                  <a:lnTo>
                    <a:pt x="77242" y="829056"/>
                  </a:lnTo>
                  <a:lnTo>
                    <a:pt x="78086" y="844450"/>
                  </a:lnTo>
                  <a:lnTo>
                    <a:pt x="77169" y="848832"/>
                  </a:lnTo>
                  <a:lnTo>
                    <a:pt x="77047" y="849414"/>
                  </a:lnTo>
                  <a:lnTo>
                    <a:pt x="48931" y="877033"/>
                  </a:lnTo>
                  <a:lnTo>
                    <a:pt x="44362" y="877903"/>
                  </a:lnTo>
                  <a:close/>
                </a:path>
                <a:path w="1731644" h="1274445">
                  <a:moveTo>
                    <a:pt x="457525" y="877940"/>
                  </a:moveTo>
                  <a:lnTo>
                    <a:pt x="447113" y="877940"/>
                  </a:lnTo>
                  <a:lnTo>
                    <a:pt x="442122" y="876942"/>
                  </a:lnTo>
                  <a:lnTo>
                    <a:pt x="414212" y="848956"/>
                  </a:lnTo>
                  <a:lnTo>
                    <a:pt x="413236" y="843965"/>
                  </a:lnTo>
                  <a:lnTo>
                    <a:pt x="413254" y="833616"/>
                  </a:lnTo>
                  <a:lnTo>
                    <a:pt x="442228" y="800781"/>
                  </a:lnTo>
                  <a:lnTo>
                    <a:pt x="447219" y="799801"/>
                  </a:lnTo>
                  <a:lnTo>
                    <a:pt x="457439" y="799801"/>
                  </a:lnTo>
                  <a:lnTo>
                    <a:pt x="490359" y="828651"/>
                  </a:lnTo>
                  <a:lnTo>
                    <a:pt x="491384" y="843965"/>
                  </a:lnTo>
                  <a:lnTo>
                    <a:pt x="490403" y="848956"/>
                  </a:lnTo>
                  <a:lnTo>
                    <a:pt x="462512" y="876942"/>
                  </a:lnTo>
                  <a:lnTo>
                    <a:pt x="457525" y="877940"/>
                  </a:lnTo>
                  <a:close/>
                </a:path>
                <a:path w="1731644" h="1274445">
                  <a:moveTo>
                    <a:pt x="870807" y="877908"/>
                  </a:moveTo>
                  <a:lnTo>
                    <a:pt x="860105" y="877908"/>
                  </a:lnTo>
                  <a:lnTo>
                    <a:pt x="855139" y="876887"/>
                  </a:lnTo>
                  <a:lnTo>
                    <a:pt x="827427" y="848892"/>
                  </a:lnTo>
                  <a:lnTo>
                    <a:pt x="826492" y="833579"/>
                  </a:lnTo>
                  <a:lnTo>
                    <a:pt x="827408" y="829040"/>
                  </a:lnTo>
                  <a:lnTo>
                    <a:pt x="855395" y="800801"/>
                  </a:lnTo>
                  <a:lnTo>
                    <a:pt x="860369" y="799814"/>
                  </a:lnTo>
                  <a:lnTo>
                    <a:pt x="870753" y="799814"/>
                  </a:lnTo>
                  <a:lnTo>
                    <a:pt x="903703" y="829040"/>
                  </a:lnTo>
                  <a:lnTo>
                    <a:pt x="904564" y="833579"/>
                  </a:lnTo>
                  <a:lnTo>
                    <a:pt x="904549" y="844447"/>
                  </a:lnTo>
                  <a:lnTo>
                    <a:pt x="875421" y="877025"/>
                  </a:lnTo>
                  <a:lnTo>
                    <a:pt x="870807" y="877908"/>
                  </a:lnTo>
                  <a:close/>
                </a:path>
                <a:path w="1731644" h="1274445">
                  <a:moveTo>
                    <a:pt x="1284014" y="877935"/>
                  </a:moveTo>
                  <a:lnTo>
                    <a:pt x="1273563" y="877935"/>
                  </a:lnTo>
                  <a:lnTo>
                    <a:pt x="1268583" y="876934"/>
                  </a:lnTo>
                  <a:lnTo>
                    <a:pt x="1240703" y="849081"/>
                  </a:lnTo>
                  <a:lnTo>
                    <a:pt x="1239704" y="844095"/>
                  </a:lnTo>
                  <a:lnTo>
                    <a:pt x="1239725" y="833624"/>
                  </a:lnTo>
                  <a:lnTo>
                    <a:pt x="1268598" y="800806"/>
                  </a:lnTo>
                  <a:lnTo>
                    <a:pt x="1273584" y="799814"/>
                  </a:lnTo>
                  <a:lnTo>
                    <a:pt x="1283997" y="799814"/>
                  </a:lnTo>
                  <a:lnTo>
                    <a:pt x="1316825" y="828667"/>
                  </a:lnTo>
                  <a:lnTo>
                    <a:pt x="1317824" y="833624"/>
                  </a:lnTo>
                  <a:lnTo>
                    <a:pt x="1317818" y="844095"/>
                  </a:lnTo>
                  <a:lnTo>
                    <a:pt x="1289000" y="876934"/>
                  </a:lnTo>
                  <a:lnTo>
                    <a:pt x="1284014" y="877935"/>
                  </a:lnTo>
                  <a:close/>
                </a:path>
                <a:path w="1731644" h="1274445">
                  <a:moveTo>
                    <a:pt x="1697246" y="877935"/>
                  </a:moveTo>
                  <a:lnTo>
                    <a:pt x="1686794" y="877935"/>
                  </a:lnTo>
                  <a:lnTo>
                    <a:pt x="1681815" y="876934"/>
                  </a:lnTo>
                  <a:lnTo>
                    <a:pt x="1653935" y="849081"/>
                  </a:lnTo>
                  <a:lnTo>
                    <a:pt x="1652936" y="844095"/>
                  </a:lnTo>
                  <a:lnTo>
                    <a:pt x="1652960" y="833608"/>
                  </a:lnTo>
                  <a:lnTo>
                    <a:pt x="1681850" y="800802"/>
                  </a:lnTo>
                  <a:lnTo>
                    <a:pt x="1686816" y="799814"/>
                  </a:lnTo>
                  <a:lnTo>
                    <a:pt x="1697176" y="799814"/>
                  </a:lnTo>
                  <a:lnTo>
                    <a:pt x="1730057" y="828634"/>
                  </a:lnTo>
                  <a:lnTo>
                    <a:pt x="1731056" y="833608"/>
                  </a:lnTo>
                  <a:lnTo>
                    <a:pt x="1731050" y="844095"/>
                  </a:lnTo>
                  <a:lnTo>
                    <a:pt x="1702232" y="876934"/>
                  </a:lnTo>
                  <a:lnTo>
                    <a:pt x="1697246" y="877935"/>
                  </a:lnTo>
                  <a:close/>
                </a:path>
                <a:path w="1731644" h="1274445">
                  <a:moveTo>
                    <a:pt x="54543" y="1274410"/>
                  </a:moveTo>
                  <a:lnTo>
                    <a:pt x="23873" y="1274410"/>
                  </a:lnTo>
                  <a:lnTo>
                    <a:pt x="19109" y="1272493"/>
                  </a:lnTo>
                  <a:lnTo>
                    <a:pt x="37" y="1233158"/>
                  </a:lnTo>
                  <a:lnTo>
                    <a:pt x="936" y="1228742"/>
                  </a:lnTo>
                  <a:lnTo>
                    <a:pt x="1050" y="1228182"/>
                  </a:lnTo>
                  <a:lnTo>
                    <a:pt x="29024" y="1200417"/>
                  </a:lnTo>
                  <a:lnTo>
                    <a:pt x="34002" y="1199448"/>
                  </a:lnTo>
                  <a:lnTo>
                    <a:pt x="39173" y="1199448"/>
                  </a:lnTo>
                  <a:lnTo>
                    <a:pt x="39173" y="1199657"/>
                  </a:lnTo>
                  <a:lnTo>
                    <a:pt x="44313" y="1199657"/>
                  </a:lnTo>
                  <a:lnTo>
                    <a:pt x="77196" y="1228742"/>
                  </a:lnTo>
                  <a:lnTo>
                    <a:pt x="78086" y="1244098"/>
                  </a:lnTo>
                  <a:lnTo>
                    <a:pt x="77170" y="1248474"/>
                  </a:lnTo>
                  <a:lnTo>
                    <a:pt x="77047" y="1249063"/>
                  </a:lnTo>
                  <a:lnTo>
                    <a:pt x="72997" y="1258575"/>
                  </a:lnTo>
                  <a:lnTo>
                    <a:pt x="70140" y="1262771"/>
                  </a:lnTo>
                  <a:lnTo>
                    <a:pt x="62761" y="1270015"/>
                  </a:lnTo>
                  <a:lnTo>
                    <a:pt x="58519" y="1272802"/>
                  </a:lnTo>
                  <a:lnTo>
                    <a:pt x="54543" y="1274410"/>
                  </a:lnTo>
                  <a:close/>
                </a:path>
                <a:path w="1731644" h="1274445">
                  <a:moveTo>
                    <a:pt x="467742" y="1274410"/>
                  </a:moveTo>
                  <a:lnTo>
                    <a:pt x="436858" y="1274410"/>
                  </a:lnTo>
                  <a:lnTo>
                    <a:pt x="432531" y="1272612"/>
                  </a:lnTo>
                  <a:lnTo>
                    <a:pt x="413231" y="1243638"/>
                  </a:lnTo>
                  <a:lnTo>
                    <a:pt x="413249" y="1233277"/>
                  </a:lnTo>
                  <a:lnTo>
                    <a:pt x="414250" y="1228292"/>
                  </a:lnTo>
                  <a:lnTo>
                    <a:pt x="418161" y="1218900"/>
                  </a:lnTo>
                  <a:lnTo>
                    <a:pt x="418236" y="1218720"/>
                  </a:lnTo>
                  <a:lnTo>
                    <a:pt x="447222" y="1199448"/>
                  </a:lnTo>
                  <a:lnTo>
                    <a:pt x="452405" y="1199448"/>
                  </a:lnTo>
                  <a:lnTo>
                    <a:pt x="452405" y="1199657"/>
                  </a:lnTo>
                  <a:lnTo>
                    <a:pt x="457510" y="1199657"/>
                  </a:lnTo>
                  <a:lnTo>
                    <a:pt x="490287" y="1228292"/>
                  </a:lnTo>
                  <a:lnTo>
                    <a:pt x="491370" y="1243638"/>
                  </a:lnTo>
                  <a:lnTo>
                    <a:pt x="490392" y="1248624"/>
                  </a:lnTo>
                  <a:lnTo>
                    <a:pt x="486434" y="1258205"/>
                  </a:lnTo>
                  <a:lnTo>
                    <a:pt x="483617" y="1262441"/>
                  </a:lnTo>
                  <a:lnTo>
                    <a:pt x="476290" y="1269785"/>
                  </a:lnTo>
                  <a:lnTo>
                    <a:pt x="472067" y="1272612"/>
                  </a:lnTo>
                  <a:lnTo>
                    <a:pt x="467742" y="1274410"/>
                  </a:lnTo>
                  <a:close/>
                </a:path>
                <a:path w="1731644" h="1274445">
                  <a:moveTo>
                    <a:pt x="881001" y="1274410"/>
                  </a:moveTo>
                  <a:lnTo>
                    <a:pt x="850376" y="1274410"/>
                  </a:lnTo>
                  <a:lnTo>
                    <a:pt x="845612" y="1272523"/>
                  </a:lnTo>
                  <a:lnTo>
                    <a:pt x="826492" y="1233218"/>
                  </a:lnTo>
                  <a:lnTo>
                    <a:pt x="827400" y="1228722"/>
                  </a:lnTo>
                  <a:lnTo>
                    <a:pt x="827495" y="1228252"/>
                  </a:lnTo>
                  <a:lnTo>
                    <a:pt x="855395" y="1200447"/>
                  </a:lnTo>
                  <a:lnTo>
                    <a:pt x="860369" y="1199458"/>
                  </a:lnTo>
                  <a:lnTo>
                    <a:pt x="865537" y="1199458"/>
                  </a:lnTo>
                  <a:lnTo>
                    <a:pt x="865537" y="1199657"/>
                  </a:lnTo>
                  <a:lnTo>
                    <a:pt x="870735" y="1199657"/>
                  </a:lnTo>
                  <a:lnTo>
                    <a:pt x="903657" y="1228722"/>
                  </a:lnTo>
                  <a:lnTo>
                    <a:pt x="904549" y="1244088"/>
                  </a:lnTo>
                  <a:lnTo>
                    <a:pt x="903620" y="1248534"/>
                  </a:lnTo>
                  <a:lnTo>
                    <a:pt x="885002" y="1272782"/>
                  </a:lnTo>
                  <a:lnTo>
                    <a:pt x="881001" y="1274410"/>
                  </a:lnTo>
                  <a:close/>
                </a:path>
                <a:path w="1731644" h="1274445">
                  <a:moveTo>
                    <a:pt x="1294202" y="1274410"/>
                  </a:moveTo>
                  <a:lnTo>
                    <a:pt x="1263337" y="1274410"/>
                  </a:lnTo>
                  <a:lnTo>
                    <a:pt x="1259037" y="1272632"/>
                  </a:lnTo>
                  <a:lnTo>
                    <a:pt x="1239704" y="1243698"/>
                  </a:lnTo>
                  <a:lnTo>
                    <a:pt x="1239704" y="1233337"/>
                  </a:lnTo>
                  <a:lnTo>
                    <a:pt x="1240693" y="1228362"/>
                  </a:lnTo>
                  <a:lnTo>
                    <a:pt x="1244602" y="1218930"/>
                  </a:lnTo>
                  <a:lnTo>
                    <a:pt x="1244659" y="1218790"/>
                  </a:lnTo>
                  <a:lnTo>
                    <a:pt x="1273594" y="1199458"/>
                  </a:lnTo>
                  <a:lnTo>
                    <a:pt x="1278769" y="1199458"/>
                  </a:lnTo>
                  <a:lnTo>
                    <a:pt x="1278969" y="1199657"/>
                  </a:lnTo>
                  <a:lnTo>
                    <a:pt x="1283966" y="1199657"/>
                  </a:lnTo>
                  <a:lnTo>
                    <a:pt x="1312745" y="1218790"/>
                  </a:lnTo>
                  <a:lnTo>
                    <a:pt x="1312839" y="1218930"/>
                  </a:lnTo>
                  <a:lnTo>
                    <a:pt x="1316776" y="1228362"/>
                  </a:lnTo>
                  <a:lnTo>
                    <a:pt x="1317796" y="1233337"/>
                  </a:lnTo>
                  <a:lnTo>
                    <a:pt x="1317834" y="1243698"/>
                  </a:lnTo>
                  <a:lnTo>
                    <a:pt x="1316845" y="1248684"/>
                  </a:lnTo>
                  <a:lnTo>
                    <a:pt x="1312879" y="1258255"/>
                  </a:lnTo>
                  <a:lnTo>
                    <a:pt x="1310051" y="1262481"/>
                  </a:lnTo>
                  <a:lnTo>
                    <a:pt x="1302728" y="1269805"/>
                  </a:lnTo>
                  <a:lnTo>
                    <a:pt x="1298502" y="1272632"/>
                  </a:lnTo>
                  <a:lnTo>
                    <a:pt x="1294202" y="1274410"/>
                  </a:lnTo>
                  <a:close/>
                </a:path>
                <a:path w="1731644" h="1274445">
                  <a:moveTo>
                    <a:pt x="1707433" y="1274410"/>
                  </a:moveTo>
                  <a:lnTo>
                    <a:pt x="1676569" y="1274410"/>
                  </a:lnTo>
                  <a:lnTo>
                    <a:pt x="1672269" y="1272632"/>
                  </a:lnTo>
                  <a:lnTo>
                    <a:pt x="1652936" y="1243708"/>
                  </a:lnTo>
                  <a:lnTo>
                    <a:pt x="1652936" y="1233347"/>
                  </a:lnTo>
                  <a:lnTo>
                    <a:pt x="1681840" y="1200447"/>
                  </a:lnTo>
                  <a:lnTo>
                    <a:pt x="1686826" y="1199458"/>
                  </a:lnTo>
                  <a:lnTo>
                    <a:pt x="1692001" y="1199458"/>
                  </a:lnTo>
                  <a:lnTo>
                    <a:pt x="1692001" y="1199657"/>
                  </a:lnTo>
                  <a:lnTo>
                    <a:pt x="1697166" y="1199657"/>
                  </a:lnTo>
                  <a:lnTo>
                    <a:pt x="1730010" y="1228362"/>
                  </a:lnTo>
                  <a:lnTo>
                    <a:pt x="1731066" y="1243708"/>
                  </a:lnTo>
                  <a:lnTo>
                    <a:pt x="1730077" y="1248684"/>
                  </a:lnTo>
                  <a:lnTo>
                    <a:pt x="1726111" y="1258255"/>
                  </a:lnTo>
                  <a:lnTo>
                    <a:pt x="1723283" y="1262481"/>
                  </a:lnTo>
                  <a:lnTo>
                    <a:pt x="1715960" y="1269805"/>
                  </a:lnTo>
                  <a:lnTo>
                    <a:pt x="1711733" y="1272632"/>
                  </a:lnTo>
                  <a:lnTo>
                    <a:pt x="1707433" y="1274410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76313" y="580046"/>
              <a:ext cx="5482986" cy="902017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543050" cy="10287000"/>
          </a:xfrm>
          <a:custGeom>
            <a:avLst/>
            <a:gdLst/>
            <a:ahLst/>
            <a:cxnLst/>
            <a:rect l="l" t="t" r="r" b="b"/>
            <a:pathLst>
              <a:path w="1543050" h="10287000">
                <a:moveTo>
                  <a:pt x="154304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543049" y="0"/>
                </a:lnTo>
                <a:lnTo>
                  <a:pt x="1543049" y="10286999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2302344" y="2324100"/>
            <a:ext cx="8711261" cy="1330492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lang="uk-UA" spc="590" dirty="0" smtClean="0">
                <a:solidFill>
                  <a:srgbClr val="231F20"/>
                </a:solidFill>
              </a:rPr>
              <a:t>Принципи </a:t>
            </a:r>
            <a:r>
              <a:rPr lang="uk-UA" spc="505" dirty="0" smtClean="0">
                <a:solidFill>
                  <a:srgbClr val="231F20"/>
                </a:solidFill>
              </a:rPr>
              <a:t>функціонування</a:t>
            </a:r>
            <a:r>
              <a:rPr lang="ru-RU" spc="505" dirty="0" smtClean="0">
                <a:solidFill>
                  <a:srgbClr val="231F20"/>
                </a:solidFill>
              </a:rPr>
              <a:t> </a:t>
            </a:r>
            <a:r>
              <a:rPr lang="uk-UA" spc="530" dirty="0" smtClean="0">
                <a:solidFill>
                  <a:srgbClr val="231F20"/>
                </a:solidFill>
              </a:rPr>
              <a:t>електронного</a:t>
            </a:r>
            <a:r>
              <a:rPr lang="uk-UA" spc="750" dirty="0" smtClean="0">
                <a:solidFill>
                  <a:srgbClr val="231F20"/>
                </a:solidFill>
              </a:rPr>
              <a:t> </a:t>
            </a:r>
            <a:r>
              <a:rPr lang="uk-UA" spc="415" dirty="0" smtClean="0">
                <a:solidFill>
                  <a:srgbClr val="231F20"/>
                </a:solidFill>
              </a:rPr>
              <a:t>бізнесу:</a:t>
            </a:r>
            <a:endParaRPr lang="uk-UA" spc="505" dirty="0">
              <a:solidFill>
                <a:srgbClr val="231F20"/>
              </a:solidFill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03373" y="3908159"/>
            <a:ext cx="8253730" cy="3559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600"/>
              </a:lnSpc>
              <a:spcBef>
                <a:spcPts val="100"/>
              </a:spcBef>
            </a:pPr>
            <a:r>
              <a:rPr sz="2200" spc="254" dirty="0">
                <a:solidFill>
                  <a:srgbClr val="231F20"/>
                </a:solidFill>
                <a:latin typeface="Arial"/>
                <a:cs typeface="Arial"/>
              </a:rPr>
              <a:t>Принципи</a:t>
            </a:r>
            <a:r>
              <a:rPr sz="2200" spc="2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90" dirty="0">
                <a:solidFill>
                  <a:srgbClr val="231F20"/>
                </a:solidFill>
                <a:latin typeface="Arial"/>
                <a:cs typeface="Arial"/>
              </a:rPr>
              <a:t>електронної</a:t>
            </a:r>
            <a:r>
              <a:rPr sz="2200" spc="2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95" dirty="0">
                <a:solidFill>
                  <a:srgbClr val="231F20"/>
                </a:solidFill>
                <a:latin typeface="Arial"/>
                <a:cs typeface="Arial"/>
              </a:rPr>
              <a:t>комерції</a:t>
            </a:r>
            <a:r>
              <a:rPr sz="2200" spc="2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50" dirty="0">
                <a:solidFill>
                  <a:srgbClr val="231F20"/>
                </a:solidFill>
                <a:latin typeface="Arial"/>
                <a:cs typeface="Arial"/>
              </a:rPr>
              <a:t>були</a:t>
            </a:r>
            <a:r>
              <a:rPr sz="2200" spc="2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55" dirty="0">
                <a:solidFill>
                  <a:srgbClr val="231F20"/>
                </a:solidFill>
                <a:latin typeface="Arial"/>
                <a:cs typeface="Arial"/>
              </a:rPr>
              <a:t>сформульовані </a:t>
            </a:r>
            <a:r>
              <a:rPr sz="2200" spc="229" dirty="0">
                <a:solidFill>
                  <a:srgbClr val="231F20"/>
                </a:solidFill>
                <a:latin typeface="Arial"/>
                <a:cs typeface="Arial"/>
              </a:rPr>
              <a:t>американськими</a:t>
            </a:r>
            <a:r>
              <a:rPr sz="2200" spc="2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200" dirty="0">
                <a:solidFill>
                  <a:srgbClr val="231F20"/>
                </a:solidFill>
                <a:latin typeface="Arial"/>
                <a:cs typeface="Arial"/>
              </a:rPr>
              <a:t>вченими</a:t>
            </a:r>
            <a:r>
              <a:rPr sz="2200" spc="200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2200" spc="11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200" spc="185" dirty="0">
                <a:solidFill>
                  <a:srgbClr val="231F20"/>
                </a:solidFill>
                <a:latin typeface="Arial"/>
                <a:cs typeface="Arial"/>
              </a:rPr>
              <a:t>які</a:t>
            </a:r>
            <a:r>
              <a:rPr sz="2200" spc="2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225" dirty="0">
                <a:solidFill>
                  <a:srgbClr val="231F20"/>
                </a:solidFill>
                <a:latin typeface="Arial"/>
                <a:cs typeface="Arial"/>
              </a:rPr>
              <a:t>визначили</a:t>
            </a:r>
            <a:r>
              <a:rPr sz="2200" spc="2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45" dirty="0">
                <a:solidFill>
                  <a:srgbClr val="231F20"/>
                </a:solidFill>
                <a:latin typeface="Arial"/>
                <a:cs typeface="Arial"/>
              </a:rPr>
              <a:t>способи</a:t>
            </a:r>
            <a:r>
              <a:rPr sz="2200" spc="145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2200" spc="11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200" spc="65" dirty="0">
                <a:solidFill>
                  <a:srgbClr val="231F20"/>
                </a:solidFill>
                <a:latin typeface="Arial"/>
                <a:cs typeface="Arial"/>
              </a:rPr>
              <a:t>за </a:t>
            </a:r>
            <a:r>
              <a:rPr sz="2200" spc="220" dirty="0">
                <a:solidFill>
                  <a:srgbClr val="231F20"/>
                </a:solidFill>
                <a:latin typeface="Arial"/>
                <a:cs typeface="Arial"/>
              </a:rPr>
              <a:t>допомогою</a:t>
            </a:r>
            <a:r>
              <a:rPr sz="2200" spc="2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210" dirty="0">
                <a:solidFill>
                  <a:srgbClr val="231F20"/>
                </a:solidFill>
                <a:latin typeface="Arial"/>
                <a:cs typeface="Arial"/>
              </a:rPr>
              <a:t>яких</a:t>
            </a:r>
            <a:r>
              <a:rPr sz="2200" spc="2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30" dirty="0">
                <a:solidFill>
                  <a:srgbClr val="231F20"/>
                </a:solidFill>
                <a:latin typeface="Arial"/>
                <a:cs typeface="Arial"/>
              </a:rPr>
              <a:t>особи</a:t>
            </a:r>
            <a:r>
              <a:rPr sz="2200" spc="130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2200" spc="114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200" spc="190" dirty="0">
                <a:solidFill>
                  <a:srgbClr val="231F20"/>
                </a:solidFill>
                <a:latin typeface="Arial"/>
                <a:cs typeface="Arial"/>
              </a:rPr>
              <a:t>що</a:t>
            </a:r>
            <a:r>
              <a:rPr sz="2200" spc="2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235" dirty="0">
                <a:solidFill>
                  <a:srgbClr val="231F20"/>
                </a:solidFill>
                <a:latin typeface="Arial"/>
                <a:cs typeface="Arial"/>
              </a:rPr>
              <a:t>приймають</a:t>
            </a:r>
            <a:r>
              <a:rPr sz="2200" spc="2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75" dirty="0">
                <a:solidFill>
                  <a:srgbClr val="231F20"/>
                </a:solidFill>
                <a:latin typeface="Arial"/>
                <a:cs typeface="Arial"/>
              </a:rPr>
              <a:t>рішення</a:t>
            </a:r>
            <a:r>
              <a:rPr sz="2200" spc="175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endParaRPr sz="2200" dirty="0">
              <a:latin typeface="Verdana"/>
              <a:cs typeface="Verdana"/>
            </a:endParaRPr>
          </a:p>
          <a:p>
            <a:pPr marL="12700" marR="660400" algn="just">
              <a:lnSpc>
                <a:spcPct val="150600"/>
              </a:lnSpc>
            </a:pPr>
            <a:r>
              <a:rPr sz="2200" spc="200" dirty="0">
                <a:solidFill>
                  <a:srgbClr val="231F20"/>
                </a:solidFill>
                <a:latin typeface="Arial"/>
                <a:cs typeface="Arial"/>
              </a:rPr>
              <a:t>можуть</a:t>
            </a:r>
            <a:r>
              <a:rPr sz="2200" spc="2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210" dirty="0">
                <a:solidFill>
                  <a:srgbClr val="231F20"/>
                </a:solidFill>
                <a:latin typeface="Arial"/>
                <a:cs typeface="Arial"/>
              </a:rPr>
              <a:t>змінювати</a:t>
            </a:r>
            <a:r>
              <a:rPr sz="2200" spc="2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80" dirty="0">
                <a:solidFill>
                  <a:srgbClr val="231F20"/>
                </a:solidFill>
                <a:latin typeface="Arial"/>
                <a:cs typeface="Arial"/>
              </a:rPr>
              <a:t>правила</a:t>
            </a:r>
            <a:r>
              <a:rPr sz="2200" spc="2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75" dirty="0">
                <a:solidFill>
                  <a:srgbClr val="231F20"/>
                </a:solidFill>
                <a:latin typeface="Arial"/>
                <a:cs typeface="Arial"/>
              </a:rPr>
              <a:t>життєдіяльності</a:t>
            </a:r>
            <a:r>
              <a:rPr sz="2200" spc="2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14" dirty="0">
                <a:solidFill>
                  <a:srgbClr val="231F20"/>
                </a:solidFill>
                <a:latin typeface="Arial"/>
                <a:cs typeface="Arial"/>
              </a:rPr>
              <a:t>своїх </a:t>
            </a:r>
            <a:r>
              <a:rPr sz="2200" spc="235" dirty="0">
                <a:solidFill>
                  <a:srgbClr val="231F20"/>
                </a:solidFill>
                <a:latin typeface="Arial"/>
                <a:cs typeface="Arial"/>
              </a:rPr>
              <a:t>компаній</a:t>
            </a:r>
            <a:r>
              <a:rPr sz="2200" spc="2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75" dirty="0">
                <a:solidFill>
                  <a:srgbClr val="231F20"/>
                </a:solidFill>
                <a:latin typeface="Arial"/>
                <a:cs typeface="Arial"/>
              </a:rPr>
              <a:t>і</a:t>
            </a:r>
            <a:r>
              <a:rPr sz="2200" spc="2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30" dirty="0">
                <a:solidFill>
                  <a:srgbClr val="231F20"/>
                </a:solidFill>
                <a:latin typeface="Arial"/>
                <a:cs typeface="Arial"/>
              </a:rPr>
              <a:t>галузей</a:t>
            </a:r>
            <a:r>
              <a:rPr sz="2200" spc="130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2200" spc="11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231F20"/>
                </a:solidFill>
                <a:latin typeface="Arial"/>
                <a:cs typeface="Arial"/>
              </a:rPr>
              <a:t>а</a:t>
            </a:r>
            <a:r>
              <a:rPr sz="2200" spc="2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95" dirty="0">
                <a:solidFill>
                  <a:srgbClr val="231F20"/>
                </a:solidFill>
                <a:latin typeface="Arial"/>
                <a:cs typeface="Arial"/>
              </a:rPr>
              <a:t>також</a:t>
            </a:r>
            <a:r>
              <a:rPr sz="2200" spc="2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204" dirty="0">
                <a:solidFill>
                  <a:srgbClr val="231F20"/>
                </a:solidFill>
                <a:latin typeface="Arial"/>
                <a:cs typeface="Arial"/>
              </a:rPr>
              <a:t>взаємини</a:t>
            </a:r>
            <a:r>
              <a:rPr sz="2200" spc="2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200" dirty="0">
                <a:solidFill>
                  <a:srgbClr val="231F20"/>
                </a:solidFill>
                <a:latin typeface="Arial"/>
                <a:cs typeface="Arial"/>
              </a:rPr>
              <a:t>між</a:t>
            </a:r>
            <a:r>
              <a:rPr sz="2200" spc="2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240" dirty="0">
                <a:solidFill>
                  <a:srgbClr val="231F20"/>
                </a:solidFill>
                <a:latin typeface="Arial"/>
                <a:cs typeface="Arial"/>
              </a:rPr>
              <a:t>ними </a:t>
            </a:r>
            <a:r>
              <a:rPr sz="2200" spc="185" dirty="0">
                <a:solidFill>
                  <a:srgbClr val="231F20"/>
                </a:solidFill>
                <a:latin typeface="Arial"/>
                <a:cs typeface="Arial"/>
              </a:rPr>
              <a:t>шляхом</a:t>
            </a:r>
            <a:r>
              <a:rPr sz="2200" spc="2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80" dirty="0">
                <a:solidFill>
                  <a:srgbClr val="231F20"/>
                </a:solidFill>
                <a:latin typeface="Arial"/>
                <a:cs typeface="Arial"/>
              </a:rPr>
              <a:t>надавання</a:t>
            </a:r>
            <a:r>
              <a:rPr sz="2200" spc="2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210" dirty="0">
                <a:solidFill>
                  <a:srgbClr val="231F20"/>
                </a:solidFill>
                <a:latin typeface="Arial"/>
                <a:cs typeface="Arial"/>
              </a:rPr>
              <a:t>електронній</a:t>
            </a:r>
            <a:r>
              <a:rPr sz="2200" spc="2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95" dirty="0">
                <a:solidFill>
                  <a:srgbClr val="231F20"/>
                </a:solidFill>
                <a:latin typeface="Arial"/>
                <a:cs typeface="Arial"/>
              </a:rPr>
              <a:t>комерції</a:t>
            </a:r>
            <a:r>
              <a:rPr sz="2200" spc="2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95" dirty="0">
                <a:solidFill>
                  <a:srgbClr val="231F20"/>
                </a:solidFill>
                <a:latin typeface="Arial"/>
                <a:cs typeface="Arial"/>
              </a:rPr>
              <a:t>статусу </a:t>
            </a:r>
            <a:r>
              <a:rPr sz="2200" spc="215" dirty="0">
                <a:solidFill>
                  <a:srgbClr val="231F20"/>
                </a:solidFill>
                <a:latin typeface="Arial"/>
                <a:cs typeface="Arial"/>
              </a:rPr>
              <a:t>рушійної</a:t>
            </a:r>
            <a:r>
              <a:rPr sz="2200" spc="2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65" dirty="0">
                <a:solidFill>
                  <a:srgbClr val="231F20"/>
                </a:solidFill>
                <a:latin typeface="Arial"/>
                <a:cs typeface="Arial"/>
              </a:rPr>
              <a:t>сили</a:t>
            </a:r>
            <a:r>
              <a:rPr sz="2200" spc="2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sz="2200" spc="2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95" dirty="0">
                <a:solidFill>
                  <a:srgbClr val="231F20"/>
                </a:solidFill>
                <a:latin typeface="Arial"/>
                <a:cs typeface="Arial"/>
              </a:rPr>
              <a:t>удосконалюванні</a:t>
            </a:r>
            <a:r>
              <a:rPr sz="2200" spc="2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05" dirty="0">
                <a:solidFill>
                  <a:srgbClr val="231F20"/>
                </a:solidFill>
                <a:latin typeface="Arial"/>
                <a:cs typeface="Arial"/>
              </a:rPr>
              <a:t>бізнесу</a:t>
            </a:r>
            <a:r>
              <a:rPr sz="2200" spc="105" dirty="0">
                <a:solidFill>
                  <a:srgbClr val="231F20"/>
                </a:solidFill>
                <a:latin typeface="Verdana"/>
                <a:cs typeface="Verdana"/>
              </a:rPr>
              <a:t>.</a:t>
            </a:r>
            <a:endParaRPr sz="2200" dirty="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1772900" y="1028699"/>
            <a:ext cx="6488430" cy="8949690"/>
            <a:chOff x="11772900" y="1028699"/>
            <a:chExt cx="6488430" cy="8949690"/>
          </a:xfrm>
        </p:grpSpPr>
        <p:sp>
          <p:nvSpPr>
            <p:cNvPr id="5" name="object 5"/>
            <p:cNvSpPr/>
            <p:nvPr/>
          </p:nvSpPr>
          <p:spPr>
            <a:xfrm>
              <a:off x="12193218" y="1415444"/>
              <a:ext cx="5409565" cy="7980045"/>
            </a:xfrm>
            <a:custGeom>
              <a:avLst/>
              <a:gdLst/>
              <a:ahLst/>
              <a:cxnLst/>
              <a:rect l="l" t="t" r="r" b="b"/>
              <a:pathLst>
                <a:path w="5409565" h="7980045">
                  <a:moveTo>
                    <a:pt x="5408980" y="7979420"/>
                  </a:moveTo>
                  <a:lnTo>
                    <a:pt x="0" y="7979420"/>
                  </a:lnTo>
                  <a:lnTo>
                    <a:pt x="0" y="0"/>
                  </a:lnTo>
                  <a:lnTo>
                    <a:pt x="5408980" y="0"/>
                  </a:lnTo>
                  <a:lnTo>
                    <a:pt x="5408980" y="7979420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703217" y="8700780"/>
              <a:ext cx="2557832" cy="127760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72900" y="1028699"/>
              <a:ext cx="5486399" cy="7981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375266" cy="6414900"/>
          </a:xfrm>
          <a:prstGeom prst="rect">
            <a:avLst/>
          </a:prstGeom>
        </p:spPr>
      </p:pic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xfrm>
            <a:off x="183249" y="1060250"/>
            <a:ext cx="22155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470" dirty="0">
                <a:solidFill>
                  <a:srgbClr val="FFFFFF"/>
                </a:solidFill>
              </a:rPr>
              <a:t>принципи</a:t>
            </a:r>
            <a:endParaRPr sz="3000"/>
          </a:p>
        </p:txBody>
      </p:sp>
      <p:sp>
        <p:nvSpPr>
          <p:cNvPr id="15" name="object 15"/>
          <p:cNvSpPr txBox="1"/>
          <p:nvPr/>
        </p:nvSpPr>
        <p:spPr>
          <a:xfrm>
            <a:off x="183249" y="1517450"/>
            <a:ext cx="5135245" cy="107315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3000" spc="370" dirty="0">
                <a:solidFill>
                  <a:srgbClr val="FFFFFF"/>
                </a:solidFill>
                <a:latin typeface="Arial"/>
                <a:cs typeface="Arial"/>
              </a:rPr>
              <a:t>функціонування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3000" spc="370" dirty="0">
                <a:solidFill>
                  <a:srgbClr val="FFFFFF"/>
                </a:solidFill>
                <a:latin typeface="Arial"/>
                <a:cs typeface="Arial"/>
              </a:rPr>
              <a:t>електронної</a:t>
            </a:r>
            <a:r>
              <a:rPr sz="3000" spc="5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spc="425" dirty="0">
                <a:solidFill>
                  <a:srgbClr val="FFFFFF"/>
                </a:solidFill>
                <a:latin typeface="Arial"/>
                <a:cs typeface="Arial"/>
              </a:rPr>
              <a:t>економіки</a:t>
            </a:r>
            <a:endParaRPr sz="3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49334" y="1931733"/>
            <a:ext cx="607695" cy="693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350" spc="-500" dirty="0">
                <a:solidFill>
                  <a:srgbClr val="231F20"/>
                </a:solidFill>
                <a:latin typeface="Lucida Sans Unicode"/>
                <a:cs typeface="Lucida Sans Unicode"/>
              </a:rPr>
              <a:t>01</a:t>
            </a:r>
            <a:endParaRPr sz="435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461098" y="1342567"/>
            <a:ext cx="7691120" cy="1910714"/>
          </a:xfrm>
          <a:custGeom>
            <a:avLst/>
            <a:gdLst/>
            <a:ahLst/>
            <a:cxnLst/>
            <a:rect l="l" t="t" r="r" b="b"/>
            <a:pathLst>
              <a:path w="7691119" h="1910714">
                <a:moveTo>
                  <a:pt x="466191" y="894651"/>
                </a:moveTo>
                <a:lnTo>
                  <a:pt x="449884" y="860107"/>
                </a:lnTo>
                <a:lnTo>
                  <a:pt x="421513" y="824280"/>
                </a:lnTo>
                <a:lnTo>
                  <a:pt x="273037" y="675716"/>
                </a:lnTo>
                <a:lnTo>
                  <a:pt x="205206" y="653935"/>
                </a:lnTo>
                <a:lnTo>
                  <a:pt x="172974" y="667232"/>
                </a:lnTo>
                <a:lnTo>
                  <a:pt x="149466" y="693585"/>
                </a:lnTo>
                <a:lnTo>
                  <a:pt x="140373" y="730631"/>
                </a:lnTo>
                <a:lnTo>
                  <a:pt x="140373" y="1198651"/>
                </a:lnTo>
                <a:lnTo>
                  <a:pt x="149466" y="1235697"/>
                </a:lnTo>
                <a:lnTo>
                  <a:pt x="169900" y="1258595"/>
                </a:lnTo>
                <a:lnTo>
                  <a:pt x="264744" y="1258595"/>
                </a:lnTo>
                <a:lnTo>
                  <a:pt x="273037" y="1253566"/>
                </a:lnTo>
                <a:lnTo>
                  <a:pt x="421513" y="1105103"/>
                </a:lnTo>
                <a:lnTo>
                  <a:pt x="449884" y="1069124"/>
                </a:lnTo>
                <a:lnTo>
                  <a:pt x="466191" y="1034503"/>
                </a:lnTo>
                <a:lnTo>
                  <a:pt x="466191" y="894651"/>
                </a:lnTo>
                <a:close/>
              </a:path>
              <a:path w="7691119" h="1910714">
                <a:moveTo>
                  <a:pt x="7691031" y="926998"/>
                </a:moveTo>
                <a:lnTo>
                  <a:pt x="6797319" y="177355"/>
                </a:lnTo>
                <a:lnTo>
                  <a:pt x="446811" y="177355"/>
                </a:lnTo>
                <a:lnTo>
                  <a:pt x="317296" y="47891"/>
                </a:lnTo>
                <a:lnTo>
                  <a:pt x="282435" y="21310"/>
                </a:lnTo>
                <a:lnTo>
                  <a:pt x="243166" y="5372"/>
                </a:lnTo>
                <a:lnTo>
                  <a:pt x="201714" y="0"/>
                </a:lnTo>
                <a:lnTo>
                  <a:pt x="160274" y="5372"/>
                </a:lnTo>
                <a:lnTo>
                  <a:pt x="121031" y="21310"/>
                </a:lnTo>
                <a:lnTo>
                  <a:pt x="86207" y="47891"/>
                </a:lnTo>
                <a:lnTo>
                  <a:pt x="0" y="134099"/>
                </a:lnTo>
                <a:lnTo>
                  <a:pt x="715124" y="849312"/>
                </a:lnTo>
                <a:lnTo>
                  <a:pt x="741692" y="884148"/>
                </a:lnTo>
                <a:lnTo>
                  <a:pt x="757631" y="923404"/>
                </a:lnTo>
                <a:lnTo>
                  <a:pt x="762952" y="964869"/>
                </a:lnTo>
                <a:lnTo>
                  <a:pt x="757631" y="1006322"/>
                </a:lnTo>
                <a:lnTo>
                  <a:pt x="741692" y="1045578"/>
                </a:lnTo>
                <a:lnTo>
                  <a:pt x="715060" y="1080477"/>
                </a:lnTo>
                <a:lnTo>
                  <a:pt x="0" y="1796148"/>
                </a:lnTo>
                <a:lnTo>
                  <a:pt x="86106" y="1882343"/>
                </a:lnTo>
                <a:lnTo>
                  <a:pt x="120980" y="1908759"/>
                </a:lnTo>
                <a:lnTo>
                  <a:pt x="125793" y="1910702"/>
                </a:lnTo>
                <a:lnTo>
                  <a:pt x="277571" y="1910702"/>
                </a:lnTo>
                <a:lnTo>
                  <a:pt x="282371" y="1908759"/>
                </a:lnTo>
                <a:lnTo>
                  <a:pt x="317207" y="1882343"/>
                </a:lnTo>
                <a:lnTo>
                  <a:pt x="1118870" y="1080477"/>
                </a:lnTo>
                <a:lnTo>
                  <a:pt x="1118997" y="1080477"/>
                </a:lnTo>
                <a:lnTo>
                  <a:pt x="1119441" y="1079906"/>
                </a:lnTo>
                <a:lnTo>
                  <a:pt x="1145616" y="1045578"/>
                </a:lnTo>
                <a:lnTo>
                  <a:pt x="1161554" y="1006322"/>
                </a:lnTo>
                <a:lnTo>
                  <a:pt x="1164615" y="981506"/>
                </a:lnTo>
                <a:lnTo>
                  <a:pt x="1164615" y="948220"/>
                </a:lnTo>
                <a:lnTo>
                  <a:pt x="1161554" y="923404"/>
                </a:lnTo>
                <a:lnTo>
                  <a:pt x="1145616" y="884148"/>
                </a:lnTo>
                <a:lnTo>
                  <a:pt x="1119047" y="849312"/>
                </a:lnTo>
                <a:lnTo>
                  <a:pt x="448068" y="178612"/>
                </a:lnTo>
                <a:lnTo>
                  <a:pt x="1269580" y="849363"/>
                </a:lnTo>
                <a:lnTo>
                  <a:pt x="1295133" y="874903"/>
                </a:lnTo>
                <a:lnTo>
                  <a:pt x="1313510" y="903312"/>
                </a:lnTo>
                <a:lnTo>
                  <a:pt x="1324597" y="933653"/>
                </a:lnTo>
                <a:lnTo>
                  <a:pt x="1328318" y="964920"/>
                </a:lnTo>
                <a:lnTo>
                  <a:pt x="1324686" y="996124"/>
                </a:lnTo>
                <a:lnTo>
                  <a:pt x="1313738" y="1026363"/>
                </a:lnTo>
                <a:lnTo>
                  <a:pt x="1295387" y="1054760"/>
                </a:lnTo>
                <a:lnTo>
                  <a:pt x="1269580" y="1080465"/>
                </a:lnTo>
                <a:lnTo>
                  <a:pt x="492848" y="1715147"/>
                </a:lnTo>
                <a:lnTo>
                  <a:pt x="6841350" y="1715147"/>
                </a:lnTo>
                <a:lnTo>
                  <a:pt x="7691031" y="1002804"/>
                </a:lnTo>
                <a:lnTo>
                  <a:pt x="7691031" y="926998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749555" y="1741354"/>
            <a:ext cx="844550" cy="1008380"/>
          </a:xfrm>
          <a:custGeom>
            <a:avLst/>
            <a:gdLst/>
            <a:ahLst/>
            <a:cxnLst/>
            <a:rect l="l" t="t" r="r" b="b"/>
            <a:pathLst>
              <a:path w="844550" h="1008380">
                <a:moveTo>
                  <a:pt x="590177" y="1008380"/>
                </a:moveTo>
                <a:lnTo>
                  <a:pt x="60909" y="1008380"/>
                </a:lnTo>
                <a:lnTo>
                  <a:pt x="56665" y="1007110"/>
                </a:lnTo>
                <a:lnTo>
                  <a:pt x="48259" y="1005840"/>
                </a:lnTo>
                <a:lnTo>
                  <a:pt x="16045" y="985520"/>
                </a:lnTo>
                <a:lnTo>
                  <a:pt x="13344" y="982980"/>
                </a:lnTo>
                <a:lnTo>
                  <a:pt x="0" y="947420"/>
                </a:lnTo>
                <a:lnTo>
                  <a:pt x="8" y="59690"/>
                </a:lnTo>
                <a:lnTo>
                  <a:pt x="16107" y="21590"/>
                </a:lnTo>
                <a:lnTo>
                  <a:pt x="22160" y="15240"/>
                </a:lnTo>
                <a:lnTo>
                  <a:pt x="25452" y="12700"/>
                </a:lnTo>
                <a:lnTo>
                  <a:pt x="32566" y="7620"/>
                </a:lnTo>
                <a:lnTo>
                  <a:pt x="36321" y="6350"/>
                </a:lnTo>
                <a:lnTo>
                  <a:pt x="44224" y="2540"/>
                </a:lnTo>
                <a:lnTo>
                  <a:pt x="48297" y="1270"/>
                </a:lnTo>
                <a:lnTo>
                  <a:pt x="56685" y="0"/>
                </a:lnTo>
                <a:lnTo>
                  <a:pt x="594426" y="0"/>
                </a:lnTo>
                <a:lnTo>
                  <a:pt x="602842" y="1270"/>
                </a:lnTo>
                <a:lnTo>
                  <a:pt x="606928" y="2540"/>
                </a:lnTo>
                <a:lnTo>
                  <a:pt x="614854" y="6350"/>
                </a:lnTo>
                <a:lnTo>
                  <a:pt x="618618" y="7620"/>
                </a:lnTo>
                <a:lnTo>
                  <a:pt x="625751" y="12700"/>
                </a:lnTo>
                <a:lnTo>
                  <a:pt x="629052" y="15240"/>
                </a:lnTo>
                <a:lnTo>
                  <a:pt x="635117" y="21590"/>
                </a:lnTo>
                <a:lnTo>
                  <a:pt x="637825" y="25400"/>
                </a:lnTo>
                <a:lnTo>
                  <a:pt x="642589" y="31750"/>
                </a:lnTo>
                <a:lnTo>
                  <a:pt x="643930" y="34290"/>
                </a:lnTo>
                <a:lnTo>
                  <a:pt x="57188" y="34290"/>
                </a:lnTo>
                <a:lnTo>
                  <a:pt x="49652" y="38100"/>
                </a:lnTo>
                <a:lnTo>
                  <a:pt x="34455" y="60960"/>
                </a:lnTo>
                <a:lnTo>
                  <a:pt x="34576" y="951230"/>
                </a:lnTo>
                <a:lnTo>
                  <a:pt x="643231" y="974090"/>
                </a:lnTo>
                <a:lnTo>
                  <a:pt x="642561" y="975360"/>
                </a:lnTo>
                <a:lnTo>
                  <a:pt x="637796" y="982980"/>
                </a:lnTo>
                <a:lnTo>
                  <a:pt x="635091" y="985520"/>
                </a:lnTo>
                <a:lnTo>
                  <a:pt x="629029" y="991870"/>
                </a:lnTo>
                <a:lnTo>
                  <a:pt x="594425" y="1007110"/>
                </a:lnTo>
                <a:lnTo>
                  <a:pt x="590177" y="1008380"/>
                </a:lnTo>
                <a:close/>
              </a:path>
              <a:path w="844550" h="1008380">
                <a:moveTo>
                  <a:pt x="639708" y="236220"/>
                </a:moveTo>
                <a:lnTo>
                  <a:pt x="571261" y="236220"/>
                </a:lnTo>
                <a:lnTo>
                  <a:pt x="593772" y="223520"/>
                </a:lnTo>
                <a:lnTo>
                  <a:pt x="618446" y="208280"/>
                </a:lnTo>
                <a:lnTo>
                  <a:pt x="616624" y="133350"/>
                </a:lnTo>
                <a:lnTo>
                  <a:pt x="616655" y="55880"/>
                </a:lnTo>
                <a:lnTo>
                  <a:pt x="613640" y="49530"/>
                </a:lnTo>
                <a:lnTo>
                  <a:pt x="607576" y="43180"/>
                </a:lnTo>
                <a:lnTo>
                  <a:pt x="603200" y="38100"/>
                </a:lnTo>
                <a:lnTo>
                  <a:pt x="597952" y="35560"/>
                </a:lnTo>
                <a:lnTo>
                  <a:pt x="591835" y="34290"/>
                </a:lnTo>
                <a:lnTo>
                  <a:pt x="643930" y="34290"/>
                </a:lnTo>
                <a:lnTo>
                  <a:pt x="651208" y="140970"/>
                </a:lnTo>
                <a:lnTo>
                  <a:pt x="651320" y="158750"/>
                </a:lnTo>
                <a:lnTo>
                  <a:pt x="651403" y="189230"/>
                </a:lnTo>
                <a:lnTo>
                  <a:pt x="721307" y="189230"/>
                </a:lnTo>
                <a:lnTo>
                  <a:pt x="705047" y="198120"/>
                </a:lnTo>
                <a:lnTo>
                  <a:pt x="696940" y="203200"/>
                </a:lnTo>
                <a:lnTo>
                  <a:pt x="639708" y="236220"/>
                </a:lnTo>
                <a:close/>
              </a:path>
              <a:path w="844550" h="1008380">
                <a:moveTo>
                  <a:pt x="524174" y="793750"/>
                </a:moveTo>
                <a:lnTo>
                  <a:pt x="126910" y="793750"/>
                </a:lnTo>
                <a:lnTo>
                  <a:pt x="119940" y="792480"/>
                </a:lnTo>
                <a:lnTo>
                  <a:pt x="116556" y="791210"/>
                </a:lnTo>
                <a:lnTo>
                  <a:pt x="109994" y="788670"/>
                </a:lnTo>
                <a:lnTo>
                  <a:pt x="106878" y="786130"/>
                </a:lnTo>
                <a:lnTo>
                  <a:pt x="100975" y="782320"/>
                </a:lnTo>
                <a:lnTo>
                  <a:pt x="98245" y="781050"/>
                </a:lnTo>
                <a:lnTo>
                  <a:pt x="93229" y="775970"/>
                </a:lnTo>
                <a:lnTo>
                  <a:pt x="90990" y="772160"/>
                </a:lnTo>
                <a:lnTo>
                  <a:pt x="87051" y="767080"/>
                </a:lnTo>
                <a:lnTo>
                  <a:pt x="79944" y="124460"/>
                </a:lnTo>
                <a:lnTo>
                  <a:pt x="80290" y="121920"/>
                </a:lnTo>
                <a:lnTo>
                  <a:pt x="81675" y="114300"/>
                </a:lnTo>
                <a:lnTo>
                  <a:pt x="82702" y="110490"/>
                </a:lnTo>
                <a:lnTo>
                  <a:pt x="85423" y="104140"/>
                </a:lnTo>
                <a:lnTo>
                  <a:pt x="87091" y="101600"/>
                </a:lnTo>
                <a:lnTo>
                  <a:pt x="91042" y="95250"/>
                </a:lnTo>
                <a:lnTo>
                  <a:pt x="127030" y="74930"/>
                </a:lnTo>
                <a:lnTo>
                  <a:pt x="130552" y="73660"/>
                </a:lnTo>
                <a:lnTo>
                  <a:pt x="517097" y="73660"/>
                </a:lnTo>
                <a:lnTo>
                  <a:pt x="527919" y="74930"/>
                </a:lnTo>
                <a:lnTo>
                  <a:pt x="562024" y="97790"/>
                </a:lnTo>
                <a:lnTo>
                  <a:pt x="568487" y="111760"/>
                </a:lnTo>
                <a:lnTo>
                  <a:pt x="129561" y="111760"/>
                </a:lnTo>
                <a:lnTo>
                  <a:pt x="125676" y="113030"/>
                </a:lnTo>
                <a:lnTo>
                  <a:pt x="119218" y="120650"/>
                </a:lnTo>
                <a:lnTo>
                  <a:pt x="117607" y="124460"/>
                </a:lnTo>
                <a:lnTo>
                  <a:pt x="117733" y="491490"/>
                </a:lnTo>
                <a:lnTo>
                  <a:pt x="117756" y="744220"/>
                </a:lnTo>
                <a:lnTo>
                  <a:pt x="119368" y="748030"/>
                </a:lnTo>
                <a:lnTo>
                  <a:pt x="127662" y="755650"/>
                </a:lnTo>
                <a:lnTo>
                  <a:pt x="569001" y="755650"/>
                </a:lnTo>
                <a:lnTo>
                  <a:pt x="568487" y="756920"/>
                </a:lnTo>
                <a:lnTo>
                  <a:pt x="550133" y="782320"/>
                </a:lnTo>
                <a:lnTo>
                  <a:pt x="544221" y="787400"/>
                </a:lnTo>
                <a:lnTo>
                  <a:pt x="541101" y="788670"/>
                </a:lnTo>
                <a:lnTo>
                  <a:pt x="534532" y="791210"/>
                </a:lnTo>
                <a:lnTo>
                  <a:pt x="531147" y="792480"/>
                </a:lnTo>
                <a:lnTo>
                  <a:pt x="524174" y="793750"/>
                </a:lnTo>
                <a:close/>
              </a:path>
              <a:path w="844550" h="1008380">
                <a:moveTo>
                  <a:pt x="416623" y="674370"/>
                </a:moveTo>
                <a:lnTo>
                  <a:pt x="403440" y="674370"/>
                </a:lnTo>
                <a:lnTo>
                  <a:pt x="399226" y="668020"/>
                </a:lnTo>
                <a:lnTo>
                  <a:pt x="396375" y="655320"/>
                </a:lnTo>
                <a:lnTo>
                  <a:pt x="390465" y="626110"/>
                </a:lnTo>
                <a:lnTo>
                  <a:pt x="384508" y="598170"/>
                </a:lnTo>
                <a:lnTo>
                  <a:pt x="378597" y="570230"/>
                </a:lnTo>
                <a:lnTo>
                  <a:pt x="372826" y="541020"/>
                </a:lnTo>
                <a:lnTo>
                  <a:pt x="372604" y="538480"/>
                </a:lnTo>
                <a:lnTo>
                  <a:pt x="371610" y="537210"/>
                </a:lnTo>
                <a:lnTo>
                  <a:pt x="368079" y="533400"/>
                </a:lnTo>
                <a:lnTo>
                  <a:pt x="365974" y="532130"/>
                </a:lnTo>
                <a:lnTo>
                  <a:pt x="363530" y="532130"/>
                </a:lnTo>
                <a:lnTo>
                  <a:pt x="351860" y="529590"/>
                </a:lnTo>
                <a:lnTo>
                  <a:pt x="340625" y="525780"/>
                </a:lnTo>
                <a:lnTo>
                  <a:pt x="335237" y="521970"/>
                </a:lnTo>
                <a:lnTo>
                  <a:pt x="324920" y="516890"/>
                </a:lnTo>
                <a:lnTo>
                  <a:pt x="320068" y="513080"/>
                </a:lnTo>
                <a:lnTo>
                  <a:pt x="310974" y="505460"/>
                </a:lnTo>
                <a:lnTo>
                  <a:pt x="306801" y="500380"/>
                </a:lnTo>
                <a:lnTo>
                  <a:pt x="299202" y="491490"/>
                </a:lnTo>
                <a:lnTo>
                  <a:pt x="282016" y="453390"/>
                </a:lnTo>
                <a:lnTo>
                  <a:pt x="279578" y="435610"/>
                </a:lnTo>
                <a:lnTo>
                  <a:pt x="279680" y="422910"/>
                </a:lnTo>
                <a:lnTo>
                  <a:pt x="290740" y="382270"/>
                </a:lnTo>
                <a:lnTo>
                  <a:pt x="321476" y="346710"/>
                </a:lnTo>
                <a:lnTo>
                  <a:pt x="377476" y="325120"/>
                </a:lnTo>
                <a:lnTo>
                  <a:pt x="387188" y="322580"/>
                </a:lnTo>
                <a:lnTo>
                  <a:pt x="396970" y="321310"/>
                </a:lnTo>
                <a:lnTo>
                  <a:pt x="409390" y="318770"/>
                </a:lnTo>
                <a:lnTo>
                  <a:pt x="411125" y="317500"/>
                </a:lnTo>
                <a:lnTo>
                  <a:pt x="414843" y="317500"/>
                </a:lnTo>
                <a:lnTo>
                  <a:pt x="448699" y="306070"/>
                </a:lnTo>
                <a:lnTo>
                  <a:pt x="459587" y="300990"/>
                </a:lnTo>
                <a:lnTo>
                  <a:pt x="462562" y="299720"/>
                </a:lnTo>
                <a:lnTo>
                  <a:pt x="467891" y="297180"/>
                </a:lnTo>
                <a:lnTo>
                  <a:pt x="496600" y="280670"/>
                </a:lnTo>
                <a:lnTo>
                  <a:pt x="513574" y="270510"/>
                </a:lnTo>
                <a:lnTo>
                  <a:pt x="533582" y="259080"/>
                </a:lnTo>
                <a:lnTo>
                  <a:pt x="533437" y="124460"/>
                </a:lnTo>
                <a:lnTo>
                  <a:pt x="520196" y="111760"/>
                </a:lnTo>
                <a:lnTo>
                  <a:pt x="568487" y="111760"/>
                </a:lnTo>
                <a:lnTo>
                  <a:pt x="569771" y="115570"/>
                </a:lnTo>
                <a:lnTo>
                  <a:pt x="571013" y="125730"/>
                </a:lnTo>
                <a:lnTo>
                  <a:pt x="571261" y="125730"/>
                </a:lnTo>
                <a:lnTo>
                  <a:pt x="571261" y="236220"/>
                </a:lnTo>
                <a:lnTo>
                  <a:pt x="639708" y="236220"/>
                </a:lnTo>
                <a:lnTo>
                  <a:pt x="476815" y="330200"/>
                </a:lnTo>
                <a:lnTo>
                  <a:pt x="474809" y="331470"/>
                </a:lnTo>
                <a:lnTo>
                  <a:pt x="473321" y="332740"/>
                </a:lnTo>
                <a:lnTo>
                  <a:pt x="472353" y="335280"/>
                </a:lnTo>
                <a:lnTo>
                  <a:pt x="471763" y="336550"/>
                </a:lnTo>
                <a:lnTo>
                  <a:pt x="471597" y="337820"/>
                </a:lnTo>
                <a:lnTo>
                  <a:pt x="471981" y="340360"/>
                </a:lnTo>
                <a:lnTo>
                  <a:pt x="472100" y="341630"/>
                </a:lnTo>
                <a:lnTo>
                  <a:pt x="472348" y="342900"/>
                </a:lnTo>
                <a:lnTo>
                  <a:pt x="472725" y="342900"/>
                </a:lnTo>
                <a:lnTo>
                  <a:pt x="473365" y="345440"/>
                </a:lnTo>
                <a:lnTo>
                  <a:pt x="439260" y="345440"/>
                </a:lnTo>
                <a:lnTo>
                  <a:pt x="428969" y="347980"/>
                </a:lnTo>
                <a:lnTo>
                  <a:pt x="418747" y="349250"/>
                </a:lnTo>
                <a:lnTo>
                  <a:pt x="408619" y="351790"/>
                </a:lnTo>
                <a:lnTo>
                  <a:pt x="397987" y="354330"/>
                </a:lnTo>
                <a:lnTo>
                  <a:pt x="396623" y="354330"/>
                </a:lnTo>
                <a:lnTo>
                  <a:pt x="359440" y="364490"/>
                </a:lnTo>
                <a:lnTo>
                  <a:pt x="327096" y="387350"/>
                </a:lnTo>
                <a:lnTo>
                  <a:pt x="312706" y="424180"/>
                </a:lnTo>
                <a:lnTo>
                  <a:pt x="312511" y="431800"/>
                </a:lnTo>
                <a:lnTo>
                  <a:pt x="313705" y="439420"/>
                </a:lnTo>
                <a:lnTo>
                  <a:pt x="314549" y="447040"/>
                </a:lnTo>
                <a:lnTo>
                  <a:pt x="334025" y="481330"/>
                </a:lnTo>
                <a:lnTo>
                  <a:pt x="367625" y="500380"/>
                </a:lnTo>
                <a:lnTo>
                  <a:pt x="639910" y="500380"/>
                </a:lnTo>
                <a:lnTo>
                  <a:pt x="756061" y="516890"/>
                </a:lnTo>
                <a:lnTo>
                  <a:pt x="473593" y="516890"/>
                </a:lnTo>
                <a:lnTo>
                  <a:pt x="473735" y="518160"/>
                </a:lnTo>
                <a:lnTo>
                  <a:pt x="475343" y="525780"/>
                </a:lnTo>
                <a:lnTo>
                  <a:pt x="437897" y="525780"/>
                </a:lnTo>
                <a:lnTo>
                  <a:pt x="434674" y="527050"/>
                </a:lnTo>
                <a:lnTo>
                  <a:pt x="430212" y="527050"/>
                </a:lnTo>
                <a:lnTo>
                  <a:pt x="427609" y="528320"/>
                </a:lnTo>
                <a:lnTo>
                  <a:pt x="412488" y="530860"/>
                </a:lnTo>
                <a:lnTo>
                  <a:pt x="404804" y="533400"/>
                </a:lnTo>
                <a:lnTo>
                  <a:pt x="410397" y="558800"/>
                </a:lnTo>
                <a:lnTo>
                  <a:pt x="421397" y="612140"/>
                </a:lnTo>
                <a:lnTo>
                  <a:pt x="427114" y="638810"/>
                </a:lnTo>
                <a:lnTo>
                  <a:pt x="498635" y="638810"/>
                </a:lnTo>
                <a:lnTo>
                  <a:pt x="499268" y="645160"/>
                </a:lnTo>
                <a:lnTo>
                  <a:pt x="497111" y="652780"/>
                </a:lnTo>
                <a:lnTo>
                  <a:pt x="491654" y="656590"/>
                </a:lnTo>
                <a:lnTo>
                  <a:pt x="482641" y="660400"/>
                </a:lnTo>
                <a:lnTo>
                  <a:pt x="482021" y="660400"/>
                </a:lnTo>
                <a:lnTo>
                  <a:pt x="474460" y="661670"/>
                </a:lnTo>
                <a:lnTo>
                  <a:pt x="466776" y="664210"/>
                </a:lnTo>
                <a:lnTo>
                  <a:pt x="459215" y="665480"/>
                </a:lnTo>
                <a:lnTo>
                  <a:pt x="450382" y="666750"/>
                </a:lnTo>
                <a:lnTo>
                  <a:pt x="441538" y="669290"/>
                </a:lnTo>
                <a:lnTo>
                  <a:pt x="432670" y="670560"/>
                </a:lnTo>
                <a:lnTo>
                  <a:pt x="423767" y="673100"/>
                </a:lnTo>
                <a:lnTo>
                  <a:pt x="420217" y="673100"/>
                </a:lnTo>
                <a:lnTo>
                  <a:pt x="416623" y="674370"/>
                </a:lnTo>
                <a:close/>
              </a:path>
              <a:path w="844550" h="1008380">
                <a:moveTo>
                  <a:pt x="721307" y="189230"/>
                </a:moveTo>
                <a:lnTo>
                  <a:pt x="651403" y="189230"/>
                </a:lnTo>
                <a:lnTo>
                  <a:pt x="653807" y="186690"/>
                </a:lnTo>
                <a:lnTo>
                  <a:pt x="656162" y="185420"/>
                </a:lnTo>
                <a:lnTo>
                  <a:pt x="658641" y="184150"/>
                </a:lnTo>
                <a:lnTo>
                  <a:pt x="689999" y="165100"/>
                </a:lnTo>
                <a:lnTo>
                  <a:pt x="723092" y="146050"/>
                </a:lnTo>
                <a:lnTo>
                  <a:pt x="732657" y="140970"/>
                </a:lnTo>
                <a:lnTo>
                  <a:pt x="750732" y="129540"/>
                </a:lnTo>
                <a:lnTo>
                  <a:pt x="751971" y="129540"/>
                </a:lnTo>
                <a:lnTo>
                  <a:pt x="758273" y="158750"/>
                </a:lnTo>
                <a:lnTo>
                  <a:pt x="763617" y="184150"/>
                </a:lnTo>
                <a:lnTo>
                  <a:pt x="729413" y="184150"/>
                </a:lnTo>
                <a:lnTo>
                  <a:pt x="721307" y="189230"/>
                </a:lnTo>
                <a:close/>
              </a:path>
              <a:path w="844550" h="1008380">
                <a:moveTo>
                  <a:pt x="835317" y="523240"/>
                </a:moveTo>
                <a:lnTo>
                  <a:pt x="800681" y="523240"/>
                </a:lnTo>
                <a:lnTo>
                  <a:pt x="758292" y="321310"/>
                </a:lnTo>
                <a:lnTo>
                  <a:pt x="749988" y="281940"/>
                </a:lnTo>
                <a:lnTo>
                  <a:pt x="748997" y="278130"/>
                </a:lnTo>
                <a:lnTo>
                  <a:pt x="748129" y="273050"/>
                </a:lnTo>
                <a:lnTo>
                  <a:pt x="747137" y="267970"/>
                </a:lnTo>
                <a:lnTo>
                  <a:pt x="743586" y="251460"/>
                </a:lnTo>
                <a:lnTo>
                  <a:pt x="736436" y="217170"/>
                </a:lnTo>
                <a:lnTo>
                  <a:pt x="732884" y="200660"/>
                </a:lnTo>
                <a:lnTo>
                  <a:pt x="731644" y="195580"/>
                </a:lnTo>
                <a:lnTo>
                  <a:pt x="729413" y="184150"/>
                </a:lnTo>
                <a:lnTo>
                  <a:pt x="763617" y="184150"/>
                </a:lnTo>
                <a:lnTo>
                  <a:pt x="770830" y="218440"/>
                </a:lnTo>
                <a:lnTo>
                  <a:pt x="777132" y="247650"/>
                </a:lnTo>
                <a:lnTo>
                  <a:pt x="835317" y="523240"/>
                </a:lnTo>
                <a:close/>
              </a:path>
              <a:path w="844550" h="1008380">
                <a:moveTo>
                  <a:pt x="639910" y="500380"/>
                </a:moveTo>
                <a:lnTo>
                  <a:pt x="377288" y="500380"/>
                </a:lnTo>
                <a:lnTo>
                  <a:pt x="387907" y="499110"/>
                </a:lnTo>
                <a:lnTo>
                  <a:pt x="398491" y="499110"/>
                </a:lnTo>
                <a:lnTo>
                  <a:pt x="409039" y="497840"/>
                </a:lnTo>
                <a:lnTo>
                  <a:pt x="419553" y="495300"/>
                </a:lnTo>
                <a:lnTo>
                  <a:pt x="423271" y="495300"/>
                </a:lnTo>
                <a:lnTo>
                  <a:pt x="444404" y="491490"/>
                </a:lnTo>
                <a:lnTo>
                  <a:pt x="455098" y="488950"/>
                </a:lnTo>
                <a:lnTo>
                  <a:pt x="465908" y="487680"/>
                </a:lnTo>
                <a:lnTo>
                  <a:pt x="469255" y="487680"/>
                </a:lnTo>
                <a:lnTo>
                  <a:pt x="439260" y="345440"/>
                </a:lnTo>
                <a:lnTo>
                  <a:pt x="473365" y="345440"/>
                </a:lnTo>
                <a:lnTo>
                  <a:pt x="475922" y="355600"/>
                </a:lnTo>
                <a:lnTo>
                  <a:pt x="481757" y="383540"/>
                </a:lnTo>
                <a:lnTo>
                  <a:pt x="489893" y="422910"/>
                </a:lnTo>
                <a:lnTo>
                  <a:pt x="499993" y="473710"/>
                </a:lnTo>
                <a:lnTo>
                  <a:pt x="501232" y="476250"/>
                </a:lnTo>
                <a:lnTo>
                  <a:pt x="503959" y="481330"/>
                </a:lnTo>
                <a:lnTo>
                  <a:pt x="639910" y="500380"/>
                </a:lnTo>
                <a:close/>
              </a:path>
              <a:path w="844550" h="1008380">
                <a:moveTo>
                  <a:pt x="569001" y="755650"/>
                </a:moveTo>
                <a:lnTo>
                  <a:pt x="521597" y="755650"/>
                </a:lnTo>
                <a:lnTo>
                  <a:pt x="525481" y="754380"/>
                </a:lnTo>
                <a:lnTo>
                  <a:pt x="528748" y="751840"/>
                </a:lnTo>
                <a:lnTo>
                  <a:pt x="531963" y="748030"/>
                </a:lnTo>
                <a:lnTo>
                  <a:pt x="533574" y="744220"/>
                </a:lnTo>
                <a:lnTo>
                  <a:pt x="533582" y="525780"/>
                </a:lnTo>
                <a:lnTo>
                  <a:pt x="520401" y="523240"/>
                </a:lnTo>
                <a:lnTo>
                  <a:pt x="507243" y="521970"/>
                </a:lnTo>
                <a:lnTo>
                  <a:pt x="480905" y="518160"/>
                </a:lnTo>
                <a:lnTo>
                  <a:pt x="476072" y="518160"/>
                </a:lnTo>
                <a:lnTo>
                  <a:pt x="473593" y="516890"/>
                </a:lnTo>
                <a:lnTo>
                  <a:pt x="756061" y="516890"/>
                </a:lnTo>
                <a:lnTo>
                  <a:pt x="794856" y="521970"/>
                </a:lnTo>
                <a:lnTo>
                  <a:pt x="800681" y="523240"/>
                </a:lnTo>
                <a:lnTo>
                  <a:pt x="835317" y="523240"/>
                </a:lnTo>
                <a:lnTo>
                  <a:pt x="836926" y="530860"/>
                </a:lnTo>
                <a:lnTo>
                  <a:pt x="571261" y="530860"/>
                </a:lnTo>
                <a:lnTo>
                  <a:pt x="571140" y="744220"/>
                </a:lnTo>
                <a:lnTo>
                  <a:pt x="570907" y="746760"/>
                </a:lnTo>
                <a:lnTo>
                  <a:pt x="569516" y="754380"/>
                </a:lnTo>
                <a:lnTo>
                  <a:pt x="569001" y="755650"/>
                </a:lnTo>
                <a:close/>
              </a:path>
              <a:path w="844550" h="1008380">
                <a:moveTo>
                  <a:pt x="498635" y="638810"/>
                </a:moveTo>
                <a:lnTo>
                  <a:pt x="427114" y="638810"/>
                </a:lnTo>
                <a:lnTo>
                  <a:pt x="457108" y="631190"/>
                </a:lnTo>
                <a:lnTo>
                  <a:pt x="461322" y="631190"/>
                </a:lnTo>
                <a:lnTo>
                  <a:pt x="463429" y="629920"/>
                </a:lnTo>
                <a:lnTo>
                  <a:pt x="452228" y="577850"/>
                </a:lnTo>
                <a:lnTo>
                  <a:pt x="441119" y="525780"/>
                </a:lnTo>
                <a:lnTo>
                  <a:pt x="475343" y="525780"/>
                </a:lnTo>
                <a:lnTo>
                  <a:pt x="480168" y="548640"/>
                </a:lnTo>
                <a:lnTo>
                  <a:pt x="492403" y="607060"/>
                </a:lnTo>
                <a:lnTo>
                  <a:pt x="498381" y="636270"/>
                </a:lnTo>
                <a:lnTo>
                  <a:pt x="498635" y="638810"/>
                </a:lnTo>
                <a:close/>
              </a:path>
              <a:path w="844550" h="1008380">
                <a:moveTo>
                  <a:pt x="643231" y="974090"/>
                </a:moveTo>
                <a:lnTo>
                  <a:pt x="594361" y="974090"/>
                </a:lnTo>
                <a:lnTo>
                  <a:pt x="601633" y="970280"/>
                </a:lnTo>
                <a:lnTo>
                  <a:pt x="607700" y="963930"/>
                </a:lnTo>
                <a:lnTo>
                  <a:pt x="613739" y="958850"/>
                </a:lnTo>
                <a:lnTo>
                  <a:pt x="616754" y="951230"/>
                </a:lnTo>
                <a:lnTo>
                  <a:pt x="616748" y="535940"/>
                </a:lnTo>
                <a:lnTo>
                  <a:pt x="571261" y="530860"/>
                </a:lnTo>
                <a:lnTo>
                  <a:pt x="836926" y="530860"/>
                </a:lnTo>
                <a:lnTo>
                  <a:pt x="839071" y="541020"/>
                </a:lnTo>
                <a:lnTo>
                  <a:pt x="651205" y="541020"/>
                </a:lnTo>
                <a:lnTo>
                  <a:pt x="651200" y="947420"/>
                </a:lnTo>
                <a:lnTo>
                  <a:pt x="650777" y="951230"/>
                </a:lnTo>
                <a:lnTo>
                  <a:pt x="649099" y="960120"/>
                </a:lnTo>
                <a:lnTo>
                  <a:pt x="647857" y="963930"/>
                </a:lnTo>
                <a:lnTo>
                  <a:pt x="644572" y="971550"/>
                </a:lnTo>
                <a:lnTo>
                  <a:pt x="643231" y="974090"/>
                </a:lnTo>
                <a:close/>
              </a:path>
              <a:path w="844550" h="1008380">
                <a:moveTo>
                  <a:pt x="844434" y="566420"/>
                </a:moveTo>
                <a:lnTo>
                  <a:pt x="802169" y="561340"/>
                </a:lnTo>
                <a:lnTo>
                  <a:pt x="651205" y="541020"/>
                </a:lnTo>
                <a:lnTo>
                  <a:pt x="839071" y="541020"/>
                </a:lnTo>
                <a:lnTo>
                  <a:pt x="844434" y="566420"/>
                </a:lnTo>
                <a:close/>
              </a:path>
              <a:path w="844550" h="1008380">
                <a:moveTo>
                  <a:pt x="329184" y="934720"/>
                </a:moveTo>
                <a:lnTo>
                  <a:pt x="322023" y="934720"/>
                </a:lnTo>
                <a:lnTo>
                  <a:pt x="318477" y="933450"/>
                </a:lnTo>
                <a:lnTo>
                  <a:pt x="311451" y="932180"/>
                </a:lnTo>
                <a:lnTo>
                  <a:pt x="278269" y="906780"/>
                </a:lnTo>
                <a:lnTo>
                  <a:pt x="276590" y="904240"/>
                </a:lnTo>
                <a:lnTo>
                  <a:pt x="273849" y="897890"/>
                </a:lnTo>
                <a:lnTo>
                  <a:pt x="272814" y="894080"/>
                </a:lnTo>
                <a:lnTo>
                  <a:pt x="271417" y="886460"/>
                </a:lnTo>
                <a:lnTo>
                  <a:pt x="271068" y="883920"/>
                </a:lnTo>
                <a:lnTo>
                  <a:pt x="271068" y="876300"/>
                </a:lnTo>
                <a:lnTo>
                  <a:pt x="271301" y="873760"/>
                </a:lnTo>
                <a:lnTo>
                  <a:pt x="271417" y="872490"/>
                </a:lnTo>
                <a:lnTo>
                  <a:pt x="282248" y="847090"/>
                </a:lnTo>
                <a:lnTo>
                  <a:pt x="284508" y="843280"/>
                </a:lnTo>
                <a:lnTo>
                  <a:pt x="289573" y="838200"/>
                </a:lnTo>
                <a:lnTo>
                  <a:pt x="292328" y="836930"/>
                </a:lnTo>
                <a:lnTo>
                  <a:pt x="298282" y="831850"/>
                </a:lnTo>
                <a:lnTo>
                  <a:pt x="301426" y="830580"/>
                </a:lnTo>
                <a:lnTo>
                  <a:pt x="308042" y="828040"/>
                </a:lnTo>
                <a:lnTo>
                  <a:pt x="311451" y="826770"/>
                </a:lnTo>
                <a:lnTo>
                  <a:pt x="318477" y="825500"/>
                </a:lnTo>
                <a:lnTo>
                  <a:pt x="332730" y="825500"/>
                </a:lnTo>
                <a:lnTo>
                  <a:pt x="358879" y="836930"/>
                </a:lnTo>
                <a:lnTo>
                  <a:pt x="361634" y="838200"/>
                </a:lnTo>
                <a:lnTo>
                  <a:pt x="366698" y="843280"/>
                </a:lnTo>
                <a:lnTo>
                  <a:pt x="368959" y="847090"/>
                </a:lnTo>
                <a:lnTo>
                  <a:pt x="372938" y="852170"/>
                </a:lnTo>
                <a:lnTo>
                  <a:pt x="374617" y="855980"/>
                </a:lnTo>
                <a:lnTo>
                  <a:pt x="322480" y="855980"/>
                </a:lnTo>
                <a:lnTo>
                  <a:pt x="319477" y="857250"/>
                </a:lnTo>
                <a:lnTo>
                  <a:pt x="302054" y="876300"/>
                </a:lnTo>
                <a:lnTo>
                  <a:pt x="302054" y="882650"/>
                </a:lnTo>
                <a:lnTo>
                  <a:pt x="319477" y="902970"/>
                </a:lnTo>
                <a:lnTo>
                  <a:pt x="375165" y="902970"/>
                </a:lnTo>
                <a:lnTo>
                  <a:pt x="374617" y="904240"/>
                </a:lnTo>
                <a:lnTo>
                  <a:pt x="372938" y="906780"/>
                </a:lnTo>
                <a:lnTo>
                  <a:pt x="368959" y="913130"/>
                </a:lnTo>
                <a:lnTo>
                  <a:pt x="366698" y="915670"/>
                </a:lnTo>
                <a:lnTo>
                  <a:pt x="332730" y="933450"/>
                </a:lnTo>
                <a:lnTo>
                  <a:pt x="329184" y="934720"/>
                </a:lnTo>
                <a:close/>
              </a:path>
              <a:path w="844550" h="1008380">
                <a:moveTo>
                  <a:pt x="375165" y="902970"/>
                </a:moveTo>
                <a:lnTo>
                  <a:pt x="331724" y="902970"/>
                </a:lnTo>
                <a:lnTo>
                  <a:pt x="337485" y="900430"/>
                </a:lnTo>
                <a:lnTo>
                  <a:pt x="340028" y="899160"/>
                </a:lnTo>
                <a:lnTo>
                  <a:pt x="349153" y="876300"/>
                </a:lnTo>
                <a:lnTo>
                  <a:pt x="348555" y="873760"/>
                </a:lnTo>
                <a:lnTo>
                  <a:pt x="328727" y="855980"/>
                </a:lnTo>
                <a:lnTo>
                  <a:pt x="374617" y="855980"/>
                </a:lnTo>
                <a:lnTo>
                  <a:pt x="377357" y="862330"/>
                </a:lnTo>
                <a:lnTo>
                  <a:pt x="378392" y="866140"/>
                </a:lnTo>
                <a:lnTo>
                  <a:pt x="379789" y="872490"/>
                </a:lnTo>
                <a:lnTo>
                  <a:pt x="380139" y="876300"/>
                </a:lnTo>
                <a:lnTo>
                  <a:pt x="380139" y="883920"/>
                </a:lnTo>
                <a:lnTo>
                  <a:pt x="379789" y="886460"/>
                </a:lnTo>
                <a:lnTo>
                  <a:pt x="378392" y="894080"/>
                </a:lnTo>
                <a:lnTo>
                  <a:pt x="377357" y="897890"/>
                </a:lnTo>
                <a:lnTo>
                  <a:pt x="375165" y="9029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9700884" y="1652180"/>
            <a:ext cx="4472316" cy="126034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1450" b="1" spc="215" dirty="0">
                <a:solidFill>
                  <a:srgbClr val="FFFFFF"/>
                </a:solidFill>
                <a:latin typeface="Arial"/>
                <a:cs typeface="Arial"/>
              </a:rPr>
              <a:t>Принцип</a:t>
            </a:r>
            <a:r>
              <a:rPr sz="1450" b="1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spc="180" dirty="0">
                <a:solidFill>
                  <a:srgbClr val="FFFFFF"/>
                </a:solidFill>
                <a:latin typeface="Arial"/>
                <a:cs typeface="Arial"/>
              </a:rPr>
              <a:t>єдиного</a:t>
            </a:r>
            <a:r>
              <a:rPr sz="1450" b="1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spc="180" dirty="0">
                <a:solidFill>
                  <a:srgbClr val="FFFFFF"/>
                </a:solidFill>
                <a:latin typeface="Arial"/>
                <a:cs typeface="Arial"/>
              </a:rPr>
              <a:t>системного</a:t>
            </a:r>
            <a:r>
              <a:rPr sz="1450" b="1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spc="135" dirty="0">
                <a:solidFill>
                  <a:srgbClr val="FFFFFF"/>
                </a:solidFill>
                <a:latin typeface="Arial"/>
                <a:cs typeface="Arial"/>
              </a:rPr>
              <a:t>зв</a:t>
            </a:r>
            <a:r>
              <a:rPr sz="1450" b="1" spc="135" dirty="0">
                <a:solidFill>
                  <a:srgbClr val="FFFFFF"/>
                </a:solidFill>
                <a:latin typeface="Verdana"/>
                <a:cs typeface="Verdana"/>
              </a:rPr>
              <a:t>’</a:t>
            </a:r>
            <a:r>
              <a:rPr sz="1450" b="1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b="1" spc="95" dirty="0">
                <a:solidFill>
                  <a:srgbClr val="FFFFFF"/>
                </a:solidFill>
                <a:latin typeface="Arial"/>
                <a:cs typeface="Arial"/>
              </a:rPr>
              <a:t>язку</a:t>
            </a:r>
            <a:r>
              <a:rPr sz="1450" spc="9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Персональні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комп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’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ютери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0" dirty="0">
                <a:solidFill>
                  <a:srgbClr val="FFFFFF"/>
                </a:solidFill>
                <a:latin typeface="Arial"/>
                <a:cs typeface="Arial"/>
              </a:rPr>
              <a:t>й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інші</a:t>
            </a:r>
            <a:endParaRPr sz="1450" dirty="0">
              <a:latin typeface="Arial"/>
              <a:cs typeface="Arial"/>
            </a:endParaRPr>
          </a:p>
          <a:p>
            <a:pPr marL="12700" marR="212725">
              <a:lnSpc>
                <a:spcPct val="112300"/>
              </a:lnSpc>
            </a:pP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комп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’</a:t>
            </a:r>
            <a:r>
              <a:rPr sz="1450" spc="-3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ютерні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пристрої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пов</a:t>
            </a:r>
            <a:r>
              <a:rPr sz="1450" spc="170" dirty="0">
                <a:solidFill>
                  <a:srgbClr val="FFFFFF"/>
                </a:solidFill>
                <a:latin typeface="Verdana"/>
                <a:cs typeface="Verdana"/>
              </a:rPr>
              <a:t>’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язані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між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собою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через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телекомунікації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5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endParaRPr sz="14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утворюють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всесвітню</a:t>
            </a:r>
            <a:r>
              <a:rPr sz="1450" spc="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5" dirty="0">
                <a:solidFill>
                  <a:srgbClr val="FFFFFF"/>
                </a:solidFill>
                <a:latin typeface="Arial"/>
                <a:cs typeface="Arial"/>
              </a:rPr>
              <a:t>мережу</a:t>
            </a:r>
            <a:r>
              <a:rPr sz="1450" spc="12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 dirty="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04791" y="3357739"/>
            <a:ext cx="12600940" cy="1911985"/>
          </a:xfrm>
          <a:custGeom>
            <a:avLst/>
            <a:gdLst/>
            <a:ahLst/>
            <a:cxnLst/>
            <a:rect l="l" t="t" r="r" b="b"/>
            <a:pathLst>
              <a:path w="12600940" h="1911985">
                <a:moveTo>
                  <a:pt x="12282780" y="0"/>
                </a:moveTo>
                <a:lnTo>
                  <a:pt x="1610283" y="0"/>
                </a:lnTo>
                <a:lnTo>
                  <a:pt x="0" y="973594"/>
                </a:lnTo>
                <a:lnTo>
                  <a:pt x="1548193" y="1902256"/>
                </a:lnTo>
                <a:lnTo>
                  <a:pt x="12268200" y="1902256"/>
                </a:lnTo>
                <a:lnTo>
                  <a:pt x="10983189" y="1117155"/>
                </a:lnTo>
                <a:lnTo>
                  <a:pt x="10939894" y="1085570"/>
                </a:lnTo>
                <a:lnTo>
                  <a:pt x="10908754" y="1050417"/>
                </a:lnTo>
                <a:lnTo>
                  <a:pt x="10889933" y="1012901"/>
                </a:lnTo>
                <a:lnTo>
                  <a:pt x="10883608" y="974242"/>
                </a:lnTo>
                <a:lnTo>
                  <a:pt x="10883722" y="973594"/>
                </a:lnTo>
                <a:lnTo>
                  <a:pt x="10889806" y="935621"/>
                </a:lnTo>
                <a:lnTo>
                  <a:pt x="10908424" y="898220"/>
                </a:lnTo>
                <a:lnTo>
                  <a:pt x="10939539" y="863092"/>
                </a:lnTo>
                <a:lnTo>
                  <a:pt x="10983189" y="831291"/>
                </a:lnTo>
                <a:lnTo>
                  <a:pt x="12282780" y="28473"/>
                </a:lnTo>
                <a:lnTo>
                  <a:pt x="12282780" y="0"/>
                </a:lnTo>
                <a:close/>
              </a:path>
              <a:path w="12600940" h="1911985">
                <a:moveTo>
                  <a:pt x="12344146" y="688263"/>
                </a:moveTo>
                <a:lnTo>
                  <a:pt x="12325134" y="666965"/>
                </a:lnTo>
                <a:lnTo>
                  <a:pt x="12292902" y="653656"/>
                </a:lnTo>
                <a:lnTo>
                  <a:pt x="12257646" y="655701"/>
                </a:lnTo>
                <a:lnTo>
                  <a:pt x="12076633" y="824001"/>
                </a:lnTo>
                <a:lnTo>
                  <a:pt x="12048071" y="859955"/>
                </a:lnTo>
                <a:lnTo>
                  <a:pt x="12029021" y="900074"/>
                </a:lnTo>
                <a:lnTo>
                  <a:pt x="12019509" y="942695"/>
                </a:lnTo>
                <a:lnTo>
                  <a:pt x="12019509" y="986142"/>
                </a:lnTo>
                <a:lnTo>
                  <a:pt x="12029021" y="1028763"/>
                </a:lnTo>
                <a:lnTo>
                  <a:pt x="12048071" y="1068882"/>
                </a:lnTo>
                <a:lnTo>
                  <a:pt x="12076633" y="1104849"/>
                </a:lnTo>
                <a:lnTo>
                  <a:pt x="12225071" y="1253401"/>
                </a:lnTo>
                <a:lnTo>
                  <a:pt x="12233199" y="1258328"/>
                </a:lnTo>
                <a:lnTo>
                  <a:pt x="12328309" y="1258328"/>
                </a:lnTo>
                <a:lnTo>
                  <a:pt x="12344146" y="1240574"/>
                </a:lnTo>
                <a:lnTo>
                  <a:pt x="12344146" y="688263"/>
                </a:lnTo>
                <a:close/>
              </a:path>
              <a:path w="12600940" h="1911985">
                <a:moveTo>
                  <a:pt x="12600927" y="131876"/>
                </a:moveTo>
                <a:lnTo>
                  <a:pt x="12516549" y="47485"/>
                </a:lnTo>
                <a:lnTo>
                  <a:pt x="12481674" y="21082"/>
                </a:lnTo>
                <a:lnTo>
                  <a:pt x="12442419" y="5245"/>
                </a:lnTo>
                <a:lnTo>
                  <a:pt x="12400953" y="12"/>
                </a:lnTo>
                <a:lnTo>
                  <a:pt x="12359500" y="5245"/>
                </a:lnTo>
                <a:lnTo>
                  <a:pt x="12320232" y="21082"/>
                </a:lnTo>
                <a:lnTo>
                  <a:pt x="12285358" y="47485"/>
                </a:lnTo>
                <a:lnTo>
                  <a:pt x="11483315" y="849414"/>
                </a:lnTo>
                <a:lnTo>
                  <a:pt x="11456911" y="884275"/>
                </a:lnTo>
                <a:lnTo>
                  <a:pt x="11441062" y="923518"/>
                </a:lnTo>
                <a:lnTo>
                  <a:pt x="11435740" y="964819"/>
                </a:lnTo>
                <a:lnTo>
                  <a:pt x="11435753" y="964984"/>
                </a:lnTo>
                <a:lnTo>
                  <a:pt x="11441062" y="1006157"/>
                </a:lnTo>
                <a:lnTo>
                  <a:pt x="11456911" y="1045324"/>
                </a:lnTo>
                <a:lnTo>
                  <a:pt x="11483315" y="1080122"/>
                </a:lnTo>
                <a:lnTo>
                  <a:pt x="12285358" y="1881962"/>
                </a:lnTo>
                <a:lnTo>
                  <a:pt x="12320232" y="1908543"/>
                </a:lnTo>
                <a:lnTo>
                  <a:pt x="12327928" y="1911667"/>
                </a:lnTo>
                <a:lnTo>
                  <a:pt x="12473978" y="1911667"/>
                </a:lnTo>
                <a:lnTo>
                  <a:pt x="12481674" y="1908543"/>
                </a:lnTo>
                <a:lnTo>
                  <a:pt x="12516549" y="1881962"/>
                </a:lnTo>
                <a:lnTo>
                  <a:pt x="12600927" y="1797608"/>
                </a:lnTo>
                <a:lnTo>
                  <a:pt x="12600927" y="1793913"/>
                </a:lnTo>
                <a:lnTo>
                  <a:pt x="11887352" y="1080554"/>
                </a:lnTo>
                <a:lnTo>
                  <a:pt x="11860733" y="1045705"/>
                </a:lnTo>
                <a:lnTo>
                  <a:pt x="11844757" y="1006449"/>
                </a:lnTo>
                <a:lnTo>
                  <a:pt x="11844719" y="1006157"/>
                </a:lnTo>
                <a:lnTo>
                  <a:pt x="11839435" y="964984"/>
                </a:lnTo>
                <a:lnTo>
                  <a:pt x="11839461" y="964819"/>
                </a:lnTo>
                <a:lnTo>
                  <a:pt x="11844757" y="923518"/>
                </a:lnTo>
                <a:lnTo>
                  <a:pt x="11860733" y="884275"/>
                </a:lnTo>
                <a:lnTo>
                  <a:pt x="11887352" y="849414"/>
                </a:lnTo>
                <a:lnTo>
                  <a:pt x="12600927" y="135559"/>
                </a:lnTo>
                <a:lnTo>
                  <a:pt x="12600927" y="131876"/>
                </a:lnTo>
                <a:close/>
              </a:path>
            </a:pathLst>
          </a:custGeom>
          <a:solidFill>
            <a:srgbClr val="387D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943600" y="3438824"/>
            <a:ext cx="8563885" cy="17606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834390" algn="r">
              <a:lnSpc>
                <a:spcPct val="112100"/>
              </a:lnSpc>
              <a:spcBef>
                <a:spcPts val="95"/>
              </a:spcBef>
            </a:pPr>
            <a:r>
              <a:rPr sz="1450" b="1" spc="215" dirty="0">
                <a:solidFill>
                  <a:srgbClr val="FFFFFF"/>
                </a:solidFill>
                <a:latin typeface="Arial"/>
                <a:cs typeface="Arial"/>
              </a:rPr>
              <a:t>Принцип</a:t>
            </a:r>
            <a:r>
              <a:rPr sz="1450" b="1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spc="170" dirty="0">
                <a:solidFill>
                  <a:srgbClr val="FFFFFF"/>
                </a:solidFill>
                <a:latin typeface="Arial"/>
                <a:cs typeface="Arial"/>
              </a:rPr>
              <a:t>повноти</a:t>
            </a:r>
            <a:r>
              <a:rPr sz="1450" spc="17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електронній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економіці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цінність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товару</a:t>
            </a:r>
            <a:r>
              <a:rPr sz="1450" spc="150" dirty="0">
                <a:solidFill>
                  <a:srgbClr val="FFFFFF"/>
                </a:solidFill>
                <a:latin typeface="Verdana"/>
                <a:cs typeface="Verdana"/>
              </a:rPr>
              <a:t>/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послуги зумовлена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різноманітністю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пропозицій</a:t>
            </a:r>
            <a:r>
              <a:rPr sz="1450" spc="1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70" dirty="0">
                <a:solidFill>
                  <a:srgbClr val="FFFFFF"/>
                </a:solidFill>
                <a:latin typeface="Arial"/>
                <a:cs typeface="Arial"/>
              </a:rPr>
              <a:t>Це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означає</a:t>
            </a:r>
            <a:r>
              <a:rPr sz="1450" spc="15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що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4" dirty="0">
                <a:solidFill>
                  <a:srgbClr val="FFFFFF"/>
                </a:solidFill>
                <a:latin typeface="Arial"/>
                <a:cs typeface="Arial"/>
              </a:rPr>
              <a:t>чим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більше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товарів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мережі</a:t>
            </a:r>
            <a:r>
              <a:rPr sz="1450" spc="14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тим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25" dirty="0">
                <a:solidFill>
                  <a:srgbClr val="FFFFFF"/>
                </a:solidFill>
                <a:latin typeface="Arial"/>
                <a:cs typeface="Arial"/>
              </a:rPr>
              <a:t>ціннішими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вони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0" dirty="0">
                <a:solidFill>
                  <a:srgbClr val="FFFFFF"/>
                </a:solidFill>
                <a:latin typeface="Arial"/>
                <a:cs typeface="Arial"/>
              </a:rPr>
              <a:t>стають</a:t>
            </a:r>
            <a:r>
              <a:rPr sz="1450" spc="13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Проте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цей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29" dirty="0">
                <a:solidFill>
                  <a:srgbClr val="FFFFFF"/>
                </a:solidFill>
                <a:latin typeface="Arial"/>
                <a:cs typeface="Arial"/>
              </a:rPr>
              <a:t>принцип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суперечить</a:t>
            </a:r>
            <a:endParaRPr sz="1450" dirty="0">
              <a:latin typeface="Arial"/>
              <a:cs typeface="Arial"/>
            </a:endParaRPr>
          </a:p>
          <a:p>
            <a:pPr marL="80645" marR="5080" indent="257175" algn="r">
              <a:lnSpc>
                <a:spcPct val="112100"/>
              </a:lnSpc>
            </a:pP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відомим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аксіомам</a:t>
            </a:r>
            <a:r>
              <a:rPr sz="1450" spc="15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які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відбивають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відповідні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закономірності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традиційної </a:t>
            </a:r>
            <a:r>
              <a:rPr sz="1450" spc="210" dirty="0">
                <a:solidFill>
                  <a:srgbClr val="FFFFFF"/>
                </a:solidFill>
                <a:latin typeface="Arial"/>
                <a:cs typeface="Arial"/>
              </a:rPr>
              <a:t>економіки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240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1450" spc="-3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перша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10" dirty="0">
                <a:solidFill>
                  <a:srgbClr val="FFFFFF"/>
                </a:solidFill>
                <a:latin typeface="Arial"/>
                <a:cs typeface="Arial"/>
              </a:rPr>
              <a:t>аксіома</a:t>
            </a:r>
            <a:r>
              <a:rPr sz="1450" spc="110" dirty="0">
                <a:solidFill>
                  <a:srgbClr val="FFFFFF"/>
                </a:solidFill>
                <a:latin typeface="Verdana"/>
                <a:cs typeface="Verdana"/>
              </a:rPr>
              <a:t>: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цінність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визначається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рідкістю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5" dirty="0">
                <a:solidFill>
                  <a:srgbClr val="FFFFFF"/>
                </a:solidFill>
                <a:latin typeface="Arial"/>
                <a:cs typeface="Arial"/>
              </a:rPr>
              <a:t>товару</a:t>
            </a:r>
            <a:r>
              <a:rPr sz="1450" spc="13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оскільки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його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кількість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40" dirty="0">
                <a:solidFill>
                  <a:srgbClr val="FFFFFF"/>
                </a:solidFill>
                <a:latin typeface="Arial"/>
                <a:cs typeface="Arial"/>
              </a:rPr>
              <a:t>обмежена</a:t>
            </a:r>
            <a:r>
              <a:rPr sz="1450" spc="140" dirty="0">
                <a:solidFill>
                  <a:srgbClr val="FFFFFF"/>
                </a:solidFill>
                <a:latin typeface="Verdana"/>
                <a:cs typeface="Verdana"/>
              </a:rPr>
              <a:t>;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друга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10" dirty="0">
                <a:solidFill>
                  <a:srgbClr val="FFFFFF"/>
                </a:solidFill>
                <a:latin typeface="Arial"/>
                <a:cs typeface="Arial"/>
              </a:rPr>
              <a:t>аксіома</a:t>
            </a:r>
            <a:r>
              <a:rPr sz="1450" spc="110" dirty="0">
                <a:solidFill>
                  <a:srgbClr val="FFFFFF"/>
                </a:solidFill>
                <a:latin typeface="Verdana"/>
                <a:cs typeface="Verdana"/>
              </a:rPr>
              <a:t>: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надмірне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4" dirty="0">
                <a:solidFill>
                  <a:srgbClr val="FFFFFF"/>
                </a:solidFill>
                <a:latin typeface="Arial"/>
                <a:cs typeface="Arial"/>
              </a:rPr>
              <a:t>виробництво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товарів</a:t>
            </a:r>
            <a:endParaRPr sz="1450" dirty="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210"/>
              </a:spcBef>
            </a:pP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призводить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95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значної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втрати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його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5" dirty="0">
                <a:solidFill>
                  <a:srgbClr val="FFFFFF"/>
                </a:solidFill>
                <a:latin typeface="Arial"/>
                <a:cs typeface="Arial"/>
              </a:rPr>
              <a:t>цінності</a:t>
            </a:r>
            <a:r>
              <a:rPr sz="1450" spc="125" dirty="0">
                <a:solidFill>
                  <a:srgbClr val="FFFFFF"/>
                </a:solidFill>
                <a:latin typeface="Verdana"/>
                <a:cs typeface="Verdana"/>
              </a:rPr>
              <a:t>).</a:t>
            </a:r>
            <a:endParaRPr sz="1450" dirty="0">
              <a:latin typeface="Verdana"/>
              <a:cs typeface="Verdan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561700" y="3581025"/>
            <a:ext cx="970908" cy="1049019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7003007" y="3946635"/>
            <a:ext cx="749300" cy="693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35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02</a:t>
            </a:r>
            <a:endParaRPr sz="4350">
              <a:latin typeface="Lucida Sans Unicode"/>
              <a:cs typeface="Lucida Sans Unicode"/>
            </a:endParaRPr>
          </a:p>
        </p:txBody>
      </p:sp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592482" y="5985113"/>
            <a:ext cx="3695516" cy="430188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875778" y="5460012"/>
            <a:ext cx="14172565" cy="3799840"/>
            <a:chOff x="875778" y="5460012"/>
            <a:chExt cx="14172565" cy="3799840"/>
          </a:xfrm>
        </p:grpSpPr>
        <p:sp>
          <p:nvSpPr>
            <p:cNvPr id="9" name="object 9"/>
            <p:cNvSpPr/>
            <p:nvPr/>
          </p:nvSpPr>
          <p:spPr>
            <a:xfrm>
              <a:off x="7309180" y="5460021"/>
              <a:ext cx="7739380" cy="1910714"/>
            </a:xfrm>
            <a:custGeom>
              <a:avLst/>
              <a:gdLst/>
              <a:ahLst/>
              <a:cxnLst/>
              <a:rect l="l" t="t" r="r" b="b"/>
              <a:pathLst>
                <a:path w="7739380" h="1910715">
                  <a:moveTo>
                    <a:pt x="466191" y="894791"/>
                  </a:moveTo>
                  <a:lnTo>
                    <a:pt x="449884" y="860107"/>
                  </a:lnTo>
                  <a:lnTo>
                    <a:pt x="421513" y="824293"/>
                  </a:lnTo>
                  <a:lnTo>
                    <a:pt x="273050" y="675703"/>
                  </a:lnTo>
                  <a:lnTo>
                    <a:pt x="205206" y="653935"/>
                  </a:lnTo>
                  <a:lnTo>
                    <a:pt x="172986" y="667245"/>
                  </a:lnTo>
                  <a:lnTo>
                    <a:pt x="149466" y="693585"/>
                  </a:lnTo>
                  <a:lnTo>
                    <a:pt x="140373" y="730618"/>
                  </a:lnTo>
                  <a:lnTo>
                    <a:pt x="140373" y="1198638"/>
                  </a:lnTo>
                  <a:lnTo>
                    <a:pt x="149466" y="1235710"/>
                  </a:lnTo>
                  <a:lnTo>
                    <a:pt x="169900" y="1258595"/>
                  </a:lnTo>
                  <a:lnTo>
                    <a:pt x="264756" y="1258595"/>
                  </a:lnTo>
                  <a:lnTo>
                    <a:pt x="273050" y="1253566"/>
                  </a:lnTo>
                  <a:lnTo>
                    <a:pt x="421513" y="1105103"/>
                  </a:lnTo>
                  <a:lnTo>
                    <a:pt x="449884" y="1069124"/>
                  </a:lnTo>
                  <a:lnTo>
                    <a:pt x="466191" y="1034351"/>
                  </a:lnTo>
                  <a:lnTo>
                    <a:pt x="466191" y="894791"/>
                  </a:lnTo>
                  <a:close/>
                </a:path>
                <a:path w="7739380" h="1910715">
                  <a:moveTo>
                    <a:pt x="7739075" y="926223"/>
                  </a:moveTo>
                  <a:lnTo>
                    <a:pt x="6840537" y="177342"/>
                  </a:lnTo>
                  <a:lnTo>
                    <a:pt x="446786" y="177342"/>
                  </a:lnTo>
                  <a:lnTo>
                    <a:pt x="317309" y="47904"/>
                  </a:lnTo>
                  <a:lnTo>
                    <a:pt x="282435" y="21323"/>
                  </a:lnTo>
                  <a:lnTo>
                    <a:pt x="243179" y="5372"/>
                  </a:lnTo>
                  <a:lnTo>
                    <a:pt x="201726" y="0"/>
                  </a:lnTo>
                  <a:lnTo>
                    <a:pt x="160274" y="5372"/>
                  </a:lnTo>
                  <a:lnTo>
                    <a:pt x="121043" y="21323"/>
                  </a:lnTo>
                  <a:lnTo>
                    <a:pt x="86207" y="47904"/>
                  </a:lnTo>
                  <a:lnTo>
                    <a:pt x="0" y="134099"/>
                  </a:lnTo>
                  <a:lnTo>
                    <a:pt x="715098" y="849312"/>
                  </a:lnTo>
                  <a:lnTo>
                    <a:pt x="741680" y="884148"/>
                  </a:lnTo>
                  <a:lnTo>
                    <a:pt x="757631" y="923404"/>
                  </a:lnTo>
                  <a:lnTo>
                    <a:pt x="762939" y="964869"/>
                  </a:lnTo>
                  <a:lnTo>
                    <a:pt x="757631" y="1006322"/>
                  </a:lnTo>
                  <a:lnTo>
                    <a:pt x="741680" y="1045578"/>
                  </a:lnTo>
                  <a:lnTo>
                    <a:pt x="715060" y="1080452"/>
                  </a:lnTo>
                  <a:lnTo>
                    <a:pt x="0" y="1796148"/>
                  </a:lnTo>
                  <a:lnTo>
                    <a:pt x="86080" y="1882343"/>
                  </a:lnTo>
                  <a:lnTo>
                    <a:pt x="120967" y="1908759"/>
                  </a:lnTo>
                  <a:lnTo>
                    <a:pt x="125780" y="1910702"/>
                  </a:lnTo>
                  <a:lnTo>
                    <a:pt x="277571" y="1910702"/>
                  </a:lnTo>
                  <a:lnTo>
                    <a:pt x="317207" y="1882343"/>
                  </a:lnTo>
                  <a:lnTo>
                    <a:pt x="1119314" y="1080033"/>
                  </a:lnTo>
                  <a:lnTo>
                    <a:pt x="1145603" y="1045578"/>
                  </a:lnTo>
                  <a:lnTo>
                    <a:pt x="1161554" y="1006322"/>
                  </a:lnTo>
                  <a:lnTo>
                    <a:pt x="1164615" y="982433"/>
                  </a:lnTo>
                  <a:lnTo>
                    <a:pt x="1164615" y="947293"/>
                  </a:lnTo>
                  <a:lnTo>
                    <a:pt x="1161554" y="923404"/>
                  </a:lnTo>
                  <a:lnTo>
                    <a:pt x="1145603" y="884148"/>
                  </a:lnTo>
                  <a:lnTo>
                    <a:pt x="1119022" y="849312"/>
                  </a:lnTo>
                  <a:lnTo>
                    <a:pt x="447929" y="178485"/>
                  </a:lnTo>
                  <a:lnTo>
                    <a:pt x="1275168" y="849350"/>
                  </a:lnTo>
                  <a:lnTo>
                    <a:pt x="1300899" y="874890"/>
                  </a:lnTo>
                  <a:lnTo>
                    <a:pt x="1319403" y="903312"/>
                  </a:lnTo>
                  <a:lnTo>
                    <a:pt x="1330579" y="933653"/>
                  </a:lnTo>
                  <a:lnTo>
                    <a:pt x="1334325" y="964920"/>
                  </a:lnTo>
                  <a:lnTo>
                    <a:pt x="1330667" y="996137"/>
                  </a:lnTo>
                  <a:lnTo>
                    <a:pt x="1319631" y="1026363"/>
                  </a:lnTo>
                  <a:lnTo>
                    <a:pt x="1301153" y="1054773"/>
                  </a:lnTo>
                  <a:lnTo>
                    <a:pt x="1275168" y="1080477"/>
                  </a:lnTo>
                  <a:lnTo>
                    <a:pt x="493166" y="1715147"/>
                  </a:lnTo>
                  <a:lnTo>
                    <a:pt x="6884835" y="1715147"/>
                  </a:lnTo>
                  <a:lnTo>
                    <a:pt x="7739075" y="1003604"/>
                  </a:lnTo>
                  <a:lnTo>
                    <a:pt x="7739075" y="926223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5766" y="7347902"/>
              <a:ext cx="11052175" cy="1911985"/>
            </a:xfrm>
            <a:custGeom>
              <a:avLst/>
              <a:gdLst/>
              <a:ahLst/>
              <a:cxnLst/>
              <a:rect l="l" t="t" r="r" b="b"/>
              <a:pathLst>
                <a:path w="11052175" h="1911984">
                  <a:moveTo>
                    <a:pt x="10900080" y="688543"/>
                  </a:moveTo>
                  <a:lnTo>
                    <a:pt x="10881068" y="667245"/>
                  </a:lnTo>
                  <a:lnTo>
                    <a:pt x="10848835" y="653935"/>
                  </a:lnTo>
                  <a:lnTo>
                    <a:pt x="10813593" y="655980"/>
                  </a:lnTo>
                  <a:lnTo>
                    <a:pt x="10632554" y="824280"/>
                  </a:lnTo>
                  <a:lnTo>
                    <a:pt x="10603992" y="860234"/>
                  </a:lnTo>
                  <a:lnTo>
                    <a:pt x="10584955" y="900353"/>
                  </a:lnTo>
                  <a:lnTo>
                    <a:pt x="10575430" y="942975"/>
                  </a:lnTo>
                  <a:lnTo>
                    <a:pt x="10575430" y="986421"/>
                  </a:lnTo>
                  <a:lnTo>
                    <a:pt x="10584955" y="1029030"/>
                  </a:lnTo>
                  <a:lnTo>
                    <a:pt x="10603992" y="1069149"/>
                  </a:lnTo>
                  <a:lnTo>
                    <a:pt x="10632554" y="1105090"/>
                  </a:lnTo>
                  <a:lnTo>
                    <a:pt x="10781030" y="1253680"/>
                  </a:lnTo>
                  <a:lnTo>
                    <a:pt x="10789145" y="1258595"/>
                  </a:lnTo>
                  <a:lnTo>
                    <a:pt x="10884230" y="1258595"/>
                  </a:lnTo>
                  <a:lnTo>
                    <a:pt x="10900080" y="1240840"/>
                  </a:lnTo>
                  <a:lnTo>
                    <a:pt x="10900080" y="688543"/>
                  </a:lnTo>
                  <a:close/>
                </a:path>
                <a:path w="11052175" h="1911984">
                  <a:moveTo>
                    <a:pt x="11052010" y="131851"/>
                  </a:moveTo>
                  <a:lnTo>
                    <a:pt x="10967657" y="47459"/>
                  </a:lnTo>
                  <a:lnTo>
                    <a:pt x="10932770" y="21056"/>
                  </a:lnTo>
                  <a:lnTo>
                    <a:pt x="10893501" y="5219"/>
                  </a:lnTo>
                  <a:lnTo>
                    <a:pt x="10852036" y="0"/>
                  </a:lnTo>
                  <a:lnTo>
                    <a:pt x="10810570" y="5219"/>
                  </a:lnTo>
                  <a:lnTo>
                    <a:pt x="10771315" y="21056"/>
                  </a:lnTo>
                  <a:lnTo>
                    <a:pt x="10736440" y="47459"/>
                  </a:lnTo>
                  <a:lnTo>
                    <a:pt x="10655605" y="128295"/>
                  </a:lnTo>
                  <a:lnTo>
                    <a:pt x="10655605" y="127292"/>
                  </a:lnTo>
                  <a:lnTo>
                    <a:pt x="1396695" y="127292"/>
                  </a:lnTo>
                  <a:lnTo>
                    <a:pt x="0" y="1014285"/>
                  </a:lnTo>
                  <a:lnTo>
                    <a:pt x="1337830" y="1860359"/>
                  </a:lnTo>
                  <a:lnTo>
                    <a:pt x="10641762" y="1860359"/>
                  </a:lnTo>
                  <a:lnTo>
                    <a:pt x="9526346" y="1145082"/>
                  </a:lnTo>
                  <a:lnTo>
                    <a:pt x="9488792" y="1116304"/>
                  </a:lnTo>
                  <a:lnTo>
                    <a:pt x="9461779" y="1084275"/>
                  </a:lnTo>
                  <a:lnTo>
                    <a:pt x="9445447" y="1050099"/>
                  </a:lnTo>
                  <a:lnTo>
                    <a:pt x="9439973" y="1014869"/>
                  </a:lnTo>
                  <a:lnTo>
                    <a:pt x="9440062" y="1014285"/>
                  </a:lnTo>
                  <a:lnTo>
                    <a:pt x="9461500" y="945616"/>
                  </a:lnTo>
                  <a:lnTo>
                    <a:pt x="9488487" y="913599"/>
                  </a:lnTo>
                  <a:lnTo>
                    <a:pt x="9526346" y="884631"/>
                  </a:lnTo>
                  <a:lnTo>
                    <a:pt x="10578325" y="205562"/>
                  </a:lnTo>
                  <a:lnTo>
                    <a:pt x="9934423" y="849426"/>
                  </a:lnTo>
                  <a:lnTo>
                    <a:pt x="9908007" y="884262"/>
                  </a:lnTo>
                  <a:lnTo>
                    <a:pt x="9892144" y="923505"/>
                  </a:lnTo>
                  <a:lnTo>
                    <a:pt x="9886823" y="964806"/>
                  </a:lnTo>
                  <a:lnTo>
                    <a:pt x="9886836" y="964958"/>
                  </a:lnTo>
                  <a:lnTo>
                    <a:pt x="9892157" y="1006144"/>
                  </a:lnTo>
                  <a:lnTo>
                    <a:pt x="9908007" y="1045311"/>
                  </a:lnTo>
                  <a:lnTo>
                    <a:pt x="9934423" y="1080096"/>
                  </a:lnTo>
                  <a:lnTo>
                    <a:pt x="10736440" y="1881936"/>
                  </a:lnTo>
                  <a:lnTo>
                    <a:pt x="10771315" y="1908517"/>
                  </a:lnTo>
                  <a:lnTo>
                    <a:pt x="10779011" y="1911642"/>
                  </a:lnTo>
                  <a:lnTo>
                    <a:pt x="10925073" y="1911642"/>
                  </a:lnTo>
                  <a:lnTo>
                    <a:pt x="10932770" y="1908517"/>
                  </a:lnTo>
                  <a:lnTo>
                    <a:pt x="10967657" y="1881936"/>
                  </a:lnTo>
                  <a:lnTo>
                    <a:pt x="11052010" y="1797583"/>
                  </a:lnTo>
                  <a:lnTo>
                    <a:pt x="11052010" y="1793900"/>
                  </a:lnTo>
                  <a:lnTo>
                    <a:pt x="10338435" y="1080528"/>
                  </a:lnTo>
                  <a:lnTo>
                    <a:pt x="10311816" y="1045679"/>
                  </a:lnTo>
                  <a:lnTo>
                    <a:pt x="10295839" y="1006424"/>
                  </a:lnTo>
                  <a:lnTo>
                    <a:pt x="10295801" y="1006144"/>
                  </a:lnTo>
                  <a:lnTo>
                    <a:pt x="10290518" y="964958"/>
                  </a:lnTo>
                  <a:lnTo>
                    <a:pt x="10290531" y="964806"/>
                  </a:lnTo>
                  <a:lnTo>
                    <a:pt x="10295839" y="923505"/>
                  </a:lnTo>
                  <a:lnTo>
                    <a:pt x="10311803" y="884262"/>
                  </a:lnTo>
                  <a:lnTo>
                    <a:pt x="10338435" y="849426"/>
                  </a:lnTo>
                  <a:lnTo>
                    <a:pt x="11052010" y="135534"/>
                  </a:lnTo>
                  <a:lnTo>
                    <a:pt x="11052010" y="131851"/>
                  </a:lnTo>
                  <a:close/>
                </a:path>
              </a:pathLst>
            </a:custGeom>
            <a:solidFill>
              <a:srgbClr val="387D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322610" y="6049184"/>
            <a:ext cx="757555" cy="693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350" spc="90" dirty="0">
                <a:solidFill>
                  <a:srgbClr val="231F20"/>
                </a:solidFill>
                <a:latin typeface="Lucida Sans Unicode"/>
                <a:cs typeface="Lucida Sans Unicode"/>
              </a:rPr>
              <a:t>03</a:t>
            </a:r>
            <a:endParaRPr sz="435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477950" y="5957894"/>
            <a:ext cx="929005" cy="896619"/>
          </a:xfrm>
          <a:custGeom>
            <a:avLst/>
            <a:gdLst/>
            <a:ahLst/>
            <a:cxnLst/>
            <a:rect l="l" t="t" r="r" b="b"/>
            <a:pathLst>
              <a:path w="929004" h="896620">
                <a:moveTo>
                  <a:pt x="261811" y="523239"/>
                </a:moveTo>
                <a:lnTo>
                  <a:pt x="209054" y="518159"/>
                </a:lnTo>
                <a:lnTo>
                  <a:pt x="159912" y="502919"/>
                </a:lnTo>
                <a:lnTo>
                  <a:pt x="115439" y="478789"/>
                </a:lnTo>
                <a:lnTo>
                  <a:pt x="76693" y="445769"/>
                </a:lnTo>
                <a:lnTo>
                  <a:pt x="44723" y="407669"/>
                </a:lnTo>
                <a:lnTo>
                  <a:pt x="20580" y="363219"/>
                </a:lnTo>
                <a:lnTo>
                  <a:pt x="5321" y="313689"/>
                </a:lnTo>
                <a:lnTo>
                  <a:pt x="0" y="261619"/>
                </a:lnTo>
                <a:lnTo>
                  <a:pt x="5321" y="208279"/>
                </a:lnTo>
                <a:lnTo>
                  <a:pt x="20580" y="158749"/>
                </a:lnTo>
                <a:lnTo>
                  <a:pt x="44723" y="114299"/>
                </a:lnTo>
                <a:lnTo>
                  <a:pt x="76693" y="76199"/>
                </a:lnTo>
                <a:lnTo>
                  <a:pt x="115430" y="44449"/>
                </a:lnTo>
                <a:lnTo>
                  <a:pt x="159903" y="20319"/>
                </a:lnTo>
                <a:lnTo>
                  <a:pt x="209051" y="5079"/>
                </a:lnTo>
                <a:lnTo>
                  <a:pt x="261811" y="0"/>
                </a:lnTo>
                <a:lnTo>
                  <a:pt x="314567" y="5079"/>
                </a:lnTo>
                <a:lnTo>
                  <a:pt x="363709" y="20319"/>
                </a:lnTo>
                <a:lnTo>
                  <a:pt x="380094" y="29209"/>
                </a:lnTo>
                <a:lnTo>
                  <a:pt x="261811" y="29209"/>
                </a:lnTo>
                <a:lnTo>
                  <a:pt x="215067" y="34289"/>
                </a:lnTo>
                <a:lnTo>
                  <a:pt x="171524" y="46989"/>
                </a:lnTo>
                <a:lnTo>
                  <a:pt x="132120" y="68579"/>
                </a:lnTo>
                <a:lnTo>
                  <a:pt x="97793" y="97789"/>
                </a:lnTo>
                <a:lnTo>
                  <a:pt x="69472" y="132079"/>
                </a:lnTo>
                <a:lnTo>
                  <a:pt x="48084" y="171449"/>
                </a:lnTo>
                <a:lnTo>
                  <a:pt x="34565" y="214629"/>
                </a:lnTo>
                <a:lnTo>
                  <a:pt x="29850" y="261619"/>
                </a:lnTo>
                <a:lnTo>
                  <a:pt x="34561" y="307339"/>
                </a:lnTo>
                <a:lnTo>
                  <a:pt x="48075" y="351789"/>
                </a:lnTo>
                <a:lnTo>
                  <a:pt x="69462" y="391159"/>
                </a:lnTo>
                <a:lnTo>
                  <a:pt x="97793" y="425449"/>
                </a:lnTo>
                <a:lnTo>
                  <a:pt x="132120" y="453389"/>
                </a:lnTo>
                <a:lnTo>
                  <a:pt x="171524" y="474979"/>
                </a:lnTo>
                <a:lnTo>
                  <a:pt x="215067" y="488949"/>
                </a:lnTo>
                <a:lnTo>
                  <a:pt x="261811" y="492759"/>
                </a:lnTo>
                <a:lnTo>
                  <a:pt x="382435" y="492759"/>
                </a:lnTo>
                <a:lnTo>
                  <a:pt x="363709" y="502919"/>
                </a:lnTo>
                <a:lnTo>
                  <a:pt x="314567" y="518159"/>
                </a:lnTo>
                <a:lnTo>
                  <a:pt x="261811" y="523239"/>
                </a:lnTo>
                <a:close/>
              </a:path>
              <a:path w="929004" h="896620">
                <a:moveTo>
                  <a:pt x="382435" y="492759"/>
                </a:moveTo>
                <a:lnTo>
                  <a:pt x="261811" y="492759"/>
                </a:lnTo>
                <a:lnTo>
                  <a:pt x="308555" y="488949"/>
                </a:lnTo>
                <a:lnTo>
                  <a:pt x="352098" y="474979"/>
                </a:lnTo>
                <a:lnTo>
                  <a:pt x="391501" y="453389"/>
                </a:lnTo>
                <a:lnTo>
                  <a:pt x="425828" y="425449"/>
                </a:lnTo>
                <a:lnTo>
                  <a:pt x="454149" y="391159"/>
                </a:lnTo>
                <a:lnTo>
                  <a:pt x="475537" y="351789"/>
                </a:lnTo>
                <a:lnTo>
                  <a:pt x="489056" y="307339"/>
                </a:lnTo>
                <a:lnTo>
                  <a:pt x="493771" y="261619"/>
                </a:lnTo>
                <a:lnTo>
                  <a:pt x="489056" y="214629"/>
                </a:lnTo>
                <a:lnTo>
                  <a:pt x="475537" y="171449"/>
                </a:lnTo>
                <a:lnTo>
                  <a:pt x="454149" y="132079"/>
                </a:lnTo>
                <a:lnTo>
                  <a:pt x="425828" y="97789"/>
                </a:lnTo>
                <a:lnTo>
                  <a:pt x="391501" y="68579"/>
                </a:lnTo>
                <a:lnTo>
                  <a:pt x="352098" y="46989"/>
                </a:lnTo>
                <a:lnTo>
                  <a:pt x="308555" y="34289"/>
                </a:lnTo>
                <a:lnTo>
                  <a:pt x="261811" y="29209"/>
                </a:lnTo>
                <a:lnTo>
                  <a:pt x="380094" y="29209"/>
                </a:lnTo>
                <a:lnTo>
                  <a:pt x="446928" y="76199"/>
                </a:lnTo>
                <a:lnTo>
                  <a:pt x="478898" y="114299"/>
                </a:lnTo>
                <a:lnTo>
                  <a:pt x="503041" y="158749"/>
                </a:lnTo>
                <a:lnTo>
                  <a:pt x="518301" y="208279"/>
                </a:lnTo>
                <a:lnTo>
                  <a:pt x="523622" y="261619"/>
                </a:lnTo>
                <a:lnTo>
                  <a:pt x="518301" y="313689"/>
                </a:lnTo>
                <a:lnTo>
                  <a:pt x="503041" y="363219"/>
                </a:lnTo>
                <a:lnTo>
                  <a:pt x="478898" y="407669"/>
                </a:lnTo>
                <a:lnTo>
                  <a:pt x="446928" y="445769"/>
                </a:lnTo>
                <a:lnTo>
                  <a:pt x="408182" y="478789"/>
                </a:lnTo>
                <a:lnTo>
                  <a:pt x="382435" y="492759"/>
                </a:lnTo>
                <a:close/>
              </a:path>
              <a:path w="929004" h="896620">
                <a:moveTo>
                  <a:pt x="276666" y="140969"/>
                </a:moveTo>
                <a:lnTo>
                  <a:pt x="246955" y="140969"/>
                </a:lnTo>
                <a:lnTo>
                  <a:pt x="246955" y="104139"/>
                </a:lnTo>
                <a:lnTo>
                  <a:pt x="253617" y="97789"/>
                </a:lnTo>
                <a:lnTo>
                  <a:pt x="270028" y="97789"/>
                </a:lnTo>
                <a:lnTo>
                  <a:pt x="276666" y="104139"/>
                </a:lnTo>
                <a:lnTo>
                  <a:pt x="276666" y="140969"/>
                </a:lnTo>
                <a:close/>
              </a:path>
              <a:path w="929004" h="896620">
                <a:moveTo>
                  <a:pt x="790336" y="297179"/>
                </a:moveTo>
                <a:lnTo>
                  <a:pt x="740610" y="297179"/>
                </a:lnTo>
                <a:lnTo>
                  <a:pt x="727365" y="276859"/>
                </a:lnTo>
                <a:lnTo>
                  <a:pt x="712485" y="256539"/>
                </a:lnTo>
                <a:lnTo>
                  <a:pt x="678215" y="220979"/>
                </a:lnTo>
                <a:lnTo>
                  <a:pt x="625045" y="182879"/>
                </a:lnTo>
                <a:lnTo>
                  <a:pt x="564406" y="156209"/>
                </a:lnTo>
                <a:lnTo>
                  <a:pt x="556513" y="153669"/>
                </a:lnTo>
                <a:lnTo>
                  <a:pt x="552080" y="146049"/>
                </a:lnTo>
                <a:lnTo>
                  <a:pt x="554471" y="137159"/>
                </a:lnTo>
                <a:lnTo>
                  <a:pt x="556838" y="129539"/>
                </a:lnTo>
                <a:lnTo>
                  <a:pt x="565148" y="125729"/>
                </a:lnTo>
                <a:lnTo>
                  <a:pt x="573017" y="128269"/>
                </a:lnTo>
                <a:lnTo>
                  <a:pt x="639634" y="156209"/>
                </a:lnTo>
                <a:lnTo>
                  <a:pt x="698015" y="198119"/>
                </a:lnTo>
                <a:lnTo>
                  <a:pt x="734241" y="236219"/>
                </a:lnTo>
                <a:lnTo>
                  <a:pt x="764286" y="279399"/>
                </a:lnTo>
                <a:lnTo>
                  <a:pt x="795070" y="279399"/>
                </a:lnTo>
                <a:lnTo>
                  <a:pt x="790336" y="297179"/>
                </a:lnTo>
                <a:close/>
              </a:path>
              <a:path w="929004" h="896620">
                <a:moveTo>
                  <a:pt x="333338" y="350519"/>
                </a:moveTo>
                <a:lnTo>
                  <a:pt x="284448" y="350519"/>
                </a:lnTo>
                <a:lnTo>
                  <a:pt x="291467" y="347979"/>
                </a:lnTo>
                <a:lnTo>
                  <a:pt x="297829" y="344169"/>
                </a:lnTo>
                <a:lnTo>
                  <a:pt x="314410" y="313689"/>
                </a:lnTo>
                <a:lnTo>
                  <a:pt x="313643" y="306069"/>
                </a:lnTo>
                <a:lnTo>
                  <a:pt x="284438" y="276859"/>
                </a:lnTo>
                <a:lnTo>
                  <a:pt x="276922" y="275589"/>
                </a:lnTo>
                <a:lnTo>
                  <a:pt x="246699" y="275589"/>
                </a:lnTo>
                <a:lnTo>
                  <a:pt x="233167" y="274319"/>
                </a:lnTo>
                <a:lnTo>
                  <a:pt x="199137" y="256539"/>
                </a:lnTo>
                <a:lnTo>
                  <a:pt x="180737" y="222249"/>
                </a:lnTo>
                <a:lnTo>
                  <a:pt x="179361" y="208279"/>
                </a:lnTo>
                <a:lnTo>
                  <a:pt x="180737" y="195579"/>
                </a:lnTo>
                <a:lnTo>
                  <a:pt x="199137" y="161289"/>
                </a:lnTo>
                <a:lnTo>
                  <a:pt x="233167" y="142239"/>
                </a:lnTo>
                <a:lnTo>
                  <a:pt x="246699" y="140969"/>
                </a:lnTo>
                <a:lnTo>
                  <a:pt x="276922" y="140969"/>
                </a:lnTo>
                <a:lnTo>
                  <a:pt x="314516" y="152399"/>
                </a:lnTo>
                <a:lnTo>
                  <a:pt x="332715" y="171449"/>
                </a:lnTo>
                <a:lnTo>
                  <a:pt x="239173" y="171449"/>
                </a:lnTo>
                <a:lnTo>
                  <a:pt x="232154" y="173989"/>
                </a:lnTo>
                <a:lnTo>
                  <a:pt x="209212" y="208279"/>
                </a:lnTo>
                <a:lnTo>
                  <a:pt x="209978" y="215899"/>
                </a:lnTo>
                <a:lnTo>
                  <a:pt x="239183" y="245109"/>
                </a:lnTo>
                <a:lnTo>
                  <a:pt x="246699" y="246379"/>
                </a:lnTo>
                <a:lnTo>
                  <a:pt x="276922" y="246379"/>
                </a:lnTo>
                <a:lnTo>
                  <a:pt x="290454" y="247649"/>
                </a:lnTo>
                <a:lnTo>
                  <a:pt x="324484" y="265429"/>
                </a:lnTo>
                <a:lnTo>
                  <a:pt x="342884" y="299719"/>
                </a:lnTo>
                <a:lnTo>
                  <a:pt x="344135" y="312419"/>
                </a:lnTo>
                <a:lnTo>
                  <a:pt x="344135" y="314959"/>
                </a:lnTo>
                <a:lnTo>
                  <a:pt x="342884" y="327659"/>
                </a:lnTo>
                <a:lnTo>
                  <a:pt x="338942" y="339089"/>
                </a:lnTo>
                <a:lnTo>
                  <a:pt x="333338" y="350519"/>
                </a:lnTo>
                <a:close/>
              </a:path>
              <a:path w="929004" h="896620">
                <a:moveTo>
                  <a:pt x="337575" y="223519"/>
                </a:moveTo>
                <a:lnTo>
                  <a:pt x="321095" y="223519"/>
                </a:lnTo>
                <a:lnTo>
                  <a:pt x="314410" y="217169"/>
                </a:lnTo>
                <a:lnTo>
                  <a:pt x="314410" y="208279"/>
                </a:lnTo>
                <a:lnTo>
                  <a:pt x="313643" y="200659"/>
                </a:lnTo>
                <a:lnTo>
                  <a:pt x="284438" y="171449"/>
                </a:lnTo>
                <a:lnTo>
                  <a:pt x="332715" y="171449"/>
                </a:lnTo>
                <a:lnTo>
                  <a:pt x="338942" y="182879"/>
                </a:lnTo>
                <a:lnTo>
                  <a:pt x="342884" y="195579"/>
                </a:lnTo>
                <a:lnTo>
                  <a:pt x="344260" y="208279"/>
                </a:lnTo>
                <a:lnTo>
                  <a:pt x="344260" y="217169"/>
                </a:lnTo>
                <a:lnTo>
                  <a:pt x="337575" y="223519"/>
                </a:lnTo>
                <a:close/>
              </a:path>
              <a:path w="929004" h="896620">
                <a:moveTo>
                  <a:pt x="795070" y="279399"/>
                </a:moveTo>
                <a:lnTo>
                  <a:pt x="764286" y="279399"/>
                </a:lnTo>
                <a:lnTo>
                  <a:pt x="775080" y="238759"/>
                </a:lnTo>
                <a:lnTo>
                  <a:pt x="777169" y="231139"/>
                </a:lnTo>
                <a:lnTo>
                  <a:pt x="785317" y="226059"/>
                </a:lnTo>
                <a:lnTo>
                  <a:pt x="801194" y="229869"/>
                </a:lnTo>
                <a:lnTo>
                  <a:pt x="805952" y="238759"/>
                </a:lnTo>
                <a:lnTo>
                  <a:pt x="803863" y="246379"/>
                </a:lnTo>
                <a:lnTo>
                  <a:pt x="795070" y="279399"/>
                </a:lnTo>
                <a:close/>
              </a:path>
              <a:path w="929004" h="896620">
                <a:moveTo>
                  <a:pt x="772712" y="335279"/>
                </a:moveTo>
                <a:lnTo>
                  <a:pt x="764913" y="335279"/>
                </a:lnTo>
                <a:lnTo>
                  <a:pt x="689566" y="314959"/>
                </a:lnTo>
                <a:lnTo>
                  <a:pt x="681627" y="312419"/>
                </a:lnTo>
                <a:lnTo>
                  <a:pt x="676869" y="304799"/>
                </a:lnTo>
                <a:lnTo>
                  <a:pt x="681047" y="288289"/>
                </a:lnTo>
                <a:lnTo>
                  <a:pt x="689195" y="284479"/>
                </a:lnTo>
                <a:lnTo>
                  <a:pt x="697133" y="285749"/>
                </a:lnTo>
                <a:lnTo>
                  <a:pt x="740610" y="297179"/>
                </a:lnTo>
                <a:lnTo>
                  <a:pt x="790336" y="297179"/>
                </a:lnTo>
                <a:lnTo>
                  <a:pt x="781881" y="328929"/>
                </a:lnTo>
                <a:lnTo>
                  <a:pt x="778678" y="332739"/>
                </a:lnTo>
                <a:lnTo>
                  <a:pt x="774639" y="334009"/>
                </a:lnTo>
                <a:lnTo>
                  <a:pt x="773710" y="334009"/>
                </a:lnTo>
                <a:lnTo>
                  <a:pt x="772712" y="335279"/>
                </a:lnTo>
                <a:close/>
              </a:path>
              <a:path w="929004" h="896620">
                <a:moveTo>
                  <a:pt x="276922" y="380999"/>
                </a:moveTo>
                <a:lnTo>
                  <a:pt x="246699" y="380999"/>
                </a:lnTo>
                <a:lnTo>
                  <a:pt x="233167" y="379729"/>
                </a:lnTo>
                <a:lnTo>
                  <a:pt x="199137" y="360679"/>
                </a:lnTo>
                <a:lnTo>
                  <a:pt x="179486" y="314959"/>
                </a:lnTo>
                <a:lnTo>
                  <a:pt x="179361" y="304799"/>
                </a:lnTo>
                <a:lnTo>
                  <a:pt x="186046" y="298449"/>
                </a:lnTo>
                <a:lnTo>
                  <a:pt x="202526" y="298449"/>
                </a:lnTo>
                <a:lnTo>
                  <a:pt x="209212" y="304799"/>
                </a:lnTo>
                <a:lnTo>
                  <a:pt x="209212" y="313689"/>
                </a:lnTo>
                <a:lnTo>
                  <a:pt x="209978" y="321309"/>
                </a:lnTo>
                <a:lnTo>
                  <a:pt x="239183" y="350519"/>
                </a:lnTo>
                <a:lnTo>
                  <a:pt x="333338" y="350519"/>
                </a:lnTo>
                <a:lnTo>
                  <a:pt x="332715" y="351789"/>
                </a:lnTo>
                <a:lnTo>
                  <a:pt x="324484" y="360679"/>
                </a:lnTo>
                <a:lnTo>
                  <a:pt x="314516" y="369569"/>
                </a:lnTo>
                <a:lnTo>
                  <a:pt x="303079" y="375919"/>
                </a:lnTo>
                <a:lnTo>
                  <a:pt x="290454" y="379729"/>
                </a:lnTo>
                <a:lnTo>
                  <a:pt x="276922" y="380999"/>
                </a:lnTo>
                <a:close/>
              </a:path>
              <a:path w="929004" h="896620">
                <a:moveTo>
                  <a:pt x="666679" y="896619"/>
                </a:moveTo>
                <a:lnTo>
                  <a:pt x="613922" y="890269"/>
                </a:lnTo>
                <a:lnTo>
                  <a:pt x="564780" y="875029"/>
                </a:lnTo>
                <a:lnTo>
                  <a:pt x="520308" y="850899"/>
                </a:lnTo>
                <a:lnTo>
                  <a:pt x="481561" y="819149"/>
                </a:lnTo>
                <a:lnTo>
                  <a:pt x="449591" y="781049"/>
                </a:lnTo>
                <a:lnTo>
                  <a:pt x="425448" y="736599"/>
                </a:lnTo>
                <a:lnTo>
                  <a:pt x="410189" y="687069"/>
                </a:lnTo>
                <a:lnTo>
                  <a:pt x="404868" y="633729"/>
                </a:lnTo>
                <a:lnTo>
                  <a:pt x="410189" y="581659"/>
                </a:lnTo>
                <a:lnTo>
                  <a:pt x="425448" y="532129"/>
                </a:lnTo>
                <a:lnTo>
                  <a:pt x="449591" y="487679"/>
                </a:lnTo>
                <a:lnTo>
                  <a:pt x="481561" y="449579"/>
                </a:lnTo>
                <a:lnTo>
                  <a:pt x="520308" y="416559"/>
                </a:lnTo>
                <a:lnTo>
                  <a:pt x="564780" y="392429"/>
                </a:lnTo>
                <a:lnTo>
                  <a:pt x="613922" y="377189"/>
                </a:lnTo>
                <a:lnTo>
                  <a:pt x="666679" y="372109"/>
                </a:lnTo>
                <a:lnTo>
                  <a:pt x="719435" y="377189"/>
                </a:lnTo>
                <a:lnTo>
                  <a:pt x="768578" y="392429"/>
                </a:lnTo>
                <a:lnTo>
                  <a:pt x="787303" y="402589"/>
                </a:lnTo>
                <a:lnTo>
                  <a:pt x="666702" y="402589"/>
                </a:lnTo>
                <a:lnTo>
                  <a:pt x="619958" y="406399"/>
                </a:lnTo>
                <a:lnTo>
                  <a:pt x="576415" y="420369"/>
                </a:lnTo>
                <a:lnTo>
                  <a:pt x="537011" y="441959"/>
                </a:lnTo>
                <a:lnTo>
                  <a:pt x="502684" y="469899"/>
                </a:lnTo>
                <a:lnTo>
                  <a:pt x="474363" y="504189"/>
                </a:lnTo>
                <a:lnTo>
                  <a:pt x="452975" y="543559"/>
                </a:lnTo>
                <a:lnTo>
                  <a:pt x="439456" y="588009"/>
                </a:lnTo>
                <a:lnTo>
                  <a:pt x="434742" y="633729"/>
                </a:lnTo>
                <a:lnTo>
                  <a:pt x="439456" y="680719"/>
                </a:lnTo>
                <a:lnTo>
                  <a:pt x="452975" y="723899"/>
                </a:lnTo>
                <a:lnTo>
                  <a:pt x="474363" y="764539"/>
                </a:lnTo>
                <a:lnTo>
                  <a:pt x="502684" y="798829"/>
                </a:lnTo>
                <a:lnTo>
                  <a:pt x="537011" y="826769"/>
                </a:lnTo>
                <a:lnTo>
                  <a:pt x="576415" y="848359"/>
                </a:lnTo>
                <a:lnTo>
                  <a:pt x="619958" y="861059"/>
                </a:lnTo>
                <a:lnTo>
                  <a:pt x="666702" y="866139"/>
                </a:lnTo>
                <a:lnTo>
                  <a:pt x="784962" y="866139"/>
                </a:lnTo>
                <a:lnTo>
                  <a:pt x="768578" y="875029"/>
                </a:lnTo>
                <a:lnTo>
                  <a:pt x="719435" y="890269"/>
                </a:lnTo>
                <a:lnTo>
                  <a:pt x="666679" y="896619"/>
                </a:lnTo>
                <a:close/>
              </a:path>
              <a:path w="929004" h="896620">
                <a:moveTo>
                  <a:pt x="270004" y="424179"/>
                </a:moveTo>
                <a:lnTo>
                  <a:pt x="253593" y="424179"/>
                </a:lnTo>
                <a:lnTo>
                  <a:pt x="246955" y="417829"/>
                </a:lnTo>
                <a:lnTo>
                  <a:pt x="246955" y="380999"/>
                </a:lnTo>
                <a:lnTo>
                  <a:pt x="276666" y="380999"/>
                </a:lnTo>
                <a:lnTo>
                  <a:pt x="276666" y="417829"/>
                </a:lnTo>
                <a:lnTo>
                  <a:pt x="270004" y="424179"/>
                </a:lnTo>
                <a:close/>
              </a:path>
              <a:path w="929004" h="896620">
                <a:moveTo>
                  <a:pt x="784962" y="866139"/>
                </a:moveTo>
                <a:lnTo>
                  <a:pt x="666702" y="866139"/>
                </a:lnTo>
                <a:lnTo>
                  <a:pt x="713446" y="861059"/>
                </a:lnTo>
                <a:lnTo>
                  <a:pt x="756989" y="848359"/>
                </a:lnTo>
                <a:lnTo>
                  <a:pt x="796393" y="826769"/>
                </a:lnTo>
                <a:lnTo>
                  <a:pt x="830720" y="798829"/>
                </a:lnTo>
                <a:lnTo>
                  <a:pt x="859038" y="763269"/>
                </a:lnTo>
                <a:lnTo>
                  <a:pt x="880420" y="723899"/>
                </a:lnTo>
                <a:lnTo>
                  <a:pt x="893938" y="680719"/>
                </a:lnTo>
                <a:lnTo>
                  <a:pt x="898662" y="633729"/>
                </a:lnTo>
                <a:lnTo>
                  <a:pt x="893948" y="588009"/>
                </a:lnTo>
                <a:lnTo>
                  <a:pt x="880429" y="543559"/>
                </a:lnTo>
                <a:lnTo>
                  <a:pt x="859041" y="504189"/>
                </a:lnTo>
                <a:lnTo>
                  <a:pt x="830720" y="469899"/>
                </a:lnTo>
                <a:lnTo>
                  <a:pt x="796393" y="441959"/>
                </a:lnTo>
                <a:lnTo>
                  <a:pt x="756989" y="420369"/>
                </a:lnTo>
                <a:lnTo>
                  <a:pt x="713446" y="406399"/>
                </a:lnTo>
                <a:lnTo>
                  <a:pt x="666702" y="402589"/>
                </a:lnTo>
                <a:lnTo>
                  <a:pt x="787303" y="402589"/>
                </a:lnTo>
                <a:lnTo>
                  <a:pt x="851796" y="449579"/>
                </a:lnTo>
                <a:lnTo>
                  <a:pt x="883767" y="487679"/>
                </a:lnTo>
                <a:lnTo>
                  <a:pt x="907909" y="532129"/>
                </a:lnTo>
                <a:lnTo>
                  <a:pt x="923169" y="581659"/>
                </a:lnTo>
                <a:lnTo>
                  <a:pt x="928490" y="633729"/>
                </a:lnTo>
                <a:lnTo>
                  <a:pt x="923169" y="687069"/>
                </a:lnTo>
                <a:lnTo>
                  <a:pt x="907909" y="736599"/>
                </a:lnTo>
                <a:lnTo>
                  <a:pt x="883767" y="781049"/>
                </a:lnTo>
                <a:lnTo>
                  <a:pt x="851796" y="819149"/>
                </a:lnTo>
                <a:lnTo>
                  <a:pt x="813050" y="850899"/>
                </a:lnTo>
                <a:lnTo>
                  <a:pt x="784962" y="866139"/>
                </a:lnTo>
                <a:close/>
              </a:path>
              <a:path w="929004" h="896620">
                <a:moveTo>
                  <a:pt x="630468" y="547369"/>
                </a:moveTo>
                <a:lnTo>
                  <a:pt x="600640" y="547369"/>
                </a:lnTo>
                <a:lnTo>
                  <a:pt x="600640" y="537209"/>
                </a:lnTo>
                <a:lnTo>
                  <a:pt x="611970" y="500379"/>
                </a:lnTo>
                <a:lnTo>
                  <a:pt x="653425" y="473709"/>
                </a:lnTo>
                <a:lnTo>
                  <a:pt x="666702" y="471169"/>
                </a:lnTo>
                <a:lnTo>
                  <a:pt x="679979" y="473709"/>
                </a:lnTo>
                <a:lnTo>
                  <a:pt x="692363" y="477519"/>
                </a:lnTo>
                <a:lnTo>
                  <a:pt x="703581" y="482599"/>
                </a:lnTo>
                <a:lnTo>
                  <a:pt x="713359" y="491489"/>
                </a:lnTo>
                <a:lnTo>
                  <a:pt x="714217" y="492759"/>
                </a:lnTo>
                <a:lnTo>
                  <a:pt x="721939" y="501649"/>
                </a:lnTo>
                <a:lnTo>
                  <a:pt x="666679" y="501649"/>
                </a:lnTo>
                <a:lnTo>
                  <a:pt x="659418" y="502919"/>
                </a:lnTo>
                <a:lnTo>
                  <a:pt x="631209" y="530859"/>
                </a:lnTo>
                <a:lnTo>
                  <a:pt x="630591" y="537209"/>
                </a:lnTo>
                <a:lnTo>
                  <a:pt x="630468" y="547369"/>
                </a:lnTo>
                <a:close/>
              </a:path>
              <a:path w="929004" h="896620">
                <a:moveTo>
                  <a:pt x="732741" y="547369"/>
                </a:moveTo>
                <a:lnTo>
                  <a:pt x="702890" y="547369"/>
                </a:lnTo>
                <a:lnTo>
                  <a:pt x="702775" y="537209"/>
                </a:lnTo>
                <a:lnTo>
                  <a:pt x="702314" y="532129"/>
                </a:lnTo>
                <a:lnTo>
                  <a:pt x="702199" y="530859"/>
                </a:lnTo>
                <a:lnTo>
                  <a:pt x="700215" y="524509"/>
                </a:lnTo>
                <a:lnTo>
                  <a:pt x="697073" y="518159"/>
                </a:lnTo>
                <a:lnTo>
                  <a:pt x="692909" y="513079"/>
                </a:lnTo>
                <a:lnTo>
                  <a:pt x="692235" y="511809"/>
                </a:lnTo>
                <a:lnTo>
                  <a:pt x="686868" y="507999"/>
                </a:lnTo>
                <a:lnTo>
                  <a:pt x="680719" y="504189"/>
                </a:lnTo>
                <a:lnTo>
                  <a:pt x="673939" y="502919"/>
                </a:lnTo>
                <a:lnTo>
                  <a:pt x="666679" y="501649"/>
                </a:lnTo>
                <a:lnTo>
                  <a:pt x="721939" y="501649"/>
                </a:lnTo>
                <a:lnTo>
                  <a:pt x="727770" y="513079"/>
                </a:lnTo>
                <a:lnTo>
                  <a:pt x="731456" y="524509"/>
                </a:lnTo>
                <a:lnTo>
                  <a:pt x="732624" y="537209"/>
                </a:lnTo>
                <a:lnTo>
                  <a:pt x="732741" y="547369"/>
                </a:lnTo>
                <a:close/>
              </a:path>
              <a:path w="929004" h="896620">
                <a:moveTo>
                  <a:pt x="779026" y="796289"/>
                </a:moveTo>
                <a:lnTo>
                  <a:pt x="554355" y="796289"/>
                </a:lnTo>
                <a:lnTo>
                  <a:pt x="547669" y="789939"/>
                </a:lnTo>
                <a:lnTo>
                  <a:pt x="547669" y="553719"/>
                </a:lnTo>
                <a:lnTo>
                  <a:pt x="554355" y="547369"/>
                </a:lnTo>
                <a:lnTo>
                  <a:pt x="779026" y="547369"/>
                </a:lnTo>
                <a:lnTo>
                  <a:pt x="785711" y="553719"/>
                </a:lnTo>
                <a:lnTo>
                  <a:pt x="785711" y="577849"/>
                </a:lnTo>
                <a:lnTo>
                  <a:pt x="577520" y="577849"/>
                </a:lnTo>
                <a:lnTo>
                  <a:pt x="577520" y="767079"/>
                </a:lnTo>
                <a:lnTo>
                  <a:pt x="785711" y="767079"/>
                </a:lnTo>
                <a:lnTo>
                  <a:pt x="785711" y="789939"/>
                </a:lnTo>
                <a:lnTo>
                  <a:pt x="779026" y="796289"/>
                </a:lnTo>
                <a:close/>
              </a:path>
              <a:path w="929004" h="896620">
                <a:moveTo>
                  <a:pt x="143173" y="669289"/>
                </a:moveTo>
                <a:lnTo>
                  <a:pt x="127296" y="665479"/>
                </a:lnTo>
                <a:lnTo>
                  <a:pt x="122537" y="656589"/>
                </a:lnTo>
                <a:lnTo>
                  <a:pt x="124626" y="648969"/>
                </a:lnTo>
                <a:lnTo>
                  <a:pt x="146608" y="566419"/>
                </a:lnTo>
                <a:lnTo>
                  <a:pt x="149811" y="562609"/>
                </a:lnTo>
                <a:lnTo>
                  <a:pt x="153850" y="561339"/>
                </a:lnTo>
                <a:lnTo>
                  <a:pt x="154779" y="561339"/>
                </a:lnTo>
                <a:lnTo>
                  <a:pt x="155777" y="560069"/>
                </a:lnTo>
                <a:lnTo>
                  <a:pt x="163576" y="560069"/>
                </a:lnTo>
                <a:lnTo>
                  <a:pt x="238923" y="580389"/>
                </a:lnTo>
                <a:lnTo>
                  <a:pt x="246862" y="582929"/>
                </a:lnTo>
                <a:lnTo>
                  <a:pt x="251620" y="590549"/>
                </a:lnTo>
                <a:lnTo>
                  <a:pt x="249692" y="598169"/>
                </a:lnTo>
                <a:lnTo>
                  <a:pt x="187880" y="598169"/>
                </a:lnTo>
                <a:lnTo>
                  <a:pt x="199469" y="615949"/>
                </a:lnTo>
                <a:lnTo>
                  <a:pt x="164203" y="615949"/>
                </a:lnTo>
                <a:lnTo>
                  <a:pt x="153409" y="656589"/>
                </a:lnTo>
                <a:lnTo>
                  <a:pt x="151320" y="664209"/>
                </a:lnTo>
                <a:lnTo>
                  <a:pt x="143173" y="669289"/>
                </a:lnTo>
                <a:close/>
              </a:path>
              <a:path w="929004" h="896620">
                <a:moveTo>
                  <a:pt x="623806" y="617219"/>
                </a:moveTo>
                <a:lnTo>
                  <a:pt x="607325" y="617219"/>
                </a:lnTo>
                <a:lnTo>
                  <a:pt x="600640" y="610869"/>
                </a:lnTo>
                <a:lnTo>
                  <a:pt x="600640" y="577849"/>
                </a:lnTo>
                <a:lnTo>
                  <a:pt x="630491" y="577849"/>
                </a:lnTo>
                <a:lnTo>
                  <a:pt x="630491" y="610869"/>
                </a:lnTo>
                <a:lnTo>
                  <a:pt x="623806" y="617219"/>
                </a:lnTo>
                <a:close/>
              </a:path>
              <a:path w="929004" h="896620">
                <a:moveTo>
                  <a:pt x="726079" y="617219"/>
                </a:moveTo>
                <a:lnTo>
                  <a:pt x="709598" y="617219"/>
                </a:lnTo>
                <a:lnTo>
                  <a:pt x="702913" y="610869"/>
                </a:lnTo>
                <a:lnTo>
                  <a:pt x="702913" y="577849"/>
                </a:lnTo>
                <a:lnTo>
                  <a:pt x="732764" y="577849"/>
                </a:lnTo>
                <a:lnTo>
                  <a:pt x="732764" y="610869"/>
                </a:lnTo>
                <a:lnTo>
                  <a:pt x="726079" y="617219"/>
                </a:lnTo>
                <a:close/>
              </a:path>
              <a:path w="929004" h="896620">
                <a:moveTo>
                  <a:pt x="785711" y="767079"/>
                </a:moveTo>
                <a:lnTo>
                  <a:pt x="755883" y="767079"/>
                </a:lnTo>
                <a:lnTo>
                  <a:pt x="755883" y="577849"/>
                </a:lnTo>
                <a:lnTo>
                  <a:pt x="785711" y="577849"/>
                </a:lnTo>
                <a:lnTo>
                  <a:pt x="785711" y="767079"/>
                </a:lnTo>
                <a:close/>
              </a:path>
              <a:path w="929004" h="896620">
                <a:moveTo>
                  <a:pt x="239295" y="610869"/>
                </a:moveTo>
                <a:lnTo>
                  <a:pt x="231356" y="609599"/>
                </a:lnTo>
                <a:lnTo>
                  <a:pt x="187880" y="598169"/>
                </a:lnTo>
                <a:lnTo>
                  <a:pt x="249692" y="598169"/>
                </a:lnTo>
                <a:lnTo>
                  <a:pt x="247442" y="607059"/>
                </a:lnTo>
                <a:lnTo>
                  <a:pt x="239295" y="610869"/>
                </a:lnTo>
                <a:close/>
              </a:path>
              <a:path w="929004" h="896620">
                <a:moveTo>
                  <a:pt x="363341" y="769619"/>
                </a:moveTo>
                <a:lnTo>
                  <a:pt x="321262" y="754379"/>
                </a:lnTo>
                <a:lnTo>
                  <a:pt x="258508" y="718819"/>
                </a:lnTo>
                <a:lnTo>
                  <a:pt x="211635" y="678179"/>
                </a:lnTo>
                <a:lnTo>
                  <a:pt x="178406" y="638809"/>
                </a:lnTo>
                <a:lnTo>
                  <a:pt x="164203" y="615949"/>
                </a:lnTo>
                <a:lnTo>
                  <a:pt x="199469" y="615949"/>
                </a:lnTo>
                <a:lnTo>
                  <a:pt x="201125" y="618489"/>
                </a:lnTo>
                <a:lnTo>
                  <a:pt x="216004" y="638809"/>
                </a:lnTo>
                <a:lnTo>
                  <a:pt x="250274" y="674369"/>
                </a:lnTo>
                <a:lnTo>
                  <a:pt x="303445" y="712469"/>
                </a:lnTo>
                <a:lnTo>
                  <a:pt x="364084" y="739139"/>
                </a:lnTo>
                <a:lnTo>
                  <a:pt x="371976" y="741679"/>
                </a:lnTo>
                <a:lnTo>
                  <a:pt x="376409" y="749299"/>
                </a:lnTo>
                <a:lnTo>
                  <a:pt x="374019" y="758189"/>
                </a:lnTo>
                <a:lnTo>
                  <a:pt x="371651" y="765809"/>
                </a:lnTo>
                <a:lnTo>
                  <a:pt x="363341" y="7696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9548963" y="5769630"/>
            <a:ext cx="3957320" cy="126682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1450" b="1" spc="215" dirty="0">
                <a:solidFill>
                  <a:srgbClr val="FFFFFF"/>
                </a:solidFill>
                <a:latin typeface="Arial"/>
                <a:cs typeface="Arial"/>
              </a:rPr>
              <a:t>Принцип</a:t>
            </a:r>
            <a:r>
              <a:rPr sz="1450" b="1" spc="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spc="195" dirty="0">
                <a:solidFill>
                  <a:srgbClr val="FFFFFF"/>
                </a:solidFill>
                <a:latin typeface="Arial"/>
                <a:cs typeface="Arial"/>
              </a:rPr>
              <a:t>експоненти</a:t>
            </a:r>
            <a:r>
              <a:rPr sz="1450" b="1" spc="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Verdana"/>
                <a:cs typeface="Verdana"/>
              </a:rPr>
              <a:t>–</a:t>
            </a:r>
            <a:r>
              <a:rPr sz="1450" spc="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розвиток</a:t>
            </a:r>
            <a:endParaRPr sz="1450" dirty="0">
              <a:latin typeface="Arial"/>
              <a:cs typeface="Arial"/>
            </a:endParaRPr>
          </a:p>
          <a:p>
            <a:pPr marL="12700" marR="5080">
              <a:lnSpc>
                <a:spcPct val="112300"/>
              </a:lnSpc>
            </a:pP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електронної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0" dirty="0">
                <a:solidFill>
                  <a:srgbClr val="FFFFFF"/>
                </a:solidFill>
                <a:latin typeface="Arial"/>
                <a:cs typeface="Arial"/>
              </a:rPr>
              <a:t>економіки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відбувається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експонційно</a:t>
            </a:r>
            <a:r>
              <a:rPr sz="1450" spc="18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що</a:t>
            </a:r>
            <a:r>
              <a:rPr sz="1450" spc="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пов</a:t>
            </a:r>
            <a:r>
              <a:rPr sz="1450" spc="170" dirty="0">
                <a:solidFill>
                  <a:srgbClr val="FFFFFF"/>
                </a:solidFill>
                <a:latin typeface="Verdana"/>
                <a:cs typeface="Verdana"/>
              </a:rPr>
              <a:t>’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язано</a:t>
            </a:r>
            <a:r>
              <a:rPr sz="1450" spc="3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5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endParaRPr sz="1450" dirty="0">
              <a:latin typeface="Arial"/>
              <a:cs typeface="Arial"/>
            </a:endParaRPr>
          </a:p>
          <a:p>
            <a:pPr marL="12700" marR="84455">
              <a:lnSpc>
                <a:spcPct val="112300"/>
              </a:lnSpc>
              <a:spcBef>
                <a:spcPts val="5"/>
              </a:spcBef>
            </a:pPr>
            <a:r>
              <a:rPr sz="1450" spc="204" dirty="0">
                <a:solidFill>
                  <a:srgbClr val="FFFFFF"/>
                </a:solidFill>
                <a:latin typeface="Arial"/>
                <a:cs typeface="Arial"/>
              </a:rPr>
              <a:t>нелінійним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характером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збільшення кількості</a:t>
            </a:r>
            <a:r>
              <a:rPr sz="1450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30" dirty="0">
                <a:solidFill>
                  <a:srgbClr val="FFFFFF"/>
                </a:solidFill>
                <a:latin typeface="Arial"/>
                <a:cs typeface="Arial"/>
              </a:rPr>
              <a:t>ї</a:t>
            </a:r>
            <a:r>
              <a:rPr sz="1450" spc="-2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ї</a:t>
            </a:r>
            <a:r>
              <a:rPr sz="1450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0" dirty="0">
                <a:solidFill>
                  <a:srgbClr val="FFFFFF"/>
                </a:solidFill>
                <a:latin typeface="Arial"/>
                <a:cs typeface="Arial"/>
              </a:rPr>
              <a:t>елементів</a:t>
            </a:r>
            <a:r>
              <a:rPr sz="1450" spc="13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 dirty="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84697" y="7625739"/>
            <a:ext cx="6889930" cy="15106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2395" marR="5080" indent="-100330" algn="r">
              <a:lnSpc>
                <a:spcPct val="112100"/>
              </a:lnSpc>
              <a:spcBef>
                <a:spcPts val="95"/>
              </a:spcBef>
            </a:pPr>
            <a:r>
              <a:rPr sz="1450" b="1" spc="215" dirty="0">
                <a:solidFill>
                  <a:srgbClr val="FFFFFF"/>
                </a:solidFill>
                <a:latin typeface="Arial"/>
                <a:cs typeface="Arial"/>
              </a:rPr>
              <a:t>Принцип</a:t>
            </a:r>
            <a:r>
              <a:rPr sz="1450" b="1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spc="190" dirty="0">
                <a:solidFill>
                  <a:srgbClr val="FFFFFF"/>
                </a:solidFill>
                <a:latin typeface="Arial"/>
                <a:cs typeface="Arial"/>
              </a:rPr>
              <a:t>зростаючого</a:t>
            </a:r>
            <a:r>
              <a:rPr sz="1450" b="1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spc="100" dirty="0">
                <a:solidFill>
                  <a:srgbClr val="FFFFFF"/>
                </a:solidFill>
                <a:latin typeface="Arial"/>
                <a:cs typeface="Arial"/>
              </a:rPr>
              <a:t>ефекту</a:t>
            </a:r>
            <a:r>
              <a:rPr sz="1450" spc="10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Прихід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електронну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економіку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нових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учасників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призводить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95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збільшення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розмірів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0" dirty="0">
                <a:solidFill>
                  <a:srgbClr val="FFFFFF"/>
                </a:solidFill>
                <a:latin typeface="Arial"/>
                <a:cs typeface="Arial"/>
              </a:rPr>
              <a:t>мережі</a:t>
            </a:r>
            <a:r>
              <a:rPr sz="1450" spc="13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 dirty="0">
              <a:latin typeface="Verdana"/>
              <a:cs typeface="Verdana"/>
            </a:endParaRPr>
          </a:p>
          <a:p>
            <a:pPr marL="353060" marR="5080" indent="50165" algn="r">
              <a:lnSpc>
                <a:spcPct val="112100"/>
              </a:lnSpc>
            </a:pP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Завдяки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збільшенню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обсягів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Verdana"/>
                <a:cs typeface="Verdana"/>
              </a:rPr>
              <a:t>Internet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95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0" dirty="0">
                <a:solidFill>
                  <a:srgbClr val="FFFFFF"/>
                </a:solidFill>
                <a:latin typeface="Arial"/>
                <a:cs typeface="Arial"/>
              </a:rPr>
              <a:t>неї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потрапляє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80" dirty="0">
                <a:solidFill>
                  <a:srgbClr val="FFFFFF"/>
                </a:solidFill>
                <a:latin typeface="Arial"/>
                <a:cs typeface="Arial"/>
              </a:rPr>
              <a:t>все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більша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кількість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бізнесменів</a:t>
            </a:r>
            <a:r>
              <a:rPr sz="1450" spc="16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Зрештою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збільшується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40" dirty="0">
                <a:solidFill>
                  <a:srgbClr val="FFFFFF"/>
                </a:solidFill>
                <a:latin typeface="Arial"/>
                <a:cs typeface="Arial"/>
              </a:rPr>
              <a:t>обсяг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продажу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товарів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240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05" dirty="0">
                <a:solidFill>
                  <a:srgbClr val="FFFFFF"/>
                </a:solidFill>
                <a:latin typeface="Arial"/>
                <a:cs typeface="Arial"/>
              </a:rPr>
              <a:t>послуг</a:t>
            </a:r>
            <a:r>
              <a:rPr sz="1450" spc="105" dirty="0">
                <a:solidFill>
                  <a:srgbClr val="FFFFFF"/>
                </a:solidFill>
                <a:latin typeface="Verdana"/>
                <a:cs typeface="Verdana"/>
              </a:rPr>
              <a:t>),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який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призводить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95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зростання</a:t>
            </a:r>
            <a:endParaRPr sz="1450" dirty="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210"/>
              </a:spcBef>
            </a:pP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обсягу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отримуваного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прибутку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учасника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0" dirty="0">
                <a:solidFill>
                  <a:srgbClr val="FFFFFF"/>
                </a:solidFill>
                <a:latin typeface="Arial"/>
                <a:cs typeface="Arial"/>
              </a:rPr>
              <a:t>бізнес</a:t>
            </a:r>
            <a:r>
              <a:rPr sz="1450" spc="13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1450" spc="-3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40" dirty="0">
                <a:solidFill>
                  <a:srgbClr val="FFFFFF"/>
                </a:solidFill>
                <a:latin typeface="Arial"/>
                <a:cs typeface="Arial"/>
              </a:rPr>
              <a:t>процесів</a:t>
            </a:r>
            <a:r>
              <a:rPr sz="1450" spc="14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 dirty="0">
              <a:latin typeface="Verdana"/>
              <a:cs typeface="Verdan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74555" y="7871155"/>
            <a:ext cx="877103" cy="875030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2027869" y="7911300"/>
            <a:ext cx="779780" cy="693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350" spc="185" dirty="0">
                <a:solidFill>
                  <a:srgbClr val="231F20"/>
                </a:solidFill>
                <a:latin typeface="Lucida Sans Unicode"/>
                <a:cs typeface="Lucida Sans Unicode"/>
              </a:rPr>
              <a:t>04</a:t>
            </a:r>
            <a:endParaRPr sz="43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375266" cy="64149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83249" y="993575"/>
            <a:ext cx="5135245" cy="159702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3000" spc="470" dirty="0">
                <a:solidFill>
                  <a:srgbClr val="FFFFFF"/>
                </a:solidFill>
                <a:latin typeface="Arial"/>
                <a:cs typeface="Arial"/>
              </a:rPr>
              <a:t>принципи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3000" spc="370" dirty="0">
                <a:solidFill>
                  <a:srgbClr val="FFFFFF"/>
                </a:solidFill>
                <a:latin typeface="Arial"/>
                <a:cs typeface="Arial"/>
              </a:rPr>
              <a:t>функціонування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3000" spc="370" dirty="0">
                <a:solidFill>
                  <a:srgbClr val="FFFFFF"/>
                </a:solidFill>
                <a:latin typeface="Arial"/>
                <a:cs typeface="Arial"/>
              </a:rPr>
              <a:t>електронної</a:t>
            </a:r>
            <a:r>
              <a:rPr sz="3000" spc="5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spc="425" dirty="0">
                <a:solidFill>
                  <a:srgbClr val="FFFFFF"/>
                </a:solidFill>
                <a:latin typeface="Arial"/>
                <a:cs typeface="Arial"/>
              </a:rPr>
              <a:t>економіки</a:t>
            </a:r>
            <a:endParaRPr sz="3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75522" y="1078841"/>
            <a:ext cx="779145" cy="693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350" spc="185" dirty="0">
                <a:solidFill>
                  <a:srgbClr val="231F20"/>
                </a:solidFill>
                <a:latin typeface="Lucida Sans Unicode"/>
                <a:cs typeface="Lucida Sans Unicode"/>
              </a:rPr>
              <a:t>05</a:t>
            </a:r>
            <a:endParaRPr sz="435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472984" y="380846"/>
            <a:ext cx="10815320" cy="2029460"/>
          </a:xfrm>
          <a:custGeom>
            <a:avLst/>
            <a:gdLst/>
            <a:ahLst/>
            <a:cxnLst/>
            <a:rect l="l" t="t" r="r" b="b"/>
            <a:pathLst>
              <a:path w="10815319" h="2029460">
                <a:moveTo>
                  <a:pt x="466191" y="1003490"/>
                </a:moveTo>
                <a:lnTo>
                  <a:pt x="449884" y="968933"/>
                </a:lnTo>
                <a:lnTo>
                  <a:pt x="421513" y="933107"/>
                </a:lnTo>
                <a:lnTo>
                  <a:pt x="273050" y="784542"/>
                </a:lnTo>
                <a:lnTo>
                  <a:pt x="205206" y="762762"/>
                </a:lnTo>
                <a:lnTo>
                  <a:pt x="172974" y="776071"/>
                </a:lnTo>
                <a:lnTo>
                  <a:pt x="149466" y="802411"/>
                </a:lnTo>
                <a:lnTo>
                  <a:pt x="140373" y="839457"/>
                </a:lnTo>
                <a:lnTo>
                  <a:pt x="140373" y="1307477"/>
                </a:lnTo>
                <a:lnTo>
                  <a:pt x="149466" y="1344536"/>
                </a:lnTo>
                <a:lnTo>
                  <a:pt x="169900" y="1367421"/>
                </a:lnTo>
                <a:lnTo>
                  <a:pt x="264744" y="1367421"/>
                </a:lnTo>
                <a:lnTo>
                  <a:pt x="273050" y="1362405"/>
                </a:lnTo>
                <a:lnTo>
                  <a:pt x="421513" y="1213942"/>
                </a:lnTo>
                <a:lnTo>
                  <a:pt x="449884" y="1177963"/>
                </a:lnTo>
                <a:lnTo>
                  <a:pt x="466191" y="1143317"/>
                </a:lnTo>
                <a:lnTo>
                  <a:pt x="466191" y="1003490"/>
                </a:lnTo>
                <a:close/>
              </a:path>
              <a:path w="10815319" h="2029460">
                <a:moveTo>
                  <a:pt x="10815003" y="837425"/>
                </a:moveTo>
                <a:lnTo>
                  <a:pt x="9695078" y="0"/>
                </a:lnTo>
                <a:lnTo>
                  <a:pt x="139471" y="0"/>
                </a:lnTo>
                <a:lnTo>
                  <a:pt x="1377823" y="886675"/>
                </a:lnTo>
                <a:lnTo>
                  <a:pt x="1416265" y="920369"/>
                </a:lnTo>
                <a:lnTo>
                  <a:pt x="1443926" y="957859"/>
                </a:lnTo>
                <a:lnTo>
                  <a:pt x="1460639" y="997877"/>
                </a:lnTo>
                <a:lnTo>
                  <a:pt x="1466240" y="1039139"/>
                </a:lnTo>
                <a:lnTo>
                  <a:pt x="1460766" y="1080312"/>
                </a:lnTo>
                <a:lnTo>
                  <a:pt x="1444269" y="1120203"/>
                </a:lnTo>
                <a:lnTo>
                  <a:pt x="1416659" y="1157681"/>
                </a:lnTo>
                <a:lnTo>
                  <a:pt x="1377823" y="1191590"/>
                </a:lnTo>
                <a:lnTo>
                  <a:pt x="487006" y="1821332"/>
                </a:lnTo>
                <a:lnTo>
                  <a:pt x="1118870" y="1189304"/>
                </a:lnTo>
                <a:lnTo>
                  <a:pt x="1118997" y="1189304"/>
                </a:lnTo>
                <a:lnTo>
                  <a:pt x="1119441" y="1188732"/>
                </a:lnTo>
                <a:lnTo>
                  <a:pt x="1145628" y="1154404"/>
                </a:lnTo>
                <a:lnTo>
                  <a:pt x="1161580" y="1115161"/>
                </a:lnTo>
                <a:lnTo>
                  <a:pt x="1164615" y="1091425"/>
                </a:lnTo>
                <a:lnTo>
                  <a:pt x="1164615" y="1055966"/>
                </a:lnTo>
                <a:lnTo>
                  <a:pt x="1145628" y="992974"/>
                </a:lnTo>
                <a:lnTo>
                  <a:pt x="1119047" y="958138"/>
                </a:lnTo>
                <a:lnTo>
                  <a:pt x="317296" y="156718"/>
                </a:lnTo>
                <a:lnTo>
                  <a:pt x="282435" y="130136"/>
                </a:lnTo>
                <a:lnTo>
                  <a:pt x="243166" y="114198"/>
                </a:lnTo>
                <a:lnTo>
                  <a:pt x="201714" y="108826"/>
                </a:lnTo>
                <a:lnTo>
                  <a:pt x="160274" y="114198"/>
                </a:lnTo>
                <a:lnTo>
                  <a:pt x="121031" y="130136"/>
                </a:lnTo>
                <a:lnTo>
                  <a:pt x="86207" y="156718"/>
                </a:lnTo>
                <a:lnTo>
                  <a:pt x="0" y="242925"/>
                </a:lnTo>
                <a:lnTo>
                  <a:pt x="715124" y="958138"/>
                </a:lnTo>
                <a:lnTo>
                  <a:pt x="741692" y="992974"/>
                </a:lnTo>
                <a:lnTo>
                  <a:pt x="757631" y="1032230"/>
                </a:lnTo>
                <a:lnTo>
                  <a:pt x="762952" y="1073696"/>
                </a:lnTo>
                <a:lnTo>
                  <a:pt x="757631" y="1115161"/>
                </a:lnTo>
                <a:lnTo>
                  <a:pt x="741692" y="1154404"/>
                </a:lnTo>
                <a:lnTo>
                  <a:pt x="715060" y="1189304"/>
                </a:lnTo>
                <a:lnTo>
                  <a:pt x="0" y="1904974"/>
                </a:lnTo>
                <a:lnTo>
                  <a:pt x="86106" y="1991182"/>
                </a:lnTo>
                <a:lnTo>
                  <a:pt x="120980" y="2017585"/>
                </a:lnTo>
                <a:lnTo>
                  <a:pt x="125793" y="2019528"/>
                </a:lnTo>
                <a:lnTo>
                  <a:pt x="206641" y="2019528"/>
                </a:lnTo>
                <a:lnTo>
                  <a:pt x="193230" y="2029015"/>
                </a:lnTo>
                <a:lnTo>
                  <a:pt x="9744850" y="2029015"/>
                </a:lnTo>
                <a:lnTo>
                  <a:pt x="10815003" y="1238415"/>
                </a:lnTo>
                <a:lnTo>
                  <a:pt x="10815003" y="837425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010769" y="933853"/>
            <a:ext cx="844550" cy="1008380"/>
          </a:xfrm>
          <a:custGeom>
            <a:avLst/>
            <a:gdLst/>
            <a:ahLst/>
            <a:cxnLst/>
            <a:rect l="l" t="t" r="r" b="b"/>
            <a:pathLst>
              <a:path w="844550" h="1008380">
                <a:moveTo>
                  <a:pt x="590177" y="1008380"/>
                </a:moveTo>
                <a:lnTo>
                  <a:pt x="60909" y="1008380"/>
                </a:lnTo>
                <a:lnTo>
                  <a:pt x="56665" y="1007110"/>
                </a:lnTo>
                <a:lnTo>
                  <a:pt x="48259" y="1005840"/>
                </a:lnTo>
                <a:lnTo>
                  <a:pt x="16045" y="985520"/>
                </a:lnTo>
                <a:lnTo>
                  <a:pt x="13344" y="982980"/>
                </a:lnTo>
                <a:lnTo>
                  <a:pt x="0" y="947420"/>
                </a:lnTo>
                <a:lnTo>
                  <a:pt x="8" y="59690"/>
                </a:lnTo>
                <a:lnTo>
                  <a:pt x="16107" y="21590"/>
                </a:lnTo>
                <a:lnTo>
                  <a:pt x="22160" y="15240"/>
                </a:lnTo>
                <a:lnTo>
                  <a:pt x="25452" y="12700"/>
                </a:lnTo>
                <a:lnTo>
                  <a:pt x="32566" y="7620"/>
                </a:lnTo>
                <a:lnTo>
                  <a:pt x="36321" y="6350"/>
                </a:lnTo>
                <a:lnTo>
                  <a:pt x="44224" y="2540"/>
                </a:lnTo>
                <a:lnTo>
                  <a:pt x="48297" y="1270"/>
                </a:lnTo>
                <a:lnTo>
                  <a:pt x="56685" y="0"/>
                </a:lnTo>
                <a:lnTo>
                  <a:pt x="594426" y="0"/>
                </a:lnTo>
                <a:lnTo>
                  <a:pt x="602842" y="1270"/>
                </a:lnTo>
                <a:lnTo>
                  <a:pt x="606928" y="2540"/>
                </a:lnTo>
                <a:lnTo>
                  <a:pt x="614854" y="6350"/>
                </a:lnTo>
                <a:lnTo>
                  <a:pt x="618618" y="7620"/>
                </a:lnTo>
                <a:lnTo>
                  <a:pt x="625751" y="12700"/>
                </a:lnTo>
                <a:lnTo>
                  <a:pt x="629052" y="15240"/>
                </a:lnTo>
                <a:lnTo>
                  <a:pt x="635117" y="21590"/>
                </a:lnTo>
                <a:lnTo>
                  <a:pt x="637825" y="25400"/>
                </a:lnTo>
                <a:lnTo>
                  <a:pt x="642589" y="31750"/>
                </a:lnTo>
                <a:lnTo>
                  <a:pt x="643930" y="34290"/>
                </a:lnTo>
                <a:lnTo>
                  <a:pt x="57188" y="34290"/>
                </a:lnTo>
                <a:lnTo>
                  <a:pt x="49652" y="38100"/>
                </a:lnTo>
                <a:lnTo>
                  <a:pt x="34455" y="60960"/>
                </a:lnTo>
                <a:lnTo>
                  <a:pt x="34576" y="951230"/>
                </a:lnTo>
                <a:lnTo>
                  <a:pt x="643231" y="974090"/>
                </a:lnTo>
                <a:lnTo>
                  <a:pt x="642561" y="975360"/>
                </a:lnTo>
                <a:lnTo>
                  <a:pt x="637796" y="982980"/>
                </a:lnTo>
                <a:lnTo>
                  <a:pt x="635091" y="985520"/>
                </a:lnTo>
                <a:lnTo>
                  <a:pt x="629029" y="991870"/>
                </a:lnTo>
                <a:lnTo>
                  <a:pt x="594425" y="1007110"/>
                </a:lnTo>
                <a:lnTo>
                  <a:pt x="590177" y="1008380"/>
                </a:lnTo>
                <a:close/>
              </a:path>
              <a:path w="844550" h="1008380">
                <a:moveTo>
                  <a:pt x="639708" y="236220"/>
                </a:moveTo>
                <a:lnTo>
                  <a:pt x="571261" y="236220"/>
                </a:lnTo>
                <a:lnTo>
                  <a:pt x="593772" y="223520"/>
                </a:lnTo>
                <a:lnTo>
                  <a:pt x="618446" y="208280"/>
                </a:lnTo>
                <a:lnTo>
                  <a:pt x="616624" y="133350"/>
                </a:lnTo>
                <a:lnTo>
                  <a:pt x="616655" y="55880"/>
                </a:lnTo>
                <a:lnTo>
                  <a:pt x="613640" y="49530"/>
                </a:lnTo>
                <a:lnTo>
                  <a:pt x="607576" y="43180"/>
                </a:lnTo>
                <a:lnTo>
                  <a:pt x="603200" y="38100"/>
                </a:lnTo>
                <a:lnTo>
                  <a:pt x="597952" y="35560"/>
                </a:lnTo>
                <a:lnTo>
                  <a:pt x="591835" y="34290"/>
                </a:lnTo>
                <a:lnTo>
                  <a:pt x="643930" y="34290"/>
                </a:lnTo>
                <a:lnTo>
                  <a:pt x="651208" y="140970"/>
                </a:lnTo>
                <a:lnTo>
                  <a:pt x="651320" y="158750"/>
                </a:lnTo>
                <a:lnTo>
                  <a:pt x="651403" y="189230"/>
                </a:lnTo>
                <a:lnTo>
                  <a:pt x="721307" y="189230"/>
                </a:lnTo>
                <a:lnTo>
                  <a:pt x="705047" y="198120"/>
                </a:lnTo>
                <a:lnTo>
                  <a:pt x="696940" y="203200"/>
                </a:lnTo>
                <a:lnTo>
                  <a:pt x="639708" y="236220"/>
                </a:lnTo>
                <a:close/>
              </a:path>
              <a:path w="844550" h="1008380">
                <a:moveTo>
                  <a:pt x="524174" y="793750"/>
                </a:moveTo>
                <a:lnTo>
                  <a:pt x="126910" y="793750"/>
                </a:lnTo>
                <a:lnTo>
                  <a:pt x="119940" y="792480"/>
                </a:lnTo>
                <a:lnTo>
                  <a:pt x="116556" y="791210"/>
                </a:lnTo>
                <a:lnTo>
                  <a:pt x="109994" y="788670"/>
                </a:lnTo>
                <a:lnTo>
                  <a:pt x="106878" y="786130"/>
                </a:lnTo>
                <a:lnTo>
                  <a:pt x="100975" y="782320"/>
                </a:lnTo>
                <a:lnTo>
                  <a:pt x="98245" y="781050"/>
                </a:lnTo>
                <a:lnTo>
                  <a:pt x="93229" y="775970"/>
                </a:lnTo>
                <a:lnTo>
                  <a:pt x="90990" y="772160"/>
                </a:lnTo>
                <a:lnTo>
                  <a:pt x="87051" y="767080"/>
                </a:lnTo>
                <a:lnTo>
                  <a:pt x="79944" y="124460"/>
                </a:lnTo>
                <a:lnTo>
                  <a:pt x="80290" y="121920"/>
                </a:lnTo>
                <a:lnTo>
                  <a:pt x="81675" y="114300"/>
                </a:lnTo>
                <a:lnTo>
                  <a:pt x="82702" y="110490"/>
                </a:lnTo>
                <a:lnTo>
                  <a:pt x="85423" y="104140"/>
                </a:lnTo>
                <a:lnTo>
                  <a:pt x="87091" y="101600"/>
                </a:lnTo>
                <a:lnTo>
                  <a:pt x="91042" y="95250"/>
                </a:lnTo>
                <a:lnTo>
                  <a:pt x="127030" y="74930"/>
                </a:lnTo>
                <a:lnTo>
                  <a:pt x="130552" y="73660"/>
                </a:lnTo>
                <a:lnTo>
                  <a:pt x="517097" y="73660"/>
                </a:lnTo>
                <a:lnTo>
                  <a:pt x="527919" y="74930"/>
                </a:lnTo>
                <a:lnTo>
                  <a:pt x="562024" y="97790"/>
                </a:lnTo>
                <a:lnTo>
                  <a:pt x="568487" y="111760"/>
                </a:lnTo>
                <a:lnTo>
                  <a:pt x="129561" y="111760"/>
                </a:lnTo>
                <a:lnTo>
                  <a:pt x="125676" y="113030"/>
                </a:lnTo>
                <a:lnTo>
                  <a:pt x="119218" y="120650"/>
                </a:lnTo>
                <a:lnTo>
                  <a:pt x="117607" y="124460"/>
                </a:lnTo>
                <a:lnTo>
                  <a:pt x="117733" y="491490"/>
                </a:lnTo>
                <a:lnTo>
                  <a:pt x="117756" y="744220"/>
                </a:lnTo>
                <a:lnTo>
                  <a:pt x="119368" y="748030"/>
                </a:lnTo>
                <a:lnTo>
                  <a:pt x="127662" y="755650"/>
                </a:lnTo>
                <a:lnTo>
                  <a:pt x="569001" y="755650"/>
                </a:lnTo>
                <a:lnTo>
                  <a:pt x="568487" y="756920"/>
                </a:lnTo>
                <a:lnTo>
                  <a:pt x="550133" y="782320"/>
                </a:lnTo>
                <a:lnTo>
                  <a:pt x="544221" y="787400"/>
                </a:lnTo>
                <a:lnTo>
                  <a:pt x="541101" y="788670"/>
                </a:lnTo>
                <a:lnTo>
                  <a:pt x="534532" y="791210"/>
                </a:lnTo>
                <a:lnTo>
                  <a:pt x="531147" y="792480"/>
                </a:lnTo>
                <a:lnTo>
                  <a:pt x="524174" y="793750"/>
                </a:lnTo>
                <a:close/>
              </a:path>
              <a:path w="844550" h="1008380">
                <a:moveTo>
                  <a:pt x="416623" y="674370"/>
                </a:moveTo>
                <a:lnTo>
                  <a:pt x="403440" y="674370"/>
                </a:lnTo>
                <a:lnTo>
                  <a:pt x="399226" y="668020"/>
                </a:lnTo>
                <a:lnTo>
                  <a:pt x="396375" y="655320"/>
                </a:lnTo>
                <a:lnTo>
                  <a:pt x="390465" y="626110"/>
                </a:lnTo>
                <a:lnTo>
                  <a:pt x="384508" y="598170"/>
                </a:lnTo>
                <a:lnTo>
                  <a:pt x="378597" y="570230"/>
                </a:lnTo>
                <a:lnTo>
                  <a:pt x="372826" y="541020"/>
                </a:lnTo>
                <a:lnTo>
                  <a:pt x="372604" y="538480"/>
                </a:lnTo>
                <a:lnTo>
                  <a:pt x="371610" y="537210"/>
                </a:lnTo>
                <a:lnTo>
                  <a:pt x="368079" y="533400"/>
                </a:lnTo>
                <a:lnTo>
                  <a:pt x="365974" y="532130"/>
                </a:lnTo>
                <a:lnTo>
                  <a:pt x="363530" y="532130"/>
                </a:lnTo>
                <a:lnTo>
                  <a:pt x="351860" y="529590"/>
                </a:lnTo>
                <a:lnTo>
                  <a:pt x="340625" y="525780"/>
                </a:lnTo>
                <a:lnTo>
                  <a:pt x="335237" y="521970"/>
                </a:lnTo>
                <a:lnTo>
                  <a:pt x="324920" y="516890"/>
                </a:lnTo>
                <a:lnTo>
                  <a:pt x="320068" y="513080"/>
                </a:lnTo>
                <a:lnTo>
                  <a:pt x="310974" y="505460"/>
                </a:lnTo>
                <a:lnTo>
                  <a:pt x="306801" y="500380"/>
                </a:lnTo>
                <a:lnTo>
                  <a:pt x="299202" y="491490"/>
                </a:lnTo>
                <a:lnTo>
                  <a:pt x="282016" y="453390"/>
                </a:lnTo>
                <a:lnTo>
                  <a:pt x="279578" y="435610"/>
                </a:lnTo>
                <a:lnTo>
                  <a:pt x="279680" y="422910"/>
                </a:lnTo>
                <a:lnTo>
                  <a:pt x="290740" y="382270"/>
                </a:lnTo>
                <a:lnTo>
                  <a:pt x="321476" y="346710"/>
                </a:lnTo>
                <a:lnTo>
                  <a:pt x="377476" y="325120"/>
                </a:lnTo>
                <a:lnTo>
                  <a:pt x="387188" y="322580"/>
                </a:lnTo>
                <a:lnTo>
                  <a:pt x="396970" y="321310"/>
                </a:lnTo>
                <a:lnTo>
                  <a:pt x="409390" y="318770"/>
                </a:lnTo>
                <a:lnTo>
                  <a:pt x="411125" y="317500"/>
                </a:lnTo>
                <a:lnTo>
                  <a:pt x="414843" y="317500"/>
                </a:lnTo>
                <a:lnTo>
                  <a:pt x="448699" y="306070"/>
                </a:lnTo>
                <a:lnTo>
                  <a:pt x="459587" y="300990"/>
                </a:lnTo>
                <a:lnTo>
                  <a:pt x="462562" y="299720"/>
                </a:lnTo>
                <a:lnTo>
                  <a:pt x="467891" y="297180"/>
                </a:lnTo>
                <a:lnTo>
                  <a:pt x="496600" y="280670"/>
                </a:lnTo>
                <a:lnTo>
                  <a:pt x="513574" y="270510"/>
                </a:lnTo>
                <a:lnTo>
                  <a:pt x="533582" y="259080"/>
                </a:lnTo>
                <a:lnTo>
                  <a:pt x="533437" y="124460"/>
                </a:lnTo>
                <a:lnTo>
                  <a:pt x="520196" y="111760"/>
                </a:lnTo>
                <a:lnTo>
                  <a:pt x="568487" y="111760"/>
                </a:lnTo>
                <a:lnTo>
                  <a:pt x="569771" y="115570"/>
                </a:lnTo>
                <a:lnTo>
                  <a:pt x="571013" y="125730"/>
                </a:lnTo>
                <a:lnTo>
                  <a:pt x="571261" y="125730"/>
                </a:lnTo>
                <a:lnTo>
                  <a:pt x="571261" y="236220"/>
                </a:lnTo>
                <a:lnTo>
                  <a:pt x="639708" y="236220"/>
                </a:lnTo>
                <a:lnTo>
                  <a:pt x="476815" y="330200"/>
                </a:lnTo>
                <a:lnTo>
                  <a:pt x="474809" y="331470"/>
                </a:lnTo>
                <a:lnTo>
                  <a:pt x="473321" y="332740"/>
                </a:lnTo>
                <a:lnTo>
                  <a:pt x="472353" y="335280"/>
                </a:lnTo>
                <a:lnTo>
                  <a:pt x="471763" y="336550"/>
                </a:lnTo>
                <a:lnTo>
                  <a:pt x="471597" y="337820"/>
                </a:lnTo>
                <a:lnTo>
                  <a:pt x="471981" y="340360"/>
                </a:lnTo>
                <a:lnTo>
                  <a:pt x="472100" y="341630"/>
                </a:lnTo>
                <a:lnTo>
                  <a:pt x="472348" y="342900"/>
                </a:lnTo>
                <a:lnTo>
                  <a:pt x="472725" y="342900"/>
                </a:lnTo>
                <a:lnTo>
                  <a:pt x="473365" y="345440"/>
                </a:lnTo>
                <a:lnTo>
                  <a:pt x="439260" y="345440"/>
                </a:lnTo>
                <a:lnTo>
                  <a:pt x="428969" y="347980"/>
                </a:lnTo>
                <a:lnTo>
                  <a:pt x="418747" y="349250"/>
                </a:lnTo>
                <a:lnTo>
                  <a:pt x="408619" y="351790"/>
                </a:lnTo>
                <a:lnTo>
                  <a:pt x="397987" y="354330"/>
                </a:lnTo>
                <a:lnTo>
                  <a:pt x="396623" y="354330"/>
                </a:lnTo>
                <a:lnTo>
                  <a:pt x="359440" y="364490"/>
                </a:lnTo>
                <a:lnTo>
                  <a:pt x="327096" y="387350"/>
                </a:lnTo>
                <a:lnTo>
                  <a:pt x="312706" y="424180"/>
                </a:lnTo>
                <a:lnTo>
                  <a:pt x="312511" y="431800"/>
                </a:lnTo>
                <a:lnTo>
                  <a:pt x="313705" y="439420"/>
                </a:lnTo>
                <a:lnTo>
                  <a:pt x="314549" y="447040"/>
                </a:lnTo>
                <a:lnTo>
                  <a:pt x="334025" y="481330"/>
                </a:lnTo>
                <a:lnTo>
                  <a:pt x="367625" y="500380"/>
                </a:lnTo>
                <a:lnTo>
                  <a:pt x="639910" y="500380"/>
                </a:lnTo>
                <a:lnTo>
                  <a:pt x="756061" y="516890"/>
                </a:lnTo>
                <a:lnTo>
                  <a:pt x="473593" y="516890"/>
                </a:lnTo>
                <a:lnTo>
                  <a:pt x="473735" y="518160"/>
                </a:lnTo>
                <a:lnTo>
                  <a:pt x="475343" y="525780"/>
                </a:lnTo>
                <a:lnTo>
                  <a:pt x="437897" y="525780"/>
                </a:lnTo>
                <a:lnTo>
                  <a:pt x="434674" y="527050"/>
                </a:lnTo>
                <a:lnTo>
                  <a:pt x="430212" y="527050"/>
                </a:lnTo>
                <a:lnTo>
                  <a:pt x="427609" y="528320"/>
                </a:lnTo>
                <a:lnTo>
                  <a:pt x="412488" y="530860"/>
                </a:lnTo>
                <a:lnTo>
                  <a:pt x="404804" y="533400"/>
                </a:lnTo>
                <a:lnTo>
                  <a:pt x="410397" y="558800"/>
                </a:lnTo>
                <a:lnTo>
                  <a:pt x="421397" y="612140"/>
                </a:lnTo>
                <a:lnTo>
                  <a:pt x="427114" y="638810"/>
                </a:lnTo>
                <a:lnTo>
                  <a:pt x="498635" y="638810"/>
                </a:lnTo>
                <a:lnTo>
                  <a:pt x="499268" y="645160"/>
                </a:lnTo>
                <a:lnTo>
                  <a:pt x="497111" y="652780"/>
                </a:lnTo>
                <a:lnTo>
                  <a:pt x="491654" y="656590"/>
                </a:lnTo>
                <a:lnTo>
                  <a:pt x="482641" y="660400"/>
                </a:lnTo>
                <a:lnTo>
                  <a:pt x="482021" y="660400"/>
                </a:lnTo>
                <a:lnTo>
                  <a:pt x="474460" y="661670"/>
                </a:lnTo>
                <a:lnTo>
                  <a:pt x="466776" y="664210"/>
                </a:lnTo>
                <a:lnTo>
                  <a:pt x="459215" y="665480"/>
                </a:lnTo>
                <a:lnTo>
                  <a:pt x="450382" y="666750"/>
                </a:lnTo>
                <a:lnTo>
                  <a:pt x="441538" y="669290"/>
                </a:lnTo>
                <a:lnTo>
                  <a:pt x="432670" y="670560"/>
                </a:lnTo>
                <a:lnTo>
                  <a:pt x="423767" y="673100"/>
                </a:lnTo>
                <a:lnTo>
                  <a:pt x="420217" y="673100"/>
                </a:lnTo>
                <a:lnTo>
                  <a:pt x="416623" y="674370"/>
                </a:lnTo>
                <a:close/>
              </a:path>
              <a:path w="844550" h="1008380">
                <a:moveTo>
                  <a:pt x="721307" y="189230"/>
                </a:moveTo>
                <a:lnTo>
                  <a:pt x="651403" y="189230"/>
                </a:lnTo>
                <a:lnTo>
                  <a:pt x="653807" y="186690"/>
                </a:lnTo>
                <a:lnTo>
                  <a:pt x="656162" y="185420"/>
                </a:lnTo>
                <a:lnTo>
                  <a:pt x="658641" y="184150"/>
                </a:lnTo>
                <a:lnTo>
                  <a:pt x="689999" y="165100"/>
                </a:lnTo>
                <a:lnTo>
                  <a:pt x="723092" y="146050"/>
                </a:lnTo>
                <a:lnTo>
                  <a:pt x="732657" y="140970"/>
                </a:lnTo>
                <a:lnTo>
                  <a:pt x="750732" y="129540"/>
                </a:lnTo>
                <a:lnTo>
                  <a:pt x="751971" y="129540"/>
                </a:lnTo>
                <a:lnTo>
                  <a:pt x="758273" y="158750"/>
                </a:lnTo>
                <a:lnTo>
                  <a:pt x="763617" y="184150"/>
                </a:lnTo>
                <a:lnTo>
                  <a:pt x="729413" y="184150"/>
                </a:lnTo>
                <a:lnTo>
                  <a:pt x="721307" y="189230"/>
                </a:lnTo>
                <a:close/>
              </a:path>
              <a:path w="844550" h="1008380">
                <a:moveTo>
                  <a:pt x="835317" y="523240"/>
                </a:moveTo>
                <a:lnTo>
                  <a:pt x="800681" y="523240"/>
                </a:lnTo>
                <a:lnTo>
                  <a:pt x="758292" y="321310"/>
                </a:lnTo>
                <a:lnTo>
                  <a:pt x="749988" y="281940"/>
                </a:lnTo>
                <a:lnTo>
                  <a:pt x="748997" y="278130"/>
                </a:lnTo>
                <a:lnTo>
                  <a:pt x="748129" y="273050"/>
                </a:lnTo>
                <a:lnTo>
                  <a:pt x="747137" y="267970"/>
                </a:lnTo>
                <a:lnTo>
                  <a:pt x="743586" y="251460"/>
                </a:lnTo>
                <a:lnTo>
                  <a:pt x="736436" y="217170"/>
                </a:lnTo>
                <a:lnTo>
                  <a:pt x="732884" y="200660"/>
                </a:lnTo>
                <a:lnTo>
                  <a:pt x="731644" y="195580"/>
                </a:lnTo>
                <a:lnTo>
                  <a:pt x="729413" y="184150"/>
                </a:lnTo>
                <a:lnTo>
                  <a:pt x="763617" y="184150"/>
                </a:lnTo>
                <a:lnTo>
                  <a:pt x="770830" y="218440"/>
                </a:lnTo>
                <a:lnTo>
                  <a:pt x="777132" y="247650"/>
                </a:lnTo>
                <a:lnTo>
                  <a:pt x="835317" y="523240"/>
                </a:lnTo>
                <a:close/>
              </a:path>
              <a:path w="844550" h="1008380">
                <a:moveTo>
                  <a:pt x="639910" y="500380"/>
                </a:moveTo>
                <a:lnTo>
                  <a:pt x="377288" y="500380"/>
                </a:lnTo>
                <a:lnTo>
                  <a:pt x="387907" y="499110"/>
                </a:lnTo>
                <a:lnTo>
                  <a:pt x="398491" y="499110"/>
                </a:lnTo>
                <a:lnTo>
                  <a:pt x="409039" y="497840"/>
                </a:lnTo>
                <a:lnTo>
                  <a:pt x="419553" y="495300"/>
                </a:lnTo>
                <a:lnTo>
                  <a:pt x="423271" y="495300"/>
                </a:lnTo>
                <a:lnTo>
                  <a:pt x="444404" y="491490"/>
                </a:lnTo>
                <a:lnTo>
                  <a:pt x="455098" y="488950"/>
                </a:lnTo>
                <a:lnTo>
                  <a:pt x="465908" y="487680"/>
                </a:lnTo>
                <a:lnTo>
                  <a:pt x="469255" y="487680"/>
                </a:lnTo>
                <a:lnTo>
                  <a:pt x="439260" y="345440"/>
                </a:lnTo>
                <a:lnTo>
                  <a:pt x="473365" y="345440"/>
                </a:lnTo>
                <a:lnTo>
                  <a:pt x="475922" y="355600"/>
                </a:lnTo>
                <a:lnTo>
                  <a:pt x="481757" y="383540"/>
                </a:lnTo>
                <a:lnTo>
                  <a:pt x="489893" y="422910"/>
                </a:lnTo>
                <a:lnTo>
                  <a:pt x="499993" y="473710"/>
                </a:lnTo>
                <a:lnTo>
                  <a:pt x="501232" y="476250"/>
                </a:lnTo>
                <a:lnTo>
                  <a:pt x="503959" y="481330"/>
                </a:lnTo>
                <a:lnTo>
                  <a:pt x="639910" y="500380"/>
                </a:lnTo>
                <a:close/>
              </a:path>
              <a:path w="844550" h="1008380">
                <a:moveTo>
                  <a:pt x="569001" y="755650"/>
                </a:moveTo>
                <a:lnTo>
                  <a:pt x="521597" y="755650"/>
                </a:lnTo>
                <a:lnTo>
                  <a:pt x="525481" y="754380"/>
                </a:lnTo>
                <a:lnTo>
                  <a:pt x="528748" y="751840"/>
                </a:lnTo>
                <a:lnTo>
                  <a:pt x="531963" y="748030"/>
                </a:lnTo>
                <a:lnTo>
                  <a:pt x="533574" y="744220"/>
                </a:lnTo>
                <a:lnTo>
                  <a:pt x="533582" y="525780"/>
                </a:lnTo>
                <a:lnTo>
                  <a:pt x="520401" y="523240"/>
                </a:lnTo>
                <a:lnTo>
                  <a:pt x="507243" y="521970"/>
                </a:lnTo>
                <a:lnTo>
                  <a:pt x="480905" y="518160"/>
                </a:lnTo>
                <a:lnTo>
                  <a:pt x="476072" y="518160"/>
                </a:lnTo>
                <a:lnTo>
                  <a:pt x="473593" y="516890"/>
                </a:lnTo>
                <a:lnTo>
                  <a:pt x="756061" y="516890"/>
                </a:lnTo>
                <a:lnTo>
                  <a:pt x="794856" y="521970"/>
                </a:lnTo>
                <a:lnTo>
                  <a:pt x="800681" y="523240"/>
                </a:lnTo>
                <a:lnTo>
                  <a:pt x="835317" y="523240"/>
                </a:lnTo>
                <a:lnTo>
                  <a:pt x="836926" y="530860"/>
                </a:lnTo>
                <a:lnTo>
                  <a:pt x="571261" y="530860"/>
                </a:lnTo>
                <a:lnTo>
                  <a:pt x="571140" y="744220"/>
                </a:lnTo>
                <a:lnTo>
                  <a:pt x="570907" y="746760"/>
                </a:lnTo>
                <a:lnTo>
                  <a:pt x="569516" y="754380"/>
                </a:lnTo>
                <a:lnTo>
                  <a:pt x="569001" y="755650"/>
                </a:lnTo>
                <a:close/>
              </a:path>
              <a:path w="844550" h="1008380">
                <a:moveTo>
                  <a:pt x="498635" y="638810"/>
                </a:moveTo>
                <a:lnTo>
                  <a:pt x="427114" y="638810"/>
                </a:lnTo>
                <a:lnTo>
                  <a:pt x="457108" y="631190"/>
                </a:lnTo>
                <a:lnTo>
                  <a:pt x="461322" y="631190"/>
                </a:lnTo>
                <a:lnTo>
                  <a:pt x="463429" y="629920"/>
                </a:lnTo>
                <a:lnTo>
                  <a:pt x="452228" y="577850"/>
                </a:lnTo>
                <a:lnTo>
                  <a:pt x="441119" y="525780"/>
                </a:lnTo>
                <a:lnTo>
                  <a:pt x="475343" y="525780"/>
                </a:lnTo>
                <a:lnTo>
                  <a:pt x="480168" y="548640"/>
                </a:lnTo>
                <a:lnTo>
                  <a:pt x="492403" y="607060"/>
                </a:lnTo>
                <a:lnTo>
                  <a:pt x="498381" y="636270"/>
                </a:lnTo>
                <a:lnTo>
                  <a:pt x="498635" y="638810"/>
                </a:lnTo>
                <a:close/>
              </a:path>
              <a:path w="844550" h="1008380">
                <a:moveTo>
                  <a:pt x="643231" y="974090"/>
                </a:moveTo>
                <a:lnTo>
                  <a:pt x="594361" y="974090"/>
                </a:lnTo>
                <a:lnTo>
                  <a:pt x="601633" y="970280"/>
                </a:lnTo>
                <a:lnTo>
                  <a:pt x="607700" y="963930"/>
                </a:lnTo>
                <a:lnTo>
                  <a:pt x="613739" y="958850"/>
                </a:lnTo>
                <a:lnTo>
                  <a:pt x="616754" y="951230"/>
                </a:lnTo>
                <a:lnTo>
                  <a:pt x="616748" y="535940"/>
                </a:lnTo>
                <a:lnTo>
                  <a:pt x="571261" y="530860"/>
                </a:lnTo>
                <a:lnTo>
                  <a:pt x="836926" y="530860"/>
                </a:lnTo>
                <a:lnTo>
                  <a:pt x="839071" y="541020"/>
                </a:lnTo>
                <a:lnTo>
                  <a:pt x="651205" y="541020"/>
                </a:lnTo>
                <a:lnTo>
                  <a:pt x="651200" y="947420"/>
                </a:lnTo>
                <a:lnTo>
                  <a:pt x="650777" y="951230"/>
                </a:lnTo>
                <a:lnTo>
                  <a:pt x="649099" y="960120"/>
                </a:lnTo>
                <a:lnTo>
                  <a:pt x="647857" y="963930"/>
                </a:lnTo>
                <a:lnTo>
                  <a:pt x="644572" y="971550"/>
                </a:lnTo>
                <a:lnTo>
                  <a:pt x="643231" y="974090"/>
                </a:lnTo>
                <a:close/>
              </a:path>
              <a:path w="844550" h="1008380">
                <a:moveTo>
                  <a:pt x="844434" y="566420"/>
                </a:moveTo>
                <a:lnTo>
                  <a:pt x="802169" y="561340"/>
                </a:lnTo>
                <a:lnTo>
                  <a:pt x="651205" y="541020"/>
                </a:lnTo>
                <a:lnTo>
                  <a:pt x="839071" y="541020"/>
                </a:lnTo>
                <a:lnTo>
                  <a:pt x="844434" y="566420"/>
                </a:lnTo>
                <a:close/>
              </a:path>
              <a:path w="844550" h="1008380">
                <a:moveTo>
                  <a:pt x="329184" y="934720"/>
                </a:moveTo>
                <a:lnTo>
                  <a:pt x="322023" y="934720"/>
                </a:lnTo>
                <a:lnTo>
                  <a:pt x="318477" y="933450"/>
                </a:lnTo>
                <a:lnTo>
                  <a:pt x="311451" y="932180"/>
                </a:lnTo>
                <a:lnTo>
                  <a:pt x="278269" y="906780"/>
                </a:lnTo>
                <a:lnTo>
                  <a:pt x="276590" y="904240"/>
                </a:lnTo>
                <a:lnTo>
                  <a:pt x="273849" y="897890"/>
                </a:lnTo>
                <a:lnTo>
                  <a:pt x="272814" y="894080"/>
                </a:lnTo>
                <a:lnTo>
                  <a:pt x="271417" y="886460"/>
                </a:lnTo>
                <a:lnTo>
                  <a:pt x="271068" y="883920"/>
                </a:lnTo>
                <a:lnTo>
                  <a:pt x="271068" y="876300"/>
                </a:lnTo>
                <a:lnTo>
                  <a:pt x="271301" y="873760"/>
                </a:lnTo>
                <a:lnTo>
                  <a:pt x="271417" y="872490"/>
                </a:lnTo>
                <a:lnTo>
                  <a:pt x="282248" y="847090"/>
                </a:lnTo>
                <a:lnTo>
                  <a:pt x="284508" y="843280"/>
                </a:lnTo>
                <a:lnTo>
                  <a:pt x="289573" y="838200"/>
                </a:lnTo>
                <a:lnTo>
                  <a:pt x="292328" y="836930"/>
                </a:lnTo>
                <a:lnTo>
                  <a:pt x="298282" y="831850"/>
                </a:lnTo>
                <a:lnTo>
                  <a:pt x="301426" y="830580"/>
                </a:lnTo>
                <a:lnTo>
                  <a:pt x="308042" y="828040"/>
                </a:lnTo>
                <a:lnTo>
                  <a:pt x="311451" y="826770"/>
                </a:lnTo>
                <a:lnTo>
                  <a:pt x="318477" y="825500"/>
                </a:lnTo>
                <a:lnTo>
                  <a:pt x="332730" y="825500"/>
                </a:lnTo>
                <a:lnTo>
                  <a:pt x="358879" y="836930"/>
                </a:lnTo>
                <a:lnTo>
                  <a:pt x="361634" y="838200"/>
                </a:lnTo>
                <a:lnTo>
                  <a:pt x="366698" y="843280"/>
                </a:lnTo>
                <a:lnTo>
                  <a:pt x="368959" y="847090"/>
                </a:lnTo>
                <a:lnTo>
                  <a:pt x="372938" y="852170"/>
                </a:lnTo>
                <a:lnTo>
                  <a:pt x="374617" y="855980"/>
                </a:lnTo>
                <a:lnTo>
                  <a:pt x="322480" y="855980"/>
                </a:lnTo>
                <a:lnTo>
                  <a:pt x="319477" y="857250"/>
                </a:lnTo>
                <a:lnTo>
                  <a:pt x="302054" y="876300"/>
                </a:lnTo>
                <a:lnTo>
                  <a:pt x="302054" y="882650"/>
                </a:lnTo>
                <a:lnTo>
                  <a:pt x="319477" y="902970"/>
                </a:lnTo>
                <a:lnTo>
                  <a:pt x="375165" y="902970"/>
                </a:lnTo>
                <a:lnTo>
                  <a:pt x="374617" y="904240"/>
                </a:lnTo>
                <a:lnTo>
                  <a:pt x="372938" y="906780"/>
                </a:lnTo>
                <a:lnTo>
                  <a:pt x="368959" y="913130"/>
                </a:lnTo>
                <a:lnTo>
                  <a:pt x="366698" y="915670"/>
                </a:lnTo>
                <a:lnTo>
                  <a:pt x="332730" y="933450"/>
                </a:lnTo>
                <a:lnTo>
                  <a:pt x="329184" y="934720"/>
                </a:lnTo>
                <a:close/>
              </a:path>
              <a:path w="844550" h="1008380">
                <a:moveTo>
                  <a:pt x="375165" y="902970"/>
                </a:moveTo>
                <a:lnTo>
                  <a:pt x="331724" y="902970"/>
                </a:lnTo>
                <a:lnTo>
                  <a:pt x="337485" y="900430"/>
                </a:lnTo>
                <a:lnTo>
                  <a:pt x="340028" y="899160"/>
                </a:lnTo>
                <a:lnTo>
                  <a:pt x="349153" y="876300"/>
                </a:lnTo>
                <a:lnTo>
                  <a:pt x="348555" y="873760"/>
                </a:lnTo>
                <a:lnTo>
                  <a:pt x="328727" y="855980"/>
                </a:lnTo>
                <a:lnTo>
                  <a:pt x="374617" y="855980"/>
                </a:lnTo>
                <a:lnTo>
                  <a:pt x="377357" y="862330"/>
                </a:lnTo>
                <a:lnTo>
                  <a:pt x="378392" y="866140"/>
                </a:lnTo>
                <a:lnTo>
                  <a:pt x="379789" y="872490"/>
                </a:lnTo>
                <a:lnTo>
                  <a:pt x="380139" y="876300"/>
                </a:lnTo>
                <a:lnTo>
                  <a:pt x="380139" y="883920"/>
                </a:lnTo>
                <a:lnTo>
                  <a:pt x="379789" y="886460"/>
                </a:lnTo>
                <a:lnTo>
                  <a:pt x="378392" y="894080"/>
                </a:lnTo>
                <a:lnTo>
                  <a:pt x="377357" y="897890"/>
                </a:lnTo>
                <a:lnTo>
                  <a:pt x="375165" y="9029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105073" y="329391"/>
            <a:ext cx="6780530" cy="2011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7480">
              <a:lnSpc>
                <a:spcPct val="112300"/>
              </a:lnSpc>
              <a:spcBef>
                <a:spcPts val="100"/>
              </a:spcBef>
            </a:pPr>
            <a:r>
              <a:rPr sz="1450" spc="215" dirty="0">
                <a:solidFill>
                  <a:srgbClr val="FFFFFF"/>
                </a:solidFill>
                <a:latin typeface="Arial"/>
                <a:cs typeface="Arial"/>
              </a:rPr>
              <a:t>Принцип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зворотного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ціноутворення</a:t>
            </a:r>
            <a:r>
              <a:rPr sz="1450" spc="17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Сутність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його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полягає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0" dirty="0">
                <a:solidFill>
                  <a:srgbClr val="FFFFFF"/>
                </a:solidFill>
                <a:latin typeface="Arial"/>
                <a:cs typeface="Arial"/>
              </a:rPr>
              <a:t>в </a:t>
            </a:r>
            <a:r>
              <a:rPr sz="1450" spc="120" dirty="0">
                <a:solidFill>
                  <a:srgbClr val="FFFFFF"/>
                </a:solidFill>
                <a:latin typeface="Arial"/>
                <a:cs typeface="Arial"/>
              </a:rPr>
              <a:t>тому</a:t>
            </a:r>
            <a:r>
              <a:rPr sz="1450" spc="12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що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ціни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0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0" dirty="0">
                <a:solidFill>
                  <a:srgbClr val="FFFFFF"/>
                </a:solidFill>
                <a:latin typeface="Arial"/>
                <a:cs typeface="Arial"/>
              </a:rPr>
              <a:t>всі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кращі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товари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240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25" dirty="0">
                <a:solidFill>
                  <a:srgbClr val="FFFFFF"/>
                </a:solidFill>
                <a:latin typeface="Arial"/>
                <a:cs typeface="Arial"/>
              </a:rPr>
              <a:t>послуги</a:t>
            </a:r>
            <a:r>
              <a:rPr sz="1450" spc="125" dirty="0">
                <a:solidFill>
                  <a:srgbClr val="FFFFFF"/>
                </a:solidFill>
                <a:latin typeface="Verdana"/>
                <a:cs typeface="Verdana"/>
              </a:rPr>
              <a:t>),</a:t>
            </a:r>
            <a:r>
              <a:rPr sz="1450" spc="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35" dirty="0">
                <a:solidFill>
                  <a:srgbClr val="FFFFFF"/>
                </a:solidFill>
                <a:latin typeface="Arial"/>
                <a:cs typeface="Arial"/>
              </a:rPr>
              <a:t>які</a:t>
            </a:r>
            <a:endParaRPr sz="14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зустрічаються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електронній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економіці</a:t>
            </a:r>
            <a:r>
              <a:rPr sz="1450" spc="17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мають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40" dirty="0">
                <a:solidFill>
                  <a:srgbClr val="FFFFFF"/>
                </a:solidFill>
                <a:latin typeface="Arial"/>
                <a:cs typeface="Arial"/>
              </a:rPr>
              <a:t>явну</a:t>
            </a:r>
            <a:endParaRPr sz="1450" dirty="0">
              <a:latin typeface="Arial"/>
              <a:cs typeface="Arial"/>
            </a:endParaRPr>
          </a:p>
          <a:p>
            <a:pPr marL="12700" marR="431165">
              <a:lnSpc>
                <a:spcPct val="112300"/>
              </a:lnSpc>
              <a:spcBef>
                <a:spcPts val="5"/>
              </a:spcBef>
            </a:pP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тенденціюдо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0" dirty="0">
                <a:solidFill>
                  <a:srgbClr val="FFFFFF"/>
                </a:solidFill>
                <a:latin typeface="Arial"/>
                <a:cs typeface="Arial"/>
              </a:rPr>
              <a:t>зниження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року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0" dirty="0">
                <a:solidFill>
                  <a:srgbClr val="FFFFFF"/>
                </a:solidFill>
                <a:latin typeface="Arial"/>
                <a:cs typeface="Arial"/>
              </a:rPr>
              <a:t>рік</a:t>
            </a:r>
            <a:r>
              <a:rPr sz="1450" spc="12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Інтернет</a:t>
            </a:r>
            <a:r>
              <a:rPr sz="1450" spc="16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компанії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70" dirty="0">
                <a:solidFill>
                  <a:srgbClr val="FFFFFF"/>
                </a:solidFill>
                <a:latin typeface="Arial"/>
                <a:cs typeface="Arial"/>
              </a:rPr>
              <a:t>для </a:t>
            </a:r>
            <a:r>
              <a:rPr sz="1450" spc="204" dirty="0">
                <a:solidFill>
                  <a:srgbClr val="FFFFFF"/>
                </a:solidFill>
                <a:latin typeface="Arial"/>
                <a:cs typeface="Arial"/>
              </a:rPr>
              <a:t>виживання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жорсткій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0" dirty="0">
                <a:solidFill>
                  <a:srgbClr val="FFFFFF"/>
                </a:solidFill>
                <a:latin typeface="Arial"/>
                <a:cs typeface="Arial"/>
              </a:rPr>
              <a:t>конкурентній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боротьбі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змушені</a:t>
            </a:r>
            <a:endParaRPr sz="1450" dirty="0">
              <a:latin typeface="Arial"/>
              <a:cs typeface="Arial"/>
            </a:endParaRPr>
          </a:p>
          <a:p>
            <a:pPr marL="12700" marR="5080">
              <a:lnSpc>
                <a:spcPct val="112300"/>
              </a:lnSpc>
            </a:pP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постійно</a:t>
            </a:r>
            <a:r>
              <a:rPr sz="1450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поставляти</a:t>
            </a:r>
            <a:r>
              <a:rPr sz="145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0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145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5" dirty="0">
                <a:solidFill>
                  <a:srgbClr val="FFFFFF"/>
                </a:solidFill>
                <a:latin typeface="Arial"/>
                <a:cs typeface="Arial"/>
              </a:rPr>
              <a:t>ринок</a:t>
            </a:r>
            <a:r>
              <a:rPr sz="145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05" dirty="0">
                <a:solidFill>
                  <a:srgbClr val="FFFFFF"/>
                </a:solidFill>
                <a:latin typeface="Arial"/>
                <a:cs typeface="Arial"/>
              </a:rPr>
              <a:t>все</a:t>
            </a:r>
            <a:r>
              <a:rPr sz="145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нові</a:t>
            </a:r>
            <a:r>
              <a:rPr sz="1450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товари</a:t>
            </a:r>
            <a:r>
              <a:rPr sz="1450" spc="14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145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5" dirty="0">
                <a:solidFill>
                  <a:srgbClr val="FFFFFF"/>
                </a:solidFill>
                <a:latin typeface="Arial"/>
                <a:cs typeface="Arial"/>
              </a:rPr>
              <a:t>цієї</a:t>
            </a:r>
            <a:r>
              <a:rPr sz="145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25" dirty="0">
                <a:solidFill>
                  <a:srgbClr val="FFFFFF"/>
                </a:solidFill>
                <a:latin typeface="Arial"/>
                <a:cs typeface="Arial"/>
              </a:rPr>
              <a:t>причини </a:t>
            </a:r>
            <a:r>
              <a:rPr sz="1450" spc="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інтернет</a:t>
            </a:r>
            <a:r>
              <a:rPr sz="1450" spc="155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економіці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40" dirty="0">
                <a:solidFill>
                  <a:srgbClr val="FFFFFF"/>
                </a:solidFill>
                <a:latin typeface="Arial"/>
                <a:cs typeface="Arial"/>
              </a:rPr>
              <a:t>зростає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значущість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банерної</a:t>
            </a:r>
            <a:endParaRPr sz="14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реклами</a:t>
            </a:r>
            <a:r>
              <a:rPr sz="1450" spc="15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цінність</a:t>
            </a:r>
            <a:r>
              <a:rPr sz="1450" spc="3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здійснюваних</a:t>
            </a:r>
            <a:r>
              <a:rPr sz="145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інновацій</a:t>
            </a:r>
            <a:r>
              <a:rPr sz="1450" spc="16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 dirty="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32858" y="2605315"/>
            <a:ext cx="12573000" cy="2663190"/>
          </a:xfrm>
          <a:custGeom>
            <a:avLst/>
            <a:gdLst/>
            <a:ahLst/>
            <a:cxnLst/>
            <a:rect l="l" t="t" r="r" b="b"/>
            <a:pathLst>
              <a:path w="12573000" h="2663190">
                <a:moveTo>
                  <a:pt x="12438405" y="998245"/>
                </a:moveTo>
                <a:lnTo>
                  <a:pt x="12417006" y="974280"/>
                </a:lnTo>
                <a:lnTo>
                  <a:pt x="12380747" y="959307"/>
                </a:lnTo>
                <a:lnTo>
                  <a:pt x="12341098" y="961605"/>
                </a:lnTo>
                <a:lnTo>
                  <a:pt x="12304446" y="983805"/>
                </a:lnTo>
                <a:lnTo>
                  <a:pt x="12137390" y="1150988"/>
                </a:lnTo>
                <a:lnTo>
                  <a:pt x="12108675" y="1186091"/>
                </a:lnTo>
                <a:lnTo>
                  <a:pt x="12088178" y="1224965"/>
                </a:lnTo>
                <a:lnTo>
                  <a:pt x="12075871" y="1266342"/>
                </a:lnTo>
                <a:lnTo>
                  <a:pt x="12071795" y="1308976"/>
                </a:lnTo>
                <a:lnTo>
                  <a:pt x="12075871" y="1351610"/>
                </a:lnTo>
                <a:lnTo>
                  <a:pt x="12088178" y="1392999"/>
                </a:lnTo>
                <a:lnTo>
                  <a:pt x="12108675" y="1431861"/>
                </a:lnTo>
                <a:lnTo>
                  <a:pt x="12137390" y="1466964"/>
                </a:lnTo>
                <a:lnTo>
                  <a:pt x="12304446" y="1634121"/>
                </a:lnTo>
                <a:lnTo>
                  <a:pt x="12313590" y="1639671"/>
                </a:lnTo>
                <a:lnTo>
                  <a:pt x="12420575" y="1639671"/>
                </a:lnTo>
                <a:lnTo>
                  <a:pt x="12438405" y="1619694"/>
                </a:lnTo>
                <a:lnTo>
                  <a:pt x="12438405" y="998245"/>
                </a:lnTo>
                <a:close/>
              </a:path>
              <a:path w="12573000" h="2663190">
                <a:moveTo>
                  <a:pt x="12572860" y="179539"/>
                </a:moveTo>
                <a:lnTo>
                  <a:pt x="12488482" y="61747"/>
                </a:lnTo>
                <a:lnTo>
                  <a:pt x="12453607" y="27508"/>
                </a:lnTo>
                <a:lnTo>
                  <a:pt x="12414352" y="6959"/>
                </a:lnTo>
                <a:lnTo>
                  <a:pt x="12372886" y="0"/>
                </a:lnTo>
                <a:lnTo>
                  <a:pt x="12331433" y="6959"/>
                </a:lnTo>
                <a:lnTo>
                  <a:pt x="12292165" y="27508"/>
                </a:lnTo>
                <a:lnTo>
                  <a:pt x="12283161" y="36360"/>
                </a:lnTo>
                <a:lnTo>
                  <a:pt x="12283161" y="12"/>
                </a:lnTo>
                <a:lnTo>
                  <a:pt x="1610258" y="12"/>
                </a:lnTo>
                <a:lnTo>
                  <a:pt x="0" y="1361020"/>
                </a:lnTo>
                <a:lnTo>
                  <a:pt x="1564132" y="2658313"/>
                </a:lnTo>
                <a:lnTo>
                  <a:pt x="12283161" y="2658313"/>
                </a:lnTo>
                <a:lnTo>
                  <a:pt x="12283161" y="2657703"/>
                </a:lnTo>
                <a:lnTo>
                  <a:pt x="10983201" y="1561706"/>
                </a:lnTo>
                <a:lnTo>
                  <a:pt x="10947591" y="1526844"/>
                </a:lnTo>
                <a:lnTo>
                  <a:pt x="10919739" y="1488567"/>
                </a:lnTo>
                <a:lnTo>
                  <a:pt x="10899737" y="1447749"/>
                </a:lnTo>
                <a:lnTo>
                  <a:pt x="10887659" y="1405229"/>
                </a:lnTo>
                <a:lnTo>
                  <a:pt x="10883621" y="1361909"/>
                </a:lnTo>
                <a:lnTo>
                  <a:pt x="10883697" y="1361020"/>
                </a:lnTo>
                <a:lnTo>
                  <a:pt x="10887583" y="1318641"/>
                </a:lnTo>
                <a:lnTo>
                  <a:pt x="10899496" y="1276261"/>
                </a:lnTo>
                <a:lnTo>
                  <a:pt x="10919371" y="1235532"/>
                </a:lnTo>
                <a:lnTo>
                  <a:pt x="10947273" y="1197216"/>
                </a:lnTo>
                <a:lnTo>
                  <a:pt x="10983201" y="1162075"/>
                </a:lnTo>
                <a:lnTo>
                  <a:pt x="12257164" y="61925"/>
                </a:lnTo>
                <a:lnTo>
                  <a:pt x="11455248" y="1181430"/>
                </a:lnTo>
                <a:lnTo>
                  <a:pt x="11431969" y="1222692"/>
                </a:lnTo>
                <a:lnTo>
                  <a:pt x="11416436" y="1268780"/>
                </a:lnTo>
                <a:lnTo>
                  <a:pt x="11408689" y="1317625"/>
                </a:lnTo>
                <a:lnTo>
                  <a:pt x="11408740" y="1367764"/>
                </a:lnTo>
                <a:lnTo>
                  <a:pt x="11416449" y="1416342"/>
                </a:lnTo>
                <a:lnTo>
                  <a:pt x="11431969" y="1462341"/>
                </a:lnTo>
                <a:lnTo>
                  <a:pt x="11455248" y="1503540"/>
                </a:lnTo>
                <a:lnTo>
                  <a:pt x="12257291" y="2623108"/>
                </a:lnTo>
                <a:lnTo>
                  <a:pt x="12292165" y="2654389"/>
                </a:lnTo>
                <a:lnTo>
                  <a:pt x="12309475" y="2662656"/>
                </a:lnTo>
                <a:lnTo>
                  <a:pt x="12436310" y="2662656"/>
                </a:lnTo>
                <a:lnTo>
                  <a:pt x="12453607" y="2654389"/>
                </a:lnTo>
                <a:lnTo>
                  <a:pt x="12488482" y="2623108"/>
                </a:lnTo>
                <a:lnTo>
                  <a:pt x="12572860" y="2505316"/>
                </a:lnTo>
                <a:lnTo>
                  <a:pt x="12572860" y="2500160"/>
                </a:lnTo>
                <a:lnTo>
                  <a:pt x="11859285" y="1504124"/>
                </a:lnTo>
                <a:lnTo>
                  <a:pt x="11835816" y="1462874"/>
                </a:lnTo>
                <a:lnTo>
                  <a:pt x="11820169" y="1416786"/>
                </a:lnTo>
                <a:lnTo>
                  <a:pt x="11820106" y="1416342"/>
                </a:lnTo>
                <a:lnTo>
                  <a:pt x="11812346" y="1367764"/>
                </a:lnTo>
                <a:lnTo>
                  <a:pt x="11812372" y="1317625"/>
                </a:lnTo>
                <a:lnTo>
                  <a:pt x="11820169" y="1268780"/>
                </a:lnTo>
                <a:lnTo>
                  <a:pt x="11835816" y="1222692"/>
                </a:lnTo>
                <a:lnTo>
                  <a:pt x="11859285" y="1181430"/>
                </a:lnTo>
                <a:lnTo>
                  <a:pt x="12572860" y="184696"/>
                </a:lnTo>
                <a:lnTo>
                  <a:pt x="12572860" y="179539"/>
                </a:lnTo>
                <a:close/>
              </a:path>
            </a:pathLst>
          </a:custGeom>
          <a:solidFill>
            <a:srgbClr val="387D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963589" y="2787692"/>
            <a:ext cx="8422005" cy="200660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305"/>
              </a:spcBef>
            </a:pPr>
            <a:r>
              <a:rPr sz="1450" spc="215" dirty="0">
                <a:solidFill>
                  <a:srgbClr val="FFFFFF"/>
                </a:solidFill>
                <a:latin typeface="Arial"/>
                <a:cs typeface="Arial"/>
              </a:rPr>
              <a:t>Принцип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120" dirty="0">
                <a:solidFill>
                  <a:srgbClr val="FFFFFF"/>
                </a:solidFill>
                <a:latin typeface="Verdana"/>
                <a:cs typeface="Verdana"/>
              </a:rPr>
              <a:t>«</a:t>
            </a:r>
            <a:r>
              <a:rPr sz="1450" spc="-3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безоплатності</a:t>
            </a:r>
            <a:r>
              <a:rPr sz="1450" spc="145" dirty="0">
                <a:solidFill>
                  <a:srgbClr val="FFFFFF"/>
                </a:solidFill>
                <a:latin typeface="Verdana"/>
                <a:cs typeface="Verdana"/>
              </a:rPr>
              <a:t>».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електронній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економіці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цінність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товару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240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30" dirty="0">
                <a:solidFill>
                  <a:srgbClr val="FFFFFF"/>
                </a:solidFill>
                <a:latin typeface="Arial"/>
                <a:cs typeface="Arial"/>
              </a:rPr>
              <a:t>послуги</a:t>
            </a:r>
            <a:r>
              <a:rPr sz="1450" spc="130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endParaRPr sz="1450" dirty="0">
              <a:latin typeface="Verdana"/>
              <a:cs typeface="Verdana"/>
            </a:endParaRPr>
          </a:p>
          <a:p>
            <a:pPr marL="60960" marR="5080" indent="401320" algn="r">
              <a:lnSpc>
                <a:spcPct val="112100"/>
              </a:lnSpc>
            </a:pP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прямо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0" dirty="0">
                <a:solidFill>
                  <a:srgbClr val="FFFFFF"/>
                </a:solidFill>
                <a:latin typeface="Arial"/>
                <a:cs typeface="Arial"/>
              </a:rPr>
              <a:t>пропорційна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масштабу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його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поширення</a:t>
            </a:r>
            <a:r>
              <a:rPr sz="1450" spc="18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20" dirty="0">
                <a:solidFill>
                  <a:srgbClr val="FFFFFF"/>
                </a:solidFill>
                <a:latin typeface="Arial"/>
                <a:cs typeface="Arial"/>
              </a:rPr>
              <a:t>Тому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зростання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кількості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наданих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користувачам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4" dirty="0">
                <a:solidFill>
                  <a:srgbClr val="FFFFFF"/>
                </a:solidFill>
                <a:latin typeface="Arial"/>
                <a:cs typeface="Arial"/>
              </a:rPr>
              <a:t>копій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240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наприклад</a:t>
            </a:r>
            <a:r>
              <a:rPr sz="1450" spc="16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204" dirty="0">
                <a:solidFill>
                  <a:srgbClr val="FFFFFF"/>
                </a:solidFill>
                <a:latin typeface="Arial"/>
                <a:cs typeface="Arial"/>
              </a:rPr>
              <a:t>програмних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продуктів</a:t>
            </a:r>
            <a:r>
              <a:rPr sz="1450" spc="155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призводить </a:t>
            </a:r>
            <a:r>
              <a:rPr sz="1450" spc="95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збільшення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цінності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кожної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0" dirty="0">
                <a:solidFill>
                  <a:srgbClr val="FFFFFF"/>
                </a:solidFill>
                <a:latin typeface="Arial"/>
                <a:cs typeface="Arial"/>
              </a:rPr>
              <a:t>них</a:t>
            </a:r>
            <a:r>
              <a:rPr sz="1450" spc="13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Продаючи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варіанти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продукту</a:t>
            </a:r>
            <a:r>
              <a:rPr sz="1450" spc="15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які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50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endParaRPr sz="1450" dirty="0">
              <a:latin typeface="Arial"/>
              <a:cs typeface="Arial"/>
            </a:endParaRPr>
          </a:p>
          <a:p>
            <a:pPr marL="187960" marR="5080" indent="473709">
              <a:lnSpc>
                <a:spcPct val="112100"/>
              </a:lnSpc>
            </a:pP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майбутньому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модернізуються</a:t>
            </a:r>
            <a:r>
              <a:rPr sz="1450" spc="17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1450" spc="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додаткове</a:t>
            </a:r>
            <a:r>
              <a:rPr sz="1450" spc="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сервісне</a:t>
            </a:r>
            <a:r>
              <a:rPr sz="1450" spc="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обслуговування</a:t>
            </a:r>
            <a:r>
              <a:rPr sz="1450" spc="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70" dirty="0">
                <a:solidFill>
                  <a:srgbClr val="FFFFFF"/>
                </a:solidFill>
                <a:latin typeface="Arial"/>
                <a:cs typeface="Arial"/>
              </a:rPr>
              <a:t>до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нього</a:t>
            </a:r>
            <a:r>
              <a:rPr sz="1450" spc="17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інтернет</a:t>
            </a:r>
            <a:r>
              <a:rPr sz="1450" spc="155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компанія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може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постійно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цілком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достатньо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заробляти</a:t>
            </a:r>
            <a:r>
              <a:rPr sz="1450" spc="14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40" dirty="0">
                <a:solidFill>
                  <a:srgbClr val="FFFFFF"/>
                </a:solidFill>
                <a:latin typeface="Arial"/>
                <a:cs typeface="Arial"/>
              </a:rPr>
              <a:t>При</a:t>
            </a:r>
            <a:endParaRPr sz="1450" dirty="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210"/>
              </a:spcBef>
            </a:pP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цьому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вона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продовжує</a:t>
            </a:r>
            <a:r>
              <a:rPr sz="1450" spc="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безкоштовно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0" dirty="0">
                <a:solidFill>
                  <a:srgbClr val="FFFFFF"/>
                </a:solidFill>
                <a:latin typeface="Arial"/>
                <a:cs typeface="Arial"/>
              </a:rPr>
              <a:t>поширювати</a:t>
            </a:r>
            <a:r>
              <a:rPr sz="1450" spc="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початкову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версію</a:t>
            </a:r>
            <a:endParaRPr sz="1450" dirty="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210"/>
              </a:spcBef>
            </a:pPr>
            <a:r>
              <a:rPr sz="1450" spc="140" dirty="0">
                <a:solidFill>
                  <a:srgbClr val="FFFFFF"/>
                </a:solidFill>
                <a:latin typeface="Arial"/>
                <a:cs typeface="Arial"/>
              </a:rPr>
              <a:t>продукту</a:t>
            </a:r>
            <a:r>
              <a:rPr sz="1450" spc="14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 dirty="0">
              <a:latin typeface="Verdana"/>
              <a:cs typeface="Verdana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561700" y="3581025"/>
            <a:ext cx="970908" cy="1049019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7034575" y="3499713"/>
            <a:ext cx="782955" cy="693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350" spc="200" dirty="0">
                <a:solidFill>
                  <a:srgbClr val="231F20"/>
                </a:solidFill>
                <a:latin typeface="Lucida Sans Unicode"/>
                <a:cs typeface="Lucida Sans Unicode"/>
              </a:rPr>
              <a:t>06</a:t>
            </a:r>
            <a:endParaRPr sz="4350">
              <a:latin typeface="Lucida Sans Unicode"/>
              <a:cs typeface="Lucida Sans Unicode"/>
            </a:endParaRPr>
          </a:p>
        </p:txBody>
      </p:sp>
      <p:pic>
        <p:nvPicPr>
          <p:cNvPr id="2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592482" y="5985113"/>
            <a:ext cx="3695516" cy="430188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2766352" y="5268162"/>
            <a:ext cx="14441169" cy="2207260"/>
          </a:xfrm>
          <a:custGeom>
            <a:avLst/>
            <a:gdLst/>
            <a:ahLst/>
            <a:cxnLst/>
            <a:rect l="l" t="t" r="r" b="b"/>
            <a:pathLst>
              <a:path w="14441169" h="2207259">
                <a:moveTo>
                  <a:pt x="793496" y="894676"/>
                </a:moveTo>
                <a:lnTo>
                  <a:pt x="777176" y="860107"/>
                </a:lnTo>
                <a:lnTo>
                  <a:pt x="748804" y="824280"/>
                </a:lnTo>
                <a:lnTo>
                  <a:pt x="600341" y="675716"/>
                </a:lnTo>
                <a:lnTo>
                  <a:pt x="532523" y="653923"/>
                </a:lnTo>
                <a:lnTo>
                  <a:pt x="500303" y="667232"/>
                </a:lnTo>
                <a:lnTo>
                  <a:pt x="476796" y="693585"/>
                </a:lnTo>
                <a:lnTo>
                  <a:pt x="467677" y="730643"/>
                </a:lnTo>
                <a:lnTo>
                  <a:pt x="467677" y="1198664"/>
                </a:lnTo>
                <a:lnTo>
                  <a:pt x="476796" y="1235710"/>
                </a:lnTo>
                <a:lnTo>
                  <a:pt x="497230" y="1258608"/>
                </a:lnTo>
                <a:lnTo>
                  <a:pt x="592061" y="1258608"/>
                </a:lnTo>
                <a:lnTo>
                  <a:pt x="600341" y="1253591"/>
                </a:lnTo>
                <a:lnTo>
                  <a:pt x="748804" y="1105115"/>
                </a:lnTo>
                <a:lnTo>
                  <a:pt x="777176" y="1069136"/>
                </a:lnTo>
                <a:lnTo>
                  <a:pt x="793496" y="1034491"/>
                </a:lnTo>
                <a:lnTo>
                  <a:pt x="793496" y="894676"/>
                </a:lnTo>
                <a:close/>
              </a:path>
              <a:path w="14441169" h="2207259">
                <a:moveTo>
                  <a:pt x="14440815" y="1179601"/>
                </a:moveTo>
                <a:lnTo>
                  <a:pt x="12658865" y="153225"/>
                </a:lnTo>
                <a:lnTo>
                  <a:pt x="749973" y="153225"/>
                </a:lnTo>
                <a:lnTo>
                  <a:pt x="644601" y="47891"/>
                </a:lnTo>
                <a:lnTo>
                  <a:pt x="609727" y="21310"/>
                </a:lnTo>
                <a:lnTo>
                  <a:pt x="570471" y="5359"/>
                </a:lnTo>
                <a:lnTo>
                  <a:pt x="529018" y="0"/>
                </a:lnTo>
                <a:lnTo>
                  <a:pt x="487565" y="5359"/>
                </a:lnTo>
                <a:lnTo>
                  <a:pt x="448335" y="21310"/>
                </a:lnTo>
                <a:lnTo>
                  <a:pt x="413499" y="47891"/>
                </a:lnTo>
                <a:lnTo>
                  <a:pt x="327304" y="134086"/>
                </a:lnTo>
                <a:lnTo>
                  <a:pt x="346430" y="153225"/>
                </a:lnTo>
                <a:lnTo>
                  <a:pt x="0" y="153225"/>
                </a:lnTo>
                <a:lnTo>
                  <a:pt x="764755" y="571627"/>
                </a:lnTo>
                <a:lnTo>
                  <a:pt x="1042416" y="849325"/>
                </a:lnTo>
                <a:lnTo>
                  <a:pt x="1068997" y="884161"/>
                </a:lnTo>
                <a:lnTo>
                  <a:pt x="1084948" y="923404"/>
                </a:lnTo>
                <a:lnTo>
                  <a:pt x="1090269" y="964869"/>
                </a:lnTo>
                <a:lnTo>
                  <a:pt x="1084948" y="1006335"/>
                </a:lnTo>
                <a:lnTo>
                  <a:pt x="1068997" y="1045591"/>
                </a:lnTo>
                <a:lnTo>
                  <a:pt x="1042377" y="1080477"/>
                </a:lnTo>
                <a:lnTo>
                  <a:pt x="327304" y="1796161"/>
                </a:lnTo>
                <a:lnTo>
                  <a:pt x="413410" y="1882355"/>
                </a:lnTo>
                <a:lnTo>
                  <a:pt x="448271" y="1908759"/>
                </a:lnTo>
                <a:lnTo>
                  <a:pt x="453097" y="1910702"/>
                </a:lnTo>
                <a:lnTo>
                  <a:pt x="604862" y="1910702"/>
                </a:lnTo>
                <a:lnTo>
                  <a:pt x="644512" y="1882355"/>
                </a:lnTo>
                <a:lnTo>
                  <a:pt x="1446631" y="1080046"/>
                </a:lnTo>
                <a:lnTo>
                  <a:pt x="1472920" y="1045591"/>
                </a:lnTo>
                <a:lnTo>
                  <a:pt x="1488871" y="1006335"/>
                </a:lnTo>
                <a:lnTo>
                  <a:pt x="1491919" y="982548"/>
                </a:lnTo>
                <a:lnTo>
                  <a:pt x="1491919" y="969441"/>
                </a:lnTo>
                <a:lnTo>
                  <a:pt x="1640535" y="1050747"/>
                </a:lnTo>
                <a:lnTo>
                  <a:pt x="1691449" y="1084834"/>
                </a:lnTo>
                <a:lnTo>
                  <a:pt x="1728076" y="1122794"/>
                </a:lnTo>
                <a:lnTo>
                  <a:pt x="1750212" y="1163307"/>
                </a:lnTo>
                <a:lnTo>
                  <a:pt x="1757629" y="1205064"/>
                </a:lnTo>
                <a:lnTo>
                  <a:pt x="1750390" y="1246746"/>
                </a:lnTo>
                <a:lnTo>
                  <a:pt x="1728546" y="1287132"/>
                </a:lnTo>
                <a:lnTo>
                  <a:pt x="1691982" y="1325054"/>
                </a:lnTo>
                <a:lnTo>
                  <a:pt x="1640535" y="1359382"/>
                </a:lnTo>
                <a:lnTo>
                  <a:pt x="70396" y="2207031"/>
                </a:lnTo>
                <a:lnTo>
                  <a:pt x="12723521" y="2207031"/>
                </a:lnTo>
                <a:lnTo>
                  <a:pt x="14440815" y="1230210"/>
                </a:lnTo>
                <a:lnTo>
                  <a:pt x="14440815" y="1179601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119095" y="5857332"/>
            <a:ext cx="733425" cy="693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350" spc="-25" dirty="0">
                <a:solidFill>
                  <a:srgbClr val="231F20"/>
                </a:solidFill>
                <a:latin typeface="Lucida Sans Unicode"/>
                <a:cs typeface="Lucida Sans Unicode"/>
              </a:rPr>
              <a:t>07</a:t>
            </a:r>
            <a:endParaRPr sz="435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603943" y="5705185"/>
            <a:ext cx="929005" cy="896619"/>
          </a:xfrm>
          <a:custGeom>
            <a:avLst/>
            <a:gdLst/>
            <a:ahLst/>
            <a:cxnLst/>
            <a:rect l="l" t="t" r="r" b="b"/>
            <a:pathLst>
              <a:path w="929004" h="896620">
                <a:moveTo>
                  <a:pt x="261811" y="523239"/>
                </a:moveTo>
                <a:lnTo>
                  <a:pt x="209054" y="518159"/>
                </a:lnTo>
                <a:lnTo>
                  <a:pt x="159912" y="502919"/>
                </a:lnTo>
                <a:lnTo>
                  <a:pt x="115439" y="478789"/>
                </a:lnTo>
                <a:lnTo>
                  <a:pt x="76693" y="445769"/>
                </a:lnTo>
                <a:lnTo>
                  <a:pt x="44723" y="407669"/>
                </a:lnTo>
                <a:lnTo>
                  <a:pt x="20580" y="363219"/>
                </a:lnTo>
                <a:lnTo>
                  <a:pt x="5321" y="313689"/>
                </a:lnTo>
                <a:lnTo>
                  <a:pt x="0" y="261619"/>
                </a:lnTo>
                <a:lnTo>
                  <a:pt x="5321" y="208279"/>
                </a:lnTo>
                <a:lnTo>
                  <a:pt x="20580" y="158749"/>
                </a:lnTo>
                <a:lnTo>
                  <a:pt x="44723" y="114299"/>
                </a:lnTo>
                <a:lnTo>
                  <a:pt x="76693" y="76199"/>
                </a:lnTo>
                <a:lnTo>
                  <a:pt x="115430" y="44449"/>
                </a:lnTo>
                <a:lnTo>
                  <a:pt x="159903" y="20319"/>
                </a:lnTo>
                <a:lnTo>
                  <a:pt x="209051" y="5079"/>
                </a:lnTo>
                <a:lnTo>
                  <a:pt x="261811" y="0"/>
                </a:lnTo>
                <a:lnTo>
                  <a:pt x="314567" y="5079"/>
                </a:lnTo>
                <a:lnTo>
                  <a:pt x="363709" y="20319"/>
                </a:lnTo>
                <a:lnTo>
                  <a:pt x="380094" y="29209"/>
                </a:lnTo>
                <a:lnTo>
                  <a:pt x="261811" y="29209"/>
                </a:lnTo>
                <a:lnTo>
                  <a:pt x="215067" y="34289"/>
                </a:lnTo>
                <a:lnTo>
                  <a:pt x="171524" y="46989"/>
                </a:lnTo>
                <a:lnTo>
                  <a:pt x="132120" y="68579"/>
                </a:lnTo>
                <a:lnTo>
                  <a:pt x="97793" y="97789"/>
                </a:lnTo>
                <a:lnTo>
                  <a:pt x="69472" y="132079"/>
                </a:lnTo>
                <a:lnTo>
                  <a:pt x="48084" y="171449"/>
                </a:lnTo>
                <a:lnTo>
                  <a:pt x="34565" y="214629"/>
                </a:lnTo>
                <a:lnTo>
                  <a:pt x="29850" y="261619"/>
                </a:lnTo>
                <a:lnTo>
                  <a:pt x="34561" y="307339"/>
                </a:lnTo>
                <a:lnTo>
                  <a:pt x="48075" y="351789"/>
                </a:lnTo>
                <a:lnTo>
                  <a:pt x="69462" y="391159"/>
                </a:lnTo>
                <a:lnTo>
                  <a:pt x="97793" y="425449"/>
                </a:lnTo>
                <a:lnTo>
                  <a:pt x="132120" y="453389"/>
                </a:lnTo>
                <a:lnTo>
                  <a:pt x="171524" y="474979"/>
                </a:lnTo>
                <a:lnTo>
                  <a:pt x="215067" y="488949"/>
                </a:lnTo>
                <a:lnTo>
                  <a:pt x="261811" y="492759"/>
                </a:lnTo>
                <a:lnTo>
                  <a:pt x="382435" y="492759"/>
                </a:lnTo>
                <a:lnTo>
                  <a:pt x="363709" y="502919"/>
                </a:lnTo>
                <a:lnTo>
                  <a:pt x="314567" y="518159"/>
                </a:lnTo>
                <a:lnTo>
                  <a:pt x="261811" y="523239"/>
                </a:lnTo>
                <a:close/>
              </a:path>
              <a:path w="929004" h="896620">
                <a:moveTo>
                  <a:pt x="382435" y="492759"/>
                </a:moveTo>
                <a:lnTo>
                  <a:pt x="261811" y="492759"/>
                </a:lnTo>
                <a:lnTo>
                  <a:pt x="308555" y="488949"/>
                </a:lnTo>
                <a:lnTo>
                  <a:pt x="352098" y="474979"/>
                </a:lnTo>
                <a:lnTo>
                  <a:pt x="391501" y="453389"/>
                </a:lnTo>
                <a:lnTo>
                  <a:pt x="425828" y="425449"/>
                </a:lnTo>
                <a:lnTo>
                  <a:pt x="454149" y="391159"/>
                </a:lnTo>
                <a:lnTo>
                  <a:pt x="475537" y="351789"/>
                </a:lnTo>
                <a:lnTo>
                  <a:pt x="489056" y="307339"/>
                </a:lnTo>
                <a:lnTo>
                  <a:pt x="493771" y="261619"/>
                </a:lnTo>
                <a:lnTo>
                  <a:pt x="489056" y="214629"/>
                </a:lnTo>
                <a:lnTo>
                  <a:pt x="475537" y="171449"/>
                </a:lnTo>
                <a:lnTo>
                  <a:pt x="454149" y="132079"/>
                </a:lnTo>
                <a:lnTo>
                  <a:pt x="425828" y="97789"/>
                </a:lnTo>
                <a:lnTo>
                  <a:pt x="391501" y="68579"/>
                </a:lnTo>
                <a:lnTo>
                  <a:pt x="352098" y="46989"/>
                </a:lnTo>
                <a:lnTo>
                  <a:pt x="308555" y="34289"/>
                </a:lnTo>
                <a:lnTo>
                  <a:pt x="261811" y="29209"/>
                </a:lnTo>
                <a:lnTo>
                  <a:pt x="380094" y="29209"/>
                </a:lnTo>
                <a:lnTo>
                  <a:pt x="446928" y="76199"/>
                </a:lnTo>
                <a:lnTo>
                  <a:pt x="478898" y="114299"/>
                </a:lnTo>
                <a:lnTo>
                  <a:pt x="503041" y="158749"/>
                </a:lnTo>
                <a:lnTo>
                  <a:pt x="518301" y="208279"/>
                </a:lnTo>
                <a:lnTo>
                  <a:pt x="523622" y="261619"/>
                </a:lnTo>
                <a:lnTo>
                  <a:pt x="518301" y="313689"/>
                </a:lnTo>
                <a:lnTo>
                  <a:pt x="503041" y="363219"/>
                </a:lnTo>
                <a:lnTo>
                  <a:pt x="478898" y="407669"/>
                </a:lnTo>
                <a:lnTo>
                  <a:pt x="446928" y="445769"/>
                </a:lnTo>
                <a:lnTo>
                  <a:pt x="408182" y="478789"/>
                </a:lnTo>
                <a:lnTo>
                  <a:pt x="382435" y="492759"/>
                </a:lnTo>
                <a:close/>
              </a:path>
              <a:path w="929004" h="896620">
                <a:moveTo>
                  <a:pt x="276666" y="140969"/>
                </a:moveTo>
                <a:lnTo>
                  <a:pt x="246955" y="140969"/>
                </a:lnTo>
                <a:lnTo>
                  <a:pt x="246955" y="104139"/>
                </a:lnTo>
                <a:lnTo>
                  <a:pt x="253617" y="97789"/>
                </a:lnTo>
                <a:lnTo>
                  <a:pt x="270028" y="97789"/>
                </a:lnTo>
                <a:lnTo>
                  <a:pt x="276666" y="104139"/>
                </a:lnTo>
                <a:lnTo>
                  <a:pt x="276666" y="140969"/>
                </a:lnTo>
                <a:close/>
              </a:path>
              <a:path w="929004" h="896620">
                <a:moveTo>
                  <a:pt x="790336" y="297179"/>
                </a:moveTo>
                <a:lnTo>
                  <a:pt x="740610" y="297179"/>
                </a:lnTo>
                <a:lnTo>
                  <a:pt x="727365" y="276859"/>
                </a:lnTo>
                <a:lnTo>
                  <a:pt x="712485" y="256539"/>
                </a:lnTo>
                <a:lnTo>
                  <a:pt x="678215" y="220979"/>
                </a:lnTo>
                <a:lnTo>
                  <a:pt x="625045" y="182879"/>
                </a:lnTo>
                <a:lnTo>
                  <a:pt x="564406" y="156209"/>
                </a:lnTo>
                <a:lnTo>
                  <a:pt x="556513" y="153669"/>
                </a:lnTo>
                <a:lnTo>
                  <a:pt x="552080" y="146049"/>
                </a:lnTo>
                <a:lnTo>
                  <a:pt x="554471" y="137159"/>
                </a:lnTo>
                <a:lnTo>
                  <a:pt x="556838" y="129539"/>
                </a:lnTo>
                <a:lnTo>
                  <a:pt x="565148" y="125729"/>
                </a:lnTo>
                <a:lnTo>
                  <a:pt x="573017" y="128269"/>
                </a:lnTo>
                <a:lnTo>
                  <a:pt x="639634" y="156209"/>
                </a:lnTo>
                <a:lnTo>
                  <a:pt x="698015" y="198119"/>
                </a:lnTo>
                <a:lnTo>
                  <a:pt x="734241" y="236219"/>
                </a:lnTo>
                <a:lnTo>
                  <a:pt x="764286" y="279399"/>
                </a:lnTo>
                <a:lnTo>
                  <a:pt x="795070" y="279399"/>
                </a:lnTo>
                <a:lnTo>
                  <a:pt x="790336" y="297179"/>
                </a:lnTo>
                <a:close/>
              </a:path>
              <a:path w="929004" h="896620">
                <a:moveTo>
                  <a:pt x="333338" y="350519"/>
                </a:moveTo>
                <a:lnTo>
                  <a:pt x="284448" y="350519"/>
                </a:lnTo>
                <a:lnTo>
                  <a:pt x="291467" y="347979"/>
                </a:lnTo>
                <a:lnTo>
                  <a:pt x="297829" y="344169"/>
                </a:lnTo>
                <a:lnTo>
                  <a:pt x="314410" y="313689"/>
                </a:lnTo>
                <a:lnTo>
                  <a:pt x="313643" y="306069"/>
                </a:lnTo>
                <a:lnTo>
                  <a:pt x="284438" y="276859"/>
                </a:lnTo>
                <a:lnTo>
                  <a:pt x="276922" y="275589"/>
                </a:lnTo>
                <a:lnTo>
                  <a:pt x="246699" y="275589"/>
                </a:lnTo>
                <a:lnTo>
                  <a:pt x="233167" y="274319"/>
                </a:lnTo>
                <a:lnTo>
                  <a:pt x="199137" y="256539"/>
                </a:lnTo>
                <a:lnTo>
                  <a:pt x="180737" y="222249"/>
                </a:lnTo>
                <a:lnTo>
                  <a:pt x="179361" y="208279"/>
                </a:lnTo>
                <a:lnTo>
                  <a:pt x="180737" y="195579"/>
                </a:lnTo>
                <a:lnTo>
                  <a:pt x="199137" y="161289"/>
                </a:lnTo>
                <a:lnTo>
                  <a:pt x="233167" y="142239"/>
                </a:lnTo>
                <a:lnTo>
                  <a:pt x="246699" y="140969"/>
                </a:lnTo>
                <a:lnTo>
                  <a:pt x="276922" y="140969"/>
                </a:lnTo>
                <a:lnTo>
                  <a:pt x="314516" y="152399"/>
                </a:lnTo>
                <a:lnTo>
                  <a:pt x="332715" y="171449"/>
                </a:lnTo>
                <a:lnTo>
                  <a:pt x="239173" y="171449"/>
                </a:lnTo>
                <a:lnTo>
                  <a:pt x="232154" y="173989"/>
                </a:lnTo>
                <a:lnTo>
                  <a:pt x="209212" y="208279"/>
                </a:lnTo>
                <a:lnTo>
                  <a:pt x="209978" y="215899"/>
                </a:lnTo>
                <a:lnTo>
                  <a:pt x="239183" y="245109"/>
                </a:lnTo>
                <a:lnTo>
                  <a:pt x="246699" y="246379"/>
                </a:lnTo>
                <a:lnTo>
                  <a:pt x="276922" y="246379"/>
                </a:lnTo>
                <a:lnTo>
                  <a:pt x="290454" y="247649"/>
                </a:lnTo>
                <a:lnTo>
                  <a:pt x="324484" y="265429"/>
                </a:lnTo>
                <a:lnTo>
                  <a:pt x="342884" y="299719"/>
                </a:lnTo>
                <a:lnTo>
                  <a:pt x="344135" y="312419"/>
                </a:lnTo>
                <a:lnTo>
                  <a:pt x="344135" y="314959"/>
                </a:lnTo>
                <a:lnTo>
                  <a:pt x="342884" y="327659"/>
                </a:lnTo>
                <a:lnTo>
                  <a:pt x="338942" y="339089"/>
                </a:lnTo>
                <a:lnTo>
                  <a:pt x="333338" y="350519"/>
                </a:lnTo>
                <a:close/>
              </a:path>
              <a:path w="929004" h="896620">
                <a:moveTo>
                  <a:pt x="337575" y="223519"/>
                </a:moveTo>
                <a:lnTo>
                  <a:pt x="321095" y="223519"/>
                </a:lnTo>
                <a:lnTo>
                  <a:pt x="314410" y="217169"/>
                </a:lnTo>
                <a:lnTo>
                  <a:pt x="314410" y="208279"/>
                </a:lnTo>
                <a:lnTo>
                  <a:pt x="313643" y="200659"/>
                </a:lnTo>
                <a:lnTo>
                  <a:pt x="284438" y="171449"/>
                </a:lnTo>
                <a:lnTo>
                  <a:pt x="332715" y="171449"/>
                </a:lnTo>
                <a:lnTo>
                  <a:pt x="338942" y="182879"/>
                </a:lnTo>
                <a:lnTo>
                  <a:pt x="342884" y="195579"/>
                </a:lnTo>
                <a:lnTo>
                  <a:pt x="344260" y="208279"/>
                </a:lnTo>
                <a:lnTo>
                  <a:pt x="344260" y="217169"/>
                </a:lnTo>
                <a:lnTo>
                  <a:pt x="337575" y="223519"/>
                </a:lnTo>
                <a:close/>
              </a:path>
              <a:path w="929004" h="896620">
                <a:moveTo>
                  <a:pt x="795070" y="279399"/>
                </a:moveTo>
                <a:lnTo>
                  <a:pt x="764286" y="279399"/>
                </a:lnTo>
                <a:lnTo>
                  <a:pt x="775080" y="238759"/>
                </a:lnTo>
                <a:lnTo>
                  <a:pt x="777169" y="231139"/>
                </a:lnTo>
                <a:lnTo>
                  <a:pt x="785317" y="226059"/>
                </a:lnTo>
                <a:lnTo>
                  <a:pt x="801194" y="229869"/>
                </a:lnTo>
                <a:lnTo>
                  <a:pt x="805952" y="238759"/>
                </a:lnTo>
                <a:lnTo>
                  <a:pt x="803863" y="246379"/>
                </a:lnTo>
                <a:lnTo>
                  <a:pt x="795070" y="279399"/>
                </a:lnTo>
                <a:close/>
              </a:path>
              <a:path w="929004" h="896620">
                <a:moveTo>
                  <a:pt x="772712" y="335279"/>
                </a:moveTo>
                <a:lnTo>
                  <a:pt x="764913" y="335279"/>
                </a:lnTo>
                <a:lnTo>
                  <a:pt x="689566" y="314959"/>
                </a:lnTo>
                <a:lnTo>
                  <a:pt x="681627" y="312419"/>
                </a:lnTo>
                <a:lnTo>
                  <a:pt x="676869" y="304799"/>
                </a:lnTo>
                <a:lnTo>
                  <a:pt x="681047" y="288289"/>
                </a:lnTo>
                <a:lnTo>
                  <a:pt x="689195" y="284479"/>
                </a:lnTo>
                <a:lnTo>
                  <a:pt x="697133" y="285749"/>
                </a:lnTo>
                <a:lnTo>
                  <a:pt x="740610" y="297179"/>
                </a:lnTo>
                <a:lnTo>
                  <a:pt x="790336" y="297179"/>
                </a:lnTo>
                <a:lnTo>
                  <a:pt x="781881" y="328929"/>
                </a:lnTo>
                <a:lnTo>
                  <a:pt x="778678" y="332739"/>
                </a:lnTo>
                <a:lnTo>
                  <a:pt x="774639" y="334009"/>
                </a:lnTo>
                <a:lnTo>
                  <a:pt x="773710" y="334009"/>
                </a:lnTo>
                <a:lnTo>
                  <a:pt x="772712" y="335279"/>
                </a:lnTo>
                <a:close/>
              </a:path>
              <a:path w="929004" h="896620">
                <a:moveTo>
                  <a:pt x="276922" y="380999"/>
                </a:moveTo>
                <a:lnTo>
                  <a:pt x="246699" y="380999"/>
                </a:lnTo>
                <a:lnTo>
                  <a:pt x="233167" y="379729"/>
                </a:lnTo>
                <a:lnTo>
                  <a:pt x="199137" y="360679"/>
                </a:lnTo>
                <a:lnTo>
                  <a:pt x="179486" y="314959"/>
                </a:lnTo>
                <a:lnTo>
                  <a:pt x="179361" y="304799"/>
                </a:lnTo>
                <a:lnTo>
                  <a:pt x="186046" y="298449"/>
                </a:lnTo>
                <a:lnTo>
                  <a:pt x="202526" y="298449"/>
                </a:lnTo>
                <a:lnTo>
                  <a:pt x="209212" y="304799"/>
                </a:lnTo>
                <a:lnTo>
                  <a:pt x="209212" y="313689"/>
                </a:lnTo>
                <a:lnTo>
                  <a:pt x="209978" y="321309"/>
                </a:lnTo>
                <a:lnTo>
                  <a:pt x="239183" y="350519"/>
                </a:lnTo>
                <a:lnTo>
                  <a:pt x="333338" y="350519"/>
                </a:lnTo>
                <a:lnTo>
                  <a:pt x="332715" y="351789"/>
                </a:lnTo>
                <a:lnTo>
                  <a:pt x="324484" y="360679"/>
                </a:lnTo>
                <a:lnTo>
                  <a:pt x="314516" y="369569"/>
                </a:lnTo>
                <a:lnTo>
                  <a:pt x="303079" y="375919"/>
                </a:lnTo>
                <a:lnTo>
                  <a:pt x="290454" y="379729"/>
                </a:lnTo>
                <a:lnTo>
                  <a:pt x="276922" y="380999"/>
                </a:lnTo>
                <a:close/>
              </a:path>
              <a:path w="929004" h="896620">
                <a:moveTo>
                  <a:pt x="666679" y="896619"/>
                </a:moveTo>
                <a:lnTo>
                  <a:pt x="613922" y="890269"/>
                </a:lnTo>
                <a:lnTo>
                  <a:pt x="564780" y="875029"/>
                </a:lnTo>
                <a:lnTo>
                  <a:pt x="520308" y="850899"/>
                </a:lnTo>
                <a:lnTo>
                  <a:pt x="481561" y="819149"/>
                </a:lnTo>
                <a:lnTo>
                  <a:pt x="449591" y="781049"/>
                </a:lnTo>
                <a:lnTo>
                  <a:pt x="425448" y="736599"/>
                </a:lnTo>
                <a:lnTo>
                  <a:pt x="410189" y="687069"/>
                </a:lnTo>
                <a:lnTo>
                  <a:pt x="404868" y="633729"/>
                </a:lnTo>
                <a:lnTo>
                  <a:pt x="410189" y="581659"/>
                </a:lnTo>
                <a:lnTo>
                  <a:pt x="425448" y="532129"/>
                </a:lnTo>
                <a:lnTo>
                  <a:pt x="449591" y="487679"/>
                </a:lnTo>
                <a:lnTo>
                  <a:pt x="481561" y="449579"/>
                </a:lnTo>
                <a:lnTo>
                  <a:pt x="520308" y="416559"/>
                </a:lnTo>
                <a:lnTo>
                  <a:pt x="564780" y="392429"/>
                </a:lnTo>
                <a:lnTo>
                  <a:pt x="613922" y="377189"/>
                </a:lnTo>
                <a:lnTo>
                  <a:pt x="666679" y="372109"/>
                </a:lnTo>
                <a:lnTo>
                  <a:pt x="719435" y="377189"/>
                </a:lnTo>
                <a:lnTo>
                  <a:pt x="768578" y="392429"/>
                </a:lnTo>
                <a:lnTo>
                  <a:pt x="787303" y="402589"/>
                </a:lnTo>
                <a:lnTo>
                  <a:pt x="666702" y="402589"/>
                </a:lnTo>
                <a:lnTo>
                  <a:pt x="619958" y="406399"/>
                </a:lnTo>
                <a:lnTo>
                  <a:pt x="576415" y="420369"/>
                </a:lnTo>
                <a:lnTo>
                  <a:pt x="537011" y="441959"/>
                </a:lnTo>
                <a:lnTo>
                  <a:pt x="502684" y="469899"/>
                </a:lnTo>
                <a:lnTo>
                  <a:pt x="474363" y="504189"/>
                </a:lnTo>
                <a:lnTo>
                  <a:pt x="452975" y="543559"/>
                </a:lnTo>
                <a:lnTo>
                  <a:pt x="439456" y="588009"/>
                </a:lnTo>
                <a:lnTo>
                  <a:pt x="434742" y="633729"/>
                </a:lnTo>
                <a:lnTo>
                  <a:pt x="439456" y="680719"/>
                </a:lnTo>
                <a:lnTo>
                  <a:pt x="452975" y="723899"/>
                </a:lnTo>
                <a:lnTo>
                  <a:pt x="474363" y="764539"/>
                </a:lnTo>
                <a:lnTo>
                  <a:pt x="502684" y="798829"/>
                </a:lnTo>
                <a:lnTo>
                  <a:pt x="537011" y="826769"/>
                </a:lnTo>
                <a:lnTo>
                  <a:pt x="576415" y="848359"/>
                </a:lnTo>
                <a:lnTo>
                  <a:pt x="619958" y="861059"/>
                </a:lnTo>
                <a:lnTo>
                  <a:pt x="666702" y="866139"/>
                </a:lnTo>
                <a:lnTo>
                  <a:pt x="784962" y="866139"/>
                </a:lnTo>
                <a:lnTo>
                  <a:pt x="768578" y="875029"/>
                </a:lnTo>
                <a:lnTo>
                  <a:pt x="719435" y="890269"/>
                </a:lnTo>
                <a:lnTo>
                  <a:pt x="666679" y="896619"/>
                </a:lnTo>
                <a:close/>
              </a:path>
              <a:path w="929004" h="896620">
                <a:moveTo>
                  <a:pt x="270004" y="424179"/>
                </a:moveTo>
                <a:lnTo>
                  <a:pt x="253593" y="424179"/>
                </a:lnTo>
                <a:lnTo>
                  <a:pt x="246955" y="417829"/>
                </a:lnTo>
                <a:lnTo>
                  <a:pt x="246955" y="380999"/>
                </a:lnTo>
                <a:lnTo>
                  <a:pt x="276666" y="380999"/>
                </a:lnTo>
                <a:lnTo>
                  <a:pt x="276666" y="417829"/>
                </a:lnTo>
                <a:lnTo>
                  <a:pt x="270004" y="424179"/>
                </a:lnTo>
                <a:close/>
              </a:path>
              <a:path w="929004" h="896620">
                <a:moveTo>
                  <a:pt x="784962" y="866139"/>
                </a:moveTo>
                <a:lnTo>
                  <a:pt x="666702" y="866139"/>
                </a:lnTo>
                <a:lnTo>
                  <a:pt x="713446" y="861059"/>
                </a:lnTo>
                <a:lnTo>
                  <a:pt x="756989" y="848359"/>
                </a:lnTo>
                <a:lnTo>
                  <a:pt x="796393" y="826769"/>
                </a:lnTo>
                <a:lnTo>
                  <a:pt x="830720" y="798829"/>
                </a:lnTo>
                <a:lnTo>
                  <a:pt x="859038" y="763269"/>
                </a:lnTo>
                <a:lnTo>
                  <a:pt x="880420" y="723899"/>
                </a:lnTo>
                <a:lnTo>
                  <a:pt x="893938" y="680719"/>
                </a:lnTo>
                <a:lnTo>
                  <a:pt x="898662" y="633729"/>
                </a:lnTo>
                <a:lnTo>
                  <a:pt x="893948" y="588009"/>
                </a:lnTo>
                <a:lnTo>
                  <a:pt x="880429" y="543559"/>
                </a:lnTo>
                <a:lnTo>
                  <a:pt x="859041" y="504189"/>
                </a:lnTo>
                <a:lnTo>
                  <a:pt x="830720" y="469899"/>
                </a:lnTo>
                <a:lnTo>
                  <a:pt x="796393" y="441959"/>
                </a:lnTo>
                <a:lnTo>
                  <a:pt x="756989" y="420369"/>
                </a:lnTo>
                <a:lnTo>
                  <a:pt x="713446" y="406399"/>
                </a:lnTo>
                <a:lnTo>
                  <a:pt x="666702" y="402589"/>
                </a:lnTo>
                <a:lnTo>
                  <a:pt x="787303" y="402589"/>
                </a:lnTo>
                <a:lnTo>
                  <a:pt x="851796" y="449579"/>
                </a:lnTo>
                <a:lnTo>
                  <a:pt x="883767" y="487679"/>
                </a:lnTo>
                <a:lnTo>
                  <a:pt x="907909" y="532129"/>
                </a:lnTo>
                <a:lnTo>
                  <a:pt x="923169" y="581659"/>
                </a:lnTo>
                <a:lnTo>
                  <a:pt x="928490" y="633729"/>
                </a:lnTo>
                <a:lnTo>
                  <a:pt x="923169" y="687069"/>
                </a:lnTo>
                <a:lnTo>
                  <a:pt x="907909" y="736599"/>
                </a:lnTo>
                <a:lnTo>
                  <a:pt x="883767" y="781049"/>
                </a:lnTo>
                <a:lnTo>
                  <a:pt x="851796" y="819149"/>
                </a:lnTo>
                <a:lnTo>
                  <a:pt x="813050" y="850899"/>
                </a:lnTo>
                <a:lnTo>
                  <a:pt x="784962" y="866139"/>
                </a:lnTo>
                <a:close/>
              </a:path>
              <a:path w="929004" h="896620">
                <a:moveTo>
                  <a:pt x="630468" y="547369"/>
                </a:moveTo>
                <a:lnTo>
                  <a:pt x="600640" y="547369"/>
                </a:lnTo>
                <a:lnTo>
                  <a:pt x="600640" y="537209"/>
                </a:lnTo>
                <a:lnTo>
                  <a:pt x="611970" y="500379"/>
                </a:lnTo>
                <a:lnTo>
                  <a:pt x="653425" y="473709"/>
                </a:lnTo>
                <a:lnTo>
                  <a:pt x="666702" y="471169"/>
                </a:lnTo>
                <a:lnTo>
                  <a:pt x="679979" y="473709"/>
                </a:lnTo>
                <a:lnTo>
                  <a:pt x="692363" y="477519"/>
                </a:lnTo>
                <a:lnTo>
                  <a:pt x="703581" y="482599"/>
                </a:lnTo>
                <a:lnTo>
                  <a:pt x="713359" y="491489"/>
                </a:lnTo>
                <a:lnTo>
                  <a:pt x="714217" y="492759"/>
                </a:lnTo>
                <a:lnTo>
                  <a:pt x="721939" y="501649"/>
                </a:lnTo>
                <a:lnTo>
                  <a:pt x="666679" y="501649"/>
                </a:lnTo>
                <a:lnTo>
                  <a:pt x="659418" y="502919"/>
                </a:lnTo>
                <a:lnTo>
                  <a:pt x="631209" y="530859"/>
                </a:lnTo>
                <a:lnTo>
                  <a:pt x="630591" y="537209"/>
                </a:lnTo>
                <a:lnTo>
                  <a:pt x="630468" y="547369"/>
                </a:lnTo>
                <a:close/>
              </a:path>
              <a:path w="929004" h="896620">
                <a:moveTo>
                  <a:pt x="732741" y="547369"/>
                </a:moveTo>
                <a:lnTo>
                  <a:pt x="702890" y="547369"/>
                </a:lnTo>
                <a:lnTo>
                  <a:pt x="702775" y="537209"/>
                </a:lnTo>
                <a:lnTo>
                  <a:pt x="702314" y="532129"/>
                </a:lnTo>
                <a:lnTo>
                  <a:pt x="702199" y="530859"/>
                </a:lnTo>
                <a:lnTo>
                  <a:pt x="700215" y="524509"/>
                </a:lnTo>
                <a:lnTo>
                  <a:pt x="697073" y="518159"/>
                </a:lnTo>
                <a:lnTo>
                  <a:pt x="692909" y="513079"/>
                </a:lnTo>
                <a:lnTo>
                  <a:pt x="692235" y="511809"/>
                </a:lnTo>
                <a:lnTo>
                  <a:pt x="686868" y="507999"/>
                </a:lnTo>
                <a:lnTo>
                  <a:pt x="680719" y="504189"/>
                </a:lnTo>
                <a:lnTo>
                  <a:pt x="673939" y="502919"/>
                </a:lnTo>
                <a:lnTo>
                  <a:pt x="666679" y="501649"/>
                </a:lnTo>
                <a:lnTo>
                  <a:pt x="721939" y="501649"/>
                </a:lnTo>
                <a:lnTo>
                  <a:pt x="727770" y="513079"/>
                </a:lnTo>
                <a:lnTo>
                  <a:pt x="731456" y="524509"/>
                </a:lnTo>
                <a:lnTo>
                  <a:pt x="732624" y="537209"/>
                </a:lnTo>
                <a:lnTo>
                  <a:pt x="732741" y="547369"/>
                </a:lnTo>
                <a:close/>
              </a:path>
              <a:path w="929004" h="896620">
                <a:moveTo>
                  <a:pt x="779026" y="796289"/>
                </a:moveTo>
                <a:lnTo>
                  <a:pt x="554355" y="796289"/>
                </a:lnTo>
                <a:lnTo>
                  <a:pt x="547669" y="789939"/>
                </a:lnTo>
                <a:lnTo>
                  <a:pt x="547669" y="553719"/>
                </a:lnTo>
                <a:lnTo>
                  <a:pt x="554355" y="547369"/>
                </a:lnTo>
                <a:lnTo>
                  <a:pt x="779026" y="547369"/>
                </a:lnTo>
                <a:lnTo>
                  <a:pt x="785711" y="553719"/>
                </a:lnTo>
                <a:lnTo>
                  <a:pt x="785711" y="577849"/>
                </a:lnTo>
                <a:lnTo>
                  <a:pt x="577520" y="577849"/>
                </a:lnTo>
                <a:lnTo>
                  <a:pt x="577520" y="767079"/>
                </a:lnTo>
                <a:lnTo>
                  <a:pt x="785711" y="767079"/>
                </a:lnTo>
                <a:lnTo>
                  <a:pt x="785711" y="789939"/>
                </a:lnTo>
                <a:lnTo>
                  <a:pt x="779026" y="796289"/>
                </a:lnTo>
                <a:close/>
              </a:path>
              <a:path w="929004" h="896620">
                <a:moveTo>
                  <a:pt x="143173" y="669289"/>
                </a:moveTo>
                <a:lnTo>
                  <a:pt x="127296" y="665479"/>
                </a:lnTo>
                <a:lnTo>
                  <a:pt x="122537" y="656589"/>
                </a:lnTo>
                <a:lnTo>
                  <a:pt x="124626" y="648969"/>
                </a:lnTo>
                <a:lnTo>
                  <a:pt x="146608" y="566419"/>
                </a:lnTo>
                <a:lnTo>
                  <a:pt x="149811" y="562609"/>
                </a:lnTo>
                <a:lnTo>
                  <a:pt x="153850" y="561339"/>
                </a:lnTo>
                <a:lnTo>
                  <a:pt x="154779" y="561339"/>
                </a:lnTo>
                <a:lnTo>
                  <a:pt x="155777" y="560069"/>
                </a:lnTo>
                <a:lnTo>
                  <a:pt x="163576" y="560069"/>
                </a:lnTo>
                <a:lnTo>
                  <a:pt x="238923" y="580389"/>
                </a:lnTo>
                <a:lnTo>
                  <a:pt x="246862" y="582929"/>
                </a:lnTo>
                <a:lnTo>
                  <a:pt x="251620" y="590549"/>
                </a:lnTo>
                <a:lnTo>
                  <a:pt x="249692" y="598169"/>
                </a:lnTo>
                <a:lnTo>
                  <a:pt x="187880" y="598169"/>
                </a:lnTo>
                <a:lnTo>
                  <a:pt x="199469" y="615949"/>
                </a:lnTo>
                <a:lnTo>
                  <a:pt x="164203" y="615949"/>
                </a:lnTo>
                <a:lnTo>
                  <a:pt x="153409" y="656589"/>
                </a:lnTo>
                <a:lnTo>
                  <a:pt x="151320" y="664209"/>
                </a:lnTo>
                <a:lnTo>
                  <a:pt x="143173" y="669289"/>
                </a:lnTo>
                <a:close/>
              </a:path>
              <a:path w="929004" h="896620">
                <a:moveTo>
                  <a:pt x="623806" y="617219"/>
                </a:moveTo>
                <a:lnTo>
                  <a:pt x="607325" y="617219"/>
                </a:lnTo>
                <a:lnTo>
                  <a:pt x="600640" y="610869"/>
                </a:lnTo>
                <a:lnTo>
                  <a:pt x="600640" y="577849"/>
                </a:lnTo>
                <a:lnTo>
                  <a:pt x="630491" y="577849"/>
                </a:lnTo>
                <a:lnTo>
                  <a:pt x="630491" y="610869"/>
                </a:lnTo>
                <a:lnTo>
                  <a:pt x="623806" y="617219"/>
                </a:lnTo>
                <a:close/>
              </a:path>
              <a:path w="929004" h="896620">
                <a:moveTo>
                  <a:pt x="726079" y="617219"/>
                </a:moveTo>
                <a:lnTo>
                  <a:pt x="709598" y="617219"/>
                </a:lnTo>
                <a:lnTo>
                  <a:pt x="702913" y="610869"/>
                </a:lnTo>
                <a:lnTo>
                  <a:pt x="702913" y="577849"/>
                </a:lnTo>
                <a:lnTo>
                  <a:pt x="732764" y="577849"/>
                </a:lnTo>
                <a:lnTo>
                  <a:pt x="732764" y="610869"/>
                </a:lnTo>
                <a:lnTo>
                  <a:pt x="726079" y="617219"/>
                </a:lnTo>
                <a:close/>
              </a:path>
              <a:path w="929004" h="896620">
                <a:moveTo>
                  <a:pt x="785711" y="767079"/>
                </a:moveTo>
                <a:lnTo>
                  <a:pt x="755883" y="767079"/>
                </a:lnTo>
                <a:lnTo>
                  <a:pt x="755883" y="577849"/>
                </a:lnTo>
                <a:lnTo>
                  <a:pt x="785711" y="577849"/>
                </a:lnTo>
                <a:lnTo>
                  <a:pt x="785711" y="767079"/>
                </a:lnTo>
                <a:close/>
              </a:path>
              <a:path w="929004" h="896620">
                <a:moveTo>
                  <a:pt x="239295" y="610869"/>
                </a:moveTo>
                <a:lnTo>
                  <a:pt x="231356" y="609599"/>
                </a:lnTo>
                <a:lnTo>
                  <a:pt x="187880" y="598169"/>
                </a:lnTo>
                <a:lnTo>
                  <a:pt x="249692" y="598169"/>
                </a:lnTo>
                <a:lnTo>
                  <a:pt x="247442" y="607059"/>
                </a:lnTo>
                <a:lnTo>
                  <a:pt x="239295" y="610869"/>
                </a:lnTo>
                <a:close/>
              </a:path>
              <a:path w="929004" h="896620">
                <a:moveTo>
                  <a:pt x="363341" y="769619"/>
                </a:moveTo>
                <a:lnTo>
                  <a:pt x="321262" y="754379"/>
                </a:lnTo>
                <a:lnTo>
                  <a:pt x="258508" y="718819"/>
                </a:lnTo>
                <a:lnTo>
                  <a:pt x="211635" y="678179"/>
                </a:lnTo>
                <a:lnTo>
                  <a:pt x="178406" y="638809"/>
                </a:lnTo>
                <a:lnTo>
                  <a:pt x="164203" y="615949"/>
                </a:lnTo>
                <a:lnTo>
                  <a:pt x="199469" y="615949"/>
                </a:lnTo>
                <a:lnTo>
                  <a:pt x="201125" y="618489"/>
                </a:lnTo>
                <a:lnTo>
                  <a:pt x="216004" y="638809"/>
                </a:lnTo>
                <a:lnTo>
                  <a:pt x="250274" y="674369"/>
                </a:lnTo>
                <a:lnTo>
                  <a:pt x="303445" y="712469"/>
                </a:lnTo>
                <a:lnTo>
                  <a:pt x="364084" y="739139"/>
                </a:lnTo>
                <a:lnTo>
                  <a:pt x="371976" y="741679"/>
                </a:lnTo>
                <a:lnTo>
                  <a:pt x="376409" y="749299"/>
                </a:lnTo>
                <a:lnTo>
                  <a:pt x="374019" y="758189"/>
                </a:lnTo>
                <a:lnTo>
                  <a:pt x="371651" y="765809"/>
                </a:lnTo>
                <a:lnTo>
                  <a:pt x="363341" y="7696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624730" y="5517427"/>
            <a:ext cx="10348595" cy="176339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1450" spc="215" dirty="0">
                <a:solidFill>
                  <a:srgbClr val="FFFFFF"/>
                </a:solidFill>
                <a:latin typeface="Arial"/>
                <a:cs typeface="Arial"/>
              </a:rPr>
              <a:t>Принцип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лояльності</a:t>
            </a:r>
            <a:r>
              <a:rPr sz="1450" spc="14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Сутність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цього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20" dirty="0">
                <a:solidFill>
                  <a:srgbClr val="FFFFFF"/>
                </a:solidFill>
                <a:latin typeface="Arial"/>
                <a:cs typeface="Arial"/>
              </a:rPr>
              <a:t>принципу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полягає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0" dirty="0">
                <a:solidFill>
                  <a:srgbClr val="FFFFFF"/>
                </a:solidFill>
                <a:latin typeface="Arial"/>
                <a:cs typeface="Arial"/>
              </a:rPr>
              <a:t>тому</a:t>
            </a:r>
            <a:r>
              <a:rPr sz="1450" spc="12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що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прихильність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покупців</a:t>
            </a: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певної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інтернет</a:t>
            </a:r>
            <a:r>
              <a:rPr sz="1450" spc="155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1450" spc="-3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компанії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опиняться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одночасному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застосуванні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мережі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мережних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14" dirty="0">
                <a:solidFill>
                  <a:srgbClr val="FFFFFF"/>
                </a:solidFill>
                <a:latin typeface="Arial"/>
                <a:cs typeface="Arial"/>
              </a:rPr>
              <a:t>платформ</a:t>
            </a:r>
            <a:r>
              <a:rPr sz="1450" spc="114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Якщо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традиційній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економіці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рівень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якості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життя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5" dirty="0">
                <a:solidFill>
                  <a:srgbClr val="FFFFFF"/>
                </a:solidFill>
                <a:latin typeface="Arial"/>
                <a:cs typeface="Arial"/>
              </a:rPr>
              <a:t>кожного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громадянина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здебільшого</a:t>
            </a:r>
            <a:endParaRPr sz="1450">
              <a:latin typeface="Arial"/>
              <a:cs typeface="Arial"/>
            </a:endParaRPr>
          </a:p>
          <a:p>
            <a:pPr marL="12700" marR="254000">
              <a:lnSpc>
                <a:spcPct val="112300"/>
              </a:lnSpc>
            </a:pP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залежить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5" dirty="0">
                <a:solidFill>
                  <a:srgbClr val="FFFFFF"/>
                </a:solidFill>
                <a:latin typeface="Arial"/>
                <a:cs typeface="Arial"/>
              </a:rPr>
              <a:t>від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ефективності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функціонування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національної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економіки</a:t>
            </a:r>
            <a:r>
              <a:rPr sz="1450" spc="18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14" dirty="0">
                <a:solidFill>
                  <a:srgbClr val="FFFFFF"/>
                </a:solidFill>
                <a:latin typeface="Arial"/>
                <a:cs typeface="Arial"/>
              </a:rPr>
              <a:t>то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Інтернеті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добробут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громадянина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визначається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рівнем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процвітання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40" dirty="0">
                <a:solidFill>
                  <a:srgbClr val="FFFFFF"/>
                </a:solidFill>
                <a:latin typeface="Arial"/>
                <a:cs typeface="Arial"/>
              </a:rPr>
              <a:t>мережі</a:t>
            </a:r>
            <a:r>
              <a:rPr sz="1450" spc="14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цього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випливає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висновок</a:t>
            </a:r>
            <a:r>
              <a:rPr sz="1450" spc="150" dirty="0">
                <a:solidFill>
                  <a:srgbClr val="FFFFFF"/>
                </a:solidFill>
                <a:latin typeface="Verdana"/>
                <a:cs typeface="Verdana"/>
              </a:rPr>
              <a:t>:</a:t>
            </a:r>
            <a:r>
              <a:rPr sz="1450" spc="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70" dirty="0">
                <a:solidFill>
                  <a:srgbClr val="FFFFFF"/>
                </a:solidFill>
                <a:latin typeface="Arial"/>
                <a:cs typeface="Arial"/>
              </a:rPr>
              <a:t>для</a:t>
            </a:r>
            <a:endParaRPr sz="1450">
              <a:latin typeface="Arial"/>
              <a:cs typeface="Arial"/>
            </a:endParaRPr>
          </a:p>
          <a:p>
            <a:pPr marL="12700" marR="476250">
              <a:lnSpc>
                <a:spcPct val="112300"/>
              </a:lnSpc>
            </a:pP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забезпечення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максимально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високого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рівня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життя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5" dirty="0">
                <a:solidFill>
                  <a:srgbClr val="FFFFFF"/>
                </a:solidFill>
                <a:latin typeface="Arial"/>
                <a:cs typeface="Arial"/>
              </a:rPr>
              <a:t>кожного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громадянина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необхідно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всіляко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сприяти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5" dirty="0">
                <a:solidFill>
                  <a:srgbClr val="FFFFFF"/>
                </a:solidFill>
                <a:latin typeface="Arial"/>
                <a:cs typeface="Arial"/>
              </a:rPr>
              <a:t>розширенню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0" dirty="0">
                <a:solidFill>
                  <a:srgbClr val="FFFFFF"/>
                </a:solidFill>
                <a:latin typeface="Arial"/>
                <a:cs typeface="Arial"/>
              </a:rPr>
              <a:t>й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удосконаленню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мережі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можливості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ній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працювати</a:t>
            </a:r>
            <a:r>
              <a:rPr sz="1450" spc="16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63459" y="7865732"/>
            <a:ext cx="11052175" cy="2052320"/>
          </a:xfrm>
          <a:custGeom>
            <a:avLst/>
            <a:gdLst/>
            <a:ahLst/>
            <a:cxnLst/>
            <a:rect l="l" t="t" r="r" b="b"/>
            <a:pathLst>
              <a:path w="11052175" h="2052320">
                <a:moveTo>
                  <a:pt x="10900080" y="688530"/>
                </a:moveTo>
                <a:lnTo>
                  <a:pt x="10881068" y="667232"/>
                </a:lnTo>
                <a:lnTo>
                  <a:pt x="10848848" y="653923"/>
                </a:lnTo>
                <a:lnTo>
                  <a:pt x="10813593" y="655980"/>
                </a:lnTo>
                <a:lnTo>
                  <a:pt x="10632542" y="824268"/>
                </a:lnTo>
                <a:lnTo>
                  <a:pt x="10603979" y="860234"/>
                </a:lnTo>
                <a:lnTo>
                  <a:pt x="10584955" y="900353"/>
                </a:lnTo>
                <a:lnTo>
                  <a:pt x="10575430" y="942975"/>
                </a:lnTo>
                <a:lnTo>
                  <a:pt x="10575430" y="986421"/>
                </a:lnTo>
                <a:lnTo>
                  <a:pt x="10584955" y="1029042"/>
                </a:lnTo>
                <a:lnTo>
                  <a:pt x="10603979" y="1069162"/>
                </a:lnTo>
                <a:lnTo>
                  <a:pt x="10632542" y="1105115"/>
                </a:lnTo>
                <a:lnTo>
                  <a:pt x="10781005" y="1253680"/>
                </a:lnTo>
                <a:lnTo>
                  <a:pt x="10789133" y="1258595"/>
                </a:lnTo>
                <a:lnTo>
                  <a:pt x="10884230" y="1258595"/>
                </a:lnTo>
                <a:lnTo>
                  <a:pt x="10900080" y="1240840"/>
                </a:lnTo>
                <a:lnTo>
                  <a:pt x="10900080" y="688530"/>
                </a:lnTo>
                <a:close/>
              </a:path>
              <a:path w="11052175" h="2052320">
                <a:moveTo>
                  <a:pt x="11052010" y="131864"/>
                </a:moveTo>
                <a:lnTo>
                  <a:pt x="10967631" y="47485"/>
                </a:lnTo>
                <a:lnTo>
                  <a:pt x="10932770" y="21069"/>
                </a:lnTo>
                <a:lnTo>
                  <a:pt x="10893501" y="5219"/>
                </a:lnTo>
                <a:lnTo>
                  <a:pt x="10852036" y="0"/>
                </a:lnTo>
                <a:lnTo>
                  <a:pt x="10810583" y="5219"/>
                </a:lnTo>
                <a:lnTo>
                  <a:pt x="10771315" y="21069"/>
                </a:lnTo>
                <a:lnTo>
                  <a:pt x="10736440" y="47485"/>
                </a:lnTo>
                <a:lnTo>
                  <a:pt x="10652722" y="131203"/>
                </a:lnTo>
                <a:lnTo>
                  <a:pt x="10652722" y="127292"/>
                </a:lnTo>
                <a:lnTo>
                  <a:pt x="1396695" y="127292"/>
                </a:lnTo>
                <a:lnTo>
                  <a:pt x="0" y="1112316"/>
                </a:lnTo>
                <a:lnTo>
                  <a:pt x="1343456" y="2051862"/>
                </a:lnTo>
                <a:lnTo>
                  <a:pt x="10647299" y="2051862"/>
                </a:lnTo>
                <a:lnTo>
                  <a:pt x="9526359" y="1257554"/>
                </a:lnTo>
                <a:lnTo>
                  <a:pt x="9488805" y="1225588"/>
                </a:lnTo>
                <a:lnTo>
                  <a:pt x="9461779" y="1190028"/>
                </a:lnTo>
                <a:lnTo>
                  <a:pt x="9445460" y="1152067"/>
                </a:lnTo>
                <a:lnTo>
                  <a:pt x="9439973" y="1112951"/>
                </a:lnTo>
                <a:lnTo>
                  <a:pt x="9440062" y="1112316"/>
                </a:lnTo>
                <a:lnTo>
                  <a:pt x="9445358" y="1073886"/>
                </a:lnTo>
                <a:lnTo>
                  <a:pt x="9461513" y="1036040"/>
                </a:lnTo>
                <a:lnTo>
                  <a:pt x="9488487" y="1000493"/>
                </a:lnTo>
                <a:lnTo>
                  <a:pt x="9526359" y="968324"/>
                </a:lnTo>
                <a:lnTo>
                  <a:pt x="10547795" y="236105"/>
                </a:lnTo>
                <a:lnTo>
                  <a:pt x="9934397" y="849414"/>
                </a:lnTo>
                <a:lnTo>
                  <a:pt x="9907994" y="884262"/>
                </a:lnTo>
                <a:lnTo>
                  <a:pt x="9892144" y="923505"/>
                </a:lnTo>
                <a:lnTo>
                  <a:pt x="9886810" y="964806"/>
                </a:lnTo>
                <a:lnTo>
                  <a:pt x="9886836" y="964971"/>
                </a:lnTo>
                <a:lnTo>
                  <a:pt x="9892144" y="1006144"/>
                </a:lnTo>
                <a:lnTo>
                  <a:pt x="9892259" y="1006424"/>
                </a:lnTo>
                <a:lnTo>
                  <a:pt x="9907994" y="1045298"/>
                </a:lnTo>
                <a:lnTo>
                  <a:pt x="9934397" y="1080096"/>
                </a:lnTo>
                <a:lnTo>
                  <a:pt x="10736440" y="1881924"/>
                </a:lnTo>
                <a:lnTo>
                  <a:pt x="10771315" y="1908505"/>
                </a:lnTo>
                <a:lnTo>
                  <a:pt x="10779036" y="1911642"/>
                </a:lnTo>
                <a:lnTo>
                  <a:pt x="10925048" y="1911642"/>
                </a:lnTo>
                <a:lnTo>
                  <a:pt x="10932770" y="1908505"/>
                </a:lnTo>
                <a:lnTo>
                  <a:pt x="10967631" y="1881924"/>
                </a:lnTo>
                <a:lnTo>
                  <a:pt x="11052010" y="1797558"/>
                </a:lnTo>
                <a:lnTo>
                  <a:pt x="11052010" y="1793913"/>
                </a:lnTo>
                <a:lnTo>
                  <a:pt x="10338435" y="1080516"/>
                </a:lnTo>
                <a:lnTo>
                  <a:pt x="10311803" y="1045679"/>
                </a:lnTo>
                <a:lnTo>
                  <a:pt x="10295826" y="1006424"/>
                </a:lnTo>
                <a:lnTo>
                  <a:pt x="10295788" y="1006144"/>
                </a:lnTo>
                <a:lnTo>
                  <a:pt x="10290492" y="964971"/>
                </a:lnTo>
                <a:lnTo>
                  <a:pt x="10290518" y="964806"/>
                </a:lnTo>
                <a:lnTo>
                  <a:pt x="10295826" y="923505"/>
                </a:lnTo>
                <a:lnTo>
                  <a:pt x="10311803" y="884262"/>
                </a:lnTo>
                <a:lnTo>
                  <a:pt x="10338435" y="849414"/>
                </a:lnTo>
                <a:lnTo>
                  <a:pt x="11052010" y="135509"/>
                </a:lnTo>
                <a:lnTo>
                  <a:pt x="11052010" y="131864"/>
                </a:lnTo>
                <a:close/>
              </a:path>
            </a:pathLst>
          </a:custGeom>
          <a:solidFill>
            <a:srgbClr val="387D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585508" y="8016250"/>
            <a:ext cx="6946900" cy="1758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19200" marR="5080" indent="-706120" algn="r">
              <a:lnSpc>
                <a:spcPct val="112100"/>
              </a:lnSpc>
              <a:spcBef>
                <a:spcPts val="95"/>
              </a:spcBef>
            </a:pPr>
            <a:r>
              <a:rPr sz="1450" spc="215" dirty="0">
                <a:solidFill>
                  <a:srgbClr val="FFFFFF"/>
                </a:solidFill>
                <a:latin typeface="Arial"/>
                <a:cs typeface="Arial"/>
              </a:rPr>
              <a:t>Принцип</a:t>
            </a:r>
            <a:r>
              <a:rPr sz="145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4" dirty="0">
                <a:solidFill>
                  <a:srgbClr val="FFFFFF"/>
                </a:solidFill>
                <a:latin typeface="Arial"/>
                <a:cs typeface="Arial"/>
              </a:rPr>
              <a:t>переоцінки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цінностей</a:t>
            </a:r>
            <a:r>
              <a:rPr sz="1450" spc="16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Він</a:t>
            </a:r>
            <a:r>
              <a:rPr sz="145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полягає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поступовому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заміщенні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матеріальних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цінностей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системою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знань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5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endParaRPr sz="1450">
              <a:latin typeface="Arial"/>
              <a:cs typeface="Arial"/>
            </a:endParaRPr>
          </a:p>
          <a:p>
            <a:pPr marL="876935" marR="5080" indent="-304800" algn="r">
              <a:lnSpc>
                <a:spcPct val="112100"/>
              </a:lnSpc>
            </a:pP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інформаційних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цінностей</a:t>
            </a:r>
            <a:r>
              <a:rPr sz="1450" spc="16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Частина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вартості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інформаційної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складової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вартості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сучасних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товарів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постійно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10" dirty="0">
                <a:solidFill>
                  <a:srgbClr val="FFFFFF"/>
                </a:solidFill>
                <a:latin typeface="Arial"/>
                <a:cs typeface="Arial"/>
              </a:rPr>
              <a:t>зростає</a:t>
            </a:r>
            <a:r>
              <a:rPr sz="1450" spc="11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>
              <a:latin typeface="Verdana"/>
              <a:cs typeface="Verdana"/>
            </a:endParaRPr>
          </a:p>
          <a:p>
            <a:pPr marL="12700" marR="5080" indent="632460" algn="r">
              <a:lnSpc>
                <a:spcPct val="112100"/>
              </a:lnSpc>
            </a:pP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Відповідно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95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цього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20" dirty="0">
                <a:solidFill>
                  <a:srgbClr val="FFFFFF"/>
                </a:solidFill>
                <a:latin typeface="Arial"/>
                <a:cs typeface="Arial"/>
              </a:rPr>
              <a:t>принципу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постачальники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продукції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0" dirty="0">
                <a:solidFill>
                  <a:srgbClr val="FFFFFF"/>
                </a:solidFill>
                <a:latin typeface="Arial"/>
                <a:cs typeface="Arial"/>
              </a:rPr>
              <a:t>в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Інтернет</a:t>
            </a:r>
            <a:r>
              <a:rPr sz="145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виготовляють</a:t>
            </a:r>
            <a:r>
              <a:rPr sz="1450" spc="3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0" dirty="0">
                <a:solidFill>
                  <a:srgbClr val="FFFFFF"/>
                </a:solidFill>
                <a:latin typeface="Arial"/>
                <a:cs typeface="Arial"/>
              </a:rPr>
              <a:t>свої</a:t>
            </a:r>
            <a:r>
              <a:rPr sz="1450" spc="3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каталоги</a:t>
            </a:r>
            <a:r>
              <a:rPr sz="1450" spc="15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1450" spc="-3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пропозиції</a:t>
            </a:r>
            <a:r>
              <a:rPr sz="1450" spc="3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1450" spc="3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урахуванням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конкретної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групи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покупців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5" dirty="0">
                <a:solidFill>
                  <a:srgbClr val="FFFFFF"/>
                </a:solidFill>
                <a:latin typeface="Arial"/>
                <a:cs typeface="Arial"/>
              </a:rPr>
              <a:t>або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сегментів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ринку</a:t>
            </a:r>
            <a:r>
              <a:rPr sz="1450" spc="15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>
              <a:latin typeface="Verdana"/>
              <a:cs typeface="Verdan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62256" y="8388979"/>
            <a:ext cx="877103" cy="87503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2315006" y="8429130"/>
            <a:ext cx="780415" cy="693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350" spc="185" dirty="0">
                <a:solidFill>
                  <a:srgbClr val="231F20"/>
                </a:solidFill>
                <a:latin typeface="Lucida Sans Unicode"/>
                <a:cs typeface="Lucida Sans Unicode"/>
              </a:rPr>
              <a:t>08</a:t>
            </a:r>
            <a:endParaRPr sz="43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375266" cy="64149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83249" y="993575"/>
            <a:ext cx="5135245" cy="159702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3000" spc="470" dirty="0">
                <a:solidFill>
                  <a:srgbClr val="FFFFFF"/>
                </a:solidFill>
                <a:latin typeface="Arial"/>
                <a:cs typeface="Arial"/>
              </a:rPr>
              <a:t>принципи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3000" spc="370" dirty="0">
                <a:solidFill>
                  <a:srgbClr val="FFFFFF"/>
                </a:solidFill>
                <a:latin typeface="Arial"/>
                <a:cs typeface="Arial"/>
              </a:rPr>
              <a:t>функціонування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3000" spc="370" dirty="0">
                <a:solidFill>
                  <a:srgbClr val="FFFFFF"/>
                </a:solidFill>
                <a:latin typeface="Arial"/>
                <a:cs typeface="Arial"/>
              </a:rPr>
              <a:t>електронної</a:t>
            </a:r>
            <a:r>
              <a:rPr sz="3000" spc="5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spc="425" dirty="0">
                <a:solidFill>
                  <a:srgbClr val="FFFFFF"/>
                </a:solidFill>
                <a:latin typeface="Arial"/>
                <a:cs typeface="Arial"/>
              </a:rPr>
              <a:t>економіки</a:t>
            </a:r>
            <a:endParaRPr sz="3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74968" y="1078841"/>
            <a:ext cx="780415" cy="693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350" spc="185" dirty="0">
                <a:solidFill>
                  <a:srgbClr val="231F20"/>
                </a:solidFill>
                <a:latin typeface="Lucida Sans Unicode"/>
                <a:cs typeface="Lucida Sans Unicode"/>
              </a:rPr>
              <a:t>09</a:t>
            </a:r>
            <a:endParaRPr sz="435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472984" y="380846"/>
            <a:ext cx="10815320" cy="2029460"/>
          </a:xfrm>
          <a:custGeom>
            <a:avLst/>
            <a:gdLst/>
            <a:ahLst/>
            <a:cxnLst/>
            <a:rect l="l" t="t" r="r" b="b"/>
            <a:pathLst>
              <a:path w="10815319" h="2029460">
                <a:moveTo>
                  <a:pt x="466191" y="1003490"/>
                </a:moveTo>
                <a:lnTo>
                  <a:pt x="449884" y="968933"/>
                </a:lnTo>
                <a:lnTo>
                  <a:pt x="421513" y="933107"/>
                </a:lnTo>
                <a:lnTo>
                  <a:pt x="273050" y="784542"/>
                </a:lnTo>
                <a:lnTo>
                  <a:pt x="205206" y="762762"/>
                </a:lnTo>
                <a:lnTo>
                  <a:pt x="172974" y="776071"/>
                </a:lnTo>
                <a:lnTo>
                  <a:pt x="149466" y="802411"/>
                </a:lnTo>
                <a:lnTo>
                  <a:pt x="140373" y="839457"/>
                </a:lnTo>
                <a:lnTo>
                  <a:pt x="140373" y="1307477"/>
                </a:lnTo>
                <a:lnTo>
                  <a:pt x="149466" y="1344536"/>
                </a:lnTo>
                <a:lnTo>
                  <a:pt x="169900" y="1367421"/>
                </a:lnTo>
                <a:lnTo>
                  <a:pt x="264744" y="1367421"/>
                </a:lnTo>
                <a:lnTo>
                  <a:pt x="273050" y="1362405"/>
                </a:lnTo>
                <a:lnTo>
                  <a:pt x="421513" y="1213942"/>
                </a:lnTo>
                <a:lnTo>
                  <a:pt x="449884" y="1177963"/>
                </a:lnTo>
                <a:lnTo>
                  <a:pt x="466191" y="1143317"/>
                </a:lnTo>
                <a:lnTo>
                  <a:pt x="466191" y="1003490"/>
                </a:lnTo>
                <a:close/>
              </a:path>
              <a:path w="10815319" h="2029460">
                <a:moveTo>
                  <a:pt x="10815003" y="837425"/>
                </a:moveTo>
                <a:lnTo>
                  <a:pt x="9695078" y="0"/>
                </a:lnTo>
                <a:lnTo>
                  <a:pt x="139471" y="0"/>
                </a:lnTo>
                <a:lnTo>
                  <a:pt x="1377823" y="886675"/>
                </a:lnTo>
                <a:lnTo>
                  <a:pt x="1416265" y="920369"/>
                </a:lnTo>
                <a:lnTo>
                  <a:pt x="1443926" y="957859"/>
                </a:lnTo>
                <a:lnTo>
                  <a:pt x="1460639" y="997877"/>
                </a:lnTo>
                <a:lnTo>
                  <a:pt x="1466240" y="1039139"/>
                </a:lnTo>
                <a:lnTo>
                  <a:pt x="1460766" y="1080312"/>
                </a:lnTo>
                <a:lnTo>
                  <a:pt x="1444269" y="1120203"/>
                </a:lnTo>
                <a:lnTo>
                  <a:pt x="1416659" y="1157681"/>
                </a:lnTo>
                <a:lnTo>
                  <a:pt x="1377823" y="1191590"/>
                </a:lnTo>
                <a:lnTo>
                  <a:pt x="487006" y="1821332"/>
                </a:lnTo>
                <a:lnTo>
                  <a:pt x="1118870" y="1189304"/>
                </a:lnTo>
                <a:lnTo>
                  <a:pt x="1118997" y="1189304"/>
                </a:lnTo>
                <a:lnTo>
                  <a:pt x="1119441" y="1188732"/>
                </a:lnTo>
                <a:lnTo>
                  <a:pt x="1145628" y="1154404"/>
                </a:lnTo>
                <a:lnTo>
                  <a:pt x="1161580" y="1115161"/>
                </a:lnTo>
                <a:lnTo>
                  <a:pt x="1164615" y="1091425"/>
                </a:lnTo>
                <a:lnTo>
                  <a:pt x="1164615" y="1055966"/>
                </a:lnTo>
                <a:lnTo>
                  <a:pt x="1145628" y="992974"/>
                </a:lnTo>
                <a:lnTo>
                  <a:pt x="1119047" y="958138"/>
                </a:lnTo>
                <a:lnTo>
                  <a:pt x="317296" y="156718"/>
                </a:lnTo>
                <a:lnTo>
                  <a:pt x="282435" y="130136"/>
                </a:lnTo>
                <a:lnTo>
                  <a:pt x="243166" y="114198"/>
                </a:lnTo>
                <a:lnTo>
                  <a:pt x="201714" y="108826"/>
                </a:lnTo>
                <a:lnTo>
                  <a:pt x="160274" y="114198"/>
                </a:lnTo>
                <a:lnTo>
                  <a:pt x="121031" y="130136"/>
                </a:lnTo>
                <a:lnTo>
                  <a:pt x="86207" y="156718"/>
                </a:lnTo>
                <a:lnTo>
                  <a:pt x="0" y="242925"/>
                </a:lnTo>
                <a:lnTo>
                  <a:pt x="715124" y="958138"/>
                </a:lnTo>
                <a:lnTo>
                  <a:pt x="741692" y="992974"/>
                </a:lnTo>
                <a:lnTo>
                  <a:pt x="757631" y="1032230"/>
                </a:lnTo>
                <a:lnTo>
                  <a:pt x="762952" y="1073696"/>
                </a:lnTo>
                <a:lnTo>
                  <a:pt x="757631" y="1115161"/>
                </a:lnTo>
                <a:lnTo>
                  <a:pt x="741692" y="1154404"/>
                </a:lnTo>
                <a:lnTo>
                  <a:pt x="715060" y="1189304"/>
                </a:lnTo>
                <a:lnTo>
                  <a:pt x="0" y="1904974"/>
                </a:lnTo>
                <a:lnTo>
                  <a:pt x="86106" y="1991182"/>
                </a:lnTo>
                <a:lnTo>
                  <a:pt x="120980" y="2017585"/>
                </a:lnTo>
                <a:lnTo>
                  <a:pt x="125793" y="2019528"/>
                </a:lnTo>
                <a:lnTo>
                  <a:pt x="206641" y="2019528"/>
                </a:lnTo>
                <a:lnTo>
                  <a:pt x="193230" y="2029015"/>
                </a:lnTo>
                <a:lnTo>
                  <a:pt x="9744850" y="2029015"/>
                </a:lnTo>
                <a:lnTo>
                  <a:pt x="10815003" y="1238415"/>
                </a:lnTo>
                <a:lnTo>
                  <a:pt x="10815003" y="837425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010769" y="933853"/>
            <a:ext cx="844550" cy="1008380"/>
          </a:xfrm>
          <a:custGeom>
            <a:avLst/>
            <a:gdLst/>
            <a:ahLst/>
            <a:cxnLst/>
            <a:rect l="l" t="t" r="r" b="b"/>
            <a:pathLst>
              <a:path w="844550" h="1008380">
                <a:moveTo>
                  <a:pt x="590177" y="1008380"/>
                </a:moveTo>
                <a:lnTo>
                  <a:pt x="60909" y="1008380"/>
                </a:lnTo>
                <a:lnTo>
                  <a:pt x="56665" y="1007110"/>
                </a:lnTo>
                <a:lnTo>
                  <a:pt x="48259" y="1005840"/>
                </a:lnTo>
                <a:lnTo>
                  <a:pt x="16045" y="985520"/>
                </a:lnTo>
                <a:lnTo>
                  <a:pt x="13344" y="982980"/>
                </a:lnTo>
                <a:lnTo>
                  <a:pt x="0" y="947420"/>
                </a:lnTo>
                <a:lnTo>
                  <a:pt x="8" y="59690"/>
                </a:lnTo>
                <a:lnTo>
                  <a:pt x="16107" y="21590"/>
                </a:lnTo>
                <a:lnTo>
                  <a:pt x="22160" y="15240"/>
                </a:lnTo>
                <a:lnTo>
                  <a:pt x="25452" y="12700"/>
                </a:lnTo>
                <a:lnTo>
                  <a:pt x="32566" y="7620"/>
                </a:lnTo>
                <a:lnTo>
                  <a:pt x="36321" y="6350"/>
                </a:lnTo>
                <a:lnTo>
                  <a:pt x="44224" y="2540"/>
                </a:lnTo>
                <a:lnTo>
                  <a:pt x="48297" y="1270"/>
                </a:lnTo>
                <a:lnTo>
                  <a:pt x="56685" y="0"/>
                </a:lnTo>
                <a:lnTo>
                  <a:pt x="594426" y="0"/>
                </a:lnTo>
                <a:lnTo>
                  <a:pt x="602842" y="1270"/>
                </a:lnTo>
                <a:lnTo>
                  <a:pt x="606928" y="2540"/>
                </a:lnTo>
                <a:lnTo>
                  <a:pt x="614854" y="6350"/>
                </a:lnTo>
                <a:lnTo>
                  <a:pt x="618618" y="7620"/>
                </a:lnTo>
                <a:lnTo>
                  <a:pt x="625751" y="12700"/>
                </a:lnTo>
                <a:lnTo>
                  <a:pt x="629052" y="15240"/>
                </a:lnTo>
                <a:lnTo>
                  <a:pt x="635117" y="21590"/>
                </a:lnTo>
                <a:lnTo>
                  <a:pt x="637825" y="25400"/>
                </a:lnTo>
                <a:lnTo>
                  <a:pt x="642589" y="31750"/>
                </a:lnTo>
                <a:lnTo>
                  <a:pt x="643930" y="34290"/>
                </a:lnTo>
                <a:lnTo>
                  <a:pt x="57188" y="34290"/>
                </a:lnTo>
                <a:lnTo>
                  <a:pt x="49652" y="38100"/>
                </a:lnTo>
                <a:lnTo>
                  <a:pt x="34455" y="60960"/>
                </a:lnTo>
                <a:lnTo>
                  <a:pt x="34576" y="951230"/>
                </a:lnTo>
                <a:lnTo>
                  <a:pt x="643231" y="974090"/>
                </a:lnTo>
                <a:lnTo>
                  <a:pt x="642561" y="975360"/>
                </a:lnTo>
                <a:lnTo>
                  <a:pt x="637796" y="982980"/>
                </a:lnTo>
                <a:lnTo>
                  <a:pt x="635091" y="985520"/>
                </a:lnTo>
                <a:lnTo>
                  <a:pt x="629029" y="991870"/>
                </a:lnTo>
                <a:lnTo>
                  <a:pt x="594425" y="1007110"/>
                </a:lnTo>
                <a:lnTo>
                  <a:pt x="590177" y="1008380"/>
                </a:lnTo>
                <a:close/>
              </a:path>
              <a:path w="844550" h="1008380">
                <a:moveTo>
                  <a:pt x="639708" y="236220"/>
                </a:moveTo>
                <a:lnTo>
                  <a:pt x="571261" y="236220"/>
                </a:lnTo>
                <a:lnTo>
                  <a:pt x="593772" y="223520"/>
                </a:lnTo>
                <a:lnTo>
                  <a:pt x="618446" y="208280"/>
                </a:lnTo>
                <a:lnTo>
                  <a:pt x="616624" y="133350"/>
                </a:lnTo>
                <a:lnTo>
                  <a:pt x="616655" y="55880"/>
                </a:lnTo>
                <a:lnTo>
                  <a:pt x="613640" y="49530"/>
                </a:lnTo>
                <a:lnTo>
                  <a:pt x="607576" y="43180"/>
                </a:lnTo>
                <a:lnTo>
                  <a:pt x="603200" y="38100"/>
                </a:lnTo>
                <a:lnTo>
                  <a:pt x="597952" y="35560"/>
                </a:lnTo>
                <a:lnTo>
                  <a:pt x="591835" y="34290"/>
                </a:lnTo>
                <a:lnTo>
                  <a:pt x="643930" y="34290"/>
                </a:lnTo>
                <a:lnTo>
                  <a:pt x="651208" y="140970"/>
                </a:lnTo>
                <a:lnTo>
                  <a:pt x="651320" y="158750"/>
                </a:lnTo>
                <a:lnTo>
                  <a:pt x="651403" y="189230"/>
                </a:lnTo>
                <a:lnTo>
                  <a:pt x="721307" y="189230"/>
                </a:lnTo>
                <a:lnTo>
                  <a:pt x="705047" y="198120"/>
                </a:lnTo>
                <a:lnTo>
                  <a:pt x="696940" y="203200"/>
                </a:lnTo>
                <a:lnTo>
                  <a:pt x="639708" y="236220"/>
                </a:lnTo>
                <a:close/>
              </a:path>
              <a:path w="844550" h="1008380">
                <a:moveTo>
                  <a:pt x="524174" y="793750"/>
                </a:moveTo>
                <a:lnTo>
                  <a:pt x="126910" y="793750"/>
                </a:lnTo>
                <a:lnTo>
                  <a:pt x="119940" y="792480"/>
                </a:lnTo>
                <a:lnTo>
                  <a:pt x="116556" y="791210"/>
                </a:lnTo>
                <a:lnTo>
                  <a:pt x="109994" y="788670"/>
                </a:lnTo>
                <a:lnTo>
                  <a:pt x="106878" y="786130"/>
                </a:lnTo>
                <a:lnTo>
                  <a:pt x="100975" y="782320"/>
                </a:lnTo>
                <a:lnTo>
                  <a:pt x="98245" y="781050"/>
                </a:lnTo>
                <a:lnTo>
                  <a:pt x="93229" y="775970"/>
                </a:lnTo>
                <a:lnTo>
                  <a:pt x="90990" y="772160"/>
                </a:lnTo>
                <a:lnTo>
                  <a:pt x="87051" y="767080"/>
                </a:lnTo>
                <a:lnTo>
                  <a:pt x="79944" y="124460"/>
                </a:lnTo>
                <a:lnTo>
                  <a:pt x="80290" y="121920"/>
                </a:lnTo>
                <a:lnTo>
                  <a:pt x="81675" y="114300"/>
                </a:lnTo>
                <a:lnTo>
                  <a:pt x="82702" y="110490"/>
                </a:lnTo>
                <a:lnTo>
                  <a:pt x="85423" y="104140"/>
                </a:lnTo>
                <a:lnTo>
                  <a:pt x="87091" y="101600"/>
                </a:lnTo>
                <a:lnTo>
                  <a:pt x="91042" y="95250"/>
                </a:lnTo>
                <a:lnTo>
                  <a:pt x="127030" y="74930"/>
                </a:lnTo>
                <a:lnTo>
                  <a:pt x="130552" y="73660"/>
                </a:lnTo>
                <a:lnTo>
                  <a:pt x="517097" y="73660"/>
                </a:lnTo>
                <a:lnTo>
                  <a:pt x="527919" y="74930"/>
                </a:lnTo>
                <a:lnTo>
                  <a:pt x="562024" y="97790"/>
                </a:lnTo>
                <a:lnTo>
                  <a:pt x="568487" y="111760"/>
                </a:lnTo>
                <a:lnTo>
                  <a:pt x="129561" y="111760"/>
                </a:lnTo>
                <a:lnTo>
                  <a:pt x="125676" y="113030"/>
                </a:lnTo>
                <a:lnTo>
                  <a:pt x="119218" y="120650"/>
                </a:lnTo>
                <a:lnTo>
                  <a:pt x="117607" y="124460"/>
                </a:lnTo>
                <a:lnTo>
                  <a:pt x="117733" y="491490"/>
                </a:lnTo>
                <a:lnTo>
                  <a:pt x="117756" y="744220"/>
                </a:lnTo>
                <a:lnTo>
                  <a:pt x="119368" y="748030"/>
                </a:lnTo>
                <a:lnTo>
                  <a:pt x="127662" y="755650"/>
                </a:lnTo>
                <a:lnTo>
                  <a:pt x="569001" y="755650"/>
                </a:lnTo>
                <a:lnTo>
                  <a:pt x="568487" y="756920"/>
                </a:lnTo>
                <a:lnTo>
                  <a:pt x="550133" y="782320"/>
                </a:lnTo>
                <a:lnTo>
                  <a:pt x="544221" y="787400"/>
                </a:lnTo>
                <a:lnTo>
                  <a:pt x="541101" y="788670"/>
                </a:lnTo>
                <a:lnTo>
                  <a:pt x="534532" y="791210"/>
                </a:lnTo>
                <a:lnTo>
                  <a:pt x="531147" y="792480"/>
                </a:lnTo>
                <a:lnTo>
                  <a:pt x="524174" y="793750"/>
                </a:lnTo>
                <a:close/>
              </a:path>
              <a:path w="844550" h="1008380">
                <a:moveTo>
                  <a:pt x="416623" y="674370"/>
                </a:moveTo>
                <a:lnTo>
                  <a:pt x="403440" y="674370"/>
                </a:lnTo>
                <a:lnTo>
                  <a:pt x="399226" y="668020"/>
                </a:lnTo>
                <a:lnTo>
                  <a:pt x="396375" y="655320"/>
                </a:lnTo>
                <a:lnTo>
                  <a:pt x="390465" y="626110"/>
                </a:lnTo>
                <a:lnTo>
                  <a:pt x="384508" y="598170"/>
                </a:lnTo>
                <a:lnTo>
                  <a:pt x="378597" y="570230"/>
                </a:lnTo>
                <a:lnTo>
                  <a:pt x="372826" y="541020"/>
                </a:lnTo>
                <a:lnTo>
                  <a:pt x="372604" y="538480"/>
                </a:lnTo>
                <a:lnTo>
                  <a:pt x="371610" y="537210"/>
                </a:lnTo>
                <a:lnTo>
                  <a:pt x="368079" y="533400"/>
                </a:lnTo>
                <a:lnTo>
                  <a:pt x="365974" y="532130"/>
                </a:lnTo>
                <a:lnTo>
                  <a:pt x="363530" y="532130"/>
                </a:lnTo>
                <a:lnTo>
                  <a:pt x="351860" y="529590"/>
                </a:lnTo>
                <a:lnTo>
                  <a:pt x="340625" y="525780"/>
                </a:lnTo>
                <a:lnTo>
                  <a:pt x="335237" y="521970"/>
                </a:lnTo>
                <a:lnTo>
                  <a:pt x="324920" y="516890"/>
                </a:lnTo>
                <a:lnTo>
                  <a:pt x="320068" y="513080"/>
                </a:lnTo>
                <a:lnTo>
                  <a:pt x="310974" y="505460"/>
                </a:lnTo>
                <a:lnTo>
                  <a:pt x="306801" y="500380"/>
                </a:lnTo>
                <a:lnTo>
                  <a:pt x="299202" y="491490"/>
                </a:lnTo>
                <a:lnTo>
                  <a:pt x="282016" y="453390"/>
                </a:lnTo>
                <a:lnTo>
                  <a:pt x="279578" y="435610"/>
                </a:lnTo>
                <a:lnTo>
                  <a:pt x="279680" y="422910"/>
                </a:lnTo>
                <a:lnTo>
                  <a:pt x="290740" y="382270"/>
                </a:lnTo>
                <a:lnTo>
                  <a:pt x="321476" y="346710"/>
                </a:lnTo>
                <a:lnTo>
                  <a:pt x="377476" y="325120"/>
                </a:lnTo>
                <a:lnTo>
                  <a:pt x="387188" y="322580"/>
                </a:lnTo>
                <a:lnTo>
                  <a:pt x="396970" y="321310"/>
                </a:lnTo>
                <a:lnTo>
                  <a:pt x="409390" y="318770"/>
                </a:lnTo>
                <a:lnTo>
                  <a:pt x="411125" y="317500"/>
                </a:lnTo>
                <a:lnTo>
                  <a:pt x="414843" y="317500"/>
                </a:lnTo>
                <a:lnTo>
                  <a:pt x="448699" y="306070"/>
                </a:lnTo>
                <a:lnTo>
                  <a:pt x="459587" y="300990"/>
                </a:lnTo>
                <a:lnTo>
                  <a:pt x="462562" y="299720"/>
                </a:lnTo>
                <a:lnTo>
                  <a:pt x="467891" y="297180"/>
                </a:lnTo>
                <a:lnTo>
                  <a:pt x="496600" y="280670"/>
                </a:lnTo>
                <a:lnTo>
                  <a:pt x="513574" y="270510"/>
                </a:lnTo>
                <a:lnTo>
                  <a:pt x="533582" y="259080"/>
                </a:lnTo>
                <a:lnTo>
                  <a:pt x="533437" y="124460"/>
                </a:lnTo>
                <a:lnTo>
                  <a:pt x="520196" y="111760"/>
                </a:lnTo>
                <a:lnTo>
                  <a:pt x="568487" y="111760"/>
                </a:lnTo>
                <a:lnTo>
                  <a:pt x="569771" y="115570"/>
                </a:lnTo>
                <a:lnTo>
                  <a:pt x="571013" y="125730"/>
                </a:lnTo>
                <a:lnTo>
                  <a:pt x="571261" y="125730"/>
                </a:lnTo>
                <a:lnTo>
                  <a:pt x="571261" y="236220"/>
                </a:lnTo>
                <a:lnTo>
                  <a:pt x="639708" y="236220"/>
                </a:lnTo>
                <a:lnTo>
                  <a:pt x="476815" y="330200"/>
                </a:lnTo>
                <a:lnTo>
                  <a:pt x="474809" y="331470"/>
                </a:lnTo>
                <a:lnTo>
                  <a:pt x="473321" y="332740"/>
                </a:lnTo>
                <a:lnTo>
                  <a:pt x="472353" y="335280"/>
                </a:lnTo>
                <a:lnTo>
                  <a:pt x="471763" y="336550"/>
                </a:lnTo>
                <a:lnTo>
                  <a:pt x="471597" y="337820"/>
                </a:lnTo>
                <a:lnTo>
                  <a:pt x="471981" y="340360"/>
                </a:lnTo>
                <a:lnTo>
                  <a:pt x="472100" y="341630"/>
                </a:lnTo>
                <a:lnTo>
                  <a:pt x="472348" y="342900"/>
                </a:lnTo>
                <a:lnTo>
                  <a:pt x="472725" y="342900"/>
                </a:lnTo>
                <a:lnTo>
                  <a:pt x="473365" y="345440"/>
                </a:lnTo>
                <a:lnTo>
                  <a:pt x="439260" y="345440"/>
                </a:lnTo>
                <a:lnTo>
                  <a:pt x="428969" y="347980"/>
                </a:lnTo>
                <a:lnTo>
                  <a:pt x="418747" y="349250"/>
                </a:lnTo>
                <a:lnTo>
                  <a:pt x="408619" y="351790"/>
                </a:lnTo>
                <a:lnTo>
                  <a:pt x="397987" y="354330"/>
                </a:lnTo>
                <a:lnTo>
                  <a:pt x="396623" y="354330"/>
                </a:lnTo>
                <a:lnTo>
                  <a:pt x="359440" y="364490"/>
                </a:lnTo>
                <a:lnTo>
                  <a:pt x="327096" y="387350"/>
                </a:lnTo>
                <a:lnTo>
                  <a:pt x="312706" y="424180"/>
                </a:lnTo>
                <a:lnTo>
                  <a:pt x="312511" y="431800"/>
                </a:lnTo>
                <a:lnTo>
                  <a:pt x="313705" y="439420"/>
                </a:lnTo>
                <a:lnTo>
                  <a:pt x="314549" y="447040"/>
                </a:lnTo>
                <a:lnTo>
                  <a:pt x="334025" y="481330"/>
                </a:lnTo>
                <a:lnTo>
                  <a:pt x="367625" y="500380"/>
                </a:lnTo>
                <a:lnTo>
                  <a:pt x="639910" y="500380"/>
                </a:lnTo>
                <a:lnTo>
                  <a:pt x="756061" y="516890"/>
                </a:lnTo>
                <a:lnTo>
                  <a:pt x="473593" y="516890"/>
                </a:lnTo>
                <a:lnTo>
                  <a:pt x="473735" y="518160"/>
                </a:lnTo>
                <a:lnTo>
                  <a:pt x="475343" y="525780"/>
                </a:lnTo>
                <a:lnTo>
                  <a:pt x="437897" y="525780"/>
                </a:lnTo>
                <a:lnTo>
                  <a:pt x="434674" y="527050"/>
                </a:lnTo>
                <a:lnTo>
                  <a:pt x="430212" y="527050"/>
                </a:lnTo>
                <a:lnTo>
                  <a:pt x="427609" y="528320"/>
                </a:lnTo>
                <a:lnTo>
                  <a:pt x="412488" y="530860"/>
                </a:lnTo>
                <a:lnTo>
                  <a:pt x="404804" y="533400"/>
                </a:lnTo>
                <a:lnTo>
                  <a:pt x="410397" y="558800"/>
                </a:lnTo>
                <a:lnTo>
                  <a:pt x="421397" y="612140"/>
                </a:lnTo>
                <a:lnTo>
                  <a:pt x="427114" y="638810"/>
                </a:lnTo>
                <a:lnTo>
                  <a:pt x="498635" y="638810"/>
                </a:lnTo>
                <a:lnTo>
                  <a:pt x="499268" y="645160"/>
                </a:lnTo>
                <a:lnTo>
                  <a:pt x="497111" y="652780"/>
                </a:lnTo>
                <a:lnTo>
                  <a:pt x="491654" y="656590"/>
                </a:lnTo>
                <a:lnTo>
                  <a:pt x="482641" y="660400"/>
                </a:lnTo>
                <a:lnTo>
                  <a:pt x="482021" y="660400"/>
                </a:lnTo>
                <a:lnTo>
                  <a:pt x="474460" y="661670"/>
                </a:lnTo>
                <a:lnTo>
                  <a:pt x="466776" y="664210"/>
                </a:lnTo>
                <a:lnTo>
                  <a:pt x="459215" y="665480"/>
                </a:lnTo>
                <a:lnTo>
                  <a:pt x="450382" y="666750"/>
                </a:lnTo>
                <a:lnTo>
                  <a:pt x="441538" y="669290"/>
                </a:lnTo>
                <a:lnTo>
                  <a:pt x="432670" y="670560"/>
                </a:lnTo>
                <a:lnTo>
                  <a:pt x="423767" y="673100"/>
                </a:lnTo>
                <a:lnTo>
                  <a:pt x="420217" y="673100"/>
                </a:lnTo>
                <a:lnTo>
                  <a:pt x="416623" y="674370"/>
                </a:lnTo>
                <a:close/>
              </a:path>
              <a:path w="844550" h="1008380">
                <a:moveTo>
                  <a:pt x="721307" y="189230"/>
                </a:moveTo>
                <a:lnTo>
                  <a:pt x="651403" y="189230"/>
                </a:lnTo>
                <a:lnTo>
                  <a:pt x="653807" y="186690"/>
                </a:lnTo>
                <a:lnTo>
                  <a:pt x="656162" y="185420"/>
                </a:lnTo>
                <a:lnTo>
                  <a:pt x="658641" y="184150"/>
                </a:lnTo>
                <a:lnTo>
                  <a:pt x="689999" y="165100"/>
                </a:lnTo>
                <a:lnTo>
                  <a:pt x="723092" y="146050"/>
                </a:lnTo>
                <a:lnTo>
                  <a:pt x="732657" y="140970"/>
                </a:lnTo>
                <a:lnTo>
                  <a:pt x="750732" y="129540"/>
                </a:lnTo>
                <a:lnTo>
                  <a:pt x="751971" y="129540"/>
                </a:lnTo>
                <a:lnTo>
                  <a:pt x="758273" y="158750"/>
                </a:lnTo>
                <a:lnTo>
                  <a:pt x="763617" y="184150"/>
                </a:lnTo>
                <a:lnTo>
                  <a:pt x="729413" y="184150"/>
                </a:lnTo>
                <a:lnTo>
                  <a:pt x="721307" y="189230"/>
                </a:lnTo>
                <a:close/>
              </a:path>
              <a:path w="844550" h="1008380">
                <a:moveTo>
                  <a:pt x="835317" y="523240"/>
                </a:moveTo>
                <a:lnTo>
                  <a:pt x="800681" y="523240"/>
                </a:lnTo>
                <a:lnTo>
                  <a:pt x="758292" y="321310"/>
                </a:lnTo>
                <a:lnTo>
                  <a:pt x="749988" y="281940"/>
                </a:lnTo>
                <a:lnTo>
                  <a:pt x="748997" y="278130"/>
                </a:lnTo>
                <a:lnTo>
                  <a:pt x="748129" y="273050"/>
                </a:lnTo>
                <a:lnTo>
                  <a:pt x="747137" y="267970"/>
                </a:lnTo>
                <a:lnTo>
                  <a:pt x="743586" y="251460"/>
                </a:lnTo>
                <a:lnTo>
                  <a:pt x="736436" y="217170"/>
                </a:lnTo>
                <a:lnTo>
                  <a:pt x="732884" y="200660"/>
                </a:lnTo>
                <a:lnTo>
                  <a:pt x="731644" y="195580"/>
                </a:lnTo>
                <a:lnTo>
                  <a:pt x="729413" y="184150"/>
                </a:lnTo>
                <a:lnTo>
                  <a:pt x="763617" y="184150"/>
                </a:lnTo>
                <a:lnTo>
                  <a:pt x="770830" y="218440"/>
                </a:lnTo>
                <a:lnTo>
                  <a:pt x="777132" y="247650"/>
                </a:lnTo>
                <a:lnTo>
                  <a:pt x="835317" y="523240"/>
                </a:lnTo>
                <a:close/>
              </a:path>
              <a:path w="844550" h="1008380">
                <a:moveTo>
                  <a:pt x="639910" y="500380"/>
                </a:moveTo>
                <a:lnTo>
                  <a:pt x="377288" y="500380"/>
                </a:lnTo>
                <a:lnTo>
                  <a:pt x="387907" y="499110"/>
                </a:lnTo>
                <a:lnTo>
                  <a:pt x="398491" y="499110"/>
                </a:lnTo>
                <a:lnTo>
                  <a:pt x="409039" y="497840"/>
                </a:lnTo>
                <a:lnTo>
                  <a:pt x="419553" y="495300"/>
                </a:lnTo>
                <a:lnTo>
                  <a:pt x="423271" y="495300"/>
                </a:lnTo>
                <a:lnTo>
                  <a:pt x="444404" y="491490"/>
                </a:lnTo>
                <a:lnTo>
                  <a:pt x="455098" y="488950"/>
                </a:lnTo>
                <a:lnTo>
                  <a:pt x="465908" y="487680"/>
                </a:lnTo>
                <a:lnTo>
                  <a:pt x="469255" y="487680"/>
                </a:lnTo>
                <a:lnTo>
                  <a:pt x="439260" y="345440"/>
                </a:lnTo>
                <a:lnTo>
                  <a:pt x="473365" y="345440"/>
                </a:lnTo>
                <a:lnTo>
                  <a:pt x="475922" y="355600"/>
                </a:lnTo>
                <a:lnTo>
                  <a:pt x="481757" y="383540"/>
                </a:lnTo>
                <a:lnTo>
                  <a:pt x="489893" y="422910"/>
                </a:lnTo>
                <a:lnTo>
                  <a:pt x="499993" y="473710"/>
                </a:lnTo>
                <a:lnTo>
                  <a:pt x="501232" y="476250"/>
                </a:lnTo>
                <a:lnTo>
                  <a:pt x="503959" y="481330"/>
                </a:lnTo>
                <a:lnTo>
                  <a:pt x="639910" y="500380"/>
                </a:lnTo>
                <a:close/>
              </a:path>
              <a:path w="844550" h="1008380">
                <a:moveTo>
                  <a:pt x="569001" y="755650"/>
                </a:moveTo>
                <a:lnTo>
                  <a:pt x="521597" y="755650"/>
                </a:lnTo>
                <a:lnTo>
                  <a:pt x="525481" y="754380"/>
                </a:lnTo>
                <a:lnTo>
                  <a:pt x="528748" y="751840"/>
                </a:lnTo>
                <a:lnTo>
                  <a:pt x="531963" y="748030"/>
                </a:lnTo>
                <a:lnTo>
                  <a:pt x="533574" y="744220"/>
                </a:lnTo>
                <a:lnTo>
                  <a:pt x="533582" y="525780"/>
                </a:lnTo>
                <a:lnTo>
                  <a:pt x="520401" y="523240"/>
                </a:lnTo>
                <a:lnTo>
                  <a:pt x="507243" y="521970"/>
                </a:lnTo>
                <a:lnTo>
                  <a:pt x="480905" y="518160"/>
                </a:lnTo>
                <a:lnTo>
                  <a:pt x="476072" y="518160"/>
                </a:lnTo>
                <a:lnTo>
                  <a:pt x="473593" y="516890"/>
                </a:lnTo>
                <a:lnTo>
                  <a:pt x="756061" y="516890"/>
                </a:lnTo>
                <a:lnTo>
                  <a:pt x="794856" y="521970"/>
                </a:lnTo>
                <a:lnTo>
                  <a:pt x="800681" y="523240"/>
                </a:lnTo>
                <a:lnTo>
                  <a:pt x="835317" y="523240"/>
                </a:lnTo>
                <a:lnTo>
                  <a:pt x="836926" y="530860"/>
                </a:lnTo>
                <a:lnTo>
                  <a:pt x="571261" y="530860"/>
                </a:lnTo>
                <a:lnTo>
                  <a:pt x="571140" y="744220"/>
                </a:lnTo>
                <a:lnTo>
                  <a:pt x="570907" y="746760"/>
                </a:lnTo>
                <a:lnTo>
                  <a:pt x="569516" y="754380"/>
                </a:lnTo>
                <a:lnTo>
                  <a:pt x="569001" y="755650"/>
                </a:lnTo>
                <a:close/>
              </a:path>
              <a:path w="844550" h="1008380">
                <a:moveTo>
                  <a:pt x="498635" y="638810"/>
                </a:moveTo>
                <a:lnTo>
                  <a:pt x="427114" y="638810"/>
                </a:lnTo>
                <a:lnTo>
                  <a:pt x="457108" y="631190"/>
                </a:lnTo>
                <a:lnTo>
                  <a:pt x="461322" y="631190"/>
                </a:lnTo>
                <a:lnTo>
                  <a:pt x="463429" y="629920"/>
                </a:lnTo>
                <a:lnTo>
                  <a:pt x="452228" y="577850"/>
                </a:lnTo>
                <a:lnTo>
                  <a:pt x="441119" y="525780"/>
                </a:lnTo>
                <a:lnTo>
                  <a:pt x="475343" y="525780"/>
                </a:lnTo>
                <a:lnTo>
                  <a:pt x="480168" y="548640"/>
                </a:lnTo>
                <a:lnTo>
                  <a:pt x="492403" y="607060"/>
                </a:lnTo>
                <a:lnTo>
                  <a:pt x="498381" y="636270"/>
                </a:lnTo>
                <a:lnTo>
                  <a:pt x="498635" y="638810"/>
                </a:lnTo>
                <a:close/>
              </a:path>
              <a:path w="844550" h="1008380">
                <a:moveTo>
                  <a:pt x="643231" y="974090"/>
                </a:moveTo>
                <a:lnTo>
                  <a:pt x="594361" y="974090"/>
                </a:lnTo>
                <a:lnTo>
                  <a:pt x="601633" y="970280"/>
                </a:lnTo>
                <a:lnTo>
                  <a:pt x="607700" y="963930"/>
                </a:lnTo>
                <a:lnTo>
                  <a:pt x="613739" y="958850"/>
                </a:lnTo>
                <a:lnTo>
                  <a:pt x="616754" y="951230"/>
                </a:lnTo>
                <a:lnTo>
                  <a:pt x="616748" y="535940"/>
                </a:lnTo>
                <a:lnTo>
                  <a:pt x="571261" y="530860"/>
                </a:lnTo>
                <a:lnTo>
                  <a:pt x="836926" y="530860"/>
                </a:lnTo>
                <a:lnTo>
                  <a:pt x="839071" y="541020"/>
                </a:lnTo>
                <a:lnTo>
                  <a:pt x="651205" y="541020"/>
                </a:lnTo>
                <a:lnTo>
                  <a:pt x="651200" y="947420"/>
                </a:lnTo>
                <a:lnTo>
                  <a:pt x="650777" y="951230"/>
                </a:lnTo>
                <a:lnTo>
                  <a:pt x="649099" y="960120"/>
                </a:lnTo>
                <a:lnTo>
                  <a:pt x="647857" y="963930"/>
                </a:lnTo>
                <a:lnTo>
                  <a:pt x="644572" y="971550"/>
                </a:lnTo>
                <a:lnTo>
                  <a:pt x="643231" y="974090"/>
                </a:lnTo>
                <a:close/>
              </a:path>
              <a:path w="844550" h="1008380">
                <a:moveTo>
                  <a:pt x="844434" y="566420"/>
                </a:moveTo>
                <a:lnTo>
                  <a:pt x="802169" y="561340"/>
                </a:lnTo>
                <a:lnTo>
                  <a:pt x="651205" y="541020"/>
                </a:lnTo>
                <a:lnTo>
                  <a:pt x="839071" y="541020"/>
                </a:lnTo>
                <a:lnTo>
                  <a:pt x="844434" y="566420"/>
                </a:lnTo>
                <a:close/>
              </a:path>
              <a:path w="844550" h="1008380">
                <a:moveTo>
                  <a:pt x="329184" y="934720"/>
                </a:moveTo>
                <a:lnTo>
                  <a:pt x="322023" y="934720"/>
                </a:lnTo>
                <a:lnTo>
                  <a:pt x="318477" y="933450"/>
                </a:lnTo>
                <a:lnTo>
                  <a:pt x="311451" y="932180"/>
                </a:lnTo>
                <a:lnTo>
                  <a:pt x="278269" y="906780"/>
                </a:lnTo>
                <a:lnTo>
                  <a:pt x="276590" y="904240"/>
                </a:lnTo>
                <a:lnTo>
                  <a:pt x="273849" y="897890"/>
                </a:lnTo>
                <a:lnTo>
                  <a:pt x="272814" y="894080"/>
                </a:lnTo>
                <a:lnTo>
                  <a:pt x="271417" y="886460"/>
                </a:lnTo>
                <a:lnTo>
                  <a:pt x="271068" y="883920"/>
                </a:lnTo>
                <a:lnTo>
                  <a:pt x="271068" y="876300"/>
                </a:lnTo>
                <a:lnTo>
                  <a:pt x="271301" y="873760"/>
                </a:lnTo>
                <a:lnTo>
                  <a:pt x="271417" y="872490"/>
                </a:lnTo>
                <a:lnTo>
                  <a:pt x="282248" y="847090"/>
                </a:lnTo>
                <a:lnTo>
                  <a:pt x="284508" y="843280"/>
                </a:lnTo>
                <a:lnTo>
                  <a:pt x="289573" y="838200"/>
                </a:lnTo>
                <a:lnTo>
                  <a:pt x="292328" y="836930"/>
                </a:lnTo>
                <a:lnTo>
                  <a:pt x="298282" y="831850"/>
                </a:lnTo>
                <a:lnTo>
                  <a:pt x="301426" y="830580"/>
                </a:lnTo>
                <a:lnTo>
                  <a:pt x="308042" y="828040"/>
                </a:lnTo>
                <a:lnTo>
                  <a:pt x="311451" y="826770"/>
                </a:lnTo>
                <a:lnTo>
                  <a:pt x="318477" y="825500"/>
                </a:lnTo>
                <a:lnTo>
                  <a:pt x="332730" y="825500"/>
                </a:lnTo>
                <a:lnTo>
                  <a:pt x="358879" y="836930"/>
                </a:lnTo>
                <a:lnTo>
                  <a:pt x="361634" y="838200"/>
                </a:lnTo>
                <a:lnTo>
                  <a:pt x="366698" y="843280"/>
                </a:lnTo>
                <a:lnTo>
                  <a:pt x="368959" y="847090"/>
                </a:lnTo>
                <a:lnTo>
                  <a:pt x="372938" y="852170"/>
                </a:lnTo>
                <a:lnTo>
                  <a:pt x="374617" y="855980"/>
                </a:lnTo>
                <a:lnTo>
                  <a:pt x="322480" y="855980"/>
                </a:lnTo>
                <a:lnTo>
                  <a:pt x="319477" y="857250"/>
                </a:lnTo>
                <a:lnTo>
                  <a:pt x="302054" y="876300"/>
                </a:lnTo>
                <a:lnTo>
                  <a:pt x="302054" y="882650"/>
                </a:lnTo>
                <a:lnTo>
                  <a:pt x="319477" y="902970"/>
                </a:lnTo>
                <a:lnTo>
                  <a:pt x="375165" y="902970"/>
                </a:lnTo>
                <a:lnTo>
                  <a:pt x="374617" y="904240"/>
                </a:lnTo>
                <a:lnTo>
                  <a:pt x="372938" y="906780"/>
                </a:lnTo>
                <a:lnTo>
                  <a:pt x="368959" y="913130"/>
                </a:lnTo>
                <a:lnTo>
                  <a:pt x="366698" y="915670"/>
                </a:lnTo>
                <a:lnTo>
                  <a:pt x="332730" y="933450"/>
                </a:lnTo>
                <a:lnTo>
                  <a:pt x="329184" y="934720"/>
                </a:lnTo>
                <a:close/>
              </a:path>
              <a:path w="844550" h="1008380">
                <a:moveTo>
                  <a:pt x="375165" y="902970"/>
                </a:moveTo>
                <a:lnTo>
                  <a:pt x="331724" y="902970"/>
                </a:lnTo>
                <a:lnTo>
                  <a:pt x="337485" y="900430"/>
                </a:lnTo>
                <a:lnTo>
                  <a:pt x="340028" y="899160"/>
                </a:lnTo>
                <a:lnTo>
                  <a:pt x="349153" y="876300"/>
                </a:lnTo>
                <a:lnTo>
                  <a:pt x="348555" y="873760"/>
                </a:lnTo>
                <a:lnTo>
                  <a:pt x="328727" y="855980"/>
                </a:lnTo>
                <a:lnTo>
                  <a:pt x="374617" y="855980"/>
                </a:lnTo>
                <a:lnTo>
                  <a:pt x="377357" y="862330"/>
                </a:lnTo>
                <a:lnTo>
                  <a:pt x="378392" y="866140"/>
                </a:lnTo>
                <a:lnTo>
                  <a:pt x="379789" y="872490"/>
                </a:lnTo>
                <a:lnTo>
                  <a:pt x="380139" y="876300"/>
                </a:lnTo>
                <a:lnTo>
                  <a:pt x="380139" y="883920"/>
                </a:lnTo>
                <a:lnTo>
                  <a:pt x="379789" y="886460"/>
                </a:lnTo>
                <a:lnTo>
                  <a:pt x="378392" y="894080"/>
                </a:lnTo>
                <a:lnTo>
                  <a:pt x="377357" y="897890"/>
                </a:lnTo>
                <a:lnTo>
                  <a:pt x="375165" y="9029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973342" y="491733"/>
            <a:ext cx="6761480" cy="1763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5260">
              <a:lnSpc>
                <a:spcPct val="112300"/>
              </a:lnSpc>
              <a:spcBef>
                <a:spcPts val="100"/>
              </a:spcBef>
            </a:pPr>
            <a:r>
              <a:rPr sz="1450" spc="215" dirty="0">
                <a:solidFill>
                  <a:srgbClr val="FFFFFF"/>
                </a:solidFill>
                <a:latin typeface="Arial"/>
                <a:cs typeface="Arial"/>
              </a:rPr>
              <a:t>Принцип</a:t>
            </a:r>
            <a:r>
              <a:rPr sz="1450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глобалізації</a:t>
            </a:r>
            <a:r>
              <a:rPr sz="1450" spc="14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Електронна</a:t>
            </a:r>
            <a:r>
              <a:rPr sz="1450" spc="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економіка</a:t>
            </a:r>
            <a:r>
              <a:rPr sz="1450" spc="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Verdana"/>
                <a:cs typeface="Verdana"/>
              </a:rPr>
              <a:t>–</a:t>
            </a:r>
            <a:r>
              <a:rPr sz="1450" spc="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14" dirty="0">
                <a:solidFill>
                  <a:srgbClr val="FFFFFF"/>
                </a:solidFill>
                <a:latin typeface="Arial"/>
                <a:cs typeface="Arial"/>
              </a:rPr>
              <a:t>це</a:t>
            </a:r>
            <a:r>
              <a:rPr sz="1450" spc="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сукупність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тісно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пов</a:t>
            </a:r>
            <a:r>
              <a:rPr sz="1450" spc="170" dirty="0">
                <a:solidFill>
                  <a:srgbClr val="FFFFFF"/>
                </a:solidFill>
                <a:latin typeface="Verdana"/>
                <a:cs typeface="Verdana"/>
              </a:rPr>
              <a:t>’</a:t>
            </a:r>
            <a:r>
              <a:rPr sz="1450" spc="-3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язаних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між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собою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0" dirty="0">
                <a:solidFill>
                  <a:srgbClr val="FFFFFF"/>
                </a:solidFill>
                <a:latin typeface="Arial"/>
                <a:cs typeface="Arial"/>
              </a:rPr>
              <a:t>ринків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світовому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5" dirty="0">
                <a:solidFill>
                  <a:srgbClr val="FFFFFF"/>
                </a:solidFill>
                <a:latin typeface="Arial"/>
                <a:cs typeface="Arial"/>
              </a:rPr>
              <a:t>масштабі</a:t>
            </a:r>
            <a:r>
              <a:rPr sz="1450" spc="12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>
              <a:latin typeface="Verdana"/>
              <a:cs typeface="Verdana"/>
            </a:endParaRPr>
          </a:p>
          <a:p>
            <a:pPr marL="12700" marR="960755">
              <a:lnSpc>
                <a:spcPct val="112300"/>
              </a:lnSpc>
            </a:pP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Географічне</a:t>
            </a:r>
            <a:r>
              <a:rPr sz="1450" spc="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розташування</a:t>
            </a:r>
            <a:r>
              <a:rPr sz="1450" spc="3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інтернет</a:t>
            </a:r>
            <a:r>
              <a:rPr sz="1450" spc="155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204" dirty="0">
                <a:solidFill>
                  <a:srgbClr val="FFFFFF"/>
                </a:solidFill>
                <a:latin typeface="Arial"/>
                <a:cs typeface="Arial"/>
              </a:rPr>
              <a:t>компаній</a:t>
            </a:r>
            <a:r>
              <a:rPr sz="1450" spc="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5" dirty="0">
                <a:solidFill>
                  <a:srgbClr val="FFFFFF"/>
                </a:solidFill>
                <a:latin typeface="Arial"/>
                <a:cs typeface="Arial"/>
              </a:rPr>
              <a:t>не</a:t>
            </a:r>
            <a:r>
              <a:rPr sz="1450" spc="3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85" dirty="0">
                <a:solidFill>
                  <a:srgbClr val="FFFFFF"/>
                </a:solidFill>
                <a:latin typeface="Arial"/>
                <a:cs typeface="Arial"/>
              </a:rPr>
              <a:t>має </a:t>
            </a:r>
            <a:r>
              <a:rPr sz="1450" spc="220" dirty="0">
                <a:solidFill>
                  <a:srgbClr val="FFFFFF"/>
                </a:solidFill>
                <a:latin typeface="Arial"/>
                <a:cs typeface="Arial"/>
              </a:rPr>
              <a:t>принципового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значення</a:t>
            </a:r>
            <a:r>
              <a:rPr sz="1450" spc="17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90" dirty="0">
                <a:solidFill>
                  <a:srgbClr val="FFFFFF"/>
                </a:solidFill>
                <a:latin typeface="Arial"/>
                <a:cs typeface="Arial"/>
              </a:rPr>
              <a:t>Будь</a:t>
            </a:r>
            <a:r>
              <a:rPr sz="1450" spc="9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який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бізнес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мережі</a:t>
            </a:r>
            <a:endParaRPr sz="1450">
              <a:latin typeface="Arial"/>
              <a:cs typeface="Arial"/>
            </a:endParaRPr>
          </a:p>
          <a:p>
            <a:pPr marL="12700" marR="5080" algn="just">
              <a:lnSpc>
                <a:spcPct val="112300"/>
              </a:lnSpc>
            </a:pP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розповсюджується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0" dirty="0">
                <a:solidFill>
                  <a:srgbClr val="FFFFFF"/>
                </a:solidFill>
                <a:latin typeface="Arial"/>
                <a:cs typeface="Arial"/>
              </a:rPr>
              <a:t>практично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миттєво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по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5" dirty="0">
                <a:solidFill>
                  <a:srgbClr val="FFFFFF"/>
                </a:solidFill>
                <a:latin typeface="Arial"/>
                <a:cs typeface="Arial"/>
              </a:rPr>
              <a:t>всіх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країнах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05" dirty="0">
                <a:solidFill>
                  <a:srgbClr val="FFFFFF"/>
                </a:solidFill>
                <a:latin typeface="Arial"/>
                <a:cs typeface="Arial"/>
              </a:rPr>
              <a:t>світу</a:t>
            </a:r>
            <a:r>
              <a:rPr sz="1450" spc="10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-50" dirty="0">
                <a:solidFill>
                  <a:srgbClr val="FFFFFF"/>
                </a:solidFill>
                <a:latin typeface="Arial"/>
                <a:cs typeface="Arial"/>
              </a:rPr>
              <a:t>З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такою</a:t>
            </a:r>
            <a:r>
              <a:rPr sz="145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14" dirty="0">
                <a:solidFill>
                  <a:srgbClr val="FFFFFF"/>
                </a:solidFill>
                <a:latin typeface="Arial"/>
                <a:cs typeface="Arial"/>
              </a:rPr>
              <a:t>ж</a:t>
            </a:r>
            <a:r>
              <a:rPr sz="1450" spc="3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швидкістю</a:t>
            </a:r>
            <a:r>
              <a:rPr sz="1450" spc="3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3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1450" spc="-30" dirty="0">
                <a:solidFill>
                  <a:srgbClr val="FFFFFF"/>
                </a:solidFill>
                <a:latin typeface="Verdana"/>
                <a:cs typeface="Verdana"/>
              </a:rPr>
              <a:t>’</a:t>
            </a:r>
            <a:r>
              <a:rPr sz="145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являються</a:t>
            </a:r>
            <a:r>
              <a:rPr sz="1450" spc="3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1450" spc="3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конкуренти</a:t>
            </a:r>
            <a:r>
              <a:rPr sz="1450" spc="19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2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що</a:t>
            </a:r>
            <a:r>
              <a:rPr sz="1450" spc="3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05" dirty="0">
                <a:solidFill>
                  <a:srgbClr val="FFFFFF"/>
                </a:solidFill>
                <a:latin typeface="Arial"/>
                <a:cs typeface="Arial"/>
              </a:rPr>
              <a:t>пов</a:t>
            </a:r>
            <a:r>
              <a:rPr sz="1450" spc="105" dirty="0">
                <a:solidFill>
                  <a:srgbClr val="FFFFFF"/>
                </a:solidFill>
                <a:latin typeface="Verdana"/>
                <a:cs typeface="Verdana"/>
              </a:rPr>
              <a:t>’</a:t>
            </a:r>
            <a:r>
              <a:rPr sz="145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язане</a:t>
            </a:r>
            <a:r>
              <a:rPr sz="1450" spc="3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90" dirty="0">
                <a:solidFill>
                  <a:srgbClr val="FFFFFF"/>
                </a:solidFill>
                <a:latin typeface="Arial"/>
                <a:cs typeface="Arial"/>
              </a:rPr>
              <a:t>зі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зростанням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різного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40" dirty="0">
                <a:solidFill>
                  <a:srgbClr val="FFFFFF"/>
                </a:solidFill>
                <a:latin typeface="Arial"/>
                <a:cs typeface="Arial"/>
              </a:rPr>
              <a:t>роду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ризиків</a:t>
            </a:r>
            <a:r>
              <a:rPr sz="1450" spc="16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32858" y="2605315"/>
            <a:ext cx="12573000" cy="2663190"/>
          </a:xfrm>
          <a:custGeom>
            <a:avLst/>
            <a:gdLst/>
            <a:ahLst/>
            <a:cxnLst/>
            <a:rect l="l" t="t" r="r" b="b"/>
            <a:pathLst>
              <a:path w="12573000" h="2663190">
                <a:moveTo>
                  <a:pt x="12438405" y="998245"/>
                </a:moveTo>
                <a:lnTo>
                  <a:pt x="12417006" y="974280"/>
                </a:lnTo>
                <a:lnTo>
                  <a:pt x="12380747" y="959307"/>
                </a:lnTo>
                <a:lnTo>
                  <a:pt x="12341098" y="961605"/>
                </a:lnTo>
                <a:lnTo>
                  <a:pt x="12304446" y="983805"/>
                </a:lnTo>
                <a:lnTo>
                  <a:pt x="12137390" y="1150988"/>
                </a:lnTo>
                <a:lnTo>
                  <a:pt x="12108675" y="1186091"/>
                </a:lnTo>
                <a:lnTo>
                  <a:pt x="12088178" y="1224965"/>
                </a:lnTo>
                <a:lnTo>
                  <a:pt x="12075871" y="1266342"/>
                </a:lnTo>
                <a:lnTo>
                  <a:pt x="12071795" y="1308976"/>
                </a:lnTo>
                <a:lnTo>
                  <a:pt x="12075871" y="1351610"/>
                </a:lnTo>
                <a:lnTo>
                  <a:pt x="12088178" y="1392999"/>
                </a:lnTo>
                <a:lnTo>
                  <a:pt x="12108675" y="1431861"/>
                </a:lnTo>
                <a:lnTo>
                  <a:pt x="12137390" y="1466964"/>
                </a:lnTo>
                <a:lnTo>
                  <a:pt x="12304446" y="1634121"/>
                </a:lnTo>
                <a:lnTo>
                  <a:pt x="12313590" y="1639671"/>
                </a:lnTo>
                <a:lnTo>
                  <a:pt x="12420575" y="1639671"/>
                </a:lnTo>
                <a:lnTo>
                  <a:pt x="12438405" y="1619694"/>
                </a:lnTo>
                <a:lnTo>
                  <a:pt x="12438405" y="998245"/>
                </a:lnTo>
                <a:close/>
              </a:path>
              <a:path w="12573000" h="2663190">
                <a:moveTo>
                  <a:pt x="12572860" y="179539"/>
                </a:moveTo>
                <a:lnTo>
                  <a:pt x="12488482" y="61747"/>
                </a:lnTo>
                <a:lnTo>
                  <a:pt x="12453607" y="27508"/>
                </a:lnTo>
                <a:lnTo>
                  <a:pt x="12414352" y="6959"/>
                </a:lnTo>
                <a:lnTo>
                  <a:pt x="12372886" y="0"/>
                </a:lnTo>
                <a:lnTo>
                  <a:pt x="12331433" y="6959"/>
                </a:lnTo>
                <a:lnTo>
                  <a:pt x="12292165" y="27508"/>
                </a:lnTo>
                <a:lnTo>
                  <a:pt x="12283161" y="36360"/>
                </a:lnTo>
                <a:lnTo>
                  <a:pt x="12283161" y="12"/>
                </a:lnTo>
                <a:lnTo>
                  <a:pt x="1610258" y="12"/>
                </a:lnTo>
                <a:lnTo>
                  <a:pt x="0" y="1361020"/>
                </a:lnTo>
                <a:lnTo>
                  <a:pt x="1564132" y="2658313"/>
                </a:lnTo>
                <a:lnTo>
                  <a:pt x="12283161" y="2658313"/>
                </a:lnTo>
                <a:lnTo>
                  <a:pt x="12283161" y="2657703"/>
                </a:lnTo>
                <a:lnTo>
                  <a:pt x="10983201" y="1561706"/>
                </a:lnTo>
                <a:lnTo>
                  <a:pt x="10947591" y="1526844"/>
                </a:lnTo>
                <a:lnTo>
                  <a:pt x="10919739" y="1488567"/>
                </a:lnTo>
                <a:lnTo>
                  <a:pt x="10899737" y="1447749"/>
                </a:lnTo>
                <a:lnTo>
                  <a:pt x="10887659" y="1405229"/>
                </a:lnTo>
                <a:lnTo>
                  <a:pt x="10883621" y="1361909"/>
                </a:lnTo>
                <a:lnTo>
                  <a:pt x="10883697" y="1361020"/>
                </a:lnTo>
                <a:lnTo>
                  <a:pt x="10887583" y="1318641"/>
                </a:lnTo>
                <a:lnTo>
                  <a:pt x="10899496" y="1276261"/>
                </a:lnTo>
                <a:lnTo>
                  <a:pt x="10919371" y="1235532"/>
                </a:lnTo>
                <a:lnTo>
                  <a:pt x="10947273" y="1197216"/>
                </a:lnTo>
                <a:lnTo>
                  <a:pt x="10983201" y="1162075"/>
                </a:lnTo>
                <a:lnTo>
                  <a:pt x="12257164" y="61925"/>
                </a:lnTo>
                <a:lnTo>
                  <a:pt x="11455248" y="1181430"/>
                </a:lnTo>
                <a:lnTo>
                  <a:pt x="11431969" y="1222692"/>
                </a:lnTo>
                <a:lnTo>
                  <a:pt x="11416436" y="1268780"/>
                </a:lnTo>
                <a:lnTo>
                  <a:pt x="11408689" y="1317625"/>
                </a:lnTo>
                <a:lnTo>
                  <a:pt x="11408740" y="1367764"/>
                </a:lnTo>
                <a:lnTo>
                  <a:pt x="11416449" y="1416342"/>
                </a:lnTo>
                <a:lnTo>
                  <a:pt x="11431969" y="1462341"/>
                </a:lnTo>
                <a:lnTo>
                  <a:pt x="11455248" y="1503540"/>
                </a:lnTo>
                <a:lnTo>
                  <a:pt x="12257291" y="2623108"/>
                </a:lnTo>
                <a:lnTo>
                  <a:pt x="12292165" y="2654389"/>
                </a:lnTo>
                <a:lnTo>
                  <a:pt x="12309475" y="2662656"/>
                </a:lnTo>
                <a:lnTo>
                  <a:pt x="12436310" y="2662656"/>
                </a:lnTo>
                <a:lnTo>
                  <a:pt x="12453607" y="2654389"/>
                </a:lnTo>
                <a:lnTo>
                  <a:pt x="12488482" y="2623108"/>
                </a:lnTo>
                <a:lnTo>
                  <a:pt x="12572860" y="2505316"/>
                </a:lnTo>
                <a:lnTo>
                  <a:pt x="12572860" y="2500160"/>
                </a:lnTo>
                <a:lnTo>
                  <a:pt x="11859285" y="1504124"/>
                </a:lnTo>
                <a:lnTo>
                  <a:pt x="11835816" y="1462874"/>
                </a:lnTo>
                <a:lnTo>
                  <a:pt x="11820169" y="1416786"/>
                </a:lnTo>
                <a:lnTo>
                  <a:pt x="11820106" y="1416342"/>
                </a:lnTo>
                <a:lnTo>
                  <a:pt x="11812346" y="1367764"/>
                </a:lnTo>
                <a:lnTo>
                  <a:pt x="11812372" y="1317625"/>
                </a:lnTo>
                <a:lnTo>
                  <a:pt x="11820169" y="1268780"/>
                </a:lnTo>
                <a:lnTo>
                  <a:pt x="11835816" y="1222692"/>
                </a:lnTo>
                <a:lnTo>
                  <a:pt x="11859285" y="1181430"/>
                </a:lnTo>
                <a:lnTo>
                  <a:pt x="12572860" y="184696"/>
                </a:lnTo>
                <a:lnTo>
                  <a:pt x="12572860" y="179539"/>
                </a:lnTo>
                <a:close/>
              </a:path>
            </a:pathLst>
          </a:custGeom>
          <a:solidFill>
            <a:srgbClr val="387D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084778" y="2620442"/>
            <a:ext cx="8411845" cy="2501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87830" marR="5080" indent="-1579880" algn="r">
              <a:lnSpc>
                <a:spcPct val="112100"/>
              </a:lnSpc>
              <a:spcBef>
                <a:spcPts val="95"/>
              </a:spcBef>
            </a:pPr>
            <a:r>
              <a:rPr sz="1450" spc="215" dirty="0">
                <a:solidFill>
                  <a:srgbClr val="FFFFFF"/>
                </a:solidFill>
                <a:latin typeface="Arial"/>
                <a:cs typeface="Arial"/>
              </a:rPr>
              <a:t>Принцип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00" dirty="0">
                <a:solidFill>
                  <a:srgbClr val="FFFFFF"/>
                </a:solidFill>
                <a:latin typeface="Arial"/>
                <a:cs typeface="Arial"/>
              </a:rPr>
              <a:t>хаосу</a:t>
            </a:r>
            <a:r>
              <a:rPr sz="1450" spc="10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Сутність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його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полягає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0" dirty="0">
                <a:solidFill>
                  <a:srgbClr val="FFFFFF"/>
                </a:solidFill>
                <a:latin typeface="Arial"/>
                <a:cs typeface="Arial"/>
              </a:rPr>
              <a:t>тому</a:t>
            </a:r>
            <a:r>
              <a:rPr sz="1450" spc="12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що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життєздатність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4" dirty="0">
                <a:solidFill>
                  <a:srgbClr val="FFFFFF"/>
                </a:solidFill>
                <a:latin typeface="Arial"/>
                <a:cs typeface="Arial"/>
              </a:rPr>
              <a:t>компаній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0" dirty="0">
                <a:solidFill>
                  <a:srgbClr val="FFFFFF"/>
                </a:solidFill>
                <a:latin typeface="Arial"/>
                <a:cs typeface="Arial"/>
              </a:rPr>
              <a:t>в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електронній</a:t>
            </a:r>
            <a:r>
              <a:rPr sz="1450" spc="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економіці</a:t>
            </a:r>
            <a:r>
              <a:rPr sz="1450" spc="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характеризується</a:t>
            </a:r>
            <a:r>
              <a:rPr sz="1450" spc="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досить</a:t>
            </a:r>
            <a:r>
              <a:rPr sz="1450" spc="3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часто</a:t>
            </a:r>
            <a:r>
              <a:rPr sz="1450" spc="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станом</a:t>
            </a:r>
            <a:endParaRPr sz="1450">
              <a:latin typeface="Arial"/>
              <a:cs typeface="Arial"/>
            </a:endParaRPr>
          </a:p>
          <a:p>
            <a:pPr marL="738505" marR="5080" indent="368300" algn="r">
              <a:lnSpc>
                <a:spcPct val="112100"/>
              </a:lnSpc>
            </a:pP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неврівноваженості</a:t>
            </a:r>
            <a:r>
              <a:rPr sz="1450" spc="17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При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його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появі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відбувається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0" dirty="0">
                <a:solidFill>
                  <a:srgbClr val="FFFFFF"/>
                </a:solidFill>
                <a:latin typeface="Arial"/>
                <a:cs typeface="Arial"/>
              </a:rPr>
              <a:t>знищення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старого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електронного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бізнесу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0" dirty="0">
                <a:solidFill>
                  <a:srgbClr val="FFFFFF"/>
                </a:solidFill>
                <a:latin typeface="Arial"/>
                <a:cs typeface="Arial"/>
              </a:rPr>
              <a:t>й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одночасно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створюються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сприятливі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умови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70" dirty="0">
                <a:solidFill>
                  <a:srgbClr val="FFFFFF"/>
                </a:solidFill>
                <a:latin typeface="Arial"/>
                <a:cs typeface="Arial"/>
              </a:rPr>
              <a:t>для</a:t>
            </a:r>
            <a:endParaRPr sz="1450">
              <a:latin typeface="Arial"/>
              <a:cs typeface="Arial"/>
            </a:endParaRPr>
          </a:p>
          <a:p>
            <a:pPr marL="1202055" marR="5080" indent="-1189990" algn="r">
              <a:lnSpc>
                <a:spcPct val="112100"/>
              </a:lnSpc>
            </a:pP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народження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нового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5" dirty="0">
                <a:solidFill>
                  <a:srgbClr val="FFFFFF"/>
                </a:solidFill>
                <a:latin typeface="Arial"/>
                <a:cs typeface="Arial"/>
              </a:rPr>
              <a:t>бізнесу</a:t>
            </a:r>
            <a:r>
              <a:rPr sz="1450" spc="13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більш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ефективного</a:t>
            </a:r>
            <a:r>
              <a:rPr sz="1450" spc="16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Практикою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установлено</a:t>
            </a:r>
            <a:r>
              <a:rPr sz="1450" spc="15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40" dirty="0">
                <a:solidFill>
                  <a:srgbClr val="FFFFFF"/>
                </a:solidFill>
                <a:latin typeface="Arial"/>
                <a:cs typeface="Arial"/>
              </a:rPr>
              <a:t>що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термін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існування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нового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бізнесу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мережі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значно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коротший</a:t>
            </a:r>
            <a:r>
              <a:rPr sz="1450" spc="19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ніж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endParaRPr sz="1450">
              <a:latin typeface="Arial"/>
              <a:cs typeface="Arial"/>
            </a:endParaRPr>
          </a:p>
          <a:p>
            <a:pPr marL="440055" marR="5080" indent="274955" algn="r">
              <a:lnSpc>
                <a:spcPct val="112100"/>
              </a:lnSpc>
            </a:pP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традиційній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економіці</a:t>
            </a:r>
            <a:r>
              <a:rPr sz="1450" spc="17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При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цьому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14" dirty="0">
                <a:solidFill>
                  <a:srgbClr val="FFFFFF"/>
                </a:solidFill>
                <a:latin typeface="Arial"/>
                <a:cs typeface="Arial"/>
              </a:rPr>
              <a:t>зі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0" dirty="0">
                <a:solidFill>
                  <a:srgbClr val="FFFFFF"/>
                </a:solidFill>
                <a:latin typeface="Arial"/>
                <a:cs typeface="Arial"/>
              </a:rPr>
              <a:t>знищенням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старих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робочих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місць </a:t>
            </a:r>
            <a:r>
              <a:rPr sz="1450" spc="105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1450" spc="105" dirty="0">
                <a:solidFill>
                  <a:srgbClr val="FFFFFF"/>
                </a:solidFill>
                <a:latin typeface="Verdana"/>
                <a:cs typeface="Verdana"/>
              </a:rPr>
              <a:t>’</a:t>
            </a:r>
            <a:r>
              <a:rPr sz="1450" spc="-3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являється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незрівнянно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більша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кількість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нових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робочих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5" dirty="0">
                <a:solidFill>
                  <a:srgbClr val="FFFFFF"/>
                </a:solidFill>
                <a:latin typeface="Arial"/>
                <a:cs typeface="Arial"/>
              </a:rPr>
              <a:t>місць</a:t>
            </a:r>
            <a:r>
              <a:rPr sz="1450" spc="13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80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5" dirty="0">
                <a:solidFill>
                  <a:srgbClr val="FFFFFF"/>
                </a:solidFill>
                <a:latin typeface="Arial"/>
                <a:cs typeface="Arial"/>
              </a:rPr>
              <a:t>думку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деяких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фахівців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електронна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економіка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функціонує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умовах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періодично</a:t>
            </a:r>
            <a:endParaRPr sz="145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210"/>
              </a:spcBef>
            </a:pPr>
            <a:r>
              <a:rPr sz="1450" spc="105" dirty="0">
                <a:solidFill>
                  <a:srgbClr val="FFFFFF"/>
                </a:solidFill>
                <a:latin typeface="Arial"/>
                <a:cs typeface="Arial"/>
              </a:rPr>
              <a:t>хаосу</a:t>
            </a:r>
            <a:r>
              <a:rPr sz="1450" spc="10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що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95" dirty="0">
                <a:solidFill>
                  <a:srgbClr val="FFFFFF"/>
                </a:solidFill>
                <a:latin typeface="Arial"/>
                <a:cs typeface="Arial"/>
              </a:rPr>
              <a:t>настає</a:t>
            </a:r>
            <a:r>
              <a:rPr sz="1450" spc="9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>
              <a:latin typeface="Verdana"/>
              <a:cs typeface="Verdana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561700" y="3581025"/>
            <a:ext cx="970908" cy="1049019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7122123" y="3499713"/>
            <a:ext cx="607695" cy="693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350" spc="-500" dirty="0">
                <a:solidFill>
                  <a:srgbClr val="231F20"/>
                </a:solidFill>
                <a:latin typeface="Lucida Sans Unicode"/>
                <a:cs typeface="Lucida Sans Unicode"/>
              </a:rPr>
              <a:t>10</a:t>
            </a:r>
            <a:endParaRPr sz="435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67594" y="5857332"/>
            <a:ext cx="436245" cy="693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350" spc="-1190" dirty="0">
                <a:solidFill>
                  <a:srgbClr val="231F20"/>
                </a:solidFill>
                <a:latin typeface="Lucida Sans Unicode"/>
                <a:cs typeface="Lucida Sans Unicode"/>
              </a:rPr>
              <a:t>11</a:t>
            </a:r>
            <a:endParaRPr sz="4350">
              <a:latin typeface="Lucida Sans Unicode"/>
              <a:cs typeface="Lucida Sans Unicode"/>
            </a:endParaRPr>
          </a:p>
        </p:txBody>
      </p:sp>
      <p:pic>
        <p:nvPicPr>
          <p:cNvPr id="2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592482" y="5985113"/>
            <a:ext cx="3695516" cy="430188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2766377" y="5620524"/>
            <a:ext cx="14439265" cy="1407160"/>
          </a:xfrm>
          <a:custGeom>
            <a:avLst/>
            <a:gdLst/>
            <a:ahLst/>
            <a:cxnLst/>
            <a:rect l="l" t="t" r="r" b="b"/>
            <a:pathLst>
              <a:path w="14439265" h="1407159">
                <a:moveTo>
                  <a:pt x="14439087" y="702576"/>
                </a:moveTo>
                <a:lnTo>
                  <a:pt x="12658674" y="0"/>
                </a:lnTo>
                <a:lnTo>
                  <a:pt x="1090244" y="0"/>
                </a:lnTo>
                <a:lnTo>
                  <a:pt x="1090244" y="613435"/>
                </a:lnTo>
                <a:lnTo>
                  <a:pt x="1078280" y="643966"/>
                </a:lnTo>
                <a:lnTo>
                  <a:pt x="1042314" y="670839"/>
                </a:lnTo>
                <a:lnTo>
                  <a:pt x="621626" y="879919"/>
                </a:lnTo>
                <a:lnTo>
                  <a:pt x="748779" y="752754"/>
                </a:lnTo>
                <a:lnTo>
                  <a:pt x="777151" y="716775"/>
                </a:lnTo>
                <a:lnTo>
                  <a:pt x="793470" y="682129"/>
                </a:lnTo>
                <a:lnTo>
                  <a:pt x="793470" y="542315"/>
                </a:lnTo>
                <a:lnTo>
                  <a:pt x="777151" y="507746"/>
                </a:lnTo>
                <a:lnTo>
                  <a:pt x="748779" y="471919"/>
                </a:lnTo>
                <a:lnTo>
                  <a:pt x="626402" y="349465"/>
                </a:lnTo>
                <a:lnTo>
                  <a:pt x="1042390" y="556044"/>
                </a:lnTo>
                <a:lnTo>
                  <a:pt x="1078280" y="582891"/>
                </a:lnTo>
                <a:lnTo>
                  <a:pt x="1090244" y="613435"/>
                </a:lnTo>
                <a:lnTo>
                  <a:pt x="1090244" y="0"/>
                </a:lnTo>
                <a:lnTo>
                  <a:pt x="0" y="0"/>
                </a:lnTo>
                <a:lnTo>
                  <a:pt x="417271" y="156425"/>
                </a:lnTo>
                <a:lnTo>
                  <a:pt x="413473" y="158127"/>
                </a:lnTo>
                <a:lnTo>
                  <a:pt x="327279" y="200914"/>
                </a:lnTo>
                <a:lnTo>
                  <a:pt x="531101" y="302145"/>
                </a:lnTo>
                <a:lnTo>
                  <a:pt x="500278" y="314871"/>
                </a:lnTo>
                <a:lnTo>
                  <a:pt x="476770" y="341223"/>
                </a:lnTo>
                <a:lnTo>
                  <a:pt x="467652" y="378282"/>
                </a:lnTo>
                <a:lnTo>
                  <a:pt x="467652" y="846302"/>
                </a:lnTo>
                <a:lnTo>
                  <a:pt x="476770" y="883348"/>
                </a:lnTo>
                <a:lnTo>
                  <a:pt x="497205" y="906246"/>
                </a:lnTo>
                <a:lnTo>
                  <a:pt x="568629" y="906246"/>
                </a:lnTo>
                <a:lnTo>
                  <a:pt x="327279" y="1026198"/>
                </a:lnTo>
                <a:lnTo>
                  <a:pt x="413385" y="1068984"/>
                </a:lnTo>
                <a:lnTo>
                  <a:pt x="438391" y="1082916"/>
                </a:lnTo>
                <a:lnTo>
                  <a:pt x="619493" y="1082916"/>
                </a:lnTo>
                <a:lnTo>
                  <a:pt x="644474" y="1068984"/>
                </a:lnTo>
                <a:lnTo>
                  <a:pt x="1446136" y="670839"/>
                </a:lnTo>
                <a:lnTo>
                  <a:pt x="1482204" y="643966"/>
                </a:lnTo>
                <a:lnTo>
                  <a:pt x="1490776" y="622096"/>
                </a:lnTo>
                <a:lnTo>
                  <a:pt x="1490776" y="604774"/>
                </a:lnTo>
                <a:lnTo>
                  <a:pt x="1482204" y="582891"/>
                </a:lnTo>
                <a:lnTo>
                  <a:pt x="1446314" y="556044"/>
                </a:lnTo>
                <a:lnTo>
                  <a:pt x="1332026" y="499325"/>
                </a:lnTo>
                <a:lnTo>
                  <a:pt x="1640509" y="614959"/>
                </a:lnTo>
                <a:lnTo>
                  <a:pt x="1691424" y="638314"/>
                </a:lnTo>
                <a:lnTo>
                  <a:pt x="1728050" y="664324"/>
                </a:lnTo>
                <a:lnTo>
                  <a:pt x="1750187" y="692086"/>
                </a:lnTo>
                <a:lnTo>
                  <a:pt x="1757603" y="720699"/>
                </a:lnTo>
                <a:lnTo>
                  <a:pt x="1750364" y="749249"/>
                </a:lnTo>
                <a:lnTo>
                  <a:pt x="1728520" y="776909"/>
                </a:lnTo>
                <a:lnTo>
                  <a:pt x="1691957" y="802894"/>
                </a:lnTo>
                <a:lnTo>
                  <a:pt x="1640509" y="826427"/>
                </a:lnTo>
                <a:lnTo>
                  <a:pt x="100203" y="1407147"/>
                </a:lnTo>
                <a:lnTo>
                  <a:pt x="12752045" y="1407147"/>
                </a:lnTo>
                <a:lnTo>
                  <a:pt x="14439087" y="738873"/>
                </a:lnTo>
                <a:lnTo>
                  <a:pt x="14439087" y="702576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32959" y="5992062"/>
            <a:ext cx="929005" cy="896619"/>
          </a:xfrm>
          <a:custGeom>
            <a:avLst/>
            <a:gdLst/>
            <a:ahLst/>
            <a:cxnLst/>
            <a:rect l="l" t="t" r="r" b="b"/>
            <a:pathLst>
              <a:path w="929004" h="896620">
                <a:moveTo>
                  <a:pt x="261811" y="523239"/>
                </a:moveTo>
                <a:lnTo>
                  <a:pt x="209054" y="518159"/>
                </a:lnTo>
                <a:lnTo>
                  <a:pt x="159912" y="502919"/>
                </a:lnTo>
                <a:lnTo>
                  <a:pt x="115439" y="478789"/>
                </a:lnTo>
                <a:lnTo>
                  <a:pt x="76693" y="445769"/>
                </a:lnTo>
                <a:lnTo>
                  <a:pt x="44723" y="407669"/>
                </a:lnTo>
                <a:lnTo>
                  <a:pt x="20580" y="363219"/>
                </a:lnTo>
                <a:lnTo>
                  <a:pt x="5321" y="313689"/>
                </a:lnTo>
                <a:lnTo>
                  <a:pt x="0" y="261619"/>
                </a:lnTo>
                <a:lnTo>
                  <a:pt x="5321" y="208279"/>
                </a:lnTo>
                <a:lnTo>
                  <a:pt x="20580" y="158749"/>
                </a:lnTo>
                <a:lnTo>
                  <a:pt x="44723" y="114299"/>
                </a:lnTo>
                <a:lnTo>
                  <a:pt x="76693" y="76199"/>
                </a:lnTo>
                <a:lnTo>
                  <a:pt x="115430" y="44449"/>
                </a:lnTo>
                <a:lnTo>
                  <a:pt x="159903" y="20319"/>
                </a:lnTo>
                <a:lnTo>
                  <a:pt x="209051" y="5079"/>
                </a:lnTo>
                <a:lnTo>
                  <a:pt x="261811" y="0"/>
                </a:lnTo>
                <a:lnTo>
                  <a:pt x="314567" y="5079"/>
                </a:lnTo>
                <a:lnTo>
                  <a:pt x="363709" y="20319"/>
                </a:lnTo>
                <a:lnTo>
                  <a:pt x="380094" y="29209"/>
                </a:lnTo>
                <a:lnTo>
                  <a:pt x="261811" y="29209"/>
                </a:lnTo>
                <a:lnTo>
                  <a:pt x="215067" y="34289"/>
                </a:lnTo>
                <a:lnTo>
                  <a:pt x="171524" y="46989"/>
                </a:lnTo>
                <a:lnTo>
                  <a:pt x="132120" y="68579"/>
                </a:lnTo>
                <a:lnTo>
                  <a:pt x="97793" y="97789"/>
                </a:lnTo>
                <a:lnTo>
                  <a:pt x="69472" y="132079"/>
                </a:lnTo>
                <a:lnTo>
                  <a:pt x="48084" y="171449"/>
                </a:lnTo>
                <a:lnTo>
                  <a:pt x="34565" y="214629"/>
                </a:lnTo>
                <a:lnTo>
                  <a:pt x="29850" y="261619"/>
                </a:lnTo>
                <a:lnTo>
                  <a:pt x="34561" y="307339"/>
                </a:lnTo>
                <a:lnTo>
                  <a:pt x="48075" y="351789"/>
                </a:lnTo>
                <a:lnTo>
                  <a:pt x="69462" y="391159"/>
                </a:lnTo>
                <a:lnTo>
                  <a:pt x="97793" y="425449"/>
                </a:lnTo>
                <a:lnTo>
                  <a:pt x="132120" y="453389"/>
                </a:lnTo>
                <a:lnTo>
                  <a:pt x="171524" y="474979"/>
                </a:lnTo>
                <a:lnTo>
                  <a:pt x="215067" y="488949"/>
                </a:lnTo>
                <a:lnTo>
                  <a:pt x="261811" y="492759"/>
                </a:lnTo>
                <a:lnTo>
                  <a:pt x="382435" y="492759"/>
                </a:lnTo>
                <a:lnTo>
                  <a:pt x="363709" y="502919"/>
                </a:lnTo>
                <a:lnTo>
                  <a:pt x="314567" y="518159"/>
                </a:lnTo>
                <a:lnTo>
                  <a:pt x="261811" y="523239"/>
                </a:lnTo>
                <a:close/>
              </a:path>
              <a:path w="929004" h="896620">
                <a:moveTo>
                  <a:pt x="382435" y="492759"/>
                </a:moveTo>
                <a:lnTo>
                  <a:pt x="261811" y="492759"/>
                </a:lnTo>
                <a:lnTo>
                  <a:pt x="308555" y="488949"/>
                </a:lnTo>
                <a:lnTo>
                  <a:pt x="352098" y="474979"/>
                </a:lnTo>
                <a:lnTo>
                  <a:pt x="391501" y="453389"/>
                </a:lnTo>
                <a:lnTo>
                  <a:pt x="425828" y="425449"/>
                </a:lnTo>
                <a:lnTo>
                  <a:pt x="454149" y="391159"/>
                </a:lnTo>
                <a:lnTo>
                  <a:pt x="475537" y="351789"/>
                </a:lnTo>
                <a:lnTo>
                  <a:pt x="489056" y="307339"/>
                </a:lnTo>
                <a:lnTo>
                  <a:pt x="493771" y="261619"/>
                </a:lnTo>
                <a:lnTo>
                  <a:pt x="489056" y="214629"/>
                </a:lnTo>
                <a:lnTo>
                  <a:pt x="475537" y="171449"/>
                </a:lnTo>
                <a:lnTo>
                  <a:pt x="454149" y="132079"/>
                </a:lnTo>
                <a:lnTo>
                  <a:pt x="425828" y="97789"/>
                </a:lnTo>
                <a:lnTo>
                  <a:pt x="391501" y="68579"/>
                </a:lnTo>
                <a:lnTo>
                  <a:pt x="352098" y="46989"/>
                </a:lnTo>
                <a:lnTo>
                  <a:pt x="308555" y="34289"/>
                </a:lnTo>
                <a:lnTo>
                  <a:pt x="261811" y="29209"/>
                </a:lnTo>
                <a:lnTo>
                  <a:pt x="380094" y="29209"/>
                </a:lnTo>
                <a:lnTo>
                  <a:pt x="446928" y="76199"/>
                </a:lnTo>
                <a:lnTo>
                  <a:pt x="478898" y="114299"/>
                </a:lnTo>
                <a:lnTo>
                  <a:pt x="503041" y="158749"/>
                </a:lnTo>
                <a:lnTo>
                  <a:pt x="518301" y="208279"/>
                </a:lnTo>
                <a:lnTo>
                  <a:pt x="523622" y="261619"/>
                </a:lnTo>
                <a:lnTo>
                  <a:pt x="518301" y="313689"/>
                </a:lnTo>
                <a:lnTo>
                  <a:pt x="503041" y="363219"/>
                </a:lnTo>
                <a:lnTo>
                  <a:pt x="478898" y="407669"/>
                </a:lnTo>
                <a:lnTo>
                  <a:pt x="446928" y="445769"/>
                </a:lnTo>
                <a:lnTo>
                  <a:pt x="408182" y="478789"/>
                </a:lnTo>
                <a:lnTo>
                  <a:pt x="382435" y="492759"/>
                </a:lnTo>
                <a:close/>
              </a:path>
              <a:path w="929004" h="896620">
                <a:moveTo>
                  <a:pt x="276666" y="140969"/>
                </a:moveTo>
                <a:lnTo>
                  <a:pt x="246955" y="140969"/>
                </a:lnTo>
                <a:lnTo>
                  <a:pt x="246955" y="104139"/>
                </a:lnTo>
                <a:lnTo>
                  <a:pt x="253617" y="97789"/>
                </a:lnTo>
                <a:lnTo>
                  <a:pt x="270028" y="97789"/>
                </a:lnTo>
                <a:lnTo>
                  <a:pt x="276666" y="104139"/>
                </a:lnTo>
                <a:lnTo>
                  <a:pt x="276666" y="140969"/>
                </a:lnTo>
                <a:close/>
              </a:path>
              <a:path w="929004" h="896620">
                <a:moveTo>
                  <a:pt x="790336" y="297179"/>
                </a:moveTo>
                <a:lnTo>
                  <a:pt x="740610" y="297179"/>
                </a:lnTo>
                <a:lnTo>
                  <a:pt x="727365" y="276859"/>
                </a:lnTo>
                <a:lnTo>
                  <a:pt x="712485" y="256539"/>
                </a:lnTo>
                <a:lnTo>
                  <a:pt x="678215" y="220979"/>
                </a:lnTo>
                <a:lnTo>
                  <a:pt x="625045" y="182879"/>
                </a:lnTo>
                <a:lnTo>
                  <a:pt x="564406" y="156209"/>
                </a:lnTo>
                <a:lnTo>
                  <a:pt x="556513" y="153669"/>
                </a:lnTo>
                <a:lnTo>
                  <a:pt x="552080" y="146049"/>
                </a:lnTo>
                <a:lnTo>
                  <a:pt x="554471" y="137159"/>
                </a:lnTo>
                <a:lnTo>
                  <a:pt x="556838" y="129539"/>
                </a:lnTo>
                <a:lnTo>
                  <a:pt x="565148" y="125729"/>
                </a:lnTo>
                <a:lnTo>
                  <a:pt x="573017" y="128269"/>
                </a:lnTo>
                <a:lnTo>
                  <a:pt x="639634" y="156209"/>
                </a:lnTo>
                <a:lnTo>
                  <a:pt x="698015" y="198119"/>
                </a:lnTo>
                <a:lnTo>
                  <a:pt x="734241" y="236219"/>
                </a:lnTo>
                <a:lnTo>
                  <a:pt x="764286" y="279399"/>
                </a:lnTo>
                <a:lnTo>
                  <a:pt x="795070" y="279399"/>
                </a:lnTo>
                <a:lnTo>
                  <a:pt x="790336" y="297179"/>
                </a:lnTo>
                <a:close/>
              </a:path>
              <a:path w="929004" h="896620">
                <a:moveTo>
                  <a:pt x="333338" y="350519"/>
                </a:moveTo>
                <a:lnTo>
                  <a:pt x="284448" y="350519"/>
                </a:lnTo>
                <a:lnTo>
                  <a:pt x="291467" y="347979"/>
                </a:lnTo>
                <a:lnTo>
                  <a:pt x="297829" y="344169"/>
                </a:lnTo>
                <a:lnTo>
                  <a:pt x="314410" y="313689"/>
                </a:lnTo>
                <a:lnTo>
                  <a:pt x="313643" y="306069"/>
                </a:lnTo>
                <a:lnTo>
                  <a:pt x="284438" y="276859"/>
                </a:lnTo>
                <a:lnTo>
                  <a:pt x="276922" y="275589"/>
                </a:lnTo>
                <a:lnTo>
                  <a:pt x="246699" y="275589"/>
                </a:lnTo>
                <a:lnTo>
                  <a:pt x="233167" y="274319"/>
                </a:lnTo>
                <a:lnTo>
                  <a:pt x="199137" y="256539"/>
                </a:lnTo>
                <a:lnTo>
                  <a:pt x="180737" y="222249"/>
                </a:lnTo>
                <a:lnTo>
                  <a:pt x="179361" y="208279"/>
                </a:lnTo>
                <a:lnTo>
                  <a:pt x="180737" y="195579"/>
                </a:lnTo>
                <a:lnTo>
                  <a:pt x="199137" y="161289"/>
                </a:lnTo>
                <a:lnTo>
                  <a:pt x="233167" y="142239"/>
                </a:lnTo>
                <a:lnTo>
                  <a:pt x="246699" y="140969"/>
                </a:lnTo>
                <a:lnTo>
                  <a:pt x="276922" y="140969"/>
                </a:lnTo>
                <a:lnTo>
                  <a:pt x="314516" y="152399"/>
                </a:lnTo>
                <a:lnTo>
                  <a:pt x="332715" y="171449"/>
                </a:lnTo>
                <a:lnTo>
                  <a:pt x="239173" y="171449"/>
                </a:lnTo>
                <a:lnTo>
                  <a:pt x="232154" y="173989"/>
                </a:lnTo>
                <a:lnTo>
                  <a:pt x="209212" y="208279"/>
                </a:lnTo>
                <a:lnTo>
                  <a:pt x="209978" y="215899"/>
                </a:lnTo>
                <a:lnTo>
                  <a:pt x="239183" y="245109"/>
                </a:lnTo>
                <a:lnTo>
                  <a:pt x="246699" y="246379"/>
                </a:lnTo>
                <a:lnTo>
                  <a:pt x="276922" y="246379"/>
                </a:lnTo>
                <a:lnTo>
                  <a:pt x="290454" y="247649"/>
                </a:lnTo>
                <a:lnTo>
                  <a:pt x="324484" y="265429"/>
                </a:lnTo>
                <a:lnTo>
                  <a:pt x="342884" y="299719"/>
                </a:lnTo>
                <a:lnTo>
                  <a:pt x="344135" y="312419"/>
                </a:lnTo>
                <a:lnTo>
                  <a:pt x="344135" y="314959"/>
                </a:lnTo>
                <a:lnTo>
                  <a:pt x="342884" y="327659"/>
                </a:lnTo>
                <a:lnTo>
                  <a:pt x="338942" y="339089"/>
                </a:lnTo>
                <a:lnTo>
                  <a:pt x="333338" y="350519"/>
                </a:lnTo>
                <a:close/>
              </a:path>
              <a:path w="929004" h="896620">
                <a:moveTo>
                  <a:pt x="337575" y="223519"/>
                </a:moveTo>
                <a:lnTo>
                  <a:pt x="321095" y="223519"/>
                </a:lnTo>
                <a:lnTo>
                  <a:pt x="314410" y="217169"/>
                </a:lnTo>
                <a:lnTo>
                  <a:pt x="314410" y="208279"/>
                </a:lnTo>
                <a:lnTo>
                  <a:pt x="313643" y="200659"/>
                </a:lnTo>
                <a:lnTo>
                  <a:pt x="284438" y="171449"/>
                </a:lnTo>
                <a:lnTo>
                  <a:pt x="332715" y="171449"/>
                </a:lnTo>
                <a:lnTo>
                  <a:pt x="338942" y="182879"/>
                </a:lnTo>
                <a:lnTo>
                  <a:pt x="342884" y="195579"/>
                </a:lnTo>
                <a:lnTo>
                  <a:pt x="344260" y="208279"/>
                </a:lnTo>
                <a:lnTo>
                  <a:pt x="344260" y="217169"/>
                </a:lnTo>
                <a:lnTo>
                  <a:pt x="337575" y="223519"/>
                </a:lnTo>
                <a:close/>
              </a:path>
              <a:path w="929004" h="896620">
                <a:moveTo>
                  <a:pt x="795070" y="279399"/>
                </a:moveTo>
                <a:lnTo>
                  <a:pt x="764286" y="279399"/>
                </a:lnTo>
                <a:lnTo>
                  <a:pt x="775080" y="238759"/>
                </a:lnTo>
                <a:lnTo>
                  <a:pt x="777169" y="231139"/>
                </a:lnTo>
                <a:lnTo>
                  <a:pt x="785317" y="226059"/>
                </a:lnTo>
                <a:lnTo>
                  <a:pt x="801194" y="229869"/>
                </a:lnTo>
                <a:lnTo>
                  <a:pt x="805952" y="238759"/>
                </a:lnTo>
                <a:lnTo>
                  <a:pt x="803863" y="246379"/>
                </a:lnTo>
                <a:lnTo>
                  <a:pt x="795070" y="279399"/>
                </a:lnTo>
                <a:close/>
              </a:path>
              <a:path w="929004" h="896620">
                <a:moveTo>
                  <a:pt x="772712" y="335279"/>
                </a:moveTo>
                <a:lnTo>
                  <a:pt x="764913" y="335279"/>
                </a:lnTo>
                <a:lnTo>
                  <a:pt x="689566" y="314959"/>
                </a:lnTo>
                <a:lnTo>
                  <a:pt x="681627" y="312419"/>
                </a:lnTo>
                <a:lnTo>
                  <a:pt x="676869" y="304799"/>
                </a:lnTo>
                <a:lnTo>
                  <a:pt x="681047" y="288289"/>
                </a:lnTo>
                <a:lnTo>
                  <a:pt x="689195" y="284479"/>
                </a:lnTo>
                <a:lnTo>
                  <a:pt x="697133" y="285749"/>
                </a:lnTo>
                <a:lnTo>
                  <a:pt x="740610" y="297179"/>
                </a:lnTo>
                <a:lnTo>
                  <a:pt x="790336" y="297179"/>
                </a:lnTo>
                <a:lnTo>
                  <a:pt x="781881" y="328929"/>
                </a:lnTo>
                <a:lnTo>
                  <a:pt x="778678" y="332739"/>
                </a:lnTo>
                <a:lnTo>
                  <a:pt x="774639" y="334009"/>
                </a:lnTo>
                <a:lnTo>
                  <a:pt x="773710" y="334009"/>
                </a:lnTo>
                <a:lnTo>
                  <a:pt x="772712" y="335279"/>
                </a:lnTo>
                <a:close/>
              </a:path>
              <a:path w="929004" h="896620">
                <a:moveTo>
                  <a:pt x="276922" y="380999"/>
                </a:moveTo>
                <a:lnTo>
                  <a:pt x="246699" y="380999"/>
                </a:lnTo>
                <a:lnTo>
                  <a:pt x="233167" y="379729"/>
                </a:lnTo>
                <a:lnTo>
                  <a:pt x="199137" y="360679"/>
                </a:lnTo>
                <a:lnTo>
                  <a:pt x="179486" y="314959"/>
                </a:lnTo>
                <a:lnTo>
                  <a:pt x="179361" y="304799"/>
                </a:lnTo>
                <a:lnTo>
                  <a:pt x="186046" y="298449"/>
                </a:lnTo>
                <a:lnTo>
                  <a:pt x="202526" y="298449"/>
                </a:lnTo>
                <a:lnTo>
                  <a:pt x="209212" y="304799"/>
                </a:lnTo>
                <a:lnTo>
                  <a:pt x="209212" y="313689"/>
                </a:lnTo>
                <a:lnTo>
                  <a:pt x="209978" y="321309"/>
                </a:lnTo>
                <a:lnTo>
                  <a:pt x="239183" y="350519"/>
                </a:lnTo>
                <a:lnTo>
                  <a:pt x="333338" y="350519"/>
                </a:lnTo>
                <a:lnTo>
                  <a:pt x="332715" y="351789"/>
                </a:lnTo>
                <a:lnTo>
                  <a:pt x="324484" y="360679"/>
                </a:lnTo>
                <a:lnTo>
                  <a:pt x="314516" y="369569"/>
                </a:lnTo>
                <a:lnTo>
                  <a:pt x="303079" y="375919"/>
                </a:lnTo>
                <a:lnTo>
                  <a:pt x="290454" y="379729"/>
                </a:lnTo>
                <a:lnTo>
                  <a:pt x="276922" y="380999"/>
                </a:lnTo>
                <a:close/>
              </a:path>
              <a:path w="929004" h="896620">
                <a:moveTo>
                  <a:pt x="666679" y="896619"/>
                </a:moveTo>
                <a:lnTo>
                  <a:pt x="613922" y="890269"/>
                </a:lnTo>
                <a:lnTo>
                  <a:pt x="564780" y="875029"/>
                </a:lnTo>
                <a:lnTo>
                  <a:pt x="520308" y="850899"/>
                </a:lnTo>
                <a:lnTo>
                  <a:pt x="481561" y="819149"/>
                </a:lnTo>
                <a:lnTo>
                  <a:pt x="449591" y="781049"/>
                </a:lnTo>
                <a:lnTo>
                  <a:pt x="425448" y="736599"/>
                </a:lnTo>
                <a:lnTo>
                  <a:pt x="410189" y="687069"/>
                </a:lnTo>
                <a:lnTo>
                  <a:pt x="404868" y="633729"/>
                </a:lnTo>
                <a:lnTo>
                  <a:pt x="410189" y="581659"/>
                </a:lnTo>
                <a:lnTo>
                  <a:pt x="425448" y="532129"/>
                </a:lnTo>
                <a:lnTo>
                  <a:pt x="449591" y="487679"/>
                </a:lnTo>
                <a:lnTo>
                  <a:pt x="481561" y="449579"/>
                </a:lnTo>
                <a:lnTo>
                  <a:pt x="520308" y="416559"/>
                </a:lnTo>
                <a:lnTo>
                  <a:pt x="564780" y="392429"/>
                </a:lnTo>
                <a:lnTo>
                  <a:pt x="613922" y="377189"/>
                </a:lnTo>
                <a:lnTo>
                  <a:pt x="666679" y="372109"/>
                </a:lnTo>
                <a:lnTo>
                  <a:pt x="719435" y="377189"/>
                </a:lnTo>
                <a:lnTo>
                  <a:pt x="768578" y="392429"/>
                </a:lnTo>
                <a:lnTo>
                  <a:pt x="787303" y="402589"/>
                </a:lnTo>
                <a:lnTo>
                  <a:pt x="666702" y="402589"/>
                </a:lnTo>
                <a:lnTo>
                  <a:pt x="619958" y="406399"/>
                </a:lnTo>
                <a:lnTo>
                  <a:pt x="576415" y="420369"/>
                </a:lnTo>
                <a:lnTo>
                  <a:pt x="537011" y="441959"/>
                </a:lnTo>
                <a:lnTo>
                  <a:pt x="502684" y="469899"/>
                </a:lnTo>
                <a:lnTo>
                  <a:pt x="474363" y="504189"/>
                </a:lnTo>
                <a:lnTo>
                  <a:pt x="452975" y="543559"/>
                </a:lnTo>
                <a:lnTo>
                  <a:pt x="439456" y="588009"/>
                </a:lnTo>
                <a:lnTo>
                  <a:pt x="434742" y="633729"/>
                </a:lnTo>
                <a:lnTo>
                  <a:pt x="439456" y="680719"/>
                </a:lnTo>
                <a:lnTo>
                  <a:pt x="452975" y="723899"/>
                </a:lnTo>
                <a:lnTo>
                  <a:pt x="474363" y="764539"/>
                </a:lnTo>
                <a:lnTo>
                  <a:pt x="502684" y="798829"/>
                </a:lnTo>
                <a:lnTo>
                  <a:pt x="537011" y="826769"/>
                </a:lnTo>
                <a:lnTo>
                  <a:pt x="576415" y="848359"/>
                </a:lnTo>
                <a:lnTo>
                  <a:pt x="619958" y="861059"/>
                </a:lnTo>
                <a:lnTo>
                  <a:pt x="666702" y="866139"/>
                </a:lnTo>
                <a:lnTo>
                  <a:pt x="784962" y="866139"/>
                </a:lnTo>
                <a:lnTo>
                  <a:pt x="768578" y="875029"/>
                </a:lnTo>
                <a:lnTo>
                  <a:pt x="719435" y="890269"/>
                </a:lnTo>
                <a:lnTo>
                  <a:pt x="666679" y="896619"/>
                </a:lnTo>
                <a:close/>
              </a:path>
              <a:path w="929004" h="896620">
                <a:moveTo>
                  <a:pt x="270004" y="424179"/>
                </a:moveTo>
                <a:lnTo>
                  <a:pt x="253593" y="424179"/>
                </a:lnTo>
                <a:lnTo>
                  <a:pt x="246955" y="417829"/>
                </a:lnTo>
                <a:lnTo>
                  <a:pt x="246955" y="380999"/>
                </a:lnTo>
                <a:lnTo>
                  <a:pt x="276666" y="380999"/>
                </a:lnTo>
                <a:lnTo>
                  <a:pt x="276666" y="417829"/>
                </a:lnTo>
                <a:lnTo>
                  <a:pt x="270004" y="424179"/>
                </a:lnTo>
                <a:close/>
              </a:path>
              <a:path w="929004" h="896620">
                <a:moveTo>
                  <a:pt x="784962" y="866139"/>
                </a:moveTo>
                <a:lnTo>
                  <a:pt x="666702" y="866139"/>
                </a:lnTo>
                <a:lnTo>
                  <a:pt x="713446" y="861059"/>
                </a:lnTo>
                <a:lnTo>
                  <a:pt x="756989" y="848359"/>
                </a:lnTo>
                <a:lnTo>
                  <a:pt x="796393" y="826769"/>
                </a:lnTo>
                <a:lnTo>
                  <a:pt x="830720" y="798829"/>
                </a:lnTo>
                <a:lnTo>
                  <a:pt x="859038" y="763269"/>
                </a:lnTo>
                <a:lnTo>
                  <a:pt x="880420" y="723899"/>
                </a:lnTo>
                <a:lnTo>
                  <a:pt x="893938" y="680719"/>
                </a:lnTo>
                <a:lnTo>
                  <a:pt x="898662" y="633729"/>
                </a:lnTo>
                <a:lnTo>
                  <a:pt x="893948" y="588009"/>
                </a:lnTo>
                <a:lnTo>
                  <a:pt x="880429" y="543559"/>
                </a:lnTo>
                <a:lnTo>
                  <a:pt x="859041" y="504189"/>
                </a:lnTo>
                <a:lnTo>
                  <a:pt x="830720" y="469899"/>
                </a:lnTo>
                <a:lnTo>
                  <a:pt x="796393" y="441959"/>
                </a:lnTo>
                <a:lnTo>
                  <a:pt x="756989" y="420369"/>
                </a:lnTo>
                <a:lnTo>
                  <a:pt x="713446" y="406399"/>
                </a:lnTo>
                <a:lnTo>
                  <a:pt x="666702" y="402589"/>
                </a:lnTo>
                <a:lnTo>
                  <a:pt x="787303" y="402589"/>
                </a:lnTo>
                <a:lnTo>
                  <a:pt x="851796" y="449579"/>
                </a:lnTo>
                <a:lnTo>
                  <a:pt x="883767" y="487679"/>
                </a:lnTo>
                <a:lnTo>
                  <a:pt x="907909" y="532129"/>
                </a:lnTo>
                <a:lnTo>
                  <a:pt x="923169" y="581659"/>
                </a:lnTo>
                <a:lnTo>
                  <a:pt x="928490" y="633729"/>
                </a:lnTo>
                <a:lnTo>
                  <a:pt x="923169" y="687069"/>
                </a:lnTo>
                <a:lnTo>
                  <a:pt x="907909" y="736599"/>
                </a:lnTo>
                <a:lnTo>
                  <a:pt x="883767" y="781049"/>
                </a:lnTo>
                <a:lnTo>
                  <a:pt x="851796" y="819149"/>
                </a:lnTo>
                <a:lnTo>
                  <a:pt x="813050" y="850899"/>
                </a:lnTo>
                <a:lnTo>
                  <a:pt x="784962" y="866139"/>
                </a:lnTo>
                <a:close/>
              </a:path>
              <a:path w="929004" h="896620">
                <a:moveTo>
                  <a:pt x="630468" y="547369"/>
                </a:moveTo>
                <a:lnTo>
                  <a:pt x="600640" y="547369"/>
                </a:lnTo>
                <a:lnTo>
                  <a:pt x="600640" y="537209"/>
                </a:lnTo>
                <a:lnTo>
                  <a:pt x="611970" y="500379"/>
                </a:lnTo>
                <a:lnTo>
                  <a:pt x="653425" y="473709"/>
                </a:lnTo>
                <a:lnTo>
                  <a:pt x="666702" y="471169"/>
                </a:lnTo>
                <a:lnTo>
                  <a:pt x="679979" y="473709"/>
                </a:lnTo>
                <a:lnTo>
                  <a:pt x="692363" y="477519"/>
                </a:lnTo>
                <a:lnTo>
                  <a:pt x="703581" y="482599"/>
                </a:lnTo>
                <a:lnTo>
                  <a:pt x="713359" y="491489"/>
                </a:lnTo>
                <a:lnTo>
                  <a:pt x="714217" y="492759"/>
                </a:lnTo>
                <a:lnTo>
                  <a:pt x="721939" y="501649"/>
                </a:lnTo>
                <a:lnTo>
                  <a:pt x="666679" y="501649"/>
                </a:lnTo>
                <a:lnTo>
                  <a:pt x="659418" y="502919"/>
                </a:lnTo>
                <a:lnTo>
                  <a:pt x="631209" y="530859"/>
                </a:lnTo>
                <a:lnTo>
                  <a:pt x="630591" y="537209"/>
                </a:lnTo>
                <a:lnTo>
                  <a:pt x="630468" y="547369"/>
                </a:lnTo>
                <a:close/>
              </a:path>
              <a:path w="929004" h="896620">
                <a:moveTo>
                  <a:pt x="732741" y="547369"/>
                </a:moveTo>
                <a:lnTo>
                  <a:pt x="702890" y="547369"/>
                </a:lnTo>
                <a:lnTo>
                  <a:pt x="702775" y="537209"/>
                </a:lnTo>
                <a:lnTo>
                  <a:pt x="702314" y="532129"/>
                </a:lnTo>
                <a:lnTo>
                  <a:pt x="702199" y="530859"/>
                </a:lnTo>
                <a:lnTo>
                  <a:pt x="700215" y="524509"/>
                </a:lnTo>
                <a:lnTo>
                  <a:pt x="697073" y="518159"/>
                </a:lnTo>
                <a:lnTo>
                  <a:pt x="692909" y="513079"/>
                </a:lnTo>
                <a:lnTo>
                  <a:pt x="692235" y="511809"/>
                </a:lnTo>
                <a:lnTo>
                  <a:pt x="686868" y="507999"/>
                </a:lnTo>
                <a:lnTo>
                  <a:pt x="680719" y="504189"/>
                </a:lnTo>
                <a:lnTo>
                  <a:pt x="673939" y="502919"/>
                </a:lnTo>
                <a:lnTo>
                  <a:pt x="666679" y="501649"/>
                </a:lnTo>
                <a:lnTo>
                  <a:pt x="721939" y="501649"/>
                </a:lnTo>
                <a:lnTo>
                  <a:pt x="727770" y="513079"/>
                </a:lnTo>
                <a:lnTo>
                  <a:pt x="731456" y="524509"/>
                </a:lnTo>
                <a:lnTo>
                  <a:pt x="732624" y="537209"/>
                </a:lnTo>
                <a:lnTo>
                  <a:pt x="732741" y="547369"/>
                </a:lnTo>
                <a:close/>
              </a:path>
              <a:path w="929004" h="896620">
                <a:moveTo>
                  <a:pt x="779026" y="796289"/>
                </a:moveTo>
                <a:lnTo>
                  <a:pt x="554355" y="796289"/>
                </a:lnTo>
                <a:lnTo>
                  <a:pt x="547669" y="789939"/>
                </a:lnTo>
                <a:lnTo>
                  <a:pt x="547669" y="553719"/>
                </a:lnTo>
                <a:lnTo>
                  <a:pt x="554355" y="547369"/>
                </a:lnTo>
                <a:lnTo>
                  <a:pt x="779026" y="547369"/>
                </a:lnTo>
                <a:lnTo>
                  <a:pt x="785711" y="553719"/>
                </a:lnTo>
                <a:lnTo>
                  <a:pt x="785711" y="577849"/>
                </a:lnTo>
                <a:lnTo>
                  <a:pt x="577520" y="577849"/>
                </a:lnTo>
                <a:lnTo>
                  <a:pt x="577520" y="767079"/>
                </a:lnTo>
                <a:lnTo>
                  <a:pt x="785711" y="767079"/>
                </a:lnTo>
                <a:lnTo>
                  <a:pt x="785711" y="789939"/>
                </a:lnTo>
                <a:lnTo>
                  <a:pt x="779026" y="796289"/>
                </a:lnTo>
                <a:close/>
              </a:path>
              <a:path w="929004" h="896620">
                <a:moveTo>
                  <a:pt x="143173" y="669289"/>
                </a:moveTo>
                <a:lnTo>
                  <a:pt x="127296" y="665479"/>
                </a:lnTo>
                <a:lnTo>
                  <a:pt x="122537" y="656589"/>
                </a:lnTo>
                <a:lnTo>
                  <a:pt x="124626" y="648969"/>
                </a:lnTo>
                <a:lnTo>
                  <a:pt x="146608" y="566419"/>
                </a:lnTo>
                <a:lnTo>
                  <a:pt x="149811" y="562609"/>
                </a:lnTo>
                <a:lnTo>
                  <a:pt x="153850" y="561339"/>
                </a:lnTo>
                <a:lnTo>
                  <a:pt x="154779" y="561339"/>
                </a:lnTo>
                <a:lnTo>
                  <a:pt x="155777" y="560069"/>
                </a:lnTo>
                <a:lnTo>
                  <a:pt x="163576" y="560069"/>
                </a:lnTo>
                <a:lnTo>
                  <a:pt x="238923" y="580389"/>
                </a:lnTo>
                <a:lnTo>
                  <a:pt x="246862" y="582929"/>
                </a:lnTo>
                <a:lnTo>
                  <a:pt x="251620" y="590549"/>
                </a:lnTo>
                <a:lnTo>
                  <a:pt x="249692" y="598169"/>
                </a:lnTo>
                <a:lnTo>
                  <a:pt x="187880" y="598169"/>
                </a:lnTo>
                <a:lnTo>
                  <a:pt x="199469" y="615949"/>
                </a:lnTo>
                <a:lnTo>
                  <a:pt x="164203" y="615949"/>
                </a:lnTo>
                <a:lnTo>
                  <a:pt x="153409" y="656589"/>
                </a:lnTo>
                <a:lnTo>
                  <a:pt x="151320" y="664209"/>
                </a:lnTo>
                <a:lnTo>
                  <a:pt x="143173" y="669289"/>
                </a:lnTo>
                <a:close/>
              </a:path>
              <a:path w="929004" h="896620">
                <a:moveTo>
                  <a:pt x="623806" y="617219"/>
                </a:moveTo>
                <a:lnTo>
                  <a:pt x="607325" y="617219"/>
                </a:lnTo>
                <a:lnTo>
                  <a:pt x="600640" y="610869"/>
                </a:lnTo>
                <a:lnTo>
                  <a:pt x="600640" y="577849"/>
                </a:lnTo>
                <a:lnTo>
                  <a:pt x="630491" y="577849"/>
                </a:lnTo>
                <a:lnTo>
                  <a:pt x="630491" y="610869"/>
                </a:lnTo>
                <a:lnTo>
                  <a:pt x="623806" y="617219"/>
                </a:lnTo>
                <a:close/>
              </a:path>
              <a:path w="929004" h="896620">
                <a:moveTo>
                  <a:pt x="726079" y="617219"/>
                </a:moveTo>
                <a:lnTo>
                  <a:pt x="709598" y="617219"/>
                </a:lnTo>
                <a:lnTo>
                  <a:pt x="702913" y="610869"/>
                </a:lnTo>
                <a:lnTo>
                  <a:pt x="702913" y="577849"/>
                </a:lnTo>
                <a:lnTo>
                  <a:pt x="732764" y="577849"/>
                </a:lnTo>
                <a:lnTo>
                  <a:pt x="732764" y="610869"/>
                </a:lnTo>
                <a:lnTo>
                  <a:pt x="726079" y="617219"/>
                </a:lnTo>
                <a:close/>
              </a:path>
              <a:path w="929004" h="896620">
                <a:moveTo>
                  <a:pt x="785711" y="767079"/>
                </a:moveTo>
                <a:lnTo>
                  <a:pt x="755883" y="767079"/>
                </a:lnTo>
                <a:lnTo>
                  <a:pt x="755883" y="577849"/>
                </a:lnTo>
                <a:lnTo>
                  <a:pt x="785711" y="577849"/>
                </a:lnTo>
                <a:lnTo>
                  <a:pt x="785711" y="767079"/>
                </a:lnTo>
                <a:close/>
              </a:path>
              <a:path w="929004" h="896620">
                <a:moveTo>
                  <a:pt x="239295" y="610869"/>
                </a:moveTo>
                <a:lnTo>
                  <a:pt x="231356" y="609599"/>
                </a:lnTo>
                <a:lnTo>
                  <a:pt x="187880" y="598169"/>
                </a:lnTo>
                <a:lnTo>
                  <a:pt x="249692" y="598169"/>
                </a:lnTo>
                <a:lnTo>
                  <a:pt x="247442" y="607059"/>
                </a:lnTo>
                <a:lnTo>
                  <a:pt x="239295" y="610869"/>
                </a:lnTo>
                <a:close/>
              </a:path>
              <a:path w="929004" h="896620">
                <a:moveTo>
                  <a:pt x="363341" y="769619"/>
                </a:moveTo>
                <a:lnTo>
                  <a:pt x="321262" y="754379"/>
                </a:lnTo>
                <a:lnTo>
                  <a:pt x="258508" y="718819"/>
                </a:lnTo>
                <a:lnTo>
                  <a:pt x="211635" y="678179"/>
                </a:lnTo>
                <a:lnTo>
                  <a:pt x="178406" y="638809"/>
                </a:lnTo>
                <a:lnTo>
                  <a:pt x="164203" y="615949"/>
                </a:lnTo>
                <a:lnTo>
                  <a:pt x="199469" y="615949"/>
                </a:lnTo>
                <a:lnTo>
                  <a:pt x="201125" y="618489"/>
                </a:lnTo>
                <a:lnTo>
                  <a:pt x="216004" y="638809"/>
                </a:lnTo>
                <a:lnTo>
                  <a:pt x="250274" y="674369"/>
                </a:lnTo>
                <a:lnTo>
                  <a:pt x="303445" y="712469"/>
                </a:lnTo>
                <a:lnTo>
                  <a:pt x="364084" y="739139"/>
                </a:lnTo>
                <a:lnTo>
                  <a:pt x="371976" y="741679"/>
                </a:lnTo>
                <a:lnTo>
                  <a:pt x="376409" y="749299"/>
                </a:lnTo>
                <a:lnTo>
                  <a:pt x="374019" y="758189"/>
                </a:lnTo>
                <a:lnTo>
                  <a:pt x="371651" y="765809"/>
                </a:lnTo>
                <a:lnTo>
                  <a:pt x="363341" y="7696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836030" y="5940611"/>
            <a:ext cx="10372090" cy="770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2300"/>
              </a:lnSpc>
              <a:spcBef>
                <a:spcPts val="100"/>
              </a:spcBef>
            </a:pPr>
            <a:r>
              <a:rPr sz="1450" spc="215" dirty="0">
                <a:solidFill>
                  <a:srgbClr val="FFFFFF"/>
                </a:solidFill>
                <a:latin typeface="Arial"/>
                <a:cs typeface="Arial"/>
              </a:rPr>
              <a:t>Принцип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децентралізації</a:t>
            </a:r>
            <a:r>
              <a:rPr sz="1450" spc="15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40" dirty="0">
                <a:solidFill>
                  <a:srgbClr val="FFFFFF"/>
                </a:solidFill>
                <a:latin typeface="Arial"/>
                <a:cs typeface="Arial"/>
              </a:rPr>
              <a:t>Анархія</a:t>
            </a:r>
            <a:r>
              <a:rPr sz="1450" spc="140" dirty="0">
                <a:solidFill>
                  <a:srgbClr val="FFFFFF"/>
                </a:solidFill>
                <a:latin typeface="Verdana"/>
                <a:cs typeface="Verdana"/>
              </a:rPr>
              <a:t>–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14" dirty="0">
                <a:solidFill>
                  <a:srgbClr val="FFFFFF"/>
                </a:solidFill>
                <a:latin typeface="Arial"/>
                <a:cs typeface="Arial"/>
              </a:rPr>
              <a:t>це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4" dirty="0">
                <a:solidFill>
                  <a:srgbClr val="FFFFFF"/>
                </a:solidFill>
                <a:latin typeface="Arial"/>
                <a:cs typeface="Arial"/>
              </a:rPr>
              <a:t>основний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спосіб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існування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електронної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економіки</a:t>
            </a:r>
            <a:r>
              <a:rPr sz="1450" spc="18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ній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немає</a:t>
            </a:r>
            <a:r>
              <a:rPr sz="145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центрального</a:t>
            </a:r>
            <a:r>
              <a:rPr sz="1450" spc="3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планового</a:t>
            </a:r>
            <a:r>
              <a:rPr sz="1450" spc="3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14" dirty="0">
                <a:solidFill>
                  <a:srgbClr val="FFFFFF"/>
                </a:solidFill>
                <a:latin typeface="Arial"/>
                <a:cs typeface="Arial"/>
              </a:rPr>
              <a:t>органу</a:t>
            </a:r>
            <a:r>
              <a:rPr sz="1450" spc="114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який</a:t>
            </a:r>
            <a:r>
              <a:rPr sz="1450" spc="3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би</a:t>
            </a:r>
            <a:r>
              <a:rPr sz="1450" spc="3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координував</a:t>
            </a:r>
            <a:r>
              <a:rPr sz="1450" spc="3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1450" spc="3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вказував</a:t>
            </a:r>
            <a:r>
              <a:rPr sz="1450" spc="3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4" dirty="0">
                <a:solidFill>
                  <a:srgbClr val="FFFFFF"/>
                </a:solidFill>
                <a:latin typeface="Arial"/>
                <a:cs typeface="Arial"/>
              </a:rPr>
              <a:t>потрібний</a:t>
            </a:r>
            <a:r>
              <a:rPr sz="1450" spc="3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напрям</a:t>
            </a:r>
            <a:r>
              <a:rPr sz="1450" spc="3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0" dirty="0">
                <a:solidFill>
                  <a:srgbClr val="FFFFFF"/>
                </a:solidFill>
                <a:latin typeface="Arial"/>
                <a:cs typeface="Arial"/>
              </a:rPr>
              <a:t>руху </a:t>
            </a:r>
            <a:r>
              <a:rPr sz="1450" spc="135" dirty="0">
                <a:solidFill>
                  <a:srgbClr val="FFFFFF"/>
                </a:solidFill>
                <a:latin typeface="Arial"/>
                <a:cs typeface="Arial"/>
              </a:rPr>
              <a:t>всіх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учасників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40" dirty="0">
                <a:solidFill>
                  <a:srgbClr val="FFFFFF"/>
                </a:solidFill>
                <a:latin typeface="Arial"/>
                <a:cs typeface="Arial"/>
              </a:rPr>
              <a:t>мережі</a:t>
            </a:r>
            <a:r>
              <a:rPr sz="1450" spc="14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Електронна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економіка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0" dirty="0">
                <a:solidFill>
                  <a:srgbClr val="FFFFFF"/>
                </a:solidFill>
                <a:latin typeface="Arial"/>
                <a:cs typeface="Arial"/>
              </a:rPr>
              <a:t>практично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5" dirty="0">
                <a:solidFill>
                  <a:srgbClr val="FFFFFF"/>
                </a:solidFill>
                <a:latin typeface="Arial"/>
                <a:cs typeface="Arial"/>
              </a:rPr>
              <a:t>не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піддається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0" dirty="0">
                <a:solidFill>
                  <a:srgbClr val="FFFFFF"/>
                </a:solidFill>
                <a:latin typeface="Arial"/>
                <a:cs typeface="Arial"/>
              </a:rPr>
              <a:t>регуляції</a:t>
            </a:r>
            <a:r>
              <a:rPr sz="1450" spc="13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8810" y="7677619"/>
            <a:ext cx="11677015" cy="2286635"/>
          </a:xfrm>
          <a:custGeom>
            <a:avLst/>
            <a:gdLst/>
            <a:ahLst/>
            <a:cxnLst/>
            <a:rect l="l" t="t" r="r" b="b"/>
            <a:pathLst>
              <a:path w="11677015" h="2286634">
                <a:moveTo>
                  <a:pt x="11361560" y="0"/>
                </a:moveTo>
                <a:lnTo>
                  <a:pt x="1489506" y="0"/>
                </a:lnTo>
                <a:lnTo>
                  <a:pt x="0" y="1170305"/>
                </a:lnTo>
                <a:lnTo>
                  <a:pt x="1441284" y="2286609"/>
                </a:lnTo>
                <a:lnTo>
                  <a:pt x="11360404" y="2286609"/>
                </a:lnTo>
                <a:lnTo>
                  <a:pt x="10159365" y="1342885"/>
                </a:lnTo>
                <a:lnTo>
                  <a:pt x="10119309" y="1304912"/>
                </a:lnTo>
                <a:lnTo>
                  <a:pt x="10090506" y="1262659"/>
                </a:lnTo>
                <a:lnTo>
                  <a:pt x="10073094" y="1217561"/>
                </a:lnTo>
                <a:lnTo>
                  <a:pt x="10067252" y="1171067"/>
                </a:lnTo>
                <a:lnTo>
                  <a:pt x="10067341" y="1170305"/>
                </a:lnTo>
                <a:lnTo>
                  <a:pt x="10072980" y="1124661"/>
                </a:lnTo>
                <a:lnTo>
                  <a:pt x="10090201" y="1079703"/>
                </a:lnTo>
                <a:lnTo>
                  <a:pt x="10118979" y="1037475"/>
                </a:lnTo>
                <a:lnTo>
                  <a:pt x="10159365" y="999248"/>
                </a:lnTo>
                <a:lnTo>
                  <a:pt x="11361560" y="36779"/>
                </a:lnTo>
                <a:lnTo>
                  <a:pt x="11361560" y="0"/>
                </a:lnTo>
                <a:close/>
              </a:path>
              <a:path w="11677015" h="2286634">
                <a:moveTo>
                  <a:pt x="11524729" y="876642"/>
                </a:moveTo>
                <a:lnTo>
                  <a:pt x="11505717" y="855345"/>
                </a:lnTo>
                <a:lnTo>
                  <a:pt x="11473498" y="842035"/>
                </a:lnTo>
                <a:lnTo>
                  <a:pt x="11438242" y="844092"/>
                </a:lnTo>
                <a:lnTo>
                  <a:pt x="11257191" y="1012380"/>
                </a:lnTo>
                <a:lnTo>
                  <a:pt x="11228629" y="1048346"/>
                </a:lnTo>
                <a:lnTo>
                  <a:pt x="11209604" y="1088466"/>
                </a:lnTo>
                <a:lnTo>
                  <a:pt x="11200079" y="1131087"/>
                </a:lnTo>
                <a:lnTo>
                  <a:pt x="11200079" y="1174534"/>
                </a:lnTo>
                <a:lnTo>
                  <a:pt x="11209604" y="1217155"/>
                </a:lnTo>
                <a:lnTo>
                  <a:pt x="11228629" y="1257274"/>
                </a:lnTo>
                <a:lnTo>
                  <a:pt x="11257191" y="1293228"/>
                </a:lnTo>
                <a:lnTo>
                  <a:pt x="11405654" y="1441792"/>
                </a:lnTo>
                <a:lnTo>
                  <a:pt x="11413782" y="1446707"/>
                </a:lnTo>
                <a:lnTo>
                  <a:pt x="11508880" y="1446707"/>
                </a:lnTo>
                <a:lnTo>
                  <a:pt x="11524729" y="1428953"/>
                </a:lnTo>
                <a:lnTo>
                  <a:pt x="11524729" y="876642"/>
                </a:lnTo>
                <a:close/>
              </a:path>
              <a:path w="11677015" h="2286634">
                <a:moveTo>
                  <a:pt x="11676659" y="319976"/>
                </a:moveTo>
                <a:lnTo>
                  <a:pt x="11592281" y="235597"/>
                </a:lnTo>
                <a:lnTo>
                  <a:pt x="11557419" y="209181"/>
                </a:lnTo>
                <a:lnTo>
                  <a:pt x="11518151" y="193332"/>
                </a:lnTo>
                <a:lnTo>
                  <a:pt x="11476685" y="188112"/>
                </a:lnTo>
                <a:lnTo>
                  <a:pt x="11435232" y="193332"/>
                </a:lnTo>
                <a:lnTo>
                  <a:pt x="11395964" y="209181"/>
                </a:lnTo>
                <a:lnTo>
                  <a:pt x="11361090" y="235597"/>
                </a:lnTo>
                <a:lnTo>
                  <a:pt x="10559047" y="1037526"/>
                </a:lnTo>
                <a:lnTo>
                  <a:pt x="10532643" y="1072375"/>
                </a:lnTo>
                <a:lnTo>
                  <a:pt x="10516794" y="1111618"/>
                </a:lnTo>
                <a:lnTo>
                  <a:pt x="10511460" y="1152918"/>
                </a:lnTo>
                <a:lnTo>
                  <a:pt x="10511485" y="1153083"/>
                </a:lnTo>
                <a:lnTo>
                  <a:pt x="10516794" y="1194257"/>
                </a:lnTo>
                <a:lnTo>
                  <a:pt x="10516908" y="1194536"/>
                </a:lnTo>
                <a:lnTo>
                  <a:pt x="10532643" y="1233411"/>
                </a:lnTo>
                <a:lnTo>
                  <a:pt x="10559047" y="1268209"/>
                </a:lnTo>
                <a:lnTo>
                  <a:pt x="11361090" y="2070036"/>
                </a:lnTo>
                <a:lnTo>
                  <a:pt x="11395964" y="2096617"/>
                </a:lnTo>
                <a:lnTo>
                  <a:pt x="11403686" y="2099754"/>
                </a:lnTo>
                <a:lnTo>
                  <a:pt x="11549698" y="2099754"/>
                </a:lnTo>
                <a:lnTo>
                  <a:pt x="11557419" y="2096617"/>
                </a:lnTo>
                <a:lnTo>
                  <a:pt x="11592281" y="2070036"/>
                </a:lnTo>
                <a:lnTo>
                  <a:pt x="11676659" y="1985670"/>
                </a:lnTo>
                <a:lnTo>
                  <a:pt x="11676659" y="1982025"/>
                </a:lnTo>
                <a:lnTo>
                  <a:pt x="10963085" y="1268628"/>
                </a:lnTo>
                <a:lnTo>
                  <a:pt x="10936453" y="1233792"/>
                </a:lnTo>
                <a:lnTo>
                  <a:pt x="10920476" y="1194536"/>
                </a:lnTo>
                <a:lnTo>
                  <a:pt x="10920438" y="1194257"/>
                </a:lnTo>
                <a:lnTo>
                  <a:pt x="10915142" y="1153083"/>
                </a:lnTo>
                <a:lnTo>
                  <a:pt x="10915167" y="1152918"/>
                </a:lnTo>
                <a:lnTo>
                  <a:pt x="10920476" y="1111618"/>
                </a:lnTo>
                <a:lnTo>
                  <a:pt x="10936453" y="1072375"/>
                </a:lnTo>
                <a:lnTo>
                  <a:pt x="10963085" y="1037526"/>
                </a:lnTo>
                <a:lnTo>
                  <a:pt x="11676659" y="323621"/>
                </a:lnTo>
                <a:lnTo>
                  <a:pt x="11676659" y="319976"/>
                </a:lnTo>
                <a:close/>
              </a:path>
            </a:pathLst>
          </a:custGeom>
          <a:solidFill>
            <a:srgbClr val="387D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071667" y="7816239"/>
            <a:ext cx="7374255" cy="2006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07085" marR="5080" indent="-782955" algn="r">
              <a:lnSpc>
                <a:spcPct val="112100"/>
              </a:lnSpc>
              <a:spcBef>
                <a:spcPts val="95"/>
              </a:spcBef>
            </a:pPr>
            <a:r>
              <a:rPr sz="1450" spc="215" dirty="0">
                <a:solidFill>
                  <a:srgbClr val="FFFFFF"/>
                </a:solidFill>
                <a:latin typeface="Arial"/>
                <a:cs typeface="Arial"/>
              </a:rPr>
              <a:t>Принцип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клонування</a:t>
            </a:r>
            <a:r>
              <a:rPr sz="1450" spc="17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електронній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економіці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5" dirty="0">
                <a:solidFill>
                  <a:srgbClr val="FFFFFF"/>
                </a:solidFill>
                <a:latin typeface="Arial"/>
                <a:cs typeface="Arial"/>
              </a:rPr>
              <a:t>виключно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високими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темпами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відбувається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4" dirty="0">
                <a:solidFill>
                  <a:srgbClr val="FFFFFF"/>
                </a:solidFill>
                <a:latin typeface="Arial"/>
                <a:cs typeface="Arial"/>
              </a:rPr>
              <a:t>щорічне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збільшення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реального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5" dirty="0">
                <a:solidFill>
                  <a:srgbClr val="FFFFFF"/>
                </a:solidFill>
                <a:latin typeface="Arial"/>
                <a:cs typeface="Arial"/>
              </a:rPr>
              <a:t>числа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покупців</a:t>
            </a:r>
            <a:r>
              <a:rPr sz="1450" spc="18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однорідні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групи</a:t>
            </a:r>
            <a:r>
              <a:rPr sz="145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яких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утворюють</a:t>
            </a:r>
            <a:r>
              <a:rPr sz="145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нові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сегменти</a:t>
            </a:r>
            <a:endParaRPr sz="1450">
              <a:latin typeface="Arial"/>
              <a:cs typeface="Arial"/>
            </a:endParaRPr>
          </a:p>
          <a:p>
            <a:pPr marL="12700" marR="5080" indent="12065" algn="r">
              <a:lnSpc>
                <a:spcPct val="112100"/>
              </a:lnSpc>
            </a:pP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віртуального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ринку</a:t>
            </a:r>
            <a:r>
              <a:rPr sz="1450" spc="16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При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цьому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4" dirty="0">
                <a:solidFill>
                  <a:srgbClr val="FFFFFF"/>
                </a:solidFill>
                <a:latin typeface="Arial"/>
                <a:cs typeface="Arial"/>
              </a:rPr>
              <a:t>зникають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торговельні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5" dirty="0">
                <a:solidFill>
                  <a:srgbClr val="FFFFFF"/>
                </a:solidFill>
                <a:latin typeface="Arial"/>
                <a:cs typeface="Arial"/>
              </a:rPr>
              <a:t>межі</a:t>
            </a:r>
            <a:r>
              <a:rPr sz="1450" spc="12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Процес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електронної</a:t>
            </a:r>
            <a:r>
              <a:rPr sz="1450" spc="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торгівлі</a:t>
            </a:r>
            <a:r>
              <a:rPr sz="1450" spc="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240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1450" spc="-3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ЕТ</a:t>
            </a:r>
            <a:r>
              <a:rPr sz="1450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r>
              <a:rPr sz="1450" spc="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95" dirty="0">
                <a:solidFill>
                  <a:srgbClr val="FFFFFF"/>
                </a:solidFill>
                <a:latin typeface="Arial"/>
                <a:cs typeface="Arial"/>
              </a:rPr>
              <a:t>стає</a:t>
            </a:r>
            <a:r>
              <a:rPr sz="1450" spc="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дійсно</a:t>
            </a:r>
            <a:r>
              <a:rPr sz="1450" spc="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вільним</a:t>
            </a:r>
            <a:r>
              <a:rPr sz="1450" spc="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1450" spc="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світовому</a:t>
            </a:r>
            <a:r>
              <a:rPr sz="1450" spc="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5" dirty="0">
                <a:solidFill>
                  <a:srgbClr val="FFFFFF"/>
                </a:solidFill>
                <a:latin typeface="Arial"/>
                <a:cs typeface="Arial"/>
              </a:rPr>
              <a:t>масштабі</a:t>
            </a:r>
            <a:r>
              <a:rPr sz="1450" spc="12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>
              <a:latin typeface="Verdana"/>
              <a:cs typeface="Verdana"/>
            </a:endParaRPr>
          </a:p>
          <a:p>
            <a:pPr marL="509270" marR="5080" indent="224154" algn="r">
              <a:lnSpc>
                <a:spcPct val="112100"/>
              </a:lnSpc>
            </a:pP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Якщо</a:t>
            </a:r>
            <a:r>
              <a:rPr sz="1450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телебаченню</a:t>
            </a:r>
            <a:r>
              <a:rPr sz="1450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потрібно</a:t>
            </a:r>
            <a:r>
              <a:rPr sz="1450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0" dirty="0">
                <a:solidFill>
                  <a:srgbClr val="FFFFFF"/>
                </a:solidFill>
                <a:latin typeface="Arial"/>
                <a:cs typeface="Arial"/>
              </a:rPr>
              <a:t>було</a:t>
            </a:r>
            <a:r>
              <a:rPr sz="1450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20" dirty="0">
                <a:solidFill>
                  <a:srgbClr val="FFFFFF"/>
                </a:solidFill>
                <a:latin typeface="Verdana"/>
                <a:cs typeface="Verdana"/>
              </a:rPr>
              <a:t>113</a:t>
            </a:r>
            <a:r>
              <a:rPr sz="1450" spc="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років</a:t>
            </a:r>
            <a:r>
              <a:rPr sz="1450" spc="15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щоб</a:t>
            </a:r>
            <a:r>
              <a:rPr sz="1450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сформувати </a:t>
            </a:r>
            <a:r>
              <a:rPr sz="1450" spc="210" dirty="0">
                <a:solidFill>
                  <a:srgbClr val="FFFFFF"/>
                </a:solidFill>
                <a:latin typeface="Arial"/>
                <a:cs typeface="Arial"/>
              </a:rPr>
              <a:t>контингент</a:t>
            </a:r>
            <a:r>
              <a:rPr sz="1450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постійних</a:t>
            </a:r>
            <a:r>
              <a:rPr sz="1450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користувачів</a:t>
            </a:r>
            <a:r>
              <a:rPr sz="145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1450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95" dirty="0">
                <a:solidFill>
                  <a:srgbClr val="FFFFFF"/>
                </a:solidFill>
                <a:latin typeface="Verdana"/>
                <a:cs typeface="Verdana"/>
              </a:rPr>
              <a:t>50</a:t>
            </a:r>
            <a:r>
              <a:rPr sz="1450" spc="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млн</a:t>
            </a:r>
            <a:r>
              <a:rPr sz="1450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0" dirty="0">
                <a:solidFill>
                  <a:srgbClr val="FFFFFF"/>
                </a:solidFill>
                <a:latin typeface="Arial"/>
                <a:cs typeface="Arial"/>
              </a:rPr>
              <a:t>людей</a:t>
            </a:r>
            <a:r>
              <a:rPr sz="1450" spc="13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радіо</a:t>
            </a:r>
            <a:r>
              <a:rPr sz="1450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Verdana"/>
                <a:cs typeface="Verdana"/>
              </a:rPr>
              <a:t>–</a:t>
            </a:r>
            <a:r>
              <a:rPr sz="1450" spc="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65" dirty="0">
                <a:solidFill>
                  <a:srgbClr val="FFFFFF"/>
                </a:solidFill>
                <a:latin typeface="Verdana"/>
                <a:cs typeface="Verdana"/>
              </a:rPr>
              <a:t>38</a:t>
            </a:r>
            <a:endParaRPr sz="1450">
              <a:latin typeface="Verdana"/>
              <a:cs typeface="Verdana"/>
            </a:endParaRPr>
          </a:p>
          <a:p>
            <a:pPr marR="5080" algn="r">
              <a:lnSpc>
                <a:spcPct val="100000"/>
              </a:lnSpc>
              <a:spcBef>
                <a:spcPts val="210"/>
              </a:spcBef>
            </a:pP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років</a:t>
            </a:r>
            <a:r>
              <a:rPr sz="1450" spc="15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14" dirty="0">
                <a:solidFill>
                  <a:srgbClr val="FFFFFF"/>
                </a:solidFill>
                <a:latin typeface="Arial"/>
                <a:cs typeface="Arial"/>
              </a:rPr>
              <a:t>то</a:t>
            </a:r>
            <a:r>
              <a:rPr sz="1450" spc="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Інтернету</a:t>
            </a:r>
            <a:r>
              <a:rPr sz="1450" spc="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Verdana"/>
                <a:cs typeface="Verdana"/>
              </a:rPr>
              <a:t>–</a:t>
            </a:r>
            <a:r>
              <a:rPr sz="1450" spc="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тільки</a:t>
            </a:r>
            <a:r>
              <a:rPr sz="1450" spc="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r>
              <a:rPr sz="1450" spc="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40" dirty="0">
                <a:solidFill>
                  <a:srgbClr val="FFFFFF"/>
                </a:solidFill>
                <a:latin typeface="Arial"/>
                <a:cs typeface="Arial"/>
              </a:rPr>
              <a:t>років</a:t>
            </a:r>
            <a:r>
              <a:rPr sz="1450" spc="14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>
              <a:latin typeface="Verdana"/>
              <a:cs typeface="Verdan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62256" y="8388979"/>
            <a:ext cx="877103" cy="87503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2416222" y="8429130"/>
            <a:ext cx="578485" cy="693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350" spc="-625" dirty="0">
                <a:solidFill>
                  <a:srgbClr val="231F20"/>
                </a:solidFill>
                <a:latin typeface="Lucida Sans Unicode"/>
                <a:cs typeface="Lucida Sans Unicode"/>
              </a:rPr>
              <a:t>12</a:t>
            </a:r>
            <a:endParaRPr sz="43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8433" y="596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57662" y="3159800"/>
              <a:ext cx="7198248" cy="461960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088271" y="3029685"/>
              <a:ext cx="283210" cy="270510"/>
            </a:xfrm>
            <a:custGeom>
              <a:avLst/>
              <a:gdLst/>
              <a:ahLst/>
              <a:cxnLst/>
              <a:rect l="l" t="t" r="r" b="b"/>
              <a:pathLst>
                <a:path w="283209" h="270510">
                  <a:moveTo>
                    <a:pt x="141626" y="270215"/>
                  </a:moveTo>
                  <a:lnTo>
                    <a:pt x="96850" y="263314"/>
                  </a:lnTo>
                  <a:lnTo>
                    <a:pt x="57968" y="244139"/>
                  </a:lnTo>
                  <a:lnTo>
                    <a:pt x="27309" y="214897"/>
                  </a:lnTo>
                  <a:lnTo>
                    <a:pt x="7205" y="177814"/>
                  </a:lnTo>
                  <a:lnTo>
                    <a:pt x="0" y="135113"/>
                  </a:lnTo>
                  <a:lnTo>
                    <a:pt x="7205" y="92421"/>
                  </a:lnTo>
                  <a:lnTo>
                    <a:pt x="27309" y="55332"/>
                  </a:lnTo>
                  <a:lnTo>
                    <a:pt x="57968" y="26078"/>
                  </a:lnTo>
                  <a:lnTo>
                    <a:pt x="96850" y="6890"/>
                  </a:lnTo>
                  <a:lnTo>
                    <a:pt x="141626" y="0"/>
                  </a:lnTo>
                  <a:lnTo>
                    <a:pt x="186393" y="6890"/>
                  </a:lnTo>
                  <a:lnTo>
                    <a:pt x="225282" y="26078"/>
                  </a:lnTo>
                  <a:lnTo>
                    <a:pt x="255954" y="55332"/>
                  </a:lnTo>
                  <a:lnTo>
                    <a:pt x="276072" y="92421"/>
                  </a:lnTo>
                  <a:lnTo>
                    <a:pt x="282881" y="132655"/>
                  </a:lnTo>
                  <a:lnTo>
                    <a:pt x="282881" y="137571"/>
                  </a:lnTo>
                  <a:lnTo>
                    <a:pt x="276072" y="177814"/>
                  </a:lnTo>
                  <a:lnTo>
                    <a:pt x="255954" y="214897"/>
                  </a:lnTo>
                  <a:lnTo>
                    <a:pt x="225282" y="244139"/>
                  </a:lnTo>
                  <a:lnTo>
                    <a:pt x="186393" y="263314"/>
                  </a:lnTo>
                  <a:lnTo>
                    <a:pt x="141626" y="270215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57667" y="1355252"/>
              <a:ext cx="1328502" cy="159316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2387491" y="1355254"/>
              <a:ext cx="4985385" cy="1945005"/>
            </a:xfrm>
            <a:custGeom>
              <a:avLst/>
              <a:gdLst/>
              <a:ahLst/>
              <a:cxnLst/>
              <a:rect l="l" t="t" r="r" b="b"/>
              <a:pathLst>
                <a:path w="4985384" h="1945004">
                  <a:moveTo>
                    <a:pt x="542505" y="346024"/>
                  </a:moveTo>
                  <a:lnTo>
                    <a:pt x="540842" y="344754"/>
                  </a:lnTo>
                  <a:lnTo>
                    <a:pt x="330593" y="262204"/>
                  </a:lnTo>
                  <a:lnTo>
                    <a:pt x="327304" y="263474"/>
                  </a:lnTo>
                  <a:lnTo>
                    <a:pt x="323557" y="272364"/>
                  </a:lnTo>
                  <a:lnTo>
                    <a:pt x="287020" y="363804"/>
                  </a:lnTo>
                  <a:lnTo>
                    <a:pt x="250558" y="456514"/>
                  </a:lnTo>
                  <a:lnTo>
                    <a:pt x="245148" y="469214"/>
                  </a:lnTo>
                  <a:lnTo>
                    <a:pt x="243141" y="475564"/>
                  </a:lnTo>
                  <a:lnTo>
                    <a:pt x="310375" y="502234"/>
                  </a:lnTo>
                  <a:lnTo>
                    <a:pt x="312153" y="502234"/>
                  </a:lnTo>
                  <a:lnTo>
                    <a:pt x="325196" y="507314"/>
                  </a:lnTo>
                  <a:lnTo>
                    <a:pt x="327571" y="525094"/>
                  </a:lnTo>
                  <a:lnTo>
                    <a:pt x="321208" y="528904"/>
                  </a:lnTo>
                  <a:lnTo>
                    <a:pt x="314109" y="533984"/>
                  </a:lnTo>
                  <a:lnTo>
                    <a:pt x="298183" y="559384"/>
                  </a:lnTo>
                  <a:lnTo>
                    <a:pt x="298259" y="567004"/>
                  </a:lnTo>
                  <a:lnTo>
                    <a:pt x="316903" y="592404"/>
                  </a:lnTo>
                  <a:lnTo>
                    <a:pt x="320319" y="594944"/>
                  </a:lnTo>
                  <a:lnTo>
                    <a:pt x="327621" y="596214"/>
                  </a:lnTo>
                  <a:lnTo>
                    <a:pt x="338797" y="596214"/>
                  </a:lnTo>
                  <a:lnTo>
                    <a:pt x="342379" y="594944"/>
                  </a:lnTo>
                  <a:lnTo>
                    <a:pt x="349262" y="592404"/>
                  </a:lnTo>
                  <a:lnTo>
                    <a:pt x="352361" y="589864"/>
                  </a:lnTo>
                  <a:lnTo>
                    <a:pt x="357911" y="586054"/>
                  </a:lnTo>
                  <a:lnTo>
                    <a:pt x="365899" y="567004"/>
                  </a:lnTo>
                  <a:lnTo>
                    <a:pt x="365887" y="561924"/>
                  </a:lnTo>
                  <a:lnTo>
                    <a:pt x="364820" y="555574"/>
                  </a:lnTo>
                  <a:lnTo>
                    <a:pt x="364705" y="536524"/>
                  </a:lnTo>
                  <a:lnTo>
                    <a:pt x="368249" y="533984"/>
                  </a:lnTo>
                  <a:lnTo>
                    <a:pt x="372186" y="531444"/>
                  </a:lnTo>
                  <a:lnTo>
                    <a:pt x="386105" y="531444"/>
                  </a:lnTo>
                  <a:lnTo>
                    <a:pt x="387756" y="532714"/>
                  </a:lnTo>
                  <a:lnTo>
                    <a:pt x="389280" y="532714"/>
                  </a:lnTo>
                  <a:lnTo>
                    <a:pt x="389775" y="533984"/>
                  </a:lnTo>
                  <a:lnTo>
                    <a:pt x="390804" y="533984"/>
                  </a:lnTo>
                  <a:lnTo>
                    <a:pt x="457276" y="560654"/>
                  </a:lnTo>
                  <a:lnTo>
                    <a:pt x="468693" y="531444"/>
                  </a:lnTo>
                  <a:lnTo>
                    <a:pt x="477634" y="508584"/>
                  </a:lnTo>
                  <a:lnTo>
                    <a:pt x="456120" y="503504"/>
                  </a:lnTo>
                  <a:lnTo>
                    <a:pt x="427469" y="476834"/>
                  </a:lnTo>
                  <a:lnTo>
                    <a:pt x="418515" y="446354"/>
                  </a:lnTo>
                  <a:lnTo>
                    <a:pt x="419214" y="434924"/>
                  </a:lnTo>
                  <a:lnTo>
                    <a:pt x="438581" y="399364"/>
                  </a:lnTo>
                  <a:lnTo>
                    <a:pt x="443357" y="396824"/>
                  </a:lnTo>
                  <a:lnTo>
                    <a:pt x="462330" y="385394"/>
                  </a:lnTo>
                  <a:lnTo>
                    <a:pt x="481850" y="382854"/>
                  </a:lnTo>
                  <a:lnTo>
                    <a:pt x="501840" y="386664"/>
                  </a:lnTo>
                  <a:lnTo>
                    <a:pt x="522236" y="396824"/>
                  </a:lnTo>
                  <a:lnTo>
                    <a:pt x="527812" y="382854"/>
                  </a:lnTo>
                  <a:lnTo>
                    <a:pt x="542505" y="346024"/>
                  </a:lnTo>
                  <a:close/>
                </a:path>
                <a:path w="4985384" h="1945004">
                  <a:moveTo>
                    <a:pt x="768921" y="871804"/>
                  </a:moveTo>
                  <a:lnTo>
                    <a:pt x="760539" y="847674"/>
                  </a:lnTo>
                  <a:lnTo>
                    <a:pt x="759625" y="846404"/>
                  </a:lnTo>
                  <a:lnTo>
                    <a:pt x="731456" y="827354"/>
                  </a:lnTo>
                  <a:lnTo>
                    <a:pt x="711060" y="827354"/>
                  </a:lnTo>
                  <a:lnTo>
                    <a:pt x="704494" y="829894"/>
                  </a:lnTo>
                  <a:lnTo>
                    <a:pt x="701344" y="831164"/>
                  </a:lnTo>
                  <a:lnTo>
                    <a:pt x="695350" y="834974"/>
                  </a:lnTo>
                  <a:lnTo>
                    <a:pt x="692569" y="836244"/>
                  </a:lnTo>
                  <a:lnTo>
                    <a:pt x="689991" y="838784"/>
                  </a:lnTo>
                  <a:lnTo>
                    <a:pt x="679564" y="847674"/>
                  </a:lnTo>
                  <a:lnTo>
                    <a:pt x="671741" y="842594"/>
                  </a:lnTo>
                  <a:lnTo>
                    <a:pt x="666927" y="838784"/>
                  </a:lnTo>
                  <a:lnTo>
                    <a:pt x="664286" y="833704"/>
                  </a:lnTo>
                  <a:lnTo>
                    <a:pt x="664171" y="832434"/>
                  </a:lnTo>
                  <a:lnTo>
                    <a:pt x="664057" y="831164"/>
                  </a:lnTo>
                  <a:lnTo>
                    <a:pt x="663943" y="829894"/>
                  </a:lnTo>
                  <a:lnTo>
                    <a:pt x="663829" y="828624"/>
                  </a:lnTo>
                  <a:lnTo>
                    <a:pt x="663816" y="725754"/>
                  </a:lnTo>
                  <a:lnTo>
                    <a:pt x="663600" y="724484"/>
                  </a:lnTo>
                  <a:lnTo>
                    <a:pt x="584301" y="724484"/>
                  </a:lnTo>
                  <a:lnTo>
                    <a:pt x="587679" y="753694"/>
                  </a:lnTo>
                  <a:lnTo>
                    <a:pt x="584111" y="779094"/>
                  </a:lnTo>
                  <a:lnTo>
                    <a:pt x="555421" y="815924"/>
                  </a:lnTo>
                  <a:lnTo>
                    <a:pt x="520001" y="828624"/>
                  </a:lnTo>
                  <a:lnTo>
                    <a:pt x="504659" y="828624"/>
                  </a:lnTo>
                  <a:lnTo>
                    <a:pt x="451929" y="798144"/>
                  </a:lnTo>
                  <a:lnTo>
                    <a:pt x="438200" y="753694"/>
                  </a:lnTo>
                  <a:lnTo>
                    <a:pt x="441820" y="724484"/>
                  </a:lnTo>
                  <a:lnTo>
                    <a:pt x="362204" y="724484"/>
                  </a:lnTo>
                  <a:lnTo>
                    <a:pt x="362305" y="1005154"/>
                  </a:lnTo>
                  <a:lnTo>
                    <a:pt x="383489" y="1025474"/>
                  </a:lnTo>
                  <a:lnTo>
                    <a:pt x="664006" y="1025474"/>
                  </a:lnTo>
                  <a:lnTo>
                    <a:pt x="664032" y="923874"/>
                  </a:lnTo>
                  <a:lnTo>
                    <a:pt x="663409" y="920064"/>
                  </a:lnTo>
                  <a:lnTo>
                    <a:pt x="663829" y="916254"/>
                  </a:lnTo>
                  <a:lnTo>
                    <a:pt x="666711" y="909904"/>
                  </a:lnTo>
                  <a:lnTo>
                    <a:pt x="668934" y="907364"/>
                  </a:lnTo>
                  <a:lnTo>
                    <a:pt x="671931" y="906094"/>
                  </a:lnTo>
                  <a:lnTo>
                    <a:pt x="675157" y="904824"/>
                  </a:lnTo>
                  <a:lnTo>
                    <a:pt x="678510" y="904824"/>
                  </a:lnTo>
                  <a:lnTo>
                    <a:pt x="685469" y="906094"/>
                  </a:lnTo>
                  <a:lnTo>
                    <a:pt x="688327" y="907364"/>
                  </a:lnTo>
                  <a:lnTo>
                    <a:pt x="690575" y="909904"/>
                  </a:lnTo>
                  <a:lnTo>
                    <a:pt x="693864" y="913714"/>
                  </a:lnTo>
                  <a:lnTo>
                    <a:pt x="697534" y="916254"/>
                  </a:lnTo>
                  <a:lnTo>
                    <a:pt x="705624" y="920064"/>
                  </a:lnTo>
                  <a:lnTo>
                    <a:pt x="709866" y="921334"/>
                  </a:lnTo>
                  <a:lnTo>
                    <a:pt x="718756" y="922604"/>
                  </a:lnTo>
                  <a:lnTo>
                    <a:pt x="723201" y="922604"/>
                  </a:lnTo>
                  <a:lnTo>
                    <a:pt x="732091" y="921334"/>
                  </a:lnTo>
                  <a:lnTo>
                    <a:pt x="736346" y="920064"/>
                  </a:lnTo>
                  <a:lnTo>
                    <a:pt x="740397" y="917524"/>
                  </a:lnTo>
                  <a:lnTo>
                    <a:pt x="743534" y="916254"/>
                  </a:lnTo>
                  <a:lnTo>
                    <a:pt x="746493" y="914984"/>
                  </a:lnTo>
                  <a:lnTo>
                    <a:pt x="752055" y="911174"/>
                  </a:lnTo>
                  <a:lnTo>
                    <a:pt x="754583" y="908634"/>
                  </a:lnTo>
                  <a:lnTo>
                    <a:pt x="757999" y="904824"/>
                  </a:lnTo>
                  <a:lnTo>
                    <a:pt x="759142" y="903554"/>
                  </a:lnTo>
                  <a:lnTo>
                    <a:pt x="768921" y="875614"/>
                  </a:lnTo>
                  <a:lnTo>
                    <a:pt x="768921" y="871804"/>
                  </a:lnTo>
                  <a:close/>
                </a:path>
                <a:path w="4985384" h="1945004">
                  <a:moveTo>
                    <a:pt x="810882" y="1802028"/>
                  </a:moveTo>
                  <a:lnTo>
                    <a:pt x="803821" y="1760308"/>
                  </a:lnTo>
                  <a:lnTo>
                    <a:pt x="782967" y="1721840"/>
                  </a:lnTo>
                  <a:lnTo>
                    <a:pt x="751154" y="1691513"/>
                  </a:lnTo>
                  <a:lnTo>
                    <a:pt x="710831" y="1671612"/>
                  </a:lnTo>
                  <a:lnTo>
                    <a:pt x="664400" y="1664474"/>
                  </a:lnTo>
                  <a:lnTo>
                    <a:pt x="617994" y="1671612"/>
                  </a:lnTo>
                  <a:lnTo>
                    <a:pt x="577684" y="1691513"/>
                  </a:lnTo>
                  <a:lnTo>
                    <a:pt x="545909" y="1721840"/>
                  </a:lnTo>
                  <a:lnTo>
                    <a:pt x="525068" y="1760308"/>
                  </a:lnTo>
                  <a:lnTo>
                    <a:pt x="517575" y="1804581"/>
                  </a:lnTo>
                  <a:lnTo>
                    <a:pt x="525068" y="1848853"/>
                  </a:lnTo>
                  <a:lnTo>
                    <a:pt x="545909" y="1887296"/>
                  </a:lnTo>
                  <a:lnTo>
                    <a:pt x="577684" y="1917623"/>
                  </a:lnTo>
                  <a:lnTo>
                    <a:pt x="617994" y="1937499"/>
                  </a:lnTo>
                  <a:lnTo>
                    <a:pt x="664400" y="1944649"/>
                  </a:lnTo>
                  <a:lnTo>
                    <a:pt x="710831" y="1937499"/>
                  </a:lnTo>
                  <a:lnTo>
                    <a:pt x="751154" y="1917623"/>
                  </a:lnTo>
                  <a:lnTo>
                    <a:pt x="782967" y="1887296"/>
                  </a:lnTo>
                  <a:lnTo>
                    <a:pt x="803821" y="1848853"/>
                  </a:lnTo>
                  <a:lnTo>
                    <a:pt x="810882" y="1807133"/>
                  </a:lnTo>
                  <a:lnTo>
                    <a:pt x="810882" y="1802028"/>
                  </a:lnTo>
                  <a:close/>
                </a:path>
                <a:path w="4985384" h="1945004">
                  <a:moveTo>
                    <a:pt x="995273" y="798144"/>
                  </a:moveTo>
                  <a:lnTo>
                    <a:pt x="995172" y="725754"/>
                  </a:lnTo>
                  <a:lnTo>
                    <a:pt x="995057" y="724484"/>
                  </a:lnTo>
                  <a:lnTo>
                    <a:pt x="994943" y="723214"/>
                  </a:lnTo>
                  <a:lnTo>
                    <a:pt x="892276" y="723214"/>
                  </a:lnTo>
                  <a:lnTo>
                    <a:pt x="888822" y="724484"/>
                  </a:lnTo>
                  <a:lnTo>
                    <a:pt x="885520" y="723214"/>
                  </a:lnTo>
                  <a:lnTo>
                    <a:pt x="873328" y="709244"/>
                  </a:lnTo>
                  <a:lnTo>
                    <a:pt x="874941" y="701624"/>
                  </a:lnTo>
                  <a:lnTo>
                    <a:pt x="876693" y="699084"/>
                  </a:lnTo>
                  <a:lnTo>
                    <a:pt x="879398" y="697814"/>
                  </a:lnTo>
                  <a:lnTo>
                    <a:pt x="881519" y="695274"/>
                  </a:lnTo>
                  <a:lnTo>
                    <a:pt x="883386" y="692734"/>
                  </a:lnTo>
                  <a:lnTo>
                    <a:pt x="886574" y="686384"/>
                  </a:lnTo>
                  <a:lnTo>
                    <a:pt x="887882" y="683844"/>
                  </a:lnTo>
                  <a:lnTo>
                    <a:pt x="889914" y="677494"/>
                  </a:lnTo>
                  <a:lnTo>
                    <a:pt x="890612" y="674954"/>
                  </a:lnTo>
                  <a:lnTo>
                    <a:pt x="891387" y="668604"/>
                  </a:lnTo>
                  <a:lnTo>
                    <a:pt x="891451" y="664794"/>
                  </a:lnTo>
                  <a:lnTo>
                    <a:pt x="890930" y="658444"/>
                  </a:lnTo>
                  <a:lnTo>
                    <a:pt x="876363" y="631774"/>
                  </a:lnTo>
                  <a:lnTo>
                    <a:pt x="873899" y="629234"/>
                  </a:lnTo>
                  <a:lnTo>
                    <a:pt x="869276" y="625424"/>
                  </a:lnTo>
                  <a:lnTo>
                    <a:pt x="864133" y="622884"/>
                  </a:lnTo>
                  <a:lnTo>
                    <a:pt x="852779" y="619074"/>
                  </a:lnTo>
                  <a:lnTo>
                    <a:pt x="846963" y="617804"/>
                  </a:lnTo>
                  <a:lnTo>
                    <a:pt x="835050" y="619074"/>
                  </a:lnTo>
                  <a:lnTo>
                    <a:pt x="829348" y="620344"/>
                  </a:lnTo>
                  <a:lnTo>
                    <a:pt x="818489" y="625424"/>
                  </a:lnTo>
                  <a:lnTo>
                    <a:pt x="813701" y="627964"/>
                  </a:lnTo>
                  <a:lnTo>
                    <a:pt x="809548" y="633044"/>
                  </a:lnTo>
                  <a:lnTo>
                    <a:pt x="805370" y="636854"/>
                  </a:lnTo>
                  <a:lnTo>
                    <a:pt x="802106" y="641934"/>
                  </a:lnTo>
                  <a:lnTo>
                    <a:pt x="797445" y="653364"/>
                  </a:lnTo>
                  <a:lnTo>
                    <a:pt x="796201" y="658444"/>
                  </a:lnTo>
                  <a:lnTo>
                    <a:pt x="795909" y="671144"/>
                  </a:lnTo>
                  <a:lnTo>
                    <a:pt x="796848" y="676224"/>
                  </a:lnTo>
                  <a:lnTo>
                    <a:pt x="800950" y="687654"/>
                  </a:lnTo>
                  <a:lnTo>
                    <a:pt x="803960" y="692734"/>
                  </a:lnTo>
                  <a:lnTo>
                    <a:pt x="807923" y="696544"/>
                  </a:lnTo>
                  <a:lnTo>
                    <a:pt x="810437" y="699084"/>
                  </a:lnTo>
                  <a:lnTo>
                    <a:pt x="812088" y="701624"/>
                  </a:lnTo>
                  <a:lnTo>
                    <a:pt x="813638" y="709244"/>
                  </a:lnTo>
                  <a:lnTo>
                    <a:pt x="813409" y="711784"/>
                  </a:lnTo>
                  <a:lnTo>
                    <a:pt x="799338" y="724484"/>
                  </a:lnTo>
                  <a:lnTo>
                    <a:pt x="796036" y="723214"/>
                  </a:lnTo>
                  <a:lnTo>
                    <a:pt x="693026" y="723214"/>
                  </a:lnTo>
                  <a:lnTo>
                    <a:pt x="693026" y="803224"/>
                  </a:lnTo>
                  <a:lnTo>
                    <a:pt x="718654" y="798144"/>
                  </a:lnTo>
                  <a:lnTo>
                    <a:pt x="741921" y="800684"/>
                  </a:lnTo>
                  <a:lnTo>
                    <a:pt x="781062" y="827354"/>
                  </a:lnTo>
                  <a:lnTo>
                    <a:pt x="797420" y="861644"/>
                  </a:lnTo>
                  <a:lnTo>
                    <a:pt x="798550" y="875614"/>
                  </a:lnTo>
                  <a:lnTo>
                    <a:pt x="770013" y="932764"/>
                  </a:lnTo>
                  <a:lnTo>
                    <a:pt x="722604" y="950544"/>
                  </a:lnTo>
                  <a:lnTo>
                    <a:pt x="693242" y="945464"/>
                  </a:lnTo>
                  <a:lnTo>
                    <a:pt x="693242" y="1025474"/>
                  </a:lnTo>
                  <a:lnTo>
                    <a:pt x="974445" y="1025474"/>
                  </a:lnTo>
                  <a:lnTo>
                    <a:pt x="984592" y="1024204"/>
                  </a:lnTo>
                  <a:lnTo>
                    <a:pt x="990993" y="1021664"/>
                  </a:lnTo>
                  <a:lnTo>
                    <a:pt x="994321" y="1015314"/>
                  </a:lnTo>
                  <a:lnTo>
                    <a:pt x="995273" y="1005154"/>
                  </a:lnTo>
                  <a:lnTo>
                    <a:pt x="995273" y="950544"/>
                  </a:lnTo>
                  <a:lnTo>
                    <a:pt x="995273" y="798144"/>
                  </a:lnTo>
                  <a:close/>
                </a:path>
                <a:path w="4985384" h="1945004">
                  <a:moveTo>
                    <a:pt x="995362" y="413334"/>
                  </a:moveTo>
                  <a:lnTo>
                    <a:pt x="994384" y="403174"/>
                  </a:lnTo>
                  <a:lnTo>
                    <a:pt x="991120" y="396824"/>
                  </a:lnTo>
                  <a:lnTo>
                    <a:pt x="984872" y="394284"/>
                  </a:lnTo>
                  <a:lnTo>
                    <a:pt x="974953" y="393014"/>
                  </a:lnTo>
                  <a:lnTo>
                    <a:pt x="692734" y="393014"/>
                  </a:lnTo>
                  <a:lnTo>
                    <a:pt x="692797" y="476834"/>
                  </a:lnTo>
                  <a:lnTo>
                    <a:pt x="692924" y="492074"/>
                  </a:lnTo>
                  <a:lnTo>
                    <a:pt x="692950" y="494614"/>
                  </a:lnTo>
                  <a:lnTo>
                    <a:pt x="693445" y="498424"/>
                  </a:lnTo>
                  <a:lnTo>
                    <a:pt x="693000" y="500964"/>
                  </a:lnTo>
                  <a:lnTo>
                    <a:pt x="690232" y="507314"/>
                  </a:lnTo>
                  <a:lnTo>
                    <a:pt x="688124" y="509854"/>
                  </a:lnTo>
                  <a:lnTo>
                    <a:pt x="685317" y="511124"/>
                  </a:lnTo>
                  <a:lnTo>
                    <a:pt x="682269" y="513664"/>
                  </a:lnTo>
                  <a:lnTo>
                    <a:pt x="679043" y="513664"/>
                  </a:lnTo>
                  <a:lnTo>
                    <a:pt x="672211" y="512394"/>
                  </a:lnTo>
                  <a:lnTo>
                    <a:pt x="669340" y="511124"/>
                  </a:lnTo>
                  <a:lnTo>
                    <a:pt x="667029" y="508584"/>
                  </a:lnTo>
                  <a:lnTo>
                    <a:pt x="662533" y="503504"/>
                  </a:lnTo>
                  <a:lnTo>
                    <a:pt x="657415" y="500964"/>
                  </a:lnTo>
                  <a:lnTo>
                    <a:pt x="645972" y="497154"/>
                  </a:lnTo>
                  <a:lnTo>
                    <a:pt x="640054" y="495884"/>
                  </a:lnTo>
                  <a:lnTo>
                    <a:pt x="627849" y="495884"/>
                  </a:lnTo>
                  <a:lnTo>
                    <a:pt x="594067" y="520014"/>
                  </a:lnTo>
                  <a:lnTo>
                    <a:pt x="588010" y="542874"/>
                  </a:lnTo>
                  <a:lnTo>
                    <a:pt x="587895" y="549224"/>
                  </a:lnTo>
                  <a:lnTo>
                    <a:pt x="609371" y="583514"/>
                  </a:lnTo>
                  <a:lnTo>
                    <a:pt x="620369" y="589864"/>
                  </a:lnTo>
                  <a:lnTo>
                    <a:pt x="626173" y="591134"/>
                  </a:lnTo>
                  <a:lnTo>
                    <a:pt x="644321" y="591134"/>
                  </a:lnTo>
                  <a:lnTo>
                    <a:pt x="655929" y="587324"/>
                  </a:lnTo>
                  <a:lnTo>
                    <a:pt x="661162" y="583514"/>
                  </a:lnTo>
                  <a:lnTo>
                    <a:pt x="665822" y="579704"/>
                  </a:lnTo>
                  <a:lnTo>
                    <a:pt x="667994" y="577164"/>
                  </a:lnTo>
                  <a:lnTo>
                    <a:pt x="670852" y="575894"/>
                  </a:lnTo>
                  <a:lnTo>
                    <a:pt x="677900" y="573354"/>
                  </a:lnTo>
                  <a:lnTo>
                    <a:pt x="681304" y="574624"/>
                  </a:lnTo>
                  <a:lnTo>
                    <a:pt x="687819" y="577164"/>
                  </a:lnTo>
                  <a:lnTo>
                    <a:pt x="690194" y="579704"/>
                  </a:lnTo>
                  <a:lnTo>
                    <a:pt x="693204" y="586054"/>
                  </a:lnTo>
                  <a:lnTo>
                    <a:pt x="693293" y="587324"/>
                  </a:lnTo>
                  <a:lnTo>
                    <a:pt x="693381" y="588594"/>
                  </a:lnTo>
                  <a:lnTo>
                    <a:pt x="693483" y="589864"/>
                  </a:lnTo>
                  <a:lnTo>
                    <a:pt x="692531" y="593674"/>
                  </a:lnTo>
                  <a:lnTo>
                    <a:pt x="692531" y="694004"/>
                  </a:lnTo>
                  <a:lnTo>
                    <a:pt x="772706" y="694004"/>
                  </a:lnTo>
                  <a:lnTo>
                    <a:pt x="767727" y="668604"/>
                  </a:lnTo>
                  <a:lnTo>
                    <a:pt x="770064" y="645744"/>
                  </a:lnTo>
                  <a:lnTo>
                    <a:pt x="796658" y="606374"/>
                  </a:lnTo>
                  <a:lnTo>
                    <a:pt x="845705" y="588594"/>
                  </a:lnTo>
                  <a:lnTo>
                    <a:pt x="868083" y="592404"/>
                  </a:lnTo>
                  <a:lnTo>
                    <a:pt x="903122" y="617804"/>
                  </a:lnTo>
                  <a:lnTo>
                    <a:pt x="919975" y="664794"/>
                  </a:lnTo>
                  <a:lnTo>
                    <a:pt x="915212" y="694004"/>
                  </a:lnTo>
                  <a:lnTo>
                    <a:pt x="995362" y="694004"/>
                  </a:lnTo>
                  <a:lnTo>
                    <a:pt x="995362" y="588594"/>
                  </a:lnTo>
                  <a:lnTo>
                    <a:pt x="995362" y="573354"/>
                  </a:lnTo>
                  <a:lnTo>
                    <a:pt x="995362" y="513664"/>
                  </a:lnTo>
                  <a:lnTo>
                    <a:pt x="995362" y="413334"/>
                  </a:lnTo>
                  <a:close/>
                </a:path>
                <a:path w="4985384" h="1945004">
                  <a:moveTo>
                    <a:pt x="1328508" y="671322"/>
                  </a:moveTo>
                  <a:lnTo>
                    <a:pt x="1326883" y="622566"/>
                  </a:lnTo>
                  <a:lnTo>
                    <a:pt x="1322006" y="574852"/>
                  </a:lnTo>
                  <a:lnTo>
                    <a:pt x="1314018" y="528307"/>
                  </a:lnTo>
                  <a:lnTo>
                    <a:pt x="1303045" y="483019"/>
                  </a:lnTo>
                  <a:lnTo>
                    <a:pt x="1289164" y="439102"/>
                  </a:lnTo>
                  <a:lnTo>
                    <a:pt x="1272527" y="396646"/>
                  </a:lnTo>
                  <a:lnTo>
                    <a:pt x="1253210" y="355765"/>
                  </a:lnTo>
                  <a:lnTo>
                    <a:pt x="1231328" y="316560"/>
                  </a:lnTo>
                  <a:lnTo>
                    <a:pt x="1216634" y="293966"/>
                  </a:lnTo>
                  <a:lnTo>
                    <a:pt x="1216634" y="671322"/>
                  </a:lnTo>
                  <a:lnTo>
                    <a:pt x="1214678" y="719543"/>
                  </a:lnTo>
                  <a:lnTo>
                    <a:pt x="1208938" y="766406"/>
                  </a:lnTo>
                  <a:lnTo>
                    <a:pt x="1208824" y="766927"/>
                  </a:lnTo>
                  <a:lnTo>
                    <a:pt x="1199527" y="812126"/>
                  </a:lnTo>
                  <a:lnTo>
                    <a:pt x="1186599" y="856411"/>
                  </a:lnTo>
                  <a:lnTo>
                    <a:pt x="1170305" y="899071"/>
                  </a:lnTo>
                  <a:lnTo>
                    <a:pt x="1150810" y="939939"/>
                  </a:lnTo>
                  <a:lnTo>
                    <a:pt x="1128229" y="978852"/>
                  </a:lnTo>
                  <a:lnTo>
                    <a:pt x="1102728" y="1015644"/>
                  </a:lnTo>
                  <a:lnTo>
                    <a:pt x="1074458" y="1050137"/>
                  </a:lnTo>
                  <a:lnTo>
                    <a:pt x="1043559" y="1082141"/>
                  </a:lnTo>
                  <a:lnTo>
                    <a:pt x="1010158" y="1111516"/>
                  </a:lnTo>
                  <a:lnTo>
                    <a:pt x="974432" y="1138085"/>
                  </a:lnTo>
                  <a:lnTo>
                    <a:pt x="936523" y="1161656"/>
                  </a:lnTo>
                  <a:lnTo>
                    <a:pt x="896569" y="1182065"/>
                  </a:lnTo>
                  <a:lnTo>
                    <a:pt x="854710" y="1199159"/>
                  </a:lnTo>
                  <a:lnTo>
                    <a:pt x="811110" y="1212748"/>
                  </a:lnTo>
                  <a:lnTo>
                    <a:pt x="765898" y="1222667"/>
                  </a:lnTo>
                  <a:lnTo>
                    <a:pt x="719239" y="1228737"/>
                  </a:lnTo>
                  <a:lnTo>
                    <a:pt x="671258" y="1230807"/>
                  </a:lnTo>
                  <a:lnTo>
                    <a:pt x="623176" y="1228737"/>
                  </a:lnTo>
                  <a:lnTo>
                    <a:pt x="576199" y="1222667"/>
                  </a:lnTo>
                  <a:lnTo>
                    <a:pt x="530479" y="1212748"/>
                  </a:lnTo>
                  <a:lnTo>
                    <a:pt x="486219" y="1199159"/>
                  </a:lnTo>
                  <a:lnTo>
                    <a:pt x="443560" y="1182065"/>
                  </a:lnTo>
                  <a:lnTo>
                    <a:pt x="402691" y="1161656"/>
                  </a:lnTo>
                  <a:lnTo>
                    <a:pt x="363791" y="1138085"/>
                  </a:lnTo>
                  <a:lnTo>
                    <a:pt x="327012" y="1111516"/>
                  </a:lnTo>
                  <a:lnTo>
                    <a:pt x="292531" y="1082141"/>
                  </a:lnTo>
                  <a:lnTo>
                    <a:pt x="260515" y="1050137"/>
                  </a:lnTo>
                  <a:lnTo>
                    <a:pt x="231152" y="1015644"/>
                  </a:lnTo>
                  <a:lnTo>
                    <a:pt x="204597" y="978852"/>
                  </a:lnTo>
                  <a:lnTo>
                    <a:pt x="181025" y="939939"/>
                  </a:lnTo>
                  <a:lnTo>
                    <a:pt x="160616" y="899071"/>
                  </a:lnTo>
                  <a:lnTo>
                    <a:pt x="143535" y="856411"/>
                  </a:lnTo>
                  <a:lnTo>
                    <a:pt x="129946" y="812126"/>
                  </a:lnTo>
                  <a:lnTo>
                    <a:pt x="120027" y="766406"/>
                  </a:lnTo>
                  <a:lnTo>
                    <a:pt x="113969" y="719543"/>
                  </a:lnTo>
                  <a:lnTo>
                    <a:pt x="111887" y="671322"/>
                  </a:lnTo>
                  <a:lnTo>
                    <a:pt x="113957" y="623227"/>
                  </a:lnTo>
                  <a:lnTo>
                    <a:pt x="114046" y="622566"/>
                  </a:lnTo>
                  <a:lnTo>
                    <a:pt x="120027" y="576237"/>
                  </a:lnTo>
                  <a:lnTo>
                    <a:pt x="129946" y="530517"/>
                  </a:lnTo>
                  <a:lnTo>
                    <a:pt x="143535" y="486244"/>
                  </a:lnTo>
                  <a:lnTo>
                    <a:pt x="160616" y="443585"/>
                  </a:lnTo>
                  <a:lnTo>
                    <a:pt x="181025" y="402717"/>
                  </a:lnTo>
                  <a:lnTo>
                    <a:pt x="204597" y="363791"/>
                  </a:lnTo>
                  <a:lnTo>
                    <a:pt x="231152" y="327012"/>
                  </a:lnTo>
                  <a:lnTo>
                    <a:pt x="260515" y="292519"/>
                  </a:lnTo>
                  <a:lnTo>
                    <a:pt x="292531" y="260502"/>
                  </a:lnTo>
                  <a:lnTo>
                    <a:pt x="327012" y="231127"/>
                  </a:lnTo>
                  <a:lnTo>
                    <a:pt x="363791" y="204571"/>
                  </a:lnTo>
                  <a:lnTo>
                    <a:pt x="402691" y="181000"/>
                  </a:lnTo>
                  <a:lnTo>
                    <a:pt x="443560" y="160578"/>
                  </a:lnTo>
                  <a:lnTo>
                    <a:pt x="486219" y="143497"/>
                  </a:lnTo>
                  <a:lnTo>
                    <a:pt x="530479" y="129908"/>
                  </a:lnTo>
                  <a:lnTo>
                    <a:pt x="576199" y="119989"/>
                  </a:lnTo>
                  <a:lnTo>
                    <a:pt x="623176" y="113906"/>
                  </a:lnTo>
                  <a:lnTo>
                    <a:pt x="671258" y="111848"/>
                  </a:lnTo>
                  <a:lnTo>
                    <a:pt x="719239" y="113906"/>
                  </a:lnTo>
                  <a:lnTo>
                    <a:pt x="765898" y="119989"/>
                  </a:lnTo>
                  <a:lnTo>
                    <a:pt x="811110" y="129908"/>
                  </a:lnTo>
                  <a:lnTo>
                    <a:pt x="854710" y="143497"/>
                  </a:lnTo>
                  <a:lnTo>
                    <a:pt x="896569" y="160578"/>
                  </a:lnTo>
                  <a:lnTo>
                    <a:pt x="936523" y="181000"/>
                  </a:lnTo>
                  <a:lnTo>
                    <a:pt x="974432" y="204571"/>
                  </a:lnTo>
                  <a:lnTo>
                    <a:pt x="1010158" y="231127"/>
                  </a:lnTo>
                  <a:lnTo>
                    <a:pt x="1043559" y="260502"/>
                  </a:lnTo>
                  <a:lnTo>
                    <a:pt x="1074458" y="292519"/>
                  </a:lnTo>
                  <a:lnTo>
                    <a:pt x="1102728" y="327012"/>
                  </a:lnTo>
                  <a:lnTo>
                    <a:pt x="1128229" y="363791"/>
                  </a:lnTo>
                  <a:lnTo>
                    <a:pt x="1150810" y="402717"/>
                  </a:lnTo>
                  <a:lnTo>
                    <a:pt x="1170305" y="443585"/>
                  </a:lnTo>
                  <a:lnTo>
                    <a:pt x="1186599" y="486244"/>
                  </a:lnTo>
                  <a:lnTo>
                    <a:pt x="1199527" y="530517"/>
                  </a:lnTo>
                  <a:lnTo>
                    <a:pt x="1208938" y="576237"/>
                  </a:lnTo>
                  <a:lnTo>
                    <a:pt x="1214691" y="623227"/>
                  </a:lnTo>
                  <a:lnTo>
                    <a:pt x="1216634" y="671322"/>
                  </a:lnTo>
                  <a:lnTo>
                    <a:pt x="1216634" y="293966"/>
                  </a:lnTo>
                  <a:lnTo>
                    <a:pt x="1180350" y="243598"/>
                  </a:lnTo>
                  <a:lnTo>
                    <a:pt x="1151470" y="210045"/>
                  </a:lnTo>
                  <a:lnTo>
                    <a:pt x="1120457" y="178587"/>
                  </a:lnTo>
                  <a:lnTo>
                    <a:pt x="1087450" y="149313"/>
                  </a:lnTo>
                  <a:lnTo>
                    <a:pt x="1052550" y="122339"/>
                  </a:lnTo>
                  <a:lnTo>
                    <a:pt x="1036878" y="111848"/>
                  </a:lnTo>
                  <a:lnTo>
                    <a:pt x="1015860" y="97764"/>
                  </a:lnTo>
                  <a:lnTo>
                    <a:pt x="977493" y="75704"/>
                  </a:lnTo>
                  <a:lnTo>
                    <a:pt x="937564" y="56235"/>
                  </a:lnTo>
                  <a:lnTo>
                    <a:pt x="896175" y="39484"/>
                  </a:lnTo>
                  <a:lnTo>
                    <a:pt x="853440" y="25552"/>
                  </a:lnTo>
                  <a:lnTo>
                    <a:pt x="809472" y="14528"/>
                  </a:lnTo>
                  <a:lnTo>
                    <a:pt x="764374" y="6527"/>
                  </a:lnTo>
                  <a:lnTo>
                    <a:pt x="718273" y="1651"/>
                  </a:lnTo>
                  <a:lnTo>
                    <a:pt x="671258" y="0"/>
                  </a:lnTo>
                  <a:lnTo>
                    <a:pt x="622503" y="1651"/>
                  </a:lnTo>
                  <a:lnTo>
                    <a:pt x="574802" y="6527"/>
                  </a:lnTo>
                  <a:lnTo>
                    <a:pt x="528256" y="14528"/>
                  </a:lnTo>
                  <a:lnTo>
                    <a:pt x="482981" y="25552"/>
                  </a:lnTo>
                  <a:lnTo>
                    <a:pt x="439064" y="39484"/>
                  </a:lnTo>
                  <a:lnTo>
                    <a:pt x="396608" y="56235"/>
                  </a:lnTo>
                  <a:lnTo>
                    <a:pt x="355739" y="75704"/>
                  </a:lnTo>
                  <a:lnTo>
                    <a:pt x="316547" y="97764"/>
                  </a:lnTo>
                  <a:lnTo>
                    <a:pt x="279120" y="122339"/>
                  </a:lnTo>
                  <a:lnTo>
                    <a:pt x="243586" y="149313"/>
                  </a:lnTo>
                  <a:lnTo>
                    <a:pt x="210032" y="178587"/>
                  </a:lnTo>
                  <a:lnTo>
                    <a:pt x="178574" y="210045"/>
                  </a:lnTo>
                  <a:lnTo>
                    <a:pt x="149301" y="243598"/>
                  </a:lnTo>
                  <a:lnTo>
                    <a:pt x="122339" y="279146"/>
                  </a:lnTo>
                  <a:lnTo>
                    <a:pt x="97764" y="316560"/>
                  </a:lnTo>
                  <a:lnTo>
                    <a:pt x="75692" y="355765"/>
                  </a:lnTo>
                  <a:lnTo>
                    <a:pt x="56235" y="396646"/>
                  </a:lnTo>
                  <a:lnTo>
                    <a:pt x="39484" y="439102"/>
                  </a:lnTo>
                  <a:lnTo>
                    <a:pt x="25539" y="483019"/>
                  </a:lnTo>
                  <a:lnTo>
                    <a:pt x="14528" y="528307"/>
                  </a:lnTo>
                  <a:lnTo>
                    <a:pt x="6527" y="574852"/>
                  </a:lnTo>
                  <a:lnTo>
                    <a:pt x="1651" y="622566"/>
                  </a:lnTo>
                  <a:lnTo>
                    <a:pt x="0" y="671322"/>
                  </a:lnTo>
                  <a:lnTo>
                    <a:pt x="1727" y="719543"/>
                  </a:lnTo>
                  <a:lnTo>
                    <a:pt x="6832" y="766927"/>
                  </a:lnTo>
                  <a:lnTo>
                    <a:pt x="15201" y="813346"/>
                  </a:lnTo>
                  <a:lnTo>
                    <a:pt x="26720" y="858659"/>
                  </a:lnTo>
                  <a:lnTo>
                    <a:pt x="41287" y="902741"/>
                  </a:lnTo>
                  <a:lnTo>
                    <a:pt x="58801" y="945438"/>
                  </a:lnTo>
                  <a:lnTo>
                    <a:pt x="79133" y="986650"/>
                  </a:lnTo>
                  <a:lnTo>
                    <a:pt x="102184" y="1026210"/>
                  </a:lnTo>
                  <a:lnTo>
                    <a:pt x="127838" y="1063993"/>
                  </a:lnTo>
                  <a:lnTo>
                    <a:pt x="155981" y="1099883"/>
                  </a:lnTo>
                  <a:lnTo>
                    <a:pt x="186524" y="1133716"/>
                  </a:lnTo>
                  <a:lnTo>
                    <a:pt x="219329" y="1165377"/>
                  </a:lnTo>
                  <a:lnTo>
                    <a:pt x="254304" y="1194727"/>
                  </a:lnTo>
                  <a:lnTo>
                    <a:pt x="291338" y="1221625"/>
                  </a:lnTo>
                  <a:lnTo>
                    <a:pt x="330314" y="1245946"/>
                  </a:lnTo>
                  <a:lnTo>
                    <a:pt x="371132" y="1267536"/>
                  </a:lnTo>
                  <a:lnTo>
                    <a:pt x="413664" y="1286294"/>
                  </a:lnTo>
                  <a:lnTo>
                    <a:pt x="457809" y="1302054"/>
                  </a:lnTo>
                  <a:lnTo>
                    <a:pt x="503466" y="1314704"/>
                  </a:lnTo>
                  <a:lnTo>
                    <a:pt x="670509" y="1593164"/>
                  </a:lnTo>
                  <a:lnTo>
                    <a:pt x="671944" y="1593164"/>
                  </a:lnTo>
                  <a:lnTo>
                    <a:pt x="825093" y="1314704"/>
                  </a:lnTo>
                  <a:lnTo>
                    <a:pt x="870750" y="1302054"/>
                  </a:lnTo>
                  <a:lnTo>
                    <a:pt x="914895" y="1286294"/>
                  </a:lnTo>
                  <a:lnTo>
                    <a:pt x="957427" y="1267536"/>
                  </a:lnTo>
                  <a:lnTo>
                    <a:pt x="998245" y="1245946"/>
                  </a:lnTo>
                  <a:lnTo>
                    <a:pt x="1022502" y="1230807"/>
                  </a:lnTo>
                  <a:lnTo>
                    <a:pt x="1037221" y="1221625"/>
                  </a:lnTo>
                  <a:lnTo>
                    <a:pt x="1074242" y="1194727"/>
                  </a:lnTo>
                  <a:lnTo>
                    <a:pt x="1109218" y="1165377"/>
                  </a:lnTo>
                  <a:lnTo>
                    <a:pt x="1142034" y="1133716"/>
                  </a:lnTo>
                  <a:lnTo>
                    <a:pt x="1172565" y="1099883"/>
                  </a:lnTo>
                  <a:lnTo>
                    <a:pt x="1200708" y="1063993"/>
                  </a:lnTo>
                  <a:lnTo>
                    <a:pt x="1226362" y="1026210"/>
                  </a:lnTo>
                  <a:lnTo>
                    <a:pt x="1249413" y="986650"/>
                  </a:lnTo>
                  <a:lnTo>
                    <a:pt x="1269746" y="945438"/>
                  </a:lnTo>
                  <a:lnTo>
                    <a:pt x="1287246" y="902741"/>
                  </a:lnTo>
                  <a:lnTo>
                    <a:pt x="1301813" y="858659"/>
                  </a:lnTo>
                  <a:lnTo>
                    <a:pt x="1313345" y="813346"/>
                  </a:lnTo>
                  <a:lnTo>
                    <a:pt x="1321701" y="766927"/>
                  </a:lnTo>
                  <a:lnTo>
                    <a:pt x="1326807" y="719543"/>
                  </a:lnTo>
                  <a:lnTo>
                    <a:pt x="1328508" y="671322"/>
                  </a:lnTo>
                  <a:close/>
                </a:path>
                <a:path w="4985384" h="1945004">
                  <a:moveTo>
                    <a:pt x="2294242" y="906170"/>
                  </a:moveTo>
                  <a:lnTo>
                    <a:pt x="2193620" y="906170"/>
                  </a:lnTo>
                  <a:lnTo>
                    <a:pt x="2193620" y="1025474"/>
                  </a:lnTo>
                  <a:lnTo>
                    <a:pt x="2294242" y="1025474"/>
                  </a:lnTo>
                  <a:lnTo>
                    <a:pt x="2294242" y="906170"/>
                  </a:lnTo>
                  <a:close/>
                </a:path>
                <a:path w="4985384" h="1945004">
                  <a:moveTo>
                    <a:pt x="2304504" y="650341"/>
                  </a:moveTo>
                  <a:lnTo>
                    <a:pt x="2287955" y="611149"/>
                  </a:lnTo>
                  <a:lnTo>
                    <a:pt x="2247112" y="594207"/>
                  </a:lnTo>
                  <a:lnTo>
                    <a:pt x="2246807" y="594207"/>
                  </a:lnTo>
                  <a:lnTo>
                    <a:pt x="2236025" y="595236"/>
                  </a:lnTo>
                  <a:lnTo>
                    <a:pt x="2235492" y="595236"/>
                  </a:lnTo>
                  <a:lnTo>
                    <a:pt x="2201011" y="616864"/>
                  </a:lnTo>
                  <a:lnTo>
                    <a:pt x="2189670" y="647471"/>
                  </a:lnTo>
                  <a:lnTo>
                    <a:pt x="2189772" y="654837"/>
                  </a:lnTo>
                  <a:lnTo>
                    <a:pt x="2207056" y="690397"/>
                  </a:lnTo>
                  <a:lnTo>
                    <a:pt x="2247595" y="706640"/>
                  </a:lnTo>
                  <a:lnTo>
                    <a:pt x="2251595" y="706640"/>
                  </a:lnTo>
                  <a:lnTo>
                    <a:pt x="2290330" y="687451"/>
                  </a:lnTo>
                  <a:lnTo>
                    <a:pt x="2304465" y="654037"/>
                  </a:lnTo>
                  <a:lnTo>
                    <a:pt x="2304504" y="650341"/>
                  </a:lnTo>
                  <a:close/>
                </a:path>
                <a:path w="4985384" h="1945004">
                  <a:moveTo>
                    <a:pt x="2352116" y="850087"/>
                  </a:moveTo>
                  <a:lnTo>
                    <a:pt x="2322741" y="815670"/>
                  </a:lnTo>
                  <a:lnTo>
                    <a:pt x="2282596" y="794321"/>
                  </a:lnTo>
                  <a:lnTo>
                    <a:pt x="2252218" y="788962"/>
                  </a:lnTo>
                  <a:lnTo>
                    <a:pt x="2244725" y="788962"/>
                  </a:lnTo>
                  <a:lnTo>
                    <a:pt x="2204212" y="797039"/>
                  </a:lnTo>
                  <a:lnTo>
                    <a:pt x="2168753" y="818210"/>
                  </a:lnTo>
                  <a:lnTo>
                    <a:pt x="2142413" y="850087"/>
                  </a:lnTo>
                  <a:lnTo>
                    <a:pt x="2352116" y="850087"/>
                  </a:lnTo>
                  <a:close/>
                </a:path>
                <a:path w="4985384" h="1945004">
                  <a:moveTo>
                    <a:pt x="2465755" y="535101"/>
                  </a:moveTo>
                  <a:lnTo>
                    <a:pt x="2451493" y="519976"/>
                  </a:lnTo>
                  <a:lnTo>
                    <a:pt x="2449855" y="519976"/>
                  </a:lnTo>
                  <a:lnTo>
                    <a:pt x="2370886" y="574192"/>
                  </a:lnTo>
                  <a:lnTo>
                    <a:pt x="2364727" y="585660"/>
                  </a:lnTo>
                  <a:lnTo>
                    <a:pt x="2364790" y="587565"/>
                  </a:lnTo>
                  <a:lnTo>
                    <a:pt x="2378735" y="600760"/>
                  </a:lnTo>
                  <a:lnTo>
                    <a:pt x="2380907" y="600760"/>
                  </a:lnTo>
                  <a:lnTo>
                    <a:pt x="2459634" y="546569"/>
                  </a:lnTo>
                  <a:lnTo>
                    <a:pt x="2465755" y="535101"/>
                  </a:lnTo>
                  <a:close/>
                </a:path>
                <a:path w="4985384" h="1945004">
                  <a:moveTo>
                    <a:pt x="2554630" y="775893"/>
                  </a:moveTo>
                  <a:lnTo>
                    <a:pt x="2454033" y="775893"/>
                  </a:lnTo>
                  <a:lnTo>
                    <a:pt x="2454033" y="1025474"/>
                  </a:lnTo>
                  <a:lnTo>
                    <a:pt x="2554630" y="1025474"/>
                  </a:lnTo>
                  <a:lnTo>
                    <a:pt x="2554630" y="775893"/>
                  </a:lnTo>
                  <a:close/>
                </a:path>
                <a:path w="4985384" h="1945004">
                  <a:moveTo>
                    <a:pt x="2596921" y="441058"/>
                  </a:moveTo>
                  <a:lnTo>
                    <a:pt x="2582621" y="425881"/>
                  </a:lnTo>
                  <a:lnTo>
                    <a:pt x="2580932" y="425881"/>
                  </a:lnTo>
                  <a:lnTo>
                    <a:pt x="2502052" y="480161"/>
                  </a:lnTo>
                  <a:lnTo>
                    <a:pt x="2496261" y="493471"/>
                  </a:lnTo>
                  <a:lnTo>
                    <a:pt x="2497150" y="496976"/>
                  </a:lnTo>
                  <a:lnTo>
                    <a:pt x="2501684" y="503275"/>
                  </a:lnTo>
                  <a:lnTo>
                    <a:pt x="2504732" y="505231"/>
                  </a:lnTo>
                  <a:lnTo>
                    <a:pt x="2512364" y="506704"/>
                  </a:lnTo>
                  <a:lnTo>
                    <a:pt x="2515908" y="506031"/>
                  </a:lnTo>
                  <a:lnTo>
                    <a:pt x="2590800" y="452526"/>
                  </a:lnTo>
                  <a:lnTo>
                    <a:pt x="2596921" y="441058"/>
                  </a:lnTo>
                  <a:close/>
                </a:path>
                <a:path w="4985384" h="1945004">
                  <a:moveTo>
                    <a:pt x="2639237" y="1802130"/>
                  </a:moveTo>
                  <a:lnTo>
                    <a:pt x="2632164" y="1760308"/>
                  </a:lnTo>
                  <a:lnTo>
                    <a:pt x="2611310" y="1721840"/>
                  </a:lnTo>
                  <a:lnTo>
                    <a:pt x="2579522" y="1691513"/>
                  </a:lnTo>
                  <a:lnTo>
                    <a:pt x="2539200" y="1671612"/>
                  </a:lnTo>
                  <a:lnTo>
                    <a:pt x="2492781" y="1664474"/>
                  </a:lnTo>
                  <a:lnTo>
                    <a:pt x="2446363" y="1671612"/>
                  </a:lnTo>
                  <a:lnTo>
                    <a:pt x="2406040" y="1691513"/>
                  </a:lnTo>
                  <a:lnTo>
                    <a:pt x="2374252" y="1721840"/>
                  </a:lnTo>
                  <a:lnTo>
                    <a:pt x="2353411" y="1760308"/>
                  </a:lnTo>
                  <a:lnTo>
                    <a:pt x="2345931" y="1804581"/>
                  </a:lnTo>
                  <a:lnTo>
                    <a:pt x="2353411" y="1848853"/>
                  </a:lnTo>
                  <a:lnTo>
                    <a:pt x="2374252" y="1887296"/>
                  </a:lnTo>
                  <a:lnTo>
                    <a:pt x="2406040" y="1917623"/>
                  </a:lnTo>
                  <a:lnTo>
                    <a:pt x="2446363" y="1937499"/>
                  </a:lnTo>
                  <a:lnTo>
                    <a:pt x="2492781" y="1944649"/>
                  </a:lnTo>
                  <a:lnTo>
                    <a:pt x="2539200" y="1937499"/>
                  </a:lnTo>
                  <a:lnTo>
                    <a:pt x="2579522" y="1917623"/>
                  </a:lnTo>
                  <a:lnTo>
                    <a:pt x="2611310" y="1887296"/>
                  </a:lnTo>
                  <a:lnTo>
                    <a:pt x="2632164" y="1848853"/>
                  </a:lnTo>
                  <a:lnTo>
                    <a:pt x="2639237" y="1807044"/>
                  </a:lnTo>
                  <a:lnTo>
                    <a:pt x="2639237" y="1802130"/>
                  </a:lnTo>
                  <a:close/>
                </a:path>
                <a:path w="4985384" h="1945004">
                  <a:moveTo>
                    <a:pt x="2789478" y="650430"/>
                  </a:moveTo>
                  <a:lnTo>
                    <a:pt x="2688882" y="650430"/>
                  </a:lnTo>
                  <a:lnTo>
                    <a:pt x="2688882" y="1025474"/>
                  </a:lnTo>
                  <a:lnTo>
                    <a:pt x="2789478" y="1025474"/>
                  </a:lnTo>
                  <a:lnTo>
                    <a:pt x="2789478" y="650430"/>
                  </a:lnTo>
                  <a:close/>
                </a:path>
                <a:path w="4985384" h="1945004">
                  <a:moveTo>
                    <a:pt x="2795371" y="388264"/>
                  </a:moveTo>
                  <a:lnTo>
                    <a:pt x="2778823" y="349084"/>
                  </a:lnTo>
                  <a:lnTo>
                    <a:pt x="2737993" y="332143"/>
                  </a:lnTo>
                  <a:lnTo>
                    <a:pt x="2737701" y="332143"/>
                  </a:lnTo>
                  <a:lnTo>
                    <a:pt x="2726867" y="333171"/>
                  </a:lnTo>
                  <a:lnTo>
                    <a:pt x="2726359" y="333171"/>
                  </a:lnTo>
                  <a:lnTo>
                    <a:pt x="2689707" y="357987"/>
                  </a:lnTo>
                  <a:lnTo>
                    <a:pt x="2680589" y="388861"/>
                  </a:lnTo>
                  <a:lnTo>
                    <a:pt x="2681808" y="400100"/>
                  </a:lnTo>
                  <a:lnTo>
                    <a:pt x="2706916" y="435444"/>
                  </a:lnTo>
                  <a:lnTo>
                    <a:pt x="2738323" y="444563"/>
                  </a:lnTo>
                  <a:lnTo>
                    <a:pt x="2742450" y="444563"/>
                  </a:lnTo>
                  <a:lnTo>
                    <a:pt x="2781198" y="425386"/>
                  </a:lnTo>
                  <a:lnTo>
                    <a:pt x="2795333" y="391960"/>
                  </a:lnTo>
                  <a:lnTo>
                    <a:pt x="2795371" y="388264"/>
                  </a:lnTo>
                  <a:close/>
                </a:path>
                <a:path w="4985384" h="1945004">
                  <a:moveTo>
                    <a:pt x="2842958" y="588048"/>
                  </a:moveTo>
                  <a:lnTo>
                    <a:pt x="2813583" y="553618"/>
                  </a:lnTo>
                  <a:lnTo>
                    <a:pt x="2773540" y="532295"/>
                  </a:lnTo>
                  <a:lnTo>
                    <a:pt x="2743403" y="526923"/>
                  </a:lnTo>
                  <a:lnTo>
                    <a:pt x="2735554" y="526923"/>
                  </a:lnTo>
                  <a:lnTo>
                    <a:pt x="2695054" y="535000"/>
                  </a:lnTo>
                  <a:lnTo>
                    <a:pt x="2659583" y="556183"/>
                  </a:lnTo>
                  <a:lnTo>
                    <a:pt x="2633243" y="588048"/>
                  </a:lnTo>
                  <a:lnTo>
                    <a:pt x="2842958" y="588048"/>
                  </a:lnTo>
                  <a:close/>
                </a:path>
                <a:path w="4985384" h="1945004">
                  <a:moveTo>
                    <a:pt x="3156864" y="671322"/>
                  </a:moveTo>
                  <a:lnTo>
                    <a:pt x="3155251" y="622566"/>
                  </a:lnTo>
                  <a:lnTo>
                    <a:pt x="3150374" y="574852"/>
                  </a:lnTo>
                  <a:lnTo>
                    <a:pt x="3142399" y="528307"/>
                  </a:lnTo>
                  <a:lnTo>
                    <a:pt x="3131413" y="483019"/>
                  </a:lnTo>
                  <a:lnTo>
                    <a:pt x="3117545" y="439102"/>
                  </a:lnTo>
                  <a:lnTo>
                    <a:pt x="3100895" y="396646"/>
                  </a:lnTo>
                  <a:lnTo>
                    <a:pt x="3081578" y="355765"/>
                  </a:lnTo>
                  <a:lnTo>
                    <a:pt x="3059709" y="316560"/>
                  </a:lnTo>
                  <a:lnTo>
                    <a:pt x="3044977" y="293916"/>
                  </a:lnTo>
                  <a:lnTo>
                    <a:pt x="3044977" y="671322"/>
                  </a:lnTo>
                  <a:lnTo>
                    <a:pt x="3043021" y="719543"/>
                  </a:lnTo>
                  <a:lnTo>
                    <a:pt x="3037281" y="766406"/>
                  </a:lnTo>
                  <a:lnTo>
                    <a:pt x="3037167" y="766927"/>
                  </a:lnTo>
                  <a:lnTo>
                    <a:pt x="3027857" y="812126"/>
                  </a:lnTo>
                  <a:lnTo>
                    <a:pt x="3014942" y="856411"/>
                  </a:lnTo>
                  <a:lnTo>
                    <a:pt x="2998647" y="899071"/>
                  </a:lnTo>
                  <a:lnTo>
                    <a:pt x="2979153" y="939939"/>
                  </a:lnTo>
                  <a:lnTo>
                    <a:pt x="2956572" y="978852"/>
                  </a:lnTo>
                  <a:lnTo>
                    <a:pt x="2931071" y="1015644"/>
                  </a:lnTo>
                  <a:lnTo>
                    <a:pt x="2902801" y="1050137"/>
                  </a:lnTo>
                  <a:lnTo>
                    <a:pt x="2871889" y="1082141"/>
                  </a:lnTo>
                  <a:lnTo>
                    <a:pt x="2838500" y="1111516"/>
                  </a:lnTo>
                  <a:lnTo>
                    <a:pt x="2802775" y="1138085"/>
                  </a:lnTo>
                  <a:lnTo>
                    <a:pt x="2764866" y="1161656"/>
                  </a:lnTo>
                  <a:lnTo>
                    <a:pt x="2724912" y="1182065"/>
                  </a:lnTo>
                  <a:lnTo>
                    <a:pt x="2683052" y="1199159"/>
                  </a:lnTo>
                  <a:lnTo>
                    <a:pt x="2639453" y="1212748"/>
                  </a:lnTo>
                  <a:lnTo>
                    <a:pt x="2594241" y="1222667"/>
                  </a:lnTo>
                  <a:lnTo>
                    <a:pt x="2547582" y="1228737"/>
                  </a:lnTo>
                  <a:lnTo>
                    <a:pt x="2499601" y="1230807"/>
                  </a:lnTo>
                  <a:lnTo>
                    <a:pt x="2451519" y="1228737"/>
                  </a:lnTo>
                  <a:lnTo>
                    <a:pt x="2404541" y="1222667"/>
                  </a:lnTo>
                  <a:lnTo>
                    <a:pt x="2358834" y="1212748"/>
                  </a:lnTo>
                  <a:lnTo>
                    <a:pt x="2314575" y="1199159"/>
                  </a:lnTo>
                  <a:lnTo>
                    <a:pt x="2271915" y="1182065"/>
                  </a:lnTo>
                  <a:lnTo>
                    <a:pt x="2231059" y="1161656"/>
                  </a:lnTo>
                  <a:lnTo>
                    <a:pt x="2192147" y="1138085"/>
                  </a:lnTo>
                  <a:lnTo>
                    <a:pt x="2155367" y="1111516"/>
                  </a:lnTo>
                  <a:lnTo>
                    <a:pt x="2120900" y="1082141"/>
                  </a:lnTo>
                  <a:lnTo>
                    <a:pt x="2088883" y="1050137"/>
                  </a:lnTo>
                  <a:lnTo>
                    <a:pt x="2059520" y="1015644"/>
                  </a:lnTo>
                  <a:lnTo>
                    <a:pt x="2032965" y="978852"/>
                  </a:lnTo>
                  <a:lnTo>
                    <a:pt x="2009406" y="939939"/>
                  </a:lnTo>
                  <a:lnTo>
                    <a:pt x="1988985" y="899071"/>
                  </a:lnTo>
                  <a:lnTo>
                    <a:pt x="1971903" y="856411"/>
                  </a:lnTo>
                  <a:lnTo>
                    <a:pt x="1958314" y="812126"/>
                  </a:lnTo>
                  <a:lnTo>
                    <a:pt x="1948408" y="766406"/>
                  </a:lnTo>
                  <a:lnTo>
                    <a:pt x="1942338" y="719543"/>
                  </a:lnTo>
                  <a:lnTo>
                    <a:pt x="1940267" y="671322"/>
                  </a:lnTo>
                  <a:lnTo>
                    <a:pt x="1942325" y="623227"/>
                  </a:lnTo>
                  <a:lnTo>
                    <a:pt x="1942414" y="622566"/>
                  </a:lnTo>
                  <a:lnTo>
                    <a:pt x="1948408" y="576237"/>
                  </a:lnTo>
                  <a:lnTo>
                    <a:pt x="1958314" y="530517"/>
                  </a:lnTo>
                  <a:lnTo>
                    <a:pt x="1971903" y="486244"/>
                  </a:lnTo>
                  <a:lnTo>
                    <a:pt x="1988985" y="443585"/>
                  </a:lnTo>
                  <a:lnTo>
                    <a:pt x="2009406" y="402717"/>
                  </a:lnTo>
                  <a:lnTo>
                    <a:pt x="2032965" y="363791"/>
                  </a:lnTo>
                  <a:lnTo>
                    <a:pt x="2059520" y="327012"/>
                  </a:lnTo>
                  <a:lnTo>
                    <a:pt x="2088883" y="292519"/>
                  </a:lnTo>
                  <a:lnTo>
                    <a:pt x="2120900" y="260502"/>
                  </a:lnTo>
                  <a:lnTo>
                    <a:pt x="2155367" y="231127"/>
                  </a:lnTo>
                  <a:lnTo>
                    <a:pt x="2192147" y="204571"/>
                  </a:lnTo>
                  <a:lnTo>
                    <a:pt x="2231059" y="181000"/>
                  </a:lnTo>
                  <a:lnTo>
                    <a:pt x="2271915" y="160578"/>
                  </a:lnTo>
                  <a:lnTo>
                    <a:pt x="2314575" y="143497"/>
                  </a:lnTo>
                  <a:lnTo>
                    <a:pt x="2358834" y="129908"/>
                  </a:lnTo>
                  <a:lnTo>
                    <a:pt x="2404541" y="119989"/>
                  </a:lnTo>
                  <a:lnTo>
                    <a:pt x="2451519" y="113906"/>
                  </a:lnTo>
                  <a:lnTo>
                    <a:pt x="2499601" y="111848"/>
                  </a:lnTo>
                  <a:lnTo>
                    <a:pt x="2547582" y="113906"/>
                  </a:lnTo>
                  <a:lnTo>
                    <a:pt x="2594241" y="119989"/>
                  </a:lnTo>
                  <a:lnTo>
                    <a:pt x="2639453" y="129908"/>
                  </a:lnTo>
                  <a:lnTo>
                    <a:pt x="2683052" y="143497"/>
                  </a:lnTo>
                  <a:lnTo>
                    <a:pt x="2724912" y="160578"/>
                  </a:lnTo>
                  <a:lnTo>
                    <a:pt x="2764866" y="181000"/>
                  </a:lnTo>
                  <a:lnTo>
                    <a:pt x="2802775" y="204571"/>
                  </a:lnTo>
                  <a:lnTo>
                    <a:pt x="2838500" y="231127"/>
                  </a:lnTo>
                  <a:lnTo>
                    <a:pt x="2871889" y="260502"/>
                  </a:lnTo>
                  <a:lnTo>
                    <a:pt x="2902801" y="292519"/>
                  </a:lnTo>
                  <a:lnTo>
                    <a:pt x="2931071" y="327012"/>
                  </a:lnTo>
                  <a:lnTo>
                    <a:pt x="2956572" y="363791"/>
                  </a:lnTo>
                  <a:lnTo>
                    <a:pt x="2979153" y="402717"/>
                  </a:lnTo>
                  <a:lnTo>
                    <a:pt x="2998647" y="443585"/>
                  </a:lnTo>
                  <a:lnTo>
                    <a:pt x="3014942" y="486244"/>
                  </a:lnTo>
                  <a:lnTo>
                    <a:pt x="3027857" y="530517"/>
                  </a:lnTo>
                  <a:lnTo>
                    <a:pt x="3037281" y="576237"/>
                  </a:lnTo>
                  <a:lnTo>
                    <a:pt x="3043034" y="623227"/>
                  </a:lnTo>
                  <a:lnTo>
                    <a:pt x="3044977" y="671322"/>
                  </a:lnTo>
                  <a:lnTo>
                    <a:pt x="3044977" y="293916"/>
                  </a:lnTo>
                  <a:lnTo>
                    <a:pt x="3008719" y="243598"/>
                  </a:lnTo>
                  <a:lnTo>
                    <a:pt x="2979839" y="210045"/>
                  </a:lnTo>
                  <a:lnTo>
                    <a:pt x="2948825" y="178587"/>
                  </a:lnTo>
                  <a:lnTo>
                    <a:pt x="2915818" y="149313"/>
                  </a:lnTo>
                  <a:lnTo>
                    <a:pt x="2880918" y="122339"/>
                  </a:lnTo>
                  <a:lnTo>
                    <a:pt x="2865247" y="111848"/>
                  </a:lnTo>
                  <a:lnTo>
                    <a:pt x="2844215" y="97764"/>
                  </a:lnTo>
                  <a:lnTo>
                    <a:pt x="2805849" y="75704"/>
                  </a:lnTo>
                  <a:lnTo>
                    <a:pt x="2765920" y="56235"/>
                  </a:lnTo>
                  <a:lnTo>
                    <a:pt x="2724531" y="39484"/>
                  </a:lnTo>
                  <a:lnTo>
                    <a:pt x="2681795" y="25552"/>
                  </a:lnTo>
                  <a:lnTo>
                    <a:pt x="2637828" y="14528"/>
                  </a:lnTo>
                  <a:lnTo>
                    <a:pt x="2592730" y="6527"/>
                  </a:lnTo>
                  <a:lnTo>
                    <a:pt x="2546616" y="1651"/>
                  </a:lnTo>
                  <a:lnTo>
                    <a:pt x="2499601" y="0"/>
                  </a:lnTo>
                  <a:lnTo>
                    <a:pt x="2450846" y="1651"/>
                  </a:lnTo>
                  <a:lnTo>
                    <a:pt x="2403144" y="6527"/>
                  </a:lnTo>
                  <a:lnTo>
                    <a:pt x="2356612" y="14528"/>
                  </a:lnTo>
                  <a:lnTo>
                    <a:pt x="2311336" y="25552"/>
                  </a:lnTo>
                  <a:lnTo>
                    <a:pt x="2267420" y="39484"/>
                  </a:lnTo>
                  <a:lnTo>
                    <a:pt x="2224963" y="56235"/>
                  </a:lnTo>
                  <a:lnTo>
                    <a:pt x="2184095" y="75704"/>
                  </a:lnTo>
                  <a:lnTo>
                    <a:pt x="2144903" y="97764"/>
                  </a:lnTo>
                  <a:lnTo>
                    <a:pt x="2107476" y="122339"/>
                  </a:lnTo>
                  <a:lnTo>
                    <a:pt x="2071941" y="149313"/>
                  </a:lnTo>
                  <a:lnTo>
                    <a:pt x="2038388" y="178587"/>
                  </a:lnTo>
                  <a:lnTo>
                    <a:pt x="2006930" y="210045"/>
                  </a:lnTo>
                  <a:lnTo>
                    <a:pt x="1977656" y="243598"/>
                  </a:lnTo>
                  <a:lnTo>
                    <a:pt x="1950681" y="279146"/>
                  </a:lnTo>
                  <a:lnTo>
                    <a:pt x="1926107" y="316560"/>
                  </a:lnTo>
                  <a:lnTo>
                    <a:pt x="1904047" y="355765"/>
                  </a:lnTo>
                  <a:lnTo>
                    <a:pt x="1884578" y="396646"/>
                  </a:lnTo>
                  <a:lnTo>
                    <a:pt x="1867827" y="439102"/>
                  </a:lnTo>
                  <a:lnTo>
                    <a:pt x="1853882" y="483019"/>
                  </a:lnTo>
                  <a:lnTo>
                    <a:pt x="1842871" y="528307"/>
                  </a:lnTo>
                  <a:lnTo>
                    <a:pt x="1834870" y="574852"/>
                  </a:lnTo>
                  <a:lnTo>
                    <a:pt x="1829993" y="622566"/>
                  </a:lnTo>
                  <a:lnTo>
                    <a:pt x="1828355" y="671322"/>
                  </a:lnTo>
                  <a:lnTo>
                    <a:pt x="1830070" y="719543"/>
                  </a:lnTo>
                  <a:lnTo>
                    <a:pt x="1835175" y="766927"/>
                  </a:lnTo>
                  <a:lnTo>
                    <a:pt x="1843532" y="813346"/>
                  </a:lnTo>
                  <a:lnTo>
                    <a:pt x="1855063" y="858659"/>
                  </a:lnTo>
                  <a:lnTo>
                    <a:pt x="1869630" y="902741"/>
                  </a:lnTo>
                  <a:lnTo>
                    <a:pt x="1887143" y="945438"/>
                  </a:lnTo>
                  <a:lnTo>
                    <a:pt x="1907476" y="986650"/>
                  </a:lnTo>
                  <a:lnTo>
                    <a:pt x="1930527" y="1026210"/>
                  </a:lnTo>
                  <a:lnTo>
                    <a:pt x="1956181" y="1063993"/>
                  </a:lnTo>
                  <a:lnTo>
                    <a:pt x="1984324" y="1099883"/>
                  </a:lnTo>
                  <a:lnTo>
                    <a:pt x="2014867" y="1133716"/>
                  </a:lnTo>
                  <a:lnTo>
                    <a:pt x="2047671" y="1165377"/>
                  </a:lnTo>
                  <a:lnTo>
                    <a:pt x="2082647" y="1194727"/>
                  </a:lnTo>
                  <a:lnTo>
                    <a:pt x="2119680" y="1221625"/>
                  </a:lnTo>
                  <a:lnTo>
                    <a:pt x="2158657" y="1245946"/>
                  </a:lnTo>
                  <a:lnTo>
                    <a:pt x="2199475" y="1267536"/>
                  </a:lnTo>
                  <a:lnTo>
                    <a:pt x="2242007" y="1286294"/>
                  </a:lnTo>
                  <a:lnTo>
                    <a:pt x="2286152" y="1302054"/>
                  </a:lnTo>
                  <a:lnTo>
                    <a:pt x="2331809" y="1314704"/>
                  </a:lnTo>
                  <a:lnTo>
                    <a:pt x="2498852" y="1593164"/>
                  </a:lnTo>
                  <a:lnTo>
                    <a:pt x="2500287" y="1593164"/>
                  </a:lnTo>
                  <a:lnTo>
                    <a:pt x="2653436" y="1314704"/>
                  </a:lnTo>
                  <a:lnTo>
                    <a:pt x="2699093" y="1302054"/>
                  </a:lnTo>
                  <a:lnTo>
                    <a:pt x="2743238" y="1286294"/>
                  </a:lnTo>
                  <a:lnTo>
                    <a:pt x="2785770" y="1267536"/>
                  </a:lnTo>
                  <a:lnTo>
                    <a:pt x="2826588" y="1245946"/>
                  </a:lnTo>
                  <a:lnTo>
                    <a:pt x="2850845" y="1230807"/>
                  </a:lnTo>
                  <a:lnTo>
                    <a:pt x="2865564" y="1221625"/>
                  </a:lnTo>
                  <a:lnTo>
                    <a:pt x="2902597" y="1194727"/>
                  </a:lnTo>
                  <a:lnTo>
                    <a:pt x="2937573" y="1165377"/>
                  </a:lnTo>
                  <a:lnTo>
                    <a:pt x="2970377" y="1133716"/>
                  </a:lnTo>
                  <a:lnTo>
                    <a:pt x="3000921" y="1099883"/>
                  </a:lnTo>
                  <a:lnTo>
                    <a:pt x="3029064" y="1063993"/>
                  </a:lnTo>
                  <a:lnTo>
                    <a:pt x="3054718" y="1026210"/>
                  </a:lnTo>
                  <a:lnTo>
                    <a:pt x="3077768" y="986650"/>
                  </a:lnTo>
                  <a:lnTo>
                    <a:pt x="3098101" y="945438"/>
                  </a:lnTo>
                  <a:lnTo>
                    <a:pt x="3115614" y="902741"/>
                  </a:lnTo>
                  <a:lnTo>
                    <a:pt x="3130181" y="858659"/>
                  </a:lnTo>
                  <a:lnTo>
                    <a:pt x="3141713" y="813346"/>
                  </a:lnTo>
                  <a:lnTo>
                    <a:pt x="3150082" y="766927"/>
                  </a:lnTo>
                  <a:lnTo>
                    <a:pt x="3150133" y="766406"/>
                  </a:lnTo>
                  <a:lnTo>
                    <a:pt x="3155175" y="719543"/>
                  </a:lnTo>
                  <a:lnTo>
                    <a:pt x="3156864" y="671322"/>
                  </a:lnTo>
                  <a:close/>
                </a:path>
                <a:path w="4985384" h="1945004">
                  <a:moveTo>
                    <a:pt x="4117276" y="330568"/>
                  </a:moveTo>
                  <a:lnTo>
                    <a:pt x="4103547" y="316839"/>
                  </a:lnTo>
                  <a:lnTo>
                    <a:pt x="4060088" y="316839"/>
                  </a:lnTo>
                  <a:lnTo>
                    <a:pt x="4060088" y="275602"/>
                  </a:lnTo>
                  <a:lnTo>
                    <a:pt x="4046372" y="261886"/>
                  </a:lnTo>
                  <a:lnTo>
                    <a:pt x="4042168" y="261886"/>
                  </a:lnTo>
                  <a:lnTo>
                    <a:pt x="4028440" y="275602"/>
                  </a:lnTo>
                  <a:lnTo>
                    <a:pt x="4028440" y="316839"/>
                  </a:lnTo>
                  <a:lnTo>
                    <a:pt x="3987317" y="316839"/>
                  </a:lnTo>
                  <a:lnTo>
                    <a:pt x="3973588" y="330568"/>
                  </a:lnTo>
                  <a:lnTo>
                    <a:pt x="3973588" y="334772"/>
                  </a:lnTo>
                  <a:lnTo>
                    <a:pt x="3987317" y="348500"/>
                  </a:lnTo>
                  <a:lnTo>
                    <a:pt x="4028440" y="348500"/>
                  </a:lnTo>
                  <a:lnTo>
                    <a:pt x="4028440" y="389623"/>
                  </a:lnTo>
                  <a:lnTo>
                    <a:pt x="4042168" y="403352"/>
                  </a:lnTo>
                  <a:lnTo>
                    <a:pt x="4046372" y="403352"/>
                  </a:lnTo>
                  <a:lnTo>
                    <a:pt x="4060088" y="389623"/>
                  </a:lnTo>
                  <a:lnTo>
                    <a:pt x="4060088" y="348500"/>
                  </a:lnTo>
                  <a:lnTo>
                    <a:pt x="4103547" y="348500"/>
                  </a:lnTo>
                  <a:lnTo>
                    <a:pt x="4117276" y="334772"/>
                  </a:lnTo>
                  <a:lnTo>
                    <a:pt x="4117276" y="330568"/>
                  </a:lnTo>
                  <a:close/>
                </a:path>
                <a:path w="4985384" h="1945004">
                  <a:moveTo>
                    <a:pt x="4390834" y="436714"/>
                  </a:moveTo>
                  <a:lnTo>
                    <a:pt x="4379582" y="394474"/>
                  </a:lnTo>
                  <a:lnTo>
                    <a:pt x="4345483" y="358089"/>
                  </a:lnTo>
                  <a:lnTo>
                    <a:pt x="4304068" y="344131"/>
                  </a:lnTo>
                  <a:lnTo>
                    <a:pt x="4291444" y="343763"/>
                  </a:lnTo>
                  <a:lnTo>
                    <a:pt x="4286135" y="344131"/>
                  </a:lnTo>
                  <a:lnTo>
                    <a:pt x="4285577" y="344131"/>
                  </a:lnTo>
                  <a:lnTo>
                    <a:pt x="4238599" y="362000"/>
                  </a:lnTo>
                  <a:lnTo>
                    <a:pt x="4210012" y="395058"/>
                  </a:lnTo>
                  <a:lnTo>
                    <a:pt x="4199115" y="443725"/>
                  </a:lnTo>
                  <a:lnTo>
                    <a:pt x="4199598" y="449986"/>
                  </a:lnTo>
                  <a:lnTo>
                    <a:pt x="4217682" y="496455"/>
                  </a:lnTo>
                  <a:lnTo>
                    <a:pt x="4250918" y="524840"/>
                  </a:lnTo>
                  <a:lnTo>
                    <a:pt x="4287037" y="535216"/>
                  </a:lnTo>
                  <a:lnTo>
                    <a:pt x="4301198" y="535216"/>
                  </a:lnTo>
                  <a:lnTo>
                    <a:pt x="4340784" y="523494"/>
                  </a:lnTo>
                  <a:lnTo>
                    <a:pt x="4376305" y="489775"/>
                  </a:lnTo>
                  <a:lnTo>
                    <a:pt x="4390326" y="449199"/>
                  </a:lnTo>
                  <a:lnTo>
                    <a:pt x="4390606" y="443014"/>
                  </a:lnTo>
                  <a:lnTo>
                    <a:pt x="4390834" y="436714"/>
                  </a:lnTo>
                  <a:close/>
                </a:path>
                <a:path w="4985384" h="1945004">
                  <a:moveTo>
                    <a:pt x="4467606" y="1802041"/>
                  </a:moveTo>
                  <a:lnTo>
                    <a:pt x="4460545" y="1760308"/>
                  </a:lnTo>
                  <a:lnTo>
                    <a:pt x="4439678" y="1721840"/>
                  </a:lnTo>
                  <a:lnTo>
                    <a:pt x="4407878" y="1691513"/>
                  </a:lnTo>
                  <a:lnTo>
                    <a:pt x="4367542" y="1671612"/>
                  </a:lnTo>
                  <a:lnTo>
                    <a:pt x="4321124" y="1664474"/>
                  </a:lnTo>
                  <a:lnTo>
                    <a:pt x="4274705" y="1671612"/>
                  </a:lnTo>
                  <a:lnTo>
                    <a:pt x="4234396" y="1691513"/>
                  </a:lnTo>
                  <a:lnTo>
                    <a:pt x="4202620" y="1721840"/>
                  </a:lnTo>
                  <a:lnTo>
                    <a:pt x="4181779" y="1760308"/>
                  </a:lnTo>
                  <a:lnTo>
                    <a:pt x="4174286" y="1804581"/>
                  </a:lnTo>
                  <a:lnTo>
                    <a:pt x="4181779" y="1848853"/>
                  </a:lnTo>
                  <a:lnTo>
                    <a:pt x="4202620" y="1887296"/>
                  </a:lnTo>
                  <a:lnTo>
                    <a:pt x="4234396" y="1917623"/>
                  </a:lnTo>
                  <a:lnTo>
                    <a:pt x="4274705" y="1937499"/>
                  </a:lnTo>
                  <a:lnTo>
                    <a:pt x="4321124" y="1944649"/>
                  </a:lnTo>
                  <a:lnTo>
                    <a:pt x="4367542" y="1937499"/>
                  </a:lnTo>
                  <a:lnTo>
                    <a:pt x="4407878" y="1917623"/>
                  </a:lnTo>
                  <a:lnTo>
                    <a:pt x="4439678" y="1887296"/>
                  </a:lnTo>
                  <a:lnTo>
                    <a:pt x="4460545" y="1848853"/>
                  </a:lnTo>
                  <a:lnTo>
                    <a:pt x="4467606" y="1807133"/>
                  </a:lnTo>
                  <a:lnTo>
                    <a:pt x="4467606" y="1802041"/>
                  </a:lnTo>
                  <a:close/>
                </a:path>
                <a:path w="4985384" h="1945004">
                  <a:moveTo>
                    <a:pt x="4596752" y="922705"/>
                  </a:moveTo>
                  <a:lnTo>
                    <a:pt x="4585995" y="893203"/>
                  </a:lnTo>
                  <a:lnTo>
                    <a:pt x="4565104" y="875944"/>
                  </a:lnTo>
                  <a:lnTo>
                    <a:pt x="4565104" y="922705"/>
                  </a:lnTo>
                  <a:lnTo>
                    <a:pt x="4556531" y="938047"/>
                  </a:lnTo>
                  <a:lnTo>
                    <a:pt x="4491850" y="969137"/>
                  </a:lnTo>
                  <a:lnTo>
                    <a:pt x="4438256" y="981824"/>
                  </a:lnTo>
                  <a:lnTo>
                    <a:pt x="4372191" y="990561"/>
                  </a:lnTo>
                  <a:lnTo>
                    <a:pt x="4294924" y="993813"/>
                  </a:lnTo>
                  <a:lnTo>
                    <a:pt x="4217670" y="990561"/>
                  </a:lnTo>
                  <a:lnTo>
                    <a:pt x="4151630" y="981824"/>
                  </a:lnTo>
                  <a:lnTo>
                    <a:pt x="4098061" y="969137"/>
                  </a:lnTo>
                  <a:lnTo>
                    <a:pt x="4058234" y="954036"/>
                  </a:lnTo>
                  <a:lnTo>
                    <a:pt x="4024858" y="922705"/>
                  </a:lnTo>
                  <a:lnTo>
                    <a:pt x="4028871" y="915009"/>
                  </a:lnTo>
                  <a:lnTo>
                    <a:pt x="4032377" y="908431"/>
                  </a:lnTo>
                  <a:lnTo>
                    <a:pt x="4053738" y="893699"/>
                  </a:lnTo>
                  <a:lnTo>
                    <a:pt x="4088320" y="879411"/>
                  </a:lnTo>
                  <a:lnTo>
                    <a:pt x="4134993" y="866902"/>
                  </a:lnTo>
                  <a:lnTo>
                    <a:pt x="4134993" y="915009"/>
                  </a:lnTo>
                  <a:lnTo>
                    <a:pt x="4454855" y="915009"/>
                  </a:lnTo>
                  <a:lnTo>
                    <a:pt x="4454855" y="883361"/>
                  </a:lnTo>
                  <a:lnTo>
                    <a:pt x="4453801" y="883361"/>
                  </a:lnTo>
                  <a:lnTo>
                    <a:pt x="4453801" y="866902"/>
                  </a:lnTo>
                  <a:lnTo>
                    <a:pt x="4453801" y="866686"/>
                  </a:lnTo>
                  <a:lnTo>
                    <a:pt x="4500969" y="879182"/>
                  </a:lnTo>
                  <a:lnTo>
                    <a:pt x="4535919" y="893508"/>
                  </a:lnTo>
                  <a:lnTo>
                    <a:pt x="4557636" y="908431"/>
                  </a:lnTo>
                  <a:lnTo>
                    <a:pt x="4565104" y="922705"/>
                  </a:lnTo>
                  <a:lnTo>
                    <a:pt x="4565104" y="875944"/>
                  </a:lnTo>
                  <a:lnTo>
                    <a:pt x="4556176" y="868565"/>
                  </a:lnTo>
                  <a:lnTo>
                    <a:pt x="4551870" y="866686"/>
                  </a:lnTo>
                  <a:lnTo>
                    <a:pt x="4510900" y="848855"/>
                  </a:lnTo>
                  <a:lnTo>
                    <a:pt x="4453801" y="834199"/>
                  </a:lnTo>
                  <a:lnTo>
                    <a:pt x="4453826" y="754545"/>
                  </a:lnTo>
                  <a:lnTo>
                    <a:pt x="4454169" y="751103"/>
                  </a:lnTo>
                  <a:lnTo>
                    <a:pt x="4454855" y="747687"/>
                  </a:lnTo>
                  <a:lnTo>
                    <a:pt x="4454855" y="694093"/>
                  </a:lnTo>
                  <a:lnTo>
                    <a:pt x="4454855" y="693458"/>
                  </a:lnTo>
                  <a:lnTo>
                    <a:pt x="4453902" y="694093"/>
                  </a:lnTo>
                  <a:lnTo>
                    <a:pt x="4453852" y="656132"/>
                  </a:lnTo>
                  <a:lnTo>
                    <a:pt x="4441114" y="614984"/>
                  </a:lnTo>
                  <a:lnTo>
                    <a:pt x="4406404" y="580199"/>
                  </a:lnTo>
                  <a:lnTo>
                    <a:pt x="4371010" y="567944"/>
                  </a:lnTo>
                  <a:lnTo>
                    <a:pt x="4370616" y="567944"/>
                  </a:lnTo>
                  <a:lnTo>
                    <a:pt x="4365282" y="567372"/>
                  </a:lnTo>
                  <a:lnTo>
                    <a:pt x="4224693" y="567372"/>
                  </a:lnTo>
                  <a:lnTo>
                    <a:pt x="4218521" y="567944"/>
                  </a:lnTo>
                  <a:lnTo>
                    <a:pt x="4178198" y="582714"/>
                  </a:lnTo>
                  <a:lnTo>
                    <a:pt x="4145915" y="618490"/>
                  </a:lnTo>
                  <a:lnTo>
                    <a:pt x="4136059" y="656132"/>
                  </a:lnTo>
                  <a:lnTo>
                    <a:pt x="4134993" y="834402"/>
                  </a:lnTo>
                  <a:lnTo>
                    <a:pt x="4078351" y="849096"/>
                  </a:lnTo>
                  <a:lnTo>
                    <a:pt x="4033443" y="868743"/>
                  </a:lnTo>
                  <a:lnTo>
                    <a:pt x="4003979" y="893203"/>
                  </a:lnTo>
                  <a:lnTo>
                    <a:pt x="4003789" y="893508"/>
                  </a:lnTo>
                  <a:lnTo>
                    <a:pt x="4003725" y="893699"/>
                  </a:lnTo>
                  <a:lnTo>
                    <a:pt x="3993210" y="922705"/>
                  </a:lnTo>
                  <a:lnTo>
                    <a:pt x="4026789" y="972604"/>
                  </a:lnTo>
                  <a:lnTo>
                    <a:pt x="4064724" y="991489"/>
                  </a:lnTo>
                  <a:lnTo>
                    <a:pt x="4113199" y="1006271"/>
                  </a:lnTo>
                  <a:lnTo>
                    <a:pt x="4169511" y="1016901"/>
                  </a:lnTo>
                  <a:lnTo>
                    <a:pt x="4230979" y="1023302"/>
                  </a:lnTo>
                  <a:lnTo>
                    <a:pt x="4294924" y="1025461"/>
                  </a:lnTo>
                  <a:lnTo>
                    <a:pt x="4358881" y="1023302"/>
                  </a:lnTo>
                  <a:lnTo>
                    <a:pt x="4420362" y="1016901"/>
                  </a:lnTo>
                  <a:lnTo>
                    <a:pt x="4476699" y="1006271"/>
                  </a:lnTo>
                  <a:lnTo>
                    <a:pt x="4517593" y="993813"/>
                  </a:lnTo>
                  <a:lnTo>
                    <a:pt x="4563148" y="972604"/>
                  </a:lnTo>
                  <a:lnTo>
                    <a:pt x="4587900" y="949655"/>
                  </a:lnTo>
                  <a:lnTo>
                    <a:pt x="4596752" y="922705"/>
                  </a:lnTo>
                  <a:close/>
                </a:path>
                <a:path w="4985384" h="1945004">
                  <a:moveTo>
                    <a:pt x="4647069" y="536714"/>
                  </a:moveTo>
                  <a:lnTo>
                    <a:pt x="4633341" y="522986"/>
                  </a:lnTo>
                  <a:lnTo>
                    <a:pt x="4589894" y="522986"/>
                  </a:lnTo>
                  <a:lnTo>
                    <a:pt x="4589894" y="481749"/>
                  </a:lnTo>
                  <a:lnTo>
                    <a:pt x="4576165" y="468020"/>
                  </a:lnTo>
                  <a:lnTo>
                    <a:pt x="4571962" y="468020"/>
                  </a:lnTo>
                  <a:lnTo>
                    <a:pt x="4558246" y="481749"/>
                  </a:lnTo>
                  <a:lnTo>
                    <a:pt x="4558246" y="522986"/>
                  </a:lnTo>
                  <a:lnTo>
                    <a:pt x="4517009" y="522986"/>
                  </a:lnTo>
                  <a:lnTo>
                    <a:pt x="4503280" y="536714"/>
                  </a:lnTo>
                  <a:lnTo>
                    <a:pt x="4503280" y="540905"/>
                  </a:lnTo>
                  <a:lnTo>
                    <a:pt x="4517009" y="554634"/>
                  </a:lnTo>
                  <a:lnTo>
                    <a:pt x="4558246" y="554634"/>
                  </a:lnTo>
                  <a:lnTo>
                    <a:pt x="4558246" y="595769"/>
                  </a:lnTo>
                  <a:lnTo>
                    <a:pt x="4571962" y="609485"/>
                  </a:lnTo>
                  <a:lnTo>
                    <a:pt x="4576165" y="609485"/>
                  </a:lnTo>
                  <a:lnTo>
                    <a:pt x="4589894" y="595769"/>
                  </a:lnTo>
                  <a:lnTo>
                    <a:pt x="4589894" y="554634"/>
                  </a:lnTo>
                  <a:lnTo>
                    <a:pt x="4633341" y="554634"/>
                  </a:lnTo>
                  <a:lnTo>
                    <a:pt x="4647069" y="540905"/>
                  </a:lnTo>
                  <a:lnTo>
                    <a:pt x="4647069" y="536714"/>
                  </a:lnTo>
                  <a:close/>
                </a:path>
                <a:path w="4985384" h="1945004">
                  <a:moveTo>
                    <a:pt x="4985220" y="671322"/>
                  </a:moveTo>
                  <a:lnTo>
                    <a:pt x="4983594" y="622566"/>
                  </a:lnTo>
                  <a:lnTo>
                    <a:pt x="4978717" y="574852"/>
                  </a:lnTo>
                  <a:lnTo>
                    <a:pt x="4970742" y="528307"/>
                  </a:lnTo>
                  <a:lnTo>
                    <a:pt x="4959756" y="483019"/>
                  </a:lnTo>
                  <a:lnTo>
                    <a:pt x="4945888" y="439102"/>
                  </a:lnTo>
                  <a:lnTo>
                    <a:pt x="4929238" y="396646"/>
                  </a:lnTo>
                  <a:lnTo>
                    <a:pt x="4909921" y="355765"/>
                  </a:lnTo>
                  <a:lnTo>
                    <a:pt x="4888052" y="316560"/>
                  </a:lnTo>
                  <a:lnTo>
                    <a:pt x="4873358" y="293966"/>
                  </a:lnTo>
                  <a:lnTo>
                    <a:pt x="4873358" y="671322"/>
                  </a:lnTo>
                  <a:lnTo>
                    <a:pt x="4871390" y="719543"/>
                  </a:lnTo>
                  <a:lnTo>
                    <a:pt x="4865649" y="766406"/>
                  </a:lnTo>
                  <a:lnTo>
                    <a:pt x="4856238" y="812126"/>
                  </a:lnTo>
                  <a:lnTo>
                    <a:pt x="4843310" y="856411"/>
                  </a:lnTo>
                  <a:lnTo>
                    <a:pt x="4827028" y="899071"/>
                  </a:lnTo>
                  <a:lnTo>
                    <a:pt x="4807521" y="939939"/>
                  </a:lnTo>
                  <a:lnTo>
                    <a:pt x="4784953" y="978852"/>
                  </a:lnTo>
                  <a:lnTo>
                    <a:pt x="4759452" y="1015644"/>
                  </a:lnTo>
                  <a:lnTo>
                    <a:pt x="4731169" y="1050137"/>
                  </a:lnTo>
                  <a:lnTo>
                    <a:pt x="4700270" y="1082141"/>
                  </a:lnTo>
                  <a:lnTo>
                    <a:pt x="4666881" y="1111516"/>
                  </a:lnTo>
                  <a:lnTo>
                    <a:pt x="4631156" y="1138085"/>
                  </a:lnTo>
                  <a:lnTo>
                    <a:pt x="4593234" y="1161656"/>
                  </a:lnTo>
                  <a:lnTo>
                    <a:pt x="4553280" y="1182065"/>
                  </a:lnTo>
                  <a:lnTo>
                    <a:pt x="4511421" y="1199159"/>
                  </a:lnTo>
                  <a:lnTo>
                    <a:pt x="4467822" y="1212748"/>
                  </a:lnTo>
                  <a:lnTo>
                    <a:pt x="4422610" y="1222667"/>
                  </a:lnTo>
                  <a:lnTo>
                    <a:pt x="4375950" y="1228737"/>
                  </a:lnTo>
                  <a:lnTo>
                    <a:pt x="4327982" y="1230807"/>
                  </a:lnTo>
                  <a:lnTo>
                    <a:pt x="4279887" y="1228737"/>
                  </a:lnTo>
                  <a:lnTo>
                    <a:pt x="4232910" y="1222667"/>
                  </a:lnTo>
                  <a:lnTo>
                    <a:pt x="4187202" y="1212748"/>
                  </a:lnTo>
                  <a:lnTo>
                    <a:pt x="4142930" y="1199159"/>
                  </a:lnTo>
                  <a:lnTo>
                    <a:pt x="4100284" y="1182065"/>
                  </a:lnTo>
                  <a:lnTo>
                    <a:pt x="4059415" y="1161656"/>
                  </a:lnTo>
                  <a:lnTo>
                    <a:pt x="4020502" y="1138085"/>
                  </a:lnTo>
                  <a:lnTo>
                    <a:pt x="3983723" y="1111516"/>
                  </a:lnTo>
                  <a:lnTo>
                    <a:pt x="3949242" y="1082141"/>
                  </a:lnTo>
                  <a:lnTo>
                    <a:pt x="3917238" y="1050137"/>
                  </a:lnTo>
                  <a:lnTo>
                    <a:pt x="3887863" y="1015644"/>
                  </a:lnTo>
                  <a:lnTo>
                    <a:pt x="3861320" y="978852"/>
                  </a:lnTo>
                  <a:lnTo>
                    <a:pt x="3837749" y="939939"/>
                  </a:lnTo>
                  <a:lnTo>
                    <a:pt x="3817340" y="899071"/>
                  </a:lnTo>
                  <a:lnTo>
                    <a:pt x="3800246" y="856411"/>
                  </a:lnTo>
                  <a:lnTo>
                    <a:pt x="3786670" y="812126"/>
                  </a:lnTo>
                  <a:lnTo>
                    <a:pt x="3776751" y="766406"/>
                  </a:lnTo>
                  <a:lnTo>
                    <a:pt x="3770693" y="719543"/>
                  </a:lnTo>
                  <a:lnTo>
                    <a:pt x="3768610" y="671322"/>
                  </a:lnTo>
                  <a:lnTo>
                    <a:pt x="3770668" y="623227"/>
                  </a:lnTo>
                  <a:lnTo>
                    <a:pt x="3770757" y="622566"/>
                  </a:lnTo>
                  <a:lnTo>
                    <a:pt x="3776751" y="576237"/>
                  </a:lnTo>
                  <a:lnTo>
                    <a:pt x="3786670" y="530517"/>
                  </a:lnTo>
                  <a:lnTo>
                    <a:pt x="3800246" y="486244"/>
                  </a:lnTo>
                  <a:lnTo>
                    <a:pt x="3817340" y="443585"/>
                  </a:lnTo>
                  <a:lnTo>
                    <a:pt x="3837749" y="402717"/>
                  </a:lnTo>
                  <a:lnTo>
                    <a:pt x="3861320" y="363791"/>
                  </a:lnTo>
                  <a:lnTo>
                    <a:pt x="3887863" y="327012"/>
                  </a:lnTo>
                  <a:lnTo>
                    <a:pt x="3917238" y="292519"/>
                  </a:lnTo>
                  <a:lnTo>
                    <a:pt x="3949242" y="260502"/>
                  </a:lnTo>
                  <a:lnTo>
                    <a:pt x="3983723" y="231127"/>
                  </a:lnTo>
                  <a:lnTo>
                    <a:pt x="4020502" y="204571"/>
                  </a:lnTo>
                  <a:lnTo>
                    <a:pt x="4059415" y="181000"/>
                  </a:lnTo>
                  <a:lnTo>
                    <a:pt x="4100284" y="160578"/>
                  </a:lnTo>
                  <a:lnTo>
                    <a:pt x="4142930" y="143497"/>
                  </a:lnTo>
                  <a:lnTo>
                    <a:pt x="4187202" y="129908"/>
                  </a:lnTo>
                  <a:lnTo>
                    <a:pt x="4232910" y="119989"/>
                  </a:lnTo>
                  <a:lnTo>
                    <a:pt x="4279887" y="113906"/>
                  </a:lnTo>
                  <a:lnTo>
                    <a:pt x="4327982" y="111848"/>
                  </a:lnTo>
                  <a:lnTo>
                    <a:pt x="4375950" y="113906"/>
                  </a:lnTo>
                  <a:lnTo>
                    <a:pt x="4422610" y="119989"/>
                  </a:lnTo>
                  <a:lnTo>
                    <a:pt x="4467822" y="129908"/>
                  </a:lnTo>
                  <a:lnTo>
                    <a:pt x="4511421" y="143497"/>
                  </a:lnTo>
                  <a:lnTo>
                    <a:pt x="4553280" y="160578"/>
                  </a:lnTo>
                  <a:lnTo>
                    <a:pt x="4593234" y="181000"/>
                  </a:lnTo>
                  <a:lnTo>
                    <a:pt x="4631156" y="204571"/>
                  </a:lnTo>
                  <a:lnTo>
                    <a:pt x="4666881" y="231127"/>
                  </a:lnTo>
                  <a:lnTo>
                    <a:pt x="4700270" y="260502"/>
                  </a:lnTo>
                  <a:lnTo>
                    <a:pt x="4731169" y="292519"/>
                  </a:lnTo>
                  <a:lnTo>
                    <a:pt x="4759452" y="327012"/>
                  </a:lnTo>
                  <a:lnTo>
                    <a:pt x="4784953" y="363791"/>
                  </a:lnTo>
                  <a:lnTo>
                    <a:pt x="4807521" y="402717"/>
                  </a:lnTo>
                  <a:lnTo>
                    <a:pt x="4827028" y="443585"/>
                  </a:lnTo>
                  <a:lnTo>
                    <a:pt x="4843310" y="486244"/>
                  </a:lnTo>
                  <a:lnTo>
                    <a:pt x="4856238" y="530517"/>
                  </a:lnTo>
                  <a:lnTo>
                    <a:pt x="4865649" y="576237"/>
                  </a:lnTo>
                  <a:lnTo>
                    <a:pt x="4871402" y="623227"/>
                  </a:lnTo>
                  <a:lnTo>
                    <a:pt x="4873358" y="671322"/>
                  </a:lnTo>
                  <a:lnTo>
                    <a:pt x="4873358" y="293966"/>
                  </a:lnTo>
                  <a:lnTo>
                    <a:pt x="4837074" y="243598"/>
                  </a:lnTo>
                  <a:lnTo>
                    <a:pt x="4808182" y="210045"/>
                  </a:lnTo>
                  <a:lnTo>
                    <a:pt x="4777181" y="178587"/>
                  </a:lnTo>
                  <a:lnTo>
                    <a:pt x="4744174" y="149313"/>
                  </a:lnTo>
                  <a:lnTo>
                    <a:pt x="4709261" y="122339"/>
                  </a:lnTo>
                  <a:lnTo>
                    <a:pt x="4693590" y="111848"/>
                  </a:lnTo>
                  <a:lnTo>
                    <a:pt x="4672571" y="97764"/>
                  </a:lnTo>
                  <a:lnTo>
                    <a:pt x="4634204" y="75704"/>
                  </a:lnTo>
                  <a:lnTo>
                    <a:pt x="4594276" y="56235"/>
                  </a:lnTo>
                  <a:lnTo>
                    <a:pt x="4552886" y="39484"/>
                  </a:lnTo>
                  <a:lnTo>
                    <a:pt x="4510151" y="25552"/>
                  </a:lnTo>
                  <a:lnTo>
                    <a:pt x="4466183" y="14528"/>
                  </a:lnTo>
                  <a:lnTo>
                    <a:pt x="4421098" y="6527"/>
                  </a:lnTo>
                  <a:lnTo>
                    <a:pt x="4374985" y="1651"/>
                  </a:lnTo>
                  <a:lnTo>
                    <a:pt x="4327982" y="0"/>
                  </a:lnTo>
                  <a:lnTo>
                    <a:pt x="4279227" y="1651"/>
                  </a:lnTo>
                  <a:lnTo>
                    <a:pt x="4231513" y="6527"/>
                  </a:lnTo>
                  <a:lnTo>
                    <a:pt x="4184980" y="14528"/>
                  </a:lnTo>
                  <a:lnTo>
                    <a:pt x="4139692" y="25552"/>
                  </a:lnTo>
                  <a:lnTo>
                    <a:pt x="4095775" y="39484"/>
                  </a:lnTo>
                  <a:lnTo>
                    <a:pt x="4053332" y="56235"/>
                  </a:lnTo>
                  <a:lnTo>
                    <a:pt x="4012450" y="75704"/>
                  </a:lnTo>
                  <a:lnTo>
                    <a:pt x="3973258" y="97764"/>
                  </a:lnTo>
                  <a:lnTo>
                    <a:pt x="3935844" y="122339"/>
                  </a:lnTo>
                  <a:lnTo>
                    <a:pt x="3900297" y="149313"/>
                  </a:lnTo>
                  <a:lnTo>
                    <a:pt x="3866756" y="178587"/>
                  </a:lnTo>
                  <a:lnTo>
                    <a:pt x="3835285" y="210045"/>
                  </a:lnTo>
                  <a:lnTo>
                    <a:pt x="3806025" y="243598"/>
                  </a:lnTo>
                  <a:lnTo>
                    <a:pt x="3779050" y="279146"/>
                  </a:lnTo>
                  <a:lnTo>
                    <a:pt x="3754475" y="316560"/>
                  </a:lnTo>
                  <a:lnTo>
                    <a:pt x="3732415" y="355765"/>
                  </a:lnTo>
                  <a:lnTo>
                    <a:pt x="3712946" y="396646"/>
                  </a:lnTo>
                  <a:lnTo>
                    <a:pt x="3696195" y="439102"/>
                  </a:lnTo>
                  <a:lnTo>
                    <a:pt x="3682263" y="483019"/>
                  </a:lnTo>
                  <a:lnTo>
                    <a:pt x="3671239" y="528307"/>
                  </a:lnTo>
                  <a:lnTo>
                    <a:pt x="3663238" y="574852"/>
                  </a:lnTo>
                  <a:lnTo>
                    <a:pt x="3658362" y="622566"/>
                  </a:lnTo>
                  <a:lnTo>
                    <a:pt x="3656711" y="671322"/>
                  </a:lnTo>
                  <a:lnTo>
                    <a:pt x="3658438" y="719543"/>
                  </a:lnTo>
                  <a:lnTo>
                    <a:pt x="3663543" y="766927"/>
                  </a:lnTo>
                  <a:lnTo>
                    <a:pt x="3671913" y="813346"/>
                  </a:lnTo>
                  <a:lnTo>
                    <a:pt x="3683431" y="858659"/>
                  </a:lnTo>
                  <a:lnTo>
                    <a:pt x="3698011" y="902741"/>
                  </a:lnTo>
                  <a:lnTo>
                    <a:pt x="3715512" y="945438"/>
                  </a:lnTo>
                  <a:lnTo>
                    <a:pt x="3735844" y="986650"/>
                  </a:lnTo>
                  <a:lnTo>
                    <a:pt x="3758895" y="1026210"/>
                  </a:lnTo>
                  <a:lnTo>
                    <a:pt x="3784549" y="1063993"/>
                  </a:lnTo>
                  <a:lnTo>
                    <a:pt x="3812705" y="1099883"/>
                  </a:lnTo>
                  <a:lnTo>
                    <a:pt x="3843236" y="1133716"/>
                  </a:lnTo>
                  <a:lnTo>
                    <a:pt x="3876052" y="1165377"/>
                  </a:lnTo>
                  <a:lnTo>
                    <a:pt x="3911028" y="1194727"/>
                  </a:lnTo>
                  <a:lnTo>
                    <a:pt x="3948061" y="1221625"/>
                  </a:lnTo>
                  <a:lnTo>
                    <a:pt x="3987038" y="1245946"/>
                  </a:lnTo>
                  <a:lnTo>
                    <a:pt x="4027843" y="1267536"/>
                  </a:lnTo>
                  <a:lnTo>
                    <a:pt x="4070375" y="1286294"/>
                  </a:lnTo>
                  <a:lnTo>
                    <a:pt x="4114533" y="1302054"/>
                  </a:lnTo>
                  <a:lnTo>
                    <a:pt x="4160189" y="1314704"/>
                  </a:lnTo>
                  <a:lnTo>
                    <a:pt x="4327233" y="1593164"/>
                  </a:lnTo>
                  <a:lnTo>
                    <a:pt x="4328668" y="1593164"/>
                  </a:lnTo>
                  <a:lnTo>
                    <a:pt x="4481804" y="1314704"/>
                  </a:lnTo>
                  <a:lnTo>
                    <a:pt x="4527461" y="1302054"/>
                  </a:lnTo>
                  <a:lnTo>
                    <a:pt x="4571619" y="1286294"/>
                  </a:lnTo>
                  <a:lnTo>
                    <a:pt x="4614151" y="1267536"/>
                  </a:lnTo>
                  <a:lnTo>
                    <a:pt x="4654956" y="1245946"/>
                  </a:lnTo>
                  <a:lnTo>
                    <a:pt x="4679213" y="1230807"/>
                  </a:lnTo>
                  <a:lnTo>
                    <a:pt x="4693932" y="1221625"/>
                  </a:lnTo>
                  <a:lnTo>
                    <a:pt x="4730966" y="1194727"/>
                  </a:lnTo>
                  <a:lnTo>
                    <a:pt x="4765941" y="1165377"/>
                  </a:lnTo>
                  <a:lnTo>
                    <a:pt x="4798746" y="1133716"/>
                  </a:lnTo>
                  <a:lnTo>
                    <a:pt x="4829276" y="1099883"/>
                  </a:lnTo>
                  <a:lnTo>
                    <a:pt x="4857432" y="1063993"/>
                  </a:lnTo>
                  <a:lnTo>
                    <a:pt x="4883074" y="1026210"/>
                  </a:lnTo>
                  <a:lnTo>
                    <a:pt x="4906124" y="986650"/>
                  </a:lnTo>
                  <a:lnTo>
                    <a:pt x="4926457" y="945438"/>
                  </a:lnTo>
                  <a:lnTo>
                    <a:pt x="4943957" y="902741"/>
                  </a:lnTo>
                  <a:lnTo>
                    <a:pt x="4958537" y="858659"/>
                  </a:lnTo>
                  <a:lnTo>
                    <a:pt x="4970056" y="813346"/>
                  </a:lnTo>
                  <a:lnTo>
                    <a:pt x="4978425" y="766927"/>
                  </a:lnTo>
                  <a:lnTo>
                    <a:pt x="4978476" y="766406"/>
                  </a:lnTo>
                  <a:lnTo>
                    <a:pt x="4983518" y="719543"/>
                  </a:lnTo>
                  <a:lnTo>
                    <a:pt x="4985220" y="671322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963555" y="918667"/>
            <a:ext cx="9269447" cy="183127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uk-UA" sz="5900" spc="430" dirty="0" smtClean="0"/>
              <a:t>Питання</a:t>
            </a:r>
            <a:r>
              <a:rPr sz="5900" spc="370" dirty="0" smtClean="0"/>
              <a:t> </a:t>
            </a:r>
            <a:r>
              <a:rPr lang="uk-UA" sz="5900" spc="130" dirty="0" smtClean="0"/>
              <a:t>для </a:t>
            </a:r>
            <a:r>
              <a:rPr lang="uk-UA" sz="5900" spc="450" dirty="0" smtClean="0"/>
              <a:t>обговорення:</a:t>
            </a:r>
            <a:endParaRPr sz="5900" dirty="0"/>
          </a:p>
        </p:txBody>
      </p:sp>
      <p:sp>
        <p:nvSpPr>
          <p:cNvPr id="11" name="object 11"/>
          <p:cNvSpPr/>
          <p:nvPr/>
        </p:nvSpPr>
        <p:spPr>
          <a:xfrm>
            <a:off x="0" y="596"/>
            <a:ext cx="8421370" cy="2188210"/>
          </a:xfrm>
          <a:custGeom>
            <a:avLst/>
            <a:gdLst/>
            <a:ahLst/>
            <a:cxnLst/>
            <a:rect l="l" t="t" r="r" b="b"/>
            <a:pathLst>
              <a:path w="8421370" h="2188210">
                <a:moveTo>
                  <a:pt x="8421065" y="0"/>
                </a:moveTo>
                <a:lnTo>
                  <a:pt x="0" y="0"/>
                </a:lnTo>
                <a:lnTo>
                  <a:pt x="0" y="933450"/>
                </a:lnTo>
                <a:lnTo>
                  <a:pt x="0" y="2188210"/>
                </a:lnTo>
                <a:lnTo>
                  <a:pt x="895756" y="2188210"/>
                </a:lnTo>
                <a:lnTo>
                  <a:pt x="895756" y="933450"/>
                </a:lnTo>
                <a:lnTo>
                  <a:pt x="8421065" y="933450"/>
                </a:lnTo>
                <a:lnTo>
                  <a:pt x="8421065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76320" y="2959186"/>
            <a:ext cx="10086340" cy="688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1959" marR="5080" indent="-266700">
              <a:lnSpc>
                <a:spcPct val="112500"/>
              </a:lnSpc>
              <a:spcBef>
                <a:spcPts val="100"/>
              </a:spcBef>
              <a:buFont typeface="Verdana"/>
              <a:buAutoNum type="arabicPeriod"/>
              <a:tabLst>
                <a:tab pos="443865" algn="l"/>
              </a:tabLst>
            </a:pP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Яке</a:t>
            </a:r>
            <a:r>
              <a:rPr sz="2000" spc="32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значення</a:t>
            </a:r>
            <a:r>
              <a:rPr sz="2000" spc="32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95" dirty="0">
                <a:solidFill>
                  <a:srgbClr val="387D59"/>
                </a:solidFill>
                <a:latin typeface="Arial Black"/>
                <a:cs typeface="Arial Black"/>
              </a:rPr>
              <a:t>біржової</a:t>
            </a:r>
            <a:r>
              <a:rPr sz="2000" spc="32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95" dirty="0">
                <a:solidFill>
                  <a:srgbClr val="387D59"/>
                </a:solidFill>
                <a:latin typeface="Arial Black"/>
                <a:cs typeface="Arial Black"/>
              </a:rPr>
              <a:t>діяльності</a:t>
            </a:r>
            <a:r>
              <a:rPr sz="2000" spc="32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50" dirty="0">
                <a:solidFill>
                  <a:srgbClr val="387D59"/>
                </a:solidFill>
                <a:latin typeface="Arial Black"/>
                <a:cs typeface="Arial Black"/>
              </a:rPr>
              <a:t>для</a:t>
            </a:r>
            <a:r>
              <a:rPr sz="2000" spc="32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10" dirty="0">
                <a:solidFill>
                  <a:srgbClr val="387D59"/>
                </a:solidFill>
                <a:latin typeface="Arial Black"/>
                <a:cs typeface="Arial Black"/>
              </a:rPr>
              <a:t>розвитку</a:t>
            </a:r>
            <a:r>
              <a:rPr sz="2000" spc="32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75" dirty="0">
                <a:solidFill>
                  <a:srgbClr val="387D59"/>
                </a:solidFill>
                <a:latin typeface="Arial Black"/>
                <a:cs typeface="Arial Black"/>
              </a:rPr>
              <a:t>національної 	</a:t>
            </a:r>
            <a:r>
              <a:rPr sz="2000" spc="100" dirty="0">
                <a:solidFill>
                  <a:srgbClr val="387D59"/>
                </a:solidFill>
                <a:latin typeface="Arial Black"/>
                <a:cs typeface="Arial Black"/>
              </a:rPr>
              <a:t>економіки</a:t>
            </a:r>
            <a:r>
              <a:rPr sz="2000" spc="30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00" dirty="0">
                <a:solidFill>
                  <a:srgbClr val="387D59"/>
                </a:solidFill>
                <a:latin typeface="Arial Black"/>
                <a:cs typeface="Arial Black"/>
              </a:rPr>
              <a:t>України</a:t>
            </a:r>
            <a:r>
              <a:rPr sz="2000" spc="-47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-50" dirty="0">
                <a:solidFill>
                  <a:srgbClr val="387D59"/>
                </a:solidFill>
                <a:latin typeface="Century Gothic"/>
                <a:cs typeface="Century Gothic"/>
              </a:rPr>
              <a:t>?</a:t>
            </a:r>
            <a:endParaRPr sz="2000" dirty="0">
              <a:latin typeface="Century Gothic"/>
              <a:cs typeface="Century Gothic"/>
            </a:endParaRPr>
          </a:p>
          <a:p>
            <a:pPr marL="441959" indent="-297815">
              <a:lnSpc>
                <a:spcPct val="100000"/>
              </a:lnSpc>
              <a:spcBef>
                <a:spcPts val="300"/>
              </a:spcBef>
              <a:buFont typeface="Verdana"/>
              <a:buAutoNum type="arabicPeriod"/>
              <a:tabLst>
                <a:tab pos="441959" algn="l"/>
              </a:tabLst>
            </a:pP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У</a:t>
            </a:r>
            <a:r>
              <a:rPr sz="2000" spc="27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90" dirty="0">
                <a:solidFill>
                  <a:srgbClr val="387D59"/>
                </a:solidFill>
                <a:latin typeface="Arial Black"/>
                <a:cs typeface="Arial Black"/>
              </a:rPr>
              <a:t>чому</a:t>
            </a:r>
            <a:r>
              <a:rPr sz="2000" spc="27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90" dirty="0">
                <a:solidFill>
                  <a:srgbClr val="387D59"/>
                </a:solidFill>
                <a:latin typeface="Arial Black"/>
                <a:cs typeface="Arial Black"/>
              </a:rPr>
              <a:t>полягають</a:t>
            </a:r>
            <a:r>
              <a:rPr sz="2000" spc="27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50" dirty="0">
                <a:solidFill>
                  <a:srgbClr val="387D59"/>
                </a:solidFill>
                <a:latin typeface="Arial Black"/>
                <a:cs typeface="Arial Black"/>
              </a:rPr>
              <a:t>основні</a:t>
            </a:r>
            <a:r>
              <a:rPr sz="2000" spc="27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40" dirty="0">
                <a:solidFill>
                  <a:srgbClr val="387D59"/>
                </a:solidFill>
                <a:latin typeface="Arial Black"/>
                <a:cs typeface="Arial Black"/>
              </a:rPr>
              <a:t>принципи</a:t>
            </a:r>
            <a:r>
              <a:rPr sz="2000" spc="28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75" dirty="0">
                <a:solidFill>
                  <a:srgbClr val="387D59"/>
                </a:solidFill>
                <a:latin typeface="Arial Black"/>
                <a:cs typeface="Arial Black"/>
              </a:rPr>
              <a:t>функціонування</a:t>
            </a:r>
            <a:r>
              <a:rPr sz="2000" spc="27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60" dirty="0">
                <a:solidFill>
                  <a:srgbClr val="387D59"/>
                </a:solidFill>
                <a:latin typeface="Arial Black"/>
                <a:cs typeface="Arial Black"/>
              </a:rPr>
              <a:t>бірж</a:t>
            </a:r>
            <a:r>
              <a:rPr sz="2000" spc="-47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-50" dirty="0">
                <a:solidFill>
                  <a:srgbClr val="387D59"/>
                </a:solidFill>
                <a:latin typeface="Century Gothic"/>
                <a:cs typeface="Century Gothic"/>
              </a:rPr>
              <a:t>?</a:t>
            </a:r>
            <a:endParaRPr sz="2000" dirty="0">
              <a:latin typeface="Century Gothic"/>
              <a:cs typeface="Century Gothic"/>
            </a:endParaRPr>
          </a:p>
          <a:p>
            <a:pPr marL="441325" marR="383540" indent="-300990">
              <a:lnSpc>
                <a:spcPct val="112500"/>
              </a:lnSpc>
              <a:buFont typeface="Verdana"/>
              <a:buAutoNum type="arabicPeriod"/>
              <a:tabLst>
                <a:tab pos="443865" algn="l"/>
              </a:tabLst>
            </a:pPr>
            <a:r>
              <a:rPr sz="2000" spc="50" dirty="0">
                <a:solidFill>
                  <a:srgbClr val="387D59"/>
                </a:solidFill>
                <a:latin typeface="Arial Black"/>
                <a:cs typeface="Arial Black"/>
              </a:rPr>
              <a:t>Чому</a:t>
            </a:r>
            <a:r>
              <a:rPr sz="2000" spc="28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05" dirty="0">
                <a:solidFill>
                  <a:srgbClr val="387D59"/>
                </a:solidFill>
                <a:latin typeface="Arial Black"/>
                <a:cs typeface="Arial Black"/>
              </a:rPr>
              <a:t>більшість</a:t>
            </a:r>
            <a:r>
              <a:rPr sz="2000" spc="28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60" dirty="0">
                <a:solidFill>
                  <a:srgbClr val="387D59"/>
                </a:solidFill>
                <a:latin typeface="Arial Black"/>
                <a:cs typeface="Arial Black"/>
              </a:rPr>
              <a:t>бірж</a:t>
            </a:r>
            <a:r>
              <a:rPr sz="2000" spc="28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в</a:t>
            </a:r>
            <a:r>
              <a:rPr sz="2000" spc="28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90" dirty="0">
                <a:solidFill>
                  <a:srgbClr val="387D59"/>
                </a:solidFill>
                <a:latin typeface="Arial Black"/>
                <a:cs typeface="Arial Black"/>
              </a:rPr>
              <a:t>Україні</a:t>
            </a:r>
            <a:r>
              <a:rPr sz="2000" spc="28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70" dirty="0">
                <a:solidFill>
                  <a:srgbClr val="387D59"/>
                </a:solidFill>
                <a:latin typeface="Arial Black"/>
                <a:cs typeface="Arial Black"/>
              </a:rPr>
              <a:t>займаються</a:t>
            </a:r>
            <a:r>
              <a:rPr sz="2000" spc="28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95" dirty="0">
                <a:solidFill>
                  <a:srgbClr val="387D59"/>
                </a:solidFill>
                <a:latin typeface="Arial Black"/>
                <a:cs typeface="Arial Black"/>
              </a:rPr>
              <a:t>позабіржовими 	</a:t>
            </a:r>
            <a:r>
              <a:rPr sz="2000" spc="110" dirty="0">
                <a:solidFill>
                  <a:srgbClr val="387D59"/>
                </a:solidFill>
                <a:latin typeface="Arial Black"/>
                <a:cs typeface="Arial Black"/>
              </a:rPr>
              <a:t>операціями</a:t>
            </a:r>
            <a:r>
              <a:rPr sz="2000" spc="-459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-50" dirty="0">
                <a:solidFill>
                  <a:srgbClr val="387D59"/>
                </a:solidFill>
                <a:latin typeface="Century Gothic"/>
                <a:cs typeface="Century Gothic"/>
              </a:rPr>
              <a:t>?</a:t>
            </a:r>
            <a:endParaRPr sz="2000" dirty="0">
              <a:latin typeface="Century Gothic"/>
              <a:cs typeface="Century Gothic"/>
            </a:endParaRPr>
          </a:p>
          <a:p>
            <a:pPr marL="441325" marR="1279525" indent="-299720">
              <a:lnSpc>
                <a:spcPct val="112500"/>
              </a:lnSpc>
              <a:buFont typeface="Verdana"/>
              <a:buAutoNum type="arabicPeriod"/>
              <a:tabLst>
                <a:tab pos="443865" algn="l"/>
              </a:tabLst>
            </a:pP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Як</a:t>
            </a:r>
            <a:r>
              <a:rPr sz="2000" spc="229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95" dirty="0">
                <a:solidFill>
                  <a:srgbClr val="387D59"/>
                </a:solidFill>
                <a:latin typeface="Arial Black"/>
                <a:cs typeface="Arial Black"/>
              </a:rPr>
              <a:t>співвідноситься</a:t>
            </a:r>
            <a:r>
              <a:rPr sz="2000" spc="23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85" dirty="0">
                <a:solidFill>
                  <a:srgbClr val="387D59"/>
                </a:solidFill>
                <a:latin typeface="Arial Black"/>
                <a:cs typeface="Arial Black"/>
              </a:rPr>
              <a:t>модель</a:t>
            </a:r>
            <a:r>
              <a:rPr sz="2000" spc="23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65" dirty="0">
                <a:solidFill>
                  <a:srgbClr val="387D59"/>
                </a:solidFill>
                <a:latin typeface="Arial Black"/>
                <a:cs typeface="Arial Black"/>
              </a:rPr>
              <a:t>кайдзен</a:t>
            </a:r>
            <a:r>
              <a:rPr sz="2000" spc="23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із</a:t>
            </a:r>
            <a:r>
              <a:rPr sz="2000" spc="23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45" dirty="0">
                <a:solidFill>
                  <a:srgbClr val="387D59"/>
                </a:solidFill>
                <a:latin typeface="Arial Black"/>
                <a:cs typeface="Arial Black"/>
              </a:rPr>
              <a:t>традиційними 	</a:t>
            </a:r>
            <a:r>
              <a:rPr sz="2000" spc="114" dirty="0">
                <a:solidFill>
                  <a:srgbClr val="387D59"/>
                </a:solidFill>
                <a:latin typeface="Arial Black"/>
                <a:cs typeface="Arial Black"/>
              </a:rPr>
              <a:t>підходами</a:t>
            </a:r>
            <a:r>
              <a:rPr sz="2000" spc="31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до</a:t>
            </a:r>
            <a:r>
              <a:rPr sz="2000" spc="32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00" dirty="0">
                <a:solidFill>
                  <a:srgbClr val="387D59"/>
                </a:solidFill>
                <a:latin typeface="Arial Black"/>
                <a:cs typeface="Arial Black"/>
              </a:rPr>
              <a:t>менеджменту</a:t>
            </a:r>
            <a:r>
              <a:rPr sz="2000" spc="-46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-50" dirty="0">
                <a:solidFill>
                  <a:srgbClr val="387D59"/>
                </a:solidFill>
                <a:latin typeface="Century Gothic"/>
                <a:cs typeface="Century Gothic"/>
              </a:rPr>
              <a:t>?</a:t>
            </a:r>
            <a:endParaRPr sz="2000" dirty="0">
              <a:latin typeface="Century Gothic"/>
              <a:cs typeface="Century Gothic"/>
            </a:endParaRPr>
          </a:p>
          <a:p>
            <a:pPr marL="441959" marR="164465" indent="-299085">
              <a:lnSpc>
                <a:spcPct val="112500"/>
              </a:lnSpc>
              <a:buFont typeface="Verdana"/>
              <a:buAutoNum type="arabicPeriod"/>
              <a:tabLst>
                <a:tab pos="443865" algn="l"/>
              </a:tabLst>
            </a:pP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Які</a:t>
            </a:r>
            <a:r>
              <a:rPr sz="2000" spc="28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30" dirty="0">
                <a:solidFill>
                  <a:srgbClr val="387D59"/>
                </a:solidFill>
                <a:latin typeface="Arial Black"/>
                <a:cs typeface="Arial Black"/>
              </a:rPr>
              <a:t>труднощі</a:t>
            </a:r>
            <a:r>
              <a:rPr sz="2000" spc="28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20" dirty="0">
                <a:solidFill>
                  <a:srgbClr val="387D59"/>
                </a:solidFill>
                <a:latin typeface="Arial Black"/>
                <a:cs typeface="Arial Black"/>
              </a:rPr>
              <a:t>можуть</a:t>
            </a:r>
            <a:r>
              <a:rPr sz="2000" spc="28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45" dirty="0">
                <a:solidFill>
                  <a:srgbClr val="387D59"/>
                </a:solidFill>
                <a:latin typeface="Arial Black"/>
                <a:cs typeface="Arial Black"/>
              </a:rPr>
              <a:t>виникнути</a:t>
            </a:r>
            <a:r>
              <a:rPr sz="2000" spc="28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90" dirty="0">
                <a:solidFill>
                  <a:srgbClr val="387D59"/>
                </a:solidFill>
                <a:latin typeface="Arial Black"/>
                <a:cs typeface="Arial Black"/>
              </a:rPr>
              <a:t>при</a:t>
            </a:r>
            <a:r>
              <a:rPr sz="2000" spc="28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05" dirty="0">
                <a:solidFill>
                  <a:srgbClr val="387D59"/>
                </a:solidFill>
                <a:latin typeface="Arial Black"/>
                <a:cs typeface="Arial Black"/>
              </a:rPr>
              <a:t>впровадженні</a:t>
            </a:r>
            <a:r>
              <a:rPr sz="2000" spc="28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55" dirty="0">
                <a:solidFill>
                  <a:srgbClr val="387D59"/>
                </a:solidFill>
                <a:latin typeface="Arial Black"/>
                <a:cs typeface="Arial Black"/>
              </a:rPr>
              <a:t>системи 	</a:t>
            </a:r>
            <a:r>
              <a:rPr sz="2000" spc="65" dirty="0">
                <a:solidFill>
                  <a:srgbClr val="387D59"/>
                </a:solidFill>
                <a:latin typeface="Arial Black"/>
                <a:cs typeface="Arial Black"/>
              </a:rPr>
              <a:t>кайдзен</a:t>
            </a:r>
            <a:r>
              <a:rPr sz="2000" spc="29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в</a:t>
            </a:r>
            <a:r>
              <a:rPr sz="2000" spc="29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75" dirty="0">
                <a:solidFill>
                  <a:srgbClr val="387D59"/>
                </a:solidFill>
                <a:latin typeface="Arial Black"/>
                <a:cs typeface="Arial Black"/>
              </a:rPr>
              <a:t>українських</a:t>
            </a:r>
            <a:r>
              <a:rPr sz="2000" spc="29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85" dirty="0">
                <a:solidFill>
                  <a:srgbClr val="387D59"/>
                </a:solidFill>
                <a:latin typeface="Arial Black"/>
                <a:cs typeface="Arial Black"/>
              </a:rPr>
              <a:t>компаніях</a:t>
            </a:r>
            <a:r>
              <a:rPr sz="2000" spc="-47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-50" dirty="0">
                <a:solidFill>
                  <a:srgbClr val="387D59"/>
                </a:solidFill>
                <a:latin typeface="Century Gothic"/>
                <a:cs typeface="Century Gothic"/>
              </a:rPr>
              <a:t>?</a:t>
            </a:r>
            <a:endParaRPr sz="2000" dirty="0">
              <a:latin typeface="Century Gothic"/>
              <a:cs typeface="Century Gothic"/>
            </a:endParaRPr>
          </a:p>
          <a:p>
            <a:pPr marL="441959" indent="-300355">
              <a:lnSpc>
                <a:spcPct val="100000"/>
              </a:lnSpc>
              <a:spcBef>
                <a:spcPts val="300"/>
              </a:spcBef>
              <a:buFont typeface="Verdana"/>
              <a:buAutoNum type="arabicPeriod"/>
              <a:tabLst>
                <a:tab pos="441959" algn="l"/>
              </a:tabLst>
            </a:pP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Які</a:t>
            </a:r>
            <a:r>
              <a:rPr sz="2000" spc="35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80" dirty="0">
                <a:solidFill>
                  <a:srgbClr val="387D59"/>
                </a:solidFill>
                <a:latin typeface="Arial Black"/>
                <a:cs typeface="Arial Black"/>
              </a:rPr>
              <a:t>моделі</a:t>
            </a:r>
            <a:r>
              <a:rPr sz="2000" spc="35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сучасного</a:t>
            </a:r>
            <a:r>
              <a:rPr sz="2000" spc="35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35" dirty="0">
                <a:solidFill>
                  <a:srgbClr val="387D59"/>
                </a:solidFill>
                <a:latin typeface="Arial Black"/>
                <a:cs typeface="Arial Black"/>
              </a:rPr>
              <a:t>підприємництва</a:t>
            </a:r>
            <a:r>
              <a:rPr sz="2000" spc="35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-175" dirty="0">
                <a:solidFill>
                  <a:srgbClr val="387D59"/>
                </a:solidFill>
                <a:latin typeface="Century Gothic"/>
                <a:cs typeface="Century Gothic"/>
              </a:rPr>
              <a:t>(</a:t>
            </a:r>
            <a:r>
              <a:rPr sz="2000" b="1" spc="-345" dirty="0">
                <a:solidFill>
                  <a:srgbClr val="387D59"/>
                </a:solidFill>
                <a:latin typeface="Century Gothic"/>
                <a:cs typeface="Century Gothic"/>
              </a:rPr>
              <a:t> </a:t>
            </a:r>
            <a:r>
              <a:rPr sz="2000" spc="60" dirty="0">
                <a:solidFill>
                  <a:srgbClr val="387D59"/>
                </a:solidFill>
                <a:latin typeface="Arial Black"/>
                <a:cs typeface="Arial Black"/>
              </a:rPr>
              <a:t>аутсорсинг</a:t>
            </a:r>
            <a:r>
              <a:rPr sz="2000" spc="-45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-50" dirty="0">
                <a:solidFill>
                  <a:srgbClr val="387D59"/>
                </a:solidFill>
                <a:latin typeface="Century Gothic"/>
                <a:cs typeface="Century Gothic"/>
              </a:rPr>
              <a:t>,</a:t>
            </a:r>
            <a:endParaRPr sz="2000" dirty="0">
              <a:latin typeface="Century Gothic"/>
              <a:cs typeface="Century Gothic"/>
            </a:endParaRPr>
          </a:p>
          <a:p>
            <a:pPr marL="443865" marR="577850">
              <a:lnSpc>
                <a:spcPct val="112500"/>
              </a:lnSpc>
            </a:pPr>
            <a:r>
              <a:rPr sz="2000" spc="30" dirty="0">
                <a:solidFill>
                  <a:srgbClr val="387D59"/>
                </a:solidFill>
                <a:latin typeface="Arial Black"/>
                <a:cs typeface="Arial Black"/>
              </a:rPr>
              <a:t>інсорсинг</a:t>
            </a:r>
            <a:r>
              <a:rPr sz="2000" spc="-47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30" dirty="0">
                <a:solidFill>
                  <a:srgbClr val="387D59"/>
                </a:solidFill>
                <a:latin typeface="Century Gothic"/>
                <a:cs typeface="Century Gothic"/>
              </a:rPr>
              <a:t>,</a:t>
            </a:r>
            <a:r>
              <a:rPr sz="2000" b="1" spc="270" dirty="0">
                <a:solidFill>
                  <a:srgbClr val="387D59"/>
                </a:solidFill>
                <a:latin typeface="Century Gothic"/>
                <a:cs typeface="Century Gothic"/>
              </a:rPr>
              <a:t> </a:t>
            </a:r>
            <a:r>
              <a:rPr sz="2000" spc="75" dirty="0">
                <a:solidFill>
                  <a:srgbClr val="387D59"/>
                </a:solidFill>
                <a:latin typeface="Arial Black"/>
                <a:cs typeface="Arial Black"/>
              </a:rPr>
              <a:t>кластеризація</a:t>
            </a:r>
            <a:r>
              <a:rPr sz="2000" spc="19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25" dirty="0">
                <a:solidFill>
                  <a:srgbClr val="387D59"/>
                </a:solidFill>
                <a:latin typeface="Arial Black"/>
                <a:cs typeface="Arial Black"/>
              </a:rPr>
              <a:t>тощо</a:t>
            </a:r>
            <a:r>
              <a:rPr sz="2000" spc="-47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30" dirty="0">
                <a:solidFill>
                  <a:srgbClr val="387D59"/>
                </a:solidFill>
                <a:latin typeface="Century Gothic"/>
                <a:cs typeface="Century Gothic"/>
              </a:rPr>
              <a:t>)</a:t>
            </a:r>
            <a:r>
              <a:rPr sz="2000" b="1" spc="300" dirty="0">
                <a:solidFill>
                  <a:srgbClr val="387D59"/>
                </a:solidFill>
                <a:latin typeface="Century Gothic"/>
                <a:cs typeface="Century Gothic"/>
              </a:rPr>
              <a:t> </a:t>
            </a:r>
            <a:r>
              <a:rPr sz="2000" spc="25" dirty="0">
                <a:solidFill>
                  <a:srgbClr val="387D59"/>
                </a:solidFill>
                <a:latin typeface="Arial Black"/>
                <a:cs typeface="Arial Black"/>
              </a:rPr>
              <a:t>є</a:t>
            </a:r>
            <a:r>
              <a:rPr sz="2000" spc="19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20" dirty="0">
                <a:solidFill>
                  <a:srgbClr val="387D59"/>
                </a:solidFill>
                <a:latin typeface="Arial Black"/>
                <a:cs typeface="Arial Black"/>
              </a:rPr>
              <a:t>найефективнішими</a:t>
            </a:r>
            <a:r>
              <a:rPr sz="2000" spc="19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25" dirty="0">
                <a:solidFill>
                  <a:srgbClr val="387D59"/>
                </a:solidFill>
                <a:latin typeface="Arial Black"/>
                <a:cs typeface="Arial Black"/>
              </a:rPr>
              <a:t>для </a:t>
            </a:r>
            <a:r>
              <a:rPr sz="2000" spc="75" dirty="0">
                <a:solidFill>
                  <a:srgbClr val="387D59"/>
                </a:solidFill>
                <a:latin typeface="Arial Black"/>
                <a:cs typeface="Arial Black"/>
              </a:rPr>
              <a:t>українських</a:t>
            </a:r>
            <a:r>
              <a:rPr sz="2000" spc="32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10" dirty="0">
                <a:solidFill>
                  <a:srgbClr val="387D59"/>
                </a:solidFill>
                <a:latin typeface="Arial Black"/>
                <a:cs typeface="Arial Black"/>
              </a:rPr>
              <a:t>підприємств</a:t>
            </a:r>
            <a:r>
              <a:rPr sz="2000" spc="-459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-50" dirty="0">
                <a:solidFill>
                  <a:srgbClr val="387D59"/>
                </a:solidFill>
                <a:latin typeface="Century Gothic"/>
                <a:cs typeface="Century Gothic"/>
              </a:rPr>
              <a:t>?</a:t>
            </a:r>
            <a:endParaRPr sz="2000" dirty="0">
              <a:latin typeface="Century Gothic"/>
              <a:cs typeface="Century Gothic"/>
            </a:endParaRPr>
          </a:p>
          <a:p>
            <a:pPr marL="441959" marR="915669" indent="-288925">
              <a:lnSpc>
                <a:spcPct val="112500"/>
              </a:lnSpc>
              <a:buFont typeface="Verdana"/>
              <a:buAutoNum type="arabicPeriod" startAt="7"/>
              <a:tabLst>
                <a:tab pos="443865" algn="l"/>
              </a:tabLst>
            </a:pP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Як</a:t>
            </a:r>
            <a:r>
              <a:rPr sz="2000" spc="24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10" dirty="0">
                <a:solidFill>
                  <a:srgbClr val="387D59"/>
                </a:solidFill>
                <a:latin typeface="Arial Black"/>
                <a:cs typeface="Arial Black"/>
              </a:rPr>
              <a:t>розвиток</a:t>
            </a:r>
            <a:r>
              <a:rPr sz="2000" spc="24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85" dirty="0">
                <a:solidFill>
                  <a:srgbClr val="387D59"/>
                </a:solidFill>
                <a:latin typeface="Arial Black"/>
                <a:cs typeface="Arial Black"/>
              </a:rPr>
              <a:t>електронної</a:t>
            </a:r>
            <a:r>
              <a:rPr sz="2000" spc="24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05" dirty="0">
                <a:solidFill>
                  <a:srgbClr val="387D59"/>
                </a:solidFill>
                <a:latin typeface="Arial Black"/>
                <a:cs typeface="Arial Black"/>
              </a:rPr>
              <a:t>комерції</a:t>
            </a:r>
            <a:r>
              <a:rPr sz="2000" spc="24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85" dirty="0">
                <a:solidFill>
                  <a:srgbClr val="387D59"/>
                </a:solidFill>
                <a:latin typeface="Arial Black"/>
                <a:cs typeface="Arial Black"/>
              </a:rPr>
              <a:t>впливає</a:t>
            </a:r>
            <a:r>
              <a:rPr sz="2000" spc="24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на</a:t>
            </a:r>
            <a:r>
              <a:rPr sz="2000" spc="24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55" dirty="0">
                <a:solidFill>
                  <a:srgbClr val="387D59"/>
                </a:solidFill>
                <a:latin typeface="Arial Black"/>
                <a:cs typeface="Arial Black"/>
              </a:rPr>
              <a:t>класичні 	</a:t>
            </a: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форми</a:t>
            </a:r>
            <a:r>
              <a:rPr sz="2000" spc="45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35" dirty="0">
                <a:solidFill>
                  <a:srgbClr val="387D59"/>
                </a:solidFill>
                <a:latin typeface="Arial Black"/>
                <a:cs typeface="Arial Black"/>
              </a:rPr>
              <a:t>підприємництва</a:t>
            </a:r>
            <a:r>
              <a:rPr sz="2000" spc="-434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-50" dirty="0">
                <a:solidFill>
                  <a:srgbClr val="387D59"/>
                </a:solidFill>
                <a:latin typeface="Century Gothic"/>
                <a:cs typeface="Century Gothic"/>
              </a:rPr>
              <a:t>?</a:t>
            </a:r>
            <a:endParaRPr sz="2000" dirty="0">
              <a:latin typeface="Century Gothic"/>
              <a:cs typeface="Century Gothic"/>
            </a:endParaRPr>
          </a:p>
          <a:p>
            <a:pPr marL="441959" marR="1939289" indent="-299720">
              <a:lnSpc>
                <a:spcPct val="112500"/>
              </a:lnSpc>
              <a:buFont typeface="Verdana"/>
              <a:buAutoNum type="arabicPeriod" startAt="7"/>
              <a:tabLst>
                <a:tab pos="443865" algn="l"/>
              </a:tabLst>
            </a:pP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У</a:t>
            </a:r>
            <a:r>
              <a:rPr sz="2000" spc="31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90" dirty="0">
                <a:solidFill>
                  <a:srgbClr val="387D59"/>
                </a:solidFill>
                <a:latin typeface="Arial Black"/>
                <a:cs typeface="Arial Black"/>
              </a:rPr>
              <a:t>чому</a:t>
            </a:r>
            <a:r>
              <a:rPr sz="2000" spc="32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полягає</a:t>
            </a:r>
            <a:r>
              <a:rPr sz="2000" spc="32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60" dirty="0">
                <a:solidFill>
                  <a:srgbClr val="387D59"/>
                </a:solidFill>
                <a:latin typeface="Arial Black"/>
                <a:cs typeface="Arial Black"/>
              </a:rPr>
              <a:t>суть</a:t>
            </a:r>
            <a:r>
              <a:rPr sz="2000" spc="32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25" dirty="0">
                <a:solidFill>
                  <a:srgbClr val="387D59"/>
                </a:solidFill>
                <a:latin typeface="Arial Black"/>
                <a:cs typeface="Arial Black"/>
              </a:rPr>
              <a:t>принципу</a:t>
            </a:r>
            <a:r>
              <a:rPr sz="2000" spc="32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95" dirty="0">
                <a:solidFill>
                  <a:srgbClr val="387D59"/>
                </a:solidFill>
                <a:latin typeface="Century Gothic"/>
                <a:cs typeface="Century Gothic"/>
              </a:rPr>
              <a:t>«</a:t>
            </a:r>
            <a:r>
              <a:rPr sz="2000" spc="95" dirty="0">
                <a:solidFill>
                  <a:srgbClr val="387D59"/>
                </a:solidFill>
                <a:latin typeface="Arial Black"/>
                <a:cs typeface="Arial Black"/>
              </a:rPr>
              <a:t>безоплатності</a:t>
            </a:r>
            <a:r>
              <a:rPr sz="2000" spc="-459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220" dirty="0">
                <a:solidFill>
                  <a:srgbClr val="387D59"/>
                </a:solidFill>
                <a:latin typeface="Century Gothic"/>
                <a:cs typeface="Century Gothic"/>
              </a:rPr>
              <a:t>»</a:t>
            </a:r>
            <a:r>
              <a:rPr sz="2000" b="1" spc="425" dirty="0">
                <a:solidFill>
                  <a:srgbClr val="387D59"/>
                </a:solidFill>
                <a:latin typeface="Century Gothic"/>
                <a:cs typeface="Century Gothic"/>
              </a:rPr>
              <a:t> </a:t>
            </a:r>
            <a:r>
              <a:rPr sz="2000" spc="-50" dirty="0">
                <a:solidFill>
                  <a:srgbClr val="387D59"/>
                </a:solidFill>
                <a:latin typeface="Arial Black"/>
                <a:cs typeface="Arial Black"/>
              </a:rPr>
              <a:t>в 	</a:t>
            </a:r>
            <a:r>
              <a:rPr sz="2000" spc="95" dirty="0">
                <a:solidFill>
                  <a:srgbClr val="387D59"/>
                </a:solidFill>
                <a:latin typeface="Arial Black"/>
                <a:cs typeface="Arial Black"/>
              </a:rPr>
              <a:t>електронній</a:t>
            </a:r>
            <a:r>
              <a:rPr sz="2000" spc="28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00" dirty="0">
                <a:solidFill>
                  <a:srgbClr val="387D59"/>
                </a:solidFill>
                <a:latin typeface="Arial Black"/>
                <a:cs typeface="Arial Black"/>
              </a:rPr>
              <a:t>економіці</a:t>
            </a:r>
            <a:r>
              <a:rPr sz="2000" spc="-47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-50" dirty="0">
                <a:solidFill>
                  <a:srgbClr val="387D59"/>
                </a:solidFill>
                <a:latin typeface="Century Gothic"/>
                <a:cs typeface="Century Gothic"/>
              </a:rPr>
              <a:t>?</a:t>
            </a:r>
            <a:endParaRPr sz="2000" dirty="0">
              <a:latin typeface="Century Gothic"/>
              <a:cs typeface="Century Gothic"/>
            </a:endParaRPr>
          </a:p>
          <a:p>
            <a:pPr marL="441325" marR="345440" indent="-300355">
              <a:lnSpc>
                <a:spcPct val="112500"/>
              </a:lnSpc>
              <a:buFont typeface="Verdana"/>
              <a:buAutoNum type="arabicPeriod" startAt="7"/>
              <a:tabLst>
                <a:tab pos="443865" algn="l"/>
              </a:tabLst>
            </a:pP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Які</a:t>
            </a:r>
            <a:r>
              <a:rPr sz="2000" spc="27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95" dirty="0">
                <a:solidFill>
                  <a:srgbClr val="387D59"/>
                </a:solidFill>
                <a:latin typeface="Arial Black"/>
                <a:cs typeface="Arial Black"/>
              </a:rPr>
              <a:t>переваги</a:t>
            </a:r>
            <a:r>
              <a:rPr sz="2000" spc="27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і</a:t>
            </a:r>
            <a:r>
              <a:rPr sz="2000" spc="27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00" dirty="0">
                <a:solidFill>
                  <a:srgbClr val="387D59"/>
                </a:solidFill>
                <a:latin typeface="Arial Black"/>
                <a:cs typeface="Arial Black"/>
              </a:rPr>
              <a:t>ризики</a:t>
            </a:r>
            <a:r>
              <a:rPr sz="2000" spc="27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має</a:t>
            </a:r>
            <a:r>
              <a:rPr sz="2000" spc="27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05" dirty="0">
                <a:solidFill>
                  <a:srgbClr val="387D59"/>
                </a:solidFill>
                <a:latin typeface="Arial Black"/>
                <a:cs typeface="Arial Black"/>
              </a:rPr>
              <a:t>інтернет</a:t>
            </a:r>
            <a:r>
              <a:rPr sz="2000" spc="-47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-114" dirty="0">
                <a:solidFill>
                  <a:srgbClr val="387D59"/>
                </a:solidFill>
                <a:latin typeface="Century Gothic"/>
                <a:cs typeface="Century Gothic"/>
              </a:rPr>
              <a:t>-</a:t>
            </a:r>
            <a:r>
              <a:rPr sz="2000" b="1" spc="-360" dirty="0">
                <a:solidFill>
                  <a:srgbClr val="387D59"/>
                </a:solidFill>
                <a:latin typeface="Century Gothic"/>
                <a:cs typeface="Century Gothic"/>
              </a:rPr>
              <a:t> </a:t>
            </a:r>
            <a:r>
              <a:rPr sz="2000" spc="130" dirty="0">
                <a:solidFill>
                  <a:srgbClr val="387D59"/>
                </a:solidFill>
                <a:latin typeface="Arial Black"/>
                <a:cs typeface="Arial Black"/>
              </a:rPr>
              <a:t>трейдинг</a:t>
            </a:r>
            <a:r>
              <a:rPr sz="2000" spc="27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50" dirty="0">
                <a:solidFill>
                  <a:srgbClr val="387D59"/>
                </a:solidFill>
                <a:latin typeface="Arial Black"/>
                <a:cs typeface="Arial Black"/>
              </a:rPr>
              <a:t>для</a:t>
            </a:r>
            <a:r>
              <a:rPr sz="2000" spc="27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-50" dirty="0">
                <a:solidFill>
                  <a:srgbClr val="387D59"/>
                </a:solidFill>
                <a:latin typeface="Arial Black"/>
                <a:cs typeface="Arial Black"/>
              </a:rPr>
              <a:t>суб</a:t>
            </a:r>
            <a:r>
              <a:rPr sz="2000" spc="-47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55" dirty="0">
                <a:solidFill>
                  <a:srgbClr val="387D59"/>
                </a:solidFill>
                <a:latin typeface="Century Gothic"/>
                <a:cs typeface="Century Gothic"/>
              </a:rPr>
              <a:t>’</a:t>
            </a:r>
            <a:r>
              <a:rPr sz="2000" b="1" spc="-360" dirty="0">
                <a:solidFill>
                  <a:srgbClr val="387D59"/>
                </a:solidFill>
                <a:latin typeface="Century Gothic"/>
                <a:cs typeface="Century Gothic"/>
              </a:rPr>
              <a:t> </a:t>
            </a:r>
            <a:r>
              <a:rPr sz="2000" spc="85" dirty="0">
                <a:solidFill>
                  <a:srgbClr val="387D59"/>
                </a:solidFill>
                <a:latin typeface="Arial Black"/>
                <a:cs typeface="Arial Black"/>
              </a:rPr>
              <a:t>єктів 	</a:t>
            </a:r>
            <a:r>
              <a:rPr sz="2000" spc="75" dirty="0">
                <a:solidFill>
                  <a:srgbClr val="387D59"/>
                </a:solidFill>
                <a:latin typeface="Arial Black"/>
                <a:cs typeface="Arial Black"/>
              </a:rPr>
              <a:t>господарювання</a:t>
            </a:r>
            <a:r>
              <a:rPr sz="2000" spc="-47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-50" dirty="0">
                <a:solidFill>
                  <a:srgbClr val="387D59"/>
                </a:solidFill>
                <a:latin typeface="Century Gothic"/>
                <a:cs typeface="Century Gothic"/>
              </a:rPr>
              <a:t>?</a:t>
            </a:r>
            <a:endParaRPr sz="2000" dirty="0">
              <a:latin typeface="Century Gothic"/>
              <a:cs typeface="Century Gothic"/>
            </a:endParaRPr>
          </a:p>
          <a:p>
            <a:pPr marL="441959" marR="1203325" indent="-429895">
              <a:lnSpc>
                <a:spcPct val="112500"/>
              </a:lnSpc>
              <a:buFont typeface="Verdana"/>
              <a:buAutoNum type="arabicPeriod" startAt="7"/>
              <a:tabLst>
                <a:tab pos="443865" algn="l"/>
              </a:tabLst>
            </a:pP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Як</a:t>
            </a:r>
            <a:r>
              <a:rPr sz="2000" spc="25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30" dirty="0">
                <a:solidFill>
                  <a:srgbClr val="387D59"/>
                </a:solidFill>
                <a:latin typeface="Arial Black"/>
                <a:cs typeface="Arial Black"/>
              </a:rPr>
              <a:t>принцип</a:t>
            </a:r>
            <a:r>
              <a:rPr sz="2000" spc="25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хаосу</a:t>
            </a:r>
            <a:r>
              <a:rPr sz="2000" spc="25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50" dirty="0">
                <a:solidFill>
                  <a:srgbClr val="387D59"/>
                </a:solidFill>
                <a:latin typeface="Arial Black"/>
                <a:cs typeface="Arial Black"/>
              </a:rPr>
              <a:t>може</a:t>
            </a:r>
            <a:r>
              <a:rPr sz="2000" spc="25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10" dirty="0">
                <a:solidFill>
                  <a:srgbClr val="387D59"/>
                </a:solidFill>
                <a:latin typeface="Arial Black"/>
                <a:cs typeface="Arial Black"/>
              </a:rPr>
              <a:t>сприяти</a:t>
            </a:r>
            <a:r>
              <a:rPr sz="2000" spc="25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55" dirty="0">
                <a:solidFill>
                  <a:srgbClr val="387D59"/>
                </a:solidFill>
                <a:latin typeface="Arial Black"/>
                <a:cs typeface="Arial Black"/>
              </a:rPr>
              <a:t>оновленню</a:t>
            </a:r>
            <a:r>
              <a:rPr sz="2000" spc="254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бізнесу</a:t>
            </a:r>
            <a:r>
              <a:rPr sz="2000" spc="25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-50" dirty="0">
                <a:solidFill>
                  <a:srgbClr val="387D59"/>
                </a:solidFill>
                <a:latin typeface="Arial Black"/>
                <a:cs typeface="Arial Black"/>
              </a:rPr>
              <a:t>в 	</a:t>
            </a:r>
            <a:r>
              <a:rPr sz="2000" spc="95" dirty="0">
                <a:solidFill>
                  <a:srgbClr val="387D59"/>
                </a:solidFill>
                <a:latin typeface="Arial Black"/>
                <a:cs typeface="Arial Black"/>
              </a:rPr>
              <a:t>електронній</a:t>
            </a:r>
            <a:r>
              <a:rPr sz="2000" spc="28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00" dirty="0">
                <a:solidFill>
                  <a:srgbClr val="387D59"/>
                </a:solidFill>
                <a:latin typeface="Arial Black"/>
                <a:cs typeface="Arial Black"/>
              </a:rPr>
              <a:t>економіці</a:t>
            </a:r>
            <a:r>
              <a:rPr sz="2000" spc="-47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-50" dirty="0">
                <a:solidFill>
                  <a:srgbClr val="387D59"/>
                </a:solidFill>
                <a:latin typeface="Century Gothic"/>
                <a:cs typeface="Century Gothic"/>
              </a:rPr>
              <a:t>?</a:t>
            </a:r>
            <a:endParaRPr sz="20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</TotalTime>
  <Words>5223</Words>
  <Application>Microsoft Office PowerPoint</Application>
  <PresentationFormat>Произвольный</PresentationFormat>
  <Paragraphs>479</Paragraphs>
  <Slides>41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51" baseType="lpstr">
      <vt:lpstr>Arial</vt:lpstr>
      <vt:lpstr>Arial Black</vt:lpstr>
      <vt:lpstr>Calibri</vt:lpstr>
      <vt:lpstr>Century Gothic</vt:lpstr>
      <vt:lpstr>Gill Sans MT</vt:lpstr>
      <vt:lpstr>Lucida Sans</vt:lpstr>
      <vt:lpstr>Lucida Sans Unicode</vt:lpstr>
      <vt:lpstr>Tahoma</vt:lpstr>
      <vt:lpstr>Verdana</vt:lpstr>
      <vt:lpstr>Office Theme</vt:lpstr>
      <vt:lpstr>Сучасні моделі підприємницької діяльності та біржова діяльність суб’єктів господарювання</vt:lpstr>
      <vt:lpstr>План</vt:lpstr>
      <vt:lpstr>1. Біржова діяльність суб’ єктів господарювання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ОСНОВНІ ПРИНЦИПИ ДІЯЛЬНОСТІ БІРЖ:</vt:lpstr>
      <vt:lpstr>форвардні</vt:lpstr>
      <vt:lpstr>КЛАСИФІКАЦІЯ БІРЖ</vt:lpstr>
      <vt:lpstr>Презентация PowerPoint</vt:lpstr>
      <vt:lpstr>Презентация PowerPoint</vt:lpstr>
      <vt:lpstr>Презентация PowerPoint</vt:lpstr>
      <vt:lpstr>Презентация PowerPoint</vt:lpstr>
      <vt:lpstr>2. Сучасні моделі</vt:lpstr>
      <vt:lpstr>Сучасні моделі ведення бізнесу у підприємницьких структурах</vt:lpstr>
      <vt:lpstr>Сучасні моделі ведення бізнесу у підприємницьких структурах</vt:lpstr>
      <vt:lpstr>Сучасні моделі ведення бізнесу у підприємницьких структурах</vt:lpstr>
      <vt:lpstr>Сучасні моделі ведення бізнесу у підприємницьких структурах</vt:lpstr>
      <vt:lpstr>Сучасні моделі ведення бізнесу у підприємницьких структурах</vt:lpstr>
      <vt:lpstr>Сучасні моделі ведення бізнесу у підприємницьких структурах</vt:lpstr>
      <vt:lpstr>Сучасні моделі ведення бізнесу у підприємницьких структурах</vt:lpstr>
      <vt:lpstr>Сучасні моделі ведення бізнесу у підприємницьких структурах</vt:lpstr>
      <vt:lpstr>Сучасні моделі ведення бізнесу у підприємницьких структурах</vt:lpstr>
      <vt:lpstr>Сучасні моделі ведення бізнесу у підприємницьких структурах</vt:lpstr>
      <vt:lpstr>Презентация PowerPoint</vt:lpstr>
      <vt:lpstr>Важливе уточнення: кайдзен - це не окрема бізнес-модель у вузькому значенні, а філософія управління та система безперервного вдосконалення. Її часто використовують у межах Lean Management - ощадливого управління, яке допомагає створювати більше цінності для клієнта з меншими втратами ресурсів.</vt:lpstr>
      <vt:lpstr>Презентация PowerPoint</vt:lpstr>
      <vt:lpstr>Презентация PowerPoint</vt:lpstr>
      <vt:lpstr>Презентация PowerPoint</vt:lpstr>
      <vt:lpstr>3 . ІНТЕРНЕТ- ТРЕЙДИНГ</vt:lpstr>
      <vt:lpstr>Презентация PowerPoint</vt:lpstr>
      <vt:lpstr>Презентация PowerPoint</vt:lpstr>
      <vt:lpstr>Презентация PowerPoint</vt:lpstr>
      <vt:lpstr>Презентация PowerPoint</vt:lpstr>
      <vt:lpstr>Електронна комерція включає наступні види діяльності:</vt:lpstr>
      <vt:lpstr>Принципи функціонування електронного бізнесу:</vt:lpstr>
      <vt:lpstr>принципи</vt:lpstr>
      <vt:lpstr>Презентация PowerPoint</vt:lpstr>
      <vt:lpstr>Презентация PowerPoint</vt:lpstr>
      <vt:lpstr>Питання для обговорення: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ОДПТБС3.2</dc:title>
  <dc:creator>Катерина Бужимська</dc:creator>
  <cp:keywords>DAG1SjkcNbc,BAFfBgB4H9I,0</cp:keywords>
  <cp:lastModifiedBy>Asus</cp:lastModifiedBy>
  <cp:revision>44</cp:revision>
  <dcterms:created xsi:type="dcterms:W3CDTF">2026-08-23T11:38:49Z</dcterms:created>
  <dcterms:modified xsi:type="dcterms:W3CDTF">2026-10-12T22:43:21Z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v10.0.20070.1</vt:lpwstr>
  </property>
  <property fmtid="{D5CDD505-2E9C-101B-9397-08002B2CF9AE}" pid="3" name="Created">
    <vt:filetime>2025-11-07T00:00:00Z</vt:filetime>
  </property>
  <property fmtid="{D5CDD505-2E9C-101B-9397-08002B2CF9AE}" pid="4" name="Creator">
    <vt:lpwstr>Canva</vt:lpwstr>
  </property>
  <property fmtid="{D5CDD505-2E9C-101B-9397-08002B2CF9AE}" pid="5" name="LastSaved">
    <vt:filetime>2026-08-23T00:00:00Z</vt:filetime>
  </property>
  <property fmtid="{D5CDD505-2E9C-101B-9397-08002B2CF9AE}" pid="6" name="Producer">
    <vt:lpwstr>3-Heights(TM) PDF Security Shell 4.8.25.2 (http://www.pdf-tools.com)</vt:lpwstr>
  </property>
</Properties>
</file>