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BDE48C-69C3-423D-A76F-9A0D0739905F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C7675-B0A9-4044-9280-D634E0DAE2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4635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2265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FC8C9EE-49EF-451D-A0E2-0EDF8C51D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C8E9CBA-E124-47DE-97D0-7E8F26636E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9117FB37-7384-42FE-A2EC-0E9100BA4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E6381D-931A-43BE-8B3F-F475FF1F8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85051D12-3B1B-411B-9719-ADBA78923D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A48B8579-5F5C-42AC-9843-815A650F2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8E97C3B-539D-4994-94C7-612B5AD2A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5A89ECDD-EF52-46FD-9EE9-264EF3F7D2A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EC241C8-98D1-422E-B2CD-537AD8D60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9BE687-6B7A-4FA8-9934-1431C6E95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50276" y="1949404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27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Академічна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доброчесність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цитування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27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та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аналіз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текстових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збігів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1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AD42F308-9657-44E3-B7EC-04D7B6BC1B9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ЛОГІКА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C7839EF-07A8-4D7C-83EE-3E80E33305B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87FFC579-1A4F-4D6E-A0F5-0D5FE76663C2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CFCEE3F1-E4BD-4CAE-AC5B-F6C3ED7CCF4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3357D35-DE28-4863-824A-BBEE5783B9E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220E1F0-EBC8-4565-913F-F2005DAC0375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D555F8E5-ED9C-4733-B3F5-2B1BE6420FB7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CDB97417-AB84-4D78-B782-99B08BA3E77E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ECF171D-1118-47CB-ADB4-8B1ECBC1CDE6}"/>
              </a:ext>
            </a:extLst>
          </p:cNvPr>
          <p:cNvSpPr>
            <a:spLocks noGrp="1"/>
          </p:cNvSpPr>
          <p:nvPr/>
        </p:nvSpPr>
        <p:spPr>
          <a:xfrm>
            <a:off x="140970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Порушення доброчесності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0CAA1F7-1C61-419E-B773-52634FFDFA84}"/>
              </a:ext>
            </a:extLst>
          </p:cNvPr>
          <p:cNvSpPr>
            <a:spLocks noGrp="1"/>
          </p:cNvSpPr>
          <p:nvPr/>
        </p:nvSpPr>
        <p:spPr>
          <a:xfrm>
            <a:off x="140970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Розмежування плагіату, фабрикації, фальсифікації та інших недоброчесних практик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58599D32-F1D3-417E-81BB-2023C7FA05DD}"/>
              </a:ext>
            </a:extLst>
          </p:cNvPr>
          <p:cNvSpPr>
            <a:spLocks noGrp="1"/>
          </p:cNvSpPr>
          <p:nvPr/>
        </p:nvSpPr>
        <p:spPr>
          <a:xfrm>
            <a:off x="609600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CBF6C7A-2F1D-494B-98E7-F3C84F53B49D}"/>
              </a:ext>
            </a:extLst>
          </p:cNvPr>
          <p:cNvSpPr>
            <a:spLocks noGrp="1"/>
          </p:cNvSpPr>
          <p:nvPr/>
        </p:nvSpPr>
        <p:spPr>
          <a:xfrm>
            <a:off x="626745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57B3D30-2BAB-4DA1-87E8-7D43B718B39F}"/>
              </a:ext>
            </a:extLst>
          </p:cNvPr>
          <p:cNvSpPr>
            <a:spLocks noGrp="1"/>
          </p:cNvSpPr>
          <p:nvPr/>
        </p:nvSpPr>
        <p:spPr>
          <a:xfrm>
            <a:off x="683895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Робота з джерелами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48AEEC7-1D73-4372-881F-6CE494F1EF42}"/>
              </a:ext>
            </a:extLst>
          </p:cNvPr>
          <p:cNvSpPr>
            <a:spLocks noGrp="1"/>
          </p:cNvSpPr>
          <p:nvPr/>
        </p:nvSpPr>
        <p:spPr>
          <a:xfrm>
            <a:off x="683895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Коректне цитування, переказування та позначення запозичених матеріалів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94ABBF1C-4F12-478A-9D42-7DC5D022667A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DB02B685-9C31-4B56-B42E-77F7AB216794}"/>
              </a:ext>
            </a:extLst>
          </p:cNvPr>
          <p:cNvSpPr>
            <a:spLocks noGrp="1"/>
          </p:cNvSpPr>
          <p:nvPr/>
        </p:nvSpPr>
        <p:spPr>
          <a:xfrm>
            <a:off x="83820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A7A2B797-B063-4E48-A968-66C01341BF6B}"/>
              </a:ext>
            </a:extLst>
          </p:cNvPr>
          <p:cNvSpPr>
            <a:spLocks noGrp="1"/>
          </p:cNvSpPr>
          <p:nvPr/>
        </p:nvSpPr>
        <p:spPr>
          <a:xfrm>
            <a:off x="140970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Текстові збіги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BC3E6525-DBFC-4936-A3B4-F65D6C616239}"/>
              </a:ext>
            </a:extLst>
          </p:cNvPr>
          <p:cNvSpPr>
            <a:spLocks noGrp="1"/>
          </p:cNvSpPr>
          <p:nvPr/>
        </p:nvSpPr>
        <p:spPr>
          <a:xfrm>
            <a:off x="140970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Розуміння причин подібності тексту та меж автоматизованої перевірки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327BF739-6704-4A33-915C-15109B0E43B3}"/>
              </a:ext>
            </a:extLst>
          </p:cNvPr>
          <p:cNvSpPr>
            <a:spLocks noGrp="1"/>
          </p:cNvSpPr>
          <p:nvPr/>
        </p:nvSpPr>
        <p:spPr>
          <a:xfrm>
            <a:off x="609600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40437213-9E76-4489-A703-780778BB8969}"/>
              </a:ext>
            </a:extLst>
          </p:cNvPr>
          <p:cNvSpPr>
            <a:spLocks noGrp="1"/>
          </p:cNvSpPr>
          <p:nvPr/>
        </p:nvSpPr>
        <p:spPr>
          <a:xfrm>
            <a:off x="626745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21C4806-177A-45A6-A65C-FC75C1F6DC01}"/>
              </a:ext>
            </a:extLst>
          </p:cNvPr>
          <p:cNvSpPr>
            <a:spLocks noGrp="1"/>
          </p:cNvSpPr>
          <p:nvPr/>
        </p:nvSpPr>
        <p:spPr>
          <a:xfrm>
            <a:off x="683895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Аналіз звіту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70DC0B59-407C-41BD-87E3-DB12B35BFB47}"/>
              </a:ext>
            </a:extLst>
          </p:cNvPr>
          <p:cNvSpPr>
            <a:spLocks noGrp="1"/>
          </p:cNvSpPr>
          <p:nvPr/>
        </p:nvSpPr>
        <p:spPr>
          <a:xfrm>
            <a:off x="683895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Змістова оцінка збігів і виправлення недоліків наукового тексту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79021696-060C-4BBC-BAD7-1FF5047D2A58}"/>
              </a:ext>
            </a:extLst>
          </p:cNvPr>
          <p:cNvSpPr>
            <a:spLocks noGrp="1"/>
          </p:cNvSpPr>
          <p:nvPr/>
        </p:nvSpPr>
        <p:spPr>
          <a:xfrm>
            <a:off x="1000125" y="4667250"/>
            <a:ext cx="10191750" cy="857250"/>
          </a:xfrm>
          <a:prstGeom prst="roundRect">
            <a:avLst>
              <a:gd name="adj" fmla="val 888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лекції: здатність створювати простежуваний науковий текст, відокремлювати авторський внесок від запозичень і професійно інтерпретувати звіт про текстові збіги.</a:t>
            </a:r>
          </a:p>
        </p:txBody>
      </p:sp>
    </p:spTree>
    <p:extLst>
      <p:ext uri="{BB962C8B-B14F-4D97-AF65-F5344CB8AC3E}">
        <p14:creationId xmlns:p14="http://schemas.microsoft.com/office/powerpoint/2010/main" val="1852662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A87F13BD-1050-48C2-8BF2-6A4D0EE31683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ВИХІДНА ПОЗИЦІЯ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19B36D6-6145-49A0-A800-FF67C8FA4296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Академічна доброчесність як основа довіри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7A1AD749-16F1-45A3-A1FE-A9DDDB87BDC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8A5C9892-5409-45EB-87FB-6E33E7BC7F85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545B1D1-E215-4A91-A885-A165E19C248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651DE1E-1C93-477D-AA33-4EDD3644E34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62FCA42D-0C73-44A0-BC5E-219D837847E0}"/>
              </a:ext>
            </a:extLst>
          </p:cNvPr>
          <p:cNvSpPr>
            <a:spLocks noGrp="1"/>
          </p:cNvSpPr>
          <p:nvPr/>
        </p:nvSpPr>
        <p:spPr>
          <a:xfrm>
            <a:off x="457200" y="1952625"/>
            <a:ext cx="2571750" cy="1571625"/>
          </a:xfrm>
          <a:prstGeom prst="roundRect">
            <a:avLst>
              <a:gd name="adj" fmla="val 4848"/>
            </a:avLst>
          </a:prstGeom>
          <a:solidFill>
            <a:srgbClr val="EAF2F8"/>
          </a:solidFill>
          <a:ln w="15240">
            <a:solidFill>
              <a:srgbClr val="5C9BC6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F1D9C38-2831-4D92-9E7B-DA81826C424B}"/>
              </a:ext>
            </a:extLst>
          </p:cNvPr>
          <p:cNvSpPr>
            <a:spLocks noGrp="1"/>
          </p:cNvSpPr>
          <p:nvPr/>
        </p:nvSpPr>
        <p:spPr>
          <a:xfrm>
            <a:off x="1457325" y="1600200"/>
            <a:ext cx="571500" cy="45720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5E37541-987F-4FD4-958A-DB93396802E6}"/>
              </a:ext>
            </a:extLst>
          </p:cNvPr>
          <p:cNvSpPr>
            <a:spLocks noGrp="1"/>
          </p:cNvSpPr>
          <p:nvPr/>
        </p:nvSpPr>
        <p:spPr>
          <a:xfrm>
            <a:off x="628650" y="2143125"/>
            <a:ext cx="22288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ПРОЗОРЕ ПОХОДЖЕННЯ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AEEAC26-B3D9-4CE5-9A80-4B88EDDCA346}"/>
              </a:ext>
            </a:extLst>
          </p:cNvPr>
          <p:cNvSpPr>
            <a:spLocks noGrp="1"/>
          </p:cNvSpPr>
          <p:nvPr/>
        </p:nvSpPr>
        <p:spPr>
          <a:xfrm>
            <a:off x="685800" y="2686050"/>
            <a:ext cx="21145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читач розуміє, звідки походять ідеї, дані та формулювання</a:t>
            </a:r>
          </a:p>
        </p:txBody>
      </p:sp>
      <p:sp>
        <p:nvSpPr>
          <p:cNvPr id="11" name="Пряма сполучна лінія 10">
            <a:extLst>
              <a:ext uri="{FF2B5EF4-FFF2-40B4-BE49-F238E27FC236}">
                <a16:creationId xmlns:a16="http://schemas.microsoft.com/office/drawing/2014/main" id="{74E8E6F1-EAC0-4FDC-831D-8B9B21016574}"/>
              </a:ext>
            </a:extLst>
          </p:cNvPr>
          <p:cNvSpPr>
            <a:spLocks noGrp="1"/>
          </p:cNvSpPr>
          <p:nvPr/>
        </p:nvSpPr>
        <p:spPr>
          <a:xfrm>
            <a:off x="3028950" y="2714625"/>
            <a:ext cx="333375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2" name="Округлений прямокутник 11">
            <a:extLst>
              <a:ext uri="{FF2B5EF4-FFF2-40B4-BE49-F238E27FC236}">
                <a16:creationId xmlns:a16="http://schemas.microsoft.com/office/drawing/2014/main" id="{88C1CF3E-1D11-41F6-8901-9D3C8955848C}"/>
              </a:ext>
            </a:extLst>
          </p:cNvPr>
          <p:cNvSpPr>
            <a:spLocks noGrp="1"/>
          </p:cNvSpPr>
          <p:nvPr/>
        </p:nvSpPr>
        <p:spPr>
          <a:xfrm>
            <a:off x="3362325" y="1952625"/>
            <a:ext cx="2571750" cy="1571625"/>
          </a:xfrm>
          <a:prstGeom prst="roundRect">
            <a:avLst>
              <a:gd name="adj" fmla="val 4848"/>
            </a:avLst>
          </a:prstGeom>
          <a:solidFill>
            <a:srgbClr val="EAF5F1"/>
          </a:solidFill>
          <a:ln w="15240">
            <a:solidFill>
              <a:srgbClr val="2E7D6B"/>
            </a:solidFill>
            <a:prstDash val="solid"/>
          </a:ln>
        </p:spPr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9737BD4C-2DC1-4606-8E4C-B3BDFCF264AE}"/>
              </a:ext>
            </a:extLst>
          </p:cNvPr>
          <p:cNvSpPr>
            <a:spLocks noGrp="1"/>
          </p:cNvSpPr>
          <p:nvPr/>
        </p:nvSpPr>
        <p:spPr>
          <a:xfrm>
            <a:off x="4362450" y="1600200"/>
            <a:ext cx="571500" cy="45720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AAB77135-8238-4849-988F-E33C32A27FC4}"/>
              </a:ext>
            </a:extLst>
          </p:cNvPr>
          <p:cNvSpPr>
            <a:spLocks noGrp="1"/>
          </p:cNvSpPr>
          <p:nvPr/>
        </p:nvSpPr>
        <p:spPr>
          <a:xfrm>
            <a:off x="3533775" y="2143125"/>
            <a:ext cx="22288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ДОСТОВІРНИЙ ПРОЦЕС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600DC258-F752-4182-AB8F-770A2D8B1F33}"/>
              </a:ext>
            </a:extLst>
          </p:cNvPr>
          <p:cNvSpPr>
            <a:spLocks noGrp="1"/>
          </p:cNvSpPr>
          <p:nvPr/>
        </p:nvSpPr>
        <p:spPr>
          <a:xfrm>
            <a:off x="3590925" y="2686050"/>
            <a:ext cx="21145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методи, дані й перетворення описано без приховування або викривлення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9718E1EE-7759-43BF-8C82-81935AE9B85F}"/>
              </a:ext>
            </a:extLst>
          </p:cNvPr>
          <p:cNvSpPr>
            <a:spLocks noGrp="1"/>
          </p:cNvSpPr>
          <p:nvPr/>
        </p:nvSpPr>
        <p:spPr>
          <a:xfrm>
            <a:off x="5934075" y="2714625"/>
            <a:ext cx="333375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Округлений прямокутник 16">
            <a:extLst>
              <a:ext uri="{FF2B5EF4-FFF2-40B4-BE49-F238E27FC236}">
                <a16:creationId xmlns:a16="http://schemas.microsoft.com/office/drawing/2014/main" id="{F764F674-85CB-42E1-B327-BE7C6CFCC7E2}"/>
              </a:ext>
            </a:extLst>
          </p:cNvPr>
          <p:cNvSpPr>
            <a:spLocks noGrp="1"/>
          </p:cNvSpPr>
          <p:nvPr/>
        </p:nvSpPr>
        <p:spPr>
          <a:xfrm>
            <a:off x="6267450" y="1952625"/>
            <a:ext cx="2571750" cy="1571625"/>
          </a:xfrm>
          <a:prstGeom prst="roundRect">
            <a:avLst>
              <a:gd name="adj" fmla="val 4848"/>
            </a:avLst>
          </a:prstGeom>
          <a:solidFill>
            <a:srgbClr val="FBF3E5"/>
          </a:solidFill>
          <a:ln w="15240">
            <a:solidFill>
              <a:srgbClr val="A66A18"/>
            </a:solidFill>
            <a:prstDash val="solid"/>
          </a:ln>
        </p:spPr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954F74BE-B35F-4ACD-91CB-6A791444E062}"/>
              </a:ext>
            </a:extLst>
          </p:cNvPr>
          <p:cNvSpPr>
            <a:spLocks noGrp="1"/>
          </p:cNvSpPr>
          <p:nvPr/>
        </p:nvSpPr>
        <p:spPr>
          <a:xfrm>
            <a:off x="7267575" y="1600200"/>
            <a:ext cx="571500" cy="45720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F14E0F0A-20F5-428B-A97F-EF06FD757CC6}"/>
              </a:ext>
            </a:extLst>
          </p:cNvPr>
          <p:cNvSpPr>
            <a:spLocks noGrp="1"/>
          </p:cNvSpPr>
          <p:nvPr/>
        </p:nvSpPr>
        <p:spPr>
          <a:xfrm>
            <a:off x="6438900" y="2143125"/>
            <a:ext cx="22288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66A18"/>
                </a:solidFill>
                <a:latin typeface="DejaVu Sans"/>
                <a:ea typeface="DejaVu Sans"/>
                <a:cs typeface="DejaVu Sans"/>
              </a:rPr>
              <a:t>АВТОРСЬКИЙ ВНЕСОК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A9942238-86C5-4423-9A61-C139B25EDFD1}"/>
              </a:ext>
            </a:extLst>
          </p:cNvPr>
          <p:cNvSpPr>
            <a:spLocks noGrp="1"/>
          </p:cNvSpPr>
          <p:nvPr/>
        </p:nvSpPr>
        <p:spPr>
          <a:xfrm>
            <a:off x="6496050" y="2686050"/>
            <a:ext cx="21145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дослідник чітко показує власні рішення, аргументи та результати</a:t>
            </a:r>
          </a:p>
        </p:txBody>
      </p:sp>
      <p:sp>
        <p:nvSpPr>
          <p:cNvPr id="21" name="Пряма сполучна лінія 20">
            <a:extLst>
              <a:ext uri="{FF2B5EF4-FFF2-40B4-BE49-F238E27FC236}">
                <a16:creationId xmlns:a16="http://schemas.microsoft.com/office/drawing/2014/main" id="{04CE030F-186F-4923-8CA6-5BC3434C310F}"/>
              </a:ext>
            </a:extLst>
          </p:cNvPr>
          <p:cNvSpPr>
            <a:spLocks noGrp="1"/>
          </p:cNvSpPr>
          <p:nvPr/>
        </p:nvSpPr>
        <p:spPr>
          <a:xfrm>
            <a:off x="8839200" y="2714625"/>
            <a:ext cx="333375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2" name="Округлений прямокутник 21">
            <a:extLst>
              <a:ext uri="{FF2B5EF4-FFF2-40B4-BE49-F238E27FC236}">
                <a16:creationId xmlns:a16="http://schemas.microsoft.com/office/drawing/2014/main" id="{E48C2BAE-9A0E-4AE0-A98C-5CA064F65283}"/>
              </a:ext>
            </a:extLst>
          </p:cNvPr>
          <p:cNvSpPr>
            <a:spLocks noGrp="1"/>
          </p:cNvSpPr>
          <p:nvPr/>
        </p:nvSpPr>
        <p:spPr>
          <a:xfrm>
            <a:off x="9172575" y="1952625"/>
            <a:ext cx="2571750" cy="1571625"/>
          </a:xfrm>
          <a:prstGeom prst="roundRect">
            <a:avLst>
              <a:gd name="adj" fmla="val 4848"/>
            </a:avLst>
          </a:prstGeom>
          <a:solidFill>
            <a:srgbClr val="102A43"/>
          </a:solidFill>
          <a:ln w="15240">
            <a:solidFill>
              <a:srgbClr val="102A43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FC816C39-0A94-482F-A740-E5608DDC60D2}"/>
              </a:ext>
            </a:extLst>
          </p:cNvPr>
          <p:cNvSpPr>
            <a:spLocks noGrp="1"/>
          </p:cNvSpPr>
          <p:nvPr/>
        </p:nvSpPr>
        <p:spPr>
          <a:xfrm>
            <a:off x="10172700" y="1600200"/>
            <a:ext cx="571500" cy="457200"/>
          </a:xfrm>
          <a:prstGeom prst="ellipse">
            <a:avLst/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84F1FED3-C459-4E36-97FC-BECABA82FC34}"/>
              </a:ext>
            </a:extLst>
          </p:cNvPr>
          <p:cNvSpPr>
            <a:spLocks noGrp="1"/>
          </p:cNvSpPr>
          <p:nvPr/>
        </p:nvSpPr>
        <p:spPr>
          <a:xfrm>
            <a:off x="9344025" y="2143125"/>
            <a:ext cx="22288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ВІДПОВІДАЛЬНІСТЬ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88E4F94F-EDB6-493D-81C5-1284B4D9747D}"/>
              </a:ext>
            </a:extLst>
          </p:cNvPr>
          <p:cNvSpPr>
            <a:spLocks noGrp="1"/>
          </p:cNvSpPr>
          <p:nvPr/>
        </p:nvSpPr>
        <p:spPr>
          <a:xfrm>
            <a:off x="9401175" y="2686050"/>
            <a:ext cx="21145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автор може пояснити й захистити кожне положення поданої роботи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A180A436-7998-4758-A786-6085EF3C819B}"/>
              </a:ext>
            </a:extLst>
          </p:cNvPr>
          <p:cNvSpPr>
            <a:spLocks noGrp="1"/>
          </p:cNvSpPr>
          <p:nvPr/>
        </p:nvSpPr>
        <p:spPr>
          <a:xfrm>
            <a:off x="1381125" y="4495800"/>
            <a:ext cx="9429750" cy="914400"/>
          </a:xfrm>
          <a:prstGeom prst="roundRect">
            <a:avLst>
              <a:gd name="adj" fmla="val 8333"/>
            </a:avLst>
          </a:prstGeom>
          <a:solidFill>
            <a:srgbClr val="F4F8FB"/>
          </a:solidFill>
          <a:ln w="12383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Доброчесність охоплює весь дослідницький процес. Коректне оформлення посилань не виправляє вигаданих даних, прихованих методів або відсутності самостійного внеску.</a:t>
            </a:r>
          </a:p>
        </p:txBody>
      </p:sp>
    </p:spTree>
    <p:extLst>
      <p:ext uri="{BB962C8B-B14F-4D97-AF65-F5344CB8AC3E}">
        <p14:creationId xmlns:p14="http://schemas.microsoft.com/office/powerpoint/2010/main" val="162722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850FC6B-8C2C-4B74-86D1-E9136F88C274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ПОРУШЕННЯ ДОБРОЧЕСНОСТІ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A7F5A7C-1F7B-434F-827C-10DA9DD845F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Основні види порушень у дослідницькій роботі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2A8B6A2E-ACE8-4753-B0F4-2AB149C07AA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F4350C85-2414-40A2-9CB6-D458C429CDC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51718B2-BB38-4F40-8F15-BD1356D6A14F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6DABB5E-9CA4-4A9B-AC27-27AB67784A83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5CE08C06-C850-485B-B92E-A7740D7614D0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9150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Порушення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Сутність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викривляється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Академічний плагіат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подання чужого наукового або творчого результату без належного зазначення авторства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використання чужої моделі, тексту або ідеї як власної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походження інтелектуального внеску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Фабрикація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створення неіснуючих даних або результатів і подання їх як реальних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додавання вигаданих спостережень до вибірки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фактична основа дослідження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Фальсифікація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необґрунтована зміна, вилучення або приховування матеріалів і результатів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вилучення незручного періоду без методичного пояснення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повнота та достовірність доказів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Недоброчесне повторне використання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повторне подання власного раніше оприлюдненого результату без належного розкриття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включення раніше опублікованого тексту як нового результату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новизна й обсяг фактичного внеску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FDB4DC8-352E-4280-A9EA-37AFAD036753}"/>
              </a:ext>
            </a:extLst>
          </p:cNvPr>
          <p:cNvSpPr>
            <a:spLocks noGrp="1"/>
          </p:cNvSpPr>
          <p:nvPr/>
        </p:nvSpPr>
        <p:spPr>
          <a:xfrm>
            <a:off x="1714500" y="5772150"/>
            <a:ext cx="876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Кваліфікація порушення потребує аналізу наміру, контексту, масштабу, наслідків і правил, що діяли для конкретної роботи.</a:t>
            </a:r>
          </a:p>
        </p:txBody>
      </p:sp>
    </p:spTree>
    <p:extLst>
      <p:ext uri="{BB962C8B-B14F-4D97-AF65-F5344CB8AC3E}">
        <p14:creationId xmlns:p14="http://schemas.microsoft.com/office/powerpoint/2010/main" val="639585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942FC21E-EDFE-4313-A4EF-E43D3F8F1F6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ПОРУШЕННЯ ДОБРОЧЕСНОСТІ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4760DA7-E8DC-446C-8907-594B94DE9FFA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Практики, що послаблюють надійність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75F3AFF2-0415-43F7-9FB1-BC30A2655C9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B69981D5-3064-4073-95E0-5B86BDECF7F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68FD4A4-5040-4BDD-B5C6-C81B0B42764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6A5D270A-BA1B-4F22-95ED-3A0C20953FD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A66C51B2-BC38-4EBB-9826-24A3F69266F6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B55E1DA-1D96-4CDB-803A-2157FD7AF26D}"/>
              </a:ext>
            </a:extLst>
          </p:cNvPr>
          <p:cNvSpPr>
            <a:spLocks noGrp="1"/>
          </p:cNvSpPr>
          <p:nvPr/>
        </p:nvSpPr>
        <p:spPr>
          <a:xfrm>
            <a:off x="838200" y="17240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7FA72A8-CC01-4397-A6E9-86B2FDADA0B9}"/>
              </a:ext>
            </a:extLst>
          </p:cNvPr>
          <p:cNvSpPr>
            <a:spLocks noGrp="1"/>
          </p:cNvSpPr>
          <p:nvPr/>
        </p:nvSpPr>
        <p:spPr>
          <a:xfrm>
            <a:off x="1409700" y="17049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ПРИХОВАНЕ АВТОРСТВО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46A0B34-2225-487D-87D4-60F52216683D}"/>
              </a:ext>
            </a:extLst>
          </p:cNvPr>
          <p:cNvSpPr>
            <a:spLocks noGrp="1"/>
          </p:cNvSpPr>
          <p:nvPr/>
        </p:nvSpPr>
        <p:spPr>
          <a:xfrm>
            <a:off x="1409700" y="20859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внесок фактичного автора не зазначено або авторство надано без реального внеску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983CD58D-E93F-46FF-82ED-51DA0DADC0E4}"/>
              </a:ext>
            </a:extLst>
          </p:cNvPr>
          <p:cNvSpPr>
            <a:spLocks noGrp="1"/>
          </p:cNvSpPr>
          <p:nvPr/>
        </p:nvSpPr>
        <p:spPr>
          <a:xfrm>
            <a:off x="6096000" y="15716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BF3E5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650FFD5-0E36-43CC-9C98-DABE8080D04F}"/>
              </a:ext>
            </a:extLst>
          </p:cNvPr>
          <p:cNvSpPr>
            <a:spLocks noGrp="1"/>
          </p:cNvSpPr>
          <p:nvPr/>
        </p:nvSpPr>
        <p:spPr>
          <a:xfrm>
            <a:off x="6267450" y="1724025"/>
            <a:ext cx="438150" cy="4381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CB855FB2-0B1C-4FFB-AF62-3F992ADB8573}"/>
              </a:ext>
            </a:extLst>
          </p:cNvPr>
          <p:cNvSpPr>
            <a:spLocks noGrp="1"/>
          </p:cNvSpPr>
          <p:nvPr/>
        </p:nvSpPr>
        <p:spPr>
          <a:xfrm>
            <a:off x="6838950" y="17049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ВИБІРКОВЕ ЗВІТУВАННЯ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C97525E-12E5-4546-8A99-3BD66A443DB6}"/>
              </a:ext>
            </a:extLst>
          </p:cNvPr>
          <p:cNvSpPr>
            <a:spLocks noGrp="1"/>
          </p:cNvSpPr>
          <p:nvPr/>
        </p:nvSpPr>
        <p:spPr>
          <a:xfrm>
            <a:off x="6838950" y="20859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оприлюднено лише результати, що підтримують бажану інтерпретацію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C8709603-A7B0-415B-836C-BF80795E59ED}"/>
              </a:ext>
            </a:extLst>
          </p:cNvPr>
          <p:cNvSpPr>
            <a:spLocks noGrp="1"/>
          </p:cNvSpPr>
          <p:nvPr/>
        </p:nvSpPr>
        <p:spPr>
          <a:xfrm>
            <a:off x="666750" y="292417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29E70BD1-D17B-42B4-8722-6B602DF96C4A}"/>
              </a:ext>
            </a:extLst>
          </p:cNvPr>
          <p:cNvSpPr>
            <a:spLocks noGrp="1"/>
          </p:cNvSpPr>
          <p:nvPr/>
        </p:nvSpPr>
        <p:spPr>
          <a:xfrm>
            <a:off x="838200" y="30765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B6A7FA44-E461-4A9A-8E58-8E740FA8D0B9}"/>
              </a:ext>
            </a:extLst>
          </p:cNvPr>
          <p:cNvSpPr>
            <a:spLocks noGrp="1"/>
          </p:cNvSpPr>
          <p:nvPr/>
        </p:nvSpPr>
        <p:spPr>
          <a:xfrm>
            <a:off x="1409700" y="30575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МАНІПУЛЮВАННЯ ДЖЕРЕЛАМИ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A59D40DA-EA1F-4A4E-92D2-D5815FCBA231}"/>
              </a:ext>
            </a:extLst>
          </p:cNvPr>
          <p:cNvSpPr>
            <a:spLocks noGrp="1"/>
          </p:cNvSpPr>
          <p:nvPr/>
        </p:nvSpPr>
        <p:spPr>
          <a:xfrm>
            <a:off x="1409700" y="343852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першоджерело замінено вторинним переказом або цитату вилучено з контексту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1CFDA4EF-F2C3-4EFF-9BD8-30EF51D069D2}"/>
              </a:ext>
            </a:extLst>
          </p:cNvPr>
          <p:cNvSpPr>
            <a:spLocks noGrp="1"/>
          </p:cNvSpPr>
          <p:nvPr/>
        </p:nvSpPr>
        <p:spPr>
          <a:xfrm>
            <a:off x="6096000" y="292417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7AE737C8-B917-42EB-A101-2003EACC48D7}"/>
              </a:ext>
            </a:extLst>
          </p:cNvPr>
          <p:cNvSpPr>
            <a:spLocks noGrp="1"/>
          </p:cNvSpPr>
          <p:nvPr/>
        </p:nvSpPr>
        <p:spPr>
          <a:xfrm>
            <a:off x="6267450" y="30765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F804F0D8-7D72-49AD-8974-A75C0DA0137C}"/>
              </a:ext>
            </a:extLst>
          </p:cNvPr>
          <p:cNvSpPr>
            <a:spLocks noGrp="1"/>
          </p:cNvSpPr>
          <p:nvPr/>
        </p:nvSpPr>
        <p:spPr>
          <a:xfrm>
            <a:off x="6838950" y="30575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ПОДРІБНЕННЯ РЕЗУЛЬТАТІВ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150C9826-B174-416F-A0E7-0F993A0BC6F3}"/>
              </a:ext>
            </a:extLst>
          </p:cNvPr>
          <p:cNvSpPr>
            <a:spLocks noGrp="1"/>
          </p:cNvSpPr>
          <p:nvPr/>
        </p:nvSpPr>
        <p:spPr>
          <a:xfrm>
            <a:off x="6838950" y="343852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одне дослідження штучно розділено без змістовної потреби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5E0A61B7-8C6F-484E-8101-E94848685137}"/>
              </a:ext>
            </a:extLst>
          </p:cNvPr>
          <p:cNvSpPr>
            <a:spLocks noGrp="1"/>
          </p:cNvSpPr>
          <p:nvPr/>
        </p:nvSpPr>
        <p:spPr>
          <a:xfrm>
            <a:off x="666750" y="42767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85CFF189-D235-4EDB-A774-E0898BCBB744}"/>
              </a:ext>
            </a:extLst>
          </p:cNvPr>
          <p:cNvSpPr>
            <a:spLocks noGrp="1"/>
          </p:cNvSpPr>
          <p:nvPr/>
        </p:nvSpPr>
        <p:spPr>
          <a:xfrm>
            <a:off x="838200" y="44291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08B1959E-0F5A-419C-964F-F016FCED1824}"/>
              </a:ext>
            </a:extLst>
          </p:cNvPr>
          <p:cNvSpPr>
            <a:spLocks noGrp="1"/>
          </p:cNvSpPr>
          <p:nvPr/>
        </p:nvSpPr>
        <p:spPr>
          <a:xfrm>
            <a:off x="1409700" y="44100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НЕРОЗКРИТИЙ КОНФЛІКТ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730E713D-E344-4084-8702-910218E48AB3}"/>
              </a:ext>
            </a:extLst>
          </p:cNvPr>
          <p:cNvSpPr>
            <a:spLocks noGrp="1"/>
          </p:cNvSpPr>
          <p:nvPr/>
        </p:nvSpPr>
        <p:spPr>
          <a:xfrm>
            <a:off x="1409700" y="47910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інтерес, що може впливати на рішення дослідника, не повідомлено</a:t>
            </a:r>
          </a:p>
        </p:txBody>
      </p:sp>
      <p:sp>
        <p:nvSpPr>
          <p:cNvPr id="27" name="Округлений прямокутник 26">
            <a:extLst>
              <a:ext uri="{FF2B5EF4-FFF2-40B4-BE49-F238E27FC236}">
                <a16:creationId xmlns:a16="http://schemas.microsoft.com/office/drawing/2014/main" id="{2D9EB219-FFB3-45D3-88B0-DA8A77F6A2ED}"/>
              </a:ext>
            </a:extLst>
          </p:cNvPr>
          <p:cNvSpPr>
            <a:spLocks noGrp="1"/>
          </p:cNvSpPr>
          <p:nvPr/>
        </p:nvSpPr>
        <p:spPr>
          <a:xfrm>
            <a:off x="6096000" y="42767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EA7FCCC8-9454-4BC8-A9FF-740233215F82}"/>
              </a:ext>
            </a:extLst>
          </p:cNvPr>
          <p:cNvSpPr>
            <a:spLocks noGrp="1"/>
          </p:cNvSpPr>
          <p:nvPr/>
        </p:nvSpPr>
        <p:spPr>
          <a:xfrm>
            <a:off x="6267450" y="44291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618D30B3-901F-4BA0-8DDA-D572092E6E9C}"/>
              </a:ext>
            </a:extLst>
          </p:cNvPr>
          <p:cNvSpPr>
            <a:spLocks noGrp="1"/>
          </p:cNvSpPr>
          <p:nvPr/>
        </p:nvSpPr>
        <p:spPr>
          <a:xfrm>
            <a:off x="6838950" y="44100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ПЕРЕШКОДЖАННЯ ПЕРЕВІРЦІ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F94B64DA-9C8E-4109-AA1F-749696A4D685}"/>
              </a:ext>
            </a:extLst>
          </p:cNvPr>
          <p:cNvSpPr>
            <a:spLocks noGrp="1"/>
          </p:cNvSpPr>
          <p:nvPr/>
        </p:nvSpPr>
        <p:spPr>
          <a:xfrm>
            <a:off x="6838950" y="47910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 збережено дані, протоколи або версії, потрібні для відтворення результату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0B07FA22-B079-4CA8-A4DB-9C702D5DB4CC}"/>
              </a:ext>
            </a:extLst>
          </p:cNvPr>
          <p:cNvSpPr>
            <a:spLocks noGrp="1"/>
          </p:cNvSpPr>
          <p:nvPr/>
        </p:nvSpPr>
        <p:spPr>
          <a:xfrm>
            <a:off x="1428750" y="5619750"/>
            <a:ext cx="933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Професійна доброчесність вимагає не лише уникати формального порушення, а й не створювати хибного уявлення про походження, новизну або надійність результату.</a:t>
            </a:r>
          </a:p>
        </p:txBody>
      </p:sp>
    </p:spTree>
    <p:extLst>
      <p:ext uri="{BB962C8B-B14F-4D97-AF65-F5344CB8AC3E}">
        <p14:creationId xmlns:p14="http://schemas.microsoft.com/office/powerpoint/2010/main" val="108484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1420083-4ABE-428B-80FC-264A583A375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РОБОТА З ДЖЕРЕЛАМИ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834E27F-0028-4D9A-A542-8ABD31F96A3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Коли потрібне посилання на джерело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11D9961-D217-4865-A7B4-E28BB9CF61DC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240EBAB-61B9-4238-80C7-5CDE9C437DDB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A814A49-7187-4C2C-B483-4C1CD53833CF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07887AF-7121-4D13-9037-77516A8A705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45369E47-27E5-4DCA-8751-B9412CB1F4B2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61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0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Використаний матеріал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Форма включення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позначають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Вимога до посилання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Точне формулювання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цитата в установленому форматі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межі дослівного фрагмента й автора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посилання на конкретне джерело, за можливості на сторінку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Ідея або аргумент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авторський переказ зі збереженням змісту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походження концепції або пояснення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посилання на першоджерело думки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Дані або показник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таблиця, рисунок або положення в тексті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джерело, одиницю виміру, період і версію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посилання на набір даних або офіційну публікацію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 або модель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опис процедури й авторської адаптації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походження методу та внесені зміни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посилання на первинний опис або валідоване застосування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Загальновідоме положення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стисле твердження без спеціального запозичення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лише те, що справді не потребує перевірки в цій галузі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посилання не обов’язкове, але сумнів тлумачать на користь джерела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96F1F01-8F14-4956-9268-C2D9B798D0CB}"/>
              </a:ext>
            </a:extLst>
          </p:cNvPr>
          <p:cNvSpPr>
            <a:spLocks noGrp="1"/>
          </p:cNvSpPr>
          <p:nvPr/>
        </p:nvSpPr>
        <p:spPr>
          <a:xfrm>
            <a:off x="1809750" y="5772150"/>
            <a:ext cx="857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Посилання виконує дві функції: визнає внесок автора та дає читачеві можливість перевірити підставу твердження.</a:t>
            </a:r>
          </a:p>
        </p:txBody>
      </p:sp>
    </p:spTree>
    <p:extLst>
      <p:ext uri="{BB962C8B-B14F-4D97-AF65-F5344CB8AC3E}">
        <p14:creationId xmlns:p14="http://schemas.microsoft.com/office/powerpoint/2010/main" val="1115785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2575EF6-D8A2-4D3B-AE05-11F8B5ADD38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РОБОТА З ДЖЕРЕЛАМИ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3DE7B2C-CD1A-43F0-81AD-BB16830F755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Цитування, переказування та узагальнення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EB4D17B-21C4-49AC-BD6E-3ADFB85E204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98A02946-D9C2-409B-9008-71BDB7A51B6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6C6B4FD-F2ED-4D6D-959D-1481D35EFFF0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1EC27A4-E9EF-4ABF-8A01-140D82F518A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9BF27CB8-F128-4F56-B89C-8BC3561BAB75}"/>
              </a:ext>
            </a:extLst>
          </p:cNvPr>
          <p:cNvGraphicFramePr/>
          <p:nvPr/>
        </p:nvGraphicFramePr>
        <p:xfrm>
          <a:off x="428625" y="1524000"/>
          <a:ext cx="11334750" cy="3857625"/>
        </p:xfrm>
        <a:graphic>
          <a:graphicData uri="http://schemas.openxmlformats.org/drawingml/2006/table">
            <a:tbl>
              <a:tblPr/>
              <a:tblGrid>
                <a:gridCol w="223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0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15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Спосіб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Змістова операція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Ознака коректності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Типовий ризик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Пряме цитування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відтворення точного формулювання автора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текст не змінено, межі цитати видимі, джерело зазначено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надмірне цитування замість власного аналізу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Переказування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самостійне формулювання конкретної думки джерела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збережено зміст, змінено структуру викладу, джерело зазначено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механічна заміна слів або втрата первинного значення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Узагальнення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стисле представлення кількох положень або всього дослідження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відображено головний висновок і межі роботи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приписування авторам ширших висновків, ніж вони зробили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Синтез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зіставлення кількох джерел для власного аргументу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внесок кожного джерела простежується, авторська логіка відокремлена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злиття позицій у твердження, якого немає в жодному джерелі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1F6349F-8F15-4FA2-87D1-22DBBAA79E4B}"/>
              </a:ext>
            </a:extLst>
          </p:cNvPr>
          <p:cNvSpPr>
            <a:spLocks noGrp="1"/>
          </p:cNvSpPr>
          <p:nvPr/>
        </p:nvSpPr>
        <p:spPr>
          <a:xfrm>
            <a:off x="1762125" y="5619750"/>
            <a:ext cx="8667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Переказування не усуває потреби в посиланні. Воно змінює форму викладу, але не походження використаної ідеї.</a:t>
            </a:r>
          </a:p>
        </p:txBody>
      </p:sp>
    </p:spTree>
    <p:extLst>
      <p:ext uri="{BB962C8B-B14F-4D97-AF65-F5344CB8AC3E}">
        <p14:creationId xmlns:p14="http://schemas.microsoft.com/office/powerpoint/2010/main" val="893594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17E321E1-451A-4B5B-88F5-3C970AA6BA3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РОБОТА З ДЖЕРЕЛАМИ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9B8CD47-E284-4CF3-94AF-716FA6C4FBE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академічного переказування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8D6A7FA8-AC6B-4E86-843D-F5A752B8AE0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C4DCA5AA-1DBE-4335-92EB-DFC5D49AF572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AF39C14-5A07-49F5-A615-F7CA8E689D0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A6CE054-D031-4639-975A-31D18CE8769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44B92E26-0D7D-44AD-9BD1-6B83E3B5C4AC}"/>
              </a:ext>
            </a:extLst>
          </p:cNvPr>
          <p:cNvSpPr>
            <a:spLocks noGrp="1"/>
          </p:cNvSpPr>
          <p:nvPr/>
        </p:nvSpPr>
        <p:spPr>
          <a:xfrm>
            <a:off x="10287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085C1885-2CFF-4C25-B453-8B27B68EE02F}"/>
              </a:ext>
            </a:extLst>
          </p:cNvPr>
          <p:cNvSpPr>
            <a:spLocks noGrp="1"/>
          </p:cNvSpPr>
          <p:nvPr/>
        </p:nvSpPr>
        <p:spPr>
          <a:xfrm>
            <a:off x="148590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9C33BE5F-0E21-4D8E-A303-16E1F6F52BF5}"/>
              </a:ext>
            </a:extLst>
          </p:cNvPr>
          <p:cNvSpPr>
            <a:spLocks noGrp="1"/>
          </p:cNvSpPr>
          <p:nvPr/>
        </p:nvSpPr>
        <p:spPr>
          <a:xfrm>
            <a:off x="3238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ЗРОЗУМІТИ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C9AE3C21-73A2-4B37-ADF2-D62A2437EBA7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1714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визначити тезу, аргументи, умови й межі авторського висновку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732DA962-C339-4B47-A9C7-D904A515CE5A}"/>
              </a:ext>
            </a:extLst>
          </p:cNvPr>
          <p:cNvSpPr>
            <a:spLocks noGrp="1"/>
          </p:cNvSpPr>
          <p:nvPr/>
        </p:nvSpPr>
        <p:spPr>
          <a:xfrm>
            <a:off x="338137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54924E2B-CD49-41DB-A14A-A941A8845361}"/>
              </a:ext>
            </a:extLst>
          </p:cNvPr>
          <p:cNvSpPr>
            <a:spLocks noGrp="1"/>
          </p:cNvSpPr>
          <p:nvPr/>
        </p:nvSpPr>
        <p:spPr>
          <a:xfrm>
            <a:off x="383857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A3CC112-0BE3-4450-A3E0-1986BF05380B}"/>
              </a:ext>
            </a:extLst>
          </p:cNvPr>
          <p:cNvSpPr>
            <a:spLocks noGrp="1"/>
          </p:cNvSpPr>
          <p:nvPr/>
        </p:nvSpPr>
        <p:spPr>
          <a:xfrm>
            <a:off x="267652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ВІДКЛАСТИ ТЕКСТ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24ACC54-A7E9-4F2C-8995-6BBD75491668}"/>
              </a:ext>
            </a:extLst>
          </p:cNvPr>
          <p:cNvSpPr>
            <a:spLocks noGrp="1"/>
          </p:cNvSpPr>
          <p:nvPr/>
        </p:nvSpPr>
        <p:spPr>
          <a:xfrm>
            <a:off x="2752725" y="2971800"/>
            <a:ext cx="1714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формулювати зміст за власною логікою без копіювання структури речень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E2F4D024-6548-4137-9241-709759FD77AA}"/>
              </a:ext>
            </a:extLst>
          </p:cNvPr>
          <p:cNvSpPr>
            <a:spLocks noGrp="1"/>
          </p:cNvSpPr>
          <p:nvPr/>
        </p:nvSpPr>
        <p:spPr>
          <a:xfrm>
            <a:off x="573405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B68FBD40-1C5F-4C64-A7E6-4EC5C32ADDF5}"/>
              </a:ext>
            </a:extLst>
          </p:cNvPr>
          <p:cNvSpPr>
            <a:spLocks noGrp="1"/>
          </p:cNvSpPr>
          <p:nvPr/>
        </p:nvSpPr>
        <p:spPr>
          <a:xfrm>
            <a:off x="619125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684C7322-1507-4EE2-BA0D-F6893C40A4C1}"/>
              </a:ext>
            </a:extLst>
          </p:cNvPr>
          <p:cNvSpPr>
            <a:spLocks noGrp="1"/>
          </p:cNvSpPr>
          <p:nvPr/>
        </p:nvSpPr>
        <p:spPr>
          <a:xfrm>
            <a:off x="502920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ЗІСТАВИТИ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BAC8A0F-21DE-4F83-B641-8492070F63C7}"/>
              </a:ext>
            </a:extLst>
          </p:cNvPr>
          <p:cNvSpPr>
            <a:spLocks noGrp="1"/>
          </p:cNvSpPr>
          <p:nvPr/>
        </p:nvSpPr>
        <p:spPr>
          <a:xfrm>
            <a:off x="5105400" y="2971800"/>
            <a:ext cx="1714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переконатися, що не змінено значення і не додано відсутніх тверджень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3262D191-0029-494E-845A-F98031DA66D8}"/>
              </a:ext>
            </a:extLst>
          </p:cNvPr>
          <p:cNvSpPr>
            <a:spLocks noGrp="1"/>
          </p:cNvSpPr>
          <p:nvPr/>
        </p:nvSpPr>
        <p:spPr>
          <a:xfrm>
            <a:off x="808672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B5769131-0A12-4A0E-A6A3-67FEECF93688}"/>
              </a:ext>
            </a:extLst>
          </p:cNvPr>
          <p:cNvSpPr>
            <a:spLocks noGrp="1"/>
          </p:cNvSpPr>
          <p:nvPr/>
        </p:nvSpPr>
        <p:spPr>
          <a:xfrm>
            <a:off x="854392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AB7DB409-A695-466B-AF90-60071FE80D0C}"/>
              </a:ext>
            </a:extLst>
          </p:cNvPr>
          <p:cNvSpPr>
            <a:spLocks noGrp="1"/>
          </p:cNvSpPr>
          <p:nvPr/>
        </p:nvSpPr>
        <p:spPr>
          <a:xfrm>
            <a:off x="738187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ПОЗНАЧИТИ ДЖЕРЕЛО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85C8DEC5-71A4-4C2F-88C7-524B92FD8CE0}"/>
              </a:ext>
            </a:extLst>
          </p:cNvPr>
          <p:cNvSpPr>
            <a:spLocks noGrp="1"/>
          </p:cNvSpPr>
          <p:nvPr/>
        </p:nvSpPr>
        <p:spPr>
          <a:xfrm>
            <a:off x="7458075" y="2971800"/>
            <a:ext cx="1714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вказати автора та оформити бібліографічне посилання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8FCD54E7-A4F9-406D-A5FC-A1E13AC2F48F}"/>
              </a:ext>
            </a:extLst>
          </p:cNvPr>
          <p:cNvSpPr>
            <a:spLocks noGrp="1"/>
          </p:cNvSpPr>
          <p:nvPr/>
        </p:nvSpPr>
        <p:spPr>
          <a:xfrm>
            <a:off x="10439400" y="1695450"/>
            <a:ext cx="457200" cy="4572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48AD25FE-3D9A-44A3-87BA-B245CFED056F}"/>
              </a:ext>
            </a:extLst>
          </p:cNvPr>
          <p:cNvSpPr>
            <a:spLocks noGrp="1"/>
          </p:cNvSpPr>
          <p:nvPr/>
        </p:nvSpPr>
        <p:spPr>
          <a:xfrm>
            <a:off x="97345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ВБУДУВАТИ В АРГУМЕНТ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2B4A9267-6C58-4DA2-9447-F4A58664B617}"/>
              </a:ext>
            </a:extLst>
          </p:cNvPr>
          <p:cNvSpPr>
            <a:spLocks noGrp="1"/>
          </p:cNvSpPr>
          <p:nvPr/>
        </p:nvSpPr>
        <p:spPr>
          <a:xfrm>
            <a:off x="9810750" y="2971800"/>
            <a:ext cx="1714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пояснити, навіщо положення потрібне у власному дослідженні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AD4BF5E8-2F97-4930-AD60-2456637ABC90}"/>
              </a:ext>
            </a:extLst>
          </p:cNvPr>
          <p:cNvSpPr>
            <a:spLocks noGrp="1"/>
          </p:cNvSpPr>
          <p:nvPr/>
        </p:nvSpPr>
        <p:spPr>
          <a:xfrm>
            <a:off x="1381125" y="4686300"/>
            <a:ext cx="9429750" cy="876300"/>
          </a:xfrm>
          <a:prstGeom prst="roundRect">
            <a:avLst>
              <a:gd name="adj" fmla="val 8696"/>
            </a:avLst>
          </a:prstGeom>
          <a:solidFill>
            <a:srgbClr val="EAF5F1"/>
          </a:solidFill>
          <a:ln w="12383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Якісний переказ демонструє розуміння джерела й підтримує авторську аргументацію. Він не маскує запозичення та не імітує самостійність.</a:t>
            </a:r>
          </a:p>
        </p:txBody>
      </p:sp>
    </p:spTree>
    <p:extLst>
      <p:ext uri="{BB962C8B-B14F-4D97-AF65-F5344CB8AC3E}">
        <p14:creationId xmlns:p14="http://schemas.microsoft.com/office/powerpoint/2010/main" val="1195440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7B0AB4C4-D85C-4867-AF79-065C49EDDF3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РОБОТА З ДЖЕРЕЛАМИ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0FA060B-61E4-4628-A0BB-F3178192FCE1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Використання даних, таблиць і рисунків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613CB22E-02D5-4E71-9296-EFB0D4C9B6E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613F0B0-9224-4EA7-B62F-98BACC1B6F17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F3F1719-7C72-4A68-9A43-34296517B5CD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72D58EA-EBE6-4AE9-ABDB-54DD6D89B91B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32940971-29F6-4539-9341-0968F33438AD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0BBF7BA-E541-4F7B-9C61-9766BB7DA386}"/>
              </a:ext>
            </a:extLst>
          </p:cNvPr>
          <p:cNvSpPr>
            <a:spLocks noGrp="1"/>
          </p:cNvSpPr>
          <p:nvPr/>
        </p:nvSpPr>
        <p:spPr>
          <a:xfrm>
            <a:off x="838200" y="17716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3182558-B446-4375-A5B6-F5B149005BC2}"/>
              </a:ext>
            </a:extLst>
          </p:cNvPr>
          <p:cNvSpPr>
            <a:spLocks noGrp="1"/>
          </p:cNvSpPr>
          <p:nvPr/>
        </p:nvSpPr>
        <p:spPr>
          <a:xfrm>
            <a:off x="1409700" y="17526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ВІДТВОРЕННЯ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9EA8BE1-00B2-403D-BE31-4A3FFFAA75B3}"/>
              </a:ext>
            </a:extLst>
          </p:cNvPr>
          <p:cNvSpPr>
            <a:spLocks noGrp="1"/>
          </p:cNvSpPr>
          <p:nvPr/>
        </p:nvSpPr>
        <p:spPr>
          <a:xfrm>
            <a:off x="1409700" y="2152650"/>
            <a:ext cx="42291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елемент перенесено без зміни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Вимога: позначають джерело та дотримуються умов використання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54093267-46A5-4457-B2DE-F3C735AD6C75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872202F-C196-4963-B889-344CE769F805}"/>
              </a:ext>
            </a:extLst>
          </p:cNvPr>
          <p:cNvSpPr>
            <a:spLocks noGrp="1"/>
          </p:cNvSpPr>
          <p:nvPr/>
        </p:nvSpPr>
        <p:spPr>
          <a:xfrm>
            <a:off x="6267450" y="17716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B223594-2442-4237-B20C-0C438615E689}"/>
              </a:ext>
            </a:extLst>
          </p:cNvPr>
          <p:cNvSpPr>
            <a:spLocks noGrp="1"/>
          </p:cNvSpPr>
          <p:nvPr/>
        </p:nvSpPr>
        <p:spPr>
          <a:xfrm>
            <a:off x="6838950" y="17526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АДАПТАЦІЯ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0F4252C-DE4C-42DB-8629-C473E169402A}"/>
              </a:ext>
            </a:extLst>
          </p:cNvPr>
          <p:cNvSpPr>
            <a:spLocks noGrp="1"/>
          </p:cNvSpPr>
          <p:nvPr/>
        </p:nvSpPr>
        <p:spPr>
          <a:xfrm>
            <a:off x="6838950" y="2152650"/>
            <a:ext cx="42291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змінено оформлення або відібрано частину матеріалу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Вимога: зазначають характер адаптації та зберігають первинне джерело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FF0CD6D0-624A-4859-A827-E894D72BDF8C}"/>
              </a:ext>
            </a:extLst>
          </p:cNvPr>
          <p:cNvSpPr>
            <a:spLocks noGrp="1"/>
          </p:cNvSpPr>
          <p:nvPr/>
        </p:nvSpPr>
        <p:spPr>
          <a:xfrm>
            <a:off x="666750" y="3381375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3BDD994-9DC2-44FC-9DEA-BED48D0453A2}"/>
              </a:ext>
            </a:extLst>
          </p:cNvPr>
          <p:cNvSpPr>
            <a:spLocks noGrp="1"/>
          </p:cNvSpPr>
          <p:nvPr/>
        </p:nvSpPr>
        <p:spPr>
          <a:xfrm>
            <a:off x="838200" y="3533775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844E8FC8-92C7-4534-A5E3-312B0750F6DF}"/>
              </a:ext>
            </a:extLst>
          </p:cNvPr>
          <p:cNvSpPr>
            <a:spLocks noGrp="1"/>
          </p:cNvSpPr>
          <p:nvPr/>
        </p:nvSpPr>
        <p:spPr>
          <a:xfrm>
            <a:off x="1409700" y="35147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АВТОРСЬКИЙ РОЗРАХУНОК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F1A46BA-A2DD-4775-ACDA-3BA54823631C}"/>
              </a:ext>
            </a:extLst>
          </p:cNvPr>
          <p:cNvSpPr>
            <a:spLocks noGrp="1"/>
          </p:cNvSpPr>
          <p:nvPr/>
        </p:nvSpPr>
        <p:spPr>
          <a:xfrm>
            <a:off x="1409700" y="3914775"/>
            <a:ext cx="42291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показники обчислено на основі чужих даних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Вимога: вказують джерело даних, формулу, період і правила перетворення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D05849E1-0A61-45DC-AB7C-98480C60493B}"/>
              </a:ext>
            </a:extLst>
          </p:cNvPr>
          <p:cNvSpPr>
            <a:spLocks noGrp="1"/>
          </p:cNvSpPr>
          <p:nvPr/>
        </p:nvSpPr>
        <p:spPr>
          <a:xfrm>
            <a:off x="6096000" y="3381375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3E239232-D352-485A-949F-8BA489DE53CE}"/>
              </a:ext>
            </a:extLst>
          </p:cNvPr>
          <p:cNvSpPr>
            <a:spLocks noGrp="1"/>
          </p:cNvSpPr>
          <p:nvPr/>
        </p:nvSpPr>
        <p:spPr>
          <a:xfrm>
            <a:off x="6267450" y="35337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CDC31287-2377-4D2E-99BD-0F5717C475AB}"/>
              </a:ext>
            </a:extLst>
          </p:cNvPr>
          <p:cNvSpPr>
            <a:spLocks noGrp="1"/>
          </p:cNvSpPr>
          <p:nvPr/>
        </p:nvSpPr>
        <p:spPr>
          <a:xfrm>
            <a:off x="6838950" y="35147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ВЛАСНІ ДАНІ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897E5067-F912-49AC-B47B-73CB962C3A11}"/>
              </a:ext>
            </a:extLst>
          </p:cNvPr>
          <p:cNvSpPr>
            <a:spLocks noGrp="1"/>
          </p:cNvSpPr>
          <p:nvPr/>
        </p:nvSpPr>
        <p:spPr>
          <a:xfrm>
            <a:off x="6838950" y="3914775"/>
            <a:ext cx="42291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матеріал отримано в межах власного дослідження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Вимога: описують спосіб збирання, вибірку, етичні умови й обмеження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BF0940E9-47CD-4CE6-B241-21E4A6CB542A}"/>
              </a:ext>
            </a:extLst>
          </p:cNvPr>
          <p:cNvSpPr>
            <a:spLocks noGrp="1"/>
          </p:cNvSpPr>
          <p:nvPr/>
        </p:nvSpPr>
        <p:spPr>
          <a:xfrm>
            <a:off x="1619250" y="5381625"/>
            <a:ext cx="8953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Підпис «розроблено автором» потребує підстави. Якщо використано зовнішні дані або концепцію, їхнє походження зазначають безпосередньо під таблицею чи рисунком.</a:t>
            </a:r>
          </a:p>
        </p:txBody>
      </p:sp>
    </p:spTree>
    <p:extLst>
      <p:ext uri="{BB962C8B-B14F-4D97-AF65-F5344CB8AC3E}">
        <p14:creationId xmlns:p14="http://schemas.microsoft.com/office/powerpoint/2010/main" val="517760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6F81DD7-80B5-4CC6-BF0A-33206D5721E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ВЛАСНІ ПОПЕРЕДНІ МАТЕРІАЛИ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CD25105-ED9C-45E6-83AF-73BEC67D96A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Повторне використання власних результатів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F8EC00D-83C7-4266-BC0A-D3A3EA2555E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C63A7F6-F758-4758-9A6B-FBBBE43862D4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A7D1398-190E-40AC-91E2-D487790C610F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3215A3BA-A6F2-418A-9FCA-C0A5A37A88A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BED454E0-9D6A-40A9-8138-AB77AEDC3CD0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5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9150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Ситуація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Допустима дія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потрібно розкрити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Ризик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Раніше опублікована ідея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розвинути або перевірити її в новому контексті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посилання на попередню публікацію та новий внесок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подання продовження як повністю нового результату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Власний фрагмент тексту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переформулювати за потреби або процитувати відповідно до правил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походження тексту й причину повторного використання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приховане дублювання значного обсягу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Той самий набір даних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поставити нове дослідницьке питання або застосувати інший метод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походження даних, попередні аналізи та відмінність нового дослідження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повторне оприлюднення тих самих висновків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Матеріали курсової роботи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використати як підготовчий етап магістерського дослідження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зв’язок робіт, уточнення та нові результати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штучне збільшення обсягу без нового аналізу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5CEAB06-5E6E-4A0A-A0C1-57ACCDBAE91E}"/>
              </a:ext>
            </a:extLst>
          </p:cNvPr>
          <p:cNvSpPr>
            <a:spLocks noGrp="1"/>
          </p:cNvSpPr>
          <p:nvPr/>
        </p:nvSpPr>
        <p:spPr>
          <a:xfrm>
            <a:off x="1571625" y="5772150"/>
            <a:ext cx="9048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Авторство попереднього матеріалу не скасовує вимоги прозорості. Читач має бачити, що вже оприлюднено і який внесок зроблено в новій роботі.</a:t>
            </a:r>
          </a:p>
        </p:txBody>
      </p:sp>
    </p:spTree>
    <p:extLst>
      <p:ext uri="{BB962C8B-B14F-4D97-AF65-F5344CB8AC3E}">
        <p14:creationId xmlns:p14="http://schemas.microsoft.com/office/powerpoint/2010/main" val="1982352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D6FEB46E-2CCC-424D-95C7-13B5AA6ED760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ТЕКСТОВІ ЗБІГИ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9B953F4-B65A-4497-B638-4D5F5D31EB0C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Що встановлює автоматизована перевірка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B77BA6AC-7657-47F6-80C1-C43600292E0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2049B569-70F7-401C-ACE2-940D82729BB7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D276D26-ED35-40C9-BA45-02790C92B05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3F3417F-EE85-4BC6-BEAB-BC9A466F0C2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483E869C-04EF-4A99-B3CC-9EA7954A0454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3333750" cy="2571750"/>
          </a:xfrm>
          <a:prstGeom prst="roundRect">
            <a:avLst>
              <a:gd name="adj" fmla="val 2963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6351E32C-BDDD-429B-AFD7-90D4D07993A9}"/>
              </a:ext>
            </a:extLst>
          </p:cNvPr>
          <p:cNvSpPr>
            <a:spLocks noGrp="1"/>
          </p:cNvSpPr>
          <p:nvPr/>
        </p:nvSpPr>
        <p:spPr>
          <a:xfrm>
            <a:off x="838200" y="18669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4A67B27-C089-4699-AF43-3F0C17C8C50F}"/>
              </a:ext>
            </a:extLst>
          </p:cNvPr>
          <p:cNvSpPr>
            <a:spLocks noGrp="1"/>
          </p:cNvSpPr>
          <p:nvPr/>
        </p:nvSpPr>
        <p:spPr>
          <a:xfrm>
            <a:off x="1409700" y="1847850"/>
            <a:ext cx="2419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СИСТЕМА ВИЯВЛЯЄ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300307F3-5C81-4383-9B33-F44AFBFA2F45}"/>
              </a:ext>
            </a:extLst>
          </p:cNvPr>
          <p:cNvSpPr>
            <a:spLocks noGrp="1"/>
          </p:cNvSpPr>
          <p:nvPr/>
        </p:nvSpPr>
        <p:spPr>
          <a:xfrm>
            <a:off x="1409700" y="2457450"/>
            <a:ext cx="24193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подібні фрагменти, можливі джерела, повторювані словосполучення та показники, розраховані за алгоритмом.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EAEC7F78-405E-4AA7-A739-A6CFC930F3D6}"/>
              </a:ext>
            </a:extLst>
          </p:cNvPr>
          <p:cNvSpPr>
            <a:spLocks noGrp="1"/>
          </p:cNvSpPr>
          <p:nvPr/>
        </p:nvSpPr>
        <p:spPr>
          <a:xfrm>
            <a:off x="4429125" y="1714500"/>
            <a:ext cx="3333750" cy="2571750"/>
          </a:xfrm>
          <a:prstGeom prst="roundRect">
            <a:avLst>
              <a:gd name="adj" fmla="val 2963"/>
            </a:avLst>
          </a:prstGeom>
          <a:solidFill>
            <a:srgbClr val="FBF3E5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507D1C4D-7C07-4327-884B-CAAEB75A36A0}"/>
              </a:ext>
            </a:extLst>
          </p:cNvPr>
          <p:cNvSpPr>
            <a:spLocks noGrp="1"/>
          </p:cNvSpPr>
          <p:nvPr/>
        </p:nvSpPr>
        <p:spPr>
          <a:xfrm>
            <a:off x="4600575" y="1866900"/>
            <a:ext cx="438150" cy="4381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6DBBDF4-D9A7-4C44-81BA-F2A4CEA6956A}"/>
              </a:ext>
            </a:extLst>
          </p:cNvPr>
          <p:cNvSpPr>
            <a:spLocks noGrp="1"/>
          </p:cNvSpPr>
          <p:nvPr/>
        </p:nvSpPr>
        <p:spPr>
          <a:xfrm>
            <a:off x="5172075" y="1847850"/>
            <a:ext cx="2419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ЕКСПЕРТ АНАЛІЗУЄ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F19DC9E-E784-4823-8B7C-55DDFC353A8D}"/>
              </a:ext>
            </a:extLst>
          </p:cNvPr>
          <p:cNvSpPr>
            <a:spLocks noGrp="1"/>
          </p:cNvSpPr>
          <p:nvPr/>
        </p:nvSpPr>
        <p:spPr>
          <a:xfrm>
            <a:off x="5172075" y="2457450"/>
            <a:ext cx="24193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походження кожного суттєвого збігу, наявність посилання, характер використання та вплив на самостійність роботи.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57AA4FEC-AD94-43FD-BC64-D7526E7C8090}"/>
              </a:ext>
            </a:extLst>
          </p:cNvPr>
          <p:cNvSpPr>
            <a:spLocks noGrp="1"/>
          </p:cNvSpPr>
          <p:nvPr/>
        </p:nvSpPr>
        <p:spPr>
          <a:xfrm>
            <a:off x="8191500" y="1714500"/>
            <a:ext cx="3333750" cy="2571750"/>
          </a:xfrm>
          <a:prstGeom prst="roundRect">
            <a:avLst>
              <a:gd name="adj" fmla="val 2963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E62A10B-F1B0-4A87-AA7A-A42F8BCC557C}"/>
              </a:ext>
            </a:extLst>
          </p:cNvPr>
          <p:cNvSpPr>
            <a:spLocks noGrp="1"/>
          </p:cNvSpPr>
          <p:nvPr/>
        </p:nvSpPr>
        <p:spPr>
          <a:xfrm>
            <a:off x="8362950" y="1866900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BA42A10C-5967-4331-B44C-215A9DF97CD7}"/>
              </a:ext>
            </a:extLst>
          </p:cNvPr>
          <p:cNvSpPr>
            <a:spLocks noGrp="1"/>
          </p:cNvSpPr>
          <p:nvPr/>
        </p:nvSpPr>
        <p:spPr>
          <a:xfrm>
            <a:off x="8934450" y="1847850"/>
            <a:ext cx="2419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ПРОЦЕДУРА ВИЗНАЧАЄ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31482E88-3D6E-4645-A51F-F15063027DEB}"/>
              </a:ext>
            </a:extLst>
          </p:cNvPr>
          <p:cNvSpPr>
            <a:spLocks noGrp="1"/>
          </p:cNvSpPr>
          <p:nvPr/>
        </p:nvSpPr>
        <p:spPr>
          <a:xfrm>
            <a:off x="8934450" y="2457450"/>
            <a:ext cx="24193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хто приймає рішення, які показники мають індикативне значення та як автор може пояснити або виправити роботу.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2676720B-9429-4C7E-B331-4F2AAC3BF466}"/>
              </a:ext>
            </a:extLst>
          </p:cNvPr>
          <p:cNvSpPr>
            <a:spLocks noGrp="1"/>
          </p:cNvSpPr>
          <p:nvPr/>
        </p:nvSpPr>
        <p:spPr>
          <a:xfrm>
            <a:off x="1381125" y="4857750"/>
            <a:ext cx="9429750" cy="742950"/>
          </a:xfrm>
          <a:prstGeom prst="roundRect">
            <a:avLst>
              <a:gd name="adj" fmla="val 10256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Відсоток подібності не дорівнює відсотку плагіату. Числовий показник сигналізує про потребу аналізу, але не замінює змістового рішення.</a:t>
            </a:r>
          </a:p>
        </p:txBody>
      </p:sp>
    </p:spTree>
    <p:extLst>
      <p:ext uri="{BB962C8B-B14F-4D97-AF65-F5344CB8AC3E}">
        <p14:creationId xmlns:p14="http://schemas.microsoft.com/office/powerpoint/2010/main" val="1159675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EFE43FC-C65F-489F-8264-16FFDE7CD93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ТЕКСТОВІ ЗБІГИ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B1D50B5-FBB0-489D-B991-72DB08E88617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Причини текстової подібності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5E5BDC0-72B6-402A-98B6-86B372C07BEF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C6C28423-A25F-4B00-AC14-E02B13DBE576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84FD2F0-9851-48DC-9D76-F6B5EA1C90EF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381C69B-0C4D-40AA-B2F1-0668990A5B9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E383E1A0-13DA-40D4-B9C5-1AB4BAE24B0D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 збігу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Можливе походження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Аналітичне питання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Ймовірна дія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Коректна цитата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дослівний фрагмент із посиланням і чіткими межами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виправдані обсяг і функція цитати?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залишити або скоротити без приховування джерела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Стандартне формулювання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назва документа, термін, методична конструкція або нормативний текст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можна сформулювати інакше без втрати точності?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 потреби позначити джерело й виключити технічний збіг за правилами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Некоректний переказ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збережено структуру та значну частину лексики джерела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демонструє фрагмент самостійне розуміння?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переписати після повторного опрацювання джерела й додати посилання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Непозначене запозичення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чужий текст або ідея подані без належного зазначення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який внесок привласнено і наскільки він суттєвий?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відновити атрибуцію, переробити текст або вилучити фрагмент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Самозбіг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фрагмент власної попередньої роботи або спільної публікації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розкрито попереднє оприлюднення та новий внесок?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додати посилання, пояснити зв’язок і скоротити дублювання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56512D3-930C-4623-AB74-C3ED8E2FDC67}"/>
              </a:ext>
            </a:extLst>
          </p:cNvPr>
          <p:cNvSpPr>
            <a:spLocks noGrp="1"/>
          </p:cNvSpPr>
          <p:nvPr/>
        </p:nvSpPr>
        <p:spPr>
          <a:xfrm>
            <a:off x="1714500" y="5772150"/>
            <a:ext cx="876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Однаковий відсоток може мати різний зміст. Вирішальними є походження збігів, їхня роль у роботі та прозорість оформлення.</a:t>
            </a:r>
          </a:p>
        </p:txBody>
      </p:sp>
    </p:spTree>
    <p:extLst>
      <p:ext uri="{BB962C8B-B14F-4D97-AF65-F5344CB8AC3E}">
        <p14:creationId xmlns:p14="http://schemas.microsoft.com/office/powerpoint/2010/main" val="578196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DD0B2601-9222-43C1-ACEC-B2DB4BCDA94D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АНАЛІЗ ЗВІТУ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9AB937B-8FF9-4C7C-A5B1-F02BEC52ECB4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Послідовність змістового аналізу звіту AntiPlagiarism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551C3E0-D1BD-4DFC-B882-54E1840D3DF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EA0C45B-E164-4E1B-B097-92038718FB34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3B330DE-2C03-4C58-818C-1B3249A5B75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FDEC554-224D-4BE8-AFDB-897B4E0128D5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4AF0269B-619B-45BB-BE81-639D6BB06607}"/>
              </a:ext>
            </a:extLst>
          </p:cNvPr>
          <p:cNvSpPr>
            <a:spLocks noGrp="1"/>
          </p:cNvSpPr>
          <p:nvPr/>
        </p:nvSpPr>
        <p:spPr>
          <a:xfrm>
            <a:off x="762000" y="1562100"/>
            <a:ext cx="2428875" cy="4572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ПАРАМЕТРИ ПЕРЕВІРКИ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91F682A5-6AB9-49A1-A1DD-65374310E7B6}"/>
              </a:ext>
            </a:extLst>
          </p:cNvPr>
          <p:cNvSpPr>
            <a:spLocks noGrp="1"/>
          </p:cNvSpPr>
          <p:nvPr/>
        </p:nvSpPr>
        <p:spPr>
          <a:xfrm>
            <a:off x="3381375" y="1590675"/>
            <a:ext cx="400050" cy="40005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E2E9C2F-8621-4FCD-92B6-027740121B91}"/>
              </a:ext>
            </a:extLst>
          </p:cNvPr>
          <p:cNvSpPr>
            <a:spLocks noGrp="1"/>
          </p:cNvSpPr>
          <p:nvPr/>
        </p:nvSpPr>
        <p:spPr>
          <a:xfrm>
            <a:off x="4048125" y="1562100"/>
            <a:ext cx="6953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переконатися, що завантажено остаточну повну версію та застосовано належні налаштування</a:t>
            </a:r>
          </a:p>
        </p:txBody>
      </p: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BDD2C09B-D31D-4A25-955D-6CE7168EEEF5}"/>
              </a:ext>
            </a:extLst>
          </p:cNvPr>
          <p:cNvSpPr>
            <a:spLocks noGrp="1"/>
          </p:cNvSpPr>
          <p:nvPr/>
        </p:nvSpPr>
        <p:spPr>
          <a:xfrm>
            <a:off x="762000" y="2305050"/>
            <a:ext cx="2428875" cy="4572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СТРУКТУРА ЗБІГІВ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221328A4-CB75-4E92-BF37-FC7DD8BBF8AC}"/>
              </a:ext>
            </a:extLst>
          </p:cNvPr>
          <p:cNvSpPr>
            <a:spLocks noGrp="1"/>
          </p:cNvSpPr>
          <p:nvPr/>
        </p:nvSpPr>
        <p:spPr>
          <a:xfrm>
            <a:off x="3381375" y="2333625"/>
            <a:ext cx="400050" cy="40005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4DD1E3E-F74D-41BD-9376-00928CDD83B0}"/>
              </a:ext>
            </a:extLst>
          </p:cNvPr>
          <p:cNvSpPr>
            <a:spLocks noGrp="1"/>
          </p:cNvSpPr>
          <p:nvPr/>
        </p:nvSpPr>
        <p:spPr>
          <a:xfrm>
            <a:off x="4048125" y="2305050"/>
            <a:ext cx="6953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відокремити бібліографію, шаблонні елементи, коректні цитати й основний авторський текст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F37EA3BC-E17C-4F79-BEB3-DDD0556C9062}"/>
              </a:ext>
            </a:extLst>
          </p:cNvPr>
          <p:cNvSpPr>
            <a:spLocks noGrp="1"/>
          </p:cNvSpPr>
          <p:nvPr/>
        </p:nvSpPr>
        <p:spPr>
          <a:xfrm>
            <a:off x="762000" y="3048000"/>
            <a:ext cx="2428875" cy="4572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КЛЮЧОВІ ФРАГМЕНТИ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1F52D014-9280-4D18-BD07-04D1BF5BA068}"/>
              </a:ext>
            </a:extLst>
          </p:cNvPr>
          <p:cNvSpPr>
            <a:spLocks noGrp="1"/>
          </p:cNvSpPr>
          <p:nvPr/>
        </p:nvSpPr>
        <p:spPr>
          <a:xfrm>
            <a:off x="3381375" y="3076575"/>
            <a:ext cx="400050" cy="40005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0F991FB-3901-4623-BCAC-DE44B9395CF6}"/>
              </a:ext>
            </a:extLst>
          </p:cNvPr>
          <p:cNvSpPr>
            <a:spLocks noGrp="1"/>
          </p:cNvSpPr>
          <p:nvPr/>
        </p:nvSpPr>
        <p:spPr>
          <a:xfrm>
            <a:off x="4048125" y="3048000"/>
            <a:ext cx="6953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аналізувати протяжні, повторювані або змістовно важливі збіги незалежно від загального відсотка</a:t>
            </a:r>
          </a:p>
        </p:txBody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6DDEA7CC-6D3A-41F4-B240-3CC9F588984E}"/>
              </a:ext>
            </a:extLst>
          </p:cNvPr>
          <p:cNvSpPr>
            <a:spLocks noGrp="1"/>
          </p:cNvSpPr>
          <p:nvPr/>
        </p:nvSpPr>
        <p:spPr>
          <a:xfrm>
            <a:off x="762000" y="3790950"/>
            <a:ext cx="2428875" cy="4572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ПЕРШОДЖЕРЕЛО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4FAF4157-9965-456A-857E-498DBF9A1F07}"/>
              </a:ext>
            </a:extLst>
          </p:cNvPr>
          <p:cNvSpPr>
            <a:spLocks noGrp="1"/>
          </p:cNvSpPr>
          <p:nvPr/>
        </p:nvSpPr>
        <p:spPr>
          <a:xfrm>
            <a:off x="3381375" y="3819525"/>
            <a:ext cx="400050" cy="40005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DAB80B18-0B4A-4F9D-9383-C1356CF22818}"/>
              </a:ext>
            </a:extLst>
          </p:cNvPr>
          <p:cNvSpPr>
            <a:spLocks noGrp="1"/>
          </p:cNvSpPr>
          <p:nvPr/>
        </p:nvSpPr>
        <p:spPr>
          <a:xfrm>
            <a:off x="4048125" y="3790950"/>
            <a:ext cx="6953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відкрити запропоноване джерело та перевірити справжнє походження фрагмента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AF17AEE6-8626-4961-93FF-3C47CFBA9776}"/>
              </a:ext>
            </a:extLst>
          </p:cNvPr>
          <p:cNvSpPr>
            <a:spLocks noGrp="1"/>
          </p:cNvSpPr>
          <p:nvPr/>
        </p:nvSpPr>
        <p:spPr>
          <a:xfrm>
            <a:off x="762000" y="4533900"/>
            <a:ext cx="2428875" cy="457200"/>
          </a:xfrm>
          <a:prstGeom prst="roundRect">
            <a:avLst>
              <a:gd name="adj" fmla="val 16667"/>
            </a:avLst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КВАЛІФІКАЦІЯ Й РІШЕННЯ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6F0FFD26-798F-47A8-A745-EBD9D3B81A86}"/>
              </a:ext>
            </a:extLst>
          </p:cNvPr>
          <p:cNvSpPr>
            <a:spLocks noGrp="1"/>
          </p:cNvSpPr>
          <p:nvPr/>
        </p:nvSpPr>
        <p:spPr>
          <a:xfrm>
            <a:off x="3381375" y="4562475"/>
            <a:ext cx="400050" cy="400050"/>
          </a:xfrm>
          <a:prstGeom prst="ellipse">
            <a:avLst/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551E38B6-99FD-44AD-A460-A1B1BE406685}"/>
              </a:ext>
            </a:extLst>
          </p:cNvPr>
          <p:cNvSpPr>
            <a:spLocks noGrp="1"/>
          </p:cNvSpPr>
          <p:nvPr/>
        </p:nvSpPr>
        <p:spPr>
          <a:xfrm>
            <a:off x="4048125" y="4533900"/>
            <a:ext cx="6953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визначити характер збігу, потрібне виправлення та порядок подальшого розгляду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7A206606-CEC3-4F0C-ACB4-66B45DA0F7CF}"/>
              </a:ext>
            </a:extLst>
          </p:cNvPr>
          <p:cNvSpPr>
            <a:spLocks noGrp="1"/>
          </p:cNvSpPr>
          <p:nvPr/>
        </p:nvSpPr>
        <p:spPr>
          <a:xfrm>
            <a:off x="1524000" y="5476875"/>
            <a:ext cx="9144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Аналіз починають не з пошуку прийнятного відсотка, а з визначення того, які елементи наукового внеску належать авторові та як це підтверджено.</a:t>
            </a:r>
          </a:p>
        </p:txBody>
      </p:sp>
    </p:spTree>
    <p:extLst>
      <p:ext uri="{BB962C8B-B14F-4D97-AF65-F5344CB8AC3E}">
        <p14:creationId xmlns:p14="http://schemas.microsoft.com/office/powerpoint/2010/main" val="204014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DDC9C09-AD86-4DA6-8078-5C1AA317B76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ВИПРАВЛЕННЯ НЕДОЛІКІВ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D5625C9-6F7E-4A95-AAFC-5B887509CF2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Дії за результатами аналізу текстових збігів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DC63EB9-011E-4E18-8CC9-1EA43C7E6D3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783CF33-E899-487C-AF80-37DB3A64337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07B19B3-ADA2-4F96-94C1-DC67EE0BE9A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2042B26-31DC-4EC5-9AB0-0291B985D34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E43A1252-A1AF-40FF-A736-38C6E9D83EFE}"/>
              </a:ext>
            </a:extLst>
          </p:cNvPr>
          <p:cNvGraphicFramePr/>
          <p:nvPr/>
        </p:nvGraphicFramePr>
        <p:xfrm>
          <a:off x="428625" y="1524000"/>
          <a:ext cx="11334750" cy="3810000"/>
        </p:xfrm>
        <a:graphic>
          <a:graphicData uri="http://schemas.openxmlformats.org/drawingml/2006/table">
            <a:tbl>
              <a:tblPr/>
              <a:tblGrid>
                <a:gridCol w="252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0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Виявлений недолік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Коригувальна дія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перевіряють повторно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Неприпустиме виправлення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Відсутнє посилання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встановити першоджерело й оформити атрибуцію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відповідність посилання фактично використаному матеріалу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додати випадкове або вторинне джерело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Механічний переказ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повторно опрацювати зміст і сформулювати власну аналітичну позицію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точність переказу та авторський внесок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замінити слова синонімами для зниження відсотка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Надмірне цитування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скоротити цитату й пояснити її роль у власній аргументації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баланс між джерелами та самостійним аналізом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видалити лапки або посилання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Необґрунтований самозбіг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розкрити попередню публікацію та показати новий результат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фактичну новизну й відсутність прихованого дублювання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формально переставити речення без зміни змісту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3A4E7A6-5A14-4725-962E-CD4C9B38E12D}"/>
              </a:ext>
            </a:extLst>
          </p:cNvPr>
          <p:cNvSpPr>
            <a:spLocks noGrp="1"/>
          </p:cNvSpPr>
          <p:nvPr/>
        </p:nvSpPr>
        <p:spPr>
          <a:xfrm>
            <a:off x="1428750" y="5572125"/>
            <a:ext cx="9334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Мета доопрацювання полягає у відновленні прозорості й самостійності тексту. Зменшення числового показника без змістового виправлення не усуває проблему.</a:t>
            </a:r>
          </a:p>
        </p:txBody>
      </p:sp>
    </p:spTree>
    <p:extLst>
      <p:ext uri="{BB962C8B-B14F-4D97-AF65-F5344CB8AC3E}">
        <p14:creationId xmlns:p14="http://schemas.microsoft.com/office/powerpoint/2010/main" val="1241183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C815E1B3-0624-4612-8F8A-DA38B34ECAF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ПІДСУМОК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03A2045-B252-42A9-8C6D-3010259D3D9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доброчесного наукового тексту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2DD87A8-8870-4E0E-8BAD-826445F0E66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9C300412-DBC8-4417-ACA8-3332638FC1C7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3ED1DD6-2644-4AD5-A700-50B594B322D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2976525-5D89-446E-AC67-BFB58D25DEE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1F8D135-AB4F-4FFE-94A9-5A3657F089DC}"/>
              </a:ext>
            </a:extLst>
          </p:cNvPr>
          <p:cNvSpPr>
            <a:spLocks noGrp="1"/>
          </p:cNvSpPr>
          <p:nvPr/>
        </p:nvSpPr>
        <p:spPr>
          <a:xfrm>
            <a:off x="714375" y="15716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07E47A0-B8A3-4820-8A8A-47FFCACE13EC}"/>
              </a:ext>
            </a:extLst>
          </p:cNvPr>
          <p:cNvSpPr>
            <a:spLocks noGrp="1"/>
          </p:cNvSpPr>
          <p:nvPr/>
        </p:nvSpPr>
        <p:spPr>
          <a:xfrm>
            <a:off x="1333500" y="154305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РОЗМЕЖУВАТИ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44BBF7B-96AD-4AEC-BF40-842DB622ED62}"/>
              </a:ext>
            </a:extLst>
          </p:cNvPr>
          <p:cNvSpPr>
            <a:spLocks noGrp="1"/>
          </p:cNvSpPr>
          <p:nvPr/>
        </p:nvSpPr>
        <p:spPr>
          <a:xfrm>
            <a:off x="3619500" y="1543050"/>
            <a:ext cx="4524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власний внесок, використані джерела та попередні результати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AF6DDA0-722B-45CF-9CC7-7F4ECE7D2222}"/>
              </a:ext>
            </a:extLst>
          </p:cNvPr>
          <p:cNvSpPr>
            <a:spLocks noGrp="1"/>
          </p:cNvSpPr>
          <p:nvPr/>
        </p:nvSpPr>
        <p:spPr>
          <a:xfrm>
            <a:off x="714375" y="23145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44BE64E7-DB59-4678-B5CC-0ED2F6A02B1E}"/>
              </a:ext>
            </a:extLst>
          </p:cNvPr>
          <p:cNvSpPr>
            <a:spLocks noGrp="1"/>
          </p:cNvSpPr>
          <p:nvPr/>
        </p:nvSpPr>
        <p:spPr>
          <a:xfrm>
            <a:off x="1333500" y="228600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АТРИБУТУВАТИ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EF1CBEB-37D3-4D74-8892-2D86058FA28E}"/>
              </a:ext>
            </a:extLst>
          </p:cNvPr>
          <p:cNvSpPr>
            <a:spLocks noGrp="1"/>
          </p:cNvSpPr>
          <p:nvPr/>
        </p:nvSpPr>
        <p:spPr>
          <a:xfrm>
            <a:off x="3619500" y="2286000"/>
            <a:ext cx="4524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ідеї, формулювання, дані, методи й візуальні матеріали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CC264F4A-6F7E-42BE-A8C0-9181671C4717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D38BE738-7C6D-4846-8000-E7B7FDCFC08C}"/>
              </a:ext>
            </a:extLst>
          </p:cNvPr>
          <p:cNvSpPr>
            <a:spLocks noGrp="1"/>
          </p:cNvSpPr>
          <p:nvPr/>
        </p:nvSpPr>
        <p:spPr>
          <a:xfrm>
            <a:off x="1333500" y="302895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ЗБЕРІГАТИ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2A763FD5-AAA9-4E44-AB40-7C0B6DC426E4}"/>
              </a:ext>
            </a:extLst>
          </p:cNvPr>
          <p:cNvSpPr>
            <a:spLocks noGrp="1"/>
          </p:cNvSpPr>
          <p:nvPr/>
        </p:nvSpPr>
        <p:spPr>
          <a:xfrm>
            <a:off x="3619500" y="3028950"/>
            <a:ext cx="4524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простежуваність джерел, версій, даних і дослідницьких рішень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2838801-E227-43D5-A575-05627F6A4252}"/>
              </a:ext>
            </a:extLst>
          </p:cNvPr>
          <p:cNvSpPr>
            <a:spLocks noGrp="1"/>
          </p:cNvSpPr>
          <p:nvPr/>
        </p:nvSpPr>
        <p:spPr>
          <a:xfrm>
            <a:off x="714375" y="38004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B5CC541-8F49-4A10-9FA7-9DBEB2BCE971}"/>
              </a:ext>
            </a:extLst>
          </p:cNvPr>
          <p:cNvSpPr>
            <a:spLocks noGrp="1"/>
          </p:cNvSpPr>
          <p:nvPr/>
        </p:nvSpPr>
        <p:spPr>
          <a:xfrm>
            <a:off x="1333500" y="377190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АНАЛІЗУВАТИ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DCDC8B38-FB76-417B-A985-AEAFA22E85ED}"/>
              </a:ext>
            </a:extLst>
          </p:cNvPr>
          <p:cNvSpPr>
            <a:spLocks noGrp="1"/>
          </p:cNvSpPr>
          <p:nvPr/>
        </p:nvSpPr>
        <p:spPr>
          <a:xfrm>
            <a:off x="3619500" y="3771900"/>
            <a:ext cx="4524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характер текстових збігів, а не лише числовий показник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4F812E81-5FC0-4846-BE7E-86DC839C327B}"/>
              </a:ext>
            </a:extLst>
          </p:cNvPr>
          <p:cNvSpPr>
            <a:spLocks noGrp="1"/>
          </p:cNvSpPr>
          <p:nvPr/>
        </p:nvSpPr>
        <p:spPr>
          <a:xfrm>
            <a:off x="714375" y="4543425"/>
            <a:ext cx="400050" cy="400050"/>
          </a:xfrm>
          <a:prstGeom prst="ellipse">
            <a:avLst/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DEC012B9-C8FF-4AB0-ACE2-D599010D7A20}"/>
              </a:ext>
            </a:extLst>
          </p:cNvPr>
          <p:cNvSpPr>
            <a:spLocks noGrp="1"/>
          </p:cNvSpPr>
          <p:nvPr/>
        </p:nvSpPr>
        <p:spPr>
          <a:xfrm>
            <a:off x="1333500" y="451485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ВИПРАВЛЯТИ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382F2F9-EFFD-4472-8CD1-B4830BC9184A}"/>
              </a:ext>
            </a:extLst>
          </p:cNvPr>
          <p:cNvSpPr>
            <a:spLocks noGrp="1"/>
          </p:cNvSpPr>
          <p:nvPr/>
        </p:nvSpPr>
        <p:spPr>
          <a:xfrm>
            <a:off x="3619500" y="4514850"/>
            <a:ext cx="4524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змістовну причину недоліку без маскування подібності</a:t>
            </a:r>
          </a:p>
        </p:txBody>
      </p:sp>
      <p:sp>
        <p:nvSpPr>
          <p:cNvPr id="22" name="Округлений прямокутник 21">
            <a:extLst>
              <a:ext uri="{FF2B5EF4-FFF2-40B4-BE49-F238E27FC236}">
                <a16:creationId xmlns:a16="http://schemas.microsoft.com/office/drawing/2014/main" id="{C6559CFD-8E6E-4AE6-8E49-94D5D11349C9}"/>
              </a:ext>
            </a:extLst>
          </p:cNvPr>
          <p:cNvSpPr>
            <a:spLocks noGrp="1"/>
          </p:cNvSpPr>
          <p:nvPr/>
        </p:nvSpPr>
        <p:spPr>
          <a:xfrm>
            <a:off x="8382000" y="1571625"/>
            <a:ext cx="3143250" cy="3638550"/>
          </a:xfrm>
          <a:prstGeom prst="roundRect">
            <a:avLst>
              <a:gd name="adj" fmla="val 2424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CFC23566-E492-4DDC-A26C-6F0888CF63DE}"/>
              </a:ext>
            </a:extLst>
          </p:cNvPr>
          <p:cNvSpPr>
            <a:spLocks noGrp="1"/>
          </p:cNvSpPr>
          <p:nvPr/>
        </p:nvSpPr>
        <p:spPr>
          <a:xfrm>
            <a:off x="8667750" y="1790700"/>
            <a:ext cx="2571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ОСНОВНІ ДЖЕРЕЛА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F3C3C497-25C1-48F0-870B-EA119BCFE00C}"/>
              </a:ext>
            </a:extLst>
          </p:cNvPr>
          <p:cNvSpPr>
            <a:spLocks noGrp="1"/>
          </p:cNvSpPr>
          <p:nvPr/>
        </p:nvSpPr>
        <p:spPr>
          <a:xfrm>
            <a:off x="8620125" y="2209800"/>
            <a:ext cx="2667000" cy="2781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Закон України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«Про академічну доброчесність»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№ 4742-IX, 2025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Закон України «Про освіту»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стаття 42, чинна редакція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ALLEA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The European Code of Conduct for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Research Integrity, 2023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Національне агентство із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забезпечення якості вищої освіти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матеріали з академічної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доброчесності та акредитації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Внутрішні документи Університету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 академічної доброчесності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A26136C8-42A7-4840-9CAE-DE5114268334}"/>
              </a:ext>
            </a:extLst>
          </p:cNvPr>
          <p:cNvSpPr>
            <a:spLocks noGrp="1"/>
          </p:cNvSpPr>
          <p:nvPr/>
        </p:nvSpPr>
        <p:spPr>
          <a:xfrm>
            <a:off x="1143000" y="5429250"/>
            <a:ext cx="9906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Якість наукового тексту визначає не відсутність збігів, а прозоре походження матеріалу, коректність доказів і самостійність дослідницького внеску.</a:t>
            </a:r>
          </a:p>
        </p:txBody>
      </p:sp>
    </p:spTree>
    <p:extLst>
      <p:ext uri="{BB962C8B-B14F-4D97-AF65-F5344CB8AC3E}">
        <p14:creationId xmlns:p14="http://schemas.microsoft.com/office/powerpoint/2010/main" val="56369812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1680</Words>
  <Application>Microsoft Office PowerPoint</Application>
  <DocSecurity>0</DocSecurity>
  <PresentationFormat>Широкий екран</PresentationFormat>
  <Paragraphs>340</Paragraphs>
  <Slides>15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Aptos</vt:lpstr>
      <vt:lpstr>Calibri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Юлія Мороз</cp:lastModifiedBy>
  <cp:revision>1</cp:revision>
  <dcterms:modified xsi:type="dcterms:W3CDTF">2026-10-15T11:31:45Z</dcterms:modified>
</cp:coreProperties>
</file>