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4" r:id="rId2"/>
    <p:sldId id="257" r:id="rId3"/>
    <p:sldId id="258" r:id="rId4"/>
    <p:sldId id="261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7" r:id="rId14"/>
    <p:sldId id="305" r:id="rId15"/>
    <p:sldId id="308" r:id="rId16"/>
    <p:sldId id="323" r:id="rId17"/>
    <p:sldId id="324" r:id="rId18"/>
    <p:sldId id="325" r:id="rId19"/>
    <p:sldId id="326" r:id="rId20"/>
    <p:sldId id="313" r:id="rId21"/>
    <p:sldId id="315" r:id="rId22"/>
    <p:sldId id="317" r:id="rId23"/>
    <p:sldId id="319" r:id="rId24"/>
    <p:sldId id="318" r:id="rId25"/>
    <p:sldId id="320" r:id="rId26"/>
    <p:sldId id="316" r:id="rId27"/>
    <p:sldId id="321" r:id="rId28"/>
    <p:sldId id="275" r:id="rId29"/>
    <p:sldId id="322" r:id="rId30"/>
    <p:sldId id="273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6" autoAdjust="0"/>
    <p:restoredTop sz="94660"/>
  </p:normalViewPr>
  <p:slideViewPr>
    <p:cSldViewPr snapToGrid="0">
      <p:cViewPr>
        <p:scale>
          <a:sx n="71" d="100"/>
          <a:sy n="71" d="100"/>
        </p:scale>
        <p:origin x="114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A0698-701F-4D4D-8602-AFDBDD83F29B}" type="datetimeFigureOut">
              <a:rPr lang="uk-UA" smtClean="0"/>
              <a:t>29.09.2026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2E19D-447B-4CAC-A15F-6AE3FBDEC1B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973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 smtClean="0"/>
              <a:t>Зразок 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 smtClean="0"/>
              <a:t>Зразок заголовка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449405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/>
              <a:t>Тема </a:t>
            </a:r>
            <a:r>
              <a:rPr lang="uk-UA" b="1" dirty="0"/>
              <a:t>3</a:t>
            </a:r>
            <a:r>
              <a:rPr lang="uk-UA" b="1" dirty="0" smtClean="0"/>
              <a:t>. </a:t>
            </a:r>
            <a:r>
              <a:rPr lang="uk-UA" b="1" dirty="0"/>
              <a:t>Контент-маркетинг як інструмент просування цифрових продуктів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327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ПЛАН</a:t>
            </a:r>
            <a:endParaRPr lang="uk-UA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334961" y="1048419"/>
            <a:ext cx="11522075" cy="4176713"/>
          </a:xfrm>
        </p:spPr>
        <p:txBody>
          <a:bodyPr/>
          <a:lstStyle/>
          <a:p>
            <a:pPr marL="0" indent="0">
              <a:buNone/>
            </a:pPr>
            <a:r>
              <a:rPr lang="uk-UA" sz="1800" dirty="0"/>
              <a:t>1. Сутність контент-маркетингу та його місце у просуванні цифрових продуктів</a:t>
            </a:r>
          </a:p>
          <a:p>
            <a:pPr marL="0" indent="0">
              <a:buNone/>
            </a:pPr>
            <a:r>
              <a:rPr lang="uk-UA" sz="1800" dirty="0" smtClean="0"/>
              <a:t>2. Контент-стратегія як основа системного просування цифрового продукту</a:t>
            </a:r>
          </a:p>
          <a:p>
            <a:pPr marL="0" indent="0">
              <a:buNone/>
            </a:pPr>
            <a:r>
              <a:rPr lang="uk-UA" sz="1800" dirty="0" smtClean="0"/>
              <a:t>3</a:t>
            </a:r>
            <a:r>
              <a:rPr lang="uk-UA" sz="1800" dirty="0"/>
              <a:t>. Формати контенту та їх роль на різних етапах шляху споживача</a:t>
            </a:r>
          </a:p>
          <a:p>
            <a:pPr marL="0" indent="0">
              <a:buNone/>
            </a:pPr>
            <a:r>
              <a:rPr lang="uk-UA" sz="1800" dirty="0"/>
              <a:t>4. Вимірювання ефективності та оптимізація контент-маркетингу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37580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59" y="0"/>
            <a:ext cx="11522075" cy="60302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+mn-lt"/>
              </a:rPr>
              <a:t>1. </a:t>
            </a:r>
            <a:r>
              <a:rPr lang="uk-UA" sz="2000" b="1" dirty="0" smtClean="0">
                <a:solidFill>
                  <a:schemeClr val="tx1"/>
                </a:solidFill>
                <a:latin typeface="+mn-lt"/>
              </a:rPr>
              <a:t>Сутність контент-маркетингу та його місце у просуванні цифрових продуктів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253204" y="490425"/>
            <a:ext cx="11685587" cy="530066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uk-UA" sz="1800" dirty="0"/>
              <a:t>Контент-маркетинг</a:t>
            </a:r>
            <a:r>
              <a:rPr lang="uk-UA" sz="1800" b="0" dirty="0"/>
              <a:t> </a:t>
            </a:r>
            <a:r>
              <a:rPr lang="en-US" sz="1800" b="0" dirty="0"/>
              <a:t>– </a:t>
            </a:r>
            <a:r>
              <a:rPr lang="uk-UA" sz="1800" b="0" dirty="0"/>
              <a:t>це довгострокова маркетингова технологія (стратегія), що за допомогою контенту привертає увагу цільової аудиторії та будує міцні взаємозв’язки. Відповідно до цілей маркетологи створюють релевантний контент, що не тільки приваблює нових клієнтів, а й утримує наявних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uk-UA" sz="1800" b="0" dirty="0" smtClean="0"/>
              <a:t>Саме </a:t>
            </a:r>
            <a:r>
              <a:rPr lang="uk-UA" sz="1800" dirty="0"/>
              <a:t>контент-маркетинг виник як противага </a:t>
            </a:r>
            <a:r>
              <a:rPr lang="uk-UA" sz="1800" dirty="0" smtClean="0"/>
              <a:t>рекламі.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uk-UA" sz="1800" b="0" dirty="0" smtClean="0"/>
              <a:t>Зараз </a:t>
            </a:r>
            <a:r>
              <a:rPr lang="uk-UA" sz="1800" b="0" dirty="0"/>
              <a:t>за увагу споживача конкурує занадто багато компаній, величезна кількість брендів. Саме </a:t>
            </a:r>
            <a:r>
              <a:rPr lang="uk-UA" sz="1800" dirty="0"/>
              <a:t>на загальній хвилі війни за увагу покупців і з’явився контент-маркетинг</a:t>
            </a:r>
            <a:r>
              <a:rPr lang="uk-UA" sz="18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uk-UA" sz="1800" b="0" dirty="0"/>
              <a:t>Все що шукає користувач на просторах Інтернету — це інформація у різних форматах та формах. </a:t>
            </a:r>
            <a:r>
              <a:rPr lang="uk-UA" sz="1800" dirty="0"/>
              <a:t>Основне завдання контент-маркетингу </a:t>
            </a:r>
            <a:r>
              <a:rPr lang="uk-UA" sz="1800" b="0" dirty="0"/>
              <a:t>полягає у подачі релевантної інформації в потрібний час і в потрібному місці, а також заклик до цільових дій. </a:t>
            </a: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uk-UA" sz="1800" b="0" dirty="0"/>
              <a:t>Традиційна реклама будується на логіці переривання: вона з'являється там, де людина її не шукала, і намагається привернути увагу будь-що. Контент-маркетинг пропонує інший шлях — замість того щоб переривати людину, бренд створює матеріали, які вона сама шукатиме. Стаття, що відповідає на реальне питання, відеоурок, що вирішує конкретну проблему, дослідження, що надає цінні дані — все це людина знаходить сама, бо це їй потрібно. </a:t>
            </a:r>
            <a:endParaRPr lang="uk-UA" sz="1800" b="0" dirty="0"/>
          </a:p>
          <a:p>
            <a:pPr marL="0" indent="0">
              <a:spcBef>
                <a:spcPts val="600"/>
              </a:spcBef>
              <a:buNone/>
            </a:pPr>
            <a:endParaRPr lang="uk-UA" sz="1800" b="0" dirty="0"/>
          </a:p>
        </p:txBody>
      </p:sp>
    </p:spTree>
    <p:extLst>
      <p:ext uri="{BB962C8B-B14F-4D97-AF65-F5344CB8AC3E}">
        <p14:creationId xmlns:p14="http://schemas.microsoft.com/office/powerpoint/2010/main" val="25815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0" y="388312"/>
            <a:ext cx="11944350" cy="573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Варто виділити ще кілька </a:t>
            </a:r>
            <a:r>
              <a:rPr lang="uk-UA" sz="1800" dirty="0"/>
              <a:t>вагомих переваг контент-маркетингу </a:t>
            </a:r>
            <a:r>
              <a:rPr lang="uk-UA" sz="1800" b="0" dirty="0"/>
              <a:t>над іншими способами приваблення аудиторії.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Продаж товарів та послуг через контент, що цікавий та потрібний аудиторії.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Підвищення впізнаваності бренду, створення позитивного іміджу компанії, яка через контент показує турботу про користувачів, транслює бажання допомогти у вирішенні завдань.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Для популяризації та розкрутки потрібно значно менше бюджетних коштів, ніж на традиційні способи та канали реклами.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Завдяки значній кількості природних посилань, зростають позиції сайту у видачі пошукових систем.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Постійний приріст нових публікацій на сайті, що відповідають різним запитам призводить до росту показників пошукового трафіку.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/>
              <a:t>✓ Якісний пізнавальний контент, що розміщений на сайті або на платформах дотичних до бренду впливає на рівень експертності, зміцнює авторитет в очах споживачів та потенційних клієнтів</a:t>
            </a:r>
            <a:r>
              <a:rPr lang="uk-UA" sz="1800" b="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uk-UA" sz="1800" dirty="0" smtClean="0"/>
              <a:t>Для </a:t>
            </a:r>
            <a:r>
              <a:rPr lang="uk-UA" sz="1800" dirty="0"/>
              <a:t>цифрових продуктів </a:t>
            </a:r>
            <a:r>
              <a:rPr lang="uk-UA" sz="1800" b="0" dirty="0"/>
              <a:t>контент-маркетинг набуває </a:t>
            </a:r>
            <a:r>
              <a:rPr lang="uk-UA" sz="1800" dirty="0"/>
              <a:t>особливого стратегічного значення</a:t>
            </a:r>
            <a:r>
              <a:rPr lang="uk-UA" sz="1800" b="0" dirty="0"/>
              <a:t>, що обумовлене самою природою цифрового продукту. </a:t>
            </a:r>
            <a:endParaRPr lang="uk-UA" sz="1800" b="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uk-UA" sz="1800" b="0" dirty="0" smtClean="0"/>
              <a:t>Покупець </a:t>
            </a:r>
            <a:r>
              <a:rPr lang="uk-UA" sz="1800" b="0" dirty="0"/>
              <a:t>не може оцінити його фізично до придбання. Тому він шукає інформацію: читає відгуки, вивчає документацію, переглядає демо, порівнює альтернативи. Кожен з цих пошуків — це точка контакту, де бренд може або бути присутнім із корисним матеріалом, або програти конкуренту, що цю присутність забезпечив.</a:t>
            </a:r>
          </a:p>
          <a:p>
            <a:pPr marL="0" indent="0">
              <a:buNone/>
            </a:pPr>
            <a:endParaRPr lang="uk-UA" sz="1800" b="0" dirty="0"/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7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0" y="473393"/>
            <a:ext cx="11358562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dirty="0"/>
              <a:t>Друга причина особливої важливості контент-маркетингу </a:t>
            </a:r>
            <a:r>
              <a:rPr lang="uk-UA" sz="2000" b="0" dirty="0"/>
              <a:t>для цифрових </a:t>
            </a:r>
            <a:r>
              <a:rPr lang="uk-UA" sz="2000" b="0" dirty="0" smtClean="0"/>
              <a:t>продуктів – </a:t>
            </a:r>
            <a:r>
              <a:rPr lang="uk-UA" sz="2000" dirty="0" smtClean="0"/>
              <a:t>тривалий </a:t>
            </a:r>
            <a:r>
              <a:rPr lang="uk-UA" sz="2000" dirty="0"/>
              <a:t>цикл прийняття рішень, особливо у корпоративному сегменті. </a:t>
            </a:r>
            <a:endParaRPr lang="uk-UA" sz="200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uk-UA" sz="200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dirty="0" smtClean="0"/>
              <a:t>Третя </a:t>
            </a:r>
            <a:r>
              <a:rPr lang="uk-UA" sz="2000" dirty="0"/>
              <a:t>причина</a:t>
            </a:r>
            <a:r>
              <a:rPr lang="uk-UA" sz="2000" b="0" dirty="0"/>
              <a:t> пов'язана з </a:t>
            </a:r>
            <a:r>
              <a:rPr lang="uk-UA" sz="2000" dirty="0"/>
              <a:t>освітньою потребою аудиторії</a:t>
            </a:r>
            <a:r>
              <a:rPr lang="uk-UA" sz="2000" b="0" dirty="0"/>
              <a:t>. Значна частина потенційних клієнтів цифрових продуктів ще не усвідомлює, що саме їм потрібно.</a:t>
            </a:r>
            <a:endParaRPr lang="uk-UA" sz="2000" b="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uk-UA" sz="2000" b="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b="0" dirty="0" smtClean="0"/>
              <a:t>Важливо </a:t>
            </a:r>
            <a:r>
              <a:rPr lang="uk-UA" sz="2000" b="0" dirty="0"/>
              <a:t>розуміти, що </a:t>
            </a:r>
            <a:r>
              <a:rPr lang="uk-UA" sz="2000" dirty="0"/>
              <a:t>контент-маркетинг — це не безкоштовний маркетинг</a:t>
            </a:r>
            <a:r>
              <a:rPr lang="uk-UA" sz="2000" b="0" dirty="0"/>
              <a:t>. </a:t>
            </a:r>
            <a:endParaRPr lang="uk-UA" sz="2000" b="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b="0" dirty="0" smtClean="0"/>
              <a:t>Він </a:t>
            </a:r>
            <a:r>
              <a:rPr lang="uk-UA" sz="2000" b="0" dirty="0"/>
              <a:t>вимагає системних інвестицій у виробництво матеріалів: часу авторів, дизайнерів, відеографів, аналітиків. Але на відміну від реклами, де ефект зникає в момент, коли закінчується бюджет, контент продовжує працювати роками. </a:t>
            </a:r>
            <a:endParaRPr lang="uk-UA" sz="2000" b="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uk-UA" sz="2000" b="0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dirty="0" smtClean="0"/>
              <a:t>Контент-маркетинг </a:t>
            </a:r>
            <a:r>
              <a:rPr lang="uk-UA" sz="2000" dirty="0"/>
              <a:t>не існує окремо від інших маркетингових інструментів — він посилює їх. </a:t>
            </a:r>
            <a:endParaRPr kumimoji="0" lang="uk-UA" altLang="uk-UA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800100" y="205306"/>
            <a:ext cx="1066800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400" dirty="0"/>
              <a:t>Порівняльна характеристика реклами та контент-маркетингу</a:t>
            </a:r>
          </a:p>
        </p:txBody>
      </p:sp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636364"/>
              </p:ext>
            </p:extLst>
          </p:nvPr>
        </p:nvGraphicFramePr>
        <p:xfrm>
          <a:off x="628649" y="630038"/>
          <a:ext cx="10839451" cy="46421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9447">
                  <a:extLst>
                    <a:ext uri="{9D8B030D-6E8A-4147-A177-3AD203B41FA5}">
                      <a16:colId xmlns:a16="http://schemas.microsoft.com/office/drawing/2014/main" val="2141462176"/>
                    </a:ext>
                  </a:extLst>
                </a:gridCol>
                <a:gridCol w="3915210">
                  <a:extLst>
                    <a:ext uri="{9D8B030D-6E8A-4147-A177-3AD203B41FA5}">
                      <a16:colId xmlns:a16="http://schemas.microsoft.com/office/drawing/2014/main" val="4016029521"/>
                    </a:ext>
                  </a:extLst>
                </a:gridCol>
                <a:gridCol w="4064794">
                  <a:extLst>
                    <a:ext uri="{9D8B030D-6E8A-4147-A177-3AD203B41FA5}">
                      <a16:colId xmlns:a16="http://schemas.microsoft.com/office/drawing/2014/main" val="914766315"/>
                    </a:ext>
                  </a:extLst>
                </a:gridCol>
              </a:tblGrid>
              <a:tr h="405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Параметр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Традиційна реклама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Контент-маркетинг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755045025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Логіка взаємодії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Переривання: реклама з'являється там, де людина її не шукала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Притягання: людина сама знаходить матеріал, що відповідає її запиту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826344858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Ставлення аудиторії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Роздратування, ігнорування, встановлення блокувальників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Вдячність, довіра, очікування нових матеріалів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666961576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Тривалість ефекту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Ефект діє, доки є рекламний бюджет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Стаття у пошуку працює місяцями та роками після публікації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054835530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Вартість залучення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Висока та зростає з підвищенням конкуренції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Знижується з часом: чим більше матеріалів, тим дешевший контакт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055952102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Рівень довіри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Низький: аудиторія знає, що бренд платить за повідомлення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Високий: контент сприймається як незалежна думка або корисна інформація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199561831"/>
                  </a:ext>
                </a:extLst>
              </a:tr>
              <a:tr h="6808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Масштабування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Лінійне: більше охоплення — більше витрат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Нелінійне: один якісний матеріал залучає тисячі без додаткових витрат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902625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4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61950" y="403851"/>
            <a:ext cx="11372850" cy="239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Принципи, на яких будується ефективний </a:t>
            </a:r>
            <a:r>
              <a:rPr lang="uk-UA" sz="2000" dirty="0" smtClean="0"/>
              <a:t>контент-маркетинг:</a:t>
            </a:r>
          </a:p>
          <a:p>
            <a:pPr marL="0" indent="0">
              <a:buNone/>
            </a:pPr>
            <a:r>
              <a:rPr lang="uk-UA" sz="2000" b="0" dirty="0"/>
              <a:t>Перший і найголовніший </a:t>
            </a:r>
            <a:r>
              <a:rPr lang="uk-UA" sz="2000" b="0" dirty="0" smtClean="0"/>
              <a:t>принцип </a:t>
            </a:r>
            <a:r>
              <a:rPr lang="uk-UA" sz="2000" b="0" dirty="0"/>
              <a:t>– </a:t>
            </a:r>
            <a:r>
              <a:rPr lang="uk-UA" sz="2000" b="0" dirty="0" smtClean="0"/>
              <a:t> </a:t>
            </a:r>
            <a:r>
              <a:rPr lang="uk-UA" sz="2000" dirty="0" smtClean="0"/>
              <a:t>цінність </a:t>
            </a:r>
            <a:r>
              <a:rPr lang="uk-UA" sz="2000" dirty="0"/>
              <a:t>для аудиторії понад усе</a:t>
            </a:r>
            <a:r>
              <a:rPr lang="uk-UA" sz="2000" b="0" dirty="0"/>
              <a:t>. </a:t>
            </a:r>
            <a:endParaRPr lang="uk-UA" sz="2000" b="0" dirty="0" smtClean="0"/>
          </a:p>
          <a:p>
            <a:pPr marL="0" indent="0">
              <a:buNone/>
            </a:pPr>
            <a:r>
              <a:rPr lang="uk-UA" sz="2000" b="0" dirty="0"/>
              <a:t>Другий принцип </a:t>
            </a:r>
            <a:r>
              <a:rPr lang="uk-UA" sz="2000" b="0" dirty="0"/>
              <a:t>–</a:t>
            </a:r>
            <a:r>
              <a:rPr lang="uk-UA" sz="2000" b="0" dirty="0" smtClean="0"/>
              <a:t> </a:t>
            </a:r>
            <a:r>
              <a:rPr lang="uk-UA" sz="2000" dirty="0"/>
              <a:t>послідовність і регулярність</a:t>
            </a:r>
            <a:r>
              <a:rPr lang="uk-UA" sz="2000" b="0" dirty="0"/>
              <a:t>. </a:t>
            </a:r>
            <a:endParaRPr lang="uk-UA" sz="2000" b="0" dirty="0" smtClean="0"/>
          </a:p>
          <a:p>
            <a:pPr marL="0" indent="0">
              <a:buNone/>
            </a:pPr>
            <a:r>
              <a:rPr lang="uk-UA" sz="2000" b="0" dirty="0"/>
              <a:t>Третій принцип </a:t>
            </a:r>
            <a:r>
              <a:rPr lang="uk-UA" sz="2000" b="0" dirty="0"/>
              <a:t>–</a:t>
            </a:r>
            <a:r>
              <a:rPr lang="uk-UA" sz="2000" b="0" dirty="0" smtClean="0"/>
              <a:t> </a:t>
            </a:r>
            <a:r>
              <a:rPr lang="uk-UA" sz="2000" dirty="0"/>
              <a:t>орієнтація на конкретну аудиторію</a:t>
            </a:r>
            <a:r>
              <a:rPr lang="uk-UA" sz="2000" b="0" dirty="0"/>
              <a:t>. </a:t>
            </a:r>
            <a:endParaRPr lang="uk-UA" sz="2000" b="0" dirty="0" smtClean="0"/>
          </a:p>
          <a:p>
            <a:pPr marL="0" indent="0">
              <a:buNone/>
            </a:pPr>
            <a:r>
              <a:rPr lang="uk-UA" sz="2000" b="0" dirty="0"/>
              <a:t>Четвертий </a:t>
            </a:r>
            <a:r>
              <a:rPr lang="uk-UA" sz="2000" b="0" dirty="0" smtClean="0"/>
              <a:t>принцип – </a:t>
            </a:r>
            <a:r>
              <a:rPr lang="uk-UA" sz="2000" dirty="0" smtClean="0"/>
              <a:t>унікальна </a:t>
            </a:r>
            <a:r>
              <a:rPr lang="uk-UA" sz="2000" dirty="0"/>
              <a:t>точка зору</a:t>
            </a:r>
            <a:r>
              <a:rPr lang="uk-UA" sz="2000" dirty="0" smtClean="0"/>
              <a:t>.</a:t>
            </a:r>
            <a:r>
              <a:rPr lang="uk-UA" sz="2000" dirty="0"/>
              <a:t> </a:t>
            </a:r>
            <a:endParaRPr lang="uk-UA" sz="2000" dirty="0" smtClean="0"/>
          </a:p>
          <a:p>
            <a:pPr marL="0" indent="0">
              <a:buNone/>
            </a:pPr>
            <a:r>
              <a:rPr lang="uk-UA" sz="2000" b="0" dirty="0" smtClean="0"/>
              <a:t>П'ятий </a:t>
            </a:r>
            <a:r>
              <a:rPr lang="uk-UA" sz="2000" b="0" dirty="0"/>
              <a:t>принцип </a:t>
            </a:r>
            <a:r>
              <a:rPr lang="uk-UA" sz="2000" dirty="0"/>
              <a:t>–</a:t>
            </a:r>
            <a:r>
              <a:rPr lang="uk-UA" sz="2000" b="0" dirty="0" smtClean="0"/>
              <a:t> </a:t>
            </a:r>
            <a:r>
              <a:rPr lang="uk-UA" sz="2000" dirty="0"/>
              <a:t>вимірювання і оптимізація</a:t>
            </a:r>
            <a:r>
              <a:rPr lang="uk-UA" sz="2000" b="0" dirty="0"/>
              <a:t>. </a:t>
            </a:r>
            <a:endParaRPr lang="uk-UA" sz="2000" b="0" dirty="0"/>
          </a:p>
        </p:txBody>
      </p:sp>
    </p:spTree>
    <p:extLst>
      <p:ext uri="{BB962C8B-B14F-4D97-AF65-F5344CB8AC3E}">
        <p14:creationId xmlns:p14="http://schemas.microsoft.com/office/powerpoint/2010/main" val="32481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85763" y="135483"/>
            <a:ext cx="118062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2. </a:t>
            </a:r>
            <a:r>
              <a:rPr lang="uk-UA" sz="2000" dirty="0"/>
              <a:t>Контент-стратегія як основа системного просування цифрового продукту</a:t>
            </a:r>
            <a:endParaRPr lang="uk-UA" sz="2000" dirty="0"/>
          </a:p>
        </p:txBody>
      </p:sp>
      <p:sp>
        <p:nvSpPr>
          <p:cNvPr id="2" name="Прямокутник 1"/>
          <p:cNvSpPr/>
          <p:nvPr/>
        </p:nvSpPr>
        <p:spPr>
          <a:xfrm>
            <a:off x="185980" y="498186"/>
            <a:ext cx="1200601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b="1" dirty="0"/>
              <a:t>Особливістю</a:t>
            </a:r>
            <a:r>
              <a:rPr lang="uk-UA" dirty="0"/>
              <a:t> сучасного к</a:t>
            </a:r>
            <a:r>
              <a:rPr lang="uk-UA" b="1" dirty="0"/>
              <a:t>онтент-маркетингу</a:t>
            </a:r>
            <a:r>
              <a:rPr lang="uk-UA" dirty="0"/>
              <a:t> є те, що </a:t>
            </a:r>
            <a:r>
              <a:rPr lang="uk-UA" b="1" dirty="0"/>
              <a:t>споживач перестав </a:t>
            </a:r>
            <a:r>
              <a:rPr lang="uk-UA" b="1" dirty="0" smtClean="0"/>
              <a:t>бути пасивним отримувачем маркетингових повідомлень</a:t>
            </a:r>
            <a:r>
              <a:rPr lang="uk-UA" dirty="0" smtClean="0"/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uk-UA" dirty="0"/>
              <a:t>Саме тому контент-маркетинг </a:t>
            </a:r>
            <a:r>
              <a:rPr lang="uk-UA" dirty="0" smtClean="0"/>
              <a:t>стає </a:t>
            </a:r>
            <a:r>
              <a:rPr lang="uk-UA" b="1" dirty="0"/>
              <a:t>особливо актуальним для цифрових продуктів</a:t>
            </a:r>
            <a:r>
              <a:rPr lang="uk-UA" b="1" dirty="0" smtClean="0"/>
              <a:t>.</a:t>
            </a:r>
          </a:p>
          <a:p>
            <a:pPr indent="450215" algn="just"/>
            <a:r>
              <a:rPr lang="uk-UA" b="1" dirty="0" smtClean="0"/>
              <a:t>Контент </a:t>
            </a:r>
            <a:r>
              <a:rPr lang="uk-UA" b="1" dirty="0"/>
              <a:t>у цьому випадку частково замінює фізичний досвід взаємодії з продуктом: </a:t>
            </a:r>
            <a:r>
              <a:rPr lang="uk-UA" dirty="0"/>
              <a:t>відеодемонстрація показує його роботу, огляд пояснює переваги й недоліки, відгук зменшує невизначеність, а навчальний матеріал демонструє практичну цінність</a:t>
            </a:r>
            <a:r>
              <a:rPr lang="uk-UA" dirty="0" smtClean="0"/>
              <a:t>.</a:t>
            </a:r>
          </a:p>
          <a:p>
            <a:pPr indent="450215" algn="just"/>
            <a:r>
              <a:rPr lang="uk-UA" b="1" dirty="0" smtClean="0"/>
              <a:t>Контент-стратегія</a:t>
            </a:r>
            <a:r>
              <a:rPr lang="uk-UA" dirty="0"/>
              <a:t> </a:t>
            </a:r>
            <a:r>
              <a:rPr lang="uk-UA" dirty="0" smtClean="0"/>
              <a:t>– це </a:t>
            </a:r>
            <a:r>
              <a:rPr lang="uk-UA" dirty="0"/>
              <a:t>комплексний план створення, публікації та управління контентом для досягнення конкретних бізнес-цілей</a:t>
            </a:r>
            <a:r>
              <a:rPr lang="uk-UA" dirty="0" smtClean="0"/>
              <a:t>.</a:t>
            </a:r>
          </a:p>
          <a:p>
            <a:pPr indent="450215" algn="just"/>
            <a:r>
              <a:rPr lang="uk-UA" dirty="0"/>
              <a:t>Вона відповідає </a:t>
            </a:r>
            <a:r>
              <a:rPr lang="uk-UA" b="1" dirty="0"/>
              <a:t>на шість ключових питань</a:t>
            </a:r>
            <a:r>
              <a:rPr lang="uk-UA" dirty="0"/>
              <a:t>: що створювати, для кого, в якому форматі, де і коли публікувати, як поширювати та як вимірювати успіх</a:t>
            </a:r>
            <a:r>
              <a:rPr lang="uk-UA" dirty="0" smtClean="0"/>
              <a:t>.</a:t>
            </a:r>
          </a:p>
          <a:p>
            <a:pPr indent="450215" algn="just"/>
            <a:r>
              <a:rPr lang="uk-UA" b="1" dirty="0"/>
              <a:t>Розробка контент-стратегії починається</a:t>
            </a:r>
            <a:r>
              <a:rPr lang="uk-UA" dirty="0"/>
              <a:t> не з вибору форматів і каналів, а </a:t>
            </a:r>
            <a:r>
              <a:rPr lang="uk-UA" b="1" dirty="0"/>
              <a:t>з глибокого дослідження аудиторії. </a:t>
            </a:r>
            <a:r>
              <a:rPr lang="uk-UA" dirty="0"/>
              <a:t>Це здається очевидним, але більшість компаній пропускають цей крок — вони починають з питання «що нам написати?» замість «що наша аудиторія хоче прочитати</a:t>
            </a:r>
            <a:r>
              <a:rPr lang="uk-UA" dirty="0" smtClean="0"/>
              <a:t>?»</a:t>
            </a:r>
          </a:p>
          <a:p>
            <a:pPr indent="450215" algn="just"/>
            <a:r>
              <a:rPr lang="uk-UA" dirty="0"/>
              <a:t>Для дослідження аудиторії маркетолог цифрових продуктів використовує кілька джерел інформації. </a:t>
            </a:r>
            <a:endParaRPr lang="en-US" dirty="0" smtClean="0"/>
          </a:p>
          <a:p>
            <a:pPr indent="450215" algn="just"/>
            <a:r>
              <a:rPr lang="uk-UA" dirty="0" smtClean="0"/>
              <a:t>По-перше</a:t>
            </a:r>
            <a:r>
              <a:rPr lang="uk-UA" dirty="0"/>
              <a:t>, </a:t>
            </a:r>
            <a:r>
              <a:rPr lang="uk-UA" b="1" dirty="0"/>
              <a:t>аналіз пошукових </a:t>
            </a:r>
            <a:r>
              <a:rPr lang="uk-UA" b="1" dirty="0" smtClean="0"/>
              <a:t>запитів</a:t>
            </a:r>
            <a:endParaRPr lang="en-US" b="1" dirty="0"/>
          </a:p>
          <a:p>
            <a:pPr indent="450215" algn="just"/>
            <a:r>
              <a:rPr lang="uk-UA" dirty="0"/>
              <a:t>По-друге, </a:t>
            </a:r>
            <a:r>
              <a:rPr lang="uk-UA" b="1" dirty="0"/>
              <a:t>аналіз питань у службі </a:t>
            </a:r>
            <a:r>
              <a:rPr lang="uk-UA" b="1" dirty="0" smtClean="0"/>
              <a:t>підтримки</a:t>
            </a:r>
            <a:endParaRPr lang="en-US" dirty="0"/>
          </a:p>
          <a:p>
            <a:pPr indent="450215" algn="just"/>
            <a:r>
              <a:rPr lang="uk-UA" dirty="0"/>
              <a:t>По-третє, </a:t>
            </a:r>
            <a:r>
              <a:rPr lang="uk-UA" b="1" dirty="0"/>
              <a:t>моніторинг форумів, коментарів у соціальних мережах і спільнот</a:t>
            </a:r>
            <a:endParaRPr lang="uk-UA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80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74890" y="328591"/>
            <a:ext cx="115102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endParaRPr lang="en-US" dirty="0" smtClean="0"/>
          </a:p>
          <a:p>
            <a:pPr indent="450215" algn="just">
              <a:spcAft>
                <a:spcPts val="0"/>
              </a:spcAft>
            </a:pPr>
            <a:r>
              <a:rPr lang="uk-UA" dirty="0" smtClean="0"/>
              <a:t>Ключовим </a:t>
            </a:r>
            <a:r>
              <a:rPr lang="uk-UA" dirty="0"/>
              <a:t>інструментом планування контенту є </a:t>
            </a:r>
            <a:r>
              <a:rPr lang="uk-UA" b="1" dirty="0"/>
              <a:t>концепція воронки </a:t>
            </a:r>
            <a:r>
              <a:rPr lang="uk-UA" b="1" dirty="0" smtClean="0"/>
              <a:t>контент-маркетингу</a:t>
            </a:r>
            <a:r>
              <a:rPr lang="en-US" b="1" dirty="0" smtClean="0"/>
              <a:t> –</a:t>
            </a:r>
            <a:r>
              <a:rPr lang="uk-UA" b="1" dirty="0" smtClean="0"/>
              <a:t> </a:t>
            </a:r>
            <a:r>
              <a:rPr lang="uk-UA" dirty="0" smtClean="0"/>
              <a:t>модель</a:t>
            </a:r>
            <a:r>
              <a:rPr lang="uk-UA" dirty="0"/>
              <a:t>, що розподіляє матеріали залежно від рівня готовності аудиторії до покупки</a:t>
            </a:r>
            <a:r>
              <a:rPr lang="uk-UA" dirty="0" smtClean="0"/>
              <a:t>.</a:t>
            </a:r>
            <a:endParaRPr lang="en-US" dirty="0" smtClean="0"/>
          </a:p>
          <a:p>
            <a:pPr indent="450215" algn="just">
              <a:spcAft>
                <a:spcPts val="0"/>
              </a:spcAft>
            </a:pPr>
            <a:endParaRPr lang="en-US" dirty="0" smtClean="0"/>
          </a:p>
          <a:p>
            <a:pPr indent="450215" algn="just">
              <a:spcAft>
                <a:spcPts val="0"/>
              </a:spcAft>
            </a:pPr>
            <a:r>
              <a:rPr lang="uk-UA" dirty="0" smtClean="0"/>
              <a:t>Воронка </a:t>
            </a:r>
            <a:r>
              <a:rPr lang="uk-UA" dirty="0"/>
              <a:t>складається з </a:t>
            </a:r>
            <a:r>
              <a:rPr lang="uk-UA" b="1" dirty="0"/>
              <a:t>трьох основних рівнів: верхній, середній та нижній</a:t>
            </a:r>
            <a:r>
              <a:rPr lang="uk-UA" b="1" dirty="0" smtClean="0"/>
              <a:t>.</a:t>
            </a:r>
            <a:endParaRPr lang="en-US" b="1" dirty="0" smtClean="0"/>
          </a:p>
          <a:p>
            <a:pPr indent="450215" algn="just">
              <a:spcAft>
                <a:spcPts val="0"/>
              </a:spcAft>
            </a:pPr>
            <a:endParaRPr lang="en-US" b="1" dirty="0" smtClean="0"/>
          </a:p>
          <a:p>
            <a:pPr indent="450215" algn="just">
              <a:spcAft>
                <a:spcPts val="0"/>
              </a:spcAft>
            </a:pPr>
            <a:r>
              <a:rPr lang="uk-UA" b="1" dirty="0" smtClean="0"/>
              <a:t>На </a:t>
            </a:r>
            <a:r>
              <a:rPr lang="uk-UA" b="1" dirty="0"/>
              <a:t>верхньому рівні </a:t>
            </a:r>
            <a:r>
              <a:rPr lang="uk-UA" dirty="0"/>
              <a:t>знаходяться люди, які щойно усвідомили певну проблему або </a:t>
            </a:r>
            <a:r>
              <a:rPr lang="uk-UA" dirty="0" smtClean="0"/>
              <a:t>потребу</a:t>
            </a:r>
            <a:r>
              <a:rPr lang="en-US" dirty="0" smtClean="0"/>
              <a:t>.</a:t>
            </a:r>
          </a:p>
          <a:p>
            <a:pPr indent="450215" algn="just">
              <a:spcAft>
                <a:spcPts val="0"/>
              </a:spcAft>
            </a:pPr>
            <a:r>
              <a:rPr lang="uk-UA" b="1" dirty="0"/>
              <a:t>На середньому рівні</a:t>
            </a:r>
            <a:r>
              <a:rPr lang="uk-UA" dirty="0"/>
              <a:t> воронки знаходяться люди, що вже розуміють свою проблему і активно шукають рішення.</a:t>
            </a:r>
            <a:endParaRPr lang="en-US" b="1" dirty="0" smtClean="0"/>
          </a:p>
          <a:p>
            <a:pPr indent="450215" algn="just">
              <a:spcAft>
                <a:spcPts val="0"/>
              </a:spcAft>
            </a:pPr>
            <a:r>
              <a:rPr lang="uk-UA" b="1" dirty="0"/>
              <a:t>На нижньому рівні </a:t>
            </a:r>
            <a:r>
              <a:rPr lang="uk-UA" dirty="0"/>
              <a:t>перебуває аудиторія, готова до купівлі, яка шукає підтвердження правильності рішення</a:t>
            </a:r>
            <a:r>
              <a:rPr lang="uk-UA" dirty="0" smtClean="0"/>
              <a:t>.</a:t>
            </a:r>
            <a:endParaRPr lang="en-US" dirty="0" smtClean="0"/>
          </a:p>
          <a:p>
            <a:pPr indent="450215" algn="just">
              <a:spcAft>
                <a:spcPts val="0"/>
              </a:spcAft>
            </a:pPr>
            <a:r>
              <a:rPr lang="uk-UA" b="1" dirty="0"/>
              <a:t>Особливо важливим рівнем</a:t>
            </a:r>
            <a:r>
              <a:rPr lang="uk-UA" dirty="0"/>
              <a:t>, який часто ігнорують, </a:t>
            </a:r>
            <a:r>
              <a:rPr lang="uk-UA" b="1" dirty="0"/>
              <a:t>є контент після покупки.</a:t>
            </a:r>
            <a:endParaRPr lang="uk-UA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542442" y="167567"/>
            <a:ext cx="11422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/>
              <a:t>Воронка контент-маркетингу: рівні, аудиторія та типи контенту</a:t>
            </a: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13908"/>
              </p:ext>
            </p:extLst>
          </p:nvPr>
        </p:nvGraphicFramePr>
        <p:xfrm>
          <a:off x="212896" y="685052"/>
          <a:ext cx="11627808" cy="46755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5800">
                  <a:extLst>
                    <a:ext uri="{9D8B030D-6E8A-4147-A177-3AD203B41FA5}">
                      <a16:colId xmlns:a16="http://schemas.microsoft.com/office/drawing/2014/main" val="762644586"/>
                    </a:ext>
                  </a:extLst>
                </a:gridCol>
                <a:gridCol w="1976728">
                  <a:extLst>
                    <a:ext uri="{9D8B030D-6E8A-4147-A177-3AD203B41FA5}">
                      <a16:colId xmlns:a16="http://schemas.microsoft.com/office/drawing/2014/main" val="3147984797"/>
                    </a:ext>
                  </a:extLst>
                </a:gridCol>
                <a:gridCol w="2658117">
                  <a:extLst>
                    <a:ext uri="{9D8B030D-6E8A-4147-A177-3AD203B41FA5}">
                      <a16:colId xmlns:a16="http://schemas.microsoft.com/office/drawing/2014/main" val="3844284434"/>
                    </a:ext>
                  </a:extLst>
                </a:gridCol>
                <a:gridCol w="2730209">
                  <a:extLst>
                    <a:ext uri="{9D8B030D-6E8A-4147-A177-3AD203B41FA5}">
                      <a16:colId xmlns:a16="http://schemas.microsoft.com/office/drawing/2014/main" val="3505186374"/>
                    </a:ext>
                  </a:extLst>
                </a:gridCol>
                <a:gridCol w="2606954">
                  <a:extLst>
                    <a:ext uri="{9D8B030D-6E8A-4147-A177-3AD203B41FA5}">
                      <a16:colId xmlns:a16="http://schemas.microsoft.com/office/drawing/2014/main" val="3616478613"/>
                    </a:ext>
                  </a:extLst>
                </a:gridCol>
              </a:tblGrid>
              <a:tr h="587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Рівень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Назва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Стан аудиторії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Ефективні типи контенту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Головна мета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4002499672"/>
                  </a:ext>
                </a:extLst>
              </a:tr>
              <a:tr h="831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Верхній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Обізнаність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Щойно усвідомила проблему, шукає інформацію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Освітні статті, пояснювальні відео, інфографіки, подкасти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Привернути увагу, стати корисним джерелом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395496577"/>
                  </a:ext>
                </a:extLst>
              </a:tr>
              <a:tr h="1075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Середній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Розгляд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Порівнює рішення та шукає найкраще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Порівняльні огляди, кейси, вебінари, детальні посібники, безкоштовні версії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Переконати, що продукт вирішує проблему краще за альтернативи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885123260"/>
                  </a:ext>
                </a:extLst>
              </a:tr>
              <a:tr h="929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Нижній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Рішення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Готова купити, шукає підтвердження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Відгуки клієнтів, демонстрація продукту, розрахунки, гарантії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Усунути останні сумніви та стимулювати покупку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4139438983"/>
                  </a:ext>
                </a:extLst>
              </a:tr>
              <a:tr h="929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Після продажу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Утримання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Вже клієнт, використовує продукт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Уроки з продукту, нові функції, поради, спільнота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Утримати, підвищити цінність, стимулювати рекомендації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989483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16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468125" y="384543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Контент-план</a:t>
            </a:r>
            <a:endParaRPr lang="uk-UA" sz="2000" dirty="0"/>
          </a:p>
        </p:txBody>
      </p:sp>
      <p:sp>
        <p:nvSpPr>
          <p:cNvPr id="2" name="Прямокутник 1"/>
          <p:cNvSpPr/>
          <p:nvPr/>
        </p:nvSpPr>
        <p:spPr>
          <a:xfrm>
            <a:off x="439865" y="930202"/>
            <a:ext cx="1151021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dirty="0" smtClean="0"/>
          </a:p>
          <a:p>
            <a:r>
              <a:rPr lang="uk-UA" sz="2000" dirty="0" smtClean="0"/>
              <a:t>Практичним </a:t>
            </a:r>
            <a:r>
              <a:rPr lang="uk-UA" sz="2000" dirty="0"/>
              <a:t>інструментом реалізації контент-стратегії є</a:t>
            </a:r>
            <a:r>
              <a:rPr lang="uk-UA" sz="2000" b="1" dirty="0"/>
              <a:t> </a:t>
            </a:r>
            <a:r>
              <a:rPr lang="uk-UA" sz="2000" b="1" dirty="0" smtClean="0"/>
              <a:t>контент-план –  </a:t>
            </a:r>
            <a:r>
              <a:rPr lang="uk-UA" sz="2000" dirty="0" smtClean="0"/>
              <a:t>документ</a:t>
            </a:r>
            <a:r>
              <a:rPr lang="uk-UA" sz="2000" dirty="0"/>
              <a:t>, що містить перелік майбутніх публікацій із зазначенням теми, формату, каналу розміщення, відповідальної особи та дати виходу. </a:t>
            </a:r>
            <a:endParaRPr lang="uk-UA" sz="2000" dirty="0" smtClean="0"/>
          </a:p>
          <a:p>
            <a:r>
              <a:rPr lang="uk-UA" sz="2000" dirty="0" smtClean="0"/>
              <a:t>Контент-план </a:t>
            </a:r>
            <a:r>
              <a:rPr lang="uk-UA" sz="2000" dirty="0"/>
              <a:t>перетворює стратегію на конкретний щоденний графік роботи. </a:t>
            </a:r>
            <a:endParaRPr lang="uk-UA" sz="2000" dirty="0" smtClean="0"/>
          </a:p>
          <a:p>
            <a:r>
              <a:rPr lang="uk-UA" sz="2000" b="1" dirty="0" smtClean="0"/>
              <a:t>Без </a:t>
            </a:r>
            <a:r>
              <a:rPr lang="uk-UA" sz="2000" b="1" dirty="0"/>
              <a:t>нього </a:t>
            </a:r>
            <a:r>
              <a:rPr lang="uk-UA" sz="2000" dirty="0"/>
              <a:t>навіть чітко сформульована стратегія залишається </a:t>
            </a:r>
            <a:r>
              <a:rPr lang="uk-UA" sz="2000" b="1" dirty="0"/>
              <a:t>на рівні намірів</a:t>
            </a:r>
            <a:r>
              <a:rPr lang="uk-UA" sz="2000" b="1" dirty="0" smtClean="0"/>
              <a:t>.</a:t>
            </a:r>
          </a:p>
          <a:p>
            <a:r>
              <a:rPr lang="uk-UA" sz="2000" dirty="0"/>
              <a:t>При складанні контент-плану важливо враховувати баланс між рівнями воронки. </a:t>
            </a:r>
            <a:endParaRPr lang="uk-UA" sz="2000" dirty="0" smtClean="0"/>
          </a:p>
          <a:p>
            <a:r>
              <a:rPr lang="uk-UA" sz="2000" b="1" dirty="0" smtClean="0"/>
              <a:t>Типова </a:t>
            </a:r>
            <a:r>
              <a:rPr lang="uk-UA" sz="2000" b="1" dirty="0"/>
              <a:t>помилка </a:t>
            </a:r>
            <a:r>
              <a:rPr lang="uk-UA" sz="2000" dirty="0"/>
              <a:t>— заповнювати план виключно верхньорівневим освітнім контентом, не приділяючи достатньої уваги середньому та нижньому рівням.</a:t>
            </a:r>
            <a:endParaRPr lang="uk-UA" sz="2000" b="1" dirty="0"/>
          </a:p>
          <a:p>
            <a:r>
              <a:rPr lang="uk-UA" sz="2000" b="1" dirty="0" smtClean="0"/>
              <a:t> </a:t>
            </a:r>
          </a:p>
          <a:p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0364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29510" y="167567"/>
            <a:ext cx="118624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Умовний приклад структури контент-плану на один місяць для SaaS-продукту</a:t>
            </a:r>
            <a:endParaRPr lang="uk-UA" sz="2000" dirty="0"/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637015"/>
              </p:ext>
            </p:extLst>
          </p:nvPr>
        </p:nvGraphicFramePr>
        <p:xfrm>
          <a:off x="154984" y="536899"/>
          <a:ext cx="11747715" cy="51435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6874">
                  <a:extLst>
                    <a:ext uri="{9D8B030D-6E8A-4147-A177-3AD203B41FA5}">
                      <a16:colId xmlns:a16="http://schemas.microsoft.com/office/drawing/2014/main" val="122061296"/>
                    </a:ext>
                  </a:extLst>
                </a:gridCol>
                <a:gridCol w="3998562">
                  <a:extLst>
                    <a:ext uri="{9D8B030D-6E8A-4147-A177-3AD203B41FA5}">
                      <a16:colId xmlns:a16="http://schemas.microsoft.com/office/drawing/2014/main" val="1872491753"/>
                    </a:ext>
                  </a:extLst>
                </a:gridCol>
                <a:gridCol w="1844299">
                  <a:extLst>
                    <a:ext uri="{9D8B030D-6E8A-4147-A177-3AD203B41FA5}">
                      <a16:colId xmlns:a16="http://schemas.microsoft.com/office/drawing/2014/main" val="3288882076"/>
                    </a:ext>
                  </a:extLst>
                </a:gridCol>
                <a:gridCol w="2061274">
                  <a:extLst>
                    <a:ext uri="{9D8B030D-6E8A-4147-A177-3AD203B41FA5}">
                      <a16:colId xmlns:a16="http://schemas.microsoft.com/office/drawing/2014/main" val="3890420117"/>
                    </a:ext>
                  </a:extLst>
                </a:gridCol>
                <a:gridCol w="1472339">
                  <a:extLst>
                    <a:ext uri="{9D8B030D-6E8A-4147-A177-3AD203B41FA5}">
                      <a16:colId xmlns:a16="http://schemas.microsoft.com/office/drawing/2014/main" val="2105469162"/>
                    </a:ext>
                  </a:extLst>
                </a:gridCol>
                <a:gridCol w="1224367">
                  <a:extLst>
                    <a:ext uri="{9D8B030D-6E8A-4147-A177-3AD203B41FA5}">
                      <a16:colId xmlns:a16="http://schemas.microsoft.com/office/drawing/2014/main" val="815222154"/>
                    </a:ext>
                  </a:extLst>
                </a:gridCol>
              </a:tblGrid>
              <a:tr h="476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Тиждень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Тема матеріалу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Формат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Канал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Рівень воронки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Дата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738251501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Як навести порядок у роботі з клієнтами: 7 практичних кроків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Стаття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Блог + LinkedIn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Верхній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03.09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529231380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 ознак того, що ваша команда потребує єдиної системи задач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Відео (6 хв)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YouTube + </a:t>
                      </a:r>
                      <a:r>
                        <a:rPr lang="uk-UA" sz="1400" dirty="0" err="1">
                          <a:effectLst/>
                        </a:rPr>
                        <a:t>Instagram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Верхній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06.09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645824435"/>
                  </a:ext>
                </a:extLst>
              </a:tr>
              <a:tr h="4761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Порівняння: наш продукт проти ведення задач у Excel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Стаття-порівняння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Блог + Google </a:t>
                      </a:r>
                      <a:r>
                        <a:rPr lang="uk-UA" sz="1400" dirty="0" err="1">
                          <a:effectLst/>
                        </a:rPr>
                        <a:t>Ads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Середній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11.09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767656203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Кейс: як компанія «Х» скоротила час нарад на 40% за 2 місяці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Кейс-стаді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Блог + </a:t>
                      </a:r>
                      <a:r>
                        <a:rPr lang="uk-UA" sz="1400" dirty="0" err="1">
                          <a:effectLst/>
                        </a:rPr>
                        <a:t>email</a:t>
                      </a:r>
                      <a:r>
                        <a:rPr lang="uk-UA" sz="1400" dirty="0">
                          <a:effectLst/>
                        </a:rPr>
                        <a:t>-розсилка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Середній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14.09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401910641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Вебінар: «Перші 30 днів у новій системі — як не кинути»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Вебінар (</a:t>
                      </a:r>
                      <a:r>
                        <a:rPr lang="uk-UA" sz="1400" dirty="0" err="1">
                          <a:effectLst/>
                        </a:rPr>
                        <a:t>live</a:t>
                      </a:r>
                      <a:r>
                        <a:rPr lang="uk-UA" sz="1400" dirty="0">
                          <a:effectLst/>
                        </a:rPr>
                        <a:t>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err="1">
                          <a:effectLst/>
                        </a:rPr>
                        <a:t>Zoom</a:t>
                      </a:r>
                      <a:r>
                        <a:rPr lang="uk-UA" sz="1400" dirty="0">
                          <a:effectLst/>
                        </a:rPr>
                        <a:t> + YouTube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Середній–Нижній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19.09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942373961"/>
                  </a:ext>
                </a:extLst>
              </a:tr>
              <a:tr h="5268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Що кажуть наші клієнти після 6 місяців використання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Відгуки + цитати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Сайт + </a:t>
                      </a:r>
                      <a:r>
                        <a:rPr lang="uk-UA" sz="1400" dirty="0" err="1">
                          <a:effectLst/>
                        </a:rPr>
                        <a:t>соцмережі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Нижній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21.09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567953188"/>
                  </a:ext>
                </a:extLst>
              </a:tr>
              <a:tr h="6692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Як налаштувати автоматичні нагадування: покроковий відеоурок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Відеоурок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YouTube + база клієнтів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Після продажу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28.09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396951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526942" y="113361"/>
            <a:ext cx="10962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/>
              <a:t>3. Формати контенту та їх роль на різних етапах шляху споживача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294469" y="611592"/>
            <a:ext cx="117322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Пошуковий намір як основа створення контенту</a:t>
            </a:r>
            <a:endParaRPr lang="uk-UA" dirty="0"/>
          </a:p>
          <a:p>
            <a:r>
              <a:rPr lang="uk-UA" dirty="0" smtClean="0">
                <a:ea typeface="Times New Roman" panose="02020603050405020304" pitchFamily="18" charset="0"/>
              </a:rPr>
              <a:t>Однією </a:t>
            </a:r>
            <a:r>
              <a:rPr lang="uk-UA" dirty="0">
                <a:ea typeface="Times New Roman" panose="02020603050405020304" pitchFamily="18" charset="0"/>
              </a:rPr>
              <a:t>з головних помилок контент-маркетингу є створення матеріалів, які компанія хоче показати споживачу, замість матеріалів, які споживач реально хоче отримати</a:t>
            </a:r>
            <a:r>
              <a:rPr lang="uk-UA" dirty="0" smtClean="0">
                <a:ea typeface="Times New Roman" panose="02020603050405020304" pitchFamily="18" charset="0"/>
              </a:rPr>
              <a:t>.</a:t>
            </a:r>
          </a:p>
          <a:p>
            <a:r>
              <a:rPr lang="uk-UA" b="1" dirty="0"/>
              <a:t>Штучний інтелект і трансформація контент-маркетингу</a:t>
            </a:r>
            <a:endParaRPr lang="uk-UA" dirty="0"/>
          </a:p>
          <a:p>
            <a:r>
              <a:rPr lang="uk-UA" dirty="0"/>
              <a:t>Поширення генеративного штучного інтелекту змінює не лише процес виробництва контенту, а й спосіб його споживання. Сьогодні користувач може поставити запитання AI-сервісу та отримати узагальнену відповідь, у якій згадуються певні бренди, продукти або способи вирішення проблеми</a:t>
            </a:r>
            <a:r>
              <a:rPr lang="uk-UA" dirty="0" smtClean="0"/>
              <a:t>. </a:t>
            </a:r>
            <a:r>
              <a:rPr lang="uk-UA" dirty="0"/>
              <a:t>Штучний інтелект спрощує створення текстів, сценаріїв, візуальних матеріалів та адаптацій для різних каналів. Водночас масове створення однотипних матеріалів підвищує інформаційне перенасичення. </a:t>
            </a:r>
            <a:endParaRPr lang="uk-UA" dirty="0" smtClean="0"/>
          </a:p>
          <a:p>
            <a:r>
              <a:rPr lang="uk-UA" b="1" dirty="0"/>
              <a:t>Сучасний контент-маркетинг оперує великою кількістю форматів,</a:t>
            </a:r>
            <a:r>
              <a:rPr lang="uk-UA" dirty="0"/>
              <a:t> і правильний вибір серед них є одним із ключових стратегічних рішень. </a:t>
            </a:r>
            <a:r>
              <a:rPr lang="uk-UA" b="1" dirty="0"/>
              <a:t>Не існує «найкращого» формату для всіх ситуацій: </a:t>
            </a:r>
            <a:r>
              <a:rPr lang="uk-UA" dirty="0"/>
              <a:t>кожен має свої переваги, обмеження та оптимальні сфери застосування. Вибір залежить від трьох чинників: звичок цільової аудиторії у споживанні контенту, рівня воронки та ресурсів, які компанія може виділити на виробництво.</a:t>
            </a:r>
          </a:p>
          <a:p>
            <a:r>
              <a:rPr lang="uk-UA" b="1" dirty="0"/>
              <a:t>Текстовий контент у вигляді статей у блозі залишається фундаментом контент-маркетингу </a:t>
            </a:r>
            <a:r>
              <a:rPr lang="uk-UA" dirty="0"/>
              <a:t>для більшості цифрових продуктів і не втрачає значення попри популярність відео та подкастів</a:t>
            </a:r>
            <a:endParaRPr lang="uk-UA" dirty="0" smtClean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938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23986" y="212234"/>
            <a:ext cx="11669349" cy="461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buNone/>
            </a:pPr>
            <a:r>
              <a:rPr lang="uk-UA" sz="2000" dirty="0"/>
              <a:t>Відеоконтент </a:t>
            </a:r>
            <a:r>
              <a:rPr lang="uk-UA" sz="2000" b="0" dirty="0"/>
              <a:t>є найпотужнішим форматом для просування цифрових продуктів з точки зору впливу на рішення про покупку</a:t>
            </a:r>
            <a:r>
              <a:rPr lang="uk-UA" sz="2000" b="0" dirty="0" smtClean="0"/>
              <a:t>.</a:t>
            </a:r>
          </a:p>
          <a:p>
            <a:pPr marL="0" indent="0" algn="just">
              <a:buNone/>
            </a:pPr>
            <a:r>
              <a:rPr lang="uk-UA" sz="2000" b="0" dirty="0"/>
              <a:t>Для цифрових продуктів особливо ефективні кілька типів відеоконтенту. </a:t>
            </a:r>
            <a:r>
              <a:rPr lang="uk-UA" sz="2000" dirty="0"/>
              <a:t>Пояснювальні </a:t>
            </a:r>
            <a:r>
              <a:rPr lang="uk-UA" sz="2000" dirty="0" smtClean="0"/>
              <a:t>відео </a:t>
            </a:r>
            <a:r>
              <a:rPr lang="uk-UA" sz="2000" b="0" dirty="0" smtClean="0"/>
              <a:t>– короткі </a:t>
            </a:r>
            <a:r>
              <a:rPr lang="uk-UA" sz="2000" b="0" dirty="0"/>
              <a:t>матеріали тривалістю одна-дві хвилини, що пояснюють, яку проблему вирішує продукт і як він це робить</a:t>
            </a:r>
            <a:r>
              <a:rPr lang="uk-UA" sz="2000" b="0" dirty="0" smtClean="0"/>
              <a:t>.</a:t>
            </a:r>
          </a:p>
          <a:p>
            <a:pPr marL="0" indent="0" algn="just">
              <a:buNone/>
            </a:pPr>
            <a:r>
              <a:rPr lang="uk-UA" sz="2000" dirty="0"/>
              <a:t>Відеоуроки та покрокові </a:t>
            </a:r>
            <a:r>
              <a:rPr lang="uk-UA" sz="2000" dirty="0" smtClean="0"/>
              <a:t>демонстрації</a:t>
            </a:r>
            <a:r>
              <a:rPr lang="uk-UA" sz="2000" b="0" dirty="0"/>
              <a:t> – </a:t>
            </a:r>
            <a:r>
              <a:rPr lang="uk-UA" sz="2000" b="0" dirty="0" smtClean="0"/>
              <a:t>детальний </a:t>
            </a:r>
            <a:r>
              <a:rPr lang="uk-UA" sz="2000" b="0" dirty="0"/>
              <a:t>показ того, як працювати з продуктом</a:t>
            </a:r>
            <a:r>
              <a:rPr lang="uk-UA" sz="2000" b="0" dirty="0" smtClean="0"/>
              <a:t>.</a:t>
            </a:r>
          </a:p>
          <a:p>
            <a:pPr marL="0" indent="0" algn="just">
              <a:buNone/>
            </a:pPr>
            <a:r>
              <a:rPr lang="uk-UA" sz="2000" dirty="0"/>
              <a:t>Короткі відео у форматі Reels, TikTok або YouTube Shorts </a:t>
            </a:r>
            <a:r>
              <a:rPr lang="uk-UA" sz="2000" b="0" dirty="0"/>
              <a:t>–</a:t>
            </a:r>
            <a:r>
              <a:rPr lang="uk-UA" sz="2000" b="0" dirty="0" smtClean="0"/>
              <a:t> </a:t>
            </a:r>
            <a:r>
              <a:rPr lang="uk-UA" sz="2000" b="0" dirty="0"/>
              <a:t>вертикальні матеріали до 60 секунд, орієнтовані на мобільне споживання та алгоритмічне поширення</a:t>
            </a:r>
            <a:r>
              <a:rPr lang="uk-UA" sz="2000" b="0" dirty="0" smtClean="0"/>
              <a:t>.</a:t>
            </a:r>
          </a:p>
          <a:p>
            <a:pPr marL="0" indent="0" algn="just">
              <a:buNone/>
            </a:pPr>
            <a:r>
              <a:rPr lang="uk-UA" sz="2000" dirty="0"/>
              <a:t>Подкасти </a:t>
            </a:r>
            <a:r>
              <a:rPr lang="uk-UA" sz="2000" b="0" dirty="0"/>
              <a:t>займають особливе місце серед форматів контенту завдяки унікальній характеристиці: аудиторія слухає їх у моменти, коли неможливо споживати інший </a:t>
            </a:r>
            <a:r>
              <a:rPr lang="uk-UA" sz="2000" b="0" dirty="0" smtClean="0"/>
              <a:t>контент </a:t>
            </a:r>
            <a:r>
              <a:rPr lang="uk-UA" sz="2000" b="0" dirty="0"/>
              <a:t>–</a:t>
            </a:r>
            <a:r>
              <a:rPr lang="uk-UA" sz="2000" b="0" dirty="0" smtClean="0"/>
              <a:t> під </a:t>
            </a:r>
            <a:r>
              <a:rPr lang="uk-UA" sz="2000" b="0" dirty="0"/>
              <a:t>час водіння, спортивних тренувань, приготування їжі або прогулянок</a:t>
            </a:r>
            <a:r>
              <a:rPr lang="uk-UA" sz="2000" b="0" dirty="0" smtClean="0"/>
              <a:t>.</a:t>
            </a:r>
          </a:p>
          <a:p>
            <a:pPr marL="0" indent="0" algn="just">
              <a:buNone/>
            </a:pPr>
            <a:r>
              <a:rPr lang="uk-UA" sz="2000" dirty="0" smtClean="0"/>
              <a:t>Кейс-стаді</a:t>
            </a:r>
            <a:r>
              <a:rPr lang="uk-UA" sz="2000" b="0" dirty="0"/>
              <a:t> – </a:t>
            </a:r>
            <a:r>
              <a:rPr lang="uk-UA" sz="2000" b="0" dirty="0" smtClean="0"/>
              <a:t>детальні </a:t>
            </a:r>
            <a:r>
              <a:rPr lang="uk-UA" sz="2000" b="0" dirty="0"/>
              <a:t>розповіді про досвід реального клієнта — є найефективнішим форматом контенту для нижнього рівня воронки.</a:t>
            </a:r>
            <a:endParaRPr lang="uk-UA" sz="2000" b="0" dirty="0"/>
          </a:p>
        </p:txBody>
      </p:sp>
    </p:spTree>
    <p:extLst>
      <p:ext uri="{BB962C8B-B14F-4D97-AF65-F5344CB8AC3E}">
        <p14:creationId xmlns:p14="http://schemas.microsoft.com/office/powerpoint/2010/main" val="299926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064" y="0"/>
            <a:ext cx="8787539" cy="666427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1800" b="1" dirty="0">
                <a:solidFill>
                  <a:schemeClr val="tx1"/>
                </a:solidFill>
              </a:rPr>
              <a:t>Основні формати контенту та їх характеристика для цифрових продуктів</a:t>
            </a: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1800" dirty="0">
                <a:solidFill>
                  <a:schemeClr val="tx1"/>
                </a:solidFill>
              </a:rPr>
              <a:t/>
            </a:r>
            <a:br>
              <a:rPr lang="uk-UA" sz="1800" dirty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360102"/>
              </p:ext>
            </p:extLst>
          </p:nvPr>
        </p:nvGraphicFramePr>
        <p:xfrm>
          <a:off x="123986" y="333213"/>
          <a:ext cx="11933694" cy="5320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7401">
                  <a:extLst>
                    <a:ext uri="{9D8B030D-6E8A-4147-A177-3AD203B41FA5}">
                      <a16:colId xmlns:a16="http://schemas.microsoft.com/office/drawing/2014/main" val="2156600944"/>
                    </a:ext>
                  </a:extLst>
                </a:gridCol>
                <a:gridCol w="3124743">
                  <a:extLst>
                    <a:ext uri="{9D8B030D-6E8A-4147-A177-3AD203B41FA5}">
                      <a16:colId xmlns:a16="http://schemas.microsoft.com/office/drawing/2014/main" val="3457848375"/>
                    </a:ext>
                  </a:extLst>
                </a:gridCol>
                <a:gridCol w="1805756">
                  <a:extLst>
                    <a:ext uri="{9D8B030D-6E8A-4147-A177-3AD203B41FA5}">
                      <a16:colId xmlns:a16="http://schemas.microsoft.com/office/drawing/2014/main" val="3391072839"/>
                    </a:ext>
                  </a:extLst>
                </a:gridCol>
                <a:gridCol w="1523117">
                  <a:extLst>
                    <a:ext uri="{9D8B030D-6E8A-4147-A177-3AD203B41FA5}">
                      <a16:colId xmlns:a16="http://schemas.microsoft.com/office/drawing/2014/main" val="297096821"/>
                    </a:ext>
                  </a:extLst>
                </a:gridCol>
                <a:gridCol w="3022677">
                  <a:extLst>
                    <a:ext uri="{9D8B030D-6E8A-4147-A177-3AD203B41FA5}">
                      <a16:colId xmlns:a16="http://schemas.microsoft.com/office/drawing/2014/main" val="2784880278"/>
                    </a:ext>
                  </a:extLst>
                </a:gridCol>
              </a:tblGrid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Формат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Найкраще </a:t>
                      </a:r>
                      <a:r>
                        <a:rPr lang="uk-UA" sz="1300" dirty="0" smtClean="0">
                          <a:effectLst/>
                        </a:rPr>
                        <a:t>підходить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Рівень воронки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Тривалість ефекту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Типова складність виробництва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3666888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Стаття в блозі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Пошукового залучення, відповідей на запитання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Верхній–Середній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Роки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Низька–Середня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2892284698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Відеоурок / Демо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Демонстрації продукту, навчання клієнтів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Всі рівні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Роки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Середня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480450992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Короткі відео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Охоплення нової аудиторії, впізнаваність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Верхній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Дні–тижні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Низька–Середня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2962119396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Подкаст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Глибокого залучення, авторитету в ніші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Верхній–Середній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Місяці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Низька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1558247113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Вебінар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Конверсії, живого контакту з аудиторією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Середній–Нижній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Місяці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Середня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1225235743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Кейс-стаді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Соціального доказу, зняття останніх сумнівів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Нижній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Роки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Середня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3122367268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Електронна книга / Посібник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Генерації контактів, глибокого навчання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Середній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Роки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Висока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2704560569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Інфографіка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Поширення у соцмережах, візуалізації даних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Верхній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Місяці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Середня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1557424986"/>
                  </a:ext>
                </a:extLst>
              </a:tr>
              <a:tr h="512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Розсилка електронною поштою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Утримання аудиторії, прямої комунікації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Всі рівні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effectLst/>
                        </a:rPr>
                        <a:t>Постійна</a:t>
                      </a:r>
                      <a:endParaRPr lang="uk-UA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</a:rPr>
                        <a:t>Низька</a:t>
                      </a:r>
                      <a:endParaRPr lang="uk-UA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150" marR="67150" marT="46489" marB="46489" anchor="ctr"/>
                </a:tc>
                <a:extLst>
                  <a:ext uri="{0D108BD9-81ED-4DB2-BD59-A6C34878D82A}">
                    <a16:rowId xmlns:a16="http://schemas.microsoft.com/office/drawing/2014/main" val="2504072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95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86" y="0"/>
            <a:ext cx="11871700" cy="5625885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</a:rPr>
              <a:t>4. Вимірювання ефективності та оптимізація контент-маркетингу</a:t>
            </a:r>
            <a:r>
              <a:rPr lang="uk-UA" sz="2000" b="1" dirty="0"/>
              <a:t/>
            </a:r>
            <a:br>
              <a:rPr lang="uk-UA" sz="2000" b="1" dirty="0"/>
            </a:b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  <a:latin typeface="+mn-lt"/>
              </a:rPr>
              <a:t>Сучасний контент-маркетинг уже </a:t>
            </a:r>
            <a:r>
              <a:rPr lang="uk-UA" b="1" dirty="0">
                <a:solidFill>
                  <a:schemeClr val="tx1"/>
                </a:solidFill>
                <a:latin typeface="+mn-lt"/>
              </a:rPr>
              <a:t>не обмежується матеріалами</a:t>
            </a:r>
            <a:r>
              <a:rPr lang="uk-UA" dirty="0">
                <a:solidFill>
                  <a:schemeClr val="tx1"/>
                </a:solidFill>
                <a:latin typeface="+mn-lt"/>
              </a:rPr>
              <a:t>, які створює сама компанія. </a:t>
            </a:r>
            <a:r>
              <a:rPr lang="uk-UA" b="1" dirty="0">
                <a:solidFill>
                  <a:schemeClr val="tx1"/>
                </a:solidFill>
                <a:latin typeface="+mn-lt"/>
              </a:rPr>
              <a:t>Значну роль відіграє користувацький </a:t>
            </a:r>
            <a:r>
              <a:rPr lang="uk-UA" b="1" dirty="0" smtClean="0">
                <a:solidFill>
                  <a:schemeClr val="tx1"/>
                </a:solidFill>
                <a:latin typeface="+mn-lt"/>
              </a:rPr>
              <a:t>контент </a:t>
            </a:r>
            <a:r>
              <a:rPr lang="uk-UA" dirty="0" smtClean="0">
                <a:solidFill>
                  <a:schemeClr val="tx1"/>
                </a:solidFill>
                <a:latin typeface="+mn-lt"/>
              </a:rPr>
              <a:t>–</a:t>
            </a:r>
            <a:r>
              <a:rPr lang="uk-UA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+mn-lt"/>
              </a:rPr>
              <a:t> відгуки</a:t>
            </a:r>
            <a:r>
              <a:rPr lang="uk-UA" dirty="0">
                <a:solidFill>
                  <a:schemeClr val="tx1"/>
                </a:solidFill>
                <a:latin typeface="+mn-lt"/>
              </a:rPr>
              <a:t>, відеоогляди, коментарі, публікації клієнтів, обговорення на форумах та матеріали незалежних авторів. Для цифрового продукту такий контент особливо цінний, оскільки демонструє досвід реального використання і може зменшувати невизначеність потенційного покупця</a:t>
            </a:r>
            <a:r>
              <a:rPr lang="uk-UA" dirty="0" smtClean="0">
                <a:solidFill>
                  <a:schemeClr val="tx1"/>
                </a:solidFill>
                <a:latin typeface="+mn-lt"/>
              </a:rPr>
              <a:t>.</a:t>
            </a:r>
            <a:br>
              <a:rPr lang="uk-UA" dirty="0" smtClean="0">
                <a:solidFill>
                  <a:schemeClr val="tx1"/>
                </a:solidFill>
                <a:latin typeface="+mn-lt"/>
              </a:rPr>
            </a:br>
            <a:r>
              <a:rPr lang="uk-UA" dirty="0">
                <a:solidFill>
                  <a:schemeClr val="tx1"/>
                </a:solidFill>
              </a:rPr>
              <a:t>Одним із головних аргументів проти контент-маркетингу з боку керівництва є </a:t>
            </a:r>
            <a:r>
              <a:rPr lang="uk-UA" b="1" dirty="0">
                <a:solidFill>
                  <a:schemeClr val="tx1"/>
                </a:solidFill>
              </a:rPr>
              <a:t>складність вимірювання його ефективності</a:t>
            </a:r>
            <a:r>
              <a:rPr lang="uk-UA" b="1" dirty="0" smtClean="0">
                <a:solidFill>
                  <a:schemeClr val="tx1"/>
                </a:solidFill>
              </a:rPr>
              <a:t>.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Ефективність контент-маркетингу вимірюється на кількох рівнях, що відповідають різним питанням </a:t>
            </a:r>
            <a:r>
              <a:rPr lang="uk-UA" dirty="0" smtClean="0">
                <a:solidFill>
                  <a:schemeClr val="tx1"/>
                </a:solidFill>
              </a:rPr>
              <a:t>бізнесу: </a:t>
            </a:r>
            <a:r>
              <a:rPr lang="uk-UA" b="1" dirty="0" smtClean="0">
                <a:solidFill>
                  <a:schemeClr val="tx1"/>
                </a:solidFill>
              </a:rPr>
              <a:t>Перший рівень – охоплення </a:t>
            </a:r>
            <a:r>
              <a:rPr lang="uk-UA" b="1" dirty="0">
                <a:solidFill>
                  <a:schemeClr val="tx1"/>
                </a:solidFill>
              </a:rPr>
              <a:t>та </a:t>
            </a:r>
            <a:r>
              <a:rPr lang="uk-UA" b="1" dirty="0" smtClean="0">
                <a:solidFill>
                  <a:schemeClr val="tx1"/>
                </a:solidFill>
              </a:rPr>
              <a:t>трафік </a:t>
            </a:r>
            <a:r>
              <a:rPr lang="uk-UA" dirty="0" smtClean="0">
                <a:solidFill>
                  <a:schemeClr val="tx1"/>
                </a:solidFill>
              </a:rPr>
              <a:t>–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відповідає </a:t>
            </a:r>
            <a:r>
              <a:rPr lang="uk-UA" dirty="0">
                <a:solidFill>
                  <a:schemeClr val="tx1"/>
                </a:solidFill>
              </a:rPr>
              <a:t>на питання «Скільки людей бачать наш контент?»</a:t>
            </a:r>
            <a:r>
              <a:rPr lang="uk-UA" b="1" dirty="0">
                <a:solidFill>
                  <a:schemeClr val="tx1"/>
                </a:solidFill>
                <a:latin typeface="+mn-lt"/>
              </a:rPr>
              <a:t/>
            </a:r>
            <a:br>
              <a:rPr lang="uk-UA" b="1" dirty="0">
                <a:solidFill>
                  <a:schemeClr val="tx1"/>
                </a:solidFill>
                <a:latin typeface="+mn-lt"/>
              </a:rPr>
            </a:br>
            <a:r>
              <a:rPr lang="uk-UA" b="1" dirty="0">
                <a:solidFill>
                  <a:schemeClr val="tx1"/>
                </a:solidFill>
              </a:rPr>
              <a:t>Другий рівень </a:t>
            </a:r>
            <a:r>
              <a:rPr lang="uk-UA" b="1" dirty="0" smtClean="0">
                <a:solidFill>
                  <a:schemeClr val="tx1"/>
                </a:solidFill>
              </a:rPr>
              <a:t>–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залученість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–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відповідає на питання «Наскільки аудиторія взаємодіє з контентом?»</a:t>
            </a:r>
            <a:r>
              <a:rPr lang="uk-UA" b="1" dirty="0">
                <a:solidFill>
                  <a:schemeClr val="tx1"/>
                </a:solidFill>
              </a:rPr>
              <a:t/>
            </a:r>
            <a:br>
              <a:rPr lang="uk-UA" b="1" dirty="0">
                <a:solidFill>
                  <a:schemeClr val="tx1"/>
                </a:solidFill>
              </a:rPr>
            </a:br>
            <a:r>
              <a:rPr lang="uk-UA" b="1" dirty="0">
                <a:solidFill>
                  <a:schemeClr val="tx1"/>
                </a:solidFill>
              </a:rPr>
              <a:t>Третій рівень </a:t>
            </a:r>
            <a:r>
              <a:rPr lang="uk-UA" b="1" dirty="0" smtClean="0">
                <a:solidFill>
                  <a:schemeClr val="tx1"/>
                </a:solidFill>
              </a:rPr>
              <a:t>–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генерація потенційних клієнтів </a:t>
            </a:r>
            <a:r>
              <a:rPr lang="uk-UA" dirty="0" smtClean="0">
                <a:solidFill>
                  <a:schemeClr val="tx1"/>
                </a:solidFill>
              </a:rPr>
              <a:t>–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вимірює кількість людей, що зробили перший крок до покупки</a:t>
            </a:r>
            <a:r>
              <a:rPr lang="uk-UA" dirty="0" smtClean="0">
                <a:solidFill>
                  <a:schemeClr val="tx1"/>
                </a:solidFill>
              </a:rPr>
              <a:t>: залишили контактні дані, підписались на розсилку, зареєструвались на вебінар, завантажили матеріал, спробували безкоштовну версію.</a:t>
            </a:r>
            <a:r>
              <a:rPr lang="uk-UA" b="1" dirty="0" smtClean="0">
                <a:solidFill>
                  <a:schemeClr val="tx1"/>
                </a:solidFill>
              </a:rPr>
              <a:t/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>Четвертий </a:t>
            </a:r>
            <a:r>
              <a:rPr lang="uk-UA" b="1" dirty="0">
                <a:solidFill>
                  <a:schemeClr val="tx1"/>
                </a:solidFill>
              </a:rPr>
              <a:t>рівень </a:t>
            </a:r>
            <a:r>
              <a:rPr lang="uk-UA" b="1" dirty="0" smtClean="0">
                <a:solidFill>
                  <a:schemeClr val="tx1"/>
                </a:solidFill>
              </a:rPr>
              <a:t>–</a:t>
            </a:r>
            <a:r>
              <a:rPr lang="uk-UA" b="1" dirty="0" smtClean="0">
                <a:solidFill>
                  <a:schemeClr val="tx1"/>
                </a:solidFill>
              </a:rPr>
              <a:t> конверсія </a:t>
            </a:r>
            <a:r>
              <a:rPr lang="uk-UA" b="1" dirty="0">
                <a:solidFill>
                  <a:schemeClr val="tx1"/>
                </a:solidFill>
              </a:rPr>
              <a:t>у покупку </a:t>
            </a:r>
            <a:r>
              <a:rPr lang="uk-UA" dirty="0" smtClean="0">
                <a:solidFill>
                  <a:schemeClr val="tx1"/>
                </a:solidFill>
              </a:rPr>
              <a:t>–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відповідає на питання «Скільки читачів стали клієнтами</a:t>
            </a:r>
            <a:r>
              <a:rPr lang="uk-UA" dirty="0" smtClean="0">
                <a:solidFill>
                  <a:schemeClr val="tx1"/>
                </a:solidFill>
              </a:rPr>
              <a:t>?»</a:t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b="1" dirty="0">
                <a:solidFill>
                  <a:schemeClr val="tx1"/>
                </a:solidFill>
              </a:rPr>
              <a:t>П'ятий рівень </a:t>
            </a:r>
            <a:r>
              <a:rPr lang="uk-UA" b="1" dirty="0" smtClean="0">
                <a:solidFill>
                  <a:schemeClr val="tx1"/>
                </a:solidFill>
              </a:rPr>
              <a:t>–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прямий вплив на дохід </a:t>
            </a:r>
            <a:r>
              <a:rPr lang="uk-UA" dirty="0" smtClean="0">
                <a:solidFill>
                  <a:schemeClr val="tx1"/>
                </a:solidFill>
              </a:rPr>
              <a:t>–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найбільш показовий для обґрунтування інвестицій у контент-маркетинг.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3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062" y="0"/>
            <a:ext cx="8787539" cy="666427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uk-UA" sz="1800" b="1" dirty="0">
                <a:solidFill>
                  <a:schemeClr val="tx1"/>
                </a:solidFill>
                <a:latin typeface="+mn-lt"/>
              </a:rPr>
              <a:t>Система показників ефективності контент-маркетингу</a:t>
            </a:r>
            <a:r>
              <a:rPr lang="uk-UA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400" b="1" dirty="0" smtClean="0">
                <a:solidFill>
                  <a:schemeClr val="tx1"/>
                </a:solidFill>
                <a:latin typeface="+mn-lt"/>
              </a:rPr>
            </a:br>
            <a:endParaRPr lang="uk-UA" sz="24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909153"/>
              </p:ext>
            </p:extLst>
          </p:nvPr>
        </p:nvGraphicFramePr>
        <p:xfrm>
          <a:off x="104773" y="309965"/>
          <a:ext cx="11972115" cy="5402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6682">
                  <a:extLst>
                    <a:ext uri="{9D8B030D-6E8A-4147-A177-3AD203B41FA5}">
                      <a16:colId xmlns:a16="http://schemas.microsoft.com/office/drawing/2014/main" val="1141863900"/>
                    </a:ext>
                  </a:extLst>
                </a:gridCol>
                <a:gridCol w="3516407">
                  <a:extLst>
                    <a:ext uri="{9D8B030D-6E8A-4147-A177-3AD203B41FA5}">
                      <a16:colId xmlns:a16="http://schemas.microsoft.com/office/drawing/2014/main" val="125890149"/>
                    </a:ext>
                  </a:extLst>
                </a:gridCol>
                <a:gridCol w="3119933">
                  <a:extLst>
                    <a:ext uri="{9D8B030D-6E8A-4147-A177-3AD203B41FA5}">
                      <a16:colId xmlns:a16="http://schemas.microsoft.com/office/drawing/2014/main" val="1540642202"/>
                    </a:ext>
                  </a:extLst>
                </a:gridCol>
                <a:gridCol w="3309093">
                  <a:extLst>
                    <a:ext uri="{9D8B030D-6E8A-4147-A177-3AD203B41FA5}">
                      <a16:colId xmlns:a16="http://schemas.microsoft.com/office/drawing/2014/main" val="4284400288"/>
                    </a:ext>
                  </a:extLst>
                </a:gridCol>
              </a:tblGrid>
              <a:tr h="316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Рівень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Що вимірює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Ключові показники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Інструменти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94592603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Охоплення та трафік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Скільки людей знайшли контент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Кількість відвідувачів, позиції у пошуку, охоплення в соцмережах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Google Analytics, Google Search Console, аналітика соцмереж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284202074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Залученість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Наскільки глибоко взаємодіють з контентом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Час на сторінці, глибина прокрутки, коментарі, поширення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Google Analytics, Hotjar (теплові карти і записи сесій)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70900239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Генерація потенційних клієнтів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Скільки залишили контакти або зареєструвались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Завантаження матеріалів, підписки на розсилку, реєстрації на вебінар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Google Analytics, CRM-система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872367289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Конверсія у покупку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Скільки читачів стали клієнтами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Конверсія з органічного трафіку, вплив контенту на рішення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CRM-система, мультиканальна аналітика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799212295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Дохід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Скільки грошей приніс контент-маркетинг</a:t>
                      </a:r>
                      <a:endParaRPr lang="uk-U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Дохід від клієнтів з контентних каналів, повернення інвестицій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CRM + інтеграція з даними продажів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271434461"/>
                  </a:ext>
                </a:extLst>
              </a:tr>
              <a:tr h="790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Авторитет та репутація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Наскільки бренд сприймається як експерт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Зовнішні посилання, згадки у ЗМІ, авторитет домену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Ahrefs, Semrush, Google Alerts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1553571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81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00" y="278969"/>
            <a:ext cx="11871700" cy="5083444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+mn-lt"/>
              </a:rPr>
              <a:t>Оптимізація контент-маркетингу</a:t>
            </a:r>
            <a:r>
              <a:rPr lang="uk-UA" sz="2000" dirty="0">
                <a:latin typeface="+mn-lt"/>
              </a:rPr>
              <a:t> </a:t>
            </a:r>
            <a:r>
              <a:rPr lang="uk-UA" sz="2000" dirty="0" smtClean="0">
                <a:latin typeface="+mn-lt"/>
              </a:rPr>
              <a:t>– це </a:t>
            </a:r>
            <a:r>
              <a:rPr lang="uk-UA" sz="2000" dirty="0">
                <a:latin typeface="+mn-lt"/>
              </a:rPr>
              <a:t>безперервний цикл, а не разова подія. Жодна стратегія не буде ідеальною з першого разу. </a:t>
            </a:r>
            <a:r>
              <a:rPr lang="uk-UA" sz="2000" dirty="0" smtClean="0">
                <a:latin typeface="+mn-lt"/>
              </a:rPr>
              <a:t/>
            </a:r>
            <a:br>
              <a:rPr lang="uk-UA" sz="2000" dirty="0" smtClean="0">
                <a:latin typeface="+mn-lt"/>
              </a:rPr>
            </a:br>
            <a:r>
              <a:rPr lang="uk-UA" sz="2000" dirty="0" smtClean="0">
                <a:latin typeface="+mn-lt"/>
              </a:rPr>
              <a:t>Успіх </a:t>
            </a:r>
            <a:r>
              <a:rPr lang="uk-UA" sz="2000" dirty="0">
                <a:latin typeface="+mn-lt"/>
              </a:rPr>
              <a:t>будується через регулярний аналіз того, що працює, що не працює і </a:t>
            </a:r>
            <a:r>
              <a:rPr lang="uk-UA" sz="2000" dirty="0" smtClean="0">
                <a:latin typeface="+mn-lt"/>
              </a:rPr>
              <a:t>чому – та </a:t>
            </a:r>
            <a:r>
              <a:rPr lang="uk-UA" sz="2000" dirty="0">
                <a:latin typeface="+mn-lt"/>
              </a:rPr>
              <a:t>корегування на основі цих висновків. </a:t>
            </a:r>
            <a:r>
              <a:rPr lang="uk-UA" sz="2000" dirty="0" smtClean="0">
                <a:latin typeface="+mn-lt"/>
              </a:rPr>
              <a:t/>
            </a:r>
            <a:br>
              <a:rPr lang="uk-UA" sz="2000" dirty="0" smtClean="0">
                <a:latin typeface="+mn-lt"/>
              </a:rPr>
            </a:br>
            <a:r>
              <a:rPr lang="uk-UA" sz="2000" dirty="0" smtClean="0">
                <a:latin typeface="+mn-lt"/>
              </a:rPr>
              <a:t>Цикл </a:t>
            </a:r>
            <a:r>
              <a:rPr lang="uk-UA" sz="2000" dirty="0">
                <a:latin typeface="+mn-lt"/>
              </a:rPr>
              <a:t>оптимізації складається з кількох повторюваних кроків. Аудит наявного контенту дозволяє виявити матеріали, що приносять трафік і конверсії, та ті, що не приносять нічого. Останні або оновлюються, або об'єднуються з іншими матеріалами, або видаляються. Аналіз конкурентів показує, які теми та формати вони використовують та де є прогалини, які можна заповнити. Тестування форматів — регулярна перевірка, які типи матеріалів дають найкращий результат для конкретної аудиторії в конкретному каналі.</a:t>
            </a:r>
            <a:br>
              <a:rPr lang="uk-UA" sz="2000" dirty="0">
                <a:latin typeface="+mn-lt"/>
              </a:rPr>
            </a:br>
            <a:r>
              <a:rPr lang="uk-UA" sz="2000" dirty="0" smtClean="0">
                <a:latin typeface="+mn-lt"/>
              </a:rPr>
              <a:t>Одним </a:t>
            </a:r>
            <a:r>
              <a:rPr lang="uk-UA" sz="2000" dirty="0">
                <a:latin typeface="+mn-lt"/>
              </a:rPr>
              <a:t>із найпоширеніших інструментів оптимізації є </a:t>
            </a:r>
            <a:r>
              <a:rPr lang="uk-UA" sz="2000" b="1" dirty="0">
                <a:latin typeface="+mn-lt"/>
              </a:rPr>
              <a:t>аналіз «вхідних сторінок» у Google Analytics:</a:t>
            </a:r>
            <a:r>
              <a:rPr lang="uk-UA" sz="2000" dirty="0">
                <a:latin typeface="+mn-lt"/>
              </a:rPr>
              <a:t> він показує, з яких матеріалів найчастіше починається шлях майбутнього клієнта</a:t>
            </a:r>
            <a:r>
              <a:rPr lang="uk-UA" sz="2000" dirty="0" smtClean="0">
                <a:latin typeface="+mn-lt"/>
              </a:rPr>
              <a:t>. </a:t>
            </a:r>
            <a:r>
              <a:rPr lang="uk-UA" sz="2000" dirty="0">
                <a:latin typeface="+mn-lt"/>
              </a:rPr>
              <a:t>Нерідко виявляється, що стаття, яку ніхто на сайті не виділяв як пріоритетну, є основним «входом» для найціннішого сегменту аудиторії. Такі знахідки дозволяють переорієнтувати зусилля: вдосконалити ці «приховані точки входу», додати сильніші заклики до дії, зв'язати їх із контентом на нижньому рівні воронки.</a:t>
            </a:r>
            <a:br>
              <a:rPr lang="uk-UA" sz="2000" dirty="0">
                <a:latin typeface="+mn-lt"/>
              </a:rPr>
            </a:br>
            <a:endParaRPr lang="uk-UA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74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973" y="0"/>
            <a:ext cx="11484243" cy="666427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</a:rPr>
              <a:t>Поширені помилки у вимірюванні ефективності контент-маркетингу та їх наслідки</a:t>
            </a: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000" b="1" dirty="0" smtClean="0">
                <a:solidFill>
                  <a:schemeClr val="tx1"/>
                </a:solidFill>
                <a:latin typeface="+mn-lt"/>
              </a:rPr>
            </a:br>
            <a:endParaRPr lang="uk-UA" sz="20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35449"/>
              </p:ext>
            </p:extLst>
          </p:nvPr>
        </p:nvGraphicFramePr>
        <p:xfrm>
          <a:off x="247973" y="333213"/>
          <a:ext cx="11763213" cy="5295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6687">
                  <a:extLst>
                    <a:ext uri="{9D8B030D-6E8A-4147-A177-3AD203B41FA5}">
                      <a16:colId xmlns:a16="http://schemas.microsoft.com/office/drawing/2014/main" val="4158032329"/>
                    </a:ext>
                  </a:extLst>
                </a:gridCol>
                <a:gridCol w="4437084">
                  <a:extLst>
                    <a:ext uri="{9D8B030D-6E8A-4147-A177-3AD203B41FA5}">
                      <a16:colId xmlns:a16="http://schemas.microsoft.com/office/drawing/2014/main" val="3862896024"/>
                    </a:ext>
                  </a:extLst>
                </a:gridCol>
                <a:gridCol w="4399442">
                  <a:extLst>
                    <a:ext uri="{9D8B030D-6E8A-4147-A177-3AD203B41FA5}">
                      <a16:colId xmlns:a16="http://schemas.microsoft.com/office/drawing/2014/main" val="777435734"/>
                    </a:ext>
                  </a:extLst>
                </a:gridCol>
              </a:tblGrid>
              <a:tr h="638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Помилка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Хибний висновок, до якого призводить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Правильний підхід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4100796923"/>
                  </a:ext>
                </a:extLst>
              </a:tr>
              <a:tr h="9031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Оцінка за першими 1–3 місяці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«Контент не працює — відмовляємось»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Оцінювати результати не раніше ніж </a:t>
                      </a:r>
                      <a:r>
                        <a:rPr lang="uk-UA" sz="1600" dirty="0" smtClean="0">
                          <a:effectLst/>
                        </a:rPr>
                        <a:t>через 6–12 місяців системної </a:t>
                      </a:r>
                      <a:r>
                        <a:rPr lang="uk-UA" sz="1600" dirty="0">
                          <a:effectLst/>
                        </a:rPr>
                        <a:t>роботи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405389432"/>
                  </a:ext>
                </a:extLst>
              </a:tr>
              <a:tr h="9031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Фокус на кількість переглядів і лайків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«У нас популярний контент» (хоча реальних клієнтів він не залучає)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Вимірювати конверсію читачів у реєстрації та покупки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944624280"/>
                  </a:ext>
                </a:extLst>
              </a:tr>
              <a:tr h="911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Ігнорування шляху клієнта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«Ця стаття не принесла клієнтів» (але вона була першим кроком для 30% покупців)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Відстежувати мультиканальний шлях до покупки, а не лише останній крок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905363161"/>
                  </a:ext>
                </a:extLst>
              </a:tr>
              <a:tr h="911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Відсутність UTM-міток у посиланнях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Неможливість зрозуміти, звідки прийшов клієнт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 першого дня позначати всі посилання UTM-мітками для точної атрибуції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372985069"/>
                  </a:ext>
                </a:extLst>
              </a:tr>
              <a:tr h="9031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Вимірювання без бенчмарків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Неможливість зрозуміти, чи є результат хорошим чи поганим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Встановлювати базові показники та галузеві орієнтири перед початком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2550" marR="82550" marT="57150" marB="57150" anchor="ctr"/>
                </a:tc>
                <a:extLst>
                  <a:ext uri="{0D108BD9-81ED-4DB2-BD59-A6C34878D82A}">
                    <a16:rowId xmlns:a16="http://schemas.microsoft.com/office/drawing/2014/main" val="2443861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612" y="238508"/>
            <a:ext cx="10564699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82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574" y="616662"/>
            <a:ext cx="9859751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3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868" y="292609"/>
            <a:ext cx="10268089" cy="52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21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83" y="368359"/>
            <a:ext cx="10659963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40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36" y="351917"/>
            <a:ext cx="11096787" cy="52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6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52" y="289140"/>
            <a:ext cx="4970206" cy="50727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240" y="173624"/>
            <a:ext cx="4928973" cy="547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73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49" y="323482"/>
            <a:ext cx="10064826" cy="529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93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C:\Users\admin\Downloads\mainlogo_white.webp"/>
          <p:cNvSpPr>
            <a:spLocks noChangeAspect="1" noChangeArrowheads="1"/>
          </p:cNvSpPr>
          <p:nvPr/>
        </p:nvSpPr>
        <p:spPr bwMode="auto">
          <a:xfrm>
            <a:off x="6848983" y="1025969"/>
            <a:ext cx="4496992" cy="449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43" y="309130"/>
            <a:ext cx="8682736" cy="5378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086" y="1142103"/>
            <a:ext cx="2792438" cy="44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424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763" y="351928"/>
            <a:ext cx="4548612" cy="5310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49" y="296464"/>
            <a:ext cx="2852242" cy="53657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748" y="296465"/>
            <a:ext cx="3239400" cy="536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05" y="833289"/>
            <a:ext cx="7983743" cy="24471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8" y="3819524"/>
            <a:ext cx="8036250" cy="11239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161" y="289672"/>
            <a:ext cx="3203335" cy="517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8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4141" y="2215249"/>
            <a:ext cx="6225540" cy="1442352"/>
          </a:xfrm>
        </p:spPr>
        <p:txBody>
          <a:bodyPr/>
          <a:lstStyle/>
          <a:p>
            <a:pPr algn="ctr"/>
            <a:r>
              <a:rPr lang="uk-UA" dirty="0" smtClean="0"/>
              <a:t>ДЯКУЮ ЗА УВАГУ!!!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28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15109</TotalTime>
  <Words>2133</Words>
  <Application>Microsoft Office PowerPoint</Application>
  <PresentationFormat>Широкий екран</PresentationFormat>
  <Paragraphs>276</Paragraphs>
  <Slides>30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6" baseType="lpstr">
      <vt:lpstr>Arial</vt:lpstr>
      <vt:lpstr>Calibri</vt:lpstr>
      <vt:lpstr>Montserrat</vt:lpstr>
      <vt:lpstr>Montserrat ExtraBold</vt:lpstr>
      <vt:lpstr>Times New Roman</vt:lpstr>
      <vt:lpstr>Тема Office</vt:lpstr>
      <vt:lpstr> Тема 3. Контент-маркетинг як інструмент просування цифрових продуктів    </vt:lpstr>
      <vt:lpstr>ПЛАН</vt:lpstr>
      <vt:lpstr>1. Сутність контент-маркетингу та його місце у просуванні цифрових продуктів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Основні формати контенту та їх характеристика для цифрових продуктів   </vt:lpstr>
      <vt:lpstr>4. Вимірювання ефективності та оптимізація контент-маркетингу  Сучасний контент-маркетинг уже не обмежується матеріалами, які створює сама компанія. Значну роль відіграє користувацький контент –  відгуки, відеоогляди, коментарі, публікації клієнтів, обговорення на форумах та матеріали незалежних авторів. Для цифрового продукту такий контент особливо цінний, оскільки демонструє досвід реального використання і може зменшувати невизначеність потенційного покупця. Одним із головних аргументів проти контент-маркетингу з боку керівництва є складність вимірювання його ефективності. Ефективність контент-маркетингу вимірюється на кількох рівнях, що відповідають різним питанням бізнесу: Перший рівень – охоплення та трафік – відповідає на питання «Скільки людей бачать наш контент?» Другий рівень – залученість – відповідає на питання «Наскільки аудиторія взаємодіє з контентом?» Третій рівень – генерація потенційних клієнтів – вимірює кількість людей, що зробили перший крок до покупки: залишили контактні дані, підписались на розсилку, зареєструвались на вебінар, завантажили матеріал, спробували безкоштовну версію. Четвертий рівень – конверсія у покупку – відповідає на питання «Скільки читачів стали клієнтами?» П'ятий рівень – прямий вплив на дохід – найбільш показовий для обґрунтування інвестицій у контент-маркетинг.</vt:lpstr>
      <vt:lpstr>Система показників ефективності контент-маркетингу </vt:lpstr>
      <vt:lpstr>Оптимізація контент-маркетингу – це безперервний цикл, а не разова подія. Жодна стратегія не буде ідеальною з першого разу.  Успіх будується через регулярний аналіз того, що працює, що не працює і чому – та корегування на основі цих висновків.  Цикл оптимізації складається з кількох повторюваних кроків. Аудит наявного контенту дозволяє виявити матеріали, що приносять трафік і конверсії, та ті, що не приносять нічого. Останні або оновлюються, або об'єднуються з іншими матеріалами, або видаляються. Аналіз конкурентів показує, які теми та формати вони використовують та де є прогалини, які можна заповнити. Тестування форматів — регулярна перевірка, які типи матеріалів дають найкращий результат для конкретної аудиторії в конкретному каналі. Одним із найпоширеніших інструментів оптимізації є аналіз «вхідних сторінок» у Google Analytics: він показує, з яких матеріалів найчастіше починається шлях майбутнього клієнта. Нерідко виявляється, що стаття, яку ніхто на сайті не виділяв як пріоритетну, є основним «входом» для найціннішого сегменту аудиторії. Такі знахідки дозволяють переорієнтувати зусилля: вдосконалити ці «приховані точки входу», додати сильніші заклики до дії, зв'язати їх із контентом на нижньому рівні воронки. </vt:lpstr>
      <vt:lpstr>Поширені помилки у вимірюванні ефективності контент-маркетингу та їх наслідки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admin</cp:lastModifiedBy>
  <cp:revision>117</cp:revision>
  <dcterms:created xsi:type="dcterms:W3CDTF">2023-01-12T09:20:21Z</dcterms:created>
  <dcterms:modified xsi:type="dcterms:W3CDTF">2026-10-02T10:59:37Z</dcterms:modified>
</cp:coreProperties>
</file>