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0269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8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92024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управління</a:t>
            </a:r>
            <a:endParaRPr lang="en-US" sz="4000" dirty="0"/>
          </a:p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ризиками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640080" y="3566160"/>
            <a:ext cx="10972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 Класифікація інструментів ризик-менеджменту / засобів впливу на ризик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 Методи управління ризиками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 Перелік інструментів за сферами їх виникнення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 Інструменти управління ризиками за етапами реалізації проєкту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ЗК1  ·  СК1  ·  ПРН1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Класифікація інструментів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загальна типологія засобів впливу на ризик, критерії вибору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Базові методи управління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уникнення, зниження, передача, прийняття — логіка та умови застосування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зниження ризику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диверсифікація, лімітування, якість інформації, профілактика, контроль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Передача та фінансування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страхування, хеджування, аутсорсинг, гарантії, самострахування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за сферами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виробничі, фінансові, комерційні, інвестиційні, проєктні ризики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за етапами проєкту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преінвестиційна, інвестиційна, експлуатаційна фази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Навіщо потрібні інструменти управління ризиками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Ідентифікація та оцінка ризику — лише половина справи. Без обґрунтованого вибору та застосування інструментів впливу ризик-менеджмент залишається аналітичною вправою. Інструменти перетворюють оцінку на дію: змінюють ймовірність, наслідки або розподіл відповідальності за ризик.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Зміна профілю ризику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дозволяють зменшити ймовірність настання події, пом’якшити наслідки або перенести фінансовий тягар на іншу сторону.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Оптимізація витрат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Правильний набір інструментів мінімізує сукупну вартість ризику: очікувані збитки + витрати на управління.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377440"/>
            <a:ext cx="3749040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37744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65176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Відповідність ризик-апетиту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91840"/>
            <a:ext cx="33832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допомогою інструментів організація доводить залишковий ризик до прийнятного рівня, визначеного політикою.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8.1  КЛАСИФІКАЦІЯ ІНСТРУМЕНТІВ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Загальна класифікація засобів впливу на ризик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методом впливу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 (відмова), зниження (профілактика, диверсифікація, контроль), передача (страхування, хеджування, аутсорсинг), прийняття (резерви, самострахування).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сферою виникнення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Виробничі, комерційні, фінансові, інвестиційні, кадрові, юридичні, інформаційні, екологічні тощо — кожна сфера має специфічний набір інструментів.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етапом життєвого циклу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преінвестиційної, інвестиційної та експлуатаційної фаз проєкту; превентивні vs реактивні.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характером дії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Превентивні (запобігають настанню), захисні (зменшують наслідки), компенсаційні (відшкодовують збиток).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Чотири базові методи управління ризиками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Уникнення (відмова)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розпочинати або припинити діяльність, що породжує неприйнятний ризик. Найрадикальніший метод: усуває ризик разом із пов’язаною можливістю.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Зниження (пом’якшення)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Зменшення ймовірності та/або наслідків через профілактику, контроль якості, диверсифікацію, лімітування, навчання персоналу.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Передача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Перенесення фінансових наслідків або відповідальності на третю сторону: страхування, хеджування, контрактні застереження, аутсорсинг.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 (утримання)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Свідоме залишення ризику на собі в межах ризик-апетиту; формування резервів, самострахування, моніторинг.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уникнення (відмови від ризику)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 означає свідому відмову від діяльності, операції або рішення, що створюють неприйнятний рівень ризику. Ризик усувається повністю, але разом із ним організація відмовляється від пов’язаних вигод і можливостей.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доцільно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Катастрофічні наслідки при будь-якій імовірності; неможливість знизити ризик до прийнятного рівня; відсутність компетенцій або ресурсів для управління.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Приклади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Відмова від виходу на ринок з високим політичним ризиком; припинення виробництва небезпечної продукції; невкладення в інструмент з незрозумілою структурою.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6616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Втрата можливостей; конкуренти можуть скористатися «вільним полем»; не завжди можливо уникнути системних ризиків (регуляторних, макроекономічних).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зниження (пом’якшення) ризику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Профілактика та контроль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Технічні заходи безпеки, регламенти, контроль якості, системи раннього попередження — зменшують імовірність настання негативної події.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 активів, постачальників, ринків, видів діяльності так, щоб збитки в одній зоні компенсувалися стабільністю в інших.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Лімітування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Встановлення граничних сум операцій, концентрацій, експозицій (кредитні ліміти, ліміти відкритої позиції, ліміти на контрагента).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Покращення інформації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Збір додаткових даних, due diligence, моніторинг ринку — зменшує невизначеність і дозволяє точніше калібрувати рішення.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 як ключовий інструмент зниження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6128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 діяльності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0876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номенклатури продукції, вихід у суміжні сегменти, щоб спад попиту на один продукт компенсувався іншими.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44144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 постачання та збуту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278892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постачальників критичних матеріалів; кілька каналів і ринків збуту — знижує залежність від одного контрагента чи регіону.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72160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Диверсифікація інвестицій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406908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Портфель активів з низькою кореляцією дохідностей; розподіл за класами активів, галузями, географією.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0017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Розподіл відповідальності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534924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проєктах — розподіл ризиків між учасниками (замовник, підрядник, страховик, банк) через контрактні механізми.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передачі ризику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Страхування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фінансових наслідків страховику за премію. Ефективне для чистих ризиків з можливістю статистичної оцінки. Не покриває всі види ризиків (наприклад, стратегічні, репутаційні — обмежено).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Хеджування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Використання похідних інструментів (форварди, ф’ючерси, опціони, свопи) для фіксації цін, курсів, процентних ставок. Зменшує волатильність грошових потоків.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Контрактна передача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Застереження в договорах: індемніті, гарантії, штрафні санкції, умови force majeure, розподіл відповідальності між сторонами.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Аутсорсинг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Передача виконання ризикованої функції спеціалізованій організації (логістика, IT, охорона), яка має кращі компетенції та масштаби для управління цим ризиком.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Страхування: можливості та обмеження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Коли ефективне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Чисті ризики (можливий лише збиток); велика кількість однорідних об’єктів; статистично оцінювана ймовірність; збиток суттєвий для організації, але прийнятний для страховика.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продукти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Майнове страхування, цивільна відповідальність, страхування перерви в бізнесі, кіберстрахування, страхування політичних ризиків, D&amp;O, страхування вантажів.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всі ризики страхуються; франшизи та виключення; моральний ризик; вартість премії може бути високою; затримки у врегулюванні збитків.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Альтернативи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Кептивне страхування, mutual, альтернативне фінансування ризику (ART), катастрофічні облігації — для великих і специфічних експозицій.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Метод прийняття (утримання) ризику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Прийняття ризику — свідоме рішення залишити ризик на балансі організації, коли він перебуває в межах ризик-апетиту або коли витрати на передачу/зниження перевищують очікуваний ефект. Супроводжується формуванням резервів і моніторингом.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Активне прийняття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ідентифікований, оцінений, прийнятий свідомо; створено резерв або план дій на випадок реалізації.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Пасивне прийняття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не ідентифікований або проігнорований — найнебезпечніша форма «утримання».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Самострахування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Формування власних фондів (резервів) для покриття очікуваних збитків замість купівлі страхового полісу; ефективне при великій кількості дрібних однорідних ризиків.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8.2  МЕТОДИ УПРАВЛІННЯ РИЗИКАМИ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 обирати метод впливу на ризик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Висока ймовірність + великий збиток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 — зниження (профілактика, контроль) і часткова передача; уникнення, якщо зниження неможливе.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Низька ймовірність + великий збиток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Класична зона страхування / передачі. Утримання лише за наявності значних резервів.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Висока ймовірність + малий збиток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Зниження через процедури та контроль; утримання з операційними резервами; страхування зазвичай неефективне.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Низька ймовірність + малий збиток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Прийняття (утримання) як найекономічніший варіант; моніторинг без активних витрат.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8.3  ІНСТРУМЕНТИ ЗА СФЕРАМИ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за сферами виникнення ризиків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сфера господарської діяльності породжує специфічні ризики і потребує відповідного набору інструментів. Універсальні методи (диверсифікація, страхування, ліміти) адаптуються до контексту.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3774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Виробничі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301752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Технічний контроль, ТОіР, охорона праці, резервні потужності, страхування обладнання та перерви виробництва.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3774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Комерційні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301752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Диверсифікація клієнтів і постачальників, контрактні гарантії, страхування кредитних ризиків, аналіз контрагентів.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03120"/>
            <a:ext cx="3749040" cy="3749040"/>
          </a:xfrm>
          <a:prstGeom prst="roundRect">
            <a:avLst>
              <a:gd name="adj" fmla="val 1951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3774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Фінансові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3017520"/>
            <a:ext cx="33832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Хеджування валютних і процентних ризиків, ліміти відкритих позицій, управління ліквідністю, кредитний аналіз.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8.3  ІНСТРУМЕНТИ ЗА СФЕРАМИ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за сферами (продовження)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Інвестиційні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diligence, сценарний аналіз, диверсифікація портфеля, етапність інвестування, опціони на вихід, страхування політичних ризиків.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Кадрові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288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Системи мотивації та утримання, наступність (succession planning), навчання, страхування відповідальності працівників, політики конфлікту інтересів.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Інформаційні / кібер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Захист периметру, резервне копіювання, плани реагування на інциденти, кіберстрахування, навчання персоналу, аудит доступу.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Юридичні / комплаєнс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43400"/>
            <a:ext cx="5212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Юридична експертиза угод, політики комплаєнсу, внутрішній контроль, страхування D&amp;O та професійної відповідальності.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8.4  ІНСТРУМЕНТИ ЗА ЕТАПАМИ ПРОЄКТУ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управління ризиками за фазами проєкту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Набір релевантних інструментів змінюється протягом життєвого циклу проєкту. Ранні фази — акцент на аналізі та структуруванні; інвестиційна — на контролі реалізації та передачі ризиків; експлуатаційна — на операційній стійкості та моніторингу.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Преінвестиційна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Дослідження, оцінка, структурування угоди, розподіл ризиків у контрактах, вибір схеми фінансування.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Інвестиційна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будівництва/впровадження, гарантії виконання, страхування будівництва, хеджування валютних ризиків.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Експлуатаційна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Операційні контроли, страхування майна та перерви, управління постачальниками, моніторинг KPI і KRI.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8.4  ІНСТРУМЕНТИ ЗА ЕТАПАМИ ПРОЄКТУ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Преінвестиційна фаза: ключові інструменти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Due diligence і ризик-аналіз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Комплексна перевірка технічних, ринкових, фінансових, юридичних і ESG-аспектів; ідентифікація ключових ризиків до прийняття рішення про інвестиції.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Структурування угоди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Розподіл ризиків між учасниками через акціонерні угоди, EPC-контракти, off-take, гарантії спонсорів; вибір форми фінансування (project finance vs corporate).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Сценарний аналіз і стрес-тести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стійкості проєкту за песимістичними сценаріями цін, попиту, курсів, затримок; визначення «точок беззбитковості».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Умови прецеденту та поетапність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Інвестування траншами після виконання умов; можливість виходу на ранніх етапах при зміні ризикового профілю.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8.4  ІНСТРУМЕНТИ ЗА ЕТАПАМИ ПРОЄКТУ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Інвестиційна фаза: ключові інструменти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Гарантії виконання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Банківські гарантії, performance bonds, утримання частини платежів — захист від невиконання зобов’язань підрядником.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Страхування будівництва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CAR/EAR (страхування всіх ризиків будівництва), страхування відповідальності, страхування обладнання на період монтажу.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Контроль термінів і бюджету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Системи проєктного контролю, незалежний інженер, регулярний моніторинг освоєння коштів і фізичного прогресу.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Хеджування фінансових ризиків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Фіксація валютних курсів і процентних ставок на період будівництва, якщо грошові потоки номіновані в різних валютах.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8.4  ІНСТРУМЕНТИ ЗА ЕТАПАМИ ПРОЄКТУ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Експлуатаційна фаза: ключові інструменти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Операційне страхування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Майно, перерва в бізнесі, цивільна відповідальність, кіберризики — захист від непередбачених операційних збитків.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Управління постачальниками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Кілька джерел постачання критичних ресурсів, SLA, аудит постачальників, запаси безпеки.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Технічне обслуговування та надійність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Планово-попереджувальне ТО, моніторинг стану обладнання, програми підвищення надійності.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KRI та KPI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Регулярне відстеження індикаторів ризику та ефективності; ескалація відхилень; актуалізація реєстру ризиків.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Комбінування інструментів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практиці рідко застосовують лише один метод. Оптимальна стратегія — портфель інструментів, підібраний під профіль ризику, вартість і ризик-апетит.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0116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1488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Приклад: валютний ризик експортера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25146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Часткове натуральне хеджування (витрати в валюті виручки) + форварди на частину очікуваної виручки + прийняття залишку в межах ліміту відкритої позиції.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33832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35204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Приклад: ризик зриву постачання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4360" y="38862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Диверсифікація постачальників + страховий запас + контрактні штрафи + страхування перерви в бізнесі для критичних сценаріїв.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11480" y="4754880"/>
            <a:ext cx="113385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" y="48920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Приклад: проєктне будівництво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94360" y="525780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EPC з фіксованою ціною + performance bond + страхування CAR + незалежний нагляд + резерв на непередбачені витрати.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Вартість ризику та вибір інструментів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Сукупна вартість ризику = очікувані збитки (з урахуванням залишкового ризику) + витрати на інструменти управління (премії, затрати на контроли, вартість хеджування, адміністративні витрати). Мета — мінімізувати цю суму при дотриманні ризик-апетиту.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перестраховуйте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Надмірне страхування або надлишкові контроли збільшують витрати без пропорційного зниження ризику.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економте на критичному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ризиків з катастрофічними наслідками економія на інструментах може коштувати організації існування.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Переглядайте регулярно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ринку страхування, поява нових інструментів, зміна профілю ризику — привід для переоцінки портфеля інструментів.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Рамка прийняття рішення щодо інструменту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11430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Оцінити ризик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150876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Ймовірність, наслідки, рівень, чи він у межах апетиту.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214884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Визначити мету впливу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71600" y="2514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Зменшити ймовірність? Наслідки? Перенести фінансування? Залишити під контролем?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71600" y="31546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Сформувати альтернативи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3520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Список доступних інструментів і їх комбінацій з оцінкою вартості та ефекту.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71600" y="41605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Порівняти з ризик-апетитом і бюджетом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71600" y="45262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доводить залишковий ризик до прийнятного рівня? Чи виправдана вартість?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371600" y="516636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Обрати, впровадити, моніторити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371600" y="5532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Зафіксувати рішення, відповідальних, індикатори ефективності; переглядати.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ОБМЕЖЕННЯ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Обмеження та пастки інструментів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Ілюзія повного захисту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Жоден інструмент не усуває ризик на 100%. Страхування має виключення; хеджування — базисний ризик; контроли — збої виконання.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Вартість vs ефект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Дорогі інструменти не завжди найефективніші. Іноді простий процедурний контроль дає більший ефект, ніж складна страховка.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Нові ризики від інструментів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Хеджування створює кредитний ризик контрагента; аутсорсинг — ризик залежності від постачальника; страхування — моральний ризик.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Застарілість набору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Інструменти, ефективні вчора, можуть не відповідати новим загрозам (кібер, клімат, санкції). Потрібен регулярний перегляд.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Карта інструментів управління ризиками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Уникнення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Відмова від діяльності, вихід з ринку, заборона операцій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Зниження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Профілактика, диверсифікація, ліміти, контроль, інформація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Передача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Страхування, хеджування, контракти, аутсорсинг, гарантії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Резерви, самострахування, моніторинг у межах апетиту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сферами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Адаптація інструментів до виробничих, фінансових, ІТ, кадрових ризиків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 етапами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Преінвестиційні, інвестиційні, експлуатаційні інструменти проєкту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Чотири базові методи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Уникнення, зниження, передача і прийняття утворюють основу вибору інструментів. Конкретні засоби (страхування, диверсифікація, хеджування тощо) реалізують ці методи.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Вибір залежить від профілю ризику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Ймовірність, масштаб наслідків, вартість інструменту та ризик-апетит визначають оптимальну комбінацію.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Сфера та етап мають значення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Виробничі, фінансові, проєктні ризики потребують різних наборів. Інструменти змінюються від преінвестиційної до експлуатаційної фази.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Портфельний підхід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Ефективніше комбінувати інструменти, ніж покладатися на один. Регулярно переглядати вартість і відповідність новим загрозам.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8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8  ·  Інструменти управління ризиками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2529</Words>
  <Application>Microsoft Macintosh PowerPoint</Application>
  <PresentationFormat>Широкоэкранный</PresentationFormat>
  <Paragraphs>339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8. Інструменти управління ризиками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2026-09-02T11:21:43Z</dcterms:created>
  <dcterms:modified xsi:type="dcterms:W3CDTF">2026-09-02T11:24:29Z</dcterms:modified>
</cp:coreProperties>
</file>