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62615-3758-41D4-AF29-64EEE6764351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3EA81-5F03-4562-92EB-C78CE42D710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307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9273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1B5BCBF-1673-402B-9ED9-F395C7D4E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E628A56A-B92F-418C-8888-5319FBB79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A73FECF-F196-4881-A438-FC56C07CF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76ABA0B-C1E8-4FA3-806C-06FE549AE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CFD05BC4-1B5B-419A-994D-B9F65DFD5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37FBDED0-AAE3-40E8-96D1-EC98971F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455A356-69BA-4E33-95A4-5DC21D199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48E762E-EB60-455C-BFCE-39F1F2A06BC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F5C532A-0C66-4BB9-86BC-F7AD81E61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09009A1-9297-40D7-A5AD-DF87B8604A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0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Кількісні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0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економічних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процесів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58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77F0137-F045-4BB5-8054-356EBCF9FE1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ED78C21-49D1-43C0-8529-36166892887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5C5C473-E124-4476-A87A-5E2D67494B8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4F4EEF7-449D-46CE-BD1A-F20A2CCE170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86C6260-059B-4620-8184-6F3FA39E46E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45EC204-C97D-40B5-931A-4269BDDF14B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2F262E3-8C10-4AAE-8F50-B57E5A83A594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D76A556-49FA-4823-8053-633DED8136FD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9BB572A-91D2-49A9-B829-2C334885B564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Вибір кількісного методу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2F25C14-C016-4029-8CFF-DE166E923819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Узгодження методу з питанням, типом даних і рівнем аналізу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F1E4240-0046-43A1-A96C-A611D5C31E66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8FF14043-185E-4201-B952-3F4F49D3E8A3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D730685-D15B-4A68-A0D1-AAF140D33D36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Опис і перетворення даних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381407F-DD3E-42C1-A5EF-299DBB98139C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Застосування статистик, показників динаміки, індексів і нормалізації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E07D4150-8150-4C13-88FA-C5484EAC2086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3F3A66A-1527-4665-8D5F-430555B6922C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D32678C-2E84-42FA-8F0B-11229C1003F9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 зв’язків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35306AA-2E9C-4A92-AA0A-A3F017E64F25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Інтерпретація кореляції та регресії без необґрунтованої причинності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E206E8FF-03C9-49E2-B260-F41876A9A4D3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C29225D8-AB94-40DC-ADDB-472239C1B2FF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89B6917-7190-4C72-B0A5-9C1EAB85BDE7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результатів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6FFD6F5-140A-45BE-98C4-1390ABC4A0CD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Оцінювання невизначеності, стійкості й меж кількісного висновку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68E90718-8B90-42A1-97D7-1B7BB00C6B69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обрати й обґрунтувати кількісний метод, коректно інтерпретувати його результат і визначити межі висновку.</a:t>
            </a:r>
          </a:p>
        </p:txBody>
      </p:sp>
    </p:spTree>
    <p:extLst>
      <p:ext uri="{BB962C8B-B14F-4D97-AF65-F5344CB8AC3E}">
        <p14:creationId xmlns:p14="http://schemas.microsoft.com/office/powerpoint/2010/main" val="35461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126F9397-3165-4213-A6C4-C6E424C1023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ВИБІР МЕТОДУ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6192859-670F-4DD4-B800-E8C61CFCAFA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дослідницького питання до процедури аналізу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405783D-5827-4F27-B745-38657656200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DC8E61F-6B50-4145-A82F-D5238887AFC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50EABFC-6973-4D58-BBCD-6D118CC16BE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6A504BE-1154-46D3-85D9-F9DB357726E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7E883CF-D38A-4C86-809A-F150B5747ACD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10B99E78-8A89-4EF7-B0B8-3E7C1AE0EB9D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138612A-8031-40EF-9AEC-5089B87838FD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B1C239F-2501-406E-B040-DE9701CE94A3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опис, порівняння, зв’язок, прогноз або оцінка впливу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1B0D260-9A96-45D1-849F-8615080AC45A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6102F568-54DD-48F1-9800-8B14EB607C1F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CB634EA-910B-49ED-A33B-443F49409C99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A4EC50B-6A6C-4EF3-85DB-73120AF15702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перехресні, часові, панельні або експериментальні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F7B3BB1-A72A-4C83-A8E0-14A8D43D0FBF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CFDF6E1A-9905-4ED7-9794-FF7C75D6ADB5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FDBDA19-8C0C-4B88-9EAC-2BB80B136A6A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ЗМІННІ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1964F07-0C87-493F-8B6C-040ED98B0010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шкала вимірювання, розподіл, пропуски й викиди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54304EDF-B00F-4DF6-814E-5EF432A07745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24E2AB9A-D5DC-4DBD-BE3E-AD31F150D5E9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7EF658A-3179-437B-A241-1C37F30B7E93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731B506-4DEC-47E2-91CB-CE0F1794DD10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статистика, індекс, тест, модель або дизайн ідентифікації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BF46E2D-8DFE-4513-9A82-29AFF804B2B8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A73A8D35-8E2C-4BEB-9A8C-CAEB3D49D71A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D97FDFC-70D3-41FA-BA40-84B1070C2630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масштаб твердження, невизначеність і межі узагальнення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2601CDAC-FD9F-490F-AC2C-AE3969E874ED}"/>
              </a:ext>
            </a:extLst>
          </p:cNvPr>
          <p:cNvSpPr>
            <a:spLocks noGrp="1"/>
          </p:cNvSpPr>
          <p:nvPr/>
        </p:nvSpPr>
        <p:spPr>
          <a:xfrm>
            <a:off x="1524000" y="4686300"/>
            <a:ext cx="914400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Складність методу має відповідати складності питання. Більша кількість обчислень не компенсує слабкий дизайн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351656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0B4D609-C559-4B77-B74C-A7CAE2BE8AD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ВИБІР МЕТОДУ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4DEE848-381E-4B3E-A72D-D2E336311F4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 даних і рівень вимірювання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4866565-F269-4E16-B811-CE67F4A8581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6FDC51F-A071-4419-B6A0-CF6D55AC611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EBF9AD2-81DC-4A66-BCAE-F03EF5FA1B7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5E85331-40FC-40ED-9F4B-72996B5FE8D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508FF123-E18F-4B02-A721-104965E9D98B}"/>
              </a:ext>
            </a:extLst>
          </p:cNvPr>
          <p:cNvGraphicFramePr/>
          <p:nvPr/>
        </p:nvGraphicFramePr>
        <p:xfrm>
          <a:off x="476250" y="1571625"/>
          <a:ext cx="11239500" cy="400050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5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Характеристика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Варіант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у МЕВ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Методологічне значення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перехресні дані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експорт країн за один рік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об’єктів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часовий ряд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курс валюти за місяцями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динаміка, тренд і сезонність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панельні дані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показники країн за кілька років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відмінності між об’єктами й у часі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Шкала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номінальна або порядкова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регіон, група доходу, рейтинг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частоти, ранги, групові порівняння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Шкала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інтервальна або відношень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ВВП, частка торгівлі, індекс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середні, дисперсія, моделі зв’язку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8A329CD-7EE3-4C10-A1D8-28017F02A228}"/>
              </a:ext>
            </a:extLst>
          </p:cNvPr>
          <p:cNvSpPr>
            <a:spLocks noGrp="1"/>
          </p:cNvSpPr>
          <p:nvPr/>
        </p:nvSpPr>
        <p:spPr>
          <a:xfrm>
            <a:off x="1905000" y="5581650"/>
            <a:ext cx="8382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Структура даних визначає одиницю спостереження і допустимі порівняння. Шкала вимірювання визначає допустимі математичні операції.</a:t>
            </a:r>
          </a:p>
        </p:txBody>
      </p:sp>
    </p:spTree>
    <p:extLst>
      <p:ext uri="{BB962C8B-B14F-4D97-AF65-F5344CB8AC3E}">
        <p14:creationId xmlns:p14="http://schemas.microsoft.com/office/powerpoint/2010/main" val="583222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22000A90-65FC-4D25-9A66-9E8ECED2FDE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ПІДГОТОВКА МАСИВУ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8A054E7-5D99-4BDF-B4B2-7F56D7D3D97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Аналітична готовність даних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B6DA044-3690-4F0E-B899-AE8957034EB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674CB4F-512C-489F-86DF-81AD6149AA2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E953C19-2E18-4637-8C18-28480F83103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97606C2-AF6B-4D4A-88D3-5B69C12FEA9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8ADEECE-BAE4-423A-B943-000050AFD2A5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5399BB8-792F-4BAB-92B5-6E6CB7D195F1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ОДИНИЦЯ СПОСТЕРЕЖЕННЯ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9E8E360-E6C9-4FDC-9842-599A164FCD76}"/>
              </a:ext>
            </a:extLst>
          </p:cNvPr>
          <p:cNvSpPr>
            <a:spLocks noGrp="1"/>
          </p:cNvSpPr>
          <p:nvPr/>
        </p:nvSpPr>
        <p:spPr>
          <a:xfrm>
            <a:off x="4333875" y="1504950"/>
            <a:ext cx="6810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чітке визначення того, що представляє один рядок масиву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1FAF811A-5CF9-485A-8311-08D22297F12B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6222AB1-6C2B-4452-B899-331D9B7A600D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FC5E047-304A-43BB-B1EC-C301F65C8BB6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КОДУВАННЯ ЗМІННИХ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9949FCC-8632-4715-991F-538DDA50C905}"/>
              </a:ext>
            </a:extLst>
          </p:cNvPr>
          <p:cNvSpPr>
            <a:spLocks noGrp="1"/>
          </p:cNvSpPr>
          <p:nvPr/>
        </p:nvSpPr>
        <p:spPr>
          <a:xfrm>
            <a:off x="4333875" y="2305050"/>
            <a:ext cx="6810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єдині назви, формати, категорії та правила позначення пропусків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BFC379BD-06F3-4045-AB0A-48733AAD13C3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9B7F62D-B5E8-43CD-8FF7-0754DAA4B44E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AAFF0A2-6B85-4794-A000-39EF11532C95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ПОРІВНЯННІСТЬ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0B12C78-AAC4-4ECC-84DB-A6457D86A6F2}"/>
              </a:ext>
            </a:extLst>
          </p:cNvPr>
          <p:cNvSpPr>
            <a:spLocks noGrp="1"/>
          </p:cNvSpPr>
          <p:nvPr/>
        </p:nvSpPr>
        <p:spPr>
          <a:xfrm>
            <a:off x="4333875" y="3105150"/>
            <a:ext cx="6810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спільні одиниці, ціни, валюти, класифікації й часові межі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7DC2198-8D12-4FDF-A97D-E9466AFC372A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92A2511-3EB7-4C63-8B82-BC4981DF3DB8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0C3CB7D-B705-4EF5-92D5-0D1D1F3FEFF4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ДІАГНОСТИКА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C047A20-D7E2-4D2F-8A14-DFCC60C18841}"/>
              </a:ext>
            </a:extLst>
          </p:cNvPr>
          <p:cNvSpPr>
            <a:spLocks noGrp="1"/>
          </p:cNvSpPr>
          <p:nvPr/>
        </p:nvSpPr>
        <p:spPr>
          <a:xfrm>
            <a:off x="4333875" y="3905250"/>
            <a:ext cx="6810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розподіли, пропуски, дублікати, неможливі значення та викиди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32AD49FD-F090-40D5-9E1B-9F47790F6ED6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48A43F3-0597-40A0-B346-B33A73ECDB63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4A3442F-6ED3-45A6-B231-F33BEAF57989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2762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ВІДТВОРЮВАНІСТЬ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8A7122B-BFC2-41C1-9371-3288696EEB22}"/>
              </a:ext>
            </a:extLst>
          </p:cNvPr>
          <p:cNvSpPr>
            <a:spLocks noGrp="1"/>
          </p:cNvSpPr>
          <p:nvPr/>
        </p:nvSpPr>
        <p:spPr>
          <a:xfrm>
            <a:off x="4333875" y="4705350"/>
            <a:ext cx="6810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збереження первинного масиву, журналу перетворень і версії даних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603378C7-BF28-4E54-9C51-EB6A7EA33ADE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3916174B-1319-48E3-B1DC-70F2B17020C4}"/>
              </a:ext>
            </a:extLst>
          </p:cNvPr>
          <p:cNvSpPr>
            <a:spLocks noGrp="1"/>
          </p:cNvSpPr>
          <p:nvPr/>
        </p:nvSpPr>
        <p:spPr>
          <a:xfrm>
            <a:off x="1809750" y="5572125"/>
            <a:ext cx="857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Кожне виправлення даних змінює доказову базу. Дослідник фіксує правило, обсяг і наслідки такого перетворення.</a:t>
            </a:r>
          </a:p>
        </p:txBody>
      </p:sp>
    </p:spTree>
    <p:extLst>
      <p:ext uri="{BB962C8B-B14F-4D97-AF65-F5344CB8AC3E}">
        <p14:creationId xmlns:p14="http://schemas.microsoft.com/office/powerpoint/2010/main" val="105477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41DF675-E58B-4515-AB96-4C98A73A95C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ОПИС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B741F55-58C6-4B98-99D4-A90DCD0A54E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Описова статистика як модель структури даних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4F43191-1A60-4F8A-9C30-0370F95A9E9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4E81390-D124-401A-B7EB-B926D5BE109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835C46A-C9DB-4CB3-B798-66EE8505B8C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4E54308-A3A6-4E33-BD2B-0C157BE0E3B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A9120FE2-A9A7-4D77-B4FA-504D8D411ED4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143500" cy="13335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C304EBB-19EA-41D1-9E79-13AF3CDB516D}"/>
              </a:ext>
            </a:extLst>
          </p:cNvPr>
          <p:cNvSpPr>
            <a:spLocks noGrp="1"/>
          </p:cNvSpPr>
          <p:nvPr/>
        </p:nvSpPr>
        <p:spPr>
          <a:xfrm>
            <a:off x="838200" y="17907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5E3284A-6C25-4554-930E-7BA62E3FEBB1}"/>
              </a:ext>
            </a:extLst>
          </p:cNvPr>
          <p:cNvSpPr>
            <a:spLocks noGrp="1"/>
          </p:cNvSpPr>
          <p:nvPr/>
        </p:nvSpPr>
        <p:spPr>
          <a:xfrm>
            <a:off x="1409700" y="177165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ЦЕНТР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653C149-3992-44D4-B329-9EE58466F80B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середнє, медіана, мода</a:t>
            </a:r>
          </a:p>
          <a:p>
            <a:endParaRPr sz="112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Дозволяє оцінити: типове значення та асиметрія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86575E25-3AF6-4DE9-94F9-86F77717CE3B}"/>
              </a:ext>
            </a:extLst>
          </p:cNvPr>
          <p:cNvSpPr>
            <a:spLocks noGrp="1"/>
          </p:cNvSpPr>
          <p:nvPr/>
        </p:nvSpPr>
        <p:spPr>
          <a:xfrm>
            <a:off x="6096000" y="1638300"/>
            <a:ext cx="5143500" cy="1333500"/>
          </a:xfrm>
          <a:prstGeom prst="roundRect">
            <a:avLst>
              <a:gd name="adj" fmla="val 5714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ADC9A96-A9AC-463A-9533-90E987666F9C}"/>
              </a:ext>
            </a:extLst>
          </p:cNvPr>
          <p:cNvSpPr>
            <a:spLocks noGrp="1"/>
          </p:cNvSpPr>
          <p:nvPr/>
        </p:nvSpPr>
        <p:spPr>
          <a:xfrm>
            <a:off x="6267450" y="17907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6A21B8B-2EF5-4930-90F4-A5281729F17B}"/>
              </a:ext>
            </a:extLst>
          </p:cNvPr>
          <p:cNvSpPr>
            <a:spLocks noGrp="1"/>
          </p:cNvSpPr>
          <p:nvPr/>
        </p:nvSpPr>
        <p:spPr>
          <a:xfrm>
            <a:off x="6838950" y="177165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ВАРІАЦІЯ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4141D0B-FDCB-4F31-B196-07650D3B47CC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розмах, дисперсія, стандартне відхилення, IQR</a:t>
            </a:r>
          </a:p>
          <a:p>
            <a:endParaRPr sz="112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Дозволяє оцінити: неоднорідність спостережень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D8CC6CEB-CE23-4CDA-8707-3E0BF87357D8}"/>
              </a:ext>
            </a:extLst>
          </p:cNvPr>
          <p:cNvSpPr>
            <a:spLocks noGrp="1"/>
          </p:cNvSpPr>
          <p:nvPr/>
        </p:nvSpPr>
        <p:spPr>
          <a:xfrm>
            <a:off x="666750" y="3238500"/>
            <a:ext cx="5143500" cy="13335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4E32BB1-7B3D-4E24-96A5-607225821155}"/>
              </a:ext>
            </a:extLst>
          </p:cNvPr>
          <p:cNvSpPr>
            <a:spLocks noGrp="1"/>
          </p:cNvSpPr>
          <p:nvPr/>
        </p:nvSpPr>
        <p:spPr>
          <a:xfrm>
            <a:off x="838200" y="3390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8C7FB5A-1D0A-4D35-A2C6-1F34E26011A4}"/>
              </a:ext>
            </a:extLst>
          </p:cNvPr>
          <p:cNvSpPr>
            <a:spLocks noGrp="1"/>
          </p:cNvSpPr>
          <p:nvPr/>
        </p:nvSpPr>
        <p:spPr>
          <a:xfrm>
            <a:off x="1409700" y="337185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ФОРМА РОЗПОДІЛУ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C8403330-07AF-4B93-AF9F-9EEF86B3DB76}"/>
              </a:ext>
            </a:extLst>
          </p:cNvPr>
          <p:cNvSpPr>
            <a:spLocks noGrp="1"/>
          </p:cNvSpPr>
          <p:nvPr/>
        </p:nvSpPr>
        <p:spPr>
          <a:xfrm>
            <a:off x="1409700" y="3790950"/>
            <a:ext cx="42291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асиметрія, ексцес, квантили</a:t>
            </a:r>
          </a:p>
          <a:p>
            <a:endParaRPr sz="112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Дозволяє оцінити: концентрація і крайні значення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C697864A-7801-4C84-AD2E-734004052E2D}"/>
              </a:ext>
            </a:extLst>
          </p:cNvPr>
          <p:cNvSpPr>
            <a:spLocks noGrp="1"/>
          </p:cNvSpPr>
          <p:nvPr/>
        </p:nvSpPr>
        <p:spPr>
          <a:xfrm>
            <a:off x="6096000" y="3238500"/>
            <a:ext cx="5143500" cy="13335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CB90B50-C583-4C63-AA5B-00295C070926}"/>
              </a:ext>
            </a:extLst>
          </p:cNvPr>
          <p:cNvSpPr>
            <a:spLocks noGrp="1"/>
          </p:cNvSpPr>
          <p:nvPr/>
        </p:nvSpPr>
        <p:spPr>
          <a:xfrm>
            <a:off x="6267450" y="3390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26B6FB4-127C-4584-940C-2CC58A68C3F0}"/>
              </a:ext>
            </a:extLst>
          </p:cNvPr>
          <p:cNvSpPr>
            <a:spLocks noGrp="1"/>
          </p:cNvSpPr>
          <p:nvPr/>
        </p:nvSpPr>
        <p:spPr>
          <a:xfrm>
            <a:off x="6838950" y="337185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СТРУКТУРА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F0C7146-78A2-4E54-801A-A9924E45F7BE}"/>
              </a:ext>
            </a:extLst>
          </p:cNvPr>
          <p:cNvSpPr>
            <a:spLocks noGrp="1"/>
          </p:cNvSpPr>
          <p:nvPr/>
        </p:nvSpPr>
        <p:spPr>
          <a:xfrm>
            <a:off x="6838950" y="3790950"/>
            <a:ext cx="42291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частки, частоти, перехресні таблиці</a:t>
            </a:r>
          </a:p>
          <a:p>
            <a:endParaRPr sz="112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Дозволяє оцінити: склад сукупності й групові відмінності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8014388-5F68-4367-B483-830D84CEF0EC}"/>
              </a:ext>
            </a:extLst>
          </p:cNvPr>
          <p:cNvSpPr>
            <a:spLocks noGrp="1"/>
          </p:cNvSpPr>
          <p:nvPr/>
        </p:nvSpPr>
        <p:spPr>
          <a:xfrm>
            <a:off x="1809750" y="5029200"/>
            <a:ext cx="8572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Середнє без показника варіації приховує неоднорідність. Медіана та міжквартильний розмах стійкіші до крайніх значень.</a:t>
            </a:r>
          </a:p>
        </p:txBody>
      </p:sp>
    </p:spTree>
    <p:extLst>
      <p:ext uri="{BB962C8B-B14F-4D97-AF65-F5344CB8AC3E}">
        <p14:creationId xmlns:p14="http://schemas.microsoft.com/office/powerpoint/2010/main" val="1598021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9029EA5-ADC8-499A-BF16-F0803C42DE0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ОПИС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EA7964F-88B5-4D17-9E62-36440F8E59B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Кількісний аналіз динаміки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3680598-DBC1-42DA-B663-FA359C49305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60513A3-413B-4475-BC79-9652E5750E3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EC7DEB1-48F6-49D8-B7F8-F6812A4F8C8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AFBAAE6-C412-468A-92EA-F541517BD13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DC013E84-E23B-495E-A7C0-C2534DA6B65F}"/>
              </a:ext>
            </a:extLst>
          </p:cNvPr>
          <p:cNvSpPr>
            <a:spLocks noGrp="1"/>
          </p:cNvSpPr>
          <p:nvPr/>
        </p:nvSpPr>
        <p:spPr>
          <a:xfrm>
            <a:off x="762000" y="160020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АБСОЛЮТНА ЗМІНА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BFBDFFB-6641-4A35-9307-478DB351D845}"/>
              </a:ext>
            </a:extLst>
          </p:cNvPr>
          <p:cNvSpPr>
            <a:spLocks noGrp="1"/>
          </p:cNvSpPr>
          <p:nvPr/>
        </p:nvSpPr>
        <p:spPr>
          <a:xfrm>
            <a:off x="3810000" y="160020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Δyₜ = yₜ − yₜ₋₁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C8EFCF0-7686-4F5E-B0B9-C58940CE1B5D}"/>
              </a:ext>
            </a:extLst>
          </p:cNvPr>
          <p:cNvSpPr>
            <a:spLocks noGrp="1"/>
          </p:cNvSpPr>
          <p:nvPr/>
        </p:nvSpPr>
        <p:spPr>
          <a:xfrm>
            <a:off x="7191375" y="1600200"/>
            <a:ext cx="404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 скільки одиниць змінився показник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28F052AC-7BF2-4B1A-94EB-E4D986DDAD99}"/>
              </a:ext>
            </a:extLst>
          </p:cNvPr>
          <p:cNvSpPr>
            <a:spLocks noGrp="1"/>
          </p:cNvSpPr>
          <p:nvPr/>
        </p:nvSpPr>
        <p:spPr>
          <a:xfrm>
            <a:off x="762000" y="251460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ТЕМП ЗРОСТАННЯ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E915CDB-4709-4F95-9457-6E07B95129EE}"/>
              </a:ext>
            </a:extLst>
          </p:cNvPr>
          <p:cNvSpPr>
            <a:spLocks noGrp="1"/>
          </p:cNvSpPr>
          <p:nvPr/>
        </p:nvSpPr>
        <p:spPr>
          <a:xfrm>
            <a:off x="3810000" y="251460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gₜ = yₜ / yₜ₋₁ × 100%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046FF73-374E-4B5C-BFF3-85BA59B75390}"/>
              </a:ext>
            </a:extLst>
          </p:cNvPr>
          <p:cNvSpPr>
            <a:spLocks noGrp="1"/>
          </p:cNvSpPr>
          <p:nvPr/>
        </p:nvSpPr>
        <p:spPr>
          <a:xfrm>
            <a:off x="7191375" y="2514600"/>
            <a:ext cx="404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яку частку попереднього рівня становить поточний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4A5B8B98-A0A0-4C72-86A6-CA0CCAC1CBF0}"/>
              </a:ext>
            </a:extLst>
          </p:cNvPr>
          <p:cNvSpPr>
            <a:spLocks noGrp="1"/>
          </p:cNvSpPr>
          <p:nvPr/>
        </p:nvSpPr>
        <p:spPr>
          <a:xfrm>
            <a:off x="762000" y="342900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ТЕМП ПРИРОСТУ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0714620-E92F-4F03-A093-A5E96929709F}"/>
              </a:ext>
            </a:extLst>
          </p:cNvPr>
          <p:cNvSpPr>
            <a:spLocks noGrp="1"/>
          </p:cNvSpPr>
          <p:nvPr/>
        </p:nvSpPr>
        <p:spPr>
          <a:xfrm>
            <a:off x="3810000" y="342900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rₜ = (yₜ − yₜ₋₁) / yₜ₋₁ × 100%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E0727E3-3D7D-44C5-83C1-AEB37E2F8D55}"/>
              </a:ext>
            </a:extLst>
          </p:cNvPr>
          <p:cNvSpPr>
            <a:spLocks noGrp="1"/>
          </p:cNvSpPr>
          <p:nvPr/>
        </p:nvSpPr>
        <p:spPr>
          <a:xfrm>
            <a:off x="7191375" y="3429000"/>
            <a:ext cx="404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відносна зміна порівняно з базою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BF5EA418-64F9-4FE8-A094-FDEC3FDBA342}"/>
              </a:ext>
            </a:extLst>
          </p:cNvPr>
          <p:cNvSpPr>
            <a:spLocks noGrp="1"/>
          </p:cNvSpPr>
          <p:nvPr/>
        </p:nvSpPr>
        <p:spPr>
          <a:xfrm>
            <a:off x="762000" y="4343400"/>
            <a:ext cx="266700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СЕРЕДНІЙ ТЕМП ПРИРОСТУ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2944AC8-8300-4213-B726-CDFA2E77DC00}"/>
              </a:ext>
            </a:extLst>
          </p:cNvPr>
          <p:cNvSpPr>
            <a:spLocks noGrp="1"/>
          </p:cNvSpPr>
          <p:nvPr/>
        </p:nvSpPr>
        <p:spPr>
          <a:xfrm>
            <a:off x="3810000" y="434340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ḡ = [(yₙ / y₁)^(1/(n−1)) − 1] × 100%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FE347DB-D758-440E-B4B5-40DAF39717B2}"/>
              </a:ext>
            </a:extLst>
          </p:cNvPr>
          <p:cNvSpPr>
            <a:spLocks noGrp="1"/>
          </p:cNvSpPr>
          <p:nvPr/>
        </p:nvSpPr>
        <p:spPr>
          <a:xfrm>
            <a:off x="7191375" y="4343400"/>
            <a:ext cx="4048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середня мультиплікативна зміна за період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DBB1327-5014-480E-8671-D759BF87756D}"/>
              </a:ext>
            </a:extLst>
          </p:cNvPr>
          <p:cNvSpPr>
            <a:spLocks noGrp="1"/>
          </p:cNvSpPr>
          <p:nvPr/>
        </p:nvSpPr>
        <p:spPr>
          <a:xfrm>
            <a:off x="1476375" y="5467350"/>
            <a:ext cx="9239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Інтерпретація динаміки враховує базу порівняння, інфляцію, сезонність, структурні розриви та ефект низького початкового рівня.</a:t>
            </a:r>
          </a:p>
        </p:txBody>
      </p:sp>
    </p:spTree>
    <p:extLst>
      <p:ext uri="{BB962C8B-B14F-4D97-AF65-F5344CB8AC3E}">
        <p14:creationId xmlns:p14="http://schemas.microsoft.com/office/powerpoint/2010/main" val="1779027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46816A2-E0B0-40F5-BB70-940A92AE98F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ПЕРЕТВОРЕННЯ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52ED4CB-DE52-4B3E-AE74-4B85C3DB122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Індекси та нормалізація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842A08C-E797-4AA9-90D8-704A0EE7939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73B9889-9CB4-42E3-BC6A-092EFA843C3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47E9D68-73DB-43C8-AA4B-B5E864BDD1A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9C12366-B503-45E7-9839-8250A2042BF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BF4F605B-181B-456F-98CF-0BEB45D7DFB5}"/>
              </a:ext>
            </a:extLst>
          </p:cNvPr>
          <p:cNvGraphicFramePr/>
          <p:nvPr/>
        </p:nvGraphicFramePr>
        <p:xfrm>
          <a:off x="476250" y="1571625"/>
          <a:ext cx="11239500" cy="39052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Перетворення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 застосовують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Ключове застереження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Базисний індекс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Iₜ = yₜ / y₀ × 100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динаміка відносно одного базового періоду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залежить від вибору бази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Ланцюговий індекс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Iₜ = yₜ / yₜ₋₁ × 100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послідовні зміни між періодами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помилки можуть накопичуватися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Min–max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 = (x − min) / (max − min)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приведення до інтервалу від 0 до 1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чутливість до крайніх значень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Стандартизація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 = (x − x̄) / s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показників у стандартних відхиленнях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 залежить від сукупності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Логарифмування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 = ln(x)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зменшення асиметрії та аналіз відносних змін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застосовують без рішення щодо нульових значень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1856033-E110-4CF7-B2C1-1A5D35C60A27}"/>
              </a:ext>
            </a:extLst>
          </p:cNvPr>
          <p:cNvSpPr>
            <a:spLocks noGrp="1"/>
          </p:cNvSpPr>
          <p:nvPr/>
        </p:nvSpPr>
        <p:spPr>
          <a:xfrm>
            <a:off x="1809750" y="5486400"/>
            <a:ext cx="857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Перетворення полегшує порівняння, але змінює шкалу й зміст результату. Формула, параметри та напрям показника мають бути задокументовані.</a:t>
            </a:r>
          </a:p>
        </p:txBody>
      </p:sp>
    </p:spTree>
    <p:extLst>
      <p:ext uri="{BB962C8B-B14F-4D97-AF65-F5344CB8AC3E}">
        <p14:creationId xmlns:p14="http://schemas.microsoft.com/office/powerpoint/2010/main" val="370784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FA5CB9E2-4500-46FA-89D2-AB45DB509A7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АНАЛІЗ ЗВ’ЯЗКІВ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0A6688A-ADE0-4782-8266-6911FFAF8B7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Кореляція та характер статистичного зв’язку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393B5E5-CD31-4158-BBCE-EA0F0144D2E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6F39583-DEE2-4127-AC0B-AC4DDE80C93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FD1AF42-AD74-4D51-BFF1-CBD40467634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9F9FBD9-E868-4259-A0DC-96191DDD935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253225ED-97DF-4033-9CA1-0B76158799FE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4762500" cy="3381375"/>
          </a:xfrm>
          <a:prstGeom prst="roundRect">
            <a:avLst>
              <a:gd name="adj" fmla="val 225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157591E0-E695-4243-B3F3-9B1A7E6434BF}"/>
              </a:ext>
            </a:extLst>
          </p:cNvPr>
          <p:cNvSpPr>
            <a:spLocks noGrp="1"/>
          </p:cNvSpPr>
          <p:nvPr/>
        </p:nvSpPr>
        <p:spPr>
          <a:xfrm>
            <a:off x="1190625" y="4429125"/>
            <a:ext cx="3762375" cy="0"/>
          </a:xfrm>
          <a:prstGeom prst="line">
            <a:avLst/>
          </a:prstGeom>
          <a:noFill/>
          <a:ln w="19050">
            <a:solidFill>
              <a:srgbClr val="5F7181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12769EE-6C13-4D81-8B89-6E55DA7C2A5E}"/>
              </a:ext>
            </a:extLst>
          </p:cNvPr>
          <p:cNvSpPr>
            <a:spLocks noGrp="1"/>
          </p:cNvSpPr>
          <p:nvPr/>
        </p:nvSpPr>
        <p:spPr>
          <a:xfrm>
            <a:off x="1181100" y="2047875"/>
            <a:ext cx="28575" cy="2381250"/>
          </a:xfrm>
          <a:prstGeom prst="rect">
            <a:avLst/>
          </a:prstGeom>
          <a:solidFill>
            <a:srgbClr val="5F7181"/>
          </a:solidFill>
          <a:ln w="0">
            <a:solidFill>
              <a:srgbClr val="5F7181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6236F7D2-8830-4E25-96E8-F44278385358}"/>
              </a:ext>
            </a:extLst>
          </p:cNvPr>
          <p:cNvSpPr>
            <a:spLocks noGrp="1"/>
          </p:cNvSpPr>
          <p:nvPr/>
        </p:nvSpPr>
        <p:spPr>
          <a:xfrm>
            <a:off x="1476375" y="4143375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AE1E124-5818-4CDF-9AB0-FA65A30A6E59}"/>
              </a:ext>
            </a:extLst>
          </p:cNvPr>
          <p:cNvSpPr>
            <a:spLocks noGrp="1"/>
          </p:cNvSpPr>
          <p:nvPr/>
        </p:nvSpPr>
        <p:spPr>
          <a:xfrm>
            <a:off x="1952625" y="4000500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F859B85-F187-4F58-8EDF-2939175C970D}"/>
              </a:ext>
            </a:extLst>
          </p:cNvPr>
          <p:cNvSpPr>
            <a:spLocks noGrp="1"/>
          </p:cNvSpPr>
          <p:nvPr/>
        </p:nvSpPr>
        <p:spPr>
          <a:xfrm>
            <a:off x="2333625" y="3714750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BDC7A4A-D922-4656-BBB6-FC2F3E18A86A}"/>
              </a:ext>
            </a:extLst>
          </p:cNvPr>
          <p:cNvSpPr>
            <a:spLocks noGrp="1"/>
          </p:cNvSpPr>
          <p:nvPr/>
        </p:nvSpPr>
        <p:spPr>
          <a:xfrm>
            <a:off x="2781300" y="3857625"/>
            <a:ext cx="171450" cy="1714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A3A1AB59-AFDF-47BC-B154-F9301A5A6D56}"/>
              </a:ext>
            </a:extLst>
          </p:cNvPr>
          <p:cNvSpPr>
            <a:spLocks noGrp="1"/>
          </p:cNvSpPr>
          <p:nvPr/>
        </p:nvSpPr>
        <p:spPr>
          <a:xfrm>
            <a:off x="3190875" y="3333750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75FD16D-6D35-4424-AFDD-C2946999760C}"/>
              </a:ext>
            </a:extLst>
          </p:cNvPr>
          <p:cNvSpPr>
            <a:spLocks noGrp="1"/>
          </p:cNvSpPr>
          <p:nvPr/>
        </p:nvSpPr>
        <p:spPr>
          <a:xfrm>
            <a:off x="3571875" y="3143250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9ED2A98D-0A5D-4664-9FFE-B72CECF15D7E}"/>
              </a:ext>
            </a:extLst>
          </p:cNvPr>
          <p:cNvSpPr>
            <a:spLocks noGrp="1"/>
          </p:cNvSpPr>
          <p:nvPr/>
        </p:nvSpPr>
        <p:spPr>
          <a:xfrm>
            <a:off x="4000500" y="2857500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E400AB3-1978-49C0-8E61-21A8DCF71FEC}"/>
              </a:ext>
            </a:extLst>
          </p:cNvPr>
          <p:cNvSpPr>
            <a:spLocks noGrp="1"/>
          </p:cNvSpPr>
          <p:nvPr/>
        </p:nvSpPr>
        <p:spPr>
          <a:xfrm>
            <a:off x="4524375" y="2476500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CF7BB24F-5F37-414E-901A-355BE0A6A4AB}"/>
              </a:ext>
            </a:extLst>
          </p:cNvPr>
          <p:cNvSpPr>
            <a:spLocks noGrp="1"/>
          </p:cNvSpPr>
          <p:nvPr/>
        </p:nvSpPr>
        <p:spPr>
          <a:xfrm>
            <a:off x="4810125" y="2333625"/>
            <a:ext cx="171450" cy="1714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2ADD1C0-5062-41C9-9CD6-FBDD588DF12E}"/>
              </a:ext>
            </a:extLst>
          </p:cNvPr>
          <p:cNvSpPr>
            <a:spLocks noGrp="1"/>
          </p:cNvSpPr>
          <p:nvPr/>
        </p:nvSpPr>
        <p:spPr>
          <a:xfrm>
            <a:off x="1381125" y="4619625"/>
            <a:ext cx="3333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умовний приклад позитивного зв’язку</a:t>
            </a:r>
          </a:p>
        </p:txBody>
      </p: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F34357BE-9CEE-4FD8-9B51-C53E469A0A37}"/>
              </a:ext>
            </a:extLst>
          </p:cNvPr>
          <p:cNvSpPr>
            <a:spLocks noGrp="1"/>
          </p:cNvSpPr>
          <p:nvPr/>
        </p:nvSpPr>
        <p:spPr>
          <a:xfrm>
            <a:off x="5905500" y="1619250"/>
            <a:ext cx="5619750" cy="10001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1162C6C-A939-44CF-87D5-63A6AC4BA03D}"/>
              </a:ext>
            </a:extLst>
          </p:cNvPr>
          <p:cNvSpPr>
            <a:spLocks noGrp="1"/>
          </p:cNvSpPr>
          <p:nvPr/>
        </p:nvSpPr>
        <p:spPr>
          <a:xfrm>
            <a:off x="607695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0011FA9-3CB5-4BF1-8575-27C847E3A975}"/>
              </a:ext>
            </a:extLst>
          </p:cNvPr>
          <p:cNvSpPr>
            <a:spLocks noGrp="1"/>
          </p:cNvSpPr>
          <p:nvPr/>
        </p:nvSpPr>
        <p:spPr>
          <a:xfrm>
            <a:off x="6648450" y="175260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НАПРЯМ І СИЛА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B1F6FF9-43F6-448A-B931-1B4C14FC3CB7}"/>
              </a:ext>
            </a:extLst>
          </p:cNvPr>
          <p:cNvSpPr>
            <a:spLocks noGrp="1"/>
          </p:cNvSpPr>
          <p:nvPr/>
        </p:nvSpPr>
        <p:spPr>
          <a:xfrm>
            <a:off x="6648450" y="2133600"/>
            <a:ext cx="470535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Коефіцієнт показує напрям і щільність монотонного або лінійного зв’язку залежно від обраної міри.</a:t>
            </a:r>
          </a:p>
        </p:txBody>
      </p:sp>
      <p:sp>
        <p:nvSpPr>
          <p:cNvPr id="24" name="Округлений прямокутник 23">
            <a:extLst>
              <a:ext uri="{FF2B5EF4-FFF2-40B4-BE49-F238E27FC236}">
                <a16:creationId xmlns:a16="http://schemas.microsoft.com/office/drawing/2014/main" id="{C4F0AD97-D35D-4D0A-888E-55125B80A7E8}"/>
              </a:ext>
            </a:extLst>
          </p:cNvPr>
          <p:cNvSpPr>
            <a:spLocks noGrp="1"/>
          </p:cNvSpPr>
          <p:nvPr/>
        </p:nvSpPr>
        <p:spPr>
          <a:xfrm>
            <a:off x="5905500" y="2781300"/>
            <a:ext cx="5619750" cy="10001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4F0B92F7-6A92-495E-8E89-06B06B4F141A}"/>
              </a:ext>
            </a:extLst>
          </p:cNvPr>
          <p:cNvSpPr>
            <a:spLocks noGrp="1"/>
          </p:cNvSpPr>
          <p:nvPr/>
        </p:nvSpPr>
        <p:spPr>
          <a:xfrm>
            <a:off x="6076950" y="29337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065EF6D7-146A-4E53-A13F-B19896EBC238}"/>
              </a:ext>
            </a:extLst>
          </p:cNvPr>
          <p:cNvSpPr>
            <a:spLocks noGrp="1"/>
          </p:cNvSpPr>
          <p:nvPr/>
        </p:nvSpPr>
        <p:spPr>
          <a:xfrm>
            <a:off x="6648450" y="291465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ФОРМА ЗВ’ЯЗКУ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A55ECFCA-ACDA-480D-80BE-9E0CD92C6AAB}"/>
              </a:ext>
            </a:extLst>
          </p:cNvPr>
          <p:cNvSpPr>
            <a:spLocks noGrp="1"/>
          </p:cNvSpPr>
          <p:nvPr/>
        </p:nvSpPr>
        <p:spPr>
          <a:xfrm>
            <a:off x="6648450" y="3295650"/>
            <a:ext cx="470535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Нелінійна залежність може мати низьку лінійну кореляцію, тому аналіз доповнюють графіком.</a:t>
            </a:r>
          </a:p>
        </p:txBody>
      </p:sp>
      <p:sp>
        <p:nvSpPr>
          <p:cNvPr id="28" name="Округлений прямокутник 27">
            <a:extLst>
              <a:ext uri="{FF2B5EF4-FFF2-40B4-BE49-F238E27FC236}">
                <a16:creationId xmlns:a16="http://schemas.microsoft.com/office/drawing/2014/main" id="{CFD3BD10-CF11-4796-A0AD-C926CFBF266D}"/>
              </a:ext>
            </a:extLst>
          </p:cNvPr>
          <p:cNvSpPr>
            <a:spLocks noGrp="1"/>
          </p:cNvSpPr>
          <p:nvPr/>
        </p:nvSpPr>
        <p:spPr>
          <a:xfrm>
            <a:off x="5905500" y="3943350"/>
            <a:ext cx="5619750" cy="1000125"/>
          </a:xfrm>
          <a:prstGeom prst="roundRect">
            <a:avLst>
              <a:gd name="adj" fmla="val 7619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870417E3-32AD-4955-B888-710C1E31CABA}"/>
              </a:ext>
            </a:extLst>
          </p:cNvPr>
          <p:cNvSpPr>
            <a:spLocks noGrp="1"/>
          </p:cNvSpPr>
          <p:nvPr/>
        </p:nvSpPr>
        <p:spPr>
          <a:xfrm>
            <a:off x="6076950" y="4095750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42BD0162-27DC-4B02-8945-BE96001E70EB}"/>
              </a:ext>
            </a:extLst>
          </p:cNvPr>
          <p:cNvSpPr>
            <a:spLocks noGrp="1"/>
          </p:cNvSpPr>
          <p:nvPr/>
        </p:nvSpPr>
        <p:spPr>
          <a:xfrm>
            <a:off x="6648450" y="407670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EF1F85C0-B04F-47FF-94A8-5780E8E416A7}"/>
              </a:ext>
            </a:extLst>
          </p:cNvPr>
          <p:cNvSpPr>
            <a:spLocks noGrp="1"/>
          </p:cNvSpPr>
          <p:nvPr/>
        </p:nvSpPr>
        <p:spPr>
          <a:xfrm>
            <a:off x="6648450" y="4457700"/>
            <a:ext cx="4705350" cy="352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Викиди, агрегація, тренд і спільний часовий рух можуть створити оманливу кореляцію.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63BF430D-F94B-482C-B944-0036BADA3FBE}"/>
              </a:ext>
            </a:extLst>
          </p:cNvPr>
          <p:cNvSpPr>
            <a:spLocks noGrp="1"/>
          </p:cNvSpPr>
          <p:nvPr/>
        </p:nvSpPr>
        <p:spPr>
          <a:xfrm>
            <a:off x="1714500" y="5381625"/>
            <a:ext cx="876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Кореляція відповідає на питання про спільну зміну показників. Вона не встановлює механізм впливу.</a:t>
            </a:r>
          </a:p>
        </p:txBody>
      </p:sp>
    </p:spTree>
    <p:extLst>
      <p:ext uri="{BB962C8B-B14F-4D97-AF65-F5344CB8AC3E}">
        <p14:creationId xmlns:p14="http://schemas.microsoft.com/office/powerpoint/2010/main" val="180193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0680F03-FF08-4D75-AE03-2FC849ECE40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АНАЛІЗ ЗВ’ЯЗКІВ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240D82C-2017-4F12-A023-31F2DFAD796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Регресійна модель і зміст її коефіцієнтів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02968AA-B9D2-4661-908A-4C7391D9C8D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8712026-8B4D-4712-A757-1C6481A6D7A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C778DAB-AD72-41A1-907A-667E68B3974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336D791-1150-4C15-9955-E173DF96C77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CBDBA75-B814-4AC0-85D6-48A836A4AAEC}"/>
              </a:ext>
            </a:extLst>
          </p:cNvPr>
          <p:cNvSpPr>
            <a:spLocks noGrp="1"/>
          </p:cNvSpPr>
          <p:nvPr/>
        </p:nvSpPr>
        <p:spPr>
          <a:xfrm>
            <a:off x="1476375" y="1619250"/>
            <a:ext cx="92392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Yᵢ = β₀ + β₁Xᵢ + β₂Zᵢ + εᵢ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FD47191E-13BB-4E96-B9F6-8F3E67AF9E59}"/>
              </a:ext>
            </a:extLst>
          </p:cNvPr>
          <p:cNvSpPr>
            <a:spLocks noGrp="1"/>
          </p:cNvSpPr>
          <p:nvPr/>
        </p:nvSpPr>
        <p:spPr>
          <a:xfrm>
            <a:off x="666750" y="2714625"/>
            <a:ext cx="3238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D86EA03-6E74-4CC6-A658-FBA58623A10C}"/>
              </a:ext>
            </a:extLst>
          </p:cNvPr>
          <p:cNvSpPr>
            <a:spLocks noGrp="1"/>
          </p:cNvSpPr>
          <p:nvPr/>
        </p:nvSpPr>
        <p:spPr>
          <a:xfrm>
            <a:off x="876300" y="2847975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Y  залежна змінна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3DDC8A4-8760-4C63-93EA-FF9FED71F96E}"/>
              </a:ext>
            </a:extLst>
          </p:cNvPr>
          <p:cNvSpPr>
            <a:spLocks noGrp="1"/>
          </p:cNvSpPr>
          <p:nvPr/>
        </p:nvSpPr>
        <p:spPr>
          <a:xfrm>
            <a:off x="876300" y="3238500"/>
            <a:ext cx="285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результат, який пояснює модель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9B9C5D26-01F9-4274-9CAB-0640557DC522}"/>
              </a:ext>
            </a:extLst>
          </p:cNvPr>
          <p:cNvSpPr>
            <a:spLocks noGrp="1"/>
          </p:cNvSpPr>
          <p:nvPr/>
        </p:nvSpPr>
        <p:spPr>
          <a:xfrm>
            <a:off x="4286250" y="2714625"/>
            <a:ext cx="3238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0575498-E6B2-41CB-BBC5-DDDB9884161E}"/>
              </a:ext>
            </a:extLst>
          </p:cNvPr>
          <p:cNvSpPr>
            <a:spLocks noGrp="1"/>
          </p:cNvSpPr>
          <p:nvPr/>
        </p:nvSpPr>
        <p:spPr>
          <a:xfrm>
            <a:off x="4495800" y="2847975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X  ключова пояснювальна змінна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C078E94-09FA-49BC-8EF0-AF8692122670}"/>
              </a:ext>
            </a:extLst>
          </p:cNvPr>
          <p:cNvSpPr>
            <a:spLocks noGrp="1"/>
          </p:cNvSpPr>
          <p:nvPr/>
        </p:nvSpPr>
        <p:spPr>
          <a:xfrm>
            <a:off x="4495800" y="3238500"/>
            <a:ext cx="285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чинник, зв’язок з яким оцінюється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77E315FC-A8E2-463D-8944-89773A5726EA}"/>
              </a:ext>
            </a:extLst>
          </p:cNvPr>
          <p:cNvSpPr>
            <a:spLocks noGrp="1"/>
          </p:cNvSpPr>
          <p:nvPr/>
        </p:nvSpPr>
        <p:spPr>
          <a:xfrm>
            <a:off x="7905750" y="2714625"/>
            <a:ext cx="3238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CF2529C-1C8E-47E8-889B-81AD33B94E73}"/>
              </a:ext>
            </a:extLst>
          </p:cNvPr>
          <p:cNvSpPr>
            <a:spLocks noGrp="1"/>
          </p:cNvSpPr>
          <p:nvPr/>
        </p:nvSpPr>
        <p:spPr>
          <a:xfrm>
            <a:off x="8115300" y="2847975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Z  контрольні змінні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B115EAC-7AAF-4F42-93F3-7D4529E8B585}"/>
              </a:ext>
            </a:extLst>
          </p:cNvPr>
          <p:cNvSpPr>
            <a:spLocks noGrp="1"/>
          </p:cNvSpPr>
          <p:nvPr/>
        </p:nvSpPr>
        <p:spPr>
          <a:xfrm>
            <a:off x="8115300" y="3238500"/>
            <a:ext cx="285750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враховані альтернативні пояснення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77AAD8B8-4088-4805-BF18-E3156426CFD9}"/>
              </a:ext>
            </a:extLst>
          </p:cNvPr>
          <p:cNvSpPr>
            <a:spLocks noGrp="1"/>
          </p:cNvSpPr>
          <p:nvPr/>
        </p:nvSpPr>
        <p:spPr>
          <a:xfrm>
            <a:off x="2476500" y="4171950"/>
            <a:ext cx="4095750" cy="1143000"/>
          </a:xfrm>
          <a:prstGeom prst="roundRect">
            <a:avLst>
              <a:gd name="adj" fmla="val 6667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D202B45-BA0F-409C-BBEB-14709A7F99F9}"/>
              </a:ext>
            </a:extLst>
          </p:cNvPr>
          <p:cNvSpPr>
            <a:spLocks noGrp="1"/>
          </p:cNvSpPr>
          <p:nvPr/>
        </p:nvSpPr>
        <p:spPr>
          <a:xfrm>
            <a:off x="2686050" y="4305300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β₁  коефіцієнт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ABEF4069-D6F4-433F-ACC2-32AD82EFAD88}"/>
              </a:ext>
            </a:extLst>
          </p:cNvPr>
          <p:cNvSpPr>
            <a:spLocks noGrp="1"/>
          </p:cNvSpPr>
          <p:nvPr/>
        </p:nvSpPr>
        <p:spPr>
          <a:xfrm>
            <a:off x="2686050" y="4695825"/>
            <a:ext cx="37147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середня зміна Y за зміни X на одиницю за незмінних Z у межах моделі</a:t>
            </a:r>
          </a:p>
        </p:txBody>
      </p: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8C7DEA21-1AF6-429F-80AD-C363F5D5848B}"/>
              </a:ext>
            </a:extLst>
          </p:cNvPr>
          <p:cNvSpPr>
            <a:spLocks noGrp="1"/>
          </p:cNvSpPr>
          <p:nvPr/>
        </p:nvSpPr>
        <p:spPr>
          <a:xfrm>
            <a:off x="6953250" y="4171950"/>
            <a:ext cx="409575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8E0BD30-D961-4939-A0C1-F282C1A6ACCF}"/>
              </a:ext>
            </a:extLst>
          </p:cNvPr>
          <p:cNvSpPr>
            <a:spLocks noGrp="1"/>
          </p:cNvSpPr>
          <p:nvPr/>
        </p:nvSpPr>
        <p:spPr>
          <a:xfrm>
            <a:off x="7162800" y="4305300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ε  залишок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FC4DE3B-B10F-4A0E-AED0-9E81666E2BF9}"/>
              </a:ext>
            </a:extLst>
          </p:cNvPr>
          <p:cNvSpPr>
            <a:spLocks noGrp="1"/>
          </p:cNvSpPr>
          <p:nvPr/>
        </p:nvSpPr>
        <p:spPr>
          <a:xfrm>
            <a:off x="7162800" y="4695825"/>
            <a:ext cx="3714750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невраховані чинники, похибка вимірювання та випадковість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3632CA85-9658-48B5-B298-8D2192A4E100}"/>
              </a:ext>
            </a:extLst>
          </p:cNvPr>
          <p:cNvSpPr>
            <a:spLocks noGrp="1"/>
          </p:cNvSpPr>
          <p:nvPr/>
        </p:nvSpPr>
        <p:spPr>
          <a:xfrm>
            <a:off x="2095500" y="5410200"/>
            <a:ext cx="800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Коефіцієнт має зміст лише в межах заданої специфікації, шкали змінних, вибірки та перевірених припущень.</a:t>
            </a:r>
          </a:p>
        </p:txBody>
      </p:sp>
    </p:spTree>
    <p:extLst>
      <p:ext uri="{BB962C8B-B14F-4D97-AF65-F5344CB8AC3E}">
        <p14:creationId xmlns:p14="http://schemas.microsoft.com/office/powerpoint/2010/main" val="44842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7C32C91B-6133-47A8-BF5F-128F4F6FA3D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МЕЖІ ІНТЕРПРЕТАЦІЇ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3AB3939-A157-4B0D-93AF-515CA6977E4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Причинний висновок потребує ідентифікації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CDEF695-70FC-4A4F-AEE2-4FD2C0120AF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C0322DD-DC7B-4FDC-A8C6-D7833AD5D55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4570DBE-1ABE-4AB9-A9BC-B5FBB25D840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53A990E-70B9-428B-859B-7DA7EB8652B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6A73C423-6909-4E79-B7B9-75D0B4D3038B}"/>
              </a:ext>
            </a:extLst>
          </p:cNvPr>
          <p:cNvSpPr>
            <a:spLocks noGrp="1"/>
          </p:cNvSpPr>
          <p:nvPr/>
        </p:nvSpPr>
        <p:spPr>
          <a:xfrm>
            <a:off x="1238250" y="2571750"/>
            <a:ext cx="1047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9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9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X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00966A04-DCF5-4152-B938-661E242B2798}"/>
              </a:ext>
            </a:extLst>
          </p:cNvPr>
          <p:cNvSpPr>
            <a:spLocks noGrp="1"/>
          </p:cNvSpPr>
          <p:nvPr/>
        </p:nvSpPr>
        <p:spPr>
          <a:xfrm>
            <a:off x="4810125" y="2571750"/>
            <a:ext cx="10477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6A447574-B91F-4430-B4CA-D7B564820868}"/>
              </a:ext>
            </a:extLst>
          </p:cNvPr>
          <p:cNvSpPr>
            <a:spLocks noGrp="1"/>
          </p:cNvSpPr>
          <p:nvPr/>
        </p:nvSpPr>
        <p:spPr>
          <a:xfrm>
            <a:off x="3000375" y="1571625"/>
            <a:ext cx="1047750" cy="666750"/>
          </a:xfrm>
          <a:prstGeom prst="roundRect">
            <a:avLst>
              <a:gd name="adj" fmla="val 11429"/>
            </a:avLst>
          </a:prstGeom>
          <a:solidFill>
            <a:srgbClr val="FBF3E5"/>
          </a:solidFill>
          <a:ln w="14288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9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9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Z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54FD945B-7EA6-4855-9626-26E38D73D43A}"/>
              </a:ext>
            </a:extLst>
          </p:cNvPr>
          <p:cNvSpPr>
            <a:spLocks noGrp="1"/>
          </p:cNvSpPr>
          <p:nvPr/>
        </p:nvSpPr>
        <p:spPr>
          <a:xfrm>
            <a:off x="2286000" y="2905125"/>
            <a:ext cx="2524125" cy="0"/>
          </a:xfrm>
          <a:prstGeom prst="line">
            <a:avLst/>
          </a:prstGeom>
          <a:noFill/>
          <a:ln w="28575">
            <a:solidFill>
              <a:srgbClr val="3976A8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7757100-CAA4-4537-BC78-14FED6928C09}"/>
              </a:ext>
            </a:extLst>
          </p:cNvPr>
          <p:cNvSpPr>
            <a:spLocks noGrp="1"/>
          </p:cNvSpPr>
          <p:nvPr/>
        </p:nvSpPr>
        <p:spPr>
          <a:xfrm>
            <a:off x="3514725" y="2238375"/>
            <a:ext cx="28575" cy="161925"/>
          </a:xfrm>
          <a:prstGeom prst="rect">
            <a:avLst/>
          </a:prstGeom>
          <a:solidFill>
            <a:srgbClr val="A66A18"/>
          </a:solidFill>
          <a:ln w="0">
            <a:solidFill>
              <a:srgbClr val="A66A1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7FB1C769-2450-4AD0-A436-939252213E46}"/>
              </a:ext>
            </a:extLst>
          </p:cNvPr>
          <p:cNvSpPr>
            <a:spLocks noGrp="1"/>
          </p:cNvSpPr>
          <p:nvPr/>
        </p:nvSpPr>
        <p:spPr>
          <a:xfrm>
            <a:off x="1762125" y="2400300"/>
            <a:ext cx="3571875" cy="0"/>
          </a:xfrm>
          <a:prstGeom prst="line">
            <a:avLst/>
          </a:prstGeom>
          <a:noFill/>
          <a:ln w="23813">
            <a:solidFill>
              <a:srgbClr val="A66A18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126E25E-9F5C-4BEE-925A-C5A67C939D57}"/>
              </a:ext>
            </a:extLst>
          </p:cNvPr>
          <p:cNvSpPr>
            <a:spLocks noGrp="1"/>
          </p:cNvSpPr>
          <p:nvPr/>
        </p:nvSpPr>
        <p:spPr>
          <a:xfrm>
            <a:off x="1752600" y="2400300"/>
            <a:ext cx="28575" cy="171450"/>
          </a:xfrm>
          <a:prstGeom prst="rect">
            <a:avLst/>
          </a:prstGeom>
          <a:solidFill>
            <a:srgbClr val="A66A18"/>
          </a:solidFill>
          <a:ln w="0">
            <a:solidFill>
              <a:srgbClr val="A66A1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0DB57EE-BE13-4CF9-8886-3E421B1D022F}"/>
              </a:ext>
            </a:extLst>
          </p:cNvPr>
          <p:cNvSpPr>
            <a:spLocks noGrp="1"/>
          </p:cNvSpPr>
          <p:nvPr/>
        </p:nvSpPr>
        <p:spPr>
          <a:xfrm>
            <a:off x="5324475" y="2400300"/>
            <a:ext cx="28575" cy="171450"/>
          </a:xfrm>
          <a:prstGeom prst="rect">
            <a:avLst/>
          </a:prstGeom>
          <a:solidFill>
            <a:srgbClr val="A66A18"/>
          </a:solidFill>
          <a:ln w="0">
            <a:solidFill>
              <a:srgbClr val="A66A18"/>
            </a:solidFill>
            <a:prstDash val="solid"/>
          </a:ln>
        </p:spPr>
        <p:txBody>
          <a:bodyPr anchor="ctr"/>
          <a:lstStyle>
            <a:defPPr algn="l">
              <a:defRPr sz="15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endParaRPr/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9AAF9D4-F7D1-409D-8B96-ECF2B7CC5C95}"/>
              </a:ext>
            </a:extLst>
          </p:cNvPr>
          <p:cNvSpPr>
            <a:spLocks noGrp="1"/>
          </p:cNvSpPr>
          <p:nvPr/>
        </p:nvSpPr>
        <p:spPr>
          <a:xfrm>
            <a:off x="2552700" y="3028950"/>
            <a:ext cx="2000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975" b="0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0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спостережуваний зв’язок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69697AC-6A1A-4DF5-9D38-3E3174AF9AB4}"/>
              </a:ext>
            </a:extLst>
          </p:cNvPr>
          <p:cNvSpPr>
            <a:spLocks noGrp="1"/>
          </p:cNvSpPr>
          <p:nvPr/>
        </p:nvSpPr>
        <p:spPr>
          <a:xfrm>
            <a:off x="2571750" y="1095375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спільний чинник</a:t>
            </a:r>
          </a:p>
        </p:txBody>
      </p:sp>
      <p:sp>
        <p:nvSpPr>
          <p:cNvPr id="17" name="Округлений прямокутник 16">
            <a:extLst>
              <a:ext uri="{FF2B5EF4-FFF2-40B4-BE49-F238E27FC236}">
                <a16:creationId xmlns:a16="http://schemas.microsoft.com/office/drawing/2014/main" id="{193A602B-2C4F-4080-A954-486957011B13}"/>
              </a:ext>
            </a:extLst>
          </p:cNvPr>
          <p:cNvSpPr>
            <a:spLocks noGrp="1"/>
          </p:cNvSpPr>
          <p:nvPr/>
        </p:nvSpPr>
        <p:spPr>
          <a:xfrm>
            <a:off x="6572250" y="1619250"/>
            <a:ext cx="2286000" cy="1381125"/>
          </a:xfrm>
          <a:prstGeom prst="roundRect">
            <a:avLst>
              <a:gd name="adj" fmla="val 5517"/>
            </a:avLst>
          </a:prstGeom>
          <a:solidFill>
            <a:srgbClr val="FBECEC"/>
          </a:solidFill>
          <a:ln w="14288">
            <a:solidFill>
              <a:srgbClr val="A84A4A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EB1BDEE-63C9-478B-8369-BAE369C961C3}"/>
              </a:ext>
            </a:extLst>
          </p:cNvPr>
          <p:cNvSpPr>
            <a:spLocks noGrp="1"/>
          </p:cNvSpPr>
          <p:nvPr/>
        </p:nvSpPr>
        <p:spPr>
          <a:xfrm>
            <a:off x="6781800" y="17526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ПРОПУЩЕНА ЗМІННА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EA1EDC2-DE32-422C-BFDB-0A984E0A1BA3}"/>
              </a:ext>
            </a:extLst>
          </p:cNvPr>
          <p:cNvSpPr>
            <a:spLocks noGrp="1"/>
          </p:cNvSpPr>
          <p:nvPr/>
        </p:nvSpPr>
        <p:spPr>
          <a:xfrm>
            <a:off x="6781800" y="2171700"/>
            <a:ext cx="1905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неврахований чинник впливає і на X, і на Y</a:t>
            </a:r>
          </a:p>
        </p:txBody>
      </p:sp>
      <p:sp>
        <p:nvSpPr>
          <p:cNvPr id="20" name="Округлений прямокутник 19">
            <a:extLst>
              <a:ext uri="{FF2B5EF4-FFF2-40B4-BE49-F238E27FC236}">
                <a16:creationId xmlns:a16="http://schemas.microsoft.com/office/drawing/2014/main" id="{56C6117C-6785-4C4E-B5F5-D8888974CC17}"/>
              </a:ext>
            </a:extLst>
          </p:cNvPr>
          <p:cNvSpPr>
            <a:spLocks noGrp="1"/>
          </p:cNvSpPr>
          <p:nvPr/>
        </p:nvSpPr>
        <p:spPr>
          <a:xfrm>
            <a:off x="9048750" y="1619250"/>
            <a:ext cx="2286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C779A03-D022-43FF-9B67-445D8D61AFB2}"/>
              </a:ext>
            </a:extLst>
          </p:cNvPr>
          <p:cNvSpPr>
            <a:spLocks noGrp="1"/>
          </p:cNvSpPr>
          <p:nvPr/>
        </p:nvSpPr>
        <p:spPr>
          <a:xfrm>
            <a:off x="9258300" y="1752600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ЗВОРОТНА ПРИЧИННІСТЬ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6DDEFD4-64AD-488C-9DDB-58A024DFA186}"/>
              </a:ext>
            </a:extLst>
          </p:cNvPr>
          <p:cNvSpPr>
            <a:spLocks noGrp="1"/>
          </p:cNvSpPr>
          <p:nvPr/>
        </p:nvSpPr>
        <p:spPr>
          <a:xfrm>
            <a:off x="9258300" y="2171700"/>
            <a:ext cx="1905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Y може впливати на X або зв’язок може бути взаємним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94D3B060-6FD3-4460-9DC3-FB985E12612C}"/>
              </a:ext>
            </a:extLst>
          </p:cNvPr>
          <p:cNvSpPr>
            <a:spLocks noGrp="1"/>
          </p:cNvSpPr>
          <p:nvPr/>
        </p:nvSpPr>
        <p:spPr>
          <a:xfrm>
            <a:off x="6572250" y="3286125"/>
            <a:ext cx="2286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537C920-5230-4BF9-9C69-6BF99C73506E}"/>
              </a:ext>
            </a:extLst>
          </p:cNvPr>
          <p:cNvSpPr>
            <a:spLocks noGrp="1"/>
          </p:cNvSpPr>
          <p:nvPr/>
        </p:nvSpPr>
        <p:spPr>
          <a:xfrm>
            <a:off x="6781800" y="3419475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ВІДБІР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ED50CF72-A48B-4E7A-B9F3-B22A517155EF}"/>
              </a:ext>
            </a:extLst>
          </p:cNvPr>
          <p:cNvSpPr>
            <a:spLocks noGrp="1"/>
          </p:cNvSpPr>
          <p:nvPr/>
        </p:nvSpPr>
        <p:spPr>
          <a:xfrm>
            <a:off x="6781800" y="3838575"/>
            <a:ext cx="1905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потрапляння до вибірки залежить від досліджуваних характеристик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09DE393C-43A3-4AC4-9221-FC0230E10575}"/>
              </a:ext>
            </a:extLst>
          </p:cNvPr>
          <p:cNvSpPr>
            <a:spLocks noGrp="1"/>
          </p:cNvSpPr>
          <p:nvPr/>
        </p:nvSpPr>
        <p:spPr>
          <a:xfrm>
            <a:off x="9048750" y="3286125"/>
            <a:ext cx="22860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AC57555F-592B-47BD-8C1D-299E1F932FE1}"/>
              </a:ext>
            </a:extLst>
          </p:cNvPr>
          <p:cNvSpPr>
            <a:spLocks noGrp="1"/>
          </p:cNvSpPr>
          <p:nvPr/>
        </p:nvSpPr>
        <p:spPr>
          <a:xfrm>
            <a:off x="9258300" y="3419475"/>
            <a:ext cx="1905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СПІЛЬНИЙ ТРЕНД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7BADBDAF-16D1-498E-A940-FE1B1A66B55A}"/>
              </a:ext>
            </a:extLst>
          </p:cNvPr>
          <p:cNvSpPr>
            <a:spLocks noGrp="1"/>
          </p:cNvSpPr>
          <p:nvPr/>
        </p:nvSpPr>
        <p:spPr>
          <a:xfrm>
            <a:off x="9258300" y="3838575"/>
            <a:ext cx="1905000" cy="695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два показники зростають у часі без прямого зв’язку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508DD20D-12FB-4486-8B52-8B3B468A2D4E}"/>
              </a:ext>
            </a:extLst>
          </p:cNvPr>
          <p:cNvSpPr>
            <a:spLocks noGrp="1"/>
          </p:cNvSpPr>
          <p:nvPr/>
        </p:nvSpPr>
        <p:spPr>
          <a:xfrm>
            <a:off x="1428750" y="5429250"/>
            <a:ext cx="933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Причинне твердження спирається на дизайн, який обґрунтовує контрфактичне порівняння. Статистично значущий коефіцієнт сам по собі цього не забезпечує.</a:t>
            </a:r>
          </a:p>
        </p:txBody>
      </p:sp>
    </p:spTree>
    <p:extLst>
      <p:ext uri="{BB962C8B-B14F-4D97-AF65-F5344CB8AC3E}">
        <p14:creationId xmlns:p14="http://schemas.microsoft.com/office/powerpoint/2010/main" val="124248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76271DA-1150-4433-94EF-7BF21E10912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СТАТИСТИЧНЕ ОЦІНЮВАННЯ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FFD3693-CEF3-4AEF-9524-D77CA241C94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Невизначеність, значущість і практичний ефект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B2D9D59B-6D2A-4855-9F8A-37114F4AB22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B6D2611-0BF8-488F-8D05-B0D2CE40088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1B4AE6C-26EA-411C-B261-9D93B59885D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32DE1A6-0E46-4F97-A180-51E35021917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0D942419-822E-4AEF-82A3-F2DF5C175C3B}"/>
              </a:ext>
            </a:extLst>
          </p:cNvPr>
          <p:cNvGraphicFramePr/>
          <p:nvPr/>
        </p:nvGraphicFramePr>
        <p:xfrm>
          <a:off x="523875" y="1571625"/>
          <a:ext cx="11144250" cy="390525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показує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Коректна інтерпретація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Точкова оцінка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найкраще числове наближення параметра за вибіркою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величина ефекту у визначеній шкалі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Стандартна похибка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мінливість оцінки за повторних вибірок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точність оцінювання, а не розкид самої змінної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Довірчий інтервал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діапазон значень, сумісних із даними та моделлю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невизначеність навколо ефекту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p-значення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сумісність даних з нульовою гіпотезою за припущень тесту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є ймовірністю істинності гіпотези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Практична значущість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економічна величина й наслідки оціненого ефекту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оцінюється разом зі статистичною невизначеністю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EFF2B95-FC9B-490E-B1E6-4C0215A69401}"/>
              </a:ext>
            </a:extLst>
          </p:cNvPr>
          <p:cNvSpPr>
            <a:spLocks noGrp="1"/>
          </p:cNvSpPr>
          <p:nvPr/>
        </p:nvSpPr>
        <p:spPr>
          <a:xfrm>
            <a:off x="1809750" y="5486400"/>
            <a:ext cx="857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Наявність статистичної значущості не визначає важливість ефекту. Висновок має містити величину, напрям і невизначеність оцінки.</a:t>
            </a:r>
          </a:p>
        </p:txBody>
      </p:sp>
    </p:spTree>
    <p:extLst>
      <p:ext uri="{BB962C8B-B14F-4D97-AF65-F5344CB8AC3E}">
        <p14:creationId xmlns:p14="http://schemas.microsoft.com/office/powerpoint/2010/main" val="1583089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09F5A31-A3F2-4DE0-82BE-5F064B86531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ПЕРЕВІРКА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D5696A0-2C7E-4630-A7C6-905FD75385F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Стійкість кількісного висновку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9EDB1A0-0E5E-400F-8E82-9B978A17A82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98D5BC4-EF6D-4EE1-9259-E5222DF11C6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8BB5851-27F1-4BC2-89FA-E4926C76265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50DAD45-9C3A-4005-8EEB-66A274E9ACA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1BBE34B7-980A-4FC4-978D-2402DC217798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1D26333-7E5D-4A0F-868C-52D0C1676460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927A6B1-F339-426C-8FE7-34DEB651C3DC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АЛЬТЕРНАТИВНИЙ ПОКАЗНИК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809AA17-6C08-4707-8C69-FB9BBF2C0663}"/>
              </a:ext>
            </a:extLst>
          </p:cNvPr>
          <p:cNvSpPr>
            <a:spLocks noGrp="1"/>
          </p:cNvSpPr>
          <p:nvPr/>
        </p:nvSpPr>
        <p:spPr>
          <a:xfrm>
            <a:off x="1409700" y="2247900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інше виправдане вимірювання того самого поняття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7CFE111-3014-423E-9101-E20420BCB04A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45375F2-290B-4935-8FFA-1654805AA1BD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FDF7010-6DA7-4C08-9E46-3A0E69F4C4FC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ІНША ВИБІРКА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6A86F8A-5267-42B5-9005-B236635CFE0B}"/>
              </a:ext>
            </a:extLst>
          </p:cNvPr>
          <p:cNvSpPr>
            <a:spLocks noGrp="1"/>
          </p:cNvSpPr>
          <p:nvPr/>
        </p:nvSpPr>
        <p:spPr>
          <a:xfrm>
            <a:off x="6838950" y="2247900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виключення окремих країн, періодів або крайніх значень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DC22EBD9-889A-4881-85DC-1A0F281B1989}"/>
              </a:ext>
            </a:extLst>
          </p:cNvPr>
          <p:cNvSpPr>
            <a:spLocks noGrp="1"/>
          </p:cNvSpPr>
          <p:nvPr/>
        </p:nvSpPr>
        <p:spPr>
          <a:xfrm>
            <a:off x="666750" y="3276600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0BEEB39-86BD-42B3-97D0-6EEBDFD174E1}"/>
              </a:ext>
            </a:extLst>
          </p:cNvPr>
          <p:cNvSpPr>
            <a:spLocks noGrp="1"/>
          </p:cNvSpPr>
          <p:nvPr/>
        </p:nvSpPr>
        <p:spPr>
          <a:xfrm>
            <a:off x="838200" y="342900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E8E303D-5EAB-4C23-AD38-87BA2B5163D4}"/>
              </a:ext>
            </a:extLst>
          </p:cNvPr>
          <p:cNvSpPr>
            <a:spLocks noGrp="1"/>
          </p:cNvSpPr>
          <p:nvPr/>
        </p:nvSpPr>
        <p:spPr>
          <a:xfrm>
            <a:off x="1409700" y="340995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ІНША СПЕЦИФІКАЦІЯ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114F3C0-F26C-4FFA-824F-7A378E9DA820}"/>
              </a:ext>
            </a:extLst>
          </p:cNvPr>
          <p:cNvSpPr>
            <a:spLocks noGrp="1"/>
          </p:cNvSpPr>
          <p:nvPr/>
        </p:nvSpPr>
        <p:spPr>
          <a:xfrm>
            <a:off x="1409700" y="3867150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зміна набору контролів, функціональної форми або лагів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AC791D26-2799-4298-9FB7-A626EAF0EB79}"/>
              </a:ext>
            </a:extLst>
          </p:cNvPr>
          <p:cNvSpPr>
            <a:spLocks noGrp="1"/>
          </p:cNvSpPr>
          <p:nvPr/>
        </p:nvSpPr>
        <p:spPr>
          <a:xfrm>
            <a:off x="6096000" y="3276600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0738A14-6D82-46D8-B08D-6C36E04DF7E3}"/>
              </a:ext>
            </a:extLst>
          </p:cNvPr>
          <p:cNvSpPr>
            <a:spLocks noGrp="1"/>
          </p:cNvSpPr>
          <p:nvPr/>
        </p:nvSpPr>
        <p:spPr>
          <a:xfrm>
            <a:off x="6267450" y="34290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B3EF79B-607F-4364-9424-B3BE7444BB0C}"/>
              </a:ext>
            </a:extLst>
          </p:cNvPr>
          <p:cNvSpPr>
            <a:spLocks noGrp="1"/>
          </p:cNvSpPr>
          <p:nvPr/>
        </p:nvSpPr>
        <p:spPr>
          <a:xfrm>
            <a:off x="6838950" y="340995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ІНШИЙ МЕТОД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463F8D4-653D-49E2-9E33-2E4E8AF97A4E}"/>
              </a:ext>
            </a:extLst>
          </p:cNvPr>
          <p:cNvSpPr>
            <a:spLocks noGrp="1"/>
          </p:cNvSpPr>
          <p:nvPr/>
        </p:nvSpPr>
        <p:spPr>
          <a:xfrm>
            <a:off x="6838950" y="3867150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оцінювання з припущеннями, які доповнюють базову модель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DADB57E-C2A0-4C6E-9355-46034DAEA40C}"/>
              </a:ext>
            </a:extLst>
          </p:cNvPr>
          <p:cNvSpPr>
            <a:spLocks noGrp="1"/>
          </p:cNvSpPr>
          <p:nvPr/>
        </p:nvSpPr>
        <p:spPr>
          <a:xfrm>
            <a:off x="1524000" y="5219700"/>
            <a:ext cx="9144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Стійким вважають змістовий висновок, який зберігає напрям і порівнюваний масштаб за обґрунтованих альтернативних рішень.</a:t>
            </a:r>
          </a:p>
        </p:txBody>
      </p:sp>
    </p:spTree>
    <p:extLst>
      <p:ext uri="{BB962C8B-B14F-4D97-AF65-F5344CB8AC3E}">
        <p14:creationId xmlns:p14="http://schemas.microsoft.com/office/powerpoint/2010/main" val="1734455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1CEC6C11-BD6C-455F-B4D0-182B0D7B1AC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ПРЕДСТАВЛЕННЯ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1041E74-BBC3-4013-834E-A07FD185B81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Доказове подання кількісного аналізу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2F8A9F1-2DDF-4038-A2C9-7A6651CCAFB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74589DB-6263-475C-8736-AE304588665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01417FB-8258-4C39-835B-7FD0169E9B6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8DAA5A2-D313-403B-B14F-AF2ADBCC4C7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8743021-3021-4CA1-92F1-C649D308FDF5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819AF5C-4C99-448B-AB6C-7025F2163C83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ТАБЛИЦЯ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91312CE-F5D0-4FBD-B89C-C50622E29092}"/>
              </a:ext>
            </a:extLst>
          </p:cNvPr>
          <p:cNvSpPr>
            <a:spLocks noGrp="1"/>
          </p:cNvSpPr>
          <p:nvPr/>
        </p:nvSpPr>
        <p:spPr>
          <a:xfrm>
            <a:off x="3714750" y="1504950"/>
            <a:ext cx="742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точні оцінки, одиниці, вибірка, період і примітки до методу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FC70153C-F149-4F0F-A9C2-32A1ED2A10B9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37169CD5-F265-4069-B8B1-E344CC723DAD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2FB3F53-C4D7-4A49-9DBA-5831CA6C9510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ГРАФІК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79F4F60-2617-4F9F-930F-2DA75626E19C}"/>
              </a:ext>
            </a:extLst>
          </p:cNvPr>
          <p:cNvSpPr>
            <a:spLocks noGrp="1"/>
          </p:cNvSpPr>
          <p:nvPr/>
        </p:nvSpPr>
        <p:spPr>
          <a:xfrm>
            <a:off x="3714750" y="2305050"/>
            <a:ext cx="742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форма розподілу, динаміка, зв’язок або порівняння без декоративних спотворень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D1D6BED4-3078-44EE-AA1B-C2D93E1FDD47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1916B78-65DE-4909-B42B-74B328BF414E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368EFC4E-DC29-4F88-B35A-F18891CD9D5D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78064F2-6459-494B-ABD0-25F1B65ED2EE}"/>
              </a:ext>
            </a:extLst>
          </p:cNvPr>
          <p:cNvSpPr>
            <a:spLocks noGrp="1"/>
          </p:cNvSpPr>
          <p:nvPr/>
        </p:nvSpPr>
        <p:spPr>
          <a:xfrm>
            <a:off x="3714750" y="3105150"/>
            <a:ext cx="742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головний числовий результат, його масштаб і змістовне тлумачення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C93D3077-BAE3-4141-A2F8-E62794A1EA62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F517305-D621-4CA8-8773-3EFCA8775879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1155F505-EF8E-4AE6-934D-B66E08AA1A2C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НЕВИЗНАЧЕНІСТЬ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8CF0752-5897-4B80-B31A-7B5F5AC7D7D1}"/>
              </a:ext>
            </a:extLst>
          </p:cNvPr>
          <p:cNvSpPr>
            <a:spLocks noGrp="1"/>
          </p:cNvSpPr>
          <p:nvPr/>
        </p:nvSpPr>
        <p:spPr>
          <a:xfrm>
            <a:off x="3714750" y="3905250"/>
            <a:ext cx="742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довірчі інтервали, стандартні похибки або сценарний діапазон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36EAE0D2-57FB-4274-86C2-06475FBE104B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B46FD110-19A8-4BB5-BBA0-817DA7C2F422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5FBEBD7-A0C3-4DD8-9B6F-99428B8A7E85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EA8B3B89-737D-4682-9D71-E813CB232C95}"/>
              </a:ext>
            </a:extLst>
          </p:cNvPr>
          <p:cNvSpPr>
            <a:spLocks noGrp="1"/>
          </p:cNvSpPr>
          <p:nvPr/>
        </p:nvSpPr>
        <p:spPr>
          <a:xfrm>
            <a:off x="3714750" y="4705350"/>
            <a:ext cx="7429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межі даних, припущень, методу й допустимого узагальнення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DD095256-4200-411C-9827-CCA690AA306E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901AE0D0-ACC8-4436-BC67-2F11AEF22DA6}"/>
              </a:ext>
            </a:extLst>
          </p:cNvPr>
          <p:cNvSpPr>
            <a:spLocks noGrp="1"/>
          </p:cNvSpPr>
          <p:nvPr/>
        </p:nvSpPr>
        <p:spPr>
          <a:xfrm>
            <a:off x="2095500" y="5410200"/>
            <a:ext cx="800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Кожне число має відповідати дослідницькому питанню й бути достатнім для перевірки сформульованого висновку.</a:t>
            </a:r>
          </a:p>
        </p:txBody>
      </p:sp>
    </p:spTree>
    <p:extLst>
      <p:ext uri="{BB962C8B-B14F-4D97-AF65-F5344CB8AC3E}">
        <p14:creationId xmlns:p14="http://schemas.microsoft.com/office/powerpoint/2010/main" val="828171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2BEB1DC2-80C5-45A6-9AA8-0A8DEC65437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71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0694BDC-F972-48DC-AA21-8D1E0E15866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обґрунтованого кількісного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E6F9D3C-D0C2-4FF4-839B-EA14E788EC7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668EB20-6295-4A28-942C-CFE5364C83D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3E72ACF-FBE8-4E5E-B1F4-B8CCC7DBB01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29AC0CF-5CB9-49F5-9D77-372BAC43E2B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85226E7-7010-48B0-8DEF-2650491237A6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C9CF934-03C1-4723-A459-F7812FC9CE8F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УЗГОДИТИ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875B726-8A82-4FD8-96F1-468576C2CC8D}"/>
              </a:ext>
            </a:extLst>
          </p:cNvPr>
          <p:cNvSpPr>
            <a:spLocks noGrp="1"/>
          </p:cNvSpPr>
          <p:nvPr/>
        </p:nvSpPr>
        <p:spPr>
          <a:xfrm>
            <a:off x="3381375" y="15430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питання, дані, змінні та метод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C939E25-8A33-4EB5-BAE2-B4F47C8D5688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3D65860-08F7-4C38-9552-3C2824A4D59C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ОПИСАТИ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1E8E07D-1332-45B4-8B92-ED35987CC08A}"/>
              </a:ext>
            </a:extLst>
          </p:cNvPr>
          <p:cNvSpPr>
            <a:spLocks noGrp="1"/>
          </p:cNvSpPr>
          <p:nvPr/>
        </p:nvSpPr>
        <p:spPr>
          <a:xfrm>
            <a:off x="3381375" y="228600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структуру, розподіл і динаміку даних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1B829BA-F0CB-4E7E-A379-B57EC74A6021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E2FEC34-B745-41F0-AD5D-9DAAE72F441D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ОЦІНИТИ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3C24011-2E42-4752-813E-60728B02C5F5}"/>
              </a:ext>
            </a:extLst>
          </p:cNvPr>
          <p:cNvSpPr>
            <a:spLocks noGrp="1"/>
          </p:cNvSpPr>
          <p:nvPr/>
        </p:nvSpPr>
        <p:spPr>
          <a:xfrm>
            <a:off x="3381375" y="30289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зв’язок разом із невизначеністю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F45E357-1494-43F1-9CCB-E0EF8C343C3E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DD92448-F926-4918-B19E-9F8B8B35C09B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ПЕРЕВІРИТИ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B8A1423-B99B-4B17-A87F-C845D9D41E96}"/>
              </a:ext>
            </a:extLst>
          </p:cNvPr>
          <p:cNvSpPr>
            <a:spLocks noGrp="1"/>
          </p:cNvSpPr>
          <p:nvPr/>
        </p:nvSpPr>
        <p:spPr>
          <a:xfrm>
            <a:off x="3381375" y="377190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припущення й стійкість висновку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0A02A25-3663-4F18-9713-91479A088A4B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0D5FC9C-CD87-4E75-B100-1D028B04919A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000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ОБМЕЖИТИ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136431E9-BD38-4D44-AA5D-47C05502F2D9}"/>
              </a:ext>
            </a:extLst>
          </p:cNvPr>
          <p:cNvSpPr>
            <a:spLocks noGrp="1"/>
          </p:cNvSpPr>
          <p:nvPr/>
        </p:nvSpPr>
        <p:spPr>
          <a:xfrm>
            <a:off x="3381375" y="45148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інтерпретацію відповідно до дизайну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1E5062E3-3CA4-4A8B-A407-F96CAE091F6C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7ADBFCC-4B0A-43A6-968D-BB9236CAB3ED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316304C-6374-4C3F-A9CF-897C4A0ED6D0}"/>
              </a:ext>
            </a:extLst>
          </p:cNvPr>
          <p:cNvSpPr>
            <a:spLocks noGrp="1"/>
          </p:cNvSpPr>
          <p:nvPr/>
        </p:nvSpPr>
        <p:spPr>
          <a:xfrm>
            <a:off x="8667750" y="2266950"/>
            <a:ext cx="2571750" cy="2667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Wooldridge J. M.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Introductory Econometrics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 Modern Approach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Gujarati D. N., Porter D. C.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Basic Econometrics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OECD, European Union, JRC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Handbook on Constructing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Composite Indicators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Eurostat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Statistics Explained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and methodological manuals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168F8CBC-C0A8-4A1A-B4DF-294F9B3523F3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Якість кількісного висновку визначають відповідність методу питанню, прозорість рішень і стійкість результату.</a:t>
            </a:r>
          </a:p>
        </p:txBody>
      </p:sp>
    </p:spTree>
    <p:extLst>
      <p:ext uri="{BB962C8B-B14F-4D97-AF65-F5344CB8AC3E}">
        <p14:creationId xmlns:p14="http://schemas.microsoft.com/office/powerpoint/2010/main" val="33334004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1362</Words>
  <Application>Microsoft Office PowerPoint</Application>
  <DocSecurity>0</DocSecurity>
  <PresentationFormat>Широкий екран</PresentationFormat>
  <Paragraphs>308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2026-10-15T11:27:32Z</dcterms:modified>
</cp:coreProperties>
</file>