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sldIdLst>
    <p:sldId id="256" r:id="rId2"/>
    <p:sldId id="382" r:id="rId3"/>
    <p:sldId id="384" r:id="rId4"/>
    <p:sldId id="385" r:id="rId5"/>
    <p:sldId id="386" r:id="rId6"/>
    <p:sldId id="387" r:id="rId7"/>
    <p:sldId id="388" r:id="rId8"/>
    <p:sldId id="389" r:id="rId9"/>
    <p:sldId id="390" r:id="rId10"/>
    <p:sldId id="392" r:id="rId11"/>
    <p:sldId id="442" r:id="rId12"/>
    <p:sldId id="443" r:id="rId13"/>
    <p:sldId id="393" r:id="rId14"/>
    <p:sldId id="395" r:id="rId15"/>
    <p:sldId id="396" r:id="rId16"/>
    <p:sldId id="397" r:id="rId17"/>
    <p:sldId id="399" r:id="rId18"/>
    <p:sldId id="400" r:id="rId19"/>
    <p:sldId id="401" r:id="rId20"/>
    <p:sldId id="402" r:id="rId21"/>
    <p:sldId id="403" r:id="rId22"/>
    <p:sldId id="404" r:id="rId23"/>
    <p:sldId id="405" r:id="rId24"/>
    <p:sldId id="406" r:id="rId25"/>
    <p:sldId id="407" r:id="rId26"/>
    <p:sldId id="408" r:id="rId27"/>
    <p:sldId id="417" r:id="rId28"/>
    <p:sldId id="418" r:id="rId29"/>
    <p:sldId id="419" r:id="rId30"/>
    <p:sldId id="420" r:id="rId31"/>
    <p:sldId id="421" r:id="rId32"/>
    <p:sldId id="422" r:id="rId33"/>
    <p:sldId id="423" r:id="rId34"/>
    <p:sldId id="424" r:id="rId35"/>
    <p:sldId id="425" r:id="rId36"/>
    <p:sldId id="426" r:id="rId37"/>
    <p:sldId id="427" r:id="rId38"/>
    <p:sldId id="444" r:id="rId39"/>
    <p:sldId id="445" r:id="rId40"/>
    <p:sldId id="428" r:id="rId41"/>
    <p:sldId id="429" r:id="rId42"/>
    <p:sldId id="430" r:id="rId43"/>
    <p:sldId id="446" r:id="rId44"/>
    <p:sldId id="431" r:id="rId45"/>
    <p:sldId id="409" r:id="rId46"/>
    <p:sldId id="410" r:id="rId47"/>
    <p:sldId id="411" r:id="rId48"/>
    <p:sldId id="412" r:id="rId49"/>
    <p:sldId id="413" r:id="rId50"/>
    <p:sldId id="414" r:id="rId51"/>
    <p:sldId id="432" r:id="rId52"/>
    <p:sldId id="433" r:id="rId53"/>
    <p:sldId id="434" r:id="rId54"/>
    <p:sldId id="435" r:id="rId55"/>
    <p:sldId id="436" r:id="rId56"/>
    <p:sldId id="437" r:id="rId57"/>
    <p:sldId id="438" r:id="rId58"/>
    <p:sldId id="439" r:id="rId59"/>
    <p:sldId id="440" r:id="rId60"/>
    <p:sldId id="441" r:id="rId61"/>
    <p:sldId id="306" r:id="rId6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246" autoAdjust="0"/>
  </p:normalViewPr>
  <p:slideViewPr>
    <p:cSldViewPr snapToGrid="0">
      <p:cViewPr varScale="1">
        <p:scale>
          <a:sx n="104" d="100"/>
          <a:sy n="104" d="100"/>
        </p:scale>
        <p:origin x="75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CF1EA0-2147-410D-83F0-6E3555B641D8}" type="datetimeFigureOut">
              <a:rPr lang="uk-UA" smtClean="0"/>
              <a:t>24.09.2026</a:t>
            </a:fld>
            <a:endParaRPr lang="uk-U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DC0BCD-4AEF-4EB8-A058-DE40B34F2939}" type="slidenum">
              <a:rPr lang="uk-UA" smtClean="0"/>
              <a:t>‹#›</a:t>
            </a:fld>
            <a:endParaRPr lang="uk-UA"/>
          </a:p>
        </p:txBody>
      </p:sp>
    </p:spTree>
    <p:extLst>
      <p:ext uri="{BB962C8B-B14F-4D97-AF65-F5344CB8AC3E}">
        <p14:creationId xmlns:p14="http://schemas.microsoft.com/office/powerpoint/2010/main" val="63521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uk-U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uk-UA"/>
          </a:p>
        </p:txBody>
      </p:sp>
      <p:sp>
        <p:nvSpPr>
          <p:cNvPr id="4" name="Date Placeholder 3"/>
          <p:cNvSpPr>
            <a:spLocks noGrp="1"/>
          </p:cNvSpPr>
          <p:nvPr>
            <p:ph type="dt" sz="half" idx="10"/>
          </p:nvPr>
        </p:nvSpPr>
        <p:spPr/>
        <p:txBody>
          <a:bodyPr/>
          <a:lstStyle/>
          <a:p>
            <a:fld id="{9B680DF1-5360-45D6-ABB8-5F483C698456}" type="datetimeFigureOut">
              <a:rPr lang="uk-UA" smtClean="0"/>
              <a:t>24.09.2026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3988113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uk-U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4" name="Date Placeholder 3"/>
          <p:cNvSpPr>
            <a:spLocks noGrp="1"/>
          </p:cNvSpPr>
          <p:nvPr>
            <p:ph type="dt" sz="half" idx="10"/>
          </p:nvPr>
        </p:nvSpPr>
        <p:spPr/>
        <p:txBody>
          <a:bodyPr/>
          <a:lstStyle/>
          <a:p>
            <a:fld id="{9B680DF1-5360-45D6-ABB8-5F483C698456}" type="datetimeFigureOut">
              <a:rPr lang="uk-UA" smtClean="0"/>
              <a:t>24.09.2026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2132353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uk-U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680DF1-5360-45D6-ABB8-5F483C698456}" type="datetimeFigureOut">
              <a:rPr lang="uk-UA" smtClean="0"/>
              <a:t>24.09.2026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1593460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uk-UA"/>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5" name="Date Placeholder 4"/>
          <p:cNvSpPr>
            <a:spLocks noGrp="1"/>
          </p:cNvSpPr>
          <p:nvPr>
            <p:ph type="dt" sz="half" idx="10"/>
          </p:nvPr>
        </p:nvSpPr>
        <p:spPr/>
        <p:txBody>
          <a:bodyPr/>
          <a:lstStyle/>
          <a:p>
            <a:fld id="{9B680DF1-5360-45D6-ABB8-5F483C698456}" type="datetimeFigureOut">
              <a:rPr lang="uk-UA" smtClean="0"/>
              <a:t>24.09.2026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4258714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uk-U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7" name="Date Placeholder 6"/>
          <p:cNvSpPr>
            <a:spLocks noGrp="1"/>
          </p:cNvSpPr>
          <p:nvPr>
            <p:ph type="dt" sz="half" idx="10"/>
          </p:nvPr>
        </p:nvSpPr>
        <p:spPr/>
        <p:txBody>
          <a:bodyPr/>
          <a:lstStyle/>
          <a:p>
            <a:fld id="{9B680DF1-5360-45D6-ABB8-5F483C698456}" type="datetimeFigureOut">
              <a:rPr lang="uk-UA" smtClean="0"/>
              <a:t>24.09.2026</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2825459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uk-UA"/>
          </a:p>
        </p:txBody>
      </p:sp>
      <p:sp>
        <p:nvSpPr>
          <p:cNvPr id="3" name="Date Placeholder 2"/>
          <p:cNvSpPr>
            <a:spLocks noGrp="1"/>
          </p:cNvSpPr>
          <p:nvPr>
            <p:ph type="dt" sz="half" idx="10"/>
          </p:nvPr>
        </p:nvSpPr>
        <p:spPr/>
        <p:txBody>
          <a:bodyPr/>
          <a:lstStyle/>
          <a:p>
            <a:fld id="{9B680DF1-5360-45D6-ABB8-5F483C698456}" type="datetimeFigureOut">
              <a:rPr lang="uk-UA" smtClean="0"/>
              <a:t>24.09.2026</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955239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680DF1-5360-45D6-ABB8-5F483C698456}" type="datetimeFigureOut">
              <a:rPr lang="uk-UA" smtClean="0"/>
              <a:t>24.09.2026</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1207185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uk-U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680DF1-5360-45D6-ABB8-5F483C698456}" type="datetimeFigureOut">
              <a:rPr lang="uk-UA" smtClean="0"/>
              <a:t>24.09.2026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2112074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uk-U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680DF1-5360-45D6-ABB8-5F483C698456}" type="datetimeFigureOut">
              <a:rPr lang="uk-UA" smtClean="0"/>
              <a:t>24.09.2026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2870110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uk-U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4" name="Date Placeholder 3"/>
          <p:cNvSpPr>
            <a:spLocks noGrp="1"/>
          </p:cNvSpPr>
          <p:nvPr>
            <p:ph type="dt" sz="half" idx="10"/>
          </p:nvPr>
        </p:nvSpPr>
        <p:spPr/>
        <p:txBody>
          <a:bodyPr/>
          <a:lstStyle/>
          <a:p>
            <a:fld id="{9B680DF1-5360-45D6-ABB8-5F483C698456}" type="datetimeFigureOut">
              <a:rPr lang="uk-UA" smtClean="0"/>
              <a:t>24.09.2026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3702012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uk-U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4" name="Date Placeholder 3"/>
          <p:cNvSpPr>
            <a:spLocks noGrp="1"/>
          </p:cNvSpPr>
          <p:nvPr>
            <p:ph type="dt" sz="half" idx="10"/>
          </p:nvPr>
        </p:nvSpPr>
        <p:spPr/>
        <p:txBody>
          <a:bodyPr/>
          <a:lstStyle/>
          <a:p>
            <a:fld id="{9B680DF1-5360-45D6-ABB8-5F483C698456}" type="datetimeFigureOut">
              <a:rPr lang="uk-UA" smtClean="0"/>
              <a:t>24.09.2026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643572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uk-U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680DF1-5360-45D6-ABB8-5F483C698456}" type="datetimeFigureOut">
              <a:rPr lang="uk-UA" smtClean="0"/>
              <a:t>24.09.2026</a:t>
            </a:fld>
            <a:endParaRPr lang="uk-U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92F9A8-4AA7-49E0-8971-CA0DF8C7EEE6}" type="slidenum">
              <a:rPr lang="uk-UA" smtClean="0"/>
              <a:t>‹#›</a:t>
            </a:fld>
            <a:endParaRPr lang="uk-UA"/>
          </a:p>
        </p:txBody>
      </p:sp>
    </p:spTree>
    <p:extLst>
      <p:ext uri="{BB962C8B-B14F-4D97-AF65-F5344CB8AC3E}">
        <p14:creationId xmlns:p14="http://schemas.microsoft.com/office/powerpoint/2010/main" val="40056045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ntia.gov/sites/default/files/2025-09/ntia-us-frequency-allocations.pdf" TargetMode="External"/><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png"/></Relationships>
</file>

<file path=ppt/slides/_rels/slide3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jpeg"/><Relationship Id="rId1" Type="http://schemas.openxmlformats.org/officeDocument/2006/relationships/slideLayout" Target="../slideLayouts/slideLayout2.xml"/><Relationship Id="rId6" Type="http://schemas.openxmlformats.org/officeDocument/2006/relationships/image" Target="../media/image65.jpeg"/><Relationship Id="rId5" Type="http://schemas.openxmlformats.org/officeDocument/2006/relationships/image" Target="../media/image67.png"/><Relationship Id="rId4" Type="http://schemas.openxmlformats.org/officeDocument/2006/relationships/image" Target="../media/image66.png"/></Relationships>
</file>

<file path=ppt/slides/_rels/slide3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3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4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0.png"/><Relationship Id="rId1" Type="http://schemas.openxmlformats.org/officeDocument/2006/relationships/slideLayout" Target="../slideLayouts/slideLayout2.xml"/><Relationship Id="rId5" Type="http://schemas.openxmlformats.org/officeDocument/2006/relationships/image" Target="../media/image85.png"/><Relationship Id="rId4" Type="http://schemas.openxmlformats.org/officeDocument/2006/relationships/image" Target="../media/image84.png"/></Relationships>
</file>

<file path=ppt/slides/_rels/slide42.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7.png"/><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4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2.png"/><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4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48.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s/_rels/slide5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2.xml"/><Relationship Id="rId4" Type="http://schemas.openxmlformats.org/officeDocument/2006/relationships/image" Target="../media/image106.jpeg"/></Relationships>
</file>

<file path=ppt/slides/_rels/slide5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 Id="rId4" Type="http://schemas.openxmlformats.org/officeDocument/2006/relationships/image" Target="../media/image111.png"/></Relationships>
</file>

<file path=ppt/slides/_rels/slide53.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image" Target="../media/image114.jpeg"/><Relationship Id="rId7" Type="http://schemas.openxmlformats.org/officeDocument/2006/relationships/image" Target="../media/image118.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image" Target="../media/image115.jpeg"/></Relationships>
</file>

<file path=ppt/slides/_rels/slide56.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2.xml"/><Relationship Id="rId6" Type="http://schemas.openxmlformats.org/officeDocument/2006/relationships/image" Target="../media/image127.png"/><Relationship Id="rId5" Type="http://schemas.openxmlformats.org/officeDocument/2006/relationships/image" Target="../media/image126.jpeg"/><Relationship Id="rId4" Type="http://schemas.openxmlformats.org/officeDocument/2006/relationships/image" Target="../media/image125.jpeg"/></Relationships>
</file>

<file path=ppt/slides/_rels/slide59.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896025"/>
            <a:ext cx="9144000" cy="3223301"/>
          </a:xfrm>
        </p:spPr>
        <p:txBody>
          <a:bodyPr>
            <a:normAutofit/>
          </a:bodyPr>
          <a:lstStyle/>
          <a:p>
            <a:r>
              <a:rPr lang="uk-UA" sz="4000" b="1" noProof="0" dirty="0"/>
              <a:t>Лекція 1:</a:t>
            </a:r>
            <a:br>
              <a:rPr lang="en-US" sz="4000" b="1" noProof="0" dirty="0"/>
            </a:br>
            <a:br>
              <a:rPr lang="uk-UA" sz="4000" b="1" noProof="0" dirty="0"/>
            </a:br>
            <a:r>
              <a:rPr lang="uk-UA" sz="4800" b="1" noProof="0" dirty="0"/>
              <a:t>Основи бездротового зв'язку та характеристики радіоканалу</a:t>
            </a:r>
            <a:endParaRPr lang="uk-UA" b="1" noProof="0" dirty="0"/>
          </a:p>
        </p:txBody>
      </p:sp>
    </p:spTree>
    <p:extLst>
      <p:ext uri="{BB962C8B-B14F-4D97-AF65-F5344CB8AC3E}">
        <p14:creationId xmlns:p14="http://schemas.microsoft.com/office/powerpoint/2010/main" val="1615129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07EF6-E0BE-1E15-9742-7115A308673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884C75-CB2E-A85B-AB2C-990B2A47C05A}"/>
              </a:ext>
            </a:extLst>
          </p:cNvPr>
          <p:cNvSpPr>
            <a:spLocks noGrp="1"/>
          </p:cNvSpPr>
          <p:nvPr>
            <p:ph idx="1"/>
          </p:nvPr>
        </p:nvSpPr>
        <p:spPr>
          <a:xfrm>
            <a:off x="359122" y="696135"/>
            <a:ext cx="5635338" cy="5630500"/>
          </a:xfrm>
        </p:spPr>
        <p:txBody>
          <a:bodyPr>
            <a:normAutofit/>
          </a:bodyPr>
          <a:lstStyle/>
          <a:p>
            <a:pPr marL="0" indent="0">
              <a:buNone/>
            </a:pPr>
            <a:r>
              <a:rPr lang="uk-UA" sz="1800" noProof="0" dirty="0"/>
              <a:t>Бездротовий зв'язок забезпечує передавання інформації без фізичного провідника за допомогою </a:t>
            </a:r>
            <a:r>
              <a:rPr lang="uk-UA" sz="1800" b="1" noProof="0" dirty="0"/>
              <a:t>електромагнітних хвиль</a:t>
            </a:r>
            <a:r>
              <a:rPr lang="uk-UA" sz="1800" noProof="0" dirty="0"/>
              <a:t>. </a:t>
            </a:r>
          </a:p>
          <a:p>
            <a:pPr marL="0" indent="0">
              <a:buNone/>
            </a:pPr>
            <a:endParaRPr lang="uk-UA" sz="1800" dirty="0"/>
          </a:p>
          <a:p>
            <a:pPr marL="0" indent="0">
              <a:buNone/>
            </a:pPr>
            <a:r>
              <a:rPr lang="uk-UA" sz="1800" noProof="0" dirty="0"/>
              <a:t>На відміну від кабельного каналу, </a:t>
            </a:r>
            <a:r>
              <a:rPr lang="uk-UA" sz="1800" b="1" noProof="0" dirty="0"/>
              <a:t>характеристики бездротового каналу</a:t>
            </a:r>
            <a:r>
              <a:rPr lang="uk-UA" sz="1800" noProof="0" dirty="0"/>
              <a:t> істотно залежать від </a:t>
            </a:r>
            <a:r>
              <a:rPr lang="uk-UA" sz="1800" b="1" noProof="0" dirty="0"/>
              <a:t>відстані</a:t>
            </a:r>
            <a:r>
              <a:rPr lang="uk-UA" sz="1800" noProof="0" dirty="0"/>
              <a:t>, </a:t>
            </a:r>
            <a:r>
              <a:rPr lang="uk-UA" sz="1800" b="1" noProof="0" dirty="0"/>
              <a:t>частоти</a:t>
            </a:r>
            <a:r>
              <a:rPr lang="uk-UA" sz="1800" noProof="0" dirty="0"/>
              <a:t>, </a:t>
            </a:r>
            <a:r>
              <a:rPr lang="uk-UA" sz="1800" b="1" noProof="0" dirty="0"/>
              <a:t>навколишніх об'єктів</a:t>
            </a:r>
            <a:r>
              <a:rPr lang="uk-UA" sz="1800" noProof="0" dirty="0"/>
              <a:t>, </a:t>
            </a:r>
            <a:r>
              <a:rPr lang="uk-UA" sz="1800" b="1" noProof="0" dirty="0"/>
              <a:t>руху передавача </a:t>
            </a:r>
            <a:r>
              <a:rPr lang="uk-UA" sz="1800" noProof="0" dirty="0"/>
              <a:t>і </a:t>
            </a:r>
            <a:r>
              <a:rPr lang="uk-UA" sz="1800" b="1" noProof="0" dirty="0"/>
              <a:t>приймача</a:t>
            </a:r>
            <a:r>
              <a:rPr lang="uk-UA" sz="1800" noProof="0" dirty="0"/>
              <a:t> та інших </a:t>
            </a:r>
            <a:r>
              <a:rPr lang="uk-UA" sz="1800" b="1" noProof="0" dirty="0"/>
              <a:t>джерел випромінювання</a:t>
            </a:r>
            <a:r>
              <a:rPr lang="uk-UA" sz="1800" noProof="0" dirty="0"/>
              <a:t>.</a:t>
            </a:r>
          </a:p>
          <a:p>
            <a:pPr marL="0" indent="0">
              <a:buNone/>
            </a:pPr>
            <a:endParaRPr lang="uk-UA" sz="1800" noProof="0" dirty="0"/>
          </a:p>
          <a:p>
            <a:pPr marL="0" indent="0">
              <a:buNone/>
            </a:pPr>
            <a:r>
              <a:rPr lang="uk-UA" sz="1800" b="1" noProof="0" dirty="0"/>
              <a:t>Радіоканал не є ідеальним середовищем передачі</a:t>
            </a:r>
            <a:r>
              <a:rPr lang="uk-UA" sz="1800" noProof="0" dirty="0"/>
              <a:t>: сигнал зазнає втрат, відбиттів, розсіювання, затримок і спотворень, а також піддається впливу шуму та завад. Саме тому максимальна швидкість, дальність, надійність і енергоспоживання бездротової системи взаємопов'язані.</a:t>
            </a:r>
          </a:p>
          <a:p>
            <a:pPr marL="0" indent="0">
              <a:buNone/>
            </a:pPr>
            <a:endParaRPr lang="uk-UA" sz="1800" noProof="0" dirty="0"/>
          </a:p>
          <a:p>
            <a:pPr marL="0" indent="0">
              <a:buNone/>
            </a:pPr>
            <a:r>
              <a:rPr lang="uk-UA" sz="1800" i="1" noProof="0" dirty="0"/>
              <a:t>У бездротовій системі потрібно не лише передати сигнал, а й забезпечити його достатню якість у реальному радіосередовищі.</a:t>
            </a:r>
          </a:p>
          <a:p>
            <a:pPr marL="0" indent="0">
              <a:buNone/>
            </a:pPr>
            <a:endParaRPr lang="uk-UA" sz="1800" noProof="0" dirty="0"/>
          </a:p>
        </p:txBody>
      </p:sp>
      <p:pic>
        <p:nvPicPr>
          <p:cNvPr id="5" name="Picture 4">
            <a:extLst>
              <a:ext uri="{FF2B5EF4-FFF2-40B4-BE49-F238E27FC236}">
                <a16:creationId xmlns:a16="http://schemas.microsoft.com/office/drawing/2014/main" id="{6718D49F-269D-B987-D0E5-B1C6745045CB}"/>
              </a:ext>
            </a:extLst>
          </p:cNvPr>
          <p:cNvPicPr>
            <a:picLocks noChangeAspect="1"/>
          </p:cNvPicPr>
          <p:nvPr/>
        </p:nvPicPr>
        <p:blipFill>
          <a:blip r:embed="rId2"/>
          <a:stretch>
            <a:fillRect/>
          </a:stretch>
        </p:blipFill>
        <p:spPr>
          <a:xfrm>
            <a:off x="6095999" y="696135"/>
            <a:ext cx="5736879" cy="5695547"/>
          </a:xfrm>
          <a:prstGeom prst="rect">
            <a:avLst/>
          </a:prstGeom>
        </p:spPr>
      </p:pic>
    </p:spTree>
    <p:extLst>
      <p:ext uri="{BB962C8B-B14F-4D97-AF65-F5344CB8AC3E}">
        <p14:creationId xmlns:p14="http://schemas.microsoft.com/office/powerpoint/2010/main" val="3732236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F4724-DDBC-2A88-3D95-E5BF7BBCB8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AEB385-354A-A726-AC4B-32390BF3C59F}"/>
              </a:ext>
            </a:extLst>
          </p:cNvPr>
          <p:cNvSpPr>
            <a:spLocks noGrp="1"/>
          </p:cNvSpPr>
          <p:nvPr>
            <p:ph type="title"/>
          </p:nvPr>
        </p:nvSpPr>
        <p:spPr>
          <a:xfrm>
            <a:off x="1428938" y="208245"/>
            <a:ext cx="9334123" cy="739398"/>
          </a:xfrm>
        </p:spPr>
        <p:txBody>
          <a:bodyPr>
            <a:noAutofit/>
          </a:bodyPr>
          <a:lstStyle/>
          <a:p>
            <a:pPr algn="ctr"/>
            <a:r>
              <a:rPr lang="uk-UA" sz="3200" noProof="0" dirty="0"/>
              <a:t>Єдина фізика для різних бездротових технологій</a:t>
            </a:r>
          </a:p>
        </p:txBody>
      </p:sp>
      <p:sp>
        <p:nvSpPr>
          <p:cNvPr id="3" name="Content Placeholder 2">
            <a:extLst>
              <a:ext uri="{FF2B5EF4-FFF2-40B4-BE49-F238E27FC236}">
                <a16:creationId xmlns:a16="http://schemas.microsoft.com/office/drawing/2014/main" id="{6B8BD875-29FA-60DF-4246-851F515E4325}"/>
              </a:ext>
            </a:extLst>
          </p:cNvPr>
          <p:cNvSpPr>
            <a:spLocks noGrp="1"/>
          </p:cNvSpPr>
          <p:nvPr>
            <p:ph idx="1"/>
          </p:nvPr>
        </p:nvSpPr>
        <p:spPr>
          <a:xfrm>
            <a:off x="347300" y="1158177"/>
            <a:ext cx="6460906" cy="5362828"/>
          </a:xfrm>
        </p:spPr>
        <p:txBody>
          <a:bodyPr>
            <a:normAutofit/>
          </a:bodyPr>
          <a:lstStyle/>
          <a:p>
            <a:pPr marL="0" indent="0">
              <a:buNone/>
            </a:pPr>
            <a:r>
              <a:rPr lang="uk-UA" sz="1800" noProof="0" dirty="0"/>
              <a:t>Wi-Fi, Bluetooth, Thread, Zigbee, LoRaWAN, LTE, 5G і супутникові системи використовують різні протоколи та архітектури, але </a:t>
            </a:r>
            <a:r>
              <a:rPr lang="uk-UA" sz="1800" b="1" noProof="0" dirty="0"/>
              <a:t>фізичне середовище для них описується однаковими фундаментальними законами</a:t>
            </a:r>
            <a:r>
              <a:rPr lang="uk-UA" sz="1800" noProof="0" dirty="0"/>
              <a:t>. </a:t>
            </a:r>
          </a:p>
          <a:p>
            <a:pPr marL="0" indent="0">
              <a:buNone/>
            </a:pPr>
            <a:endParaRPr lang="uk-UA" sz="1800" noProof="0" dirty="0"/>
          </a:p>
          <a:p>
            <a:pPr marL="0" indent="0">
              <a:buNone/>
            </a:pPr>
            <a:r>
              <a:rPr lang="uk-UA" sz="1800" noProof="0" dirty="0"/>
              <a:t>У всіх випадках існують передавач, антена, радіоканал, приймач, шум, завади та обмеження потужності й спектра.</a:t>
            </a:r>
          </a:p>
          <a:p>
            <a:pPr marL="0" indent="0">
              <a:buNone/>
            </a:pPr>
            <a:endParaRPr lang="uk-UA" sz="1800" noProof="0" dirty="0"/>
          </a:p>
          <a:p>
            <a:pPr marL="0" indent="0">
              <a:buNone/>
            </a:pPr>
            <a:r>
              <a:rPr lang="uk-UA" sz="1800" noProof="0" dirty="0"/>
              <a:t>Відмінності між технологіями виникають переважно через різні способи використання цього середовища. Вони вибирають різні частоти, ширину смуги, модуляцію, кодування, методи множинного доступу, кількість антен і механізми адаптації.</a:t>
            </a:r>
          </a:p>
          <a:p>
            <a:pPr marL="0" indent="0">
              <a:buNone/>
            </a:pPr>
            <a:endParaRPr lang="uk-UA" sz="1800" i="1" noProof="0" dirty="0"/>
          </a:p>
          <a:p>
            <a:pPr marL="0" indent="0">
              <a:buNone/>
            </a:pPr>
            <a:r>
              <a:rPr lang="uk-UA" sz="1800" i="1" noProof="0" dirty="0"/>
              <a:t>Технології змінюються, але фундаментальні проблеми радіозв'язку залишаються.</a:t>
            </a:r>
          </a:p>
          <a:p>
            <a:pPr marL="0" indent="0">
              <a:buNone/>
            </a:pPr>
            <a:endParaRPr lang="uk-UA" sz="1800" noProof="0" dirty="0"/>
          </a:p>
        </p:txBody>
      </p:sp>
      <p:pic>
        <p:nvPicPr>
          <p:cNvPr id="7" name="Picture 6">
            <a:extLst>
              <a:ext uri="{FF2B5EF4-FFF2-40B4-BE49-F238E27FC236}">
                <a16:creationId xmlns:a16="http://schemas.microsoft.com/office/drawing/2014/main" id="{84F947A3-5D92-3C4C-7CC1-3E4143A31ECF}"/>
              </a:ext>
            </a:extLst>
          </p:cNvPr>
          <p:cNvPicPr>
            <a:picLocks noChangeAspect="1"/>
          </p:cNvPicPr>
          <p:nvPr/>
        </p:nvPicPr>
        <p:blipFill>
          <a:blip r:embed="rId2"/>
          <a:stretch>
            <a:fillRect/>
          </a:stretch>
        </p:blipFill>
        <p:spPr>
          <a:xfrm>
            <a:off x="7092139" y="1029428"/>
            <a:ext cx="4574232" cy="5620327"/>
          </a:xfrm>
          <a:prstGeom prst="rect">
            <a:avLst/>
          </a:prstGeom>
        </p:spPr>
      </p:pic>
    </p:spTree>
    <p:extLst>
      <p:ext uri="{BB962C8B-B14F-4D97-AF65-F5344CB8AC3E}">
        <p14:creationId xmlns:p14="http://schemas.microsoft.com/office/powerpoint/2010/main" val="838382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0F391-25A9-225F-6440-5904E57BAF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2072D1-D18C-BF03-5952-6FE13183AFBF}"/>
              </a:ext>
            </a:extLst>
          </p:cNvPr>
          <p:cNvSpPr>
            <a:spLocks noGrp="1"/>
          </p:cNvSpPr>
          <p:nvPr>
            <p:ph type="title"/>
          </p:nvPr>
        </p:nvSpPr>
        <p:spPr>
          <a:xfrm>
            <a:off x="1403927" y="208245"/>
            <a:ext cx="9786156" cy="739398"/>
          </a:xfrm>
        </p:spPr>
        <p:txBody>
          <a:bodyPr>
            <a:noAutofit/>
          </a:bodyPr>
          <a:lstStyle/>
          <a:p>
            <a:pPr algn="ctr"/>
            <a:r>
              <a:rPr lang="uk-UA" sz="3200" dirty="0"/>
              <a:t>Як </a:t>
            </a:r>
            <a:r>
              <a:rPr lang="uk-UA" sz="3200" noProof="0" dirty="0"/>
              <a:t>інформація перетворюється на радіосигнал</a:t>
            </a:r>
          </a:p>
        </p:txBody>
      </p:sp>
      <p:sp>
        <p:nvSpPr>
          <p:cNvPr id="3" name="Content Placeholder 2">
            <a:extLst>
              <a:ext uri="{FF2B5EF4-FFF2-40B4-BE49-F238E27FC236}">
                <a16:creationId xmlns:a16="http://schemas.microsoft.com/office/drawing/2014/main" id="{2989EF9C-A74C-168A-71EC-EA8EE6BD512B}"/>
              </a:ext>
            </a:extLst>
          </p:cNvPr>
          <p:cNvSpPr>
            <a:spLocks noGrp="1"/>
          </p:cNvSpPr>
          <p:nvPr>
            <p:ph idx="1"/>
          </p:nvPr>
        </p:nvSpPr>
        <p:spPr>
          <a:xfrm>
            <a:off x="448901" y="1112055"/>
            <a:ext cx="11049000" cy="5362828"/>
          </a:xfrm>
        </p:spPr>
        <p:txBody>
          <a:bodyPr>
            <a:normAutofit/>
          </a:bodyPr>
          <a:lstStyle/>
          <a:p>
            <a:pPr marL="0" indent="0">
              <a:buNone/>
            </a:pPr>
            <a:r>
              <a:rPr lang="uk-UA" sz="1800" noProof="0" dirty="0"/>
              <a:t>Цифрова інформація сама по собі не поширюється через простір як послідовність бітів. Передавач перетворює біти у фізичний сигнал, змінюючи певні параметри електромагнітної хвилі відповідно до модуляції.</a:t>
            </a:r>
          </a:p>
          <a:p>
            <a:pPr marL="0" indent="0">
              <a:buNone/>
            </a:pPr>
            <a:r>
              <a:rPr lang="uk-UA" sz="1800" noProof="0" dirty="0"/>
              <a:t>У найпростішому представленні сигнал можна записати як:</a:t>
            </a:r>
            <a:endParaRPr lang="en-US" sz="1800" noProof="0" dirty="0"/>
          </a:p>
          <a:p>
            <a:pPr marL="0" indent="0">
              <a:buNone/>
            </a:pPr>
            <a:endParaRPr lang="en-US" sz="1800" i="1" dirty="0"/>
          </a:p>
          <a:p>
            <a:pPr marL="0" indent="0">
              <a:buNone/>
            </a:pPr>
            <a:endParaRPr lang="ru-UA" dirty="0"/>
          </a:p>
          <a:p>
            <a:pPr marL="0" indent="0">
              <a:buNone/>
            </a:pPr>
            <a:endParaRPr lang="uk-UA" sz="2000" noProof="0"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0634B17-9D85-4199-B20B-A7C0D84F8ED5}"/>
                  </a:ext>
                </a:extLst>
              </p:cNvPr>
              <p:cNvSpPr txBox="1"/>
              <p:nvPr/>
            </p:nvSpPr>
            <p:spPr>
              <a:xfrm>
                <a:off x="448901" y="3105834"/>
                <a:ext cx="3171754" cy="1200329"/>
              </a:xfrm>
              <a:prstGeom prst="rect">
                <a:avLst/>
              </a:prstGeom>
              <a:noFill/>
            </p:spPr>
            <p:txBody>
              <a:bodyPr wrap="square">
                <a:spAutoFit/>
              </a:bodyPr>
              <a:lstStyle/>
              <a:p>
                <a:r>
                  <a:rPr lang="uk-UA" noProof="0" dirty="0"/>
                  <a:t>де </a:t>
                </a:r>
                <a:r>
                  <a:rPr lang="uk-UA" i="1" noProof="0" dirty="0"/>
                  <a:t>A</a:t>
                </a:r>
                <a:r>
                  <a:rPr lang="uk-UA" noProof="0" dirty="0"/>
                  <a:t> – амплітуда, </a:t>
                </a:r>
                <a:endParaRPr lang="en-US" noProof="0" dirty="0"/>
              </a:p>
              <a:p>
                <a:r>
                  <a:rPr lang="uk-UA" i="1" noProof="0" dirty="0"/>
                  <a:t>f</a:t>
                </a:r>
                <a:r>
                  <a:rPr lang="uk-UA" noProof="0" dirty="0"/>
                  <a:t> – частота, </a:t>
                </a:r>
                <a:endParaRPr lang="en-US" noProof="0" dirty="0"/>
              </a:p>
              <a:p>
                <a14:m>
                  <m:oMath xmlns:m="http://schemas.openxmlformats.org/officeDocument/2006/math">
                    <m:r>
                      <a:rPr lang="en-US" i="1">
                        <a:latin typeface="Cambria Math" panose="02040503050406030204" pitchFamily="18" charset="0"/>
                      </a:rPr>
                      <m:t>𝜑</m:t>
                    </m:r>
                  </m:oMath>
                </a14:m>
                <a:r>
                  <a:rPr lang="uk-UA" noProof="0" dirty="0"/>
                  <a:t>– початкова фаза. </a:t>
                </a:r>
                <a:endParaRPr lang="en-US" noProof="0" dirty="0"/>
              </a:p>
              <a:p>
                <a:endParaRPr lang="en-US" dirty="0"/>
              </a:p>
            </p:txBody>
          </p:sp>
        </mc:Choice>
        <mc:Fallback xmlns="">
          <p:sp>
            <p:nvSpPr>
              <p:cNvPr id="7" name="TextBox 6">
                <a:extLst>
                  <a:ext uri="{FF2B5EF4-FFF2-40B4-BE49-F238E27FC236}">
                    <a16:creationId xmlns:a16="http://schemas.microsoft.com/office/drawing/2014/main" id="{40634B17-9D85-4199-B20B-A7C0D84F8ED5}"/>
                  </a:ext>
                </a:extLst>
              </p:cNvPr>
              <p:cNvSpPr txBox="1">
                <a:spLocks noRot="1" noChangeAspect="1" noMove="1" noResize="1" noEditPoints="1" noAdjustHandles="1" noChangeArrowheads="1" noChangeShapeType="1" noTextEdit="1"/>
              </p:cNvSpPr>
              <p:nvPr/>
            </p:nvSpPr>
            <p:spPr>
              <a:xfrm>
                <a:off x="448901" y="3105834"/>
                <a:ext cx="3171754" cy="1200329"/>
              </a:xfrm>
              <a:prstGeom prst="rect">
                <a:avLst/>
              </a:prstGeom>
              <a:blipFill>
                <a:blip r:embed="rId2"/>
                <a:stretch>
                  <a:fillRect l="-1731" t="-2538"/>
                </a:stretch>
              </a:blipFill>
            </p:spPr>
            <p:txBody>
              <a:bodyPr/>
              <a:lstStyle/>
              <a:p>
                <a:r>
                  <a:rPr lang="uk-UA">
                    <a:noFill/>
                  </a:rPr>
                  <a:t> </a:t>
                </a:r>
              </a:p>
            </p:txBody>
          </p:sp>
        </mc:Fallback>
      </mc:AlternateContent>
      <p:pic>
        <p:nvPicPr>
          <p:cNvPr id="6" name="Picture 5">
            <a:extLst>
              <a:ext uri="{FF2B5EF4-FFF2-40B4-BE49-F238E27FC236}">
                <a16:creationId xmlns:a16="http://schemas.microsoft.com/office/drawing/2014/main" id="{F6716195-65E6-036E-130A-BB9F47E65AC7}"/>
              </a:ext>
            </a:extLst>
          </p:cNvPr>
          <p:cNvPicPr>
            <a:picLocks noChangeAspect="1"/>
          </p:cNvPicPr>
          <p:nvPr/>
        </p:nvPicPr>
        <p:blipFill>
          <a:blip r:embed="rId3"/>
          <a:stretch>
            <a:fillRect/>
          </a:stretch>
        </p:blipFill>
        <p:spPr>
          <a:xfrm>
            <a:off x="1403927" y="2225186"/>
            <a:ext cx="3171754" cy="603580"/>
          </a:xfrm>
          <a:prstGeom prst="rect">
            <a:avLst/>
          </a:prstGeom>
        </p:spPr>
      </p:pic>
      <p:sp>
        <p:nvSpPr>
          <p:cNvPr id="10" name="TextBox 9">
            <a:extLst>
              <a:ext uri="{FF2B5EF4-FFF2-40B4-BE49-F238E27FC236}">
                <a16:creationId xmlns:a16="http://schemas.microsoft.com/office/drawing/2014/main" id="{EE8F4B04-460C-EB46-4A6F-AAF817A01A64}"/>
              </a:ext>
            </a:extLst>
          </p:cNvPr>
          <p:cNvSpPr txBox="1"/>
          <p:nvPr/>
        </p:nvSpPr>
        <p:spPr>
          <a:xfrm>
            <a:off x="448901" y="4392369"/>
            <a:ext cx="5790653" cy="923330"/>
          </a:xfrm>
          <a:prstGeom prst="rect">
            <a:avLst/>
          </a:prstGeom>
          <a:noFill/>
        </p:spPr>
        <p:txBody>
          <a:bodyPr wrap="square">
            <a:spAutoFit/>
          </a:bodyPr>
          <a:lstStyle/>
          <a:p>
            <a:r>
              <a:rPr lang="uk-UA" noProof="0" dirty="0"/>
              <a:t>Реальні цифрові системи керують цими та іншими параметрами значно складніше, але саме вони є фундаментом радіопередачі.</a:t>
            </a:r>
          </a:p>
        </p:txBody>
      </p:sp>
      <p:pic>
        <p:nvPicPr>
          <p:cNvPr id="4" name="Picture 2">
            <a:extLst>
              <a:ext uri="{FF2B5EF4-FFF2-40B4-BE49-F238E27FC236}">
                <a16:creationId xmlns:a16="http://schemas.microsoft.com/office/drawing/2014/main" id="{EA08E3F2-11AF-4D45-9DC3-E0AD26B6B4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7808" y="2225186"/>
            <a:ext cx="4472275" cy="4026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694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3FFB6-A5FF-BB45-BB3C-816FFC2DA3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4CC7AB-1CF5-8380-2BFB-D51274AFDD0C}"/>
              </a:ext>
            </a:extLst>
          </p:cNvPr>
          <p:cNvSpPr>
            <a:spLocks noGrp="1"/>
          </p:cNvSpPr>
          <p:nvPr>
            <p:ph type="title"/>
          </p:nvPr>
        </p:nvSpPr>
        <p:spPr>
          <a:xfrm>
            <a:off x="2256954" y="208245"/>
            <a:ext cx="7225420" cy="739398"/>
          </a:xfrm>
        </p:spPr>
        <p:txBody>
          <a:bodyPr>
            <a:normAutofit/>
          </a:bodyPr>
          <a:lstStyle/>
          <a:p>
            <a:pPr algn="ctr"/>
            <a:r>
              <a:rPr lang="uk-UA" sz="3200" noProof="0" dirty="0"/>
              <a:t>Основні параметри гармонічної хвилі</a:t>
            </a:r>
            <a:endParaRPr lang="uk-UA" sz="6600" noProof="0" dirty="0"/>
          </a:p>
        </p:txBody>
      </p:sp>
      <p:sp>
        <p:nvSpPr>
          <p:cNvPr id="3" name="Content Placeholder 2">
            <a:extLst>
              <a:ext uri="{FF2B5EF4-FFF2-40B4-BE49-F238E27FC236}">
                <a16:creationId xmlns:a16="http://schemas.microsoft.com/office/drawing/2014/main" id="{45B45CBC-1204-B3ED-62A0-BE5A799989B3}"/>
              </a:ext>
            </a:extLst>
          </p:cNvPr>
          <p:cNvSpPr>
            <a:spLocks noGrp="1"/>
          </p:cNvSpPr>
          <p:nvPr>
            <p:ph idx="1"/>
          </p:nvPr>
        </p:nvSpPr>
        <p:spPr>
          <a:xfrm>
            <a:off x="448901" y="1028919"/>
            <a:ext cx="11473664" cy="5362828"/>
          </a:xfrm>
        </p:spPr>
        <p:txBody>
          <a:bodyPr>
            <a:normAutofit/>
          </a:bodyPr>
          <a:lstStyle/>
          <a:p>
            <a:pPr marL="0" indent="0">
              <a:buNone/>
            </a:pPr>
            <a:r>
              <a:rPr lang="uk-UA" sz="1800" noProof="0" dirty="0"/>
              <a:t>Гармонічна хвиля характеризується амплітудою, частотою, періодом і фазою. </a:t>
            </a:r>
            <a:endParaRPr lang="en-US" sz="1800" noProof="0" dirty="0"/>
          </a:p>
          <a:p>
            <a:pPr marL="0" indent="0">
              <a:buNone/>
            </a:pPr>
            <a:r>
              <a:rPr lang="uk-UA" sz="1800" b="1" noProof="0" dirty="0"/>
              <a:t>Амплітуда</a:t>
            </a:r>
            <a:r>
              <a:rPr lang="uk-UA" sz="1800" noProof="0" dirty="0"/>
              <a:t> визначає величину коливання, </a:t>
            </a:r>
            <a:r>
              <a:rPr lang="uk-UA" sz="1800" b="1" noProof="0" dirty="0"/>
              <a:t>частота</a:t>
            </a:r>
            <a:r>
              <a:rPr lang="uk-UA" sz="1800" noProof="0" dirty="0"/>
              <a:t> показує кількість циклів за секунду, а </a:t>
            </a:r>
            <a:r>
              <a:rPr lang="uk-UA" sz="1800" b="1" noProof="0" dirty="0"/>
              <a:t>фаза</a:t>
            </a:r>
            <a:r>
              <a:rPr lang="uk-UA" sz="1800" noProof="0" dirty="0"/>
              <a:t> визначає положення хвилі відносно початку відліку.</a:t>
            </a:r>
          </a:p>
          <a:p>
            <a:pPr marL="0" indent="0">
              <a:buNone/>
            </a:pPr>
            <a:r>
              <a:rPr lang="uk-UA" sz="1800" noProof="0" dirty="0"/>
              <a:t>Період </a:t>
            </a:r>
            <a:r>
              <a:rPr lang="uk-UA" sz="1800" i="1" noProof="0" dirty="0"/>
              <a:t>T</a:t>
            </a:r>
            <a:r>
              <a:rPr lang="uk-UA" sz="1800" noProof="0" dirty="0"/>
              <a:t> і частота </a:t>
            </a:r>
            <a:r>
              <a:rPr lang="uk-UA" sz="1800" i="1" noProof="0" dirty="0"/>
              <a:t>f</a:t>
            </a:r>
            <a:r>
              <a:rPr lang="uk-UA" sz="1800" noProof="0" dirty="0"/>
              <a:t> пов'язані співвідношенням:</a:t>
            </a:r>
          </a:p>
          <a:p>
            <a:pPr marL="0" indent="0">
              <a:buNone/>
            </a:pPr>
            <a:endParaRPr lang="uk-UA" sz="1800" noProof="0" dirty="0"/>
          </a:p>
          <a:p>
            <a:pPr marL="0" indent="0">
              <a:buNone/>
            </a:pPr>
            <a:endParaRPr lang="uk-UA" sz="1800" noProof="0" dirty="0"/>
          </a:p>
          <a:p>
            <a:pPr marL="0" indent="0">
              <a:buNone/>
            </a:pPr>
            <a:endParaRPr lang="uk-UA" sz="1800" noProof="0" dirty="0"/>
          </a:p>
          <a:p>
            <a:pPr marL="0" indent="0">
              <a:buNone/>
            </a:pPr>
            <a:endParaRPr lang="uk-UA" sz="1800" noProof="0" dirty="0"/>
          </a:p>
          <a:p>
            <a:endParaRPr lang="uk-UA" sz="1400" noProof="0" dirty="0"/>
          </a:p>
          <a:p>
            <a:pPr marL="0" indent="0">
              <a:buNone/>
            </a:pPr>
            <a:endParaRPr lang="uk-UA" sz="2000" noProof="0" dirty="0"/>
          </a:p>
        </p:txBody>
      </p:sp>
      <p:pic>
        <p:nvPicPr>
          <p:cNvPr id="6" name="Picture 5">
            <a:extLst>
              <a:ext uri="{FF2B5EF4-FFF2-40B4-BE49-F238E27FC236}">
                <a16:creationId xmlns:a16="http://schemas.microsoft.com/office/drawing/2014/main" id="{0A318380-D9DF-6A4E-2B4C-783912C16BF8}"/>
              </a:ext>
            </a:extLst>
          </p:cNvPr>
          <p:cNvPicPr>
            <a:picLocks noChangeAspect="1"/>
          </p:cNvPicPr>
          <p:nvPr/>
        </p:nvPicPr>
        <p:blipFill>
          <a:blip r:embed="rId2"/>
          <a:stretch>
            <a:fillRect/>
          </a:stretch>
        </p:blipFill>
        <p:spPr>
          <a:xfrm>
            <a:off x="1347153" y="2417821"/>
            <a:ext cx="1092539" cy="1011180"/>
          </a:xfrm>
          <a:prstGeom prst="rect">
            <a:avLst/>
          </a:prstGeom>
        </p:spPr>
      </p:pic>
      <p:sp>
        <p:nvSpPr>
          <p:cNvPr id="8" name="TextBox 7">
            <a:extLst>
              <a:ext uri="{FF2B5EF4-FFF2-40B4-BE49-F238E27FC236}">
                <a16:creationId xmlns:a16="http://schemas.microsoft.com/office/drawing/2014/main" id="{42252761-224C-F071-62E2-752368470D29}"/>
              </a:ext>
            </a:extLst>
          </p:cNvPr>
          <p:cNvSpPr txBox="1"/>
          <p:nvPr/>
        </p:nvSpPr>
        <p:spPr>
          <a:xfrm>
            <a:off x="373319" y="3663741"/>
            <a:ext cx="3607051" cy="2308324"/>
          </a:xfrm>
          <a:prstGeom prst="rect">
            <a:avLst/>
          </a:prstGeom>
          <a:noFill/>
        </p:spPr>
        <p:txBody>
          <a:bodyPr wrap="square">
            <a:spAutoFit/>
          </a:bodyPr>
          <a:lstStyle/>
          <a:p>
            <a:pPr marL="0" indent="0">
              <a:buNone/>
            </a:pPr>
            <a:r>
              <a:rPr lang="uk-UA" sz="1800" noProof="0" dirty="0"/>
              <a:t>Чим вища частота, тим коротший період одного коливання. </a:t>
            </a:r>
            <a:endParaRPr lang="en-US" sz="1800" noProof="0" dirty="0"/>
          </a:p>
          <a:p>
            <a:pPr marL="0" indent="0">
              <a:buNone/>
            </a:pPr>
            <a:endParaRPr lang="en-US" dirty="0"/>
          </a:p>
          <a:p>
            <a:pPr marL="0" indent="0">
              <a:buNone/>
            </a:pPr>
            <a:r>
              <a:rPr lang="uk-UA" sz="1800" i="1" noProof="0" dirty="0"/>
              <a:t>У радіозв'язку частота визначає не швидкість передавання бітів безпосередньо, а положення сигналу в електромагнітному спектрі.</a:t>
            </a:r>
          </a:p>
        </p:txBody>
      </p:sp>
      <p:pic>
        <p:nvPicPr>
          <p:cNvPr id="2050" name="Picture 2">
            <a:extLst>
              <a:ext uri="{FF2B5EF4-FFF2-40B4-BE49-F238E27FC236}">
                <a16:creationId xmlns:a16="http://schemas.microsoft.com/office/drawing/2014/main" id="{8B2445F1-DFF6-D165-4796-4064A37492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4787" y="2825323"/>
            <a:ext cx="8017778" cy="33353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9888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55A7D-3235-839F-B5FC-B56AF91D6F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30F65D-EB32-71A7-65D3-FC410BA94474}"/>
              </a:ext>
            </a:extLst>
          </p:cNvPr>
          <p:cNvSpPr>
            <a:spLocks noGrp="1"/>
          </p:cNvSpPr>
          <p:nvPr>
            <p:ph type="title"/>
          </p:nvPr>
        </p:nvSpPr>
        <p:spPr>
          <a:xfrm>
            <a:off x="2256954" y="208245"/>
            <a:ext cx="7225420" cy="739398"/>
          </a:xfrm>
        </p:spPr>
        <p:txBody>
          <a:bodyPr>
            <a:normAutofit/>
          </a:bodyPr>
          <a:lstStyle/>
          <a:p>
            <a:pPr algn="ctr"/>
            <a:r>
              <a:rPr lang="uk-UA" sz="3200" noProof="0" dirty="0"/>
              <a:t>Частота: Гц, кГц, МГц, ГГц</a:t>
            </a:r>
            <a:endParaRPr lang="uk-UA" sz="6600" noProof="0" dirty="0"/>
          </a:p>
        </p:txBody>
      </p:sp>
      <p:sp>
        <p:nvSpPr>
          <p:cNvPr id="3" name="Content Placeholder 2">
            <a:extLst>
              <a:ext uri="{FF2B5EF4-FFF2-40B4-BE49-F238E27FC236}">
                <a16:creationId xmlns:a16="http://schemas.microsoft.com/office/drawing/2014/main" id="{EA6C573D-4B21-2964-AD5C-2B83BB547528}"/>
              </a:ext>
            </a:extLst>
          </p:cNvPr>
          <p:cNvSpPr>
            <a:spLocks noGrp="1"/>
          </p:cNvSpPr>
          <p:nvPr>
            <p:ph idx="1"/>
          </p:nvPr>
        </p:nvSpPr>
        <p:spPr>
          <a:xfrm>
            <a:off x="421192" y="947643"/>
            <a:ext cx="11049000" cy="5362828"/>
          </a:xfrm>
        </p:spPr>
        <p:txBody>
          <a:bodyPr>
            <a:normAutofit/>
          </a:bodyPr>
          <a:lstStyle/>
          <a:p>
            <a:pPr marL="0" indent="0">
              <a:buNone/>
            </a:pPr>
            <a:r>
              <a:rPr lang="uk-UA" sz="1800" noProof="0" dirty="0"/>
              <a:t>Частота вимірюється в герцах </a:t>
            </a:r>
            <a:r>
              <a:rPr lang="en-US" sz="1800" noProof="0" dirty="0"/>
              <a:t>(</a:t>
            </a:r>
            <a:r>
              <a:rPr lang="uk-UA" sz="1800" noProof="0" dirty="0"/>
              <a:t>Гц)– кількості періодів коливання за одну секунду. У радіозв'язку найчастіше використовуються кілогерци, мегагерци та гігагерци:</a:t>
            </a:r>
          </a:p>
          <a:p>
            <a:pPr marL="0" indent="0">
              <a:buNone/>
            </a:pPr>
            <a:endParaRPr lang="uk-UA" sz="1800" noProof="0" dirty="0"/>
          </a:p>
          <a:p>
            <a:pPr marL="534988"/>
            <a:r>
              <a:rPr lang="uk-UA" sz="1800" i="1" dirty="0"/>
              <a:t>1 кГц   = 10</a:t>
            </a:r>
            <a:r>
              <a:rPr lang="uk-UA" sz="1800" i="1" baseline="30000" dirty="0"/>
              <a:t>3 </a:t>
            </a:r>
            <a:r>
              <a:rPr lang="uk-UA" sz="1800" i="1" dirty="0"/>
              <a:t>Гц; </a:t>
            </a:r>
            <a:endParaRPr lang="ru-UA" sz="1800" dirty="0"/>
          </a:p>
          <a:p>
            <a:pPr marL="534988"/>
            <a:r>
              <a:rPr lang="uk-UA" sz="1800" i="1" dirty="0"/>
              <a:t>1 МГц = 10</a:t>
            </a:r>
            <a:r>
              <a:rPr lang="uk-UA" sz="1800" i="1" baseline="30000" dirty="0"/>
              <a:t>6 </a:t>
            </a:r>
            <a:r>
              <a:rPr lang="uk-UA" sz="1800" i="1" dirty="0"/>
              <a:t>Гц; </a:t>
            </a:r>
            <a:endParaRPr lang="ru-UA" sz="1800" dirty="0"/>
          </a:p>
          <a:p>
            <a:pPr marL="534988"/>
            <a:r>
              <a:rPr lang="uk-UA" sz="1800" i="1" dirty="0"/>
              <a:t>1 ГГц   = 10</a:t>
            </a:r>
            <a:r>
              <a:rPr lang="uk-UA" sz="1800" i="1" baseline="30000" dirty="0"/>
              <a:t>9</a:t>
            </a:r>
            <a:r>
              <a:rPr lang="uk-UA" sz="1800" i="1" dirty="0"/>
              <a:t> Гц</a:t>
            </a:r>
            <a:endParaRPr lang="uk-UA" sz="1800" noProof="0" dirty="0"/>
          </a:p>
          <a:p>
            <a:pPr marL="0" indent="0">
              <a:buNone/>
            </a:pPr>
            <a:endParaRPr lang="uk-UA" sz="2000" noProof="0" dirty="0"/>
          </a:p>
        </p:txBody>
      </p:sp>
      <p:pic>
        <p:nvPicPr>
          <p:cNvPr id="3074" name="Picture 2">
            <a:extLst>
              <a:ext uri="{FF2B5EF4-FFF2-40B4-BE49-F238E27FC236}">
                <a16:creationId xmlns:a16="http://schemas.microsoft.com/office/drawing/2014/main" id="{916867AA-64B1-1899-AA1B-C8175ADCCC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4728" y="1861302"/>
            <a:ext cx="8963768" cy="353551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2A815C1-1273-314F-8224-DCCC91D3BF30}"/>
              </a:ext>
            </a:extLst>
          </p:cNvPr>
          <p:cNvSpPr txBox="1"/>
          <p:nvPr/>
        </p:nvSpPr>
        <p:spPr>
          <a:xfrm>
            <a:off x="328828" y="5664140"/>
            <a:ext cx="11441980" cy="646331"/>
          </a:xfrm>
          <a:prstGeom prst="rect">
            <a:avLst/>
          </a:prstGeom>
          <a:noFill/>
        </p:spPr>
        <p:txBody>
          <a:bodyPr wrap="square">
            <a:spAutoFit/>
          </a:bodyPr>
          <a:lstStyle/>
          <a:p>
            <a:pPr marL="0" indent="0">
              <a:buNone/>
            </a:pPr>
            <a:r>
              <a:rPr lang="uk-UA" sz="1800" noProof="0" dirty="0"/>
              <a:t>Наприклад, несуча частота 2,4 ГГц означає приблизно 2,4 мільярда коливань електромагнітного поля за секунду. Це </a:t>
            </a:r>
            <a:r>
              <a:rPr lang="uk-UA" sz="1800" b="1" noProof="0" dirty="0"/>
              <a:t>не означає</a:t>
            </a:r>
            <a:r>
              <a:rPr lang="uk-UA" sz="1800" noProof="0" dirty="0"/>
              <a:t>, що система передає 2,4 мільярда біт/с.</a:t>
            </a:r>
          </a:p>
        </p:txBody>
      </p:sp>
    </p:spTree>
    <p:extLst>
      <p:ext uri="{BB962C8B-B14F-4D97-AF65-F5344CB8AC3E}">
        <p14:creationId xmlns:p14="http://schemas.microsoft.com/office/powerpoint/2010/main" val="750222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943FF-B546-5AC5-653F-1F718ED2BF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B23AC7-C647-470E-8E00-D46D62233E35}"/>
              </a:ext>
            </a:extLst>
          </p:cNvPr>
          <p:cNvSpPr>
            <a:spLocks noGrp="1"/>
          </p:cNvSpPr>
          <p:nvPr>
            <p:ph type="title"/>
          </p:nvPr>
        </p:nvSpPr>
        <p:spPr>
          <a:xfrm>
            <a:off x="2256954" y="208245"/>
            <a:ext cx="7225420" cy="739398"/>
          </a:xfrm>
        </p:spPr>
        <p:txBody>
          <a:bodyPr>
            <a:normAutofit/>
          </a:bodyPr>
          <a:lstStyle/>
          <a:p>
            <a:pPr algn="ctr"/>
            <a:r>
              <a:rPr lang="uk-UA" sz="3200" noProof="0" dirty="0"/>
              <a:t>Довжина хвилі</a:t>
            </a:r>
          </a:p>
        </p:txBody>
      </p:sp>
      <p:sp>
        <p:nvSpPr>
          <p:cNvPr id="3" name="Content Placeholder 2">
            <a:extLst>
              <a:ext uri="{FF2B5EF4-FFF2-40B4-BE49-F238E27FC236}">
                <a16:creationId xmlns:a16="http://schemas.microsoft.com/office/drawing/2014/main" id="{CA2B7DA6-69EA-8141-34BD-98119CB2A6F3}"/>
              </a:ext>
            </a:extLst>
          </p:cNvPr>
          <p:cNvSpPr>
            <a:spLocks noGrp="1"/>
          </p:cNvSpPr>
          <p:nvPr>
            <p:ph idx="1"/>
          </p:nvPr>
        </p:nvSpPr>
        <p:spPr>
          <a:xfrm>
            <a:off x="345164" y="947643"/>
            <a:ext cx="11049000" cy="5362828"/>
          </a:xfrm>
        </p:spPr>
        <p:txBody>
          <a:bodyPr>
            <a:normAutofit/>
          </a:bodyPr>
          <a:lstStyle/>
          <a:p>
            <a:pPr marL="0" indent="0">
              <a:buNone/>
            </a:pPr>
            <a:r>
              <a:rPr lang="uk-UA" sz="1800" b="1" noProof="0" dirty="0"/>
              <a:t>Довжина хвилі (</a:t>
            </a:r>
            <a:r>
              <a:rPr lang="uk-UA" sz="1800" noProof="0" dirty="0"/>
              <a:t>λ) – відстань, яку електромагнітна хвиля проходить за один період коливання. Для поширення у вільному просторі вона приблизно визначається:</a:t>
            </a:r>
          </a:p>
          <a:p>
            <a:pPr marL="0" indent="0">
              <a:buNone/>
            </a:pPr>
            <a:endParaRPr lang="uk-UA" noProof="0" dirty="0"/>
          </a:p>
        </p:txBody>
      </p:sp>
      <p:sp>
        <p:nvSpPr>
          <p:cNvPr id="7" name="TextBox 6">
            <a:extLst>
              <a:ext uri="{FF2B5EF4-FFF2-40B4-BE49-F238E27FC236}">
                <a16:creationId xmlns:a16="http://schemas.microsoft.com/office/drawing/2014/main" id="{1F63D8ED-4E02-4B83-8969-A7ADA73147C5}"/>
              </a:ext>
            </a:extLst>
          </p:cNvPr>
          <p:cNvSpPr txBox="1"/>
          <p:nvPr/>
        </p:nvSpPr>
        <p:spPr>
          <a:xfrm>
            <a:off x="345164" y="2754678"/>
            <a:ext cx="4605527" cy="369332"/>
          </a:xfrm>
          <a:prstGeom prst="rect">
            <a:avLst/>
          </a:prstGeom>
          <a:noFill/>
        </p:spPr>
        <p:txBody>
          <a:bodyPr wrap="square">
            <a:spAutoFit/>
          </a:bodyPr>
          <a:lstStyle/>
          <a:p>
            <a:r>
              <a:rPr lang="uk-UA" noProof="0" dirty="0"/>
              <a:t>де </a:t>
            </a:r>
            <a:r>
              <a:rPr lang="uk-UA" i="1" dirty="0"/>
              <a:t>c ≈ 3⋅10</a:t>
            </a:r>
            <a:r>
              <a:rPr lang="uk-UA" i="1" baseline="30000" dirty="0"/>
              <a:t>8 </a:t>
            </a:r>
            <a:r>
              <a:rPr lang="uk-UA" i="1" dirty="0"/>
              <a:t>м/с</a:t>
            </a:r>
            <a:r>
              <a:rPr lang="uk-UA" noProof="0" dirty="0"/>
              <a:t>– швидкість світла у вакуумі.</a:t>
            </a:r>
          </a:p>
        </p:txBody>
      </p:sp>
      <p:pic>
        <p:nvPicPr>
          <p:cNvPr id="6" name="Picture 5">
            <a:extLst>
              <a:ext uri="{FF2B5EF4-FFF2-40B4-BE49-F238E27FC236}">
                <a16:creationId xmlns:a16="http://schemas.microsoft.com/office/drawing/2014/main" id="{9FAD2166-6F69-6D48-C333-F8E409AE32EF}"/>
              </a:ext>
            </a:extLst>
          </p:cNvPr>
          <p:cNvPicPr>
            <a:picLocks noChangeAspect="1"/>
          </p:cNvPicPr>
          <p:nvPr/>
        </p:nvPicPr>
        <p:blipFill>
          <a:blip r:embed="rId2"/>
          <a:stretch>
            <a:fillRect/>
          </a:stretch>
        </p:blipFill>
        <p:spPr>
          <a:xfrm>
            <a:off x="1367414" y="1835780"/>
            <a:ext cx="1043277" cy="903730"/>
          </a:xfrm>
          <a:prstGeom prst="rect">
            <a:avLst/>
          </a:prstGeom>
        </p:spPr>
      </p:pic>
      <p:sp>
        <p:nvSpPr>
          <p:cNvPr id="10" name="TextBox 9">
            <a:extLst>
              <a:ext uri="{FF2B5EF4-FFF2-40B4-BE49-F238E27FC236}">
                <a16:creationId xmlns:a16="http://schemas.microsoft.com/office/drawing/2014/main" id="{5D02652C-2947-B97D-D50D-FF821173D3B1}"/>
              </a:ext>
            </a:extLst>
          </p:cNvPr>
          <p:cNvSpPr txBox="1"/>
          <p:nvPr/>
        </p:nvSpPr>
        <p:spPr>
          <a:xfrm>
            <a:off x="345164" y="3346216"/>
            <a:ext cx="6984386" cy="1200329"/>
          </a:xfrm>
          <a:prstGeom prst="rect">
            <a:avLst/>
          </a:prstGeom>
          <a:noFill/>
        </p:spPr>
        <p:txBody>
          <a:bodyPr wrap="square">
            <a:spAutoFit/>
          </a:bodyPr>
          <a:lstStyle/>
          <a:p>
            <a:r>
              <a:rPr lang="uk-UA" noProof="0" dirty="0"/>
              <a:t>Отже, </a:t>
            </a:r>
            <a:r>
              <a:rPr lang="uk-UA" b="1" noProof="0" dirty="0"/>
              <a:t>зі збільшенням частоти довжина хвилі зменшується</a:t>
            </a:r>
            <a:r>
              <a:rPr lang="uk-UA" noProof="0" dirty="0"/>
              <a:t>. </a:t>
            </a:r>
            <a:endParaRPr lang="en-US" noProof="0" dirty="0"/>
          </a:p>
          <a:p>
            <a:r>
              <a:rPr lang="uk-UA" noProof="0" dirty="0"/>
              <a:t>Це має безпосередні наслідки для розмірів антен, формування діаграми спрямованості, проникнення через перешкоди та можливості створення антенних решіток.</a:t>
            </a:r>
          </a:p>
        </p:txBody>
      </p:sp>
      <p:pic>
        <p:nvPicPr>
          <p:cNvPr id="4100" name="Picture 4">
            <a:extLst>
              <a:ext uri="{FF2B5EF4-FFF2-40B4-BE49-F238E27FC236}">
                <a16:creationId xmlns:a16="http://schemas.microsoft.com/office/drawing/2014/main" id="{6EC15673-EF89-2BED-6303-3314700DED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4178" y="1484580"/>
            <a:ext cx="3856636" cy="5010728"/>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57B3A0B6-4738-D126-A3ED-BEB519D5F0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922" y="4546545"/>
            <a:ext cx="661035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3698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10EB6-6067-4529-CD5B-2C4821254F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FBBC6C-10DF-636B-0BDC-74FDC87DFFA3}"/>
              </a:ext>
            </a:extLst>
          </p:cNvPr>
          <p:cNvSpPr>
            <a:spLocks noGrp="1"/>
          </p:cNvSpPr>
          <p:nvPr>
            <p:ph type="title"/>
          </p:nvPr>
        </p:nvSpPr>
        <p:spPr>
          <a:xfrm>
            <a:off x="2360691" y="113785"/>
            <a:ext cx="7225420" cy="739398"/>
          </a:xfrm>
        </p:spPr>
        <p:txBody>
          <a:bodyPr>
            <a:normAutofit/>
          </a:bodyPr>
          <a:lstStyle/>
          <a:p>
            <a:pPr algn="ctr"/>
            <a:r>
              <a:rPr lang="uk-UA" sz="3200" noProof="0" dirty="0"/>
              <a:t>Приклади довжин хвиль</a:t>
            </a:r>
            <a:endParaRPr lang="uk-UA" sz="6600" noProof="0" dirty="0"/>
          </a:p>
        </p:txBody>
      </p:sp>
      <p:sp>
        <p:nvSpPr>
          <p:cNvPr id="3" name="Content Placeholder 2">
            <a:extLst>
              <a:ext uri="{FF2B5EF4-FFF2-40B4-BE49-F238E27FC236}">
                <a16:creationId xmlns:a16="http://schemas.microsoft.com/office/drawing/2014/main" id="{A15262ED-C03D-76BE-F031-E8C00870E651}"/>
              </a:ext>
            </a:extLst>
          </p:cNvPr>
          <p:cNvSpPr>
            <a:spLocks noGrp="1"/>
          </p:cNvSpPr>
          <p:nvPr>
            <p:ph idx="1"/>
          </p:nvPr>
        </p:nvSpPr>
        <p:spPr>
          <a:xfrm>
            <a:off x="448901" y="1028919"/>
            <a:ext cx="11049000" cy="5362828"/>
          </a:xfrm>
        </p:spPr>
        <p:txBody>
          <a:bodyPr>
            <a:normAutofit/>
          </a:bodyPr>
          <a:lstStyle/>
          <a:p>
            <a:pPr marL="0" indent="0">
              <a:buNone/>
            </a:pPr>
            <a:r>
              <a:rPr lang="uk-UA" sz="1800" noProof="0" dirty="0"/>
              <a:t>Для типових бездротових діапазонів можна отримати такі приблизні значення:</a:t>
            </a:r>
            <a:endParaRPr lang="uk-UA" noProof="0" dirty="0"/>
          </a:p>
        </p:txBody>
      </p:sp>
      <p:graphicFrame>
        <p:nvGraphicFramePr>
          <p:cNvPr id="4" name="Таблиця 3">
            <a:extLst>
              <a:ext uri="{FF2B5EF4-FFF2-40B4-BE49-F238E27FC236}">
                <a16:creationId xmlns:a16="http://schemas.microsoft.com/office/drawing/2014/main" id="{54CB7014-38EE-4A2B-BF23-8788DF9302E3}"/>
              </a:ext>
            </a:extLst>
          </p:cNvPr>
          <p:cNvGraphicFramePr>
            <a:graphicFrameLocks noGrp="1"/>
          </p:cNvGraphicFramePr>
          <p:nvPr>
            <p:extLst>
              <p:ext uri="{D42A27DB-BD31-4B8C-83A1-F6EECF244321}">
                <p14:modId xmlns:p14="http://schemas.microsoft.com/office/powerpoint/2010/main" val="2572676050"/>
              </p:ext>
            </p:extLst>
          </p:nvPr>
        </p:nvGraphicFramePr>
        <p:xfrm>
          <a:off x="694099" y="1600200"/>
          <a:ext cx="3334693" cy="3657600"/>
        </p:xfrm>
        <a:graphic>
          <a:graphicData uri="http://schemas.openxmlformats.org/drawingml/2006/table">
            <a:tbl>
              <a:tblPr/>
              <a:tblGrid>
                <a:gridCol w="1606235">
                  <a:extLst>
                    <a:ext uri="{9D8B030D-6E8A-4147-A177-3AD203B41FA5}">
                      <a16:colId xmlns:a16="http://schemas.microsoft.com/office/drawing/2014/main" val="133881291"/>
                    </a:ext>
                  </a:extLst>
                </a:gridCol>
                <a:gridCol w="1728458">
                  <a:extLst>
                    <a:ext uri="{9D8B030D-6E8A-4147-A177-3AD203B41FA5}">
                      <a16:colId xmlns:a16="http://schemas.microsoft.com/office/drawing/2014/main" val="868015486"/>
                    </a:ext>
                  </a:extLst>
                </a:gridCol>
              </a:tblGrid>
              <a:tr h="0">
                <a:tc>
                  <a:txBody>
                    <a:bodyPr/>
                    <a:lstStyle/>
                    <a:p>
                      <a:pPr algn="ctr"/>
                      <a:r>
                        <a:rPr lang="uk-UA" noProof="0" dirty="0"/>
                        <a:t>Частота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r>
                        <a:rPr lang="uk-UA" noProof="0" dirty="0"/>
                        <a:t>Довжина хвилі</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3705570108"/>
                  </a:ext>
                </a:extLst>
              </a:tr>
              <a:tr h="0">
                <a:tc>
                  <a:txBody>
                    <a:bodyPr/>
                    <a:lstStyle/>
                    <a:p>
                      <a:pPr algn="ctr"/>
                      <a:r>
                        <a:rPr lang="uk-UA" noProof="0" dirty="0"/>
                        <a:t>700 МГц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uk-UA" noProof="0" dirty="0"/>
                        <a:t>43 см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515499423"/>
                  </a:ext>
                </a:extLst>
              </a:tr>
              <a:tr h="0">
                <a:tc>
                  <a:txBody>
                    <a:bodyPr/>
                    <a:lstStyle/>
                    <a:p>
                      <a:pPr algn="ctr"/>
                      <a:r>
                        <a:rPr lang="uk-UA" noProof="0" dirty="0"/>
                        <a:t>900 МГц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uk-UA" noProof="0" dirty="0"/>
                        <a:t>33 см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58229794"/>
                  </a:ext>
                </a:extLst>
              </a:tr>
              <a:tr h="0">
                <a:tc>
                  <a:txBody>
                    <a:bodyPr/>
                    <a:lstStyle/>
                    <a:p>
                      <a:pPr algn="ctr"/>
                      <a:r>
                        <a:rPr lang="uk-UA" noProof="0" dirty="0"/>
                        <a:t>2,4 ГГц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uk-UA" noProof="0" dirty="0"/>
                        <a:t>12,5 см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626665296"/>
                  </a:ext>
                </a:extLst>
              </a:tr>
              <a:tr h="0">
                <a:tc>
                  <a:txBody>
                    <a:bodyPr/>
                    <a:lstStyle/>
                    <a:p>
                      <a:pPr algn="ctr"/>
                      <a:r>
                        <a:rPr lang="uk-UA" noProof="0" dirty="0"/>
                        <a:t>3,5 ГГц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uk-UA" noProof="0" dirty="0"/>
                        <a:t>8,6 см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957652264"/>
                  </a:ext>
                </a:extLst>
              </a:tr>
              <a:tr h="0">
                <a:tc>
                  <a:txBody>
                    <a:bodyPr/>
                    <a:lstStyle/>
                    <a:p>
                      <a:pPr algn="ctr"/>
                      <a:r>
                        <a:rPr lang="uk-UA" noProof="0" dirty="0"/>
                        <a:t>5 ГГц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uk-UA" noProof="0" dirty="0"/>
                        <a:t>6 см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919112243"/>
                  </a:ext>
                </a:extLst>
              </a:tr>
              <a:tr h="0">
                <a:tc>
                  <a:txBody>
                    <a:bodyPr/>
                    <a:lstStyle/>
                    <a:p>
                      <a:pPr algn="ctr"/>
                      <a:r>
                        <a:rPr lang="uk-UA" noProof="0" dirty="0"/>
                        <a:t>6 ГГц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uk-UA" noProof="0" dirty="0"/>
                        <a:t>5 см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685869487"/>
                  </a:ext>
                </a:extLst>
              </a:tr>
              <a:tr h="0">
                <a:tc>
                  <a:txBody>
                    <a:bodyPr/>
                    <a:lstStyle/>
                    <a:p>
                      <a:pPr algn="ctr"/>
                      <a:r>
                        <a:rPr lang="uk-UA" noProof="0" dirty="0"/>
                        <a:t>28 ГГц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uk-UA" noProof="0" dirty="0"/>
                        <a:t>1,07 см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503449434"/>
                  </a:ext>
                </a:extLst>
              </a:tr>
              <a:tr h="0">
                <a:tc>
                  <a:txBody>
                    <a:bodyPr/>
                    <a:lstStyle/>
                    <a:p>
                      <a:pPr algn="ctr"/>
                      <a:r>
                        <a:rPr lang="uk-UA" noProof="0" dirty="0"/>
                        <a:t>60 ГГц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uk-UA" noProof="0" dirty="0"/>
                        <a:t>5 мм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14872424"/>
                  </a:ext>
                </a:extLst>
              </a:tr>
              <a:tr h="0">
                <a:tc>
                  <a:txBody>
                    <a:bodyPr/>
                    <a:lstStyle/>
                    <a:p>
                      <a:pPr algn="ctr"/>
                      <a:r>
                        <a:rPr lang="uk-UA" noProof="0" dirty="0"/>
                        <a:t>100 ГГц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uk-UA" noProof="0" dirty="0"/>
                        <a:t>3 мм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715572734"/>
                  </a:ext>
                </a:extLst>
              </a:tr>
            </a:tbl>
          </a:graphicData>
        </a:graphic>
      </p:graphicFrame>
      <p:sp>
        <p:nvSpPr>
          <p:cNvPr id="6" name="TextBox 5">
            <a:extLst>
              <a:ext uri="{FF2B5EF4-FFF2-40B4-BE49-F238E27FC236}">
                <a16:creationId xmlns:a16="http://schemas.microsoft.com/office/drawing/2014/main" id="{A89DF66F-E68D-448B-8A96-A82CB8DD3393}"/>
              </a:ext>
            </a:extLst>
          </p:cNvPr>
          <p:cNvSpPr txBox="1"/>
          <p:nvPr/>
        </p:nvSpPr>
        <p:spPr>
          <a:xfrm>
            <a:off x="4759127" y="1538787"/>
            <a:ext cx="7063418" cy="1477328"/>
          </a:xfrm>
          <a:prstGeom prst="rect">
            <a:avLst/>
          </a:prstGeom>
          <a:noFill/>
        </p:spPr>
        <p:txBody>
          <a:bodyPr wrap="square">
            <a:spAutoFit/>
          </a:bodyPr>
          <a:lstStyle/>
          <a:p>
            <a:r>
              <a:rPr lang="uk-UA" dirty="0"/>
              <a:t>Зменшення довжини хвилі дозволяє створювати компактні антени та великі антенні решітки в малому фізичному розмірі. Водночас зі зростанням частоти підвищуються вимоги до конструкції антен і радіочастотного тракту, а поширення сигналу стає чутливішим до перекриття траси, поглинання та інших механізмів додаткових втрат.</a:t>
            </a:r>
            <a:endParaRPr lang="uk-UA" noProof="0" dirty="0"/>
          </a:p>
        </p:txBody>
      </p:sp>
      <p:pic>
        <p:nvPicPr>
          <p:cNvPr id="7" name="Picture 6">
            <a:extLst>
              <a:ext uri="{FF2B5EF4-FFF2-40B4-BE49-F238E27FC236}">
                <a16:creationId xmlns:a16="http://schemas.microsoft.com/office/drawing/2014/main" id="{76287954-711D-F63B-0F00-3782B3B2B898}"/>
              </a:ext>
            </a:extLst>
          </p:cNvPr>
          <p:cNvPicPr>
            <a:picLocks noChangeAspect="1"/>
          </p:cNvPicPr>
          <p:nvPr/>
        </p:nvPicPr>
        <p:blipFill>
          <a:blip r:embed="rId2"/>
          <a:stretch>
            <a:fillRect/>
          </a:stretch>
        </p:blipFill>
        <p:spPr>
          <a:xfrm>
            <a:off x="4759127" y="3429000"/>
            <a:ext cx="7063418" cy="2811240"/>
          </a:xfrm>
          <a:prstGeom prst="rect">
            <a:avLst/>
          </a:prstGeom>
        </p:spPr>
      </p:pic>
    </p:spTree>
    <p:extLst>
      <p:ext uri="{BB962C8B-B14F-4D97-AF65-F5344CB8AC3E}">
        <p14:creationId xmlns:p14="http://schemas.microsoft.com/office/powerpoint/2010/main" val="28626718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56971-8052-DCA4-AE44-9A8E065595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36A92B-2033-DA5B-EF04-7A6D4588FFCB}"/>
              </a:ext>
            </a:extLst>
          </p:cNvPr>
          <p:cNvSpPr>
            <a:spLocks noGrp="1"/>
          </p:cNvSpPr>
          <p:nvPr>
            <p:ph type="title"/>
          </p:nvPr>
        </p:nvSpPr>
        <p:spPr>
          <a:xfrm>
            <a:off x="2256954" y="208245"/>
            <a:ext cx="7225420" cy="739398"/>
          </a:xfrm>
        </p:spPr>
        <p:txBody>
          <a:bodyPr>
            <a:normAutofit/>
          </a:bodyPr>
          <a:lstStyle/>
          <a:p>
            <a:pPr algn="ctr"/>
            <a:r>
              <a:rPr lang="uk-UA" sz="3200" noProof="0" dirty="0"/>
              <a:t>Що таке радіочастотний спектр</a:t>
            </a:r>
            <a:endParaRPr lang="uk-UA" sz="6600" noProof="0" dirty="0"/>
          </a:p>
        </p:txBody>
      </p:sp>
      <p:sp>
        <p:nvSpPr>
          <p:cNvPr id="3" name="Content Placeholder 2">
            <a:extLst>
              <a:ext uri="{FF2B5EF4-FFF2-40B4-BE49-F238E27FC236}">
                <a16:creationId xmlns:a16="http://schemas.microsoft.com/office/drawing/2014/main" id="{938DF947-6525-0460-110F-DFDA9453164F}"/>
              </a:ext>
            </a:extLst>
          </p:cNvPr>
          <p:cNvSpPr>
            <a:spLocks noGrp="1"/>
          </p:cNvSpPr>
          <p:nvPr>
            <p:ph idx="1"/>
          </p:nvPr>
        </p:nvSpPr>
        <p:spPr>
          <a:xfrm>
            <a:off x="448901" y="1028919"/>
            <a:ext cx="11049000" cy="5362828"/>
          </a:xfrm>
        </p:spPr>
        <p:txBody>
          <a:bodyPr>
            <a:normAutofit/>
          </a:bodyPr>
          <a:lstStyle/>
          <a:p>
            <a:pPr marL="0" indent="0">
              <a:buNone/>
            </a:pPr>
            <a:r>
              <a:rPr lang="uk-UA" sz="1800" b="1" noProof="0" dirty="0"/>
              <a:t>Радіочастотний спектр </a:t>
            </a:r>
            <a:r>
              <a:rPr lang="uk-UA" sz="1800" noProof="0" dirty="0"/>
              <a:t>– частина електромагнітного спектра, яку використовують для радіопередачі інформації. Різні ділянки спектра мають різні властивості поширення, доступну ширину смуги та регуляторні обмеження.</a:t>
            </a:r>
          </a:p>
          <a:p>
            <a:pPr marL="0" indent="0">
              <a:buNone/>
            </a:pPr>
            <a:endParaRPr lang="uk-UA" sz="2000" noProof="0" dirty="0"/>
          </a:p>
        </p:txBody>
      </p:sp>
      <p:pic>
        <p:nvPicPr>
          <p:cNvPr id="5" name="Picture 4">
            <a:extLst>
              <a:ext uri="{FF2B5EF4-FFF2-40B4-BE49-F238E27FC236}">
                <a16:creationId xmlns:a16="http://schemas.microsoft.com/office/drawing/2014/main" id="{499C2E87-654C-5834-EC4D-EEB27C035000}"/>
              </a:ext>
            </a:extLst>
          </p:cNvPr>
          <p:cNvPicPr>
            <a:picLocks noChangeAspect="1"/>
          </p:cNvPicPr>
          <p:nvPr/>
        </p:nvPicPr>
        <p:blipFill>
          <a:blip r:embed="rId2"/>
          <a:stretch>
            <a:fillRect/>
          </a:stretch>
        </p:blipFill>
        <p:spPr>
          <a:xfrm>
            <a:off x="4323124" y="1767673"/>
            <a:ext cx="7698668" cy="4882082"/>
          </a:xfrm>
          <a:prstGeom prst="rect">
            <a:avLst/>
          </a:prstGeom>
        </p:spPr>
      </p:pic>
      <p:sp>
        <p:nvSpPr>
          <p:cNvPr id="7" name="TextBox 6">
            <a:extLst>
              <a:ext uri="{FF2B5EF4-FFF2-40B4-BE49-F238E27FC236}">
                <a16:creationId xmlns:a16="http://schemas.microsoft.com/office/drawing/2014/main" id="{E3854559-C04B-4200-C025-62C99393C7FF}"/>
              </a:ext>
            </a:extLst>
          </p:cNvPr>
          <p:cNvSpPr txBox="1"/>
          <p:nvPr/>
        </p:nvSpPr>
        <p:spPr>
          <a:xfrm>
            <a:off x="448901" y="2046100"/>
            <a:ext cx="3698226" cy="3139321"/>
          </a:xfrm>
          <a:prstGeom prst="rect">
            <a:avLst/>
          </a:prstGeom>
          <a:noFill/>
        </p:spPr>
        <p:txBody>
          <a:bodyPr wrap="square">
            <a:spAutoFit/>
          </a:bodyPr>
          <a:lstStyle/>
          <a:p>
            <a:pPr marL="0" indent="0">
              <a:buNone/>
            </a:pPr>
            <a:r>
              <a:rPr lang="uk-UA" sz="1800" noProof="0" dirty="0"/>
              <a:t>Умовно можна виділити діапазони від сотень МГц до десятків і сотень ГГц. </a:t>
            </a:r>
          </a:p>
          <a:p>
            <a:pPr marL="0" indent="0">
              <a:buNone/>
            </a:pPr>
            <a:endParaRPr lang="uk-UA" dirty="0"/>
          </a:p>
          <a:p>
            <a:pPr marL="0" indent="0">
              <a:buNone/>
            </a:pPr>
            <a:r>
              <a:rPr lang="uk-UA" sz="1800" noProof="0" dirty="0"/>
              <a:t>Зі збільшенням частоти відкриваються можливості використання ширших смуг, але одночасно змінюються характеристики поширення радіохвиль, параметри конструкцій антен і радіочастотної електроніки.</a:t>
            </a:r>
          </a:p>
        </p:txBody>
      </p:sp>
    </p:spTree>
    <p:extLst>
      <p:ext uri="{BB962C8B-B14F-4D97-AF65-F5344CB8AC3E}">
        <p14:creationId xmlns:p14="http://schemas.microsoft.com/office/powerpoint/2010/main" val="2182236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3B171-086A-A854-FD8F-C28CE469E8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21389B-E8DF-A115-5884-EB51FD692166}"/>
              </a:ext>
            </a:extLst>
          </p:cNvPr>
          <p:cNvSpPr>
            <a:spLocks noGrp="1"/>
          </p:cNvSpPr>
          <p:nvPr>
            <p:ph type="title"/>
          </p:nvPr>
        </p:nvSpPr>
        <p:spPr>
          <a:xfrm>
            <a:off x="2523652" y="101931"/>
            <a:ext cx="7225420" cy="739398"/>
          </a:xfrm>
        </p:spPr>
        <p:txBody>
          <a:bodyPr>
            <a:normAutofit/>
          </a:bodyPr>
          <a:lstStyle/>
          <a:p>
            <a:pPr algn="ctr"/>
            <a:r>
              <a:rPr lang="uk-UA" sz="3200" noProof="0" dirty="0"/>
              <a:t>Ліцензований та нелiцензований спектр</a:t>
            </a:r>
            <a:endParaRPr lang="uk-UA" sz="6600" noProof="0" dirty="0"/>
          </a:p>
        </p:txBody>
      </p:sp>
      <p:sp>
        <p:nvSpPr>
          <p:cNvPr id="3" name="Content Placeholder 2">
            <a:extLst>
              <a:ext uri="{FF2B5EF4-FFF2-40B4-BE49-F238E27FC236}">
                <a16:creationId xmlns:a16="http://schemas.microsoft.com/office/drawing/2014/main" id="{E18DBFC9-ED41-5CD0-7271-10FD27A551CF}"/>
              </a:ext>
            </a:extLst>
          </p:cNvPr>
          <p:cNvSpPr>
            <a:spLocks noGrp="1"/>
          </p:cNvSpPr>
          <p:nvPr>
            <p:ph idx="1"/>
          </p:nvPr>
        </p:nvSpPr>
        <p:spPr>
          <a:xfrm>
            <a:off x="448900" y="916231"/>
            <a:ext cx="11374925" cy="5362828"/>
          </a:xfrm>
        </p:spPr>
        <p:txBody>
          <a:bodyPr>
            <a:normAutofit/>
          </a:bodyPr>
          <a:lstStyle/>
          <a:p>
            <a:pPr marL="0" indent="0">
              <a:buNone/>
            </a:pPr>
            <a:r>
              <a:rPr lang="uk-UA" sz="1600" noProof="0" dirty="0"/>
              <a:t>Радіочастоти можуть використовуватися за різними регуляторними режимами. У </a:t>
            </a:r>
            <a:r>
              <a:rPr lang="uk-UA" sz="1600" b="1" noProof="0" dirty="0"/>
              <a:t>ліцензованому спектрі </a:t>
            </a:r>
            <a:r>
              <a:rPr lang="uk-UA" sz="1600" noProof="0" dirty="0"/>
              <a:t>оператор отримує право на використання визначеного ресурсу за встановленими правилами, що дозволяє координувати користувачів і зменшувати взаємні завади.</a:t>
            </a:r>
          </a:p>
          <a:p>
            <a:pPr marL="0" indent="0">
              <a:buNone/>
            </a:pPr>
            <a:r>
              <a:rPr lang="uk-UA" sz="1600" b="1" noProof="0" dirty="0"/>
              <a:t>Неліцензований спектр </a:t>
            </a:r>
            <a:r>
              <a:rPr lang="uk-UA" sz="1600" noProof="0" dirty="0"/>
              <a:t>доступний великій кількості пристроїв за встановленими правилами потужності, каналів та використання середовища. Wi-Fi і Bluetooth є типовими прикладами систем, що працюють у неліцензованих діапазонах.</a:t>
            </a:r>
          </a:p>
          <a:p>
            <a:pPr marL="0" indent="0">
              <a:buNone/>
            </a:pPr>
            <a:r>
              <a:rPr lang="uk-UA" sz="1600" b="1" noProof="0" dirty="0"/>
              <a:t>Ключовий компроміс:</a:t>
            </a:r>
            <a:br>
              <a:rPr lang="uk-UA" sz="1600" noProof="0" dirty="0"/>
            </a:br>
            <a:r>
              <a:rPr lang="uk-UA" sz="1600" noProof="0" dirty="0"/>
              <a:t>                                        ліцензований спектр → більше можливостей централізованого планування;</a:t>
            </a:r>
            <a:br>
              <a:rPr lang="uk-UA" sz="1600" noProof="0" dirty="0"/>
            </a:br>
            <a:r>
              <a:rPr lang="uk-UA" sz="1600" noProof="0" dirty="0"/>
              <a:t>                                   неліцензований спектр → простіший доступ, але вищий ризик конкуренції за середовище.</a:t>
            </a:r>
          </a:p>
          <a:p>
            <a:pPr marL="0" indent="0">
              <a:buNone/>
            </a:pPr>
            <a:endParaRPr lang="uk-UA" sz="2000" noProof="0" dirty="0"/>
          </a:p>
        </p:txBody>
      </p:sp>
      <p:pic>
        <p:nvPicPr>
          <p:cNvPr id="5" name="Picture 4">
            <a:extLst>
              <a:ext uri="{FF2B5EF4-FFF2-40B4-BE49-F238E27FC236}">
                <a16:creationId xmlns:a16="http://schemas.microsoft.com/office/drawing/2014/main" id="{66110F07-F8DB-9AB8-9B79-7F0F51288372}"/>
              </a:ext>
            </a:extLst>
          </p:cNvPr>
          <p:cNvPicPr>
            <a:picLocks noChangeAspect="1"/>
          </p:cNvPicPr>
          <p:nvPr/>
        </p:nvPicPr>
        <p:blipFill>
          <a:blip r:embed="rId2"/>
          <a:stretch>
            <a:fillRect/>
          </a:stretch>
        </p:blipFill>
        <p:spPr>
          <a:xfrm>
            <a:off x="448900" y="3124392"/>
            <a:ext cx="9587626" cy="3631677"/>
          </a:xfrm>
          <a:prstGeom prst="rect">
            <a:avLst/>
          </a:prstGeom>
        </p:spPr>
      </p:pic>
      <p:sp>
        <p:nvSpPr>
          <p:cNvPr id="6" name="TextBox 5">
            <a:extLst>
              <a:ext uri="{FF2B5EF4-FFF2-40B4-BE49-F238E27FC236}">
                <a16:creationId xmlns:a16="http://schemas.microsoft.com/office/drawing/2014/main" id="{AE1AA16A-DE8F-4F01-8992-C2AB3D81FC31}"/>
              </a:ext>
            </a:extLst>
          </p:cNvPr>
          <p:cNvSpPr txBox="1"/>
          <p:nvPr/>
        </p:nvSpPr>
        <p:spPr>
          <a:xfrm>
            <a:off x="10036526" y="4247734"/>
            <a:ext cx="2031743" cy="1600438"/>
          </a:xfrm>
          <a:prstGeom prst="rect">
            <a:avLst/>
          </a:prstGeom>
          <a:noFill/>
        </p:spPr>
        <p:txBody>
          <a:bodyPr wrap="square">
            <a:spAutoFit/>
          </a:bodyPr>
          <a:lstStyle/>
          <a:p>
            <a:r>
              <a:rPr lang="uk-UA" sz="1400" i="1" noProof="0" dirty="0"/>
              <a:t>Діаграма заповненості неліцензованого </a:t>
            </a:r>
            <a:r>
              <a:rPr lang="en-US" sz="1400" i="1" noProof="0" dirty="0"/>
              <a:t>ISM </a:t>
            </a:r>
            <a:r>
              <a:rPr lang="uk-UA" sz="1400" i="1" noProof="0" dirty="0"/>
              <a:t>діапазону 2,5 ГГц різноманітними бездротовими мережевими технологіями</a:t>
            </a:r>
            <a:endParaRPr lang="uk-UA" sz="1400" i="1" dirty="0"/>
          </a:p>
        </p:txBody>
      </p:sp>
    </p:spTree>
    <p:extLst>
      <p:ext uri="{BB962C8B-B14F-4D97-AF65-F5344CB8AC3E}">
        <p14:creationId xmlns:p14="http://schemas.microsoft.com/office/powerpoint/2010/main" val="3267081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8D466A2-CE12-F49B-B7DF-7781320A474D}"/>
              </a:ext>
            </a:extLst>
          </p:cNvPr>
          <p:cNvPicPr>
            <a:picLocks noGrp="1" noChangeAspect="1"/>
          </p:cNvPicPr>
          <p:nvPr>
            <p:ph idx="1"/>
          </p:nvPr>
        </p:nvPicPr>
        <p:blipFill>
          <a:blip r:embed="rId2"/>
          <a:stretch>
            <a:fillRect/>
          </a:stretch>
        </p:blipFill>
        <p:spPr>
          <a:xfrm>
            <a:off x="25690" y="628073"/>
            <a:ext cx="12166310" cy="4608945"/>
          </a:xfrm>
          <a:prstGeom prst="rect">
            <a:avLst/>
          </a:prstGeom>
        </p:spPr>
      </p:pic>
      <p:sp>
        <p:nvSpPr>
          <p:cNvPr id="7" name="TextBox 6">
            <a:extLst>
              <a:ext uri="{FF2B5EF4-FFF2-40B4-BE49-F238E27FC236}">
                <a16:creationId xmlns:a16="http://schemas.microsoft.com/office/drawing/2014/main" id="{E1C2DF37-E7D3-51B4-6C15-7777917E878D}"/>
              </a:ext>
            </a:extLst>
          </p:cNvPr>
          <p:cNvSpPr txBox="1"/>
          <p:nvPr/>
        </p:nvSpPr>
        <p:spPr>
          <a:xfrm>
            <a:off x="1190481" y="5934471"/>
            <a:ext cx="9836728" cy="369332"/>
          </a:xfrm>
          <a:prstGeom prst="rect">
            <a:avLst/>
          </a:prstGeom>
          <a:noFill/>
        </p:spPr>
        <p:txBody>
          <a:bodyPr wrap="square">
            <a:spAutoFit/>
          </a:bodyPr>
          <a:lstStyle/>
          <a:p>
            <a:r>
              <a:rPr lang="uk-UA" dirty="0">
                <a:hlinkClick r:id="rId3"/>
              </a:rPr>
              <a:t>https://www.ntia.gov/sites/default/files/2025-09/ntia-us-frequency-allocations.pdf</a:t>
            </a:r>
            <a:endParaRPr lang="uk-UA" dirty="0"/>
          </a:p>
        </p:txBody>
      </p:sp>
      <p:sp>
        <p:nvSpPr>
          <p:cNvPr id="6" name="TextBox 5">
            <a:extLst>
              <a:ext uri="{FF2B5EF4-FFF2-40B4-BE49-F238E27FC236}">
                <a16:creationId xmlns:a16="http://schemas.microsoft.com/office/drawing/2014/main" id="{BBE94C43-1BEF-4E49-BD03-984B171892A7}"/>
              </a:ext>
            </a:extLst>
          </p:cNvPr>
          <p:cNvSpPr txBox="1"/>
          <p:nvPr/>
        </p:nvSpPr>
        <p:spPr>
          <a:xfrm>
            <a:off x="2417276" y="92532"/>
            <a:ext cx="7876514" cy="369332"/>
          </a:xfrm>
          <a:prstGeom prst="rect">
            <a:avLst/>
          </a:prstGeom>
          <a:noFill/>
        </p:spPr>
        <p:txBody>
          <a:bodyPr wrap="square">
            <a:spAutoFit/>
          </a:bodyPr>
          <a:lstStyle/>
          <a:p>
            <a:r>
              <a:rPr lang="uk-UA" sz="1800" i="1" noProof="0" dirty="0"/>
              <a:t>Діаграма заповненості радіочастотного діапазону (до 300 ГГц) в США</a:t>
            </a:r>
            <a:endParaRPr lang="uk-UA" sz="1800" i="1" dirty="0"/>
          </a:p>
        </p:txBody>
      </p:sp>
    </p:spTree>
    <p:extLst>
      <p:ext uri="{BB962C8B-B14F-4D97-AF65-F5344CB8AC3E}">
        <p14:creationId xmlns:p14="http://schemas.microsoft.com/office/powerpoint/2010/main" val="731501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21383F7-D4C1-1855-CB68-E8F58A638AE4}"/>
              </a:ext>
            </a:extLst>
          </p:cNvPr>
          <p:cNvPicPr>
            <a:picLocks noGrp="1" noChangeAspect="1"/>
          </p:cNvPicPr>
          <p:nvPr>
            <p:ph idx="1"/>
          </p:nvPr>
        </p:nvPicPr>
        <p:blipFill>
          <a:blip r:embed="rId2"/>
          <a:stretch>
            <a:fillRect/>
          </a:stretch>
        </p:blipFill>
        <p:spPr>
          <a:xfrm>
            <a:off x="211518" y="430529"/>
            <a:ext cx="11737773" cy="3476453"/>
          </a:xfrm>
          <a:prstGeom prst="rect">
            <a:avLst/>
          </a:prstGeom>
        </p:spPr>
      </p:pic>
    </p:spTree>
    <p:extLst>
      <p:ext uri="{BB962C8B-B14F-4D97-AF65-F5344CB8AC3E}">
        <p14:creationId xmlns:p14="http://schemas.microsoft.com/office/powerpoint/2010/main" val="2542328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E2C85-37D9-F291-8F7A-4CD014DB50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08FDC7-BE75-2A64-F1B7-C0DBA7F5A80C}"/>
              </a:ext>
            </a:extLst>
          </p:cNvPr>
          <p:cNvSpPr>
            <a:spLocks noGrp="1"/>
          </p:cNvSpPr>
          <p:nvPr>
            <p:ph type="title"/>
          </p:nvPr>
        </p:nvSpPr>
        <p:spPr>
          <a:xfrm>
            <a:off x="2256954" y="208245"/>
            <a:ext cx="7225420" cy="739398"/>
          </a:xfrm>
        </p:spPr>
        <p:txBody>
          <a:bodyPr>
            <a:normAutofit/>
          </a:bodyPr>
          <a:lstStyle/>
          <a:p>
            <a:pPr algn="ctr"/>
            <a:r>
              <a:rPr lang="uk-UA" sz="3200" noProof="0" dirty="0"/>
              <a:t>Частота ≠ швидкість передачі даних</a:t>
            </a:r>
            <a:endParaRPr lang="uk-UA" sz="6600" noProof="0" dirty="0"/>
          </a:p>
        </p:txBody>
      </p:sp>
      <p:sp>
        <p:nvSpPr>
          <p:cNvPr id="3" name="Content Placeholder 2">
            <a:extLst>
              <a:ext uri="{FF2B5EF4-FFF2-40B4-BE49-F238E27FC236}">
                <a16:creationId xmlns:a16="http://schemas.microsoft.com/office/drawing/2014/main" id="{F70992FF-5306-4F40-07A5-000CDB09779E}"/>
              </a:ext>
            </a:extLst>
          </p:cNvPr>
          <p:cNvSpPr>
            <a:spLocks noGrp="1"/>
          </p:cNvSpPr>
          <p:nvPr>
            <p:ph idx="1"/>
          </p:nvPr>
        </p:nvSpPr>
        <p:spPr>
          <a:xfrm>
            <a:off x="448901" y="1028919"/>
            <a:ext cx="11049000" cy="5362828"/>
          </a:xfrm>
        </p:spPr>
        <p:txBody>
          <a:bodyPr>
            <a:normAutofit/>
          </a:bodyPr>
          <a:lstStyle/>
          <a:p>
            <a:pPr marL="0" indent="0">
              <a:buNone/>
            </a:pPr>
            <a:r>
              <a:rPr lang="uk-UA" sz="1800" noProof="0" dirty="0"/>
              <a:t>Висока несуча частота сама по собі не означає високу швидкість передачі даних. </a:t>
            </a:r>
            <a:r>
              <a:rPr lang="uk-UA" sz="1800" b="1" noProof="0" dirty="0"/>
              <a:t>На швидкість впливають </a:t>
            </a:r>
            <a:r>
              <a:rPr lang="uk-UA" sz="1800" noProof="0" dirty="0"/>
              <a:t>передусім </a:t>
            </a:r>
            <a:r>
              <a:rPr lang="uk-UA" sz="1800" i="1" noProof="0" dirty="0"/>
              <a:t>ширина смуги</a:t>
            </a:r>
            <a:r>
              <a:rPr lang="uk-UA" sz="1800" noProof="0" dirty="0"/>
              <a:t>, </a:t>
            </a:r>
            <a:r>
              <a:rPr lang="uk-UA" sz="1800" i="1" noProof="0" dirty="0"/>
              <a:t>спектральна ефективність</a:t>
            </a:r>
            <a:r>
              <a:rPr lang="uk-UA" sz="1800" noProof="0" dirty="0"/>
              <a:t>, </a:t>
            </a:r>
            <a:r>
              <a:rPr lang="uk-UA" sz="1800" i="1" noProof="0" dirty="0"/>
              <a:t>модуляція</a:t>
            </a:r>
            <a:r>
              <a:rPr lang="uk-UA" sz="1800" noProof="0" dirty="0"/>
              <a:t>, </a:t>
            </a:r>
            <a:r>
              <a:rPr lang="uk-UA" sz="1800" i="1" noProof="0" dirty="0"/>
              <a:t>кодування</a:t>
            </a:r>
            <a:r>
              <a:rPr lang="uk-UA" sz="1800" noProof="0" dirty="0"/>
              <a:t>, </a:t>
            </a:r>
            <a:r>
              <a:rPr lang="uk-UA" sz="1800" i="1" noProof="0" dirty="0"/>
              <a:t>кількість просторових потоків</a:t>
            </a:r>
            <a:r>
              <a:rPr lang="uk-UA" sz="1800" noProof="0" dirty="0"/>
              <a:t> та </a:t>
            </a:r>
            <a:r>
              <a:rPr lang="uk-UA" sz="1800" i="1" noProof="0" dirty="0"/>
              <a:t>якість радіоканалу</a:t>
            </a:r>
            <a:r>
              <a:rPr lang="uk-UA" sz="1800" noProof="0" dirty="0"/>
              <a:t>.</a:t>
            </a:r>
          </a:p>
          <a:p>
            <a:pPr marL="0" indent="0">
              <a:buNone/>
            </a:pPr>
            <a:r>
              <a:rPr lang="uk-UA" sz="1800" noProof="0" dirty="0"/>
              <a:t>Наприклад, система на 700 МГц може забезпечувати вищу швидкість, ніж система на 28 </a:t>
            </a:r>
            <a:r>
              <a:rPr lang="uk-UA" sz="1800" dirty="0"/>
              <a:t>ГГц</a:t>
            </a:r>
            <a:r>
              <a:rPr lang="uk-UA" sz="1800" noProof="0" dirty="0"/>
              <a:t>, якщо вона має більшу доступну смугу або ефективнішу технологію передачі. Тому частоту потрібно розглядати як один із параметрів радіосистеми, а не як прямий показник швидкості.</a:t>
            </a:r>
          </a:p>
          <a:p>
            <a:pPr marL="0" indent="0">
              <a:buNone/>
            </a:pPr>
            <a:endParaRPr lang="uk-UA" sz="2000" noProof="0" dirty="0"/>
          </a:p>
        </p:txBody>
      </p:sp>
      <p:pic>
        <p:nvPicPr>
          <p:cNvPr id="2050" name="Picture 2" descr="Sub-THz communication systems: pushing the capabilities of silicon | Communications Engineering">
            <a:extLst>
              <a:ext uri="{FF2B5EF4-FFF2-40B4-BE49-F238E27FC236}">
                <a16:creationId xmlns:a16="http://schemas.microsoft.com/office/drawing/2014/main" id="{1E1B9D63-25E4-4101-985E-C80EDD30179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67752" y="3147038"/>
            <a:ext cx="5222546" cy="322582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pectrum is the “Real Estate” of Wireless - RAN - telecomHall Forum">
            <a:extLst>
              <a:ext uri="{FF2B5EF4-FFF2-40B4-BE49-F238E27FC236}">
                <a16:creationId xmlns:a16="http://schemas.microsoft.com/office/drawing/2014/main" id="{7ECDF16F-38CB-4936-92DC-B857311B25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702" y="3147038"/>
            <a:ext cx="5907085" cy="3225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92827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E1844-53CD-47E7-BAF7-16BD504314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E16012-F360-854A-A2F5-0E26CBA110D4}"/>
              </a:ext>
            </a:extLst>
          </p:cNvPr>
          <p:cNvSpPr>
            <a:spLocks noGrp="1"/>
          </p:cNvSpPr>
          <p:nvPr>
            <p:ph type="title"/>
          </p:nvPr>
        </p:nvSpPr>
        <p:spPr>
          <a:xfrm>
            <a:off x="2256954" y="208245"/>
            <a:ext cx="7225420" cy="739398"/>
          </a:xfrm>
        </p:spPr>
        <p:txBody>
          <a:bodyPr>
            <a:normAutofit/>
          </a:bodyPr>
          <a:lstStyle/>
          <a:p>
            <a:pPr algn="ctr"/>
            <a:r>
              <a:rPr lang="uk-UA" sz="3200" noProof="0" dirty="0"/>
              <a:t>Що таке ширина смуги частот?</a:t>
            </a:r>
            <a:endParaRPr lang="uk-UA" sz="6600" noProof="0" dirty="0"/>
          </a:p>
        </p:txBody>
      </p:sp>
      <p:sp>
        <p:nvSpPr>
          <p:cNvPr id="3" name="Content Placeholder 2">
            <a:extLst>
              <a:ext uri="{FF2B5EF4-FFF2-40B4-BE49-F238E27FC236}">
                <a16:creationId xmlns:a16="http://schemas.microsoft.com/office/drawing/2014/main" id="{261A0C80-C593-3DA5-561B-C8E677C956DC}"/>
              </a:ext>
            </a:extLst>
          </p:cNvPr>
          <p:cNvSpPr>
            <a:spLocks noGrp="1"/>
          </p:cNvSpPr>
          <p:nvPr>
            <p:ph idx="1"/>
          </p:nvPr>
        </p:nvSpPr>
        <p:spPr>
          <a:xfrm>
            <a:off x="345163" y="884064"/>
            <a:ext cx="11397935" cy="5362828"/>
          </a:xfrm>
        </p:spPr>
        <p:txBody>
          <a:bodyPr>
            <a:normAutofit/>
          </a:bodyPr>
          <a:lstStyle/>
          <a:p>
            <a:pPr marL="0" indent="0">
              <a:buNone/>
            </a:pPr>
            <a:r>
              <a:rPr lang="uk-UA" sz="1600" b="1" dirty="0"/>
              <a:t>Ширина смуги (</a:t>
            </a:r>
            <a:r>
              <a:rPr lang="en-US" sz="1600" b="1" dirty="0"/>
              <a:t>Bandwidth, BW)</a:t>
            </a:r>
            <a:r>
              <a:rPr lang="en-US" sz="1600" dirty="0"/>
              <a:t> – </a:t>
            </a:r>
            <a:r>
              <a:rPr lang="uk-UA" sz="1600" dirty="0"/>
              <a:t>різниця між верхньою та нижньою частотами діапазону, який займає сигнал або який виділено для передавання. Вона визначає, скільки частотного ресурсу доступно системі для передавання інформації.</a:t>
            </a:r>
          </a:p>
          <a:p>
            <a:pPr marL="0" indent="0">
              <a:buNone/>
            </a:pPr>
            <a:r>
              <a:rPr lang="uk-UA" sz="1600" dirty="0"/>
              <a:t>Для цифрових бездротових систем ширина смуги є одним із ключових ресурсів і, за інших однакових умов, визначає потенційну пропускну здатність каналу.</a:t>
            </a:r>
          </a:p>
          <a:p>
            <a:pPr marL="0" indent="0">
              <a:buNone/>
            </a:pPr>
            <a:r>
              <a:rPr lang="uk-UA" sz="1600" dirty="0"/>
              <a:t>Наприклад, </a:t>
            </a:r>
            <a:r>
              <a:rPr lang="en-US" sz="1600" dirty="0"/>
              <a:t>Wi-Fi </a:t>
            </a:r>
            <a:r>
              <a:rPr lang="uk-UA" sz="1600" dirty="0"/>
              <a:t>може використовувати канали шириною </a:t>
            </a:r>
            <a:r>
              <a:rPr lang="uk-UA" sz="1600" b="1" dirty="0"/>
              <a:t>20, 40, 80 і 160 МГц</a:t>
            </a:r>
            <a:r>
              <a:rPr lang="uk-UA" sz="1600" dirty="0"/>
              <a:t>, а сучасні стандарти – ще ширші канали. Збільшення ширини смуги потенційно підвищує швидкість передавання, але одночасно збільшує потужність теплового шуму та потребує більшого частотного ресурсу.</a:t>
            </a:r>
          </a:p>
          <a:p>
            <a:pPr marL="0" indent="0">
              <a:buNone/>
            </a:pPr>
            <a:endParaRPr lang="uk-UA" sz="2000" noProof="0" dirty="0"/>
          </a:p>
        </p:txBody>
      </p:sp>
      <p:pic>
        <p:nvPicPr>
          <p:cNvPr id="5" name="Picture 4">
            <a:extLst>
              <a:ext uri="{FF2B5EF4-FFF2-40B4-BE49-F238E27FC236}">
                <a16:creationId xmlns:a16="http://schemas.microsoft.com/office/drawing/2014/main" id="{A494664F-A10D-F01C-16C9-2C93983DEDE1}"/>
              </a:ext>
            </a:extLst>
          </p:cNvPr>
          <p:cNvPicPr>
            <a:picLocks noChangeAspect="1"/>
          </p:cNvPicPr>
          <p:nvPr/>
        </p:nvPicPr>
        <p:blipFill>
          <a:blip r:embed="rId2"/>
          <a:stretch>
            <a:fillRect/>
          </a:stretch>
        </p:blipFill>
        <p:spPr>
          <a:xfrm>
            <a:off x="345163" y="2902967"/>
            <a:ext cx="7509385" cy="3746788"/>
          </a:xfrm>
          <a:prstGeom prst="rect">
            <a:avLst/>
          </a:prstGeom>
        </p:spPr>
      </p:pic>
      <p:pic>
        <p:nvPicPr>
          <p:cNvPr id="3074" name="Picture 2">
            <a:extLst>
              <a:ext uri="{FF2B5EF4-FFF2-40B4-BE49-F238E27FC236}">
                <a16:creationId xmlns:a16="http://schemas.microsoft.com/office/drawing/2014/main" id="{6E72EE7C-48DF-4195-BC54-C69313C636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4098" y="3240575"/>
            <a:ext cx="34290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7091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73F73-8EB0-BFA9-7F1C-C5B68778E7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829CEB-3DDE-DB1D-9195-11BC884A7D9B}"/>
              </a:ext>
            </a:extLst>
          </p:cNvPr>
          <p:cNvSpPr>
            <a:spLocks noGrp="1"/>
          </p:cNvSpPr>
          <p:nvPr>
            <p:ph type="title"/>
          </p:nvPr>
        </p:nvSpPr>
        <p:spPr>
          <a:xfrm>
            <a:off x="2256954" y="208245"/>
            <a:ext cx="7225420" cy="739398"/>
          </a:xfrm>
        </p:spPr>
        <p:txBody>
          <a:bodyPr>
            <a:normAutofit fontScale="90000"/>
          </a:bodyPr>
          <a:lstStyle/>
          <a:p>
            <a:pPr algn="ctr"/>
            <a:r>
              <a:rPr lang="uk-UA" sz="3600" noProof="0" dirty="0"/>
              <a:t>Чому більша смуга збільшує швидкість?</a:t>
            </a:r>
            <a:endParaRPr lang="uk-UA" sz="7200" noProof="0" dirty="0"/>
          </a:p>
        </p:txBody>
      </p:sp>
      <p:sp>
        <p:nvSpPr>
          <p:cNvPr id="3" name="Content Placeholder 2">
            <a:extLst>
              <a:ext uri="{FF2B5EF4-FFF2-40B4-BE49-F238E27FC236}">
                <a16:creationId xmlns:a16="http://schemas.microsoft.com/office/drawing/2014/main" id="{184B35BD-D71C-3B45-F925-B71DFD17A6AA}"/>
              </a:ext>
            </a:extLst>
          </p:cNvPr>
          <p:cNvSpPr>
            <a:spLocks noGrp="1"/>
          </p:cNvSpPr>
          <p:nvPr>
            <p:ph idx="1"/>
          </p:nvPr>
        </p:nvSpPr>
        <p:spPr>
          <a:xfrm>
            <a:off x="448901" y="1028919"/>
            <a:ext cx="11049000" cy="5362828"/>
          </a:xfrm>
        </p:spPr>
        <p:txBody>
          <a:bodyPr>
            <a:normAutofit/>
          </a:bodyPr>
          <a:lstStyle/>
          <a:p>
            <a:pPr marL="0" indent="0">
              <a:buNone/>
            </a:pPr>
            <a:r>
              <a:rPr lang="uk-UA" sz="1800" noProof="0" dirty="0"/>
              <a:t>У загальному випадку збільшення доступної смуги дозволяє передавати більше інформації за одиницю часу. Один із фундаментальних зв'язків описує </a:t>
            </a:r>
            <a:r>
              <a:rPr lang="uk-UA" sz="1800" b="1" noProof="0" dirty="0"/>
              <a:t>теорема Шеннона</a:t>
            </a:r>
            <a:r>
              <a:rPr lang="uk-UA" sz="1800" noProof="0" dirty="0"/>
              <a:t>:</a:t>
            </a:r>
          </a:p>
          <a:p>
            <a:pPr marL="0" indent="0">
              <a:buNone/>
            </a:pPr>
            <a:endParaRPr lang="uk-UA" sz="1800" noProof="0" dirty="0"/>
          </a:p>
          <a:p>
            <a:pPr marL="0" indent="0">
              <a:buNone/>
            </a:pPr>
            <a:endParaRPr lang="uk-UA" sz="1800" noProof="0" dirty="0"/>
          </a:p>
          <a:p>
            <a:pPr marL="0" indent="0">
              <a:buNone/>
            </a:pPr>
            <a:endParaRPr lang="uk-UA" sz="1800" noProof="0" dirty="0"/>
          </a:p>
          <a:p>
            <a:pPr marL="0" indent="0">
              <a:buNone/>
            </a:pPr>
            <a:endParaRPr lang="uk-UA" sz="2000" noProof="0" dirty="0"/>
          </a:p>
        </p:txBody>
      </p:sp>
      <p:sp>
        <p:nvSpPr>
          <p:cNvPr id="6" name="TextBox 5">
            <a:extLst>
              <a:ext uri="{FF2B5EF4-FFF2-40B4-BE49-F238E27FC236}">
                <a16:creationId xmlns:a16="http://schemas.microsoft.com/office/drawing/2014/main" id="{0B53B830-8B69-44BB-879B-87D157FF65A6}"/>
              </a:ext>
            </a:extLst>
          </p:cNvPr>
          <p:cNvSpPr txBox="1"/>
          <p:nvPr/>
        </p:nvSpPr>
        <p:spPr>
          <a:xfrm>
            <a:off x="548488" y="2531833"/>
            <a:ext cx="4132152" cy="4124206"/>
          </a:xfrm>
          <a:prstGeom prst="rect">
            <a:avLst/>
          </a:prstGeom>
          <a:noFill/>
        </p:spPr>
        <p:txBody>
          <a:bodyPr wrap="square">
            <a:spAutoFit/>
          </a:bodyPr>
          <a:lstStyle/>
          <a:p>
            <a:pPr marL="0" indent="0">
              <a:buNone/>
            </a:pPr>
            <a:r>
              <a:rPr lang="uk-UA" sz="1800" noProof="0" dirty="0"/>
              <a:t>де </a:t>
            </a:r>
            <a:r>
              <a:rPr lang="uk-UA" sz="1800" i="1" noProof="0" dirty="0"/>
              <a:t>C</a:t>
            </a:r>
            <a:r>
              <a:rPr lang="uk-UA" sz="1800" noProof="0" dirty="0"/>
              <a:t> – теоретична пропускна здатність каналу, </a:t>
            </a:r>
          </a:p>
          <a:p>
            <a:pPr marL="0" indent="0">
              <a:buNone/>
            </a:pPr>
            <a:r>
              <a:rPr lang="uk-UA" sz="1800" i="1" noProof="0" dirty="0"/>
              <a:t>B</a:t>
            </a:r>
            <a:r>
              <a:rPr lang="uk-UA" sz="1800" noProof="0" dirty="0"/>
              <a:t> – ширина смуги, </a:t>
            </a:r>
          </a:p>
          <a:p>
            <a:pPr marL="0" indent="0">
              <a:buNone/>
            </a:pPr>
            <a:r>
              <a:rPr lang="uk-UA" sz="1800" i="1" noProof="0" dirty="0"/>
              <a:t>S</a:t>
            </a:r>
            <a:r>
              <a:rPr lang="en-US" sz="1800" i="1" noProof="0" dirty="0"/>
              <a:t>/N</a:t>
            </a:r>
            <a:r>
              <a:rPr lang="uk-UA" sz="1800" noProof="0" dirty="0"/>
              <a:t> – відношення потужності сигналу до шуму</a:t>
            </a:r>
            <a:r>
              <a:rPr lang="uk-UA" dirty="0"/>
              <a:t> (іноді це відношення позначають як </a:t>
            </a:r>
            <a:r>
              <a:rPr lang="en-US" i="1" dirty="0"/>
              <a:t>SNR</a:t>
            </a:r>
            <a:r>
              <a:rPr lang="en-US" dirty="0"/>
              <a:t>).</a:t>
            </a:r>
            <a:endParaRPr lang="uk-UA" sz="1800" noProof="0" dirty="0"/>
          </a:p>
          <a:p>
            <a:pPr marL="0" indent="0">
              <a:buNone/>
            </a:pPr>
            <a:endParaRPr lang="uk-UA" sz="1800" noProof="0" dirty="0"/>
          </a:p>
          <a:p>
            <a:pPr marL="0" indent="0">
              <a:buNone/>
            </a:pPr>
            <a:r>
              <a:rPr lang="uk-UA" sz="1800" noProof="0" dirty="0"/>
              <a:t>З формули видно, що збільшення смуги та збільшення S</a:t>
            </a:r>
            <a:r>
              <a:rPr lang="en-US" sz="1800" noProof="0" dirty="0"/>
              <a:t>/R</a:t>
            </a:r>
            <a:r>
              <a:rPr lang="uk-UA" sz="1800" noProof="0" dirty="0"/>
              <a:t> впливають на ємність каналу по-різному. </a:t>
            </a:r>
          </a:p>
          <a:p>
            <a:pPr marL="0" indent="0">
              <a:buNone/>
            </a:pPr>
            <a:endParaRPr lang="uk-UA" dirty="0"/>
          </a:p>
          <a:p>
            <a:pPr marL="0" indent="0">
              <a:buNone/>
            </a:pPr>
            <a:r>
              <a:rPr lang="uk-UA" sz="1600" i="1" noProof="0" dirty="0"/>
              <a:t>Реальна швидкість завжди нижча за теоретичну межу через службові поля, протокольні накладні витрати, обмеження апаратури та неідеальність каналу.</a:t>
            </a:r>
          </a:p>
        </p:txBody>
      </p:sp>
      <p:pic>
        <p:nvPicPr>
          <p:cNvPr id="8" name="Рисунок 7">
            <a:extLst>
              <a:ext uri="{FF2B5EF4-FFF2-40B4-BE49-F238E27FC236}">
                <a16:creationId xmlns:a16="http://schemas.microsoft.com/office/drawing/2014/main" id="{DA5EC49D-2329-487E-852F-3049BAF8F5E1}"/>
              </a:ext>
            </a:extLst>
          </p:cNvPr>
          <p:cNvPicPr>
            <a:picLocks noChangeAspect="1"/>
          </p:cNvPicPr>
          <p:nvPr/>
        </p:nvPicPr>
        <p:blipFill>
          <a:blip r:embed="rId2"/>
          <a:stretch>
            <a:fillRect/>
          </a:stretch>
        </p:blipFill>
        <p:spPr>
          <a:xfrm>
            <a:off x="5208306" y="1898964"/>
            <a:ext cx="6699227" cy="4463830"/>
          </a:xfrm>
          <a:prstGeom prst="rect">
            <a:avLst/>
          </a:prstGeom>
        </p:spPr>
      </p:pic>
      <p:pic>
        <p:nvPicPr>
          <p:cNvPr id="12" name="Рисунок 11">
            <a:extLst>
              <a:ext uri="{FF2B5EF4-FFF2-40B4-BE49-F238E27FC236}">
                <a16:creationId xmlns:a16="http://schemas.microsoft.com/office/drawing/2014/main" id="{AA259790-93D2-4398-9F1C-6F7FAA7EE40E}"/>
              </a:ext>
            </a:extLst>
          </p:cNvPr>
          <p:cNvPicPr>
            <a:picLocks noChangeAspect="1"/>
          </p:cNvPicPr>
          <p:nvPr/>
        </p:nvPicPr>
        <p:blipFill>
          <a:blip r:embed="rId3"/>
          <a:stretch>
            <a:fillRect/>
          </a:stretch>
        </p:blipFill>
        <p:spPr>
          <a:xfrm>
            <a:off x="1372222" y="1712683"/>
            <a:ext cx="2800350" cy="819150"/>
          </a:xfrm>
          <a:prstGeom prst="rect">
            <a:avLst/>
          </a:prstGeom>
        </p:spPr>
      </p:pic>
    </p:spTree>
    <p:extLst>
      <p:ext uri="{BB962C8B-B14F-4D97-AF65-F5344CB8AC3E}">
        <p14:creationId xmlns:p14="http://schemas.microsoft.com/office/powerpoint/2010/main" val="2546919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53AD4-7594-369C-9AC3-CD81654FCB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6DF2F1-A83F-9990-1008-735D023FBE6A}"/>
              </a:ext>
            </a:extLst>
          </p:cNvPr>
          <p:cNvSpPr>
            <a:spLocks noGrp="1"/>
          </p:cNvSpPr>
          <p:nvPr>
            <p:ph type="title"/>
          </p:nvPr>
        </p:nvSpPr>
        <p:spPr>
          <a:xfrm>
            <a:off x="2256954" y="208245"/>
            <a:ext cx="7225420" cy="739398"/>
          </a:xfrm>
        </p:spPr>
        <p:txBody>
          <a:bodyPr>
            <a:normAutofit/>
          </a:bodyPr>
          <a:lstStyle/>
          <a:p>
            <a:pPr algn="ctr"/>
            <a:r>
              <a:rPr lang="uk-UA" sz="3200" noProof="0" dirty="0"/>
              <a:t>Спектральна ефективність</a:t>
            </a:r>
            <a:endParaRPr lang="uk-UA" sz="6600" noProof="0" dirty="0"/>
          </a:p>
        </p:txBody>
      </p:sp>
      <p:sp>
        <p:nvSpPr>
          <p:cNvPr id="3" name="Content Placeholder 2">
            <a:extLst>
              <a:ext uri="{FF2B5EF4-FFF2-40B4-BE49-F238E27FC236}">
                <a16:creationId xmlns:a16="http://schemas.microsoft.com/office/drawing/2014/main" id="{79C54AE1-354A-BCFD-2699-637A8479C67E}"/>
              </a:ext>
            </a:extLst>
          </p:cNvPr>
          <p:cNvSpPr>
            <a:spLocks noGrp="1"/>
          </p:cNvSpPr>
          <p:nvPr>
            <p:ph idx="1"/>
          </p:nvPr>
        </p:nvSpPr>
        <p:spPr>
          <a:xfrm>
            <a:off x="448901" y="947643"/>
            <a:ext cx="7934608" cy="5362828"/>
          </a:xfrm>
        </p:spPr>
        <p:txBody>
          <a:bodyPr>
            <a:normAutofit/>
          </a:bodyPr>
          <a:lstStyle/>
          <a:p>
            <a:pPr marL="0" indent="0">
              <a:buNone/>
            </a:pPr>
            <a:r>
              <a:rPr lang="uk-UA" sz="1800" noProof="0" dirty="0"/>
              <a:t>Спектральна ефективність показує, скільки інформації система передає на одиницю ширини смуги:</a:t>
            </a:r>
          </a:p>
          <a:p>
            <a:pPr marL="0" indent="0">
              <a:buNone/>
            </a:pPr>
            <a:endParaRPr lang="uk-UA" sz="2400" noProof="0" dirty="0"/>
          </a:p>
        </p:txBody>
      </p:sp>
      <p:sp>
        <p:nvSpPr>
          <p:cNvPr id="7" name="TextBox 6">
            <a:extLst>
              <a:ext uri="{FF2B5EF4-FFF2-40B4-BE49-F238E27FC236}">
                <a16:creationId xmlns:a16="http://schemas.microsoft.com/office/drawing/2014/main" id="{476E5A52-7C04-446B-9EE2-EE818C76D605}"/>
              </a:ext>
            </a:extLst>
          </p:cNvPr>
          <p:cNvSpPr txBox="1"/>
          <p:nvPr/>
        </p:nvSpPr>
        <p:spPr>
          <a:xfrm>
            <a:off x="535900" y="2303331"/>
            <a:ext cx="6421170" cy="1200329"/>
          </a:xfrm>
          <a:prstGeom prst="rect">
            <a:avLst/>
          </a:prstGeom>
          <a:noFill/>
        </p:spPr>
        <p:txBody>
          <a:bodyPr wrap="square">
            <a:spAutoFit/>
          </a:bodyPr>
          <a:lstStyle/>
          <a:p>
            <a:r>
              <a:rPr lang="uk-UA" noProof="0" dirty="0"/>
              <a:t>де </a:t>
            </a:r>
            <a:r>
              <a:rPr lang="uk-UA" i="1" noProof="0" dirty="0"/>
              <a:t>R </a:t>
            </a:r>
            <a:r>
              <a:rPr lang="uk-UA" noProof="0" dirty="0"/>
              <a:t>– швидкість передачі даних, а </a:t>
            </a:r>
            <a:r>
              <a:rPr lang="uk-UA" i="1" noProof="0" dirty="0"/>
              <a:t>B</a:t>
            </a:r>
            <a:r>
              <a:rPr lang="uk-UA" noProof="0" dirty="0"/>
              <a:t> – ширина смуги. </a:t>
            </a:r>
            <a:endParaRPr lang="en-US" noProof="0" dirty="0"/>
          </a:p>
          <a:p>
            <a:r>
              <a:rPr lang="uk-UA" noProof="0" dirty="0"/>
              <a:t>Одиницею вимірювання є </a:t>
            </a:r>
            <a:r>
              <a:rPr lang="uk-UA" dirty="0"/>
              <a:t>біт/с/Гц  (</a:t>
            </a:r>
            <a:r>
              <a:rPr lang="uk-UA" noProof="0" dirty="0" err="1"/>
              <a:t>bit</a:t>
            </a:r>
            <a:r>
              <a:rPr lang="uk-UA" noProof="0" dirty="0"/>
              <a:t>/s/Hz).</a:t>
            </a:r>
          </a:p>
          <a:p>
            <a:endParaRPr lang="en-US" noProof="0" dirty="0"/>
          </a:p>
          <a:p>
            <a:r>
              <a:rPr lang="uk-UA" noProof="0" dirty="0"/>
              <a:t>Наприклад, передача 100 </a:t>
            </a:r>
            <a:r>
              <a:rPr lang="uk-UA" dirty="0"/>
              <a:t>Мбіт</a:t>
            </a:r>
            <a:r>
              <a:rPr lang="uk-UA" noProof="0" dirty="0"/>
              <a:t>/с у смузі 20 МГц відповідає:</a:t>
            </a:r>
          </a:p>
        </p:txBody>
      </p:sp>
      <p:sp>
        <p:nvSpPr>
          <p:cNvPr id="11" name="TextBox 10">
            <a:extLst>
              <a:ext uri="{FF2B5EF4-FFF2-40B4-BE49-F238E27FC236}">
                <a16:creationId xmlns:a16="http://schemas.microsoft.com/office/drawing/2014/main" id="{738257E0-C842-42B0-BB86-4AF08E615AE6}"/>
              </a:ext>
            </a:extLst>
          </p:cNvPr>
          <p:cNvSpPr txBox="1"/>
          <p:nvPr/>
        </p:nvSpPr>
        <p:spPr>
          <a:xfrm>
            <a:off x="448901" y="4437288"/>
            <a:ext cx="6109575" cy="1200329"/>
          </a:xfrm>
          <a:prstGeom prst="rect">
            <a:avLst/>
          </a:prstGeom>
          <a:noFill/>
        </p:spPr>
        <p:txBody>
          <a:bodyPr wrap="square">
            <a:spAutoFit/>
          </a:bodyPr>
          <a:lstStyle/>
          <a:p>
            <a:r>
              <a:rPr lang="uk-UA" i="1" noProof="0" dirty="0"/>
              <a:t>Підвищення спектральної ефективності зазвичай вимагає кращого SNR, складнішої модуляції, ефективнішого кодування або використання просторових ресурсів.</a:t>
            </a:r>
          </a:p>
          <a:p>
            <a:endParaRPr lang="uk-UA" b="1" noProof="0" dirty="0"/>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8A9DFAF3-5AC0-442B-8205-D6903F6E1FE9}"/>
                  </a:ext>
                </a:extLst>
              </p:cNvPr>
              <p:cNvSpPr txBox="1"/>
              <p:nvPr/>
            </p:nvSpPr>
            <p:spPr>
              <a:xfrm>
                <a:off x="1327089" y="1626208"/>
                <a:ext cx="1207882" cy="614848"/>
              </a:xfrm>
              <a:prstGeom prst="rect">
                <a:avLst/>
              </a:prstGeom>
              <a:noFill/>
            </p:spPr>
            <p:txBody>
              <a:bodyPr wrap="square">
                <a:spAutoFit/>
              </a:bodyPr>
              <a:lstStyle/>
              <a:p>
                <a14:m>
                  <m:oMath xmlns:m="http://schemas.openxmlformats.org/officeDocument/2006/math">
                    <m:r>
                      <a:rPr lang="el-GR" sz="2400" i="1" smtClean="0">
                        <a:latin typeface="Cambria Math" panose="02040503050406030204" pitchFamily="18" charset="0"/>
                        <a:ea typeface="Cambria Math" panose="02040503050406030204" pitchFamily="18" charset="0"/>
                      </a:rPr>
                      <m:t>𝜂</m:t>
                    </m:r>
                    <m:r>
                      <a:rPr lang="uk-UA" sz="2400" b="0" i="1" smtClean="0">
                        <a:latin typeface="Cambria Math" panose="02040503050406030204" pitchFamily="18" charset="0"/>
                        <a:ea typeface="Cambria Math" panose="02040503050406030204" pitchFamily="18" charset="0"/>
                      </a:rPr>
                      <m:t>=</m:t>
                    </m:r>
                    <m:f>
                      <m:fPr>
                        <m:ctrlPr>
                          <a:rPr lang="uk-UA"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𝑅</m:t>
                        </m:r>
                      </m:num>
                      <m:den>
                        <m:r>
                          <a:rPr lang="en-US" sz="2400" b="0" i="1" smtClean="0">
                            <a:latin typeface="Cambria Math" panose="02040503050406030204" pitchFamily="18" charset="0"/>
                            <a:ea typeface="Cambria Math" panose="02040503050406030204" pitchFamily="18" charset="0"/>
                          </a:rPr>
                          <m:t>𝐵</m:t>
                        </m:r>
                      </m:den>
                    </m:f>
                  </m:oMath>
                </a14:m>
                <a:r>
                  <a:rPr lang="en-US" sz="2400" dirty="0"/>
                  <a:t>​</a:t>
                </a:r>
                <a:endParaRPr lang="uk-UA" sz="2400" dirty="0"/>
              </a:p>
            </p:txBody>
          </p:sp>
        </mc:Choice>
        <mc:Fallback xmlns="">
          <p:sp>
            <p:nvSpPr>
              <p:cNvPr id="12" name="TextBox 11">
                <a:extLst>
                  <a:ext uri="{FF2B5EF4-FFF2-40B4-BE49-F238E27FC236}">
                    <a16:creationId xmlns:a16="http://schemas.microsoft.com/office/drawing/2014/main" id="{8A9DFAF3-5AC0-442B-8205-D6903F6E1FE9}"/>
                  </a:ext>
                </a:extLst>
              </p:cNvPr>
              <p:cNvSpPr txBox="1">
                <a:spLocks noRot="1" noChangeAspect="1" noMove="1" noResize="1" noEditPoints="1" noAdjustHandles="1" noChangeArrowheads="1" noChangeShapeType="1" noTextEdit="1"/>
              </p:cNvSpPr>
              <p:nvPr/>
            </p:nvSpPr>
            <p:spPr>
              <a:xfrm>
                <a:off x="1327089" y="1626208"/>
                <a:ext cx="1207882" cy="614848"/>
              </a:xfrm>
              <a:prstGeom prst="rect">
                <a:avLst/>
              </a:prstGeom>
              <a:blipFill>
                <a:blip r:embed="rId2"/>
                <a:stretch>
                  <a:fillRect b="-9901"/>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8B10EAC9-6194-494A-87FB-1F6374E9CC21}"/>
                  </a:ext>
                </a:extLst>
              </p:cNvPr>
              <p:cNvSpPr txBox="1"/>
              <p:nvPr/>
            </p:nvSpPr>
            <p:spPr>
              <a:xfrm>
                <a:off x="1030965" y="3629057"/>
                <a:ext cx="3640624" cy="668709"/>
              </a:xfrm>
              <a:prstGeom prst="rect">
                <a:avLst/>
              </a:prstGeom>
              <a:noFill/>
            </p:spPr>
            <p:txBody>
              <a:bodyPr wrap="square">
                <a:spAutoFit/>
              </a:bodyPr>
              <a:lstStyle/>
              <a:p>
                <a14:m>
                  <m:oMath xmlns:m="http://schemas.openxmlformats.org/officeDocument/2006/math">
                    <m:r>
                      <a:rPr lang="el-GR" sz="2400" i="1" smtClean="0">
                        <a:latin typeface="Cambria Math" panose="02040503050406030204" pitchFamily="18" charset="0"/>
                        <a:ea typeface="Cambria Math" panose="02040503050406030204" pitchFamily="18" charset="0"/>
                      </a:rPr>
                      <m:t>𝜂</m:t>
                    </m:r>
                    <m:r>
                      <a:rPr lang="uk-UA" sz="2400" b="0" i="1" smtClean="0">
                        <a:latin typeface="Cambria Math" panose="02040503050406030204" pitchFamily="18" charset="0"/>
                        <a:ea typeface="Cambria Math" panose="02040503050406030204" pitchFamily="18" charset="0"/>
                      </a:rPr>
                      <m:t>=</m:t>
                    </m:r>
                    <m:f>
                      <m:fPr>
                        <m:ctrlPr>
                          <a:rPr lang="uk-UA" sz="2400" b="0" i="1" smtClean="0">
                            <a:latin typeface="Cambria Math" panose="02040503050406030204" pitchFamily="18" charset="0"/>
                            <a:ea typeface="Cambria Math" panose="02040503050406030204" pitchFamily="18" charset="0"/>
                          </a:rPr>
                        </m:ctrlPr>
                      </m:fPr>
                      <m:num>
                        <m:r>
                          <a:rPr lang="uk-UA" sz="2400" b="0" i="1" smtClean="0">
                            <a:latin typeface="Cambria Math" panose="02040503050406030204" pitchFamily="18" charset="0"/>
                            <a:ea typeface="Cambria Math" panose="02040503050406030204" pitchFamily="18" charset="0"/>
                          </a:rPr>
                          <m:t>100∙</m:t>
                        </m:r>
                        <m:sSup>
                          <m:sSupPr>
                            <m:ctrlPr>
                              <a:rPr lang="uk-UA" sz="2400" b="0" i="1" smtClean="0">
                                <a:latin typeface="Cambria Math" panose="02040503050406030204" pitchFamily="18" charset="0"/>
                                <a:ea typeface="Cambria Math" panose="02040503050406030204" pitchFamily="18" charset="0"/>
                              </a:rPr>
                            </m:ctrlPr>
                          </m:sSupPr>
                          <m:e>
                            <m:r>
                              <a:rPr lang="uk-UA" sz="2400" b="0" i="1" smtClean="0">
                                <a:latin typeface="Cambria Math" panose="02040503050406030204" pitchFamily="18" charset="0"/>
                                <a:ea typeface="Cambria Math" panose="02040503050406030204" pitchFamily="18" charset="0"/>
                              </a:rPr>
                              <m:t>10</m:t>
                            </m:r>
                          </m:e>
                          <m:sup>
                            <m:r>
                              <a:rPr lang="uk-UA" sz="2400" b="0" i="1" smtClean="0">
                                <a:latin typeface="Cambria Math" panose="02040503050406030204" pitchFamily="18" charset="0"/>
                                <a:ea typeface="Cambria Math" panose="02040503050406030204" pitchFamily="18" charset="0"/>
                              </a:rPr>
                              <m:t>6</m:t>
                            </m:r>
                          </m:sup>
                        </m:sSup>
                      </m:num>
                      <m:den>
                        <m:r>
                          <a:rPr lang="uk-UA" sz="2400" b="0" i="1" smtClean="0">
                            <a:latin typeface="Cambria Math" panose="02040503050406030204" pitchFamily="18" charset="0"/>
                            <a:ea typeface="Cambria Math" panose="02040503050406030204" pitchFamily="18" charset="0"/>
                          </a:rPr>
                          <m:t>2</m:t>
                        </m:r>
                        <m:r>
                          <a:rPr lang="uk-UA" sz="2400" i="1">
                            <a:latin typeface="Cambria Math" panose="02040503050406030204" pitchFamily="18" charset="0"/>
                            <a:ea typeface="Cambria Math" panose="02040503050406030204" pitchFamily="18" charset="0"/>
                          </a:rPr>
                          <m:t>0∙</m:t>
                        </m:r>
                        <m:sSup>
                          <m:sSupPr>
                            <m:ctrlPr>
                              <a:rPr lang="uk-UA" sz="2400" i="1">
                                <a:latin typeface="Cambria Math" panose="02040503050406030204" pitchFamily="18" charset="0"/>
                                <a:ea typeface="Cambria Math" panose="02040503050406030204" pitchFamily="18" charset="0"/>
                              </a:rPr>
                            </m:ctrlPr>
                          </m:sSupPr>
                          <m:e>
                            <m:r>
                              <a:rPr lang="uk-UA" sz="2400" i="1">
                                <a:latin typeface="Cambria Math" panose="02040503050406030204" pitchFamily="18" charset="0"/>
                                <a:ea typeface="Cambria Math" panose="02040503050406030204" pitchFamily="18" charset="0"/>
                              </a:rPr>
                              <m:t>10</m:t>
                            </m:r>
                          </m:e>
                          <m:sup>
                            <m:r>
                              <a:rPr lang="uk-UA" sz="2400" i="1">
                                <a:latin typeface="Cambria Math" panose="02040503050406030204" pitchFamily="18" charset="0"/>
                                <a:ea typeface="Cambria Math" panose="02040503050406030204" pitchFamily="18" charset="0"/>
                              </a:rPr>
                              <m:t>6</m:t>
                            </m:r>
                          </m:sup>
                        </m:sSup>
                      </m:den>
                    </m:f>
                    <m:r>
                      <a:rPr lang="uk-UA" sz="2400" b="0" i="1" smtClean="0">
                        <a:latin typeface="Cambria Math" panose="02040503050406030204" pitchFamily="18" charset="0"/>
                        <a:ea typeface="Cambria Math" panose="02040503050406030204" pitchFamily="18" charset="0"/>
                      </a:rPr>
                      <m:t>=5</m:t>
                    </m:r>
                    <m:r>
                      <m:rPr>
                        <m:nor/>
                      </m:rPr>
                      <a:rPr lang="uk-UA" sz="2400" b="0" i="0" smtClean="0">
                        <a:latin typeface="Cambria Math" panose="02040503050406030204" pitchFamily="18" charset="0"/>
                        <a:ea typeface="Cambria Math" panose="02040503050406030204" pitchFamily="18" charset="0"/>
                      </a:rPr>
                      <m:t> </m:t>
                    </m:r>
                    <m:r>
                      <m:rPr>
                        <m:nor/>
                      </m:rPr>
                      <a:rPr lang="uk-UA" sz="2400" dirty="0"/>
                      <m:t>біт/с/Гц</m:t>
                    </m:r>
                  </m:oMath>
                </a14:m>
                <a:r>
                  <a:rPr lang="en-US" sz="2800" dirty="0"/>
                  <a:t>​</a:t>
                </a:r>
                <a:endParaRPr lang="uk-UA" sz="2800" dirty="0"/>
              </a:p>
            </p:txBody>
          </p:sp>
        </mc:Choice>
        <mc:Fallback xmlns="">
          <p:sp>
            <p:nvSpPr>
              <p:cNvPr id="13" name="TextBox 12">
                <a:extLst>
                  <a:ext uri="{FF2B5EF4-FFF2-40B4-BE49-F238E27FC236}">
                    <a16:creationId xmlns:a16="http://schemas.microsoft.com/office/drawing/2014/main" id="{8B10EAC9-6194-494A-87FB-1F6374E9CC21}"/>
                  </a:ext>
                </a:extLst>
              </p:cNvPr>
              <p:cNvSpPr txBox="1">
                <a:spLocks noRot="1" noChangeAspect="1" noMove="1" noResize="1" noEditPoints="1" noAdjustHandles="1" noChangeArrowheads="1" noChangeShapeType="1" noTextEdit="1"/>
              </p:cNvSpPr>
              <p:nvPr/>
            </p:nvSpPr>
            <p:spPr>
              <a:xfrm>
                <a:off x="1030965" y="3629057"/>
                <a:ext cx="3640624" cy="668709"/>
              </a:xfrm>
              <a:prstGeom prst="rect">
                <a:avLst/>
              </a:prstGeom>
              <a:blipFill>
                <a:blip r:embed="rId3"/>
                <a:stretch>
                  <a:fillRect b="-15455"/>
                </a:stretch>
              </a:blipFill>
            </p:spPr>
            <p:txBody>
              <a:bodyPr/>
              <a:lstStyle/>
              <a:p>
                <a:r>
                  <a:rPr lang="uk-UA">
                    <a:noFill/>
                  </a:rPr>
                  <a:t> </a:t>
                </a:r>
              </a:p>
            </p:txBody>
          </p:sp>
        </mc:Fallback>
      </mc:AlternateContent>
      <p:pic>
        <p:nvPicPr>
          <p:cNvPr id="18" name="Рисунок 17">
            <a:extLst>
              <a:ext uri="{FF2B5EF4-FFF2-40B4-BE49-F238E27FC236}">
                <a16:creationId xmlns:a16="http://schemas.microsoft.com/office/drawing/2014/main" id="{DE59B3FB-2757-4EA3-9D2C-FBDAB510C311}"/>
              </a:ext>
            </a:extLst>
          </p:cNvPr>
          <p:cNvPicPr>
            <a:picLocks noChangeAspect="1"/>
          </p:cNvPicPr>
          <p:nvPr/>
        </p:nvPicPr>
        <p:blipFill>
          <a:blip r:embed="rId4"/>
          <a:stretch>
            <a:fillRect/>
          </a:stretch>
        </p:blipFill>
        <p:spPr>
          <a:xfrm>
            <a:off x="6544712" y="3162894"/>
            <a:ext cx="5526959" cy="3607361"/>
          </a:xfrm>
          <a:prstGeom prst="rect">
            <a:avLst/>
          </a:prstGeom>
        </p:spPr>
      </p:pic>
      <p:pic>
        <p:nvPicPr>
          <p:cNvPr id="20" name="Рисунок 19">
            <a:extLst>
              <a:ext uri="{FF2B5EF4-FFF2-40B4-BE49-F238E27FC236}">
                <a16:creationId xmlns:a16="http://schemas.microsoft.com/office/drawing/2014/main" id="{3B2369D6-2041-414B-BD70-75759A5B652C}"/>
              </a:ext>
            </a:extLst>
          </p:cNvPr>
          <p:cNvPicPr>
            <a:picLocks noChangeAspect="1"/>
          </p:cNvPicPr>
          <p:nvPr/>
        </p:nvPicPr>
        <p:blipFill>
          <a:blip r:embed="rId5"/>
          <a:stretch>
            <a:fillRect/>
          </a:stretch>
        </p:blipFill>
        <p:spPr>
          <a:xfrm>
            <a:off x="8530161" y="513516"/>
            <a:ext cx="3322802" cy="2591529"/>
          </a:xfrm>
          <a:prstGeom prst="rect">
            <a:avLst/>
          </a:prstGeom>
        </p:spPr>
      </p:pic>
    </p:spTree>
    <p:extLst>
      <p:ext uri="{BB962C8B-B14F-4D97-AF65-F5344CB8AC3E}">
        <p14:creationId xmlns:p14="http://schemas.microsoft.com/office/powerpoint/2010/main" val="26419838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B50A0-FD6B-E7DA-9B85-B0CC16CA60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373CB4-7522-760B-C59F-3CA3DE61A864}"/>
              </a:ext>
            </a:extLst>
          </p:cNvPr>
          <p:cNvSpPr>
            <a:spLocks noGrp="1"/>
          </p:cNvSpPr>
          <p:nvPr>
            <p:ph type="title"/>
          </p:nvPr>
        </p:nvSpPr>
        <p:spPr>
          <a:xfrm>
            <a:off x="2256954" y="208245"/>
            <a:ext cx="7225420" cy="739398"/>
          </a:xfrm>
        </p:spPr>
        <p:txBody>
          <a:bodyPr>
            <a:normAutofit/>
          </a:bodyPr>
          <a:lstStyle/>
          <a:p>
            <a:pPr algn="ctr"/>
            <a:r>
              <a:rPr lang="uk-UA" sz="3200" noProof="0" dirty="0"/>
              <a:t>Радіоканал як середовище передачі</a:t>
            </a:r>
            <a:endParaRPr lang="uk-UA" sz="6600" noProof="0" dirty="0"/>
          </a:p>
        </p:txBody>
      </p:sp>
      <p:sp>
        <p:nvSpPr>
          <p:cNvPr id="3" name="Content Placeholder 2">
            <a:extLst>
              <a:ext uri="{FF2B5EF4-FFF2-40B4-BE49-F238E27FC236}">
                <a16:creationId xmlns:a16="http://schemas.microsoft.com/office/drawing/2014/main" id="{D4E03E3D-ABEE-2A6E-9E1F-B9F46FCB7AEB}"/>
              </a:ext>
            </a:extLst>
          </p:cNvPr>
          <p:cNvSpPr>
            <a:spLocks noGrp="1"/>
          </p:cNvSpPr>
          <p:nvPr>
            <p:ph idx="1"/>
          </p:nvPr>
        </p:nvSpPr>
        <p:spPr>
          <a:xfrm>
            <a:off x="448901" y="1028919"/>
            <a:ext cx="11049000" cy="5362828"/>
          </a:xfrm>
        </p:spPr>
        <p:txBody>
          <a:bodyPr>
            <a:normAutofit/>
          </a:bodyPr>
          <a:lstStyle/>
          <a:p>
            <a:pPr marL="0" indent="0">
              <a:buNone/>
            </a:pPr>
            <a:r>
              <a:rPr lang="uk-UA" sz="1800" b="1" noProof="0" dirty="0"/>
              <a:t>Радіоканал</a:t>
            </a:r>
            <a:r>
              <a:rPr lang="uk-UA" sz="1800" noProof="0" dirty="0"/>
              <a:t> – це фізичний шлях, яким електромагнітний сигнал поширюється від передавача до приймача з урахуванням властивостей простору, об'єктів навколишнього середовища, антен, частоти та руху.</a:t>
            </a:r>
          </a:p>
          <a:p>
            <a:pPr marL="0" indent="0">
              <a:buNone/>
            </a:pPr>
            <a:r>
              <a:rPr lang="uk-UA" sz="1800" noProof="0" dirty="0"/>
              <a:t>У кабелі характеристики каналу значною мірою визначаються конструкцією кабелю. У радіоканалі ситуація складніша: стіни, будівлі, дерева, транспорт, люди та інші об'єкти можуть змінювати шлях поширення сигналу.</a:t>
            </a:r>
          </a:p>
          <a:p>
            <a:pPr marL="0" indent="0">
              <a:buNone/>
            </a:pPr>
            <a:r>
              <a:rPr lang="uk-UA" sz="1800" noProof="0" dirty="0"/>
              <a:t>Тому радіоканал є </a:t>
            </a:r>
            <a:r>
              <a:rPr lang="uk-UA" sz="1800" b="1" noProof="0" dirty="0"/>
              <a:t>просторово і часово змінним середовищем</a:t>
            </a:r>
            <a:r>
              <a:rPr lang="uk-UA" sz="1800" noProof="0" dirty="0"/>
              <a:t>.</a:t>
            </a:r>
          </a:p>
          <a:p>
            <a:pPr marL="0" indent="0">
              <a:buNone/>
            </a:pPr>
            <a:endParaRPr lang="en-US" sz="1800" b="1" noProof="0" dirty="0"/>
          </a:p>
          <a:p>
            <a:pPr marL="0" indent="0">
              <a:buNone/>
            </a:pPr>
            <a:endParaRPr lang="uk-UA" sz="2000" noProof="0" dirty="0"/>
          </a:p>
        </p:txBody>
      </p:sp>
      <p:pic>
        <p:nvPicPr>
          <p:cNvPr id="4098" name="Picture 2">
            <a:extLst>
              <a:ext uri="{FF2B5EF4-FFF2-40B4-BE49-F238E27FC236}">
                <a16:creationId xmlns:a16="http://schemas.microsoft.com/office/drawing/2014/main" id="{FD345778-77CA-482C-9712-929BAC33FB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387" y="3150591"/>
            <a:ext cx="4450904" cy="3499164"/>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a:extLst>
              <a:ext uri="{FF2B5EF4-FFF2-40B4-BE49-F238E27FC236}">
                <a16:creationId xmlns:a16="http://schemas.microsoft.com/office/drawing/2014/main" id="{6117613A-083C-4756-88E1-B062774D8BB5}"/>
              </a:ext>
            </a:extLst>
          </p:cNvPr>
          <p:cNvPicPr>
            <a:picLocks noChangeAspect="1"/>
          </p:cNvPicPr>
          <p:nvPr/>
        </p:nvPicPr>
        <p:blipFill>
          <a:blip r:embed="rId3"/>
          <a:stretch>
            <a:fillRect/>
          </a:stretch>
        </p:blipFill>
        <p:spPr>
          <a:xfrm>
            <a:off x="5431890" y="2996698"/>
            <a:ext cx="6685335" cy="3653058"/>
          </a:xfrm>
          <a:prstGeom prst="rect">
            <a:avLst/>
          </a:prstGeom>
        </p:spPr>
      </p:pic>
    </p:spTree>
    <p:extLst>
      <p:ext uri="{BB962C8B-B14F-4D97-AF65-F5344CB8AC3E}">
        <p14:creationId xmlns:p14="http://schemas.microsoft.com/office/powerpoint/2010/main" val="39331802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9493B-9539-AD57-7779-F386223EF7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D5E92B-E44E-CC80-4087-518E42344736}"/>
              </a:ext>
            </a:extLst>
          </p:cNvPr>
          <p:cNvSpPr>
            <a:spLocks noGrp="1"/>
          </p:cNvSpPr>
          <p:nvPr>
            <p:ph type="title"/>
          </p:nvPr>
        </p:nvSpPr>
        <p:spPr>
          <a:xfrm>
            <a:off x="2256954" y="208245"/>
            <a:ext cx="7225420" cy="739398"/>
          </a:xfrm>
        </p:spPr>
        <p:txBody>
          <a:bodyPr>
            <a:normAutofit/>
          </a:bodyPr>
          <a:lstStyle/>
          <a:p>
            <a:pPr algn="ctr"/>
            <a:r>
              <a:rPr lang="uk-UA" sz="3200" noProof="0" dirty="0"/>
              <a:t>Пряма видимість – LOS</a:t>
            </a:r>
            <a:endParaRPr lang="uk-UA" sz="6600" noProof="0" dirty="0"/>
          </a:p>
        </p:txBody>
      </p:sp>
      <p:sp>
        <p:nvSpPr>
          <p:cNvPr id="3" name="Content Placeholder 2">
            <a:extLst>
              <a:ext uri="{FF2B5EF4-FFF2-40B4-BE49-F238E27FC236}">
                <a16:creationId xmlns:a16="http://schemas.microsoft.com/office/drawing/2014/main" id="{EFEE643A-F348-376C-01E8-11B1BC1DF161}"/>
              </a:ext>
            </a:extLst>
          </p:cNvPr>
          <p:cNvSpPr>
            <a:spLocks noGrp="1"/>
          </p:cNvSpPr>
          <p:nvPr>
            <p:ph idx="1"/>
          </p:nvPr>
        </p:nvSpPr>
        <p:spPr>
          <a:xfrm>
            <a:off x="448901" y="1028919"/>
            <a:ext cx="6127390" cy="5362828"/>
          </a:xfrm>
        </p:spPr>
        <p:txBody>
          <a:bodyPr>
            <a:normAutofit/>
          </a:bodyPr>
          <a:lstStyle/>
          <a:p>
            <a:pPr marL="0" indent="0">
              <a:buNone/>
            </a:pPr>
            <a:r>
              <a:rPr lang="uk-UA" sz="1800" b="1" noProof="0" dirty="0"/>
              <a:t>Пряма видимість </a:t>
            </a:r>
            <a:r>
              <a:rPr lang="uk-UA" sz="1800" noProof="0" dirty="0"/>
              <a:t>або </a:t>
            </a:r>
            <a:r>
              <a:rPr lang="uk-UA" sz="1800" b="1" noProof="0" dirty="0"/>
              <a:t>LOS</a:t>
            </a:r>
            <a:r>
              <a:rPr lang="uk-UA" sz="1800" noProof="0" dirty="0"/>
              <a:t> (Line of Sight) означає наявність прямого шляху між передавачем і приймачем. У найпростішому випадку сигнал поширюється переважно безпосередньо від однієї антени до іншої.</a:t>
            </a:r>
          </a:p>
          <a:p>
            <a:pPr marL="0" indent="0">
              <a:buNone/>
            </a:pPr>
            <a:r>
              <a:rPr lang="uk-UA" sz="1800" noProof="0" dirty="0"/>
              <a:t>Наявність LOS не означає відсутність втрат або ідеальну якість каналу. Навіть за прямої видимості існують втрати поширення, шум, завади, відбиття від навколишніх поверхонь та інші ефекти.</a:t>
            </a:r>
          </a:p>
        </p:txBody>
      </p:sp>
      <p:pic>
        <p:nvPicPr>
          <p:cNvPr id="5" name="Picture 4">
            <a:extLst>
              <a:ext uri="{FF2B5EF4-FFF2-40B4-BE49-F238E27FC236}">
                <a16:creationId xmlns:a16="http://schemas.microsoft.com/office/drawing/2014/main" id="{FB42D7B7-C104-CCA7-9017-CD218B7952A5}"/>
              </a:ext>
            </a:extLst>
          </p:cNvPr>
          <p:cNvPicPr>
            <a:picLocks noChangeAspect="1"/>
          </p:cNvPicPr>
          <p:nvPr/>
        </p:nvPicPr>
        <p:blipFill>
          <a:blip r:embed="rId2"/>
          <a:stretch>
            <a:fillRect/>
          </a:stretch>
        </p:blipFill>
        <p:spPr>
          <a:xfrm>
            <a:off x="6757554" y="860575"/>
            <a:ext cx="5105400" cy="5800725"/>
          </a:xfrm>
          <a:prstGeom prst="rect">
            <a:avLst/>
          </a:prstGeom>
        </p:spPr>
      </p:pic>
      <p:pic>
        <p:nvPicPr>
          <p:cNvPr id="5122" name="Picture 2">
            <a:extLst>
              <a:ext uri="{FF2B5EF4-FFF2-40B4-BE49-F238E27FC236}">
                <a16:creationId xmlns:a16="http://schemas.microsoft.com/office/drawing/2014/main" id="{400E418E-8AD7-247F-8F79-965E3E56E7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901" y="3814771"/>
            <a:ext cx="5590056" cy="2576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60572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ABA4C-9B06-69B0-61CB-B77F1CCFFD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5108D0-ADCE-E9EC-D3BF-2C5035B5B481}"/>
              </a:ext>
            </a:extLst>
          </p:cNvPr>
          <p:cNvSpPr>
            <a:spLocks noGrp="1"/>
          </p:cNvSpPr>
          <p:nvPr>
            <p:ph type="title"/>
          </p:nvPr>
        </p:nvSpPr>
        <p:spPr>
          <a:xfrm>
            <a:off x="2256954" y="208245"/>
            <a:ext cx="7225420" cy="739398"/>
          </a:xfrm>
        </p:spPr>
        <p:txBody>
          <a:bodyPr>
            <a:normAutofit/>
          </a:bodyPr>
          <a:lstStyle/>
          <a:p>
            <a:pPr algn="ctr"/>
            <a:r>
              <a:rPr lang="uk-UA" sz="3200" noProof="0" dirty="0"/>
              <a:t>NLOS: коли прямого шляху немає</a:t>
            </a:r>
            <a:endParaRPr lang="uk-UA" sz="6600" noProof="0" dirty="0"/>
          </a:p>
        </p:txBody>
      </p:sp>
      <p:sp>
        <p:nvSpPr>
          <p:cNvPr id="3" name="Content Placeholder 2">
            <a:extLst>
              <a:ext uri="{FF2B5EF4-FFF2-40B4-BE49-F238E27FC236}">
                <a16:creationId xmlns:a16="http://schemas.microsoft.com/office/drawing/2014/main" id="{AE48FC35-03F8-E1CB-89A9-A478D47CC4E8}"/>
              </a:ext>
            </a:extLst>
          </p:cNvPr>
          <p:cNvSpPr>
            <a:spLocks noGrp="1"/>
          </p:cNvSpPr>
          <p:nvPr>
            <p:ph idx="1"/>
          </p:nvPr>
        </p:nvSpPr>
        <p:spPr>
          <a:xfrm>
            <a:off x="448901" y="1028919"/>
            <a:ext cx="11356818" cy="5362828"/>
          </a:xfrm>
        </p:spPr>
        <p:txBody>
          <a:bodyPr>
            <a:normAutofit/>
          </a:bodyPr>
          <a:lstStyle/>
          <a:p>
            <a:pPr marL="0" indent="0">
              <a:buNone/>
            </a:pPr>
            <a:r>
              <a:rPr lang="uk-UA" sz="1800" b="1" noProof="0" dirty="0"/>
              <a:t>Відсутність прямої видимості </a:t>
            </a:r>
            <a:r>
              <a:rPr lang="uk-UA" sz="1800" noProof="0" dirty="0"/>
              <a:t>або </a:t>
            </a:r>
            <a:r>
              <a:rPr lang="uk-UA" sz="1800" b="1" noProof="0" dirty="0"/>
              <a:t>NLOS</a:t>
            </a:r>
            <a:r>
              <a:rPr lang="uk-UA" sz="1800" noProof="0" dirty="0"/>
              <a:t> (Non-Line of Sight) означає відсутність прямої видимості між передавачем і приймачем. Сигнал все одно може досягати приймача завдяки відбиттю, дифракції та розсіюванню.</a:t>
            </a:r>
          </a:p>
          <a:p>
            <a:pPr marL="0" indent="0">
              <a:buNone/>
            </a:pPr>
            <a:r>
              <a:rPr lang="uk-UA" sz="1800" noProof="0" dirty="0"/>
              <a:t>Якість NLOS-каналу зазвичай сильніше залежить від геометрії середовища. Наявність кількох альтернативних шляхів може дозволити системі працювати навіть за відсутності прямої видимості, але одночасно породжує багатопроменевість і затримки.</a:t>
            </a:r>
          </a:p>
          <a:p>
            <a:pPr marL="0" indent="0">
              <a:buNone/>
            </a:pPr>
            <a:endParaRPr lang="uk-UA" sz="2000" noProof="0" dirty="0"/>
          </a:p>
        </p:txBody>
      </p:sp>
      <p:pic>
        <p:nvPicPr>
          <p:cNvPr id="5" name="Picture 4">
            <a:extLst>
              <a:ext uri="{FF2B5EF4-FFF2-40B4-BE49-F238E27FC236}">
                <a16:creationId xmlns:a16="http://schemas.microsoft.com/office/drawing/2014/main" id="{3C9EF556-4FEA-1E63-F1E9-B14B1C383D7F}"/>
              </a:ext>
            </a:extLst>
          </p:cNvPr>
          <p:cNvPicPr>
            <a:picLocks noChangeAspect="1"/>
          </p:cNvPicPr>
          <p:nvPr/>
        </p:nvPicPr>
        <p:blipFill>
          <a:blip r:embed="rId2"/>
          <a:stretch>
            <a:fillRect/>
          </a:stretch>
        </p:blipFill>
        <p:spPr>
          <a:xfrm>
            <a:off x="583262" y="2927913"/>
            <a:ext cx="4893901" cy="3628237"/>
          </a:xfrm>
          <a:prstGeom prst="rect">
            <a:avLst/>
          </a:prstGeom>
        </p:spPr>
      </p:pic>
      <p:pic>
        <p:nvPicPr>
          <p:cNvPr id="8" name="Picture 7">
            <a:extLst>
              <a:ext uri="{FF2B5EF4-FFF2-40B4-BE49-F238E27FC236}">
                <a16:creationId xmlns:a16="http://schemas.microsoft.com/office/drawing/2014/main" id="{36250130-2178-C2E4-7AA7-158FC32B3967}"/>
              </a:ext>
            </a:extLst>
          </p:cNvPr>
          <p:cNvPicPr>
            <a:picLocks noChangeAspect="1"/>
          </p:cNvPicPr>
          <p:nvPr/>
        </p:nvPicPr>
        <p:blipFill>
          <a:blip r:embed="rId3"/>
          <a:stretch>
            <a:fillRect/>
          </a:stretch>
        </p:blipFill>
        <p:spPr>
          <a:xfrm>
            <a:off x="5579413" y="3141124"/>
            <a:ext cx="6029325" cy="3028950"/>
          </a:xfrm>
          <a:prstGeom prst="rect">
            <a:avLst/>
          </a:prstGeom>
        </p:spPr>
      </p:pic>
    </p:spTree>
    <p:extLst>
      <p:ext uri="{BB962C8B-B14F-4D97-AF65-F5344CB8AC3E}">
        <p14:creationId xmlns:p14="http://schemas.microsoft.com/office/powerpoint/2010/main" val="30945682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D94F0-3C50-DCF8-701E-88F90BEBD1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20872F-9D92-9348-A022-AEDB3CB071E7}"/>
              </a:ext>
            </a:extLst>
          </p:cNvPr>
          <p:cNvSpPr>
            <a:spLocks noGrp="1"/>
          </p:cNvSpPr>
          <p:nvPr>
            <p:ph type="title"/>
          </p:nvPr>
        </p:nvSpPr>
        <p:spPr>
          <a:xfrm>
            <a:off x="2256954" y="208245"/>
            <a:ext cx="7225420" cy="739398"/>
          </a:xfrm>
        </p:spPr>
        <p:txBody>
          <a:bodyPr>
            <a:normAutofit/>
          </a:bodyPr>
          <a:lstStyle/>
          <a:p>
            <a:pPr algn="ctr"/>
            <a:r>
              <a:rPr lang="uk-UA" sz="2800" noProof="0" dirty="0"/>
              <a:t>Відбиття радіохвилі </a:t>
            </a:r>
            <a:endParaRPr lang="uk-UA" sz="6000" noProof="0" dirty="0"/>
          </a:p>
        </p:txBody>
      </p:sp>
      <p:sp>
        <p:nvSpPr>
          <p:cNvPr id="3" name="Content Placeholder 2">
            <a:extLst>
              <a:ext uri="{FF2B5EF4-FFF2-40B4-BE49-F238E27FC236}">
                <a16:creationId xmlns:a16="http://schemas.microsoft.com/office/drawing/2014/main" id="{BA7B0823-9947-D6FA-C44F-880B39917328}"/>
              </a:ext>
            </a:extLst>
          </p:cNvPr>
          <p:cNvSpPr>
            <a:spLocks noGrp="1"/>
          </p:cNvSpPr>
          <p:nvPr>
            <p:ph idx="1"/>
          </p:nvPr>
        </p:nvSpPr>
        <p:spPr>
          <a:xfrm>
            <a:off x="448901" y="1028919"/>
            <a:ext cx="11049000" cy="5362828"/>
          </a:xfrm>
        </p:spPr>
        <p:txBody>
          <a:bodyPr>
            <a:normAutofit/>
          </a:bodyPr>
          <a:lstStyle/>
          <a:p>
            <a:pPr marL="0" indent="0">
              <a:buNone/>
            </a:pPr>
            <a:r>
              <a:rPr lang="uk-UA" sz="1800" b="1" noProof="0" dirty="0"/>
              <a:t>Відбиття</a:t>
            </a:r>
            <a:r>
              <a:rPr lang="uk-UA" sz="1800" noProof="0" dirty="0"/>
              <a:t> </a:t>
            </a:r>
            <a:r>
              <a:rPr lang="uk-UA" sz="1800" b="1" noProof="0" dirty="0"/>
              <a:t>радіохвилі (</a:t>
            </a:r>
            <a:r>
              <a:rPr lang="uk-UA" sz="1800" b="1" dirty="0"/>
              <a:t>reflection)</a:t>
            </a:r>
            <a:r>
              <a:rPr lang="uk-UA" sz="1800" b="1" noProof="0" dirty="0"/>
              <a:t> </a:t>
            </a:r>
            <a:r>
              <a:rPr lang="uk-UA" sz="1800" noProof="0" dirty="0"/>
              <a:t>виникає, коли радіохвиля взаємодіє з поверхнею або об'єктом, розміри та електричні властивості якого дозволяють сформувати значний відбитий компонент. Типовими об'єктами є стіни, підлога, металеві конструкції, автомобілі та фасади будівель.</a:t>
            </a:r>
          </a:p>
          <a:p>
            <a:pPr marL="0" indent="0">
              <a:buNone/>
            </a:pPr>
            <a:r>
              <a:rPr lang="uk-UA" sz="1800" noProof="0" dirty="0"/>
              <a:t>Відбитий сигнал може досягнути приймача разом із прямим сигналом. Залежно від різниці фаз ці компоненти можуть підсилювати або послаблювати один одного.</a:t>
            </a:r>
          </a:p>
          <a:p>
            <a:pPr marL="0" indent="0">
              <a:buNone/>
            </a:pPr>
            <a:endParaRPr lang="uk-UA" sz="2000" noProof="0" dirty="0"/>
          </a:p>
        </p:txBody>
      </p:sp>
      <p:pic>
        <p:nvPicPr>
          <p:cNvPr id="7170" name="Picture 2">
            <a:extLst>
              <a:ext uri="{FF2B5EF4-FFF2-40B4-BE49-F238E27FC236}">
                <a16:creationId xmlns:a16="http://schemas.microsoft.com/office/drawing/2014/main" id="{E3D2DE22-AC82-44A1-9072-F4BB5CB56B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354" y="2721840"/>
            <a:ext cx="4953000" cy="4000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B008229-8BA8-F9B2-CF09-9BD61365DA7D}"/>
              </a:ext>
            </a:extLst>
          </p:cNvPr>
          <p:cNvPicPr>
            <a:picLocks noChangeAspect="1"/>
          </p:cNvPicPr>
          <p:nvPr/>
        </p:nvPicPr>
        <p:blipFill>
          <a:blip r:embed="rId3"/>
          <a:stretch>
            <a:fillRect/>
          </a:stretch>
        </p:blipFill>
        <p:spPr>
          <a:xfrm>
            <a:off x="7158181" y="2810163"/>
            <a:ext cx="3804716" cy="3429000"/>
          </a:xfrm>
          <a:prstGeom prst="rect">
            <a:avLst/>
          </a:prstGeom>
        </p:spPr>
      </p:pic>
    </p:spTree>
    <p:extLst>
      <p:ext uri="{BB962C8B-B14F-4D97-AF65-F5344CB8AC3E}">
        <p14:creationId xmlns:p14="http://schemas.microsoft.com/office/powerpoint/2010/main" val="6948238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F1A57-5F81-F661-F056-40DC7A0EF2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A82F12-70FE-FEE4-E59B-2E85EBF029D7}"/>
              </a:ext>
            </a:extLst>
          </p:cNvPr>
          <p:cNvSpPr>
            <a:spLocks noGrp="1"/>
          </p:cNvSpPr>
          <p:nvPr>
            <p:ph type="title"/>
          </p:nvPr>
        </p:nvSpPr>
        <p:spPr>
          <a:xfrm>
            <a:off x="2256954" y="208245"/>
            <a:ext cx="7225420" cy="739398"/>
          </a:xfrm>
        </p:spPr>
        <p:txBody>
          <a:bodyPr>
            <a:normAutofit/>
          </a:bodyPr>
          <a:lstStyle/>
          <a:p>
            <a:pPr algn="ctr"/>
            <a:r>
              <a:rPr lang="uk-UA" sz="3200" noProof="0" dirty="0"/>
              <a:t>Дифракція радіохвилі </a:t>
            </a:r>
            <a:endParaRPr lang="uk-UA" sz="6600" noProof="0" dirty="0"/>
          </a:p>
        </p:txBody>
      </p:sp>
      <p:sp>
        <p:nvSpPr>
          <p:cNvPr id="3" name="Content Placeholder 2">
            <a:extLst>
              <a:ext uri="{FF2B5EF4-FFF2-40B4-BE49-F238E27FC236}">
                <a16:creationId xmlns:a16="http://schemas.microsoft.com/office/drawing/2014/main" id="{1523F66A-32B4-07C8-82B2-8ED34774222D}"/>
              </a:ext>
            </a:extLst>
          </p:cNvPr>
          <p:cNvSpPr>
            <a:spLocks noGrp="1"/>
          </p:cNvSpPr>
          <p:nvPr>
            <p:ph idx="1"/>
          </p:nvPr>
        </p:nvSpPr>
        <p:spPr>
          <a:xfrm>
            <a:off x="448901" y="1028919"/>
            <a:ext cx="11049000" cy="5362828"/>
          </a:xfrm>
        </p:spPr>
        <p:txBody>
          <a:bodyPr>
            <a:normAutofit/>
          </a:bodyPr>
          <a:lstStyle/>
          <a:p>
            <a:pPr marL="0" indent="0">
              <a:buNone/>
            </a:pPr>
            <a:r>
              <a:rPr lang="uk-UA" sz="1800" b="1" noProof="0" dirty="0"/>
              <a:t>Дифракція</a:t>
            </a:r>
            <a:r>
              <a:rPr lang="uk-UA" sz="1800" noProof="0" dirty="0"/>
              <a:t> </a:t>
            </a:r>
            <a:r>
              <a:rPr lang="uk-UA" sz="1800" b="1" dirty="0"/>
              <a:t>(diffraction) </a:t>
            </a:r>
            <a:r>
              <a:rPr lang="uk-UA" sz="1800" noProof="0" dirty="0"/>
              <a:t>– здатність хвилі частково поширюватися в область геометричної тіні за перешкодою. Вона пов'язана з хвильовою природою електромагнітного випромінювання.</a:t>
            </a:r>
          </a:p>
          <a:p>
            <a:pPr marL="0" indent="0">
              <a:buNone/>
            </a:pPr>
            <a:r>
              <a:rPr lang="uk-UA" sz="1800" noProof="0" dirty="0"/>
              <a:t>Дифракція може бути важливою, коли сигнал повинен обійти край будівлі, пагорба або іншої великої перешкоди. Її </a:t>
            </a:r>
            <a:r>
              <a:rPr lang="uk-UA" sz="1800" b="1" noProof="0" dirty="0"/>
              <a:t>ефективність залежить від геометрії, частоти та розмірів перешкоди відносно довжини хвилі</a:t>
            </a:r>
            <a:r>
              <a:rPr lang="uk-UA" sz="1800" noProof="0" dirty="0"/>
              <a:t>.</a:t>
            </a:r>
          </a:p>
          <a:p>
            <a:pPr marL="0" indent="0">
              <a:buNone/>
            </a:pPr>
            <a:endParaRPr lang="uk-UA" sz="2000" noProof="0" dirty="0"/>
          </a:p>
        </p:txBody>
      </p:sp>
      <p:pic>
        <p:nvPicPr>
          <p:cNvPr id="5" name="Picture 4">
            <a:extLst>
              <a:ext uri="{FF2B5EF4-FFF2-40B4-BE49-F238E27FC236}">
                <a16:creationId xmlns:a16="http://schemas.microsoft.com/office/drawing/2014/main" id="{1C6E31D1-15CD-47B1-CB7D-3582B2F1F2F3}"/>
              </a:ext>
            </a:extLst>
          </p:cNvPr>
          <p:cNvPicPr>
            <a:picLocks noChangeAspect="1"/>
          </p:cNvPicPr>
          <p:nvPr/>
        </p:nvPicPr>
        <p:blipFill>
          <a:blip r:embed="rId2"/>
          <a:stretch>
            <a:fillRect/>
          </a:stretch>
        </p:blipFill>
        <p:spPr>
          <a:xfrm>
            <a:off x="334385" y="2626157"/>
            <a:ext cx="6886575" cy="3914775"/>
          </a:xfrm>
          <a:prstGeom prst="rect">
            <a:avLst/>
          </a:prstGeom>
        </p:spPr>
      </p:pic>
      <p:pic>
        <p:nvPicPr>
          <p:cNvPr id="8194" name="Picture 2">
            <a:extLst>
              <a:ext uri="{FF2B5EF4-FFF2-40B4-BE49-F238E27FC236}">
                <a16:creationId xmlns:a16="http://schemas.microsoft.com/office/drawing/2014/main" id="{88A775D7-0D0D-84E8-1B81-10043E1DE2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3099" y="3097644"/>
            <a:ext cx="3810000"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40225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90315-157B-D988-BBEC-F4B2849B0E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B651E5-8CF8-E182-9A64-711DDBD6C925}"/>
              </a:ext>
            </a:extLst>
          </p:cNvPr>
          <p:cNvSpPr>
            <a:spLocks noGrp="1"/>
          </p:cNvSpPr>
          <p:nvPr>
            <p:ph type="title"/>
          </p:nvPr>
        </p:nvSpPr>
        <p:spPr>
          <a:xfrm>
            <a:off x="2256954" y="208245"/>
            <a:ext cx="7225420" cy="739398"/>
          </a:xfrm>
        </p:spPr>
        <p:txBody>
          <a:bodyPr>
            <a:normAutofit/>
          </a:bodyPr>
          <a:lstStyle/>
          <a:p>
            <a:pPr algn="ctr"/>
            <a:r>
              <a:rPr lang="uk-UA" sz="3200" noProof="0" dirty="0"/>
              <a:t>Розсіювання радіохвилі</a:t>
            </a:r>
            <a:endParaRPr lang="uk-UA" sz="6600" noProof="0" dirty="0"/>
          </a:p>
        </p:txBody>
      </p:sp>
      <p:sp>
        <p:nvSpPr>
          <p:cNvPr id="3" name="Content Placeholder 2">
            <a:extLst>
              <a:ext uri="{FF2B5EF4-FFF2-40B4-BE49-F238E27FC236}">
                <a16:creationId xmlns:a16="http://schemas.microsoft.com/office/drawing/2014/main" id="{0841736E-C91E-2CF7-1C5B-2D8EA31529EE}"/>
              </a:ext>
            </a:extLst>
          </p:cNvPr>
          <p:cNvSpPr>
            <a:spLocks noGrp="1"/>
          </p:cNvSpPr>
          <p:nvPr>
            <p:ph idx="1"/>
          </p:nvPr>
        </p:nvSpPr>
        <p:spPr>
          <a:xfrm>
            <a:off x="448901" y="1028919"/>
            <a:ext cx="11049000" cy="5362828"/>
          </a:xfrm>
        </p:spPr>
        <p:txBody>
          <a:bodyPr>
            <a:normAutofit/>
          </a:bodyPr>
          <a:lstStyle/>
          <a:p>
            <a:pPr marL="0" indent="0">
              <a:buNone/>
            </a:pPr>
            <a:r>
              <a:rPr lang="uk-UA" sz="1800" b="1" noProof="0" dirty="0"/>
              <a:t>Розсіювання</a:t>
            </a:r>
            <a:r>
              <a:rPr lang="uk-UA" sz="1800" noProof="0" dirty="0"/>
              <a:t> </a:t>
            </a:r>
            <a:r>
              <a:rPr lang="uk-UA" sz="1800" dirty="0"/>
              <a:t>(scattering) </a:t>
            </a:r>
            <a:r>
              <a:rPr lang="uk-UA" sz="1800" noProof="0" dirty="0"/>
              <a:t>виникає, коли радіохвиля взаємодіє з об'єктами, розміри або структура поверхні яких призводять до появи багатьох слабших напрямків поширення. Такими об'єктами можуть бути листя, нерівні поверхні, дрібні конструкції, транспорт та міська інфраструктура.</a:t>
            </a:r>
          </a:p>
          <a:p>
            <a:pPr marL="0" indent="0">
              <a:buNone/>
            </a:pPr>
            <a:endParaRPr lang="uk-UA" sz="1800" noProof="0" dirty="0"/>
          </a:p>
          <a:p>
            <a:pPr marL="0" indent="0">
              <a:buNone/>
            </a:pPr>
            <a:r>
              <a:rPr lang="uk-UA" sz="1800" noProof="0" dirty="0"/>
              <a:t>Розсіяні компоненти можуть створювати додаткові шляхи надходження сигналу до приймача. У складному середовищі сумарний сигнал може бути результатом взаємодії великої кількості компонентів.</a:t>
            </a:r>
          </a:p>
          <a:p>
            <a:pPr marL="0" indent="0">
              <a:buNone/>
            </a:pPr>
            <a:endParaRPr lang="uk-UA" sz="2000" noProof="0" dirty="0"/>
          </a:p>
        </p:txBody>
      </p:sp>
      <p:pic>
        <p:nvPicPr>
          <p:cNvPr id="5" name="Picture 4">
            <a:extLst>
              <a:ext uri="{FF2B5EF4-FFF2-40B4-BE49-F238E27FC236}">
                <a16:creationId xmlns:a16="http://schemas.microsoft.com/office/drawing/2014/main" id="{58034D20-1482-85D6-5C40-A81543850FE9}"/>
              </a:ext>
            </a:extLst>
          </p:cNvPr>
          <p:cNvPicPr>
            <a:picLocks noChangeAspect="1"/>
          </p:cNvPicPr>
          <p:nvPr/>
        </p:nvPicPr>
        <p:blipFill>
          <a:blip r:embed="rId2"/>
          <a:stretch>
            <a:fillRect/>
          </a:stretch>
        </p:blipFill>
        <p:spPr>
          <a:xfrm>
            <a:off x="467951" y="3099810"/>
            <a:ext cx="5505450" cy="2524125"/>
          </a:xfrm>
          <a:prstGeom prst="rect">
            <a:avLst/>
          </a:prstGeom>
        </p:spPr>
      </p:pic>
      <p:pic>
        <p:nvPicPr>
          <p:cNvPr id="8" name="Picture 7">
            <a:extLst>
              <a:ext uri="{FF2B5EF4-FFF2-40B4-BE49-F238E27FC236}">
                <a16:creationId xmlns:a16="http://schemas.microsoft.com/office/drawing/2014/main" id="{21CB716C-DF03-D65D-A7E4-1E1A3F1C5FB2}"/>
              </a:ext>
            </a:extLst>
          </p:cNvPr>
          <p:cNvPicPr>
            <a:picLocks noChangeAspect="1"/>
          </p:cNvPicPr>
          <p:nvPr/>
        </p:nvPicPr>
        <p:blipFill>
          <a:blip r:embed="rId3"/>
          <a:stretch>
            <a:fillRect/>
          </a:stretch>
        </p:blipFill>
        <p:spPr>
          <a:xfrm>
            <a:off x="6474691" y="3565437"/>
            <a:ext cx="4885748" cy="2006373"/>
          </a:xfrm>
          <a:prstGeom prst="rect">
            <a:avLst/>
          </a:prstGeom>
        </p:spPr>
      </p:pic>
    </p:spTree>
    <p:extLst>
      <p:ext uri="{BB962C8B-B14F-4D97-AF65-F5344CB8AC3E}">
        <p14:creationId xmlns:p14="http://schemas.microsoft.com/office/powerpoint/2010/main" val="5743766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CECE9-E1DB-1AE2-CCC9-B85712E5D0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3843DB-B600-FBDD-229E-3DC0BCFC92F3}"/>
              </a:ext>
            </a:extLst>
          </p:cNvPr>
          <p:cNvSpPr>
            <a:spLocks noGrp="1"/>
          </p:cNvSpPr>
          <p:nvPr>
            <p:ph type="title"/>
          </p:nvPr>
        </p:nvSpPr>
        <p:spPr>
          <a:xfrm>
            <a:off x="2256954" y="208245"/>
            <a:ext cx="7225420" cy="739398"/>
          </a:xfrm>
        </p:spPr>
        <p:txBody>
          <a:bodyPr>
            <a:normAutofit/>
          </a:bodyPr>
          <a:lstStyle/>
          <a:p>
            <a:pPr algn="ctr"/>
            <a:r>
              <a:rPr lang="uk-UA" sz="3200" noProof="0" dirty="0"/>
              <a:t>Поглинання радіохвиль</a:t>
            </a:r>
            <a:endParaRPr lang="uk-UA" sz="6600" noProof="0" dirty="0"/>
          </a:p>
        </p:txBody>
      </p:sp>
      <p:sp>
        <p:nvSpPr>
          <p:cNvPr id="3" name="Content Placeholder 2">
            <a:extLst>
              <a:ext uri="{FF2B5EF4-FFF2-40B4-BE49-F238E27FC236}">
                <a16:creationId xmlns:a16="http://schemas.microsoft.com/office/drawing/2014/main" id="{F65CFBD0-F3DA-A5BD-68E4-E0369D56D44D}"/>
              </a:ext>
            </a:extLst>
          </p:cNvPr>
          <p:cNvSpPr>
            <a:spLocks noGrp="1"/>
          </p:cNvSpPr>
          <p:nvPr>
            <p:ph idx="1"/>
          </p:nvPr>
        </p:nvSpPr>
        <p:spPr>
          <a:xfrm>
            <a:off x="448901" y="1028919"/>
            <a:ext cx="11049000" cy="5362828"/>
          </a:xfrm>
        </p:spPr>
        <p:txBody>
          <a:bodyPr>
            <a:normAutofit/>
          </a:bodyPr>
          <a:lstStyle/>
          <a:p>
            <a:pPr marL="0" indent="0">
              <a:buNone/>
            </a:pPr>
            <a:r>
              <a:rPr lang="uk-UA" sz="1800" noProof="0" dirty="0"/>
              <a:t>Частина енергії електромагнітної хвилі може </a:t>
            </a:r>
            <a:r>
              <a:rPr lang="uk-UA" sz="1800" b="1" noProof="0" dirty="0"/>
              <a:t>поглинатися (</a:t>
            </a:r>
            <a:r>
              <a:rPr lang="uk-UA" sz="1800" b="1" dirty="0"/>
              <a:t>absorption)</a:t>
            </a:r>
            <a:r>
              <a:rPr lang="uk-UA" sz="1800" dirty="0"/>
              <a:t> </a:t>
            </a:r>
            <a:r>
              <a:rPr lang="uk-UA" sz="1800" b="1" noProof="0" dirty="0"/>
              <a:t>матеріалом </a:t>
            </a:r>
            <a:r>
              <a:rPr lang="uk-UA" sz="1800" noProof="0" dirty="0"/>
              <a:t>і перетворюватися переважно на тепло. Рівень поглинання </a:t>
            </a:r>
            <a:r>
              <a:rPr lang="uk-UA" sz="1800" b="1" noProof="0" dirty="0"/>
              <a:t>залежить від властивостей матеріалу, товщини, частоти та кута проходження</a:t>
            </a:r>
            <a:r>
              <a:rPr lang="uk-UA" sz="1800" noProof="0" dirty="0"/>
              <a:t>.</a:t>
            </a:r>
          </a:p>
          <a:p>
            <a:pPr marL="0" indent="0">
              <a:buNone/>
            </a:pPr>
            <a:r>
              <a:rPr lang="uk-UA" sz="1800" noProof="0" dirty="0"/>
              <a:t>Це одна з причин, чому стіни, перекриття, люди, рослинність або інші перешкоди можуть значно зменшувати рівень сигналу. На деяких частотах поглинання окремими матеріалами стає особливо важливим.</a:t>
            </a:r>
          </a:p>
          <a:p>
            <a:pPr marL="0" indent="0">
              <a:buNone/>
            </a:pPr>
            <a:endParaRPr lang="uk-UA" sz="2000" noProof="0" dirty="0"/>
          </a:p>
        </p:txBody>
      </p:sp>
      <p:pic>
        <p:nvPicPr>
          <p:cNvPr id="10244" name="Picture 4">
            <a:extLst>
              <a:ext uri="{FF2B5EF4-FFF2-40B4-BE49-F238E27FC236}">
                <a16:creationId xmlns:a16="http://schemas.microsoft.com/office/drawing/2014/main" id="{0F5AB618-5162-B593-3A41-4AFEA47CD2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099" y="2533714"/>
            <a:ext cx="3975330" cy="4211781"/>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a:extLst>
              <a:ext uri="{FF2B5EF4-FFF2-40B4-BE49-F238E27FC236}">
                <a16:creationId xmlns:a16="http://schemas.microsoft.com/office/drawing/2014/main" id="{E6680A07-2571-4289-3C3B-672947DAA3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1233" y="2669949"/>
            <a:ext cx="6527269" cy="3939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83388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E920D-03E3-162A-1EA1-F98E6915B7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A8B0DE-8DEC-AFAE-8C40-64431E6D6A99}"/>
              </a:ext>
            </a:extLst>
          </p:cNvPr>
          <p:cNvSpPr>
            <a:spLocks noGrp="1"/>
          </p:cNvSpPr>
          <p:nvPr>
            <p:ph type="title"/>
          </p:nvPr>
        </p:nvSpPr>
        <p:spPr>
          <a:xfrm>
            <a:off x="1634836" y="208245"/>
            <a:ext cx="8672946" cy="820674"/>
          </a:xfrm>
        </p:spPr>
        <p:txBody>
          <a:bodyPr>
            <a:normAutofit fontScale="90000"/>
          </a:bodyPr>
          <a:lstStyle/>
          <a:p>
            <a:pPr algn="ctr"/>
            <a:r>
              <a:rPr lang="uk-UA" sz="3200" noProof="0" dirty="0"/>
              <a:t>Втрати та багатопроменевість</a:t>
            </a:r>
            <a:br>
              <a:rPr lang="uk-UA" sz="3200" noProof="0" dirty="0"/>
            </a:br>
            <a:r>
              <a:rPr lang="uk-UA" sz="3200" noProof="0" dirty="0"/>
              <a:t>Path </a:t>
            </a:r>
            <a:r>
              <a:rPr lang="uk-UA" sz="3200" noProof="0" dirty="0" err="1"/>
              <a:t>Loss</a:t>
            </a:r>
            <a:r>
              <a:rPr lang="uk-UA" sz="3200" noProof="0" dirty="0"/>
              <a:t> – втрати поширення</a:t>
            </a:r>
            <a:endParaRPr lang="uk-UA" sz="6000" noProof="0" dirty="0"/>
          </a:p>
        </p:txBody>
      </p:sp>
      <p:sp>
        <p:nvSpPr>
          <p:cNvPr id="3" name="Content Placeholder 2">
            <a:extLst>
              <a:ext uri="{FF2B5EF4-FFF2-40B4-BE49-F238E27FC236}">
                <a16:creationId xmlns:a16="http://schemas.microsoft.com/office/drawing/2014/main" id="{B316C220-BD23-936F-745F-71858C48E0B6}"/>
              </a:ext>
            </a:extLst>
          </p:cNvPr>
          <p:cNvSpPr>
            <a:spLocks noGrp="1"/>
          </p:cNvSpPr>
          <p:nvPr>
            <p:ph idx="1"/>
          </p:nvPr>
        </p:nvSpPr>
        <p:spPr>
          <a:xfrm>
            <a:off x="446809" y="1073859"/>
            <a:ext cx="11049000" cy="5362828"/>
          </a:xfrm>
        </p:spPr>
        <p:txBody>
          <a:bodyPr>
            <a:normAutofit/>
          </a:bodyPr>
          <a:lstStyle/>
          <a:p>
            <a:pPr marL="0" indent="0">
              <a:buNone/>
            </a:pPr>
            <a:r>
              <a:rPr lang="uk-UA" sz="1800" noProof="0" dirty="0"/>
              <a:t>У міру поширення електромагнітної хвилі її енергія розподіляється по дедалі більшій області простору. Внаслідок цього потужність, доступна на приймальній антені, зменшується зі збільшенням відстані.</a:t>
            </a:r>
          </a:p>
          <a:p>
            <a:pPr marL="0" indent="0">
              <a:buNone/>
            </a:pPr>
            <a:r>
              <a:rPr lang="uk-UA" sz="1800" noProof="0" dirty="0"/>
              <a:t>Для ідеального вільного простору втрати визначаються формулою:</a:t>
            </a:r>
          </a:p>
          <a:p>
            <a:pPr marL="0" indent="0">
              <a:buNone/>
            </a:pPr>
            <a:endParaRPr lang="uk-UA" sz="1800" noProof="0" dirty="0"/>
          </a:p>
          <a:p>
            <a:pPr marL="0" indent="0">
              <a:buNone/>
            </a:pPr>
            <a:endParaRPr lang="uk-UA" sz="1800" noProof="0" dirty="0"/>
          </a:p>
          <a:p>
            <a:pPr marL="0" indent="0">
              <a:buNone/>
            </a:pPr>
            <a:r>
              <a:rPr lang="uk-UA" sz="1800" noProof="0" dirty="0"/>
              <a:t>або, з урахуванням частоти,</a:t>
            </a:r>
          </a:p>
          <a:p>
            <a:pPr marL="0" indent="0">
              <a:buNone/>
            </a:pPr>
            <a:endParaRPr lang="uk-UA" sz="1800" noProof="0" dirty="0"/>
          </a:p>
          <a:p>
            <a:pPr marL="0" indent="0">
              <a:buNone/>
            </a:pPr>
            <a:endParaRPr lang="uk-UA" sz="2000" noProof="0" dirty="0"/>
          </a:p>
        </p:txBody>
      </p:sp>
      <p:sp>
        <p:nvSpPr>
          <p:cNvPr id="9" name="TextBox 8">
            <a:extLst>
              <a:ext uri="{FF2B5EF4-FFF2-40B4-BE49-F238E27FC236}">
                <a16:creationId xmlns:a16="http://schemas.microsoft.com/office/drawing/2014/main" id="{BD6FF25F-846E-4212-8B81-2412FCF175BC}"/>
              </a:ext>
            </a:extLst>
          </p:cNvPr>
          <p:cNvSpPr txBox="1"/>
          <p:nvPr/>
        </p:nvSpPr>
        <p:spPr>
          <a:xfrm>
            <a:off x="424985" y="3785053"/>
            <a:ext cx="4348561" cy="1077218"/>
          </a:xfrm>
          <a:prstGeom prst="rect">
            <a:avLst/>
          </a:prstGeom>
          <a:noFill/>
        </p:spPr>
        <p:txBody>
          <a:bodyPr wrap="square">
            <a:spAutoFit/>
          </a:bodyPr>
          <a:lstStyle/>
          <a:p>
            <a:r>
              <a:rPr lang="uk-UA" sz="1600" noProof="0" dirty="0"/>
              <a:t>де </a:t>
            </a:r>
            <a:r>
              <a:rPr lang="uk-UA" sz="1600" i="1" noProof="0" dirty="0"/>
              <a:t>d</a:t>
            </a:r>
            <a:r>
              <a:rPr lang="uk-UA" sz="1600" noProof="0" dirty="0"/>
              <a:t> – відстань,</a:t>
            </a:r>
          </a:p>
          <a:p>
            <a:r>
              <a:rPr lang="uk-UA" sz="1600" noProof="0" dirty="0"/>
              <a:t> </a:t>
            </a:r>
            <a:r>
              <a:rPr lang="uk-UA" sz="1600" i="1" noProof="0" dirty="0"/>
              <a:t>f </a:t>
            </a:r>
            <a:r>
              <a:rPr lang="uk-UA" sz="1600" noProof="0" dirty="0"/>
              <a:t>– частота, </a:t>
            </a:r>
          </a:p>
          <a:p>
            <a:r>
              <a:rPr lang="uk-UA" sz="1600" i="1" noProof="0" dirty="0"/>
              <a:t>K</a:t>
            </a:r>
            <a:r>
              <a:rPr lang="uk-UA" sz="1600" noProof="0" dirty="0"/>
              <a:t> </a:t>
            </a:r>
            <a:r>
              <a:rPr lang="uk-UA" sz="1600" dirty="0"/>
              <a:t>константа, значення якої визначається одиницями вимірювання відстані d та частоти f</a:t>
            </a:r>
            <a:r>
              <a:rPr lang="uk-UA" sz="1600" noProof="0" dirty="0"/>
              <a:t>.</a:t>
            </a:r>
          </a:p>
        </p:txBody>
      </p:sp>
      <p:pic>
        <p:nvPicPr>
          <p:cNvPr id="6" name="Picture 5">
            <a:extLst>
              <a:ext uri="{FF2B5EF4-FFF2-40B4-BE49-F238E27FC236}">
                <a16:creationId xmlns:a16="http://schemas.microsoft.com/office/drawing/2014/main" id="{5F1E765D-7A42-8F4C-4708-5725FD6B4298}"/>
              </a:ext>
            </a:extLst>
          </p:cNvPr>
          <p:cNvPicPr>
            <a:picLocks noChangeAspect="1"/>
          </p:cNvPicPr>
          <p:nvPr/>
        </p:nvPicPr>
        <p:blipFill>
          <a:blip r:embed="rId2"/>
          <a:stretch>
            <a:fillRect/>
          </a:stretch>
        </p:blipFill>
        <p:spPr>
          <a:xfrm>
            <a:off x="4479484" y="2272420"/>
            <a:ext cx="7712516" cy="4377335"/>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D9E897EB-8FF0-40D1-AF92-7C97A7BB7BA3}"/>
                  </a:ext>
                </a:extLst>
              </p:cNvPr>
              <p:cNvSpPr txBox="1"/>
              <p:nvPr/>
            </p:nvSpPr>
            <p:spPr>
              <a:xfrm>
                <a:off x="485634" y="3216130"/>
                <a:ext cx="3911378" cy="369332"/>
              </a:xfrm>
              <a:prstGeom prst="rect">
                <a:avLst/>
              </a:prstGeom>
              <a:noFill/>
            </p:spPr>
            <p:txBody>
              <a:bodyPr wrap="square">
                <a:spAutoFit/>
              </a:bodyPr>
              <a:lstStyle/>
              <a:p>
                <a:pPr algn="ctr"/>
                <a14:m>
                  <m:oMath xmlns:m="http://schemas.openxmlformats.org/officeDocument/2006/math">
                    <m:r>
                      <a:rPr lang="en-US" b="0" i="1" smtClean="0">
                        <a:latin typeface="Cambria Math" panose="02040503050406030204" pitchFamily="18" charset="0"/>
                        <a:ea typeface="Cambria Math" panose="02040503050406030204" pitchFamily="18" charset="0"/>
                      </a:rPr>
                      <m:t>𝐹𝑆𝑃𝐿</m:t>
                    </m:r>
                    <m:r>
                      <a:rPr lang="uk-UA"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20</m:t>
                    </m:r>
                    <m:func>
                      <m:funcPr>
                        <m:ctrlPr>
                          <a:rPr lang="en-US" b="0" i="1" smtClean="0">
                            <a:latin typeface="Cambria Math" panose="02040503050406030204" pitchFamily="18" charset="0"/>
                            <a:ea typeface="Cambria Math" panose="02040503050406030204" pitchFamily="18" charset="0"/>
                          </a:rPr>
                        </m:ctrlPr>
                      </m:funcPr>
                      <m:fName>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log</m:t>
                            </m:r>
                          </m:e>
                          <m:sub>
                            <m:r>
                              <a:rPr lang="en-US" b="0" i="1" smtClean="0">
                                <a:latin typeface="Cambria Math" panose="02040503050406030204" pitchFamily="18" charset="0"/>
                                <a:ea typeface="Cambria Math" panose="02040503050406030204" pitchFamily="18" charset="0"/>
                              </a:rPr>
                              <m:t>10</m:t>
                            </m:r>
                          </m:sub>
                        </m:sSub>
                      </m:fName>
                      <m:e>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𝑑</m:t>
                            </m:r>
                          </m:e>
                        </m:d>
                      </m:e>
                    </m:func>
                    <m:r>
                      <a:rPr lang="en-US" i="1">
                        <a:latin typeface="Cambria Math" panose="02040503050406030204" pitchFamily="18" charset="0"/>
                        <a:ea typeface="Cambria Math" panose="02040503050406030204" pitchFamily="18" charset="0"/>
                      </a:rPr>
                      <m:t>+20</m:t>
                    </m:r>
                    <m:func>
                      <m:funcPr>
                        <m:ctrlPr>
                          <a:rPr lang="en-US" i="1">
                            <a:latin typeface="Cambria Math" panose="02040503050406030204" pitchFamily="18" charset="0"/>
                            <a:ea typeface="Cambria Math" panose="02040503050406030204" pitchFamily="18" charset="0"/>
                          </a:rPr>
                        </m:ctrlPr>
                      </m:funcPr>
                      <m:fName>
                        <m:sSub>
                          <m:sSubPr>
                            <m:ctrlPr>
                              <a:rPr lang="en-US" i="1">
                                <a:latin typeface="Cambria Math" panose="02040503050406030204" pitchFamily="18" charset="0"/>
                                <a:ea typeface="Cambria Math" panose="02040503050406030204" pitchFamily="18" charset="0"/>
                              </a:rPr>
                            </m:ctrlPr>
                          </m:sSubPr>
                          <m:e>
                            <m:r>
                              <m:rPr>
                                <m:sty m:val="p"/>
                              </m:rPr>
                              <a:rPr lang="en-US">
                                <a:latin typeface="Cambria Math" panose="02040503050406030204" pitchFamily="18" charset="0"/>
                                <a:ea typeface="Cambria Math" panose="02040503050406030204" pitchFamily="18" charset="0"/>
                              </a:rPr>
                              <m:t>log</m:t>
                            </m:r>
                          </m:e>
                          <m:sub>
                            <m:r>
                              <a:rPr lang="en-US" i="1">
                                <a:latin typeface="Cambria Math" panose="02040503050406030204" pitchFamily="18" charset="0"/>
                                <a:ea typeface="Cambria Math" panose="02040503050406030204" pitchFamily="18" charset="0"/>
                              </a:rPr>
                              <m:t>10</m:t>
                            </m:r>
                          </m:sub>
                        </m:sSub>
                      </m:fName>
                      <m:e>
                        <m:d>
                          <m:dPr>
                            <m:ctrlPr>
                              <a:rPr lang="en-US" i="1">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𝑓</m:t>
                            </m:r>
                          </m:e>
                        </m:d>
                      </m:e>
                    </m:func>
                    <m:r>
                      <m:rPr>
                        <m:nor/>
                      </m:rPr>
                      <a:rPr lang="en-US" dirty="0"/>
                      <m:t>​</m:t>
                    </m:r>
                  </m:oMath>
                </a14:m>
                <a:r>
                  <a:rPr lang="en-US" dirty="0"/>
                  <a:t>​+ </a:t>
                </a:r>
                <a:r>
                  <a:rPr lang="en-US" i="1" dirty="0"/>
                  <a:t>K</a:t>
                </a:r>
                <a:endParaRPr lang="uk-UA" i="1" dirty="0"/>
              </a:p>
            </p:txBody>
          </p:sp>
        </mc:Choice>
        <mc:Fallback xmlns="">
          <p:sp>
            <p:nvSpPr>
              <p:cNvPr id="8" name="TextBox 7">
                <a:extLst>
                  <a:ext uri="{FF2B5EF4-FFF2-40B4-BE49-F238E27FC236}">
                    <a16:creationId xmlns:a16="http://schemas.microsoft.com/office/drawing/2014/main" id="{D9E897EB-8FF0-40D1-AF92-7C97A7BB7BA3}"/>
                  </a:ext>
                </a:extLst>
              </p:cNvPr>
              <p:cNvSpPr txBox="1">
                <a:spLocks noRot="1" noChangeAspect="1" noMove="1" noResize="1" noEditPoints="1" noAdjustHandles="1" noChangeArrowheads="1" noChangeShapeType="1" noTextEdit="1"/>
              </p:cNvSpPr>
              <p:nvPr/>
            </p:nvSpPr>
            <p:spPr>
              <a:xfrm>
                <a:off x="485634" y="3216130"/>
                <a:ext cx="3911378" cy="369332"/>
              </a:xfrm>
              <a:prstGeom prst="rect">
                <a:avLst/>
              </a:prstGeom>
              <a:blipFill>
                <a:blip r:embed="rId3"/>
                <a:stretch>
                  <a:fillRect t="-10000" r="-468" b="-26667"/>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FAFE994C-C309-4F99-B287-9981101B1463}"/>
                  </a:ext>
                </a:extLst>
              </p:cNvPr>
              <p:cNvSpPr txBox="1"/>
              <p:nvPr/>
            </p:nvSpPr>
            <p:spPr>
              <a:xfrm>
                <a:off x="549752" y="2100199"/>
                <a:ext cx="3135008" cy="506870"/>
              </a:xfrm>
              <a:prstGeom prst="rect">
                <a:avLst/>
              </a:prstGeom>
              <a:noFill/>
            </p:spPr>
            <p:txBody>
              <a:bodyPr wrap="square">
                <a:spAutoFit/>
              </a:bodyPr>
              <a:lstStyle/>
              <a:p>
                <a:pPr algn="ctr"/>
                <a14:m>
                  <m:oMath xmlns:m="http://schemas.openxmlformats.org/officeDocument/2006/math">
                    <m:r>
                      <a:rPr lang="en-US" b="0" i="1" smtClean="0">
                        <a:latin typeface="Cambria Math" panose="02040503050406030204" pitchFamily="18" charset="0"/>
                        <a:ea typeface="Cambria Math" panose="02040503050406030204" pitchFamily="18" charset="0"/>
                      </a:rPr>
                      <m:t>𝐹𝑆𝑃𝐿</m:t>
                    </m:r>
                    <m:r>
                      <a:rPr lang="uk-UA"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20</m:t>
                    </m:r>
                    <m:func>
                      <m:funcPr>
                        <m:ctrlPr>
                          <a:rPr lang="en-US" b="0" i="1" smtClean="0">
                            <a:latin typeface="Cambria Math" panose="02040503050406030204" pitchFamily="18" charset="0"/>
                            <a:ea typeface="Cambria Math" panose="02040503050406030204" pitchFamily="18" charset="0"/>
                          </a:rPr>
                        </m:ctrlPr>
                      </m:funcPr>
                      <m:fName>
                        <m:sSub>
                          <m:sSubPr>
                            <m:ctrlPr>
                              <a:rPr lang="en-US" b="0" i="1"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log</m:t>
                            </m:r>
                          </m:e>
                          <m:sub>
                            <m:r>
                              <a:rPr lang="en-US" b="0" i="1" smtClean="0">
                                <a:latin typeface="Cambria Math" panose="02040503050406030204" pitchFamily="18" charset="0"/>
                                <a:ea typeface="Cambria Math" panose="02040503050406030204" pitchFamily="18" charset="0"/>
                              </a:rPr>
                              <m:t>10</m:t>
                            </m:r>
                          </m:sub>
                        </m:sSub>
                      </m:fName>
                      <m:e>
                        <m:d>
                          <m:dPr>
                            <m:ctrlPr>
                              <a:rPr lang="en-US" b="0" i="1" smtClean="0">
                                <a:latin typeface="Cambria Math" panose="02040503050406030204" pitchFamily="18" charset="0"/>
                                <a:ea typeface="Cambria Math" panose="02040503050406030204" pitchFamily="18" charset="0"/>
                              </a:rPr>
                            </m:ctrlPr>
                          </m:d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4</m:t>
                                </m:r>
                                <m:r>
                                  <a:rPr lang="en-US" b="0" i="1" smtClean="0">
                                    <a:latin typeface="Cambria Math" panose="02040503050406030204" pitchFamily="18" charset="0"/>
                                    <a:ea typeface="Cambria Math" panose="02040503050406030204" pitchFamily="18" charset="0"/>
                                  </a:rPr>
                                  <m:t>𝜋</m:t>
                                </m:r>
                                <m:r>
                                  <a:rPr lang="en-US" b="0" i="1" smtClean="0">
                                    <a:latin typeface="Cambria Math" panose="02040503050406030204" pitchFamily="18" charset="0"/>
                                    <a:ea typeface="Cambria Math" panose="02040503050406030204" pitchFamily="18" charset="0"/>
                                  </a:rPr>
                                  <m:t>𝑑</m:t>
                                </m:r>
                              </m:num>
                              <m:den>
                                <m:r>
                                  <a:rPr lang="en-US" b="0" i="1" smtClean="0">
                                    <a:latin typeface="Cambria Math" panose="02040503050406030204" pitchFamily="18" charset="0"/>
                                    <a:ea typeface="Cambria Math" panose="02040503050406030204" pitchFamily="18" charset="0"/>
                                  </a:rPr>
                                  <m:t>𝜆</m:t>
                                </m:r>
                              </m:den>
                            </m:f>
                          </m:e>
                        </m:d>
                      </m:e>
                    </m:func>
                  </m:oMath>
                </a14:m>
                <a:r>
                  <a:rPr lang="en-US" dirty="0"/>
                  <a:t>​</a:t>
                </a:r>
                <a:endParaRPr lang="uk-UA" dirty="0"/>
              </a:p>
            </p:txBody>
          </p:sp>
        </mc:Choice>
        <mc:Fallback xmlns="">
          <p:sp>
            <p:nvSpPr>
              <p:cNvPr id="10" name="TextBox 9">
                <a:extLst>
                  <a:ext uri="{FF2B5EF4-FFF2-40B4-BE49-F238E27FC236}">
                    <a16:creationId xmlns:a16="http://schemas.microsoft.com/office/drawing/2014/main" id="{FAFE994C-C309-4F99-B287-9981101B1463}"/>
                  </a:ext>
                </a:extLst>
              </p:cNvPr>
              <p:cNvSpPr txBox="1">
                <a:spLocks noRot="1" noChangeAspect="1" noMove="1" noResize="1" noEditPoints="1" noAdjustHandles="1" noChangeArrowheads="1" noChangeShapeType="1" noTextEdit="1"/>
              </p:cNvSpPr>
              <p:nvPr/>
            </p:nvSpPr>
            <p:spPr>
              <a:xfrm>
                <a:off x="549752" y="2100199"/>
                <a:ext cx="3135008" cy="506870"/>
              </a:xfrm>
              <a:prstGeom prst="rect">
                <a:avLst/>
              </a:prstGeom>
              <a:blipFill>
                <a:blip r:embed="rId4"/>
                <a:stretch>
                  <a:fillRect b="-6024"/>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graphicFrame>
            <p:nvGraphicFramePr>
              <p:cNvPr id="4" name="Таблиця 3">
                <a:extLst>
                  <a:ext uri="{FF2B5EF4-FFF2-40B4-BE49-F238E27FC236}">
                    <a16:creationId xmlns:a16="http://schemas.microsoft.com/office/drawing/2014/main" id="{A7A27A6A-AF33-4008-B19F-DC01BA1D009D}"/>
                  </a:ext>
                </a:extLst>
              </p:cNvPr>
              <p:cNvGraphicFramePr>
                <a:graphicFrameLocks noGrp="1"/>
              </p:cNvGraphicFramePr>
              <p:nvPr>
                <p:extLst>
                  <p:ext uri="{D42A27DB-BD31-4B8C-83A1-F6EECF244321}">
                    <p14:modId xmlns:p14="http://schemas.microsoft.com/office/powerpoint/2010/main" val="1513770713"/>
                  </p:ext>
                </p:extLst>
              </p:nvPr>
            </p:nvGraphicFramePr>
            <p:xfrm>
              <a:off x="549752" y="5026217"/>
              <a:ext cx="4223794" cy="1097280"/>
            </p:xfrm>
            <a:graphic>
              <a:graphicData uri="http://schemas.openxmlformats.org/drawingml/2006/table">
                <a:tbl>
                  <a:tblPr/>
                  <a:tblGrid>
                    <a:gridCol w="477384">
                      <a:extLst>
                        <a:ext uri="{9D8B030D-6E8A-4147-A177-3AD203B41FA5}">
                          <a16:colId xmlns:a16="http://schemas.microsoft.com/office/drawing/2014/main" val="2746767647"/>
                        </a:ext>
                      </a:extLst>
                    </a:gridCol>
                    <a:gridCol w="642241">
                      <a:extLst>
                        <a:ext uri="{9D8B030D-6E8A-4147-A177-3AD203B41FA5}">
                          <a16:colId xmlns:a16="http://schemas.microsoft.com/office/drawing/2014/main" val="1032649198"/>
                        </a:ext>
                      </a:extLst>
                    </a:gridCol>
                    <a:gridCol w="3104169">
                      <a:extLst>
                        <a:ext uri="{9D8B030D-6E8A-4147-A177-3AD203B41FA5}">
                          <a16:colId xmlns:a16="http://schemas.microsoft.com/office/drawing/2014/main" val="3142534351"/>
                        </a:ext>
                      </a:extLst>
                    </a:gridCol>
                  </a:tblGrid>
                  <a:tr h="0">
                    <a:tc>
                      <a:txBody>
                        <a:bodyPr/>
                        <a:lstStyle/>
                        <a:p>
                          <a:pPr algn="ctr"/>
                          <a:r>
                            <a:rPr lang="en-US" sz="1200" dirty="0"/>
                            <a:t>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200" dirty="0"/>
                            <a:t>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uk-UA" sz="1200" dirty="0"/>
                            <a:t>Формула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340179782"/>
                      </a:ext>
                    </a:extLst>
                  </a:tr>
                  <a:tr h="0">
                    <a:tc>
                      <a:txBody>
                        <a:bodyPr/>
                        <a:lstStyle/>
                        <a:p>
                          <a:pPr algn="ctr"/>
                          <a:r>
                            <a:rPr lang="uk-UA" sz="1200" dirty="0"/>
                            <a:t>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uk-UA" sz="1200" dirty="0"/>
                            <a:t>Гц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14:m>
                            <m:oMath xmlns:m="http://schemas.openxmlformats.org/officeDocument/2006/math">
                              <m:r>
                                <a:rPr lang="en-US" sz="1200" b="0" i="1" smtClean="0">
                                  <a:latin typeface="Cambria Math" panose="02040503050406030204" pitchFamily="18" charset="0"/>
                                  <a:ea typeface="Cambria Math" panose="02040503050406030204" pitchFamily="18" charset="0"/>
                                </a:rPr>
                                <m:t>𝐹𝑆𝑃𝐿</m:t>
                              </m:r>
                              <m:r>
                                <a:rPr lang="uk-UA" sz="1200" b="0" i="1" smtClean="0">
                                  <a:latin typeface="Cambria Math" panose="02040503050406030204" pitchFamily="18" charset="0"/>
                                  <a:ea typeface="Cambria Math" panose="02040503050406030204" pitchFamily="18" charset="0"/>
                                </a:rPr>
                                <m:t>=</m:t>
                              </m:r>
                              <m:r>
                                <a:rPr lang="en-US" sz="1200" b="0" i="1" smtClean="0">
                                  <a:latin typeface="Cambria Math" panose="02040503050406030204" pitchFamily="18" charset="0"/>
                                  <a:ea typeface="Cambria Math" panose="02040503050406030204" pitchFamily="18" charset="0"/>
                                </a:rPr>
                                <m:t>20</m:t>
                              </m:r>
                              <m:func>
                                <m:funcPr>
                                  <m:ctrlPr>
                                    <a:rPr lang="en-US" sz="1200" b="0" i="1" smtClean="0">
                                      <a:latin typeface="Cambria Math" panose="02040503050406030204" pitchFamily="18" charset="0"/>
                                      <a:ea typeface="Cambria Math" panose="02040503050406030204" pitchFamily="18" charset="0"/>
                                    </a:rPr>
                                  </m:ctrlPr>
                                </m:funcPr>
                                <m:fName>
                                  <m:sSub>
                                    <m:sSubPr>
                                      <m:ctrlPr>
                                        <a:rPr lang="en-US" sz="1200" b="0" i="1" smtClean="0">
                                          <a:latin typeface="Cambria Math" panose="02040503050406030204" pitchFamily="18" charset="0"/>
                                          <a:ea typeface="Cambria Math" panose="02040503050406030204" pitchFamily="18" charset="0"/>
                                        </a:rPr>
                                      </m:ctrlPr>
                                    </m:sSubPr>
                                    <m:e>
                                      <m:r>
                                        <m:rPr>
                                          <m:sty m:val="p"/>
                                        </m:rPr>
                                        <a:rPr lang="en-US" sz="1200" b="0" i="0" smtClean="0">
                                          <a:latin typeface="Cambria Math" panose="02040503050406030204" pitchFamily="18" charset="0"/>
                                          <a:ea typeface="Cambria Math" panose="02040503050406030204" pitchFamily="18" charset="0"/>
                                        </a:rPr>
                                        <m:t>log</m:t>
                                      </m:r>
                                    </m:e>
                                    <m:sub>
                                      <m:r>
                                        <a:rPr lang="en-US" sz="1200" b="0" i="1" smtClean="0">
                                          <a:latin typeface="Cambria Math" panose="02040503050406030204" pitchFamily="18" charset="0"/>
                                          <a:ea typeface="Cambria Math" panose="02040503050406030204" pitchFamily="18" charset="0"/>
                                        </a:rPr>
                                        <m:t>10</m:t>
                                      </m:r>
                                    </m:sub>
                                  </m:sSub>
                                </m:fName>
                                <m:e>
                                  <m:d>
                                    <m:dPr>
                                      <m:ctrlPr>
                                        <a:rPr lang="en-US" sz="1200" b="0" i="1" smtClean="0">
                                          <a:latin typeface="Cambria Math" panose="02040503050406030204" pitchFamily="18" charset="0"/>
                                          <a:ea typeface="Cambria Math" panose="02040503050406030204" pitchFamily="18" charset="0"/>
                                        </a:rPr>
                                      </m:ctrlPr>
                                    </m:dPr>
                                    <m:e>
                                      <m:r>
                                        <a:rPr lang="en-US" sz="1200" b="0" i="1" smtClean="0">
                                          <a:latin typeface="Cambria Math" panose="02040503050406030204" pitchFamily="18" charset="0"/>
                                          <a:ea typeface="Cambria Math" panose="02040503050406030204" pitchFamily="18" charset="0"/>
                                        </a:rPr>
                                        <m:t>𝑑</m:t>
                                      </m:r>
                                    </m:e>
                                  </m:d>
                                </m:e>
                              </m:func>
                              <m:r>
                                <a:rPr lang="en-US" sz="1200" i="1">
                                  <a:latin typeface="Cambria Math" panose="02040503050406030204" pitchFamily="18" charset="0"/>
                                  <a:ea typeface="Cambria Math" panose="02040503050406030204" pitchFamily="18" charset="0"/>
                                </a:rPr>
                                <m:t>+20</m:t>
                              </m:r>
                              <m:func>
                                <m:funcPr>
                                  <m:ctrlPr>
                                    <a:rPr lang="en-US" sz="1200" i="1">
                                      <a:latin typeface="Cambria Math" panose="02040503050406030204" pitchFamily="18" charset="0"/>
                                      <a:ea typeface="Cambria Math" panose="02040503050406030204" pitchFamily="18" charset="0"/>
                                    </a:rPr>
                                  </m:ctrlPr>
                                </m:funcPr>
                                <m:fName>
                                  <m:sSub>
                                    <m:sSubPr>
                                      <m:ctrlPr>
                                        <a:rPr lang="en-US" sz="1200" i="1">
                                          <a:latin typeface="Cambria Math" panose="02040503050406030204" pitchFamily="18" charset="0"/>
                                          <a:ea typeface="Cambria Math" panose="02040503050406030204" pitchFamily="18" charset="0"/>
                                        </a:rPr>
                                      </m:ctrlPr>
                                    </m:sSubPr>
                                    <m:e>
                                      <m:r>
                                        <m:rPr>
                                          <m:sty m:val="p"/>
                                        </m:rPr>
                                        <a:rPr lang="en-US" sz="1200">
                                          <a:latin typeface="Cambria Math" panose="02040503050406030204" pitchFamily="18" charset="0"/>
                                          <a:ea typeface="Cambria Math" panose="02040503050406030204" pitchFamily="18" charset="0"/>
                                        </a:rPr>
                                        <m:t>log</m:t>
                                      </m:r>
                                    </m:e>
                                    <m:sub>
                                      <m:r>
                                        <a:rPr lang="en-US" sz="1200" i="1">
                                          <a:latin typeface="Cambria Math" panose="02040503050406030204" pitchFamily="18" charset="0"/>
                                          <a:ea typeface="Cambria Math" panose="02040503050406030204" pitchFamily="18" charset="0"/>
                                        </a:rPr>
                                        <m:t>10</m:t>
                                      </m:r>
                                    </m:sub>
                                  </m:sSub>
                                </m:fName>
                                <m:e>
                                  <m:d>
                                    <m:dPr>
                                      <m:ctrlPr>
                                        <a:rPr lang="en-US" sz="1200" i="1">
                                          <a:latin typeface="Cambria Math" panose="02040503050406030204" pitchFamily="18" charset="0"/>
                                          <a:ea typeface="Cambria Math" panose="02040503050406030204" pitchFamily="18" charset="0"/>
                                        </a:rPr>
                                      </m:ctrlPr>
                                    </m:dPr>
                                    <m:e>
                                      <m:r>
                                        <a:rPr lang="en-US" sz="1200" b="0" i="1" smtClean="0">
                                          <a:latin typeface="Cambria Math" panose="02040503050406030204" pitchFamily="18" charset="0"/>
                                          <a:ea typeface="Cambria Math" panose="02040503050406030204" pitchFamily="18" charset="0"/>
                                        </a:rPr>
                                        <m:t>𝑓</m:t>
                                      </m:r>
                                    </m:e>
                                  </m:d>
                                </m:e>
                              </m:func>
                              <m:r>
                                <m:rPr>
                                  <m:nor/>
                                </m:rPr>
                                <a:rPr lang="en-US" sz="1200" dirty="0"/>
                                <m:t>​</m:t>
                              </m:r>
                            </m:oMath>
                          </a14:m>
                          <a:r>
                            <a:rPr lang="en-US" sz="1200" dirty="0"/>
                            <a:t>​</a:t>
                          </a:r>
                          <a:r>
                            <a:rPr lang="uk-UA" sz="1200" i="1" dirty="0"/>
                            <a:t>−</a:t>
                          </a:r>
                          <a:r>
                            <a:rPr lang="en-US" sz="1200" i="1" dirty="0"/>
                            <a:t> </a:t>
                          </a:r>
                          <a:r>
                            <a:rPr lang="uk-UA" sz="1200" i="1" dirty="0"/>
                            <a:t>147,55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308280745"/>
                      </a:ext>
                    </a:extLst>
                  </a:tr>
                  <a:tr h="0">
                    <a:tc>
                      <a:txBody>
                        <a:bodyPr/>
                        <a:lstStyle/>
                        <a:p>
                          <a:pPr algn="ctr"/>
                          <a:r>
                            <a:rPr lang="uk-UA" sz="1200" dirty="0"/>
                            <a:t>км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uk-UA" sz="1200" dirty="0"/>
                            <a:t>МГц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14:m>
                            <m:oMath xmlns:m="http://schemas.openxmlformats.org/officeDocument/2006/math">
                              <m:r>
                                <a:rPr lang="en-US" sz="1200" b="0" i="1" smtClean="0">
                                  <a:latin typeface="Cambria Math" panose="02040503050406030204" pitchFamily="18" charset="0"/>
                                  <a:ea typeface="Cambria Math" panose="02040503050406030204" pitchFamily="18" charset="0"/>
                                </a:rPr>
                                <m:t>𝐹𝑆𝑃𝐿</m:t>
                              </m:r>
                              <m:r>
                                <a:rPr lang="uk-UA" sz="1200" b="0" i="1" smtClean="0">
                                  <a:latin typeface="Cambria Math" panose="02040503050406030204" pitchFamily="18" charset="0"/>
                                  <a:ea typeface="Cambria Math" panose="02040503050406030204" pitchFamily="18" charset="0"/>
                                </a:rPr>
                                <m:t>=</m:t>
                              </m:r>
                              <m:r>
                                <a:rPr lang="en-US" sz="1200" b="0" i="1" smtClean="0">
                                  <a:latin typeface="Cambria Math" panose="02040503050406030204" pitchFamily="18" charset="0"/>
                                  <a:ea typeface="Cambria Math" panose="02040503050406030204" pitchFamily="18" charset="0"/>
                                </a:rPr>
                                <m:t>20</m:t>
                              </m:r>
                              <m:func>
                                <m:funcPr>
                                  <m:ctrlPr>
                                    <a:rPr lang="en-US" sz="1200" b="0" i="1" smtClean="0">
                                      <a:latin typeface="Cambria Math" panose="02040503050406030204" pitchFamily="18" charset="0"/>
                                      <a:ea typeface="Cambria Math" panose="02040503050406030204" pitchFamily="18" charset="0"/>
                                    </a:rPr>
                                  </m:ctrlPr>
                                </m:funcPr>
                                <m:fName>
                                  <m:sSub>
                                    <m:sSubPr>
                                      <m:ctrlPr>
                                        <a:rPr lang="en-US" sz="1200" b="0" i="1" smtClean="0">
                                          <a:latin typeface="Cambria Math" panose="02040503050406030204" pitchFamily="18" charset="0"/>
                                          <a:ea typeface="Cambria Math" panose="02040503050406030204" pitchFamily="18" charset="0"/>
                                        </a:rPr>
                                      </m:ctrlPr>
                                    </m:sSubPr>
                                    <m:e>
                                      <m:r>
                                        <m:rPr>
                                          <m:sty m:val="p"/>
                                        </m:rPr>
                                        <a:rPr lang="en-US" sz="1200" b="0" i="0" smtClean="0">
                                          <a:latin typeface="Cambria Math" panose="02040503050406030204" pitchFamily="18" charset="0"/>
                                          <a:ea typeface="Cambria Math" panose="02040503050406030204" pitchFamily="18" charset="0"/>
                                        </a:rPr>
                                        <m:t>log</m:t>
                                      </m:r>
                                    </m:e>
                                    <m:sub>
                                      <m:r>
                                        <a:rPr lang="en-US" sz="1200" b="0" i="1" smtClean="0">
                                          <a:latin typeface="Cambria Math" panose="02040503050406030204" pitchFamily="18" charset="0"/>
                                          <a:ea typeface="Cambria Math" panose="02040503050406030204" pitchFamily="18" charset="0"/>
                                        </a:rPr>
                                        <m:t>10</m:t>
                                      </m:r>
                                    </m:sub>
                                  </m:sSub>
                                </m:fName>
                                <m:e>
                                  <m:d>
                                    <m:dPr>
                                      <m:ctrlPr>
                                        <a:rPr lang="en-US" sz="1200" b="0" i="1" smtClean="0">
                                          <a:latin typeface="Cambria Math" panose="02040503050406030204" pitchFamily="18" charset="0"/>
                                          <a:ea typeface="Cambria Math" panose="02040503050406030204" pitchFamily="18" charset="0"/>
                                        </a:rPr>
                                      </m:ctrlPr>
                                    </m:dPr>
                                    <m:e>
                                      <m:r>
                                        <a:rPr lang="en-US" sz="1200" b="0" i="1" smtClean="0">
                                          <a:latin typeface="Cambria Math" panose="02040503050406030204" pitchFamily="18" charset="0"/>
                                          <a:ea typeface="Cambria Math" panose="02040503050406030204" pitchFamily="18" charset="0"/>
                                        </a:rPr>
                                        <m:t>𝑑</m:t>
                                      </m:r>
                                    </m:e>
                                  </m:d>
                                </m:e>
                              </m:func>
                              <m:r>
                                <a:rPr lang="en-US" sz="1200" i="1">
                                  <a:latin typeface="Cambria Math" panose="02040503050406030204" pitchFamily="18" charset="0"/>
                                  <a:ea typeface="Cambria Math" panose="02040503050406030204" pitchFamily="18" charset="0"/>
                                </a:rPr>
                                <m:t>+20</m:t>
                              </m:r>
                              <m:func>
                                <m:funcPr>
                                  <m:ctrlPr>
                                    <a:rPr lang="en-US" sz="1200" i="1">
                                      <a:latin typeface="Cambria Math" panose="02040503050406030204" pitchFamily="18" charset="0"/>
                                      <a:ea typeface="Cambria Math" panose="02040503050406030204" pitchFamily="18" charset="0"/>
                                    </a:rPr>
                                  </m:ctrlPr>
                                </m:funcPr>
                                <m:fName>
                                  <m:sSub>
                                    <m:sSubPr>
                                      <m:ctrlPr>
                                        <a:rPr lang="en-US" sz="1200" i="1">
                                          <a:latin typeface="Cambria Math" panose="02040503050406030204" pitchFamily="18" charset="0"/>
                                          <a:ea typeface="Cambria Math" panose="02040503050406030204" pitchFamily="18" charset="0"/>
                                        </a:rPr>
                                      </m:ctrlPr>
                                    </m:sSubPr>
                                    <m:e>
                                      <m:r>
                                        <m:rPr>
                                          <m:sty m:val="p"/>
                                        </m:rPr>
                                        <a:rPr lang="en-US" sz="1200">
                                          <a:latin typeface="Cambria Math" panose="02040503050406030204" pitchFamily="18" charset="0"/>
                                          <a:ea typeface="Cambria Math" panose="02040503050406030204" pitchFamily="18" charset="0"/>
                                        </a:rPr>
                                        <m:t>log</m:t>
                                      </m:r>
                                    </m:e>
                                    <m:sub>
                                      <m:r>
                                        <a:rPr lang="en-US" sz="1200" i="1">
                                          <a:latin typeface="Cambria Math" panose="02040503050406030204" pitchFamily="18" charset="0"/>
                                          <a:ea typeface="Cambria Math" panose="02040503050406030204" pitchFamily="18" charset="0"/>
                                        </a:rPr>
                                        <m:t>10</m:t>
                                      </m:r>
                                    </m:sub>
                                  </m:sSub>
                                </m:fName>
                                <m:e>
                                  <m:d>
                                    <m:dPr>
                                      <m:ctrlPr>
                                        <a:rPr lang="en-US" sz="1200" i="1">
                                          <a:latin typeface="Cambria Math" panose="02040503050406030204" pitchFamily="18" charset="0"/>
                                          <a:ea typeface="Cambria Math" panose="02040503050406030204" pitchFamily="18" charset="0"/>
                                        </a:rPr>
                                      </m:ctrlPr>
                                    </m:dPr>
                                    <m:e>
                                      <m:r>
                                        <a:rPr lang="en-US" sz="1200" b="0" i="1" smtClean="0">
                                          <a:latin typeface="Cambria Math" panose="02040503050406030204" pitchFamily="18" charset="0"/>
                                          <a:ea typeface="Cambria Math" panose="02040503050406030204" pitchFamily="18" charset="0"/>
                                        </a:rPr>
                                        <m:t>𝑓</m:t>
                                      </m:r>
                                    </m:e>
                                  </m:d>
                                </m:e>
                              </m:func>
                              <m:r>
                                <m:rPr>
                                  <m:nor/>
                                </m:rPr>
                                <a:rPr lang="en-US" sz="1200" dirty="0"/>
                                <m:t>​</m:t>
                              </m:r>
                            </m:oMath>
                          </a14:m>
                          <a:r>
                            <a:rPr lang="en-US" sz="1200" dirty="0"/>
                            <a:t>​</a:t>
                          </a:r>
                          <a:r>
                            <a:rPr lang="uk-UA" sz="1200" i="0" dirty="0"/>
                            <a:t>+</a:t>
                          </a:r>
                          <a:r>
                            <a:rPr lang="en-US" sz="1200" i="1" dirty="0"/>
                            <a:t> </a:t>
                          </a:r>
                          <a:r>
                            <a:rPr lang="uk-UA" sz="1200" i="1" dirty="0"/>
                            <a:t>32,44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475323895"/>
                      </a:ext>
                    </a:extLst>
                  </a:tr>
                  <a:tr h="0">
                    <a:tc>
                      <a:txBody>
                        <a:bodyPr/>
                        <a:lstStyle/>
                        <a:p>
                          <a:pPr algn="ctr"/>
                          <a:r>
                            <a:rPr lang="uk-UA" sz="1200"/>
                            <a:t>км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uk-UA" sz="1200" dirty="0"/>
                            <a:t>ГГц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14:m>
                            <m:oMath xmlns:m="http://schemas.openxmlformats.org/officeDocument/2006/math">
                              <m:r>
                                <a:rPr lang="en-US" sz="1200" b="0" i="1" smtClean="0">
                                  <a:latin typeface="Cambria Math" panose="02040503050406030204" pitchFamily="18" charset="0"/>
                                  <a:ea typeface="Cambria Math" panose="02040503050406030204" pitchFamily="18" charset="0"/>
                                </a:rPr>
                                <m:t>𝐹𝑆𝑃𝐿</m:t>
                              </m:r>
                              <m:r>
                                <a:rPr lang="uk-UA" sz="1200" b="0" i="1" smtClean="0">
                                  <a:latin typeface="Cambria Math" panose="02040503050406030204" pitchFamily="18" charset="0"/>
                                  <a:ea typeface="Cambria Math" panose="02040503050406030204" pitchFamily="18" charset="0"/>
                                </a:rPr>
                                <m:t>=</m:t>
                              </m:r>
                              <m:r>
                                <a:rPr lang="en-US" sz="1200" b="0" i="1" smtClean="0">
                                  <a:latin typeface="Cambria Math" panose="02040503050406030204" pitchFamily="18" charset="0"/>
                                  <a:ea typeface="Cambria Math" panose="02040503050406030204" pitchFamily="18" charset="0"/>
                                </a:rPr>
                                <m:t>20</m:t>
                              </m:r>
                              <m:func>
                                <m:funcPr>
                                  <m:ctrlPr>
                                    <a:rPr lang="en-US" sz="1200" b="0" i="1" smtClean="0">
                                      <a:latin typeface="Cambria Math" panose="02040503050406030204" pitchFamily="18" charset="0"/>
                                      <a:ea typeface="Cambria Math" panose="02040503050406030204" pitchFamily="18" charset="0"/>
                                    </a:rPr>
                                  </m:ctrlPr>
                                </m:funcPr>
                                <m:fName>
                                  <m:sSub>
                                    <m:sSubPr>
                                      <m:ctrlPr>
                                        <a:rPr lang="en-US" sz="1200" b="0" i="1" smtClean="0">
                                          <a:latin typeface="Cambria Math" panose="02040503050406030204" pitchFamily="18" charset="0"/>
                                          <a:ea typeface="Cambria Math" panose="02040503050406030204" pitchFamily="18" charset="0"/>
                                        </a:rPr>
                                      </m:ctrlPr>
                                    </m:sSubPr>
                                    <m:e>
                                      <m:r>
                                        <m:rPr>
                                          <m:sty m:val="p"/>
                                        </m:rPr>
                                        <a:rPr lang="en-US" sz="1200" b="0" i="0" smtClean="0">
                                          <a:latin typeface="Cambria Math" panose="02040503050406030204" pitchFamily="18" charset="0"/>
                                          <a:ea typeface="Cambria Math" panose="02040503050406030204" pitchFamily="18" charset="0"/>
                                        </a:rPr>
                                        <m:t>log</m:t>
                                      </m:r>
                                    </m:e>
                                    <m:sub>
                                      <m:r>
                                        <a:rPr lang="en-US" sz="1200" b="0" i="1" smtClean="0">
                                          <a:latin typeface="Cambria Math" panose="02040503050406030204" pitchFamily="18" charset="0"/>
                                          <a:ea typeface="Cambria Math" panose="02040503050406030204" pitchFamily="18" charset="0"/>
                                        </a:rPr>
                                        <m:t>10</m:t>
                                      </m:r>
                                    </m:sub>
                                  </m:sSub>
                                </m:fName>
                                <m:e>
                                  <m:d>
                                    <m:dPr>
                                      <m:ctrlPr>
                                        <a:rPr lang="en-US" sz="1200" b="0" i="1" smtClean="0">
                                          <a:latin typeface="Cambria Math" panose="02040503050406030204" pitchFamily="18" charset="0"/>
                                          <a:ea typeface="Cambria Math" panose="02040503050406030204" pitchFamily="18" charset="0"/>
                                        </a:rPr>
                                      </m:ctrlPr>
                                    </m:dPr>
                                    <m:e>
                                      <m:r>
                                        <a:rPr lang="en-US" sz="1200" b="0" i="1" smtClean="0">
                                          <a:latin typeface="Cambria Math" panose="02040503050406030204" pitchFamily="18" charset="0"/>
                                          <a:ea typeface="Cambria Math" panose="02040503050406030204" pitchFamily="18" charset="0"/>
                                        </a:rPr>
                                        <m:t>𝑑</m:t>
                                      </m:r>
                                    </m:e>
                                  </m:d>
                                </m:e>
                              </m:func>
                              <m:r>
                                <a:rPr lang="en-US" sz="1200" i="1">
                                  <a:latin typeface="Cambria Math" panose="02040503050406030204" pitchFamily="18" charset="0"/>
                                  <a:ea typeface="Cambria Math" panose="02040503050406030204" pitchFamily="18" charset="0"/>
                                </a:rPr>
                                <m:t>+20</m:t>
                              </m:r>
                              <m:func>
                                <m:funcPr>
                                  <m:ctrlPr>
                                    <a:rPr lang="en-US" sz="1200" i="1">
                                      <a:latin typeface="Cambria Math" panose="02040503050406030204" pitchFamily="18" charset="0"/>
                                      <a:ea typeface="Cambria Math" panose="02040503050406030204" pitchFamily="18" charset="0"/>
                                    </a:rPr>
                                  </m:ctrlPr>
                                </m:funcPr>
                                <m:fName>
                                  <m:sSub>
                                    <m:sSubPr>
                                      <m:ctrlPr>
                                        <a:rPr lang="en-US" sz="1200" i="1">
                                          <a:latin typeface="Cambria Math" panose="02040503050406030204" pitchFamily="18" charset="0"/>
                                          <a:ea typeface="Cambria Math" panose="02040503050406030204" pitchFamily="18" charset="0"/>
                                        </a:rPr>
                                      </m:ctrlPr>
                                    </m:sSubPr>
                                    <m:e>
                                      <m:r>
                                        <m:rPr>
                                          <m:sty m:val="p"/>
                                        </m:rPr>
                                        <a:rPr lang="en-US" sz="1200">
                                          <a:latin typeface="Cambria Math" panose="02040503050406030204" pitchFamily="18" charset="0"/>
                                          <a:ea typeface="Cambria Math" panose="02040503050406030204" pitchFamily="18" charset="0"/>
                                        </a:rPr>
                                        <m:t>log</m:t>
                                      </m:r>
                                    </m:e>
                                    <m:sub>
                                      <m:r>
                                        <a:rPr lang="en-US" sz="1200" i="1">
                                          <a:latin typeface="Cambria Math" panose="02040503050406030204" pitchFamily="18" charset="0"/>
                                          <a:ea typeface="Cambria Math" panose="02040503050406030204" pitchFamily="18" charset="0"/>
                                        </a:rPr>
                                        <m:t>10</m:t>
                                      </m:r>
                                    </m:sub>
                                  </m:sSub>
                                </m:fName>
                                <m:e>
                                  <m:d>
                                    <m:dPr>
                                      <m:ctrlPr>
                                        <a:rPr lang="en-US" sz="1200" i="1">
                                          <a:latin typeface="Cambria Math" panose="02040503050406030204" pitchFamily="18" charset="0"/>
                                          <a:ea typeface="Cambria Math" panose="02040503050406030204" pitchFamily="18" charset="0"/>
                                        </a:rPr>
                                      </m:ctrlPr>
                                    </m:dPr>
                                    <m:e>
                                      <m:r>
                                        <a:rPr lang="en-US" sz="1200" b="0" i="1" smtClean="0">
                                          <a:latin typeface="Cambria Math" panose="02040503050406030204" pitchFamily="18" charset="0"/>
                                          <a:ea typeface="Cambria Math" panose="02040503050406030204" pitchFamily="18" charset="0"/>
                                        </a:rPr>
                                        <m:t>𝑓</m:t>
                                      </m:r>
                                    </m:e>
                                  </m:d>
                                </m:e>
                              </m:func>
                              <m:r>
                                <m:rPr>
                                  <m:nor/>
                                </m:rPr>
                                <a:rPr lang="en-US" sz="1200" dirty="0"/>
                                <m:t>​</m:t>
                              </m:r>
                            </m:oMath>
                          </a14:m>
                          <a:r>
                            <a:rPr lang="en-US" sz="1200" dirty="0"/>
                            <a:t>​</a:t>
                          </a:r>
                          <a:r>
                            <a:rPr lang="uk-UA" sz="1200" dirty="0"/>
                            <a:t>+</a:t>
                          </a:r>
                          <a:r>
                            <a:rPr lang="en-US" sz="1200" dirty="0"/>
                            <a:t> </a:t>
                          </a:r>
                          <a:r>
                            <a:rPr lang="uk-UA" sz="1200" i="1" dirty="0"/>
                            <a:t>92,45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522531513"/>
                      </a:ext>
                    </a:extLst>
                  </a:tr>
                </a:tbl>
              </a:graphicData>
            </a:graphic>
          </p:graphicFrame>
        </mc:Choice>
        <mc:Fallback xmlns="">
          <p:graphicFrame>
            <p:nvGraphicFramePr>
              <p:cNvPr id="4" name="Таблиця 3">
                <a:extLst>
                  <a:ext uri="{FF2B5EF4-FFF2-40B4-BE49-F238E27FC236}">
                    <a16:creationId xmlns:a16="http://schemas.microsoft.com/office/drawing/2014/main" id="{A7A27A6A-AF33-4008-B19F-DC01BA1D009D}"/>
                  </a:ext>
                </a:extLst>
              </p:cNvPr>
              <p:cNvGraphicFramePr>
                <a:graphicFrameLocks noGrp="1"/>
              </p:cNvGraphicFramePr>
              <p:nvPr>
                <p:extLst>
                  <p:ext uri="{D42A27DB-BD31-4B8C-83A1-F6EECF244321}">
                    <p14:modId xmlns:p14="http://schemas.microsoft.com/office/powerpoint/2010/main" val="1513770713"/>
                  </p:ext>
                </p:extLst>
              </p:nvPr>
            </p:nvGraphicFramePr>
            <p:xfrm>
              <a:off x="549752" y="5026217"/>
              <a:ext cx="4223794" cy="1097280"/>
            </p:xfrm>
            <a:graphic>
              <a:graphicData uri="http://schemas.openxmlformats.org/drawingml/2006/table">
                <a:tbl>
                  <a:tblPr/>
                  <a:tblGrid>
                    <a:gridCol w="477384">
                      <a:extLst>
                        <a:ext uri="{9D8B030D-6E8A-4147-A177-3AD203B41FA5}">
                          <a16:colId xmlns:a16="http://schemas.microsoft.com/office/drawing/2014/main" val="2746767647"/>
                        </a:ext>
                      </a:extLst>
                    </a:gridCol>
                    <a:gridCol w="642241">
                      <a:extLst>
                        <a:ext uri="{9D8B030D-6E8A-4147-A177-3AD203B41FA5}">
                          <a16:colId xmlns:a16="http://schemas.microsoft.com/office/drawing/2014/main" val="1032649198"/>
                        </a:ext>
                      </a:extLst>
                    </a:gridCol>
                    <a:gridCol w="3104169">
                      <a:extLst>
                        <a:ext uri="{9D8B030D-6E8A-4147-A177-3AD203B41FA5}">
                          <a16:colId xmlns:a16="http://schemas.microsoft.com/office/drawing/2014/main" val="3142534351"/>
                        </a:ext>
                      </a:extLst>
                    </a:gridCol>
                  </a:tblGrid>
                  <a:tr h="274320">
                    <a:tc>
                      <a:txBody>
                        <a:bodyPr/>
                        <a:lstStyle/>
                        <a:p>
                          <a:pPr algn="ctr"/>
                          <a:r>
                            <a:rPr lang="en-US" sz="1200" dirty="0"/>
                            <a:t>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200" dirty="0"/>
                            <a:t>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uk-UA" sz="1200" dirty="0"/>
                            <a:t>Формула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340179782"/>
                      </a:ext>
                    </a:extLst>
                  </a:tr>
                  <a:tr h="274320">
                    <a:tc>
                      <a:txBody>
                        <a:bodyPr/>
                        <a:lstStyle/>
                        <a:p>
                          <a:pPr algn="ctr"/>
                          <a:r>
                            <a:rPr lang="uk-UA" sz="1200" dirty="0"/>
                            <a:t>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uk-UA" sz="1200" dirty="0"/>
                            <a:t>Гц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uk-UA"/>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36275" t="-100000" r="-392" b="-213043"/>
                          </a:stretch>
                        </a:blipFill>
                      </a:tcPr>
                    </a:tc>
                    <a:extLst>
                      <a:ext uri="{0D108BD9-81ED-4DB2-BD59-A6C34878D82A}">
                        <a16:rowId xmlns:a16="http://schemas.microsoft.com/office/drawing/2014/main" val="3308280745"/>
                      </a:ext>
                    </a:extLst>
                  </a:tr>
                  <a:tr h="274320">
                    <a:tc>
                      <a:txBody>
                        <a:bodyPr/>
                        <a:lstStyle/>
                        <a:p>
                          <a:pPr algn="ctr"/>
                          <a:r>
                            <a:rPr lang="uk-UA" sz="1200" dirty="0"/>
                            <a:t>км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uk-UA" sz="1200" dirty="0"/>
                            <a:t>МГц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uk-UA"/>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36275" t="-204444" r="-392" b="-117778"/>
                          </a:stretch>
                        </a:blipFill>
                      </a:tcPr>
                    </a:tc>
                    <a:extLst>
                      <a:ext uri="{0D108BD9-81ED-4DB2-BD59-A6C34878D82A}">
                        <a16:rowId xmlns:a16="http://schemas.microsoft.com/office/drawing/2014/main" val="1475323895"/>
                      </a:ext>
                    </a:extLst>
                  </a:tr>
                  <a:tr h="274320">
                    <a:tc>
                      <a:txBody>
                        <a:bodyPr/>
                        <a:lstStyle/>
                        <a:p>
                          <a:pPr algn="ctr"/>
                          <a:r>
                            <a:rPr lang="uk-UA" sz="1200"/>
                            <a:t>км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uk-UA" sz="1200" dirty="0"/>
                            <a:t>ГГц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endParaRPr lang="uk-UA"/>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36275" t="-304444" r="-392" b="-17778"/>
                          </a:stretch>
                        </a:blipFill>
                      </a:tcPr>
                    </a:tc>
                    <a:extLst>
                      <a:ext uri="{0D108BD9-81ED-4DB2-BD59-A6C34878D82A}">
                        <a16:rowId xmlns:a16="http://schemas.microsoft.com/office/drawing/2014/main" val="2522531513"/>
                      </a:ext>
                    </a:extLst>
                  </a:tr>
                </a:tbl>
              </a:graphicData>
            </a:graphic>
          </p:graphicFrame>
        </mc:Fallback>
      </mc:AlternateContent>
    </p:spTree>
    <p:extLst>
      <p:ext uri="{BB962C8B-B14F-4D97-AF65-F5344CB8AC3E}">
        <p14:creationId xmlns:p14="http://schemas.microsoft.com/office/powerpoint/2010/main" val="2029106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C2BA7-4107-67E4-8EDD-EC2C08A333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2C4B1A-FD27-15C7-25CA-563EA73D833C}"/>
              </a:ext>
            </a:extLst>
          </p:cNvPr>
          <p:cNvSpPr>
            <a:spLocks noGrp="1"/>
          </p:cNvSpPr>
          <p:nvPr>
            <p:ph type="title"/>
          </p:nvPr>
        </p:nvSpPr>
        <p:spPr>
          <a:xfrm>
            <a:off x="1487055" y="208245"/>
            <a:ext cx="9014690" cy="739398"/>
          </a:xfrm>
        </p:spPr>
        <p:txBody>
          <a:bodyPr>
            <a:normAutofit/>
          </a:bodyPr>
          <a:lstStyle/>
          <a:p>
            <a:pPr algn="ctr"/>
            <a:r>
              <a:rPr lang="uk-UA" sz="3200" noProof="0" dirty="0"/>
              <a:t>Чому реальне середовище складніше за FSPL</a:t>
            </a:r>
            <a:endParaRPr lang="uk-UA" sz="6000" noProof="0" dirty="0"/>
          </a:p>
        </p:txBody>
      </p:sp>
      <p:sp>
        <p:nvSpPr>
          <p:cNvPr id="3" name="Content Placeholder 2">
            <a:extLst>
              <a:ext uri="{FF2B5EF4-FFF2-40B4-BE49-F238E27FC236}">
                <a16:creationId xmlns:a16="http://schemas.microsoft.com/office/drawing/2014/main" id="{AFF63B73-147C-7B23-84B1-202529BFB55F}"/>
              </a:ext>
            </a:extLst>
          </p:cNvPr>
          <p:cNvSpPr>
            <a:spLocks noGrp="1"/>
          </p:cNvSpPr>
          <p:nvPr>
            <p:ph idx="1"/>
          </p:nvPr>
        </p:nvSpPr>
        <p:spPr>
          <a:xfrm>
            <a:off x="448901" y="1028919"/>
            <a:ext cx="11049000" cy="5362828"/>
          </a:xfrm>
        </p:spPr>
        <p:txBody>
          <a:bodyPr>
            <a:normAutofit/>
          </a:bodyPr>
          <a:lstStyle/>
          <a:p>
            <a:pPr marL="0" indent="0">
              <a:buNone/>
            </a:pPr>
            <a:r>
              <a:rPr lang="uk-UA" sz="1800" noProof="0" dirty="0"/>
              <a:t>Модель вільного простору не враховує стіни, дерева, рельєф, відбиття, дифракцію та інші особливості реального середовища. Тому практичні втрати часто відрізняються від теоретичного значення FSPL.</a:t>
            </a:r>
          </a:p>
          <a:p>
            <a:pPr marL="0" indent="0">
              <a:buNone/>
            </a:pPr>
            <a:r>
              <a:rPr lang="uk-UA" sz="1800" noProof="0" dirty="0"/>
              <a:t>Для опису реальних каналів використовують моделі поширення та результати вимірювань. Інженер повинен розрізняти </a:t>
            </a:r>
            <a:r>
              <a:rPr lang="uk-UA" sz="1800" b="1" noProof="0" dirty="0"/>
              <a:t>базові втрати поширення</a:t>
            </a:r>
            <a:r>
              <a:rPr lang="uk-UA" sz="1800" noProof="0" dirty="0"/>
              <a:t> і додаткові втрати, спричинені середовищем.</a:t>
            </a:r>
          </a:p>
          <a:p>
            <a:pPr marL="0" indent="0">
              <a:buNone/>
            </a:pPr>
            <a:endParaRPr lang="uk-UA" sz="2000" noProof="0" dirty="0"/>
          </a:p>
        </p:txBody>
      </p:sp>
      <p:pic>
        <p:nvPicPr>
          <p:cNvPr id="5" name="Picture 4">
            <a:extLst>
              <a:ext uri="{FF2B5EF4-FFF2-40B4-BE49-F238E27FC236}">
                <a16:creationId xmlns:a16="http://schemas.microsoft.com/office/drawing/2014/main" id="{0E4702D7-8D19-AF64-537A-DC9CF86186CC}"/>
              </a:ext>
            </a:extLst>
          </p:cNvPr>
          <p:cNvPicPr>
            <a:picLocks noChangeAspect="1"/>
          </p:cNvPicPr>
          <p:nvPr/>
        </p:nvPicPr>
        <p:blipFill>
          <a:blip r:embed="rId2"/>
          <a:stretch>
            <a:fillRect/>
          </a:stretch>
        </p:blipFill>
        <p:spPr>
          <a:xfrm>
            <a:off x="167953" y="2689632"/>
            <a:ext cx="5928047" cy="3379643"/>
          </a:xfrm>
          <a:prstGeom prst="rect">
            <a:avLst/>
          </a:prstGeom>
        </p:spPr>
      </p:pic>
      <p:pic>
        <p:nvPicPr>
          <p:cNvPr id="7" name="Picture 6">
            <a:extLst>
              <a:ext uri="{FF2B5EF4-FFF2-40B4-BE49-F238E27FC236}">
                <a16:creationId xmlns:a16="http://schemas.microsoft.com/office/drawing/2014/main" id="{F9AAB8AA-5DE6-6178-D533-B1F33DA2F2D5}"/>
              </a:ext>
            </a:extLst>
          </p:cNvPr>
          <p:cNvPicPr>
            <a:picLocks noChangeAspect="1"/>
          </p:cNvPicPr>
          <p:nvPr/>
        </p:nvPicPr>
        <p:blipFill>
          <a:blip r:embed="rId3"/>
          <a:stretch>
            <a:fillRect/>
          </a:stretch>
        </p:blipFill>
        <p:spPr>
          <a:xfrm>
            <a:off x="6096000" y="2689632"/>
            <a:ext cx="5867812" cy="3299369"/>
          </a:xfrm>
          <a:prstGeom prst="rect">
            <a:avLst/>
          </a:prstGeom>
        </p:spPr>
      </p:pic>
    </p:spTree>
    <p:extLst>
      <p:ext uri="{BB962C8B-B14F-4D97-AF65-F5344CB8AC3E}">
        <p14:creationId xmlns:p14="http://schemas.microsoft.com/office/powerpoint/2010/main" val="113513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9A2CF-3F0C-A31B-E588-C93A0E9D57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63A77F-2223-B5FF-4D1C-F5432630C609}"/>
              </a:ext>
            </a:extLst>
          </p:cNvPr>
          <p:cNvSpPr>
            <a:spLocks noGrp="1"/>
          </p:cNvSpPr>
          <p:nvPr>
            <p:ph type="title"/>
          </p:nvPr>
        </p:nvSpPr>
        <p:spPr>
          <a:xfrm>
            <a:off x="1911927" y="208245"/>
            <a:ext cx="7906328" cy="739398"/>
          </a:xfrm>
        </p:spPr>
        <p:txBody>
          <a:bodyPr>
            <a:normAutofit fontScale="90000"/>
          </a:bodyPr>
          <a:lstStyle/>
          <a:p>
            <a:pPr algn="ctr"/>
            <a:r>
              <a:rPr lang="uk-UA" sz="3600" noProof="0" dirty="0"/>
              <a:t>Багатопроменевість – multipath propagation</a:t>
            </a:r>
            <a:endParaRPr lang="uk-UA" sz="6600" noProof="0" dirty="0"/>
          </a:p>
        </p:txBody>
      </p:sp>
      <p:sp>
        <p:nvSpPr>
          <p:cNvPr id="3" name="Content Placeholder 2">
            <a:extLst>
              <a:ext uri="{FF2B5EF4-FFF2-40B4-BE49-F238E27FC236}">
                <a16:creationId xmlns:a16="http://schemas.microsoft.com/office/drawing/2014/main" id="{949020F4-3535-9247-ABE3-DE09295C55C4}"/>
              </a:ext>
            </a:extLst>
          </p:cNvPr>
          <p:cNvSpPr>
            <a:spLocks noGrp="1"/>
          </p:cNvSpPr>
          <p:nvPr>
            <p:ph idx="1"/>
          </p:nvPr>
        </p:nvSpPr>
        <p:spPr>
          <a:xfrm>
            <a:off x="448901" y="1028919"/>
            <a:ext cx="11049000" cy="5362828"/>
          </a:xfrm>
        </p:spPr>
        <p:txBody>
          <a:bodyPr>
            <a:normAutofit/>
          </a:bodyPr>
          <a:lstStyle/>
          <a:p>
            <a:pPr marL="0" indent="0">
              <a:buNone/>
            </a:pPr>
            <a:r>
              <a:rPr lang="uk-UA" sz="1800" noProof="0" dirty="0"/>
              <a:t>У реальному середовищі сигнал може досягати приймача одночасно кількома шляхами. Один компонент може прийти безпосередньо, інші – після відбиття, дифракції або розсіювання.</a:t>
            </a:r>
          </a:p>
          <a:p>
            <a:pPr marL="0" indent="0">
              <a:buNone/>
            </a:pPr>
            <a:r>
              <a:rPr lang="uk-UA" sz="1800" noProof="0" dirty="0"/>
              <a:t>Ці компоненти мають різні амплітуди, фази та затримки. На вході приймача вони складаються, формуючи складний результуючий сигнал.</a:t>
            </a:r>
          </a:p>
          <a:p>
            <a:pPr marL="0" indent="0">
              <a:buNone/>
            </a:pPr>
            <a:endParaRPr lang="uk-UA" sz="2000" noProof="0" dirty="0"/>
          </a:p>
        </p:txBody>
      </p:sp>
      <p:pic>
        <p:nvPicPr>
          <p:cNvPr id="12292" name="Picture 4">
            <a:extLst>
              <a:ext uri="{FF2B5EF4-FFF2-40B4-BE49-F238E27FC236}">
                <a16:creationId xmlns:a16="http://schemas.microsoft.com/office/drawing/2014/main" id="{DE06AABE-11FC-D2D2-3734-C007C95EF0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929" y="2417208"/>
            <a:ext cx="4863195" cy="41035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3D54C640-96F3-37A0-F506-5668461BAE55}"/>
              </a:ext>
            </a:extLst>
          </p:cNvPr>
          <p:cNvPicPr>
            <a:picLocks noChangeAspect="1"/>
          </p:cNvPicPr>
          <p:nvPr/>
        </p:nvPicPr>
        <p:blipFill>
          <a:blip r:embed="rId3"/>
          <a:stretch>
            <a:fillRect/>
          </a:stretch>
        </p:blipFill>
        <p:spPr>
          <a:xfrm>
            <a:off x="5306446" y="2245848"/>
            <a:ext cx="6670625" cy="4403907"/>
          </a:xfrm>
          <a:prstGeom prst="rect">
            <a:avLst/>
          </a:prstGeom>
        </p:spPr>
      </p:pic>
    </p:spTree>
    <p:extLst>
      <p:ext uri="{BB962C8B-B14F-4D97-AF65-F5344CB8AC3E}">
        <p14:creationId xmlns:p14="http://schemas.microsoft.com/office/powerpoint/2010/main" val="14158821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9A2CF-3F0C-A31B-E588-C93A0E9D57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63A77F-2223-B5FF-4D1C-F5432630C609}"/>
              </a:ext>
            </a:extLst>
          </p:cNvPr>
          <p:cNvSpPr>
            <a:spLocks noGrp="1"/>
          </p:cNvSpPr>
          <p:nvPr>
            <p:ph type="title"/>
          </p:nvPr>
        </p:nvSpPr>
        <p:spPr>
          <a:xfrm>
            <a:off x="1798565" y="180536"/>
            <a:ext cx="8349671" cy="739398"/>
          </a:xfrm>
        </p:spPr>
        <p:txBody>
          <a:bodyPr>
            <a:noAutofit/>
          </a:bodyPr>
          <a:lstStyle/>
          <a:p>
            <a:pPr algn="ctr"/>
            <a:r>
              <a:rPr lang="uk-UA" sz="3200" noProof="0" dirty="0"/>
              <a:t>Конструктивна та деструктивна інтерференція</a:t>
            </a:r>
            <a:endParaRPr lang="uk-UA" sz="6000" noProof="0" dirty="0"/>
          </a:p>
        </p:txBody>
      </p:sp>
      <p:sp>
        <p:nvSpPr>
          <p:cNvPr id="3" name="Content Placeholder 2">
            <a:extLst>
              <a:ext uri="{FF2B5EF4-FFF2-40B4-BE49-F238E27FC236}">
                <a16:creationId xmlns:a16="http://schemas.microsoft.com/office/drawing/2014/main" id="{949020F4-3535-9247-ABE3-DE09295C55C4}"/>
              </a:ext>
            </a:extLst>
          </p:cNvPr>
          <p:cNvSpPr>
            <a:spLocks noGrp="1"/>
          </p:cNvSpPr>
          <p:nvPr>
            <p:ph idx="1"/>
          </p:nvPr>
        </p:nvSpPr>
        <p:spPr>
          <a:xfrm>
            <a:off x="448901" y="1028919"/>
            <a:ext cx="11049000" cy="5362828"/>
          </a:xfrm>
        </p:spPr>
        <p:txBody>
          <a:bodyPr>
            <a:normAutofit/>
          </a:bodyPr>
          <a:lstStyle/>
          <a:p>
            <a:pPr marL="0" indent="0">
              <a:buNone/>
            </a:pPr>
            <a:r>
              <a:rPr lang="uk-UA" sz="1800" noProof="0" dirty="0"/>
              <a:t>Якщо кілька компонентів сигналу приходять до приймача приблизно в однаковій фазі, вони можуть підсилити один одного. Це називається </a:t>
            </a:r>
            <a:r>
              <a:rPr lang="uk-UA" sz="1800" b="1" noProof="0" dirty="0"/>
              <a:t>конструктивною інтерференцією</a:t>
            </a:r>
            <a:r>
              <a:rPr lang="uk-UA" sz="1800" noProof="0" dirty="0"/>
              <a:t>.</a:t>
            </a:r>
          </a:p>
          <a:p>
            <a:pPr marL="0" indent="0">
              <a:buNone/>
            </a:pPr>
            <a:r>
              <a:rPr lang="uk-UA" sz="1800" noProof="0" dirty="0"/>
              <a:t>Якщо фази відрізняються приблизно на 180°, компоненти можуть частково або майже повністю компенсувати один одного. Така </a:t>
            </a:r>
            <a:r>
              <a:rPr lang="uk-UA" sz="1800" b="1" noProof="0" dirty="0"/>
              <a:t>деструктивна інтерференція </a:t>
            </a:r>
            <a:r>
              <a:rPr lang="uk-UA" sz="1800" noProof="0" dirty="0"/>
              <a:t>є однією з фундаментальних причин глибоких провалів рівня сигналу у бездротових каналах.</a:t>
            </a:r>
          </a:p>
          <a:p>
            <a:pPr marL="0" indent="0">
              <a:buNone/>
            </a:pPr>
            <a:endParaRPr lang="uk-UA" sz="2000" noProof="0" dirty="0"/>
          </a:p>
        </p:txBody>
      </p:sp>
      <p:pic>
        <p:nvPicPr>
          <p:cNvPr id="5" name="Picture 4">
            <a:extLst>
              <a:ext uri="{FF2B5EF4-FFF2-40B4-BE49-F238E27FC236}">
                <a16:creationId xmlns:a16="http://schemas.microsoft.com/office/drawing/2014/main" id="{DB705577-367D-0AC4-95D8-A05D70C7229E}"/>
              </a:ext>
            </a:extLst>
          </p:cNvPr>
          <p:cNvPicPr>
            <a:picLocks noChangeAspect="1"/>
          </p:cNvPicPr>
          <p:nvPr/>
        </p:nvPicPr>
        <p:blipFill>
          <a:blip r:embed="rId2"/>
          <a:stretch>
            <a:fillRect/>
          </a:stretch>
        </p:blipFill>
        <p:spPr>
          <a:xfrm>
            <a:off x="6271491" y="2474676"/>
            <a:ext cx="3154506" cy="4202788"/>
          </a:xfrm>
          <a:prstGeom prst="rect">
            <a:avLst/>
          </a:prstGeom>
        </p:spPr>
      </p:pic>
      <p:pic>
        <p:nvPicPr>
          <p:cNvPr id="13316" name="Picture 4">
            <a:extLst>
              <a:ext uri="{FF2B5EF4-FFF2-40B4-BE49-F238E27FC236}">
                <a16:creationId xmlns:a16="http://schemas.microsoft.com/office/drawing/2014/main" id="{DBCE4466-3E53-50EC-3D3E-B7413E574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099" y="2896072"/>
            <a:ext cx="4724400" cy="3495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4098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9A2CF-3F0C-A31B-E588-C93A0E9D57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63A77F-2223-B5FF-4D1C-F5432630C609}"/>
              </a:ext>
            </a:extLst>
          </p:cNvPr>
          <p:cNvSpPr>
            <a:spLocks noGrp="1"/>
          </p:cNvSpPr>
          <p:nvPr>
            <p:ph type="title"/>
          </p:nvPr>
        </p:nvSpPr>
        <p:spPr>
          <a:xfrm>
            <a:off x="2256954" y="208245"/>
            <a:ext cx="7225420" cy="739398"/>
          </a:xfrm>
        </p:spPr>
        <p:txBody>
          <a:bodyPr>
            <a:normAutofit/>
          </a:bodyPr>
          <a:lstStyle/>
          <a:p>
            <a:pPr algn="ctr"/>
            <a:r>
              <a:rPr lang="uk-UA" sz="3200" noProof="0" dirty="0"/>
              <a:t>Завмирання сигналу</a:t>
            </a:r>
          </a:p>
        </p:txBody>
      </p:sp>
      <p:sp>
        <p:nvSpPr>
          <p:cNvPr id="3" name="Content Placeholder 2">
            <a:extLst>
              <a:ext uri="{FF2B5EF4-FFF2-40B4-BE49-F238E27FC236}">
                <a16:creationId xmlns:a16="http://schemas.microsoft.com/office/drawing/2014/main" id="{949020F4-3535-9247-ABE3-DE09295C55C4}"/>
              </a:ext>
            </a:extLst>
          </p:cNvPr>
          <p:cNvSpPr>
            <a:spLocks noGrp="1"/>
          </p:cNvSpPr>
          <p:nvPr>
            <p:ph idx="1"/>
          </p:nvPr>
        </p:nvSpPr>
        <p:spPr>
          <a:xfrm>
            <a:off x="345164" y="856228"/>
            <a:ext cx="11049000" cy="5362828"/>
          </a:xfrm>
        </p:spPr>
        <p:txBody>
          <a:bodyPr>
            <a:normAutofit/>
          </a:bodyPr>
          <a:lstStyle/>
          <a:p>
            <a:pPr marL="0" indent="0">
              <a:buNone/>
            </a:pPr>
            <a:r>
              <a:rPr lang="uk-UA" sz="1600" b="1" noProof="0" dirty="0"/>
              <a:t>Завмирання сигналу (</a:t>
            </a:r>
            <a:r>
              <a:rPr lang="en-US" sz="1600" b="1" noProof="0" dirty="0"/>
              <a:t>f</a:t>
            </a:r>
            <a:r>
              <a:rPr lang="uk-UA" sz="1600" b="1" noProof="0" dirty="0"/>
              <a:t>ading)</a:t>
            </a:r>
            <a:r>
              <a:rPr lang="uk-UA" sz="1600" noProof="0" dirty="0"/>
              <a:t> – зміна рівня та інших характеристик прийнятого сигналу внаслідок змін радіоканалу, зокрема багатопроменевості. Навіть невелике переміщення пристрою може змінити фази окремих компонентів і суттєво змінити результуючий сигнал. </a:t>
            </a:r>
            <a:r>
              <a:rPr lang="uk-UA" sz="1600" b="1" dirty="0"/>
              <a:t>Завмирання</a:t>
            </a:r>
            <a:r>
              <a:rPr lang="uk-UA" sz="1600" dirty="0"/>
              <a:t> може бути повільним або швидким залежно від швидкості зміни середовища та параметрів сигналу. Сучасні системи використовують </a:t>
            </a:r>
            <a:r>
              <a:rPr lang="uk-UA" sz="1600" b="1" dirty="0"/>
              <a:t>просторове та частотне різноманіття, технологію </a:t>
            </a:r>
            <a:r>
              <a:rPr lang="en-US" sz="1600" b="1" dirty="0"/>
              <a:t>MIMO, </a:t>
            </a:r>
            <a:r>
              <a:rPr lang="uk-UA" sz="1600" b="1" dirty="0"/>
              <a:t>завадостійке кодування, перемежування та адаптацію параметрів передачі</a:t>
            </a:r>
            <a:r>
              <a:rPr lang="uk-UA" sz="1600" dirty="0"/>
              <a:t> для зменшення його впливу.</a:t>
            </a:r>
            <a:endParaRPr lang="uk-UA" sz="1800" noProof="0" dirty="0"/>
          </a:p>
        </p:txBody>
      </p:sp>
      <p:pic>
        <p:nvPicPr>
          <p:cNvPr id="13314" name="Picture 2">
            <a:extLst>
              <a:ext uri="{FF2B5EF4-FFF2-40B4-BE49-F238E27FC236}">
                <a16:creationId xmlns:a16="http://schemas.microsoft.com/office/drawing/2014/main" id="{10EC66EA-C55D-B732-CECC-E1B68B20F7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8013" y="2043368"/>
            <a:ext cx="3242610" cy="218500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A8E62AD1-11BF-9BE0-FC93-9F63C0F25E93}"/>
              </a:ext>
            </a:extLst>
          </p:cNvPr>
          <p:cNvPicPr>
            <a:picLocks noChangeAspect="1"/>
          </p:cNvPicPr>
          <p:nvPr/>
        </p:nvPicPr>
        <p:blipFill>
          <a:blip r:embed="rId3"/>
          <a:stretch>
            <a:fillRect/>
          </a:stretch>
        </p:blipFill>
        <p:spPr>
          <a:xfrm>
            <a:off x="869347" y="2338179"/>
            <a:ext cx="3863947" cy="2052479"/>
          </a:xfrm>
          <a:prstGeom prst="rect">
            <a:avLst/>
          </a:prstGeom>
        </p:spPr>
      </p:pic>
      <p:sp>
        <p:nvSpPr>
          <p:cNvPr id="7" name="TextBox 6">
            <a:extLst>
              <a:ext uri="{FF2B5EF4-FFF2-40B4-BE49-F238E27FC236}">
                <a16:creationId xmlns:a16="http://schemas.microsoft.com/office/drawing/2014/main" id="{4E0CEBAC-BDCF-4B64-85D4-E2BEB313F8E8}"/>
              </a:ext>
            </a:extLst>
          </p:cNvPr>
          <p:cNvSpPr txBox="1"/>
          <p:nvPr/>
        </p:nvSpPr>
        <p:spPr>
          <a:xfrm>
            <a:off x="345164" y="4409903"/>
            <a:ext cx="5946994" cy="2308324"/>
          </a:xfrm>
          <a:prstGeom prst="rect">
            <a:avLst/>
          </a:prstGeom>
          <a:noFill/>
        </p:spPr>
        <p:txBody>
          <a:bodyPr wrap="square">
            <a:spAutoFit/>
          </a:bodyPr>
          <a:lstStyle/>
          <a:p>
            <a:r>
              <a:rPr lang="uk-UA" sz="1200" b="1" dirty="0"/>
              <a:t>Швидкі завмирання (</a:t>
            </a:r>
            <a:r>
              <a:rPr lang="en-US" sz="1200" b="1" dirty="0"/>
              <a:t>short-term/short-time fading)</a:t>
            </a:r>
            <a:r>
              <a:rPr lang="en-US" sz="1200" dirty="0"/>
              <a:t> – </a:t>
            </a:r>
            <a:r>
              <a:rPr lang="uk-UA" sz="1200" dirty="0"/>
              <a:t>це швидкі зміни амплітуди та фази прийнятого сигналу протягом короткого інтервалу часу або на невеликій відстані переміщення. Основна причина – </a:t>
            </a:r>
            <a:r>
              <a:rPr lang="uk-UA" sz="1200" b="1" dirty="0"/>
              <a:t>багатопроменеве поширення радіохвиль</a:t>
            </a:r>
            <a:r>
              <a:rPr lang="en-US" sz="1200" dirty="0"/>
              <a:t>.</a:t>
            </a:r>
          </a:p>
          <a:p>
            <a:r>
              <a:rPr lang="uk-UA" sz="1200" dirty="0"/>
              <a:t>Сигнал від передавача доходить до приймача різними шляхами:</a:t>
            </a:r>
          </a:p>
          <a:p>
            <a:pPr>
              <a:buFont typeface="Arial" panose="020B0604020202020204" pitchFamily="34" charset="0"/>
              <a:buChar char="•"/>
            </a:pPr>
            <a:r>
              <a:rPr lang="uk-UA" sz="1200" dirty="0"/>
              <a:t>   безпосередньо; </a:t>
            </a:r>
          </a:p>
          <a:p>
            <a:pPr>
              <a:buFont typeface="Arial" panose="020B0604020202020204" pitchFamily="34" charset="0"/>
              <a:buChar char="•"/>
            </a:pPr>
            <a:r>
              <a:rPr lang="uk-UA" sz="1200" dirty="0"/>
              <a:t>   після відбиття від будівель; </a:t>
            </a:r>
          </a:p>
          <a:p>
            <a:pPr>
              <a:buFont typeface="Arial" panose="020B0604020202020204" pitchFamily="34" charset="0"/>
              <a:buChar char="•"/>
            </a:pPr>
            <a:r>
              <a:rPr lang="uk-UA" sz="1200" dirty="0"/>
              <a:t>   після дифракції; </a:t>
            </a:r>
          </a:p>
          <a:p>
            <a:pPr>
              <a:buFont typeface="Arial" panose="020B0604020202020204" pitchFamily="34" charset="0"/>
              <a:buChar char="•"/>
            </a:pPr>
            <a:r>
              <a:rPr lang="uk-UA" sz="1200" dirty="0"/>
              <a:t>   після розсіювання на автомобілях, деревах, інших об'єктах. </a:t>
            </a:r>
          </a:p>
          <a:p>
            <a:r>
              <a:rPr lang="uk-UA" sz="1200" dirty="0"/>
              <a:t>Оскільки довжини цих шляхів різні, сигнали приходять із різними фазами. </a:t>
            </a:r>
          </a:p>
          <a:p>
            <a:r>
              <a:rPr lang="uk-UA" sz="1200" dirty="0"/>
              <a:t>При зміні положення передавача, приймача або об'єктів навколишнього середовища фази змінюються, як наслідок - складові можуть </a:t>
            </a:r>
            <a:r>
              <a:rPr lang="uk-UA" sz="1200" b="1" dirty="0"/>
              <a:t>підсилювати або взаємно компенсувати</a:t>
            </a:r>
            <a:r>
              <a:rPr lang="uk-UA" sz="1200" dirty="0"/>
              <a:t> одна одну.</a:t>
            </a:r>
          </a:p>
        </p:txBody>
      </p:sp>
      <p:sp>
        <p:nvSpPr>
          <p:cNvPr id="9" name="TextBox 8">
            <a:extLst>
              <a:ext uri="{FF2B5EF4-FFF2-40B4-BE49-F238E27FC236}">
                <a16:creationId xmlns:a16="http://schemas.microsoft.com/office/drawing/2014/main" id="{7568294B-9DA1-4D74-85F4-FDA9B7D06F95}"/>
              </a:ext>
            </a:extLst>
          </p:cNvPr>
          <p:cNvSpPr txBox="1"/>
          <p:nvPr/>
        </p:nvSpPr>
        <p:spPr>
          <a:xfrm>
            <a:off x="6442745" y="4390658"/>
            <a:ext cx="5613147" cy="2308324"/>
          </a:xfrm>
          <a:prstGeom prst="rect">
            <a:avLst/>
          </a:prstGeom>
          <a:noFill/>
        </p:spPr>
        <p:txBody>
          <a:bodyPr wrap="square">
            <a:spAutoFit/>
          </a:bodyPr>
          <a:lstStyle/>
          <a:p>
            <a:r>
              <a:rPr lang="uk-UA" sz="1200" b="1" dirty="0"/>
              <a:t>Повільні завмирання (</a:t>
            </a:r>
            <a:r>
              <a:rPr lang="en-US" sz="1200" b="1" dirty="0"/>
              <a:t>long-term / long-time fading)</a:t>
            </a:r>
            <a:r>
              <a:rPr lang="en-US" sz="1200" dirty="0"/>
              <a:t> – </a:t>
            </a:r>
            <a:r>
              <a:rPr lang="uk-UA" sz="1200" dirty="0"/>
              <a:t>це повільні зміни середнього рівня прийнятого сигналу на значно більшому просторовому або часовому масштабі. Основні причини:</a:t>
            </a:r>
          </a:p>
          <a:p>
            <a:pPr>
              <a:buFont typeface="Arial" panose="020B0604020202020204" pitchFamily="34" charset="0"/>
              <a:buChar char="•"/>
            </a:pPr>
            <a:r>
              <a:rPr lang="uk-UA" sz="1200" dirty="0"/>
              <a:t>  зміна відстані між передавачем і приймачем; </a:t>
            </a:r>
          </a:p>
          <a:p>
            <a:pPr>
              <a:buFont typeface="Arial" panose="020B0604020202020204" pitchFamily="34" charset="0"/>
              <a:buChar char="•"/>
            </a:pPr>
            <a:r>
              <a:rPr lang="uk-UA" sz="1200" dirty="0"/>
              <a:t>  великі перешкоди на трасі; </a:t>
            </a:r>
          </a:p>
          <a:p>
            <a:pPr>
              <a:buFont typeface="Arial" panose="020B0604020202020204" pitchFamily="34" charset="0"/>
              <a:buChar char="•"/>
            </a:pPr>
            <a:r>
              <a:rPr lang="uk-UA" sz="1200" dirty="0"/>
              <a:t>  будівлі і великі конструкції; </a:t>
            </a:r>
          </a:p>
          <a:p>
            <a:pPr>
              <a:buFont typeface="Arial" panose="020B0604020202020204" pitchFamily="34" charset="0"/>
              <a:buChar char="•"/>
            </a:pPr>
            <a:r>
              <a:rPr lang="uk-UA" sz="1200" dirty="0"/>
              <a:t>  пагорби; </a:t>
            </a:r>
          </a:p>
          <a:p>
            <a:pPr>
              <a:buFont typeface="Arial" panose="020B0604020202020204" pitchFamily="34" charset="0"/>
              <a:buChar char="•"/>
            </a:pPr>
            <a:r>
              <a:rPr lang="uk-UA" sz="1200" dirty="0"/>
              <a:t>  перехід між зонами прямої/непрямої видимості (</a:t>
            </a:r>
            <a:r>
              <a:rPr lang="en-US" sz="1200" dirty="0"/>
              <a:t>LOS/NLOS</a:t>
            </a:r>
            <a:r>
              <a:rPr lang="uk-UA" sz="1200" dirty="0"/>
              <a:t>)</a:t>
            </a:r>
            <a:r>
              <a:rPr lang="en-US" sz="1200" dirty="0"/>
              <a:t>; </a:t>
            </a:r>
          </a:p>
          <a:p>
            <a:pPr>
              <a:buFont typeface="Arial" panose="020B0604020202020204" pitchFamily="34" charset="0"/>
              <a:buChar char="•"/>
            </a:pPr>
            <a:r>
              <a:rPr lang="uk-UA" sz="1200" dirty="0"/>
              <a:t>  зміна умов затінення під час руху. </a:t>
            </a:r>
          </a:p>
          <a:p>
            <a:r>
              <a:rPr lang="uk-UA" sz="1200" dirty="0"/>
              <a:t>Важливо відрізняти це від </a:t>
            </a:r>
            <a:r>
              <a:rPr lang="en-US" sz="1200" b="1" dirty="0"/>
              <a:t>FSPL</a:t>
            </a:r>
            <a:r>
              <a:rPr lang="en-US" sz="1200" dirty="0"/>
              <a:t>. FSPL </a:t>
            </a:r>
            <a:r>
              <a:rPr lang="uk-UA" sz="1200" dirty="0"/>
              <a:t>змінюється через геометричне збільшення відстані, а повільні замирання</a:t>
            </a:r>
            <a:r>
              <a:rPr lang="en-US" sz="1200" dirty="0"/>
              <a:t>– </a:t>
            </a:r>
            <a:r>
              <a:rPr lang="uk-UA" sz="1200" dirty="0"/>
              <a:t>це </a:t>
            </a:r>
            <a:r>
              <a:rPr lang="uk-UA" sz="1200" b="1" dirty="0"/>
              <a:t>додаткові зміни рівня сигналу через навколишнє середовище</a:t>
            </a:r>
            <a:r>
              <a:rPr lang="uk-UA" sz="1200" dirty="0"/>
              <a:t>, часто пов'язані із затіненням великими об'єктами.</a:t>
            </a:r>
          </a:p>
        </p:txBody>
      </p:sp>
    </p:spTree>
    <p:extLst>
      <p:ext uri="{BB962C8B-B14F-4D97-AF65-F5344CB8AC3E}">
        <p14:creationId xmlns:p14="http://schemas.microsoft.com/office/powerpoint/2010/main" val="9157470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9A2CF-3F0C-A31B-E588-C93A0E9D57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63A77F-2223-B5FF-4D1C-F5432630C609}"/>
              </a:ext>
            </a:extLst>
          </p:cNvPr>
          <p:cNvSpPr>
            <a:spLocks noGrp="1"/>
          </p:cNvSpPr>
          <p:nvPr>
            <p:ph type="title"/>
          </p:nvPr>
        </p:nvSpPr>
        <p:spPr>
          <a:xfrm>
            <a:off x="2256954" y="208245"/>
            <a:ext cx="7225420" cy="739398"/>
          </a:xfrm>
        </p:spPr>
        <p:txBody>
          <a:bodyPr>
            <a:normAutofit/>
          </a:bodyPr>
          <a:lstStyle/>
          <a:p>
            <a:pPr algn="ctr"/>
            <a:r>
              <a:rPr lang="uk-UA" sz="3200" dirty="0"/>
              <a:t>Розкид затримок</a:t>
            </a:r>
            <a:endParaRPr lang="uk-UA" sz="3200" noProof="0" dirty="0"/>
          </a:p>
        </p:txBody>
      </p:sp>
      <p:sp>
        <p:nvSpPr>
          <p:cNvPr id="3" name="Content Placeholder 2">
            <a:extLst>
              <a:ext uri="{FF2B5EF4-FFF2-40B4-BE49-F238E27FC236}">
                <a16:creationId xmlns:a16="http://schemas.microsoft.com/office/drawing/2014/main" id="{949020F4-3535-9247-ABE3-DE09295C55C4}"/>
              </a:ext>
            </a:extLst>
          </p:cNvPr>
          <p:cNvSpPr>
            <a:spLocks noGrp="1"/>
          </p:cNvSpPr>
          <p:nvPr>
            <p:ph idx="1"/>
          </p:nvPr>
        </p:nvSpPr>
        <p:spPr>
          <a:xfrm>
            <a:off x="244105" y="896096"/>
            <a:ext cx="11597827" cy="5362828"/>
          </a:xfrm>
        </p:spPr>
        <p:txBody>
          <a:bodyPr>
            <a:normAutofit/>
          </a:bodyPr>
          <a:lstStyle/>
          <a:p>
            <a:pPr marL="0" indent="0">
              <a:buNone/>
            </a:pPr>
            <a:r>
              <a:rPr lang="uk-UA" sz="1800" dirty="0"/>
              <a:t>Через </a:t>
            </a:r>
            <a:r>
              <a:rPr lang="uk-UA" sz="1800" b="1" dirty="0"/>
              <a:t>багатопроменеве поширення </a:t>
            </a:r>
            <a:r>
              <a:rPr lang="uk-UA" sz="1800" dirty="0"/>
              <a:t>копії одного й того самого сигналу проходять різними шляхами та надходять до приймача з різними затримками. </a:t>
            </a:r>
            <a:r>
              <a:rPr lang="uk-UA" sz="1800" b="1" dirty="0"/>
              <a:t>Розкид затримок (</a:t>
            </a:r>
            <a:r>
              <a:rPr lang="en-US" sz="1800" b="1" dirty="0"/>
              <a:t>Delay Spread)</a:t>
            </a:r>
            <a:r>
              <a:rPr lang="uk-UA" sz="1800" b="1" dirty="0"/>
              <a:t> </a:t>
            </a:r>
            <a:r>
              <a:rPr lang="uk-UA" sz="1800" dirty="0"/>
              <a:t>характеризує часову різницю між моментами надходження багатопроменевих складових сигналу.</a:t>
            </a:r>
          </a:p>
          <a:p>
            <a:pPr marL="0" indent="0">
              <a:buNone/>
            </a:pPr>
            <a:r>
              <a:rPr lang="uk-UA" sz="1800" dirty="0"/>
              <a:t>Якщо розкид затримок стає порівнянним із тривалістю символу або більшим за неї, копії сусідніх символів починають перекриватися. Виникає </a:t>
            </a:r>
            <a:r>
              <a:rPr lang="uk-UA" sz="1800" b="1" dirty="0"/>
              <a:t>міжсимвольна інтерференція (</a:t>
            </a:r>
            <a:r>
              <a:rPr lang="en-US" sz="1800" b="1" dirty="0"/>
              <a:t>Inter-Symbol Interference, ISI)</a:t>
            </a:r>
            <a:r>
              <a:rPr lang="en-US" sz="1800" dirty="0"/>
              <a:t> – </a:t>
            </a:r>
            <a:r>
              <a:rPr lang="uk-UA" sz="1800" dirty="0"/>
              <a:t>вплив одного символу на приймання іншого.</a:t>
            </a:r>
          </a:p>
          <a:p>
            <a:pPr marL="0" indent="0">
              <a:buNone/>
            </a:pPr>
            <a:r>
              <a:rPr lang="uk-UA" sz="1800" dirty="0"/>
              <a:t>Для зменшення впливу багатопроменевості цифрові системи використовують </a:t>
            </a:r>
            <a:r>
              <a:rPr lang="uk-UA" sz="1800" b="1" dirty="0"/>
              <a:t>еквалізацію (</a:t>
            </a:r>
            <a:r>
              <a:rPr lang="en-US" sz="1800" b="1" dirty="0"/>
              <a:t>equalization)</a:t>
            </a:r>
            <a:r>
              <a:rPr lang="en-US" sz="1800" dirty="0"/>
              <a:t>, </a:t>
            </a:r>
            <a:r>
              <a:rPr lang="uk-UA" sz="1800" b="1" dirty="0"/>
              <a:t>захисний інтервал (</a:t>
            </a:r>
            <a:r>
              <a:rPr lang="en-US" sz="1800" b="1" dirty="0"/>
              <a:t>guard interval)</a:t>
            </a:r>
            <a:r>
              <a:rPr lang="en-US" sz="1800" dirty="0"/>
              <a:t> </a:t>
            </a:r>
            <a:r>
              <a:rPr lang="uk-UA" sz="1800" dirty="0"/>
              <a:t>та, зокрема, </a:t>
            </a:r>
            <a:r>
              <a:rPr lang="en-US" sz="1800" b="1" dirty="0"/>
              <a:t>OFDM</a:t>
            </a:r>
            <a:r>
              <a:rPr lang="en-US" sz="1800" dirty="0"/>
              <a:t>, </a:t>
            </a:r>
            <a:r>
              <a:rPr lang="uk-UA" sz="1800" dirty="0"/>
              <a:t>у якому захисний інтервал реалізується за допомогою циклічного префікса (</a:t>
            </a:r>
            <a:r>
              <a:rPr lang="en-US" sz="1800" dirty="0"/>
              <a:t>Cyclic Prefix, CP).</a:t>
            </a:r>
          </a:p>
          <a:p>
            <a:pPr marL="0" indent="0">
              <a:buNone/>
            </a:pPr>
            <a:endParaRPr lang="uk-UA" sz="2000" noProof="0" dirty="0"/>
          </a:p>
        </p:txBody>
      </p:sp>
      <p:pic>
        <p:nvPicPr>
          <p:cNvPr id="5" name="Picture 4">
            <a:extLst>
              <a:ext uri="{FF2B5EF4-FFF2-40B4-BE49-F238E27FC236}">
                <a16:creationId xmlns:a16="http://schemas.microsoft.com/office/drawing/2014/main" id="{068A466D-8F50-BB75-1FF6-256AAEE6C783}"/>
              </a:ext>
            </a:extLst>
          </p:cNvPr>
          <p:cNvPicPr>
            <a:picLocks noChangeAspect="1"/>
          </p:cNvPicPr>
          <p:nvPr/>
        </p:nvPicPr>
        <p:blipFill>
          <a:blip r:embed="rId2"/>
          <a:stretch>
            <a:fillRect/>
          </a:stretch>
        </p:blipFill>
        <p:spPr>
          <a:xfrm>
            <a:off x="52787" y="3577510"/>
            <a:ext cx="3920489" cy="3239246"/>
          </a:xfrm>
          <a:prstGeom prst="rect">
            <a:avLst/>
          </a:prstGeom>
        </p:spPr>
      </p:pic>
      <p:pic>
        <p:nvPicPr>
          <p:cNvPr id="7" name="Picture 6">
            <a:extLst>
              <a:ext uri="{FF2B5EF4-FFF2-40B4-BE49-F238E27FC236}">
                <a16:creationId xmlns:a16="http://schemas.microsoft.com/office/drawing/2014/main" id="{4930A65D-0569-2F7D-813B-B24AEEC3DC3B}"/>
              </a:ext>
            </a:extLst>
          </p:cNvPr>
          <p:cNvPicPr>
            <a:picLocks noChangeAspect="1"/>
          </p:cNvPicPr>
          <p:nvPr/>
        </p:nvPicPr>
        <p:blipFill>
          <a:blip r:embed="rId3"/>
          <a:stretch>
            <a:fillRect/>
          </a:stretch>
        </p:blipFill>
        <p:spPr>
          <a:xfrm>
            <a:off x="3837473" y="3721261"/>
            <a:ext cx="3496099" cy="2695283"/>
          </a:xfrm>
          <a:prstGeom prst="rect">
            <a:avLst/>
          </a:prstGeom>
        </p:spPr>
      </p:pic>
      <p:pic>
        <p:nvPicPr>
          <p:cNvPr id="6" name="Рисунок 5">
            <a:extLst>
              <a:ext uri="{FF2B5EF4-FFF2-40B4-BE49-F238E27FC236}">
                <a16:creationId xmlns:a16="http://schemas.microsoft.com/office/drawing/2014/main" id="{755473C9-D908-4BCA-9C18-33C179500E32}"/>
              </a:ext>
            </a:extLst>
          </p:cNvPr>
          <p:cNvPicPr>
            <a:picLocks noChangeAspect="1"/>
          </p:cNvPicPr>
          <p:nvPr/>
        </p:nvPicPr>
        <p:blipFill>
          <a:blip r:embed="rId4"/>
          <a:stretch>
            <a:fillRect/>
          </a:stretch>
        </p:blipFill>
        <p:spPr>
          <a:xfrm>
            <a:off x="7497347" y="3281714"/>
            <a:ext cx="4694653" cy="1183870"/>
          </a:xfrm>
          <a:prstGeom prst="rect">
            <a:avLst/>
          </a:prstGeom>
        </p:spPr>
      </p:pic>
      <p:pic>
        <p:nvPicPr>
          <p:cNvPr id="6146" name="Picture 2">
            <a:extLst>
              <a:ext uri="{FF2B5EF4-FFF2-40B4-BE49-F238E27FC236}">
                <a16:creationId xmlns:a16="http://schemas.microsoft.com/office/drawing/2014/main" id="{73A9583E-4C7D-4994-9535-97993A9ED2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26401" y="4591262"/>
            <a:ext cx="4712812" cy="2104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64708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9A2CF-3F0C-A31B-E588-C93A0E9D57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63A77F-2223-B5FF-4D1C-F5432630C609}"/>
              </a:ext>
            </a:extLst>
          </p:cNvPr>
          <p:cNvSpPr>
            <a:spLocks noGrp="1"/>
          </p:cNvSpPr>
          <p:nvPr>
            <p:ph type="title"/>
          </p:nvPr>
        </p:nvSpPr>
        <p:spPr>
          <a:xfrm>
            <a:off x="360217" y="208245"/>
            <a:ext cx="11300645" cy="739398"/>
          </a:xfrm>
        </p:spPr>
        <p:txBody>
          <a:bodyPr>
            <a:normAutofit/>
          </a:bodyPr>
          <a:lstStyle/>
          <a:p>
            <a:pPr algn="ctr"/>
            <a:r>
              <a:rPr lang="uk-UA" sz="3600" dirty="0"/>
              <a:t>Частотно-селективні завмирання</a:t>
            </a:r>
            <a:endParaRPr lang="uk-UA" sz="25300" noProof="0" dirty="0"/>
          </a:p>
        </p:txBody>
      </p:sp>
      <p:sp>
        <p:nvSpPr>
          <p:cNvPr id="3" name="Content Placeholder 2">
            <a:extLst>
              <a:ext uri="{FF2B5EF4-FFF2-40B4-BE49-F238E27FC236}">
                <a16:creationId xmlns:a16="http://schemas.microsoft.com/office/drawing/2014/main" id="{949020F4-3535-9247-ABE3-DE09295C55C4}"/>
              </a:ext>
            </a:extLst>
          </p:cNvPr>
          <p:cNvSpPr>
            <a:spLocks noGrp="1"/>
          </p:cNvSpPr>
          <p:nvPr>
            <p:ph idx="1"/>
          </p:nvPr>
        </p:nvSpPr>
        <p:spPr>
          <a:xfrm>
            <a:off x="407259" y="829067"/>
            <a:ext cx="11049000" cy="5362828"/>
          </a:xfrm>
        </p:spPr>
        <p:txBody>
          <a:bodyPr>
            <a:normAutofit/>
          </a:bodyPr>
          <a:lstStyle/>
          <a:p>
            <a:pPr marL="0" indent="0">
              <a:buNone/>
            </a:pPr>
            <a:r>
              <a:rPr lang="uk-UA" sz="1600" dirty="0"/>
              <a:t>Через </a:t>
            </a:r>
            <a:r>
              <a:rPr lang="uk-UA" sz="1600" b="1" dirty="0"/>
              <a:t>багатопроменеве поширення</a:t>
            </a:r>
            <a:r>
              <a:rPr lang="uk-UA" sz="1600" dirty="0"/>
              <a:t> різні частотні складові широкосмугового сигналу зазнають різного впливу каналу. Сигнали, що приходять різними шляхами та мають різні затримки, інтерферують між собою, тому на одних частотах сигнал може підсилюватися, а на інших – суттєво послаблюватися.</a:t>
            </a:r>
            <a:endParaRPr lang="uk-UA" noProof="0" dirty="0"/>
          </a:p>
        </p:txBody>
      </p:sp>
      <p:pic>
        <p:nvPicPr>
          <p:cNvPr id="16386" name="Picture 2">
            <a:extLst>
              <a:ext uri="{FF2B5EF4-FFF2-40B4-BE49-F238E27FC236}">
                <a16:creationId xmlns:a16="http://schemas.microsoft.com/office/drawing/2014/main" id="{DE14DE4D-A638-5CDC-B38C-D1CA804DAF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1045" y="1648824"/>
            <a:ext cx="5859817" cy="230476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E9C015B-81A3-8B0D-61F6-508E671BF9FC}"/>
              </a:ext>
            </a:extLst>
          </p:cNvPr>
          <p:cNvSpPr txBox="1"/>
          <p:nvPr/>
        </p:nvSpPr>
        <p:spPr>
          <a:xfrm>
            <a:off x="407259" y="1744219"/>
            <a:ext cx="5236224" cy="4524315"/>
          </a:xfrm>
          <a:prstGeom prst="rect">
            <a:avLst/>
          </a:prstGeom>
          <a:noFill/>
        </p:spPr>
        <p:txBody>
          <a:bodyPr wrap="square">
            <a:spAutoFit/>
          </a:bodyPr>
          <a:lstStyle/>
          <a:p>
            <a:r>
              <a:rPr lang="uk-UA" sz="1600" dirty="0"/>
              <a:t>У результаті </a:t>
            </a:r>
            <a:r>
              <a:rPr lang="uk-UA" sz="1600" b="1" dirty="0"/>
              <a:t>частотна характеристика каналу стає нерівномірною</a:t>
            </a:r>
            <a:r>
              <a:rPr lang="uk-UA" sz="1600" dirty="0"/>
              <a:t>: окремі ділянки смуги можуть зазнавати глибокого послаблення, тоді як інші залишаються відносно незмінними.</a:t>
            </a:r>
          </a:p>
          <a:p>
            <a:endParaRPr lang="uk-UA" sz="1600" dirty="0"/>
          </a:p>
          <a:p>
            <a:r>
              <a:rPr lang="uk-UA" sz="1600" dirty="0"/>
              <a:t>Особливо це характерно для широкосмугових сигналів, коли </a:t>
            </a:r>
            <a:r>
              <a:rPr lang="uk-UA" sz="1600" b="1" dirty="0"/>
              <a:t>розкид затримок</a:t>
            </a:r>
            <a:r>
              <a:rPr lang="uk-UA" sz="1600" dirty="0"/>
              <a:t> багатопроменевих складових стає значним порівняно з тривалістю символу. </a:t>
            </a:r>
            <a:r>
              <a:rPr lang="uk-UA" sz="1600" b="1" dirty="0"/>
              <a:t>Частотно-селективні завмирання (</a:t>
            </a:r>
            <a:r>
              <a:rPr lang="en-US" sz="1600" b="1" dirty="0"/>
              <a:t>Frequency-Selective Fading) </a:t>
            </a:r>
            <a:r>
              <a:rPr lang="uk-UA" sz="1600" dirty="0"/>
              <a:t>можуть спричиняти </a:t>
            </a:r>
            <a:r>
              <a:rPr lang="uk-UA" sz="1600" b="1" dirty="0"/>
              <a:t>міжсимвольну інтерференцію (</a:t>
            </a:r>
            <a:r>
              <a:rPr lang="en-US" sz="1600" b="1" dirty="0"/>
              <a:t>ISI)</a:t>
            </a:r>
            <a:r>
              <a:rPr lang="en-US" sz="1600" dirty="0"/>
              <a:t> </a:t>
            </a:r>
            <a:r>
              <a:rPr lang="uk-UA" sz="1600" dirty="0"/>
              <a:t>та ускладнювати приймання сигналу.</a:t>
            </a:r>
          </a:p>
          <a:p>
            <a:endParaRPr lang="uk-UA" sz="1600" dirty="0"/>
          </a:p>
          <a:p>
            <a:r>
              <a:rPr lang="uk-UA" sz="1600" dirty="0"/>
              <a:t>Одним із ефективних способів боротьби з їхнім впливом є </a:t>
            </a:r>
            <a:r>
              <a:rPr lang="en-US" sz="1600" b="1" dirty="0"/>
              <a:t>OFDM (Orthogonal Frequency Division Multiplexing)</a:t>
            </a:r>
            <a:r>
              <a:rPr lang="en-US" sz="1600" dirty="0"/>
              <a:t>, </a:t>
            </a:r>
            <a:r>
              <a:rPr lang="uk-UA" sz="1600" dirty="0"/>
              <a:t>який розподіляє широкосмуговий потік даних між великою кількістю вузькосмугових ортогональних піднесучих. У поєднанні із захисним інтервалом це значно спрощує компенсацію впливу багатопроменевого каналу.</a:t>
            </a:r>
          </a:p>
        </p:txBody>
      </p:sp>
      <p:pic>
        <p:nvPicPr>
          <p:cNvPr id="9" name="Picture 8">
            <a:extLst>
              <a:ext uri="{FF2B5EF4-FFF2-40B4-BE49-F238E27FC236}">
                <a16:creationId xmlns:a16="http://schemas.microsoft.com/office/drawing/2014/main" id="{CBC4B2E6-2604-82CD-761D-79A605A7F133}"/>
              </a:ext>
            </a:extLst>
          </p:cNvPr>
          <p:cNvPicPr>
            <a:picLocks noChangeAspect="1"/>
          </p:cNvPicPr>
          <p:nvPr/>
        </p:nvPicPr>
        <p:blipFill>
          <a:blip r:embed="rId3"/>
          <a:stretch>
            <a:fillRect/>
          </a:stretch>
        </p:blipFill>
        <p:spPr>
          <a:xfrm>
            <a:off x="5690525" y="3903470"/>
            <a:ext cx="5923296" cy="2996041"/>
          </a:xfrm>
          <a:prstGeom prst="rect">
            <a:avLst/>
          </a:prstGeom>
        </p:spPr>
      </p:pic>
    </p:spTree>
    <p:extLst>
      <p:ext uri="{BB962C8B-B14F-4D97-AF65-F5344CB8AC3E}">
        <p14:creationId xmlns:p14="http://schemas.microsoft.com/office/powerpoint/2010/main" val="42601307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9A2CF-3F0C-A31B-E588-C93A0E9D57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63A77F-2223-B5FF-4D1C-F5432630C609}"/>
              </a:ext>
            </a:extLst>
          </p:cNvPr>
          <p:cNvSpPr>
            <a:spLocks noGrp="1"/>
          </p:cNvSpPr>
          <p:nvPr>
            <p:ph type="title"/>
          </p:nvPr>
        </p:nvSpPr>
        <p:spPr>
          <a:xfrm>
            <a:off x="812800" y="208245"/>
            <a:ext cx="10307782" cy="506980"/>
          </a:xfrm>
        </p:spPr>
        <p:txBody>
          <a:bodyPr>
            <a:normAutofit fontScale="90000"/>
          </a:bodyPr>
          <a:lstStyle/>
          <a:p>
            <a:pPr algn="ctr"/>
            <a:r>
              <a:rPr lang="uk-UA" sz="3200" noProof="0" dirty="0"/>
              <a:t>Ефект Доплера</a:t>
            </a:r>
            <a:endParaRPr lang="uk-UA" sz="6600" noProof="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49020F4-3535-9247-ABE3-DE09295C55C4}"/>
                  </a:ext>
                </a:extLst>
              </p:cNvPr>
              <p:cNvSpPr>
                <a:spLocks noGrp="1"/>
              </p:cNvSpPr>
              <p:nvPr>
                <p:ph idx="1"/>
              </p:nvPr>
            </p:nvSpPr>
            <p:spPr>
              <a:xfrm>
                <a:off x="364259" y="787400"/>
                <a:ext cx="11204864" cy="5283200"/>
              </a:xfrm>
            </p:spPr>
            <p:txBody>
              <a:bodyPr>
                <a:normAutofit/>
              </a:bodyPr>
              <a:lstStyle/>
              <a:p>
                <a:pPr marL="0" indent="0">
                  <a:buNone/>
                </a:pPr>
                <a:r>
                  <a:rPr lang="uk-UA" sz="1600" dirty="0"/>
                  <a:t>Якщо передавач, приймач або об’єкти навколишнього середовища рухаються, змінюється довжина шляху поширення радіосигналу. Унаслідок цього приймач спостерігає зміну частоти сигналу відносно частоти передавача. Це явище називають </a:t>
                </a:r>
                <a:r>
                  <a:rPr lang="uk-UA" sz="1600" b="1" dirty="0"/>
                  <a:t>ефектом Доплера</a:t>
                </a:r>
                <a:r>
                  <a:rPr lang="uk-UA" sz="1600" dirty="0"/>
                  <a:t>, а відповідну зміну частоти – </a:t>
                </a:r>
                <a:r>
                  <a:rPr lang="uk-UA" sz="1600" b="1" dirty="0"/>
                  <a:t>доплерівським зсувом</a:t>
                </a:r>
                <a:r>
                  <a:rPr lang="uk-UA" sz="1600" dirty="0"/>
                  <a:t>. </a:t>
                </a:r>
              </a:p>
              <a:p>
                <a:pPr marL="0" indent="0">
                  <a:buNone/>
                </a:pPr>
                <a:r>
                  <a:rPr lang="uk-UA" sz="1600" dirty="0"/>
                  <a:t>Для одного променя сигналу доплерівський зсув залежить не від усієї швидкості руху, а від її складової вздовж напрямку поширення сигналу: </a:t>
                </a:r>
              </a:p>
              <a:p>
                <a:pPr marL="0" indent="0">
                  <a:buNone/>
                </a:pPr>
                <a:endParaRPr lang="uk-UA" sz="1600" noProof="0" dirty="0"/>
              </a:p>
              <a:p>
                <a:pPr marL="0" indent="0">
                  <a:buNone/>
                </a:pPr>
                <a:r>
                  <a:rPr lang="uk-UA" sz="1600" noProof="0" dirty="0"/>
                  <a:t>де v – відносна швидкість, </a:t>
                </a:r>
              </a:p>
              <a:p>
                <a:pPr marL="0" indent="0">
                  <a:buNone/>
                </a:pPr>
                <a:r>
                  <a:rPr lang="uk-UA" sz="1600" noProof="0" dirty="0"/>
                  <a:t>λ – довжина хвилі, </a:t>
                </a:r>
                <a14:m>
                  <m:oMath xmlns:m="http://schemas.openxmlformats.org/officeDocument/2006/math">
                    <m:func>
                      <m:funcPr>
                        <m:ctrlPr>
                          <a:rPr lang="uk-UA" sz="1600" i="1" smtClean="0">
                            <a:latin typeface="Cambria Math" panose="02040503050406030204" pitchFamily="18" charset="0"/>
                            <a:ea typeface="Cambria Math" panose="02040503050406030204" pitchFamily="18" charset="0"/>
                          </a:rPr>
                        </m:ctrlPr>
                      </m:funcPr>
                      <m:fName>
                        <m:r>
                          <m:rPr>
                            <m:sty m:val="p"/>
                          </m:rPr>
                          <a:rPr lang="uk-UA" sz="1600" smtClean="0">
                            <a:latin typeface="Cambria Math" panose="02040503050406030204" pitchFamily="18" charset="0"/>
                            <a:ea typeface="Cambria Math" panose="02040503050406030204" pitchFamily="18" charset="0"/>
                          </a:rPr>
                          <m:t>cos</m:t>
                        </m:r>
                      </m:fName>
                      <m:e>
                        <m:r>
                          <a:rPr lang="uk-UA" sz="1600" i="1" smtClean="0">
                            <a:latin typeface="Cambria Math" panose="02040503050406030204" pitchFamily="18" charset="0"/>
                            <a:ea typeface="Cambria Math" panose="02040503050406030204" pitchFamily="18" charset="0"/>
                          </a:rPr>
                          <m:t>𝜃</m:t>
                        </m:r>
                      </m:e>
                    </m:func>
                    <m:r>
                      <a:rPr lang="uk-UA" sz="1600" i="1" smtClean="0">
                        <a:latin typeface="Cambria Math" panose="02040503050406030204" pitchFamily="18" charset="0"/>
                        <a:ea typeface="Cambria Math" panose="02040503050406030204" pitchFamily="18" charset="0"/>
                      </a:rPr>
                      <m:t> </m:t>
                    </m:r>
                  </m:oMath>
                </a14:m>
                <a:r>
                  <a:rPr lang="uk-UA" sz="1600" noProof="0" dirty="0"/>
                  <a:t>-</a:t>
                </a:r>
                <a:r>
                  <a:rPr lang="uk-UA" sz="1600" dirty="0"/>
                  <a:t> кут між напрямком руху та напрямком поширення сигналу</a:t>
                </a:r>
                <a:r>
                  <a:rPr lang="uk-UA" sz="1600" noProof="0" dirty="0"/>
                  <a:t> . </a:t>
                </a:r>
              </a:p>
              <a:p>
                <a:pPr marL="0" indent="0">
                  <a:buNone/>
                </a:pPr>
                <a:r>
                  <a:rPr lang="uk-UA" sz="1600" dirty="0"/>
                  <a:t>Максимальний за модулем доплерівський зсув:</a:t>
                </a:r>
              </a:p>
              <a:p>
                <a:pPr marL="0" indent="0">
                  <a:buNone/>
                </a:pPr>
                <a:endParaRPr lang="uk-UA" sz="1600" noProof="0" dirty="0"/>
              </a:p>
              <a:p>
                <a:pPr marL="0" indent="0">
                  <a:buNone/>
                </a:pPr>
                <a:r>
                  <a:rPr lang="uk-UA" sz="1600" dirty="0"/>
                  <a:t>коли рух відбувається вздовж напрямку поширення сигналу, тобто </a:t>
                </a:r>
                <a14:m>
                  <m:oMath xmlns:m="http://schemas.openxmlformats.org/officeDocument/2006/math">
                    <m:d>
                      <m:dPr>
                        <m:begChr m:val="|"/>
                        <m:endChr m:val="|"/>
                        <m:ctrlPr>
                          <a:rPr lang="uk-UA" sz="1600" i="1" smtClean="0">
                            <a:latin typeface="Cambria Math" panose="02040503050406030204" pitchFamily="18" charset="0"/>
                            <a:ea typeface="Cambria Math" panose="02040503050406030204" pitchFamily="18" charset="0"/>
                          </a:rPr>
                        </m:ctrlPr>
                      </m:dPr>
                      <m:e>
                        <m:func>
                          <m:funcPr>
                            <m:ctrlPr>
                              <a:rPr lang="uk-UA" sz="1600" i="1">
                                <a:latin typeface="Cambria Math" panose="02040503050406030204" pitchFamily="18" charset="0"/>
                                <a:ea typeface="Cambria Math" panose="02040503050406030204" pitchFamily="18" charset="0"/>
                              </a:rPr>
                            </m:ctrlPr>
                          </m:funcPr>
                          <m:fName>
                            <m:r>
                              <m:rPr>
                                <m:sty m:val="p"/>
                              </m:rPr>
                              <a:rPr lang="uk-UA" sz="1600">
                                <a:latin typeface="Cambria Math" panose="02040503050406030204" pitchFamily="18" charset="0"/>
                                <a:ea typeface="Cambria Math" panose="02040503050406030204" pitchFamily="18" charset="0"/>
                              </a:rPr>
                              <m:t>cos</m:t>
                            </m:r>
                          </m:fName>
                          <m:e>
                            <m:r>
                              <a:rPr lang="uk-UA" sz="1600" i="1">
                                <a:latin typeface="Cambria Math" panose="02040503050406030204" pitchFamily="18" charset="0"/>
                                <a:ea typeface="Cambria Math" panose="02040503050406030204" pitchFamily="18" charset="0"/>
                              </a:rPr>
                              <m:t>𝜃</m:t>
                            </m:r>
                          </m:e>
                        </m:func>
                      </m:e>
                    </m:d>
                    <m:r>
                      <a:rPr lang="uk-UA" sz="1600" b="0" i="1" smtClean="0">
                        <a:latin typeface="Cambria Math" panose="02040503050406030204" pitchFamily="18" charset="0"/>
                        <a:ea typeface="Cambria Math" panose="02040503050406030204" pitchFamily="18" charset="0"/>
                      </a:rPr>
                      <m:t>=1</m:t>
                    </m:r>
                  </m:oMath>
                </a14:m>
                <a:endParaRPr lang="uk-UA" sz="1600" noProof="0" dirty="0"/>
              </a:p>
              <a:p>
                <a:pPr marL="0" indent="0">
                  <a:buNone/>
                </a:pPr>
                <a:endParaRPr lang="uk-UA" sz="1800" noProof="0" dirty="0"/>
              </a:p>
            </p:txBody>
          </p:sp>
        </mc:Choice>
        <mc:Fallback xmlns="">
          <p:sp>
            <p:nvSpPr>
              <p:cNvPr id="3" name="Content Placeholder 2">
                <a:extLst>
                  <a:ext uri="{FF2B5EF4-FFF2-40B4-BE49-F238E27FC236}">
                    <a16:creationId xmlns:a16="http://schemas.microsoft.com/office/drawing/2014/main" id="{949020F4-3535-9247-ABE3-DE09295C55C4}"/>
                  </a:ext>
                </a:extLst>
              </p:cNvPr>
              <p:cNvSpPr>
                <a:spLocks noGrp="1" noRot="1" noChangeAspect="1" noMove="1" noResize="1" noEditPoints="1" noAdjustHandles="1" noChangeArrowheads="1" noChangeShapeType="1" noTextEdit="1"/>
              </p:cNvSpPr>
              <p:nvPr>
                <p:ph idx="1"/>
              </p:nvPr>
            </p:nvSpPr>
            <p:spPr>
              <a:xfrm>
                <a:off x="364259" y="787400"/>
                <a:ext cx="11204864" cy="5283200"/>
              </a:xfrm>
              <a:blipFill>
                <a:blip r:embed="rId2"/>
                <a:stretch>
                  <a:fillRect l="-326" t="-807"/>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615B6C08-542A-4B76-BF41-81EE6D6319B4}"/>
                  </a:ext>
                </a:extLst>
              </p:cNvPr>
              <p:cNvSpPr txBox="1"/>
              <p:nvPr/>
            </p:nvSpPr>
            <p:spPr>
              <a:xfrm>
                <a:off x="1971843" y="2040086"/>
                <a:ext cx="1893986" cy="461473"/>
              </a:xfrm>
              <a:prstGeom prst="rect">
                <a:avLst/>
              </a:prstGeom>
              <a:noFill/>
            </p:spPr>
            <p:txBody>
              <a:bodyPr wrap="square">
                <a:spAutoFit/>
              </a:bodyPr>
              <a:lstStyle/>
              <a:p>
                <a:pPr algn="ctr"/>
                <a14:m>
                  <m:oMath xmlns:m="http://schemas.openxmlformats.org/officeDocument/2006/math">
                    <m:sSub>
                      <m:sSubPr>
                        <m:ctrlPr>
                          <a:rPr lang="uk-UA" b="0" i="1" smtClean="0">
                            <a:latin typeface="Cambria Math" panose="02040503050406030204" pitchFamily="18" charset="0"/>
                            <a:ea typeface="Cambria Math" panose="02040503050406030204" pitchFamily="18" charset="0"/>
                          </a:rPr>
                        </m:ctrlPr>
                      </m:sSubPr>
                      <m:e>
                        <m:r>
                          <a:rPr lang="uk-UA" b="0" i="1" smtClean="0">
                            <a:latin typeface="Cambria Math" panose="02040503050406030204" pitchFamily="18" charset="0"/>
                            <a:ea typeface="Cambria Math" panose="02040503050406030204" pitchFamily="18" charset="0"/>
                          </a:rPr>
                          <m:t>𝑓</m:t>
                        </m:r>
                      </m:e>
                      <m:sub>
                        <m:r>
                          <a:rPr lang="uk-UA" b="0" i="1" smtClean="0">
                            <a:latin typeface="Cambria Math" panose="02040503050406030204" pitchFamily="18" charset="0"/>
                            <a:ea typeface="Cambria Math" panose="02040503050406030204" pitchFamily="18" charset="0"/>
                          </a:rPr>
                          <m:t>𝐷</m:t>
                        </m:r>
                      </m:sub>
                    </m:sSub>
                    <m:r>
                      <a:rPr lang="uk-UA" b="0" i="1" smtClean="0">
                        <a:latin typeface="Cambria Math" panose="02040503050406030204" pitchFamily="18" charset="0"/>
                        <a:ea typeface="Cambria Math" panose="02040503050406030204" pitchFamily="18" charset="0"/>
                      </a:rPr>
                      <m:t>=</m:t>
                    </m:r>
                    <m:f>
                      <m:fPr>
                        <m:ctrlPr>
                          <a:rPr lang="uk-UA" b="0" i="1" smtClean="0">
                            <a:latin typeface="Cambria Math" panose="02040503050406030204" pitchFamily="18" charset="0"/>
                            <a:ea typeface="Cambria Math" panose="02040503050406030204" pitchFamily="18" charset="0"/>
                          </a:rPr>
                        </m:ctrlPr>
                      </m:fPr>
                      <m:num>
                        <m:r>
                          <a:rPr lang="uk-UA" b="0" i="1" smtClean="0">
                            <a:latin typeface="Cambria Math" panose="02040503050406030204" pitchFamily="18" charset="0"/>
                            <a:ea typeface="Cambria Math" panose="02040503050406030204" pitchFamily="18" charset="0"/>
                          </a:rPr>
                          <m:t>𝜈</m:t>
                        </m:r>
                      </m:num>
                      <m:den>
                        <m:r>
                          <a:rPr lang="uk-UA" b="0" i="1" smtClean="0">
                            <a:latin typeface="Cambria Math" panose="02040503050406030204" pitchFamily="18" charset="0"/>
                            <a:ea typeface="Cambria Math" panose="02040503050406030204" pitchFamily="18" charset="0"/>
                          </a:rPr>
                          <m:t>𝜆</m:t>
                        </m:r>
                      </m:den>
                    </m:f>
                    <m:func>
                      <m:funcPr>
                        <m:ctrlPr>
                          <a:rPr lang="uk-UA" b="0" i="1" smtClean="0">
                            <a:latin typeface="Cambria Math" panose="02040503050406030204" pitchFamily="18" charset="0"/>
                            <a:ea typeface="Cambria Math" panose="02040503050406030204" pitchFamily="18" charset="0"/>
                          </a:rPr>
                        </m:ctrlPr>
                      </m:funcPr>
                      <m:fName>
                        <m:r>
                          <m:rPr>
                            <m:sty m:val="p"/>
                          </m:rPr>
                          <a:rPr lang="uk-UA" b="0" i="0" smtClean="0">
                            <a:latin typeface="Cambria Math" panose="02040503050406030204" pitchFamily="18" charset="0"/>
                            <a:ea typeface="Cambria Math" panose="02040503050406030204" pitchFamily="18" charset="0"/>
                          </a:rPr>
                          <m:t>cos</m:t>
                        </m:r>
                      </m:fName>
                      <m:e>
                        <m:r>
                          <a:rPr lang="uk-UA" b="0" i="1" smtClean="0">
                            <a:latin typeface="Cambria Math" panose="02040503050406030204" pitchFamily="18" charset="0"/>
                            <a:ea typeface="Cambria Math" panose="02040503050406030204" pitchFamily="18" charset="0"/>
                          </a:rPr>
                          <m:t>𝜃</m:t>
                        </m:r>
                      </m:e>
                    </m:func>
                  </m:oMath>
                </a14:m>
                <a:r>
                  <a:rPr lang="uk-UA" dirty="0"/>
                  <a:t>​</a:t>
                </a:r>
              </a:p>
            </p:txBody>
          </p:sp>
        </mc:Choice>
        <mc:Fallback xmlns="">
          <p:sp>
            <p:nvSpPr>
              <p:cNvPr id="6" name="TextBox 5">
                <a:extLst>
                  <a:ext uri="{FF2B5EF4-FFF2-40B4-BE49-F238E27FC236}">
                    <a16:creationId xmlns:a16="http://schemas.microsoft.com/office/drawing/2014/main" id="{615B6C08-542A-4B76-BF41-81EE6D6319B4}"/>
                  </a:ext>
                </a:extLst>
              </p:cNvPr>
              <p:cNvSpPr txBox="1">
                <a:spLocks noRot="1" noChangeAspect="1" noMove="1" noResize="1" noEditPoints="1" noAdjustHandles="1" noChangeArrowheads="1" noChangeShapeType="1" noTextEdit="1"/>
              </p:cNvSpPr>
              <p:nvPr/>
            </p:nvSpPr>
            <p:spPr>
              <a:xfrm>
                <a:off x="1971843" y="2040086"/>
                <a:ext cx="1893986" cy="461473"/>
              </a:xfrm>
              <a:prstGeom prst="rect">
                <a:avLst/>
              </a:prstGeom>
              <a:blipFill>
                <a:blip r:embed="rId3"/>
                <a:stretch>
                  <a:fillRect b="-9333"/>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F845F8E2-4AF5-43CD-B658-7FD75AF67034}"/>
                  </a:ext>
                </a:extLst>
              </p:cNvPr>
              <p:cNvSpPr txBox="1"/>
              <p:nvPr/>
            </p:nvSpPr>
            <p:spPr>
              <a:xfrm>
                <a:off x="1517157" y="3444844"/>
                <a:ext cx="2655987" cy="493981"/>
              </a:xfrm>
              <a:prstGeom prst="rect">
                <a:avLst/>
              </a:prstGeom>
              <a:noFill/>
            </p:spPr>
            <p:txBody>
              <a:bodyPr wrap="square">
                <a:spAutoFit/>
              </a:bodyPr>
              <a:lstStyle/>
              <a:p>
                <a:pPr algn="ctr"/>
                <a14:m>
                  <m:oMath xmlns:m="http://schemas.openxmlformats.org/officeDocument/2006/math">
                    <m:d>
                      <m:dPr>
                        <m:begChr m:val="|"/>
                        <m:endChr m:val="|"/>
                        <m:ctrlPr>
                          <a:rPr lang="uk-UA" b="0" i="1" smtClean="0">
                            <a:latin typeface="Cambria Math" panose="02040503050406030204" pitchFamily="18" charset="0"/>
                            <a:ea typeface="Cambria Math" panose="02040503050406030204" pitchFamily="18" charset="0"/>
                          </a:rPr>
                        </m:ctrlPr>
                      </m:dPr>
                      <m:e>
                        <m:sSub>
                          <m:sSubPr>
                            <m:ctrlPr>
                              <a:rPr lang="uk-UA" i="1" smtClean="0">
                                <a:latin typeface="Cambria Math" panose="02040503050406030204" pitchFamily="18" charset="0"/>
                                <a:ea typeface="Cambria Math" panose="02040503050406030204" pitchFamily="18" charset="0"/>
                              </a:rPr>
                            </m:ctrlPr>
                          </m:sSubPr>
                          <m:e>
                            <m:r>
                              <a:rPr lang="uk-UA" i="1" smtClean="0">
                                <a:latin typeface="Cambria Math" panose="02040503050406030204" pitchFamily="18" charset="0"/>
                                <a:ea typeface="Cambria Math" panose="02040503050406030204" pitchFamily="18" charset="0"/>
                              </a:rPr>
                              <m:t>𝑓</m:t>
                            </m:r>
                          </m:e>
                          <m:sub>
                            <m:r>
                              <a:rPr lang="uk-UA" i="1" smtClean="0">
                                <a:latin typeface="Cambria Math" panose="02040503050406030204" pitchFamily="18" charset="0"/>
                                <a:ea typeface="Cambria Math" panose="02040503050406030204" pitchFamily="18" charset="0"/>
                              </a:rPr>
                              <m:t>𝐷</m:t>
                            </m:r>
                            <m:r>
                              <a:rPr lang="uk-UA" i="1" smtClean="0">
                                <a:latin typeface="Cambria Math" panose="02040503050406030204" pitchFamily="18" charset="0"/>
                                <a:ea typeface="Cambria Math" panose="02040503050406030204" pitchFamily="18" charset="0"/>
                              </a:rPr>
                              <m:t>,</m:t>
                            </m:r>
                            <m:r>
                              <a:rPr lang="uk-UA" i="1" smtClean="0">
                                <a:latin typeface="Cambria Math" panose="02040503050406030204" pitchFamily="18" charset="0"/>
                                <a:ea typeface="Cambria Math" panose="02040503050406030204" pitchFamily="18" charset="0"/>
                              </a:rPr>
                              <m:t>𝑚𝑎𝑥</m:t>
                            </m:r>
                          </m:sub>
                        </m:sSub>
                      </m:e>
                    </m:d>
                    <m:r>
                      <a:rPr lang="uk-UA" b="0" i="1" smtClean="0">
                        <a:latin typeface="Cambria Math" panose="02040503050406030204" pitchFamily="18" charset="0"/>
                        <a:ea typeface="Cambria Math" panose="02040503050406030204" pitchFamily="18" charset="0"/>
                      </a:rPr>
                      <m:t>=</m:t>
                    </m:r>
                    <m:f>
                      <m:fPr>
                        <m:ctrlPr>
                          <a:rPr lang="uk-UA" b="0" i="1" smtClean="0">
                            <a:latin typeface="Cambria Math" panose="02040503050406030204" pitchFamily="18" charset="0"/>
                            <a:ea typeface="Cambria Math" panose="02040503050406030204" pitchFamily="18" charset="0"/>
                          </a:rPr>
                        </m:ctrlPr>
                      </m:fPr>
                      <m:num>
                        <m:r>
                          <a:rPr lang="uk-UA" b="0" i="1" smtClean="0">
                            <a:latin typeface="Cambria Math" panose="02040503050406030204" pitchFamily="18" charset="0"/>
                            <a:ea typeface="Cambria Math" panose="02040503050406030204" pitchFamily="18" charset="0"/>
                          </a:rPr>
                          <m:t>𝜈</m:t>
                        </m:r>
                      </m:num>
                      <m:den>
                        <m:r>
                          <a:rPr lang="uk-UA" b="0" i="1" smtClean="0">
                            <a:latin typeface="Cambria Math" panose="02040503050406030204" pitchFamily="18" charset="0"/>
                            <a:ea typeface="Cambria Math" panose="02040503050406030204" pitchFamily="18" charset="0"/>
                          </a:rPr>
                          <m:t>𝜆</m:t>
                        </m:r>
                      </m:den>
                    </m:f>
                    <m:r>
                      <a:rPr lang="uk-UA" b="0" i="1" smtClean="0">
                        <a:latin typeface="Cambria Math" panose="02040503050406030204" pitchFamily="18" charset="0"/>
                        <a:ea typeface="Cambria Math" panose="02040503050406030204" pitchFamily="18" charset="0"/>
                      </a:rPr>
                      <m:t>=</m:t>
                    </m:r>
                    <m:f>
                      <m:fPr>
                        <m:ctrlPr>
                          <a:rPr lang="uk-UA" b="0" i="1" smtClean="0">
                            <a:latin typeface="Cambria Math" panose="02040503050406030204" pitchFamily="18" charset="0"/>
                            <a:ea typeface="Cambria Math" panose="02040503050406030204" pitchFamily="18" charset="0"/>
                          </a:rPr>
                        </m:ctrlPr>
                      </m:fPr>
                      <m:num>
                        <m:r>
                          <a:rPr lang="uk-UA" b="0" i="1" smtClean="0">
                            <a:latin typeface="Cambria Math" panose="02040503050406030204" pitchFamily="18" charset="0"/>
                            <a:ea typeface="Cambria Math" panose="02040503050406030204" pitchFamily="18" charset="0"/>
                          </a:rPr>
                          <m:t>𝜈</m:t>
                        </m:r>
                        <m:sSub>
                          <m:sSubPr>
                            <m:ctrlPr>
                              <a:rPr lang="uk-UA" b="0" i="1" smtClean="0">
                                <a:latin typeface="Cambria Math" panose="02040503050406030204" pitchFamily="18" charset="0"/>
                                <a:ea typeface="Cambria Math" panose="02040503050406030204" pitchFamily="18" charset="0"/>
                              </a:rPr>
                            </m:ctrlPr>
                          </m:sSubPr>
                          <m:e>
                            <m:r>
                              <a:rPr lang="uk-UA" b="0" i="1" smtClean="0">
                                <a:latin typeface="Cambria Math" panose="02040503050406030204" pitchFamily="18" charset="0"/>
                                <a:ea typeface="Cambria Math" panose="02040503050406030204" pitchFamily="18" charset="0"/>
                              </a:rPr>
                              <m:t>𝑓</m:t>
                            </m:r>
                          </m:e>
                          <m:sub>
                            <m:r>
                              <a:rPr lang="uk-UA" b="0" i="1" smtClean="0">
                                <a:latin typeface="Cambria Math" panose="02040503050406030204" pitchFamily="18" charset="0"/>
                                <a:ea typeface="Cambria Math" panose="02040503050406030204" pitchFamily="18" charset="0"/>
                              </a:rPr>
                              <m:t>𝑐</m:t>
                            </m:r>
                          </m:sub>
                        </m:sSub>
                      </m:num>
                      <m:den>
                        <m:r>
                          <a:rPr lang="uk-UA" b="0" i="1" smtClean="0">
                            <a:latin typeface="Cambria Math" panose="02040503050406030204" pitchFamily="18" charset="0"/>
                            <a:ea typeface="Cambria Math" panose="02040503050406030204" pitchFamily="18" charset="0"/>
                          </a:rPr>
                          <m:t>𝑐</m:t>
                        </m:r>
                      </m:den>
                    </m:f>
                  </m:oMath>
                </a14:m>
                <a:r>
                  <a:rPr lang="uk-UA" dirty="0"/>
                  <a:t>​</a:t>
                </a:r>
              </a:p>
            </p:txBody>
          </p:sp>
        </mc:Choice>
        <mc:Fallback xmlns="">
          <p:sp>
            <p:nvSpPr>
              <p:cNvPr id="7" name="TextBox 6">
                <a:extLst>
                  <a:ext uri="{FF2B5EF4-FFF2-40B4-BE49-F238E27FC236}">
                    <a16:creationId xmlns:a16="http://schemas.microsoft.com/office/drawing/2014/main" id="{F845F8E2-4AF5-43CD-B658-7FD75AF67034}"/>
                  </a:ext>
                </a:extLst>
              </p:cNvPr>
              <p:cNvSpPr txBox="1">
                <a:spLocks noRot="1" noChangeAspect="1" noMove="1" noResize="1" noEditPoints="1" noAdjustHandles="1" noChangeArrowheads="1" noChangeShapeType="1" noTextEdit="1"/>
              </p:cNvSpPr>
              <p:nvPr/>
            </p:nvSpPr>
            <p:spPr>
              <a:xfrm>
                <a:off x="1517157" y="3444844"/>
                <a:ext cx="2655987" cy="493981"/>
              </a:xfrm>
              <a:prstGeom prst="rect">
                <a:avLst/>
              </a:prstGeom>
              <a:blipFill>
                <a:blip r:embed="rId4"/>
                <a:stretch>
                  <a:fillRect b="-7407"/>
                </a:stretch>
              </a:blipFill>
            </p:spPr>
            <p:txBody>
              <a:bodyPr/>
              <a:lstStyle/>
              <a:p>
                <a:r>
                  <a:rPr lang="uk-UA">
                    <a:noFill/>
                  </a:rPr>
                  <a:t> </a:t>
                </a:r>
              </a:p>
            </p:txBody>
          </p:sp>
        </mc:Fallback>
      </mc:AlternateContent>
      <p:sp>
        <p:nvSpPr>
          <p:cNvPr id="11" name="TextBox 10">
            <a:extLst>
              <a:ext uri="{FF2B5EF4-FFF2-40B4-BE49-F238E27FC236}">
                <a16:creationId xmlns:a16="http://schemas.microsoft.com/office/drawing/2014/main" id="{3745DBBC-50BD-47AA-9841-75F9CF1D94F9}"/>
              </a:ext>
            </a:extLst>
          </p:cNvPr>
          <p:cNvSpPr txBox="1"/>
          <p:nvPr/>
        </p:nvSpPr>
        <p:spPr>
          <a:xfrm>
            <a:off x="364260" y="4267126"/>
            <a:ext cx="7240652" cy="2554545"/>
          </a:xfrm>
          <a:prstGeom prst="rect">
            <a:avLst/>
          </a:prstGeom>
          <a:noFill/>
        </p:spPr>
        <p:txBody>
          <a:bodyPr wrap="square">
            <a:spAutoFit/>
          </a:bodyPr>
          <a:lstStyle/>
          <a:p>
            <a:r>
              <a:rPr lang="uk-UA" sz="1600" dirty="0"/>
              <a:t>Тому </a:t>
            </a:r>
            <a:r>
              <a:rPr lang="uk-UA" sz="1600" b="1" dirty="0"/>
              <a:t>за однакової швидкості руху вища несуча частота відповідає більшому доплерівському зсуву</a:t>
            </a:r>
            <a:r>
              <a:rPr lang="uk-UA" sz="1600" dirty="0"/>
              <a:t>. Наприклад, для тієї самої швидкості руху доплерівський зсув на 28 ГГц буде у 4 рази більшим, ніж на 7 ГГц.</a:t>
            </a:r>
          </a:p>
          <a:p>
            <a:endParaRPr lang="uk-UA" sz="1600" dirty="0"/>
          </a:p>
          <a:p>
            <a:r>
              <a:rPr lang="uk-UA" sz="1600" dirty="0"/>
              <a:t>У реальному бездротовому каналі сигнал надходить до приймача багатьма шляхами через відбиття та розсіювання. Кожна багатопроменева складова може мати свій доплерівський зсув, тому формується </a:t>
            </a:r>
            <a:r>
              <a:rPr lang="uk-UA" sz="1600" b="1" dirty="0"/>
              <a:t>доплерівський спектр </a:t>
            </a:r>
            <a:r>
              <a:rPr lang="uk-UA" sz="1600" dirty="0"/>
              <a:t>і канал стає </a:t>
            </a:r>
            <a:r>
              <a:rPr lang="uk-UA" sz="1600" b="1" dirty="0"/>
              <a:t>часово-змінним</a:t>
            </a:r>
            <a:r>
              <a:rPr lang="uk-UA" sz="1600" dirty="0"/>
              <a:t>. Чим вища швидкість руху та несуча частота, тим швидше змінюється канал, що ускладнює оцінювання каналу, синхронізацію та демодуляцію сигналу.</a:t>
            </a:r>
          </a:p>
        </p:txBody>
      </p:sp>
      <p:pic>
        <p:nvPicPr>
          <p:cNvPr id="13" name="Рисунок 12">
            <a:extLst>
              <a:ext uri="{FF2B5EF4-FFF2-40B4-BE49-F238E27FC236}">
                <a16:creationId xmlns:a16="http://schemas.microsoft.com/office/drawing/2014/main" id="{544873C3-9423-4806-A231-46B87E20AA6F}"/>
              </a:ext>
            </a:extLst>
          </p:cNvPr>
          <p:cNvPicPr>
            <a:picLocks noChangeAspect="1"/>
          </p:cNvPicPr>
          <p:nvPr/>
        </p:nvPicPr>
        <p:blipFill>
          <a:blip r:embed="rId5"/>
          <a:stretch>
            <a:fillRect/>
          </a:stretch>
        </p:blipFill>
        <p:spPr>
          <a:xfrm>
            <a:off x="7600535" y="3429000"/>
            <a:ext cx="4591465" cy="3209088"/>
          </a:xfrm>
          <a:prstGeom prst="rect">
            <a:avLst/>
          </a:prstGeom>
        </p:spPr>
      </p:pic>
    </p:spTree>
    <p:extLst>
      <p:ext uri="{BB962C8B-B14F-4D97-AF65-F5344CB8AC3E}">
        <p14:creationId xmlns:p14="http://schemas.microsoft.com/office/powerpoint/2010/main" val="4981452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9A2CF-3F0C-A31B-E588-C93A0E9D57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63A77F-2223-B5FF-4D1C-F5432630C609}"/>
              </a:ext>
            </a:extLst>
          </p:cNvPr>
          <p:cNvSpPr>
            <a:spLocks noGrp="1"/>
          </p:cNvSpPr>
          <p:nvPr>
            <p:ph type="title"/>
          </p:nvPr>
        </p:nvSpPr>
        <p:spPr>
          <a:xfrm>
            <a:off x="796705" y="208245"/>
            <a:ext cx="10592554" cy="739398"/>
          </a:xfrm>
        </p:spPr>
        <p:txBody>
          <a:bodyPr>
            <a:noAutofit/>
          </a:bodyPr>
          <a:lstStyle/>
          <a:p>
            <a:pPr algn="ctr"/>
            <a:r>
              <a:rPr lang="uk-UA" sz="3200" dirty="0"/>
              <a:t>Часова мінливість радіоканалу (</a:t>
            </a:r>
            <a:r>
              <a:rPr lang="en-US" sz="3200" dirty="0"/>
              <a:t>Time-Varying Radio Channel)</a:t>
            </a:r>
            <a:endParaRPr lang="uk-UA" sz="3200" noProof="0" dirty="0"/>
          </a:p>
        </p:txBody>
      </p:sp>
      <p:sp>
        <p:nvSpPr>
          <p:cNvPr id="3" name="Content Placeholder 2">
            <a:extLst>
              <a:ext uri="{FF2B5EF4-FFF2-40B4-BE49-F238E27FC236}">
                <a16:creationId xmlns:a16="http://schemas.microsoft.com/office/drawing/2014/main" id="{949020F4-3535-9247-ABE3-DE09295C55C4}"/>
              </a:ext>
            </a:extLst>
          </p:cNvPr>
          <p:cNvSpPr>
            <a:spLocks noGrp="1"/>
          </p:cNvSpPr>
          <p:nvPr>
            <p:ph idx="1"/>
          </p:nvPr>
        </p:nvSpPr>
        <p:spPr>
          <a:xfrm>
            <a:off x="448901" y="947643"/>
            <a:ext cx="11049000" cy="5362828"/>
          </a:xfrm>
        </p:spPr>
        <p:txBody>
          <a:bodyPr>
            <a:normAutofit/>
          </a:bodyPr>
          <a:lstStyle/>
          <a:p>
            <a:pPr marL="0" indent="0">
              <a:buNone/>
            </a:pPr>
            <a:r>
              <a:rPr lang="uk-UA" sz="1600" dirty="0"/>
              <a:t>Радіоканал не залишається незмінним протягом усього сеансу зв’язку. </a:t>
            </a:r>
            <a:r>
              <a:rPr lang="uk-UA" sz="1600" b="1" dirty="0"/>
              <a:t>Рух користувача, транспортних засобів, людей або інших об’єктів</a:t>
            </a:r>
            <a:r>
              <a:rPr lang="uk-UA" sz="1600" dirty="0"/>
              <a:t> змінює геометрію поширення радіохвиль: довжини та напрямки окремих шляхів, наявність прямої видимості, а також умови відбиття й розсіювання сигналу.</a:t>
            </a:r>
          </a:p>
          <a:p>
            <a:pPr marL="0" indent="0">
              <a:buNone/>
            </a:pPr>
            <a:r>
              <a:rPr lang="uk-UA" sz="1600" dirty="0"/>
              <a:t>Через це в різні моменти часу змінюються </a:t>
            </a:r>
            <a:r>
              <a:rPr lang="uk-UA" sz="1600" b="1" dirty="0"/>
              <a:t>амплітуда, фаза та затримка багатопроменевих складових</a:t>
            </a:r>
            <a:r>
              <a:rPr lang="uk-UA" sz="1600" dirty="0"/>
              <a:t>. У результаті змінюється загальна характеристика радіоканалу – сигнал у приймачі може то підсилюватися, то послаблюватися, а окремі частотні складові можуть зазнавати різного впливу.</a:t>
            </a:r>
          </a:p>
          <a:p>
            <a:pPr marL="0" indent="0">
              <a:buNone/>
            </a:pPr>
            <a:endParaRPr lang="uk-UA" sz="2000" noProof="0" dirty="0"/>
          </a:p>
        </p:txBody>
      </p:sp>
      <p:sp>
        <p:nvSpPr>
          <p:cNvPr id="6" name="TextBox 5">
            <a:extLst>
              <a:ext uri="{FF2B5EF4-FFF2-40B4-BE49-F238E27FC236}">
                <a16:creationId xmlns:a16="http://schemas.microsoft.com/office/drawing/2014/main" id="{5A7B951D-122E-4726-8660-854F6CFF4CC2}"/>
              </a:ext>
            </a:extLst>
          </p:cNvPr>
          <p:cNvSpPr txBox="1"/>
          <p:nvPr/>
        </p:nvSpPr>
        <p:spPr>
          <a:xfrm>
            <a:off x="448901" y="4131071"/>
            <a:ext cx="6015273" cy="2062103"/>
          </a:xfrm>
          <a:prstGeom prst="rect">
            <a:avLst/>
          </a:prstGeom>
          <a:noFill/>
        </p:spPr>
        <p:txBody>
          <a:bodyPr wrap="square">
            <a:spAutoFit/>
          </a:bodyPr>
          <a:lstStyle/>
          <a:p>
            <a:pPr marL="0" indent="0">
              <a:buNone/>
            </a:pPr>
            <a:r>
              <a:rPr lang="uk-UA" sz="1600" dirty="0"/>
              <a:t>Тому приймач регулярно виконує </a:t>
            </a:r>
            <a:r>
              <a:rPr lang="uk-UA" sz="1600" b="1" dirty="0"/>
              <a:t>оцінювання стану каналу (</a:t>
            </a:r>
            <a:r>
              <a:rPr lang="en-US" sz="1600" b="1" dirty="0"/>
              <a:t>Channel Estimation)</a:t>
            </a:r>
            <a:r>
              <a:rPr lang="en-US" sz="1600" dirty="0"/>
              <a:t> </a:t>
            </a:r>
            <a:r>
              <a:rPr lang="uk-UA" sz="1600" dirty="0"/>
              <a:t>за допомогою відомих тестових сигналів і використовує отриману інформацію для адаптації передавання. </a:t>
            </a:r>
          </a:p>
          <a:p>
            <a:pPr marL="0" indent="0">
              <a:buNone/>
            </a:pPr>
            <a:r>
              <a:rPr lang="uk-UA" sz="1600" dirty="0"/>
              <a:t>Система може змінювати </a:t>
            </a:r>
            <a:r>
              <a:rPr lang="uk-UA" sz="1600" b="1" dirty="0"/>
              <a:t>схему модуляції та кодування (</a:t>
            </a:r>
            <a:r>
              <a:rPr lang="en-US" sz="1600" b="1" dirty="0"/>
              <a:t>Modulation and Coding Scheme, MCS)</a:t>
            </a:r>
            <a:r>
              <a:rPr lang="en-US" sz="1600" dirty="0"/>
              <a:t>, </a:t>
            </a:r>
            <a:r>
              <a:rPr lang="uk-UA" sz="1600" dirty="0"/>
              <a:t>потужність передавання, кількість просторових потоків та інші параметри. Також застосовуються </a:t>
            </a:r>
            <a:r>
              <a:rPr lang="uk-UA" sz="1600" b="1" dirty="0"/>
              <a:t>просторове, частотне та часове рознесення (</a:t>
            </a:r>
            <a:r>
              <a:rPr lang="en-US" sz="1600" b="1" dirty="0"/>
              <a:t>Diversity)</a:t>
            </a:r>
            <a:r>
              <a:rPr lang="en-US" sz="1600" dirty="0"/>
              <a:t> </a:t>
            </a:r>
            <a:r>
              <a:rPr lang="uk-UA" sz="1600" dirty="0"/>
              <a:t>для підвищення надійності зв’язку.</a:t>
            </a:r>
          </a:p>
        </p:txBody>
      </p:sp>
      <p:pic>
        <p:nvPicPr>
          <p:cNvPr id="8" name="Рисунок 7">
            <a:extLst>
              <a:ext uri="{FF2B5EF4-FFF2-40B4-BE49-F238E27FC236}">
                <a16:creationId xmlns:a16="http://schemas.microsoft.com/office/drawing/2014/main" id="{8B71BD6B-C48D-44D7-BDC4-FC69FF9D08E9}"/>
              </a:ext>
            </a:extLst>
          </p:cNvPr>
          <p:cNvPicPr>
            <a:picLocks noChangeAspect="1"/>
          </p:cNvPicPr>
          <p:nvPr/>
        </p:nvPicPr>
        <p:blipFill>
          <a:blip r:embed="rId2"/>
          <a:stretch>
            <a:fillRect/>
          </a:stretch>
        </p:blipFill>
        <p:spPr>
          <a:xfrm>
            <a:off x="6610701" y="2744750"/>
            <a:ext cx="5258392" cy="3964356"/>
          </a:xfrm>
          <a:prstGeom prst="rect">
            <a:avLst/>
          </a:prstGeom>
        </p:spPr>
      </p:pic>
      <p:sp>
        <p:nvSpPr>
          <p:cNvPr id="10" name="TextBox 9">
            <a:extLst>
              <a:ext uri="{FF2B5EF4-FFF2-40B4-BE49-F238E27FC236}">
                <a16:creationId xmlns:a16="http://schemas.microsoft.com/office/drawing/2014/main" id="{1EE0B698-F120-4ED6-A4B9-EDA1B1EA44FC}"/>
              </a:ext>
            </a:extLst>
          </p:cNvPr>
          <p:cNvSpPr txBox="1"/>
          <p:nvPr/>
        </p:nvSpPr>
        <p:spPr>
          <a:xfrm>
            <a:off x="448901" y="2690336"/>
            <a:ext cx="6097508" cy="1323439"/>
          </a:xfrm>
          <a:prstGeom prst="rect">
            <a:avLst/>
          </a:prstGeom>
          <a:noFill/>
        </p:spPr>
        <p:txBody>
          <a:bodyPr wrap="square">
            <a:spAutoFit/>
          </a:bodyPr>
          <a:lstStyle/>
          <a:p>
            <a:pPr marL="0" indent="0">
              <a:buNone/>
            </a:pPr>
            <a:r>
              <a:rPr lang="uk-UA" sz="1600" dirty="0"/>
              <a:t>Швидкість зміни каналу залежить від </a:t>
            </a:r>
            <a:r>
              <a:rPr lang="uk-UA" sz="1600" b="1" dirty="0"/>
              <a:t>швидкості руху, несучої частоти та навколишнього середовища</a:t>
            </a:r>
            <a:r>
              <a:rPr lang="uk-UA" sz="1600" dirty="0"/>
              <a:t>. За швидкої зміни каналу його стан може помітно змінитися протягом одного пакета або навіть за час передавання кількох символів, що ускладнює надійне приймання сигналу.</a:t>
            </a:r>
          </a:p>
        </p:txBody>
      </p:sp>
    </p:spTree>
    <p:extLst>
      <p:ext uri="{BB962C8B-B14F-4D97-AF65-F5344CB8AC3E}">
        <p14:creationId xmlns:p14="http://schemas.microsoft.com/office/powerpoint/2010/main" val="32487797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9A2CF-3F0C-A31B-E588-C93A0E9D57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63A77F-2223-B5FF-4D1C-F5432630C609}"/>
              </a:ext>
            </a:extLst>
          </p:cNvPr>
          <p:cNvSpPr>
            <a:spLocks noGrp="1"/>
          </p:cNvSpPr>
          <p:nvPr>
            <p:ph type="title"/>
          </p:nvPr>
        </p:nvSpPr>
        <p:spPr>
          <a:xfrm>
            <a:off x="2682467" y="123297"/>
            <a:ext cx="7225420" cy="739398"/>
          </a:xfrm>
        </p:spPr>
        <p:txBody>
          <a:bodyPr>
            <a:normAutofit/>
          </a:bodyPr>
          <a:lstStyle/>
          <a:p>
            <a:pPr algn="ctr"/>
            <a:r>
              <a:rPr lang="ru-RU" sz="3200" dirty="0"/>
              <a:t>Час когерентності та смуга когерентності</a:t>
            </a:r>
            <a:endParaRPr lang="uk-UA" sz="16600" noProof="0" dirty="0"/>
          </a:p>
        </p:txBody>
      </p:sp>
      <p:sp>
        <p:nvSpPr>
          <p:cNvPr id="3" name="Content Placeholder 2">
            <a:extLst>
              <a:ext uri="{FF2B5EF4-FFF2-40B4-BE49-F238E27FC236}">
                <a16:creationId xmlns:a16="http://schemas.microsoft.com/office/drawing/2014/main" id="{949020F4-3535-9247-ABE3-DE09295C55C4}"/>
              </a:ext>
            </a:extLst>
          </p:cNvPr>
          <p:cNvSpPr>
            <a:spLocks noGrp="1"/>
          </p:cNvSpPr>
          <p:nvPr>
            <p:ph idx="1"/>
          </p:nvPr>
        </p:nvSpPr>
        <p:spPr>
          <a:xfrm>
            <a:off x="191254" y="820894"/>
            <a:ext cx="11605411" cy="5910357"/>
          </a:xfrm>
        </p:spPr>
        <p:txBody>
          <a:bodyPr>
            <a:noAutofit/>
          </a:bodyPr>
          <a:lstStyle/>
          <a:p>
            <a:pPr marL="0" indent="0">
              <a:lnSpc>
                <a:spcPct val="100000"/>
              </a:lnSpc>
              <a:spcBef>
                <a:spcPts val="0"/>
              </a:spcBef>
              <a:buNone/>
            </a:pPr>
            <a:r>
              <a:rPr lang="uk-UA" sz="1400" b="1" dirty="0"/>
              <a:t>Час когерентності (</a:t>
            </a:r>
            <a:r>
              <a:rPr lang="en-US" sz="1400" b="1" dirty="0"/>
              <a:t>Coherence Time, (</a:t>
            </a:r>
            <a:r>
              <a:rPr lang="en-US" sz="1600" i="1" dirty="0">
                <a:effectLst/>
                <a:ea typeface="Calibri" panose="020F0502020204030204" pitchFamily="34" charset="0"/>
                <a:cs typeface="Times New Roman" panose="02020603050405020304" pitchFamily="18" charset="0"/>
              </a:rPr>
              <a:t>T</a:t>
            </a:r>
            <a:r>
              <a:rPr lang="en-US" sz="1600" i="1" baseline="-25000" dirty="0">
                <a:effectLst/>
                <a:ea typeface="Calibri" panose="020F0502020204030204" pitchFamily="34" charset="0"/>
                <a:cs typeface="Times New Roman" panose="02020603050405020304" pitchFamily="18" charset="0"/>
              </a:rPr>
              <a:t>c</a:t>
            </a:r>
            <a:r>
              <a:rPr lang="en-US" sz="1400" b="1" dirty="0"/>
              <a:t>))</a:t>
            </a:r>
            <a:r>
              <a:rPr lang="en-US" sz="1400" dirty="0"/>
              <a:t> </a:t>
            </a:r>
            <a:r>
              <a:rPr lang="uk-UA" sz="1400" dirty="0"/>
              <a:t>характеризує часовий інтервал, протягом якого характеристики радіоканалу залишаються достатньо подібними, щоб його можна було вважати приблизно незмінним. Він пов’язаний із </a:t>
            </a:r>
            <a:r>
              <a:rPr lang="uk-UA" sz="1400" b="1" dirty="0"/>
              <a:t>розкидом Доплера</a:t>
            </a:r>
            <a:r>
              <a:rPr lang="en-US" sz="1400" dirty="0"/>
              <a:t>: </a:t>
            </a:r>
            <a:r>
              <a:rPr lang="uk-UA" sz="1400" dirty="0"/>
              <a:t>чим швидше змінюється канал, тим меншим є час когерентності</a:t>
            </a:r>
            <a:r>
              <a:rPr lang="uk-UA" sz="1400" noProof="0" dirty="0"/>
              <a:t>.</a:t>
            </a:r>
          </a:p>
          <a:p>
            <a:pPr marL="0" indent="0">
              <a:lnSpc>
                <a:spcPct val="100000"/>
              </a:lnSpc>
              <a:spcBef>
                <a:spcPts val="0"/>
              </a:spcBef>
              <a:buNone/>
            </a:pPr>
            <a:r>
              <a:rPr lang="uk-UA" sz="1400" dirty="0"/>
              <a:t>У першому наближенні:</a:t>
            </a:r>
          </a:p>
          <a:p>
            <a:pPr marL="0" indent="0">
              <a:lnSpc>
                <a:spcPct val="100000"/>
              </a:lnSpc>
              <a:spcBef>
                <a:spcPts val="0"/>
              </a:spcBef>
              <a:buNone/>
            </a:pPr>
            <a:endParaRPr lang="en-US" sz="1400" dirty="0"/>
          </a:p>
          <a:p>
            <a:pPr marL="0" indent="0">
              <a:lnSpc>
                <a:spcPct val="100000"/>
              </a:lnSpc>
              <a:spcBef>
                <a:spcPts val="0"/>
              </a:spcBef>
              <a:buNone/>
            </a:pPr>
            <a:endParaRPr lang="en-US" sz="1400" dirty="0"/>
          </a:p>
          <a:p>
            <a:pPr marL="0" indent="0">
              <a:lnSpc>
                <a:spcPct val="100000"/>
              </a:lnSpc>
              <a:spcBef>
                <a:spcPts val="0"/>
              </a:spcBef>
              <a:buNone/>
            </a:pPr>
            <a:endParaRPr lang="en-US" sz="1400" dirty="0"/>
          </a:p>
          <a:p>
            <a:pPr marL="0" indent="0">
              <a:lnSpc>
                <a:spcPct val="100000"/>
              </a:lnSpc>
              <a:spcBef>
                <a:spcPts val="0"/>
              </a:spcBef>
              <a:buNone/>
            </a:pPr>
            <a:endParaRPr lang="uk-UA" sz="1400" noProof="0" dirty="0"/>
          </a:p>
        </p:txBody>
      </p:sp>
      <p:pic>
        <p:nvPicPr>
          <p:cNvPr id="9218" name="Picture 2" descr="5 Statistical Description of the Wireless Channel - Google Docs">
            <a:extLst>
              <a:ext uri="{FF2B5EF4-FFF2-40B4-BE49-F238E27FC236}">
                <a16:creationId xmlns:a16="http://schemas.microsoft.com/office/drawing/2014/main" id="{78D43C33-BB24-4E8C-8495-E521358176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92801" y="3839471"/>
            <a:ext cx="3432203" cy="3018529"/>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43B4FA91-411C-485C-88D2-95732384F7E5}"/>
                  </a:ext>
                </a:extLst>
              </p:cNvPr>
              <p:cNvSpPr txBox="1"/>
              <p:nvPr/>
            </p:nvSpPr>
            <p:spPr>
              <a:xfrm>
                <a:off x="191254" y="4695878"/>
                <a:ext cx="7123946" cy="2031325"/>
              </a:xfrm>
              <a:prstGeom prst="rect">
                <a:avLst/>
              </a:prstGeom>
              <a:noFill/>
            </p:spPr>
            <p:txBody>
              <a:bodyPr wrap="square">
                <a:spAutoFit/>
              </a:bodyPr>
              <a:lstStyle/>
              <a:p>
                <a:r>
                  <a:rPr lang="uk-UA" sz="1400" dirty="0"/>
                  <a:t>Де </a:t>
                </a:r>
                <a14:m>
                  <m:oMath xmlns:m="http://schemas.openxmlformats.org/officeDocument/2006/math">
                    <m:r>
                      <a:rPr lang="uk-UA" sz="1400" i="1" smtClean="0">
                        <a:latin typeface="Cambria Math" panose="02040503050406030204" pitchFamily="18" charset="0"/>
                        <a:ea typeface="Cambria Math" panose="02040503050406030204" pitchFamily="18" charset="0"/>
                      </a:rPr>
                      <m:t>𝜎𝜏</m:t>
                    </m:r>
                  </m:oMath>
                </a14:m>
                <a:r>
                  <a:rPr lang="en-US" sz="1400" dirty="0"/>
                  <a:t>– </a:t>
                </a:r>
                <a:r>
                  <a:rPr lang="uk-UA" sz="1400" dirty="0"/>
                  <a:t>середньоквадратичний розкид затримок. Точний коефіцієнт залежить від прийнятого критерію когерентності.</a:t>
                </a:r>
              </a:p>
              <a:p>
                <a:pPr marL="0" indent="0">
                  <a:buNone/>
                </a:pPr>
                <a:r>
                  <a:rPr lang="uk-UA" sz="1400" dirty="0"/>
                  <a:t>Якщо </a:t>
                </a:r>
                <a:r>
                  <a:rPr lang="uk-UA" sz="1400" b="1" dirty="0"/>
                  <a:t>ширина сигналу (</a:t>
                </a:r>
                <a:r>
                  <a:rPr lang="en-US" sz="1400" b="1" dirty="0"/>
                  <a:t>B) </a:t>
                </a:r>
                <a:r>
                  <a:rPr lang="uk-UA" sz="1400" b="1" dirty="0"/>
                  <a:t>значно менша за (</a:t>
                </a:r>
                <a:r>
                  <a:rPr lang="en-US" sz="1400" dirty="0">
                    <a:effectLst/>
                    <a:latin typeface="Calibri" panose="020F0502020204030204" pitchFamily="34" charset="0"/>
                    <a:ea typeface="Calibri" panose="020F0502020204030204" pitchFamily="34" charset="0"/>
                    <a:cs typeface="Calibri" panose="020F0502020204030204" pitchFamily="34" charset="0"/>
                  </a:rPr>
                  <a:t>B</a:t>
                </a:r>
                <a:r>
                  <a:rPr lang="en-US" sz="1400" baseline="-25000" dirty="0">
                    <a:effectLst/>
                    <a:latin typeface="Calibri" panose="020F0502020204030204" pitchFamily="34" charset="0"/>
                    <a:ea typeface="Calibri" panose="020F0502020204030204" pitchFamily="34" charset="0"/>
                    <a:cs typeface="Calibri" panose="020F0502020204030204" pitchFamily="34" charset="0"/>
                  </a:rPr>
                  <a:t>c</a:t>
                </a:r>
                <a:r>
                  <a:rPr lang="en-US" sz="1400" b="1" dirty="0"/>
                  <a:t>)</a:t>
                </a:r>
                <a:r>
                  <a:rPr lang="en-US" sz="1400" dirty="0"/>
                  <a:t>, </a:t>
                </a:r>
                <a:r>
                  <a:rPr lang="uk-UA" sz="1400" dirty="0"/>
                  <a:t>усі його частотні складові зазнають приблизно однакового впливу каналу – спостерігається </a:t>
                </a:r>
                <a:r>
                  <a:rPr lang="uk-UA" sz="1400" b="1" dirty="0"/>
                  <a:t>плоске завмирання (</a:t>
                </a:r>
                <a:r>
                  <a:rPr lang="en-US" sz="1400" b="1" dirty="0"/>
                  <a:t>Flat Fading)</a:t>
                </a:r>
                <a:r>
                  <a:rPr lang="en-US" sz="1400" dirty="0"/>
                  <a:t>. </a:t>
                </a:r>
                <a:r>
                  <a:rPr lang="uk-UA" sz="1400" dirty="0"/>
                  <a:t>Якщо ж </a:t>
                </a:r>
                <a:r>
                  <a:rPr lang="uk-UA" sz="1400" b="1" dirty="0"/>
                  <a:t>(</a:t>
                </a:r>
                <a:r>
                  <a:rPr lang="en-US" sz="1400" b="1" dirty="0"/>
                  <a:t>B) </a:t>
                </a:r>
                <a:r>
                  <a:rPr lang="uk-UA" sz="1400" b="1" dirty="0"/>
                  <a:t>значно більша за (</a:t>
                </a:r>
                <a:r>
                  <a:rPr lang="en-US" sz="1400" dirty="0">
                    <a:effectLst/>
                    <a:latin typeface="Calibri" panose="020F0502020204030204" pitchFamily="34" charset="0"/>
                    <a:ea typeface="Calibri" panose="020F0502020204030204" pitchFamily="34" charset="0"/>
                    <a:cs typeface="Calibri" panose="020F0502020204030204" pitchFamily="34" charset="0"/>
                  </a:rPr>
                  <a:t>B</a:t>
                </a:r>
                <a:r>
                  <a:rPr lang="en-US" sz="1400" baseline="-25000" dirty="0">
                    <a:effectLst/>
                    <a:latin typeface="Calibri" panose="020F0502020204030204" pitchFamily="34" charset="0"/>
                    <a:ea typeface="Calibri" panose="020F0502020204030204" pitchFamily="34" charset="0"/>
                    <a:cs typeface="Calibri" panose="020F0502020204030204" pitchFamily="34" charset="0"/>
                  </a:rPr>
                  <a:t>c</a:t>
                </a:r>
                <a:r>
                  <a:rPr lang="en-US" sz="1400" b="1" dirty="0"/>
                  <a:t>)</a:t>
                </a:r>
                <a:r>
                  <a:rPr lang="en-US" sz="1400" dirty="0"/>
                  <a:t>, </a:t>
                </a:r>
                <a:r>
                  <a:rPr lang="uk-UA" sz="1400" dirty="0"/>
                  <a:t>різні частини спектра зазнають різного впливу – виникають </a:t>
                </a:r>
                <a:r>
                  <a:rPr lang="uk-UA" sz="1400" b="1" dirty="0"/>
                  <a:t>частотно-селективні завмирання (</a:t>
                </a:r>
                <a:r>
                  <a:rPr lang="en-US" sz="1400" b="1" dirty="0"/>
                  <a:t>Frequency-Selective Fading)</a:t>
                </a:r>
                <a:r>
                  <a:rPr lang="en-US" sz="1400" dirty="0"/>
                  <a:t>.</a:t>
                </a:r>
              </a:p>
              <a:p>
                <a:pPr marL="0" indent="0">
                  <a:buNone/>
                </a:pPr>
                <a:r>
                  <a:rPr lang="uk-UA" sz="1400" dirty="0"/>
                  <a:t>Таким чином, </a:t>
                </a:r>
                <a:r>
                  <a:rPr lang="uk-UA" sz="1400" b="1" dirty="0"/>
                  <a:t>(</a:t>
                </a:r>
                <a:r>
                  <a:rPr lang="en-US" sz="1400" dirty="0">
                    <a:effectLst/>
                    <a:ea typeface="Calibri" panose="020F0502020204030204" pitchFamily="34" charset="0"/>
                    <a:cs typeface="Times New Roman" panose="02020603050405020304" pitchFamily="18" charset="0"/>
                  </a:rPr>
                  <a:t>T</a:t>
                </a:r>
                <a:r>
                  <a:rPr lang="en-US" sz="1400" baseline="-25000" dirty="0">
                    <a:effectLst/>
                    <a:ea typeface="Calibri" panose="020F0502020204030204" pitchFamily="34" charset="0"/>
                    <a:cs typeface="Times New Roman" panose="02020603050405020304" pitchFamily="18" charset="0"/>
                  </a:rPr>
                  <a:t>c</a:t>
                </a:r>
                <a:r>
                  <a:rPr lang="en-US" sz="1400" b="1" dirty="0"/>
                  <a:t>) </a:t>
                </a:r>
                <a:r>
                  <a:rPr lang="uk-UA" sz="1400" b="1" dirty="0"/>
                  <a:t>описує мінливість каналу в часі, а (</a:t>
                </a:r>
                <a:r>
                  <a:rPr lang="en-US" sz="1400" dirty="0">
                    <a:effectLst/>
                    <a:latin typeface="Calibri" panose="020F0502020204030204" pitchFamily="34" charset="0"/>
                    <a:ea typeface="Calibri" panose="020F0502020204030204" pitchFamily="34" charset="0"/>
                    <a:cs typeface="Calibri" panose="020F0502020204030204" pitchFamily="34" charset="0"/>
                  </a:rPr>
                  <a:t>B</a:t>
                </a:r>
                <a:r>
                  <a:rPr lang="en-US" sz="1400" baseline="-25000" dirty="0">
                    <a:effectLst/>
                    <a:latin typeface="Calibri" panose="020F0502020204030204" pitchFamily="34" charset="0"/>
                    <a:ea typeface="Calibri" panose="020F0502020204030204" pitchFamily="34" charset="0"/>
                    <a:cs typeface="Calibri" panose="020F0502020204030204" pitchFamily="34" charset="0"/>
                  </a:rPr>
                  <a:t>c</a:t>
                </a:r>
                <a:r>
                  <a:rPr lang="en-US" sz="1400" b="1" dirty="0"/>
                  <a:t>) – </a:t>
                </a:r>
                <a:r>
                  <a:rPr lang="uk-UA" sz="1400" b="1" dirty="0"/>
                  <a:t>подібність його характеристик у частоті</a:t>
                </a:r>
                <a:r>
                  <a:rPr lang="uk-UA" sz="1400" dirty="0"/>
                  <a:t>. Разом вони визначають, наскільки швидко канал змінюється та наскільки однаково він впливає на різні частини переданого сигналу.</a:t>
                </a:r>
              </a:p>
            </p:txBody>
          </p:sp>
        </mc:Choice>
        <mc:Fallback xmlns="">
          <p:sp>
            <p:nvSpPr>
              <p:cNvPr id="6" name="TextBox 5">
                <a:extLst>
                  <a:ext uri="{FF2B5EF4-FFF2-40B4-BE49-F238E27FC236}">
                    <a16:creationId xmlns:a16="http://schemas.microsoft.com/office/drawing/2014/main" id="{43B4FA91-411C-485C-88D2-95732384F7E5}"/>
                  </a:ext>
                </a:extLst>
              </p:cNvPr>
              <p:cNvSpPr txBox="1">
                <a:spLocks noRot="1" noChangeAspect="1" noMove="1" noResize="1" noEditPoints="1" noAdjustHandles="1" noChangeArrowheads="1" noChangeShapeType="1" noTextEdit="1"/>
              </p:cNvSpPr>
              <p:nvPr/>
            </p:nvSpPr>
            <p:spPr>
              <a:xfrm>
                <a:off x="191254" y="4695878"/>
                <a:ext cx="7123946" cy="2031325"/>
              </a:xfrm>
              <a:prstGeom prst="rect">
                <a:avLst/>
              </a:prstGeom>
              <a:blipFill>
                <a:blip r:embed="rId3"/>
                <a:stretch>
                  <a:fillRect l="-257" t="-299" b="-2096"/>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AA2CA003-7E8F-4DA3-B498-F2FDCEB5B2EC}"/>
                  </a:ext>
                </a:extLst>
              </p:cNvPr>
              <p:cNvSpPr txBox="1"/>
              <p:nvPr/>
            </p:nvSpPr>
            <p:spPr>
              <a:xfrm>
                <a:off x="622426" y="1741275"/>
                <a:ext cx="1097732" cy="66133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uk-UA" i="1" smtClean="0">
                          <a:latin typeface="Cambria Math" panose="02040503050406030204" pitchFamily="18" charset="0"/>
                        </a:rPr>
                        <m:t>𝑇𝑐</m:t>
                      </m:r>
                      <m:r>
                        <a:rPr lang="uk-UA" i="0">
                          <a:latin typeface="Cambria Math" panose="02040503050406030204" pitchFamily="18" charset="0"/>
                        </a:rPr>
                        <m:t>≈</m:t>
                      </m:r>
                      <m:f>
                        <m:fPr>
                          <m:ctrlPr>
                            <a:rPr lang="uk-UA" i="1">
                              <a:solidFill>
                                <a:srgbClr val="836967"/>
                              </a:solidFill>
                              <a:latin typeface="Cambria Math" panose="02040503050406030204" pitchFamily="18" charset="0"/>
                            </a:rPr>
                          </m:ctrlPr>
                        </m:fPr>
                        <m:num>
                          <m:r>
                            <a:rPr lang="uk-UA" i="0">
                              <a:latin typeface="Cambria Math" panose="02040503050406030204" pitchFamily="18" charset="0"/>
                            </a:rPr>
                            <m:t>1</m:t>
                          </m:r>
                        </m:num>
                        <m:den>
                          <m:sSub>
                            <m:sSubPr>
                              <m:ctrlPr>
                                <a:rPr lang="uk-UA" i="1">
                                  <a:solidFill>
                                    <a:srgbClr val="836967"/>
                                  </a:solidFill>
                                  <a:latin typeface="Cambria Math" panose="02040503050406030204" pitchFamily="18" charset="0"/>
                                </a:rPr>
                              </m:ctrlPr>
                            </m:sSubPr>
                            <m:e>
                              <m:r>
                                <a:rPr lang="uk-UA" i="1">
                                  <a:latin typeface="Cambria Math" panose="02040503050406030204" pitchFamily="18" charset="0"/>
                                </a:rPr>
                                <m:t>𝑓</m:t>
                              </m:r>
                            </m:e>
                            <m:sub>
                              <m:r>
                                <a:rPr lang="uk-UA" i="1">
                                  <a:latin typeface="Cambria Math" panose="02040503050406030204" pitchFamily="18" charset="0"/>
                                </a:rPr>
                                <m:t>𝐷</m:t>
                              </m:r>
                            </m:sub>
                          </m:sSub>
                        </m:den>
                      </m:f>
                    </m:oMath>
                  </m:oMathPara>
                </a14:m>
                <a:endParaRPr lang="uk-UA" dirty="0"/>
              </a:p>
            </p:txBody>
          </p:sp>
        </mc:Choice>
        <mc:Fallback xmlns="">
          <p:sp>
            <p:nvSpPr>
              <p:cNvPr id="8" name="TextBox 7">
                <a:extLst>
                  <a:ext uri="{FF2B5EF4-FFF2-40B4-BE49-F238E27FC236}">
                    <a16:creationId xmlns:a16="http://schemas.microsoft.com/office/drawing/2014/main" id="{AA2CA003-7E8F-4DA3-B498-F2FDCEB5B2EC}"/>
                  </a:ext>
                </a:extLst>
              </p:cNvPr>
              <p:cNvSpPr txBox="1">
                <a:spLocks noRot="1" noChangeAspect="1" noMove="1" noResize="1" noEditPoints="1" noAdjustHandles="1" noChangeArrowheads="1" noChangeShapeType="1" noTextEdit="1"/>
              </p:cNvSpPr>
              <p:nvPr/>
            </p:nvSpPr>
            <p:spPr>
              <a:xfrm>
                <a:off x="622426" y="1741275"/>
                <a:ext cx="1097732" cy="661335"/>
              </a:xfrm>
              <a:prstGeom prst="rect">
                <a:avLst/>
              </a:prstGeom>
              <a:blipFill>
                <a:blip r:embed="rId4"/>
                <a:stretch>
                  <a:fillRect/>
                </a:stretch>
              </a:blipFill>
            </p:spPr>
            <p:txBody>
              <a:bodyPr/>
              <a:lstStyle/>
              <a:p>
                <a:r>
                  <a:rPr lang="uk-UA">
                    <a:noFill/>
                  </a:rPr>
                  <a:t> </a:t>
                </a:r>
              </a:p>
            </p:txBody>
          </p:sp>
        </mc:Fallback>
      </mc:AlternateContent>
      <p:sp>
        <p:nvSpPr>
          <p:cNvPr id="10" name="TextBox 9">
            <a:extLst>
              <a:ext uri="{FF2B5EF4-FFF2-40B4-BE49-F238E27FC236}">
                <a16:creationId xmlns:a16="http://schemas.microsoft.com/office/drawing/2014/main" id="{DE0C349D-2E4F-40CF-96D1-89BB0AFD0B3D}"/>
              </a:ext>
            </a:extLst>
          </p:cNvPr>
          <p:cNvSpPr txBox="1"/>
          <p:nvPr/>
        </p:nvSpPr>
        <p:spPr>
          <a:xfrm>
            <a:off x="164094" y="2324646"/>
            <a:ext cx="6580739" cy="1815882"/>
          </a:xfrm>
          <a:prstGeom prst="rect">
            <a:avLst/>
          </a:prstGeom>
          <a:noFill/>
        </p:spPr>
        <p:txBody>
          <a:bodyPr wrap="square">
            <a:spAutoFit/>
          </a:bodyPr>
          <a:lstStyle/>
          <a:p>
            <a:pPr marL="0" indent="0">
              <a:lnSpc>
                <a:spcPct val="100000"/>
              </a:lnSpc>
              <a:spcBef>
                <a:spcPts val="0"/>
              </a:spcBef>
              <a:buNone/>
            </a:pPr>
            <a:r>
              <a:rPr lang="uk-UA" sz="1400" dirty="0"/>
              <a:t>де (</a:t>
            </a:r>
            <a:r>
              <a:rPr lang="en-US" sz="1400" i="1" dirty="0">
                <a:effectLst/>
                <a:latin typeface="Calibri" panose="020F0502020204030204" pitchFamily="34" charset="0"/>
                <a:ea typeface="Calibri" panose="020F0502020204030204" pitchFamily="34" charset="0"/>
                <a:cs typeface="Calibri" panose="020F0502020204030204" pitchFamily="34" charset="0"/>
              </a:rPr>
              <a:t>f</a:t>
            </a:r>
            <a:r>
              <a:rPr lang="en-US" sz="1400" i="1" baseline="-25000" dirty="0">
                <a:effectLst/>
                <a:latin typeface="Calibri" panose="020F0502020204030204" pitchFamily="34" charset="0"/>
                <a:ea typeface="Calibri" panose="020F0502020204030204" pitchFamily="34" charset="0"/>
                <a:cs typeface="Calibri" panose="020F0502020204030204" pitchFamily="34" charset="0"/>
              </a:rPr>
              <a:t>D</a:t>
            </a:r>
            <a:r>
              <a:rPr lang="en-US" sz="1400" dirty="0"/>
              <a:t>) – </a:t>
            </a:r>
            <a:r>
              <a:rPr lang="uk-UA" sz="1400" dirty="0"/>
              <a:t>характерна доплерівська частота. </a:t>
            </a:r>
          </a:p>
          <a:p>
            <a:pPr marL="0" indent="0">
              <a:lnSpc>
                <a:spcPct val="100000"/>
              </a:lnSpc>
              <a:spcBef>
                <a:spcPts val="0"/>
              </a:spcBef>
              <a:buNone/>
            </a:pPr>
            <a:r>
              <a:rPr lang="uk-UA" sz="1400" dirty="0"/>
              <a:t>Тому збільшення швидкості руху або несучої частоти призводить до швидшої зміни каналу та зменшення (</a:t>
            </a:r>
            <a:r>
              <a:rPr lang="en-US" sz="1400" i="1" dirty="0">
                <a:effectLst/>
                <a:ea typeface="Calibri" panose="020F0502020204030204" pitchFamily="34" charset="0"/>
                <a:cs typeface="Times New Roman" panose="02020603050405020304" pitchFamily="18" charset="0"/>
              </a:rPr>
              <a:t>T</a:t>
            </a:r>
            <a:r>
              <a:rPr lang="en-US" sz="1400" i="1" baseline="-25000" dirty="0">
                <a:effectLst/>
                <a:ea typeface="Calibri" panose="020F0502020204030204" pitchFamily="34" charset="0"/>
                <a:cs typeface="Times New Roman" panose="02020603050405020304" pitchFamily="18" charset="0"/>
              </a:rPr>
              <a:t>c</a:t>
            </a:r>
            <a:r>
              <a:rPr lang="en-US" sz="1400" dirty="0"/>
              <a:t>).</a:t>
            </a:r>
          </a:p>
          <a:p>
            <a:pPr marL="0" indent="0">
              <a:lnSpc>
                <a:spcPct val="100000"/>
              </a:lnSpc>
              <a:spcBef>
                <a:spcPts val="0"/>
              </a:spcBef>
              <a:buNone/>
            </a:pPr>
            <a:r>
              <a:rPr lang="uk-UA" sz="1400" b="1" dirty="0"/>
              <a:t>Смуга когерентності (</a:t>
            </a:r>
            <a:r>
              <a:rPr lang="en-US" sz="1400" b="1" dirty="0"/>
              <a:t>Coherence Bandwidth, (</a:t>
            </a:r>
            <a:r>
              <a:rPr lang="en-US" sz="1400" dirty="0">
                <a:effectLst/>
                <a:latin typeface="Calibri" panose="020F0502020204030204" pitchFamily="34" charset="0"/>
                <a:ea typeface="Calibri" panose="020F0502020204030204" pitchFamily="34" charset="0"/>
                <a:cs typeface="Calibri" panose="020F0502020204030204" pitchFamily="34" charset="0"/>
              </a:rPr>
              <a:t>B</a:t>
            </a:r>
            <a:r>
              <a:rPr lang="en-US" sz="1400" baseline="-25000" dirty="0">
                <a:effectLst/>
                <a:latin typeface="Calibri" panose="020F0502020204030204" pitchFamily="34" charset="0"/>
                <a:ea typeface="Calibri" panose="020F0502020204030204" pitchFamily="34" charset="0"/>
                <a:cs typeface="Calibri" panose="020F0502020204030204" pitchFamily="34" charset="0"/>
              </a:rPr>
              <a:t>c</a:t>
            </a:r>
            <a:r>
              <a:rPr lang="en-US" sz="1400" b="1" dirty="0"/>
              <a:t>))</a:t>
            </a:r>
            <a:r>
              <a:rPr lang="en-US" sz="1400" dirty="0"/>
              <a:t> </a:t>
            </a:r>
            <a:r>
              <a:rPr lang="uk-UA" sz="1400" dirty="0"/>
              <a:t>характеризує діапазон частот, у межах якого характеристики радіоканалу залишаються достатньо подібними. Вона пов’язана з </a:t>
            </a:r>
            <a:r>
              <a:rPr lang="uk-UA" sz="1400" b="1" dirty="0"/>
              <a:t>розкидом затримок (</a:t>
            </a:r>
            <a:r>
              <a:rPr lang="en-US" sz="1400" b="1" dirty="0"/>
              <a:t>Delay Spread)</a:t>
            </a:r>
            <a:r>
              <a:rPr lang="en-US" sz="1400" dirty="0"/>
              <a:t>: </a:t>
            </a:r>
            <a:r>
              <a:rPr lang="uk-UA" sz="1400" dirty="0"/>
              <a:t>чим сильніше багатопроменевість розтягує сигнал у часі, тим меншою є смуга когерентності.</a:t>
            </a:r>
          </a:p>
          <a:p>
            <a:pPr marL="0" indent="0">
              <a:lnSpc>
                <a:spcPct val="100000"/>
              </a:lnSpc>
              <a:spcBef>
                <a:spcPts val="0"/>
              </a:spcBef>
              <a:buNone/>
            </a:pPr>
            <a:r>
              <a:rPr lang="uk-UA" sz="1400" dirty="0"/>
              <a:t>У загальному випадку:</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32DAFE0-33F5-4964-8BA7-E41FBEF4CB7D}"/>
                  </a:ext>
                </a:extLst>
              </p:cNvPr>
              <p:cNvSpPr txBox="1"/>
              <p:nvPr/>
            </p:nvSpPr>
            <p:spPr>
              <a:xfrm>
                <a:off x="549997" y="4111103"/>
                <a:ext cx="1378390" cy="61279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uk-UA" i="1" smtClean="0">
                          <a:latin typeface="Cambria Math" panose="02040503050406030204" pitchFamily="18" charset="0"/>
                        </a:rPr>
                        <m:t>𝐵𝑐</m:t>
                      </m:r>
                      <m:r>
                        <a:rPr lang="uk-UA" i="0">
                          <a:latin typeface="Cambria Math" panose="02040503050406030204" pitchFamily="18" charset="0"/>
                        </a:rPr>
                        <m:t>≈</m:t>
                      </m:r>
                      <m:f>
                        <m:fPr>
                          <m:ctrlPr>
                            <a:rPr lang="uk-UA" i="1">
                              <a:solidFill>
                                <a:srgbClr val="836967"/>
                              </a:solidFill>
                              <a:latin typeface="Cambria Math" panose="02040503050406030204" pitchFamily="18" charset="0"/>
                            </a:rPr>
                          </m:ctrlPr>
                        </m:fPr>
                        <m:num>
                          <m:r>
                            <a:rPr lang="uk-UA" i="0">
                              <a:latin typeface="Cambria Math" panose="02040503050406030204" pitchFamily="18" charset="0"/>
                            </a:rPr>
                            <m:t>1</m:t>
                          </m:r>
                        </m:num>
                        <m:den>
                          <m:r>
                            <a:rPr lang="uk-UA" i="1">
                              <a:latin typeface="Cambria Math" panose="02040503050406030204" pitchFamily="18" charset="0"/>
                            </a:rPr>
                            <m:t>𝜎𝜏</m:t>
                          </m:r>
                        </m:den>
                      </m:f>
                    </m:oMath>
                  </m:oMathPara>
                </a14:m>
                <a:endParaRPr lang="uk-UA" dirty="0"/>
              </a:p>
            </p:txBody>
          </p:sp>
        </mc:Choice>
        <mc:Fallback xmlns="">
          <p:sp>
            <p:nvSpPr>
              <p:cNvPr id="12" name="TextBox 11">
                <a:extLst>
                  <a:ext uri="{FF2B5EF4-FFF2-40B4-BE49-F238E27FC236}">
                    <a16:creationId xmlns:a16="http://schemas.microsoft.com/office/drawing/2014/main" id="{F32DAFE0-33F5-4964-8BA7-E41FBEF4CB7D}"/>
                  </a:ext>
                </a:extLst>
              </p:cNvPr>
              <p:cNvSpPr txBox="1">
                <a:spLocks noRot="1" noChangeAspect="1" noMove="1" noResize="1" noEditPoints="1" noAdjustHandles="1" noChangeArrowheads="1" noChangeShapeType="1" noTextEdit="1"/>
              </p:cNvSpPr>
              <p:nvPr/>
            </p:nvSpPr>
            <p:spPr>
              <a:xfrm>
                <a:off x="549997" y="4111103"/>
                <a:ext cx="1378390" cy="612796"/>
              </a:xfrm>
              <a:prstGeom prst="rect">
                <a:avLst/>
              </a:prstGeom>
              <a:blipFill>
                <a:blip r:embed="rId5"/>
                <a:stretch>
                  <a:fillRect/>
                </a:stretch>
              </a:blipFill>
            </p:spPr>
            <p:txBody>
              <a:bodyPr/>
              <a:lstStyle/>
              <a:p>
                <a:r>
                  <a:rPr lang="uk-UA">
                    <a:noFill/>
                  </a:rPr>
                  <a:t> </a:t>
                </a:r>
              </a:p>
            </p:txBody>
          </p:sp>
        </mc:Fallback>
      </mc:AlternateContent>
      <p:pic>
        <p:nvPicPr>
          <p:cNvPr id="9220" name="Picture 4" descr="5G通道狀態估測強化通訊效能(1)　提高傳輸速率/降低訊號延遲 | 新通訊">
            <a:extLst>
              <a:ext uri="{FF2B5EF4-FFF2-40B4-BE49-F238E27FC236}">
                <a16:creationId xmlns:a16="http://schemas.microsoft.com/office/drawing/2014/main" id="{694EB28F-5CEF-48AB-9A3A-27B6947E54A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71993" y="1560292"/>
            <a:ext cx="5255080" cy="1889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05766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9A2CF-3F0C-A31B-E588-C93A0E9D57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63A77F-2223-B5FF-4D1C-F5432630C609}"/>
              </a:ext>
            </a:extLst>
          </p:cNvPr>
          <p:cNvSpPr>
            <a:spLocks noGrp="1"/>
          </p:cNvSpPr>
          <p:nvPr>
            <p:ph type="title"/>
          </p:nvPr>
        </p:nvSpPr>
        <p:spPr>
          <a:xfrm>
            <a:off x="2078182" y="115881"/>
            <a:ext cx="8207756" cy="454487"/>
          </a:xfrm>
        </p:spPr>
        <p:txBody>
          <a:bodyPr>
            <a:normAutofit fontScale="90000"/>
          </a:bodyPr>
          <a:lstStyle/>
          <a:p>
            <a:pPr algn="ctr"/>
            <a:r>
              <a:rPr lang="uk-UA" sz="3200" noProof="0" dirty="0"/>
              <a:t>Потужність радіосигналу</a:t>
            </a:r>
            <a:endParaRPr lang="uk-UA" sz="6600" noProof="0" dirty="0"/>
          </a:p>
        </p:txBody>
      </p:sp>
      <p:sp>
        <p:nvSpPr>
          <p:cNvPr id="3" name="Content Placeholder 2">
            <a:extLst>
              <a:ext uri="{FF2B5EF4-FFF2-40B4-BE49-F238E27FC236}">
                <a16:creationId xmlns:a16="http://schemas.microsoft.com/office/drawing/2014/main" id="{949020F4-3535-9247-ABE3-DE09295C55C4}"/>
              </a:ext>
            </a:extLst>
          </p:cNvPr>
          <p:cNvSpPr>
            <a:spLocks noGrp="1"/>
          </p:cNvSpPr>
          <p:nvPr>
            <p:ph idx="1"/>
          </p:nvPr>
        </p:nvSpPr>
        <p:spPr>
          <a:xfrm>
            <a:off x="402719" y="1108728"/>
            <a:ext cx="3725936" cy="5362828"/>
          </a:xfrm>
        </p:spPr>
        <p:txBody>
          <a:bodyPr>
            <a:normAutofit/>
          </a:bodyPr>
          <a:lstStyle/>
          <a:p>
            <a:pPr marL="0" indent="0">
              <a:buNone/>
            </a:pPr>
            <a:r>
              <a:rPr lang="uk-UA" sz="1800" noProof="0" dirty="0"/>
              <a:t>Потужність передавача визначає, скільки електричної потужності перетворюється на радіочастотний сигнал. Потужність може задаватися у ватах або логарифмічних одиницях dBm.</a:t>
            </a:r>
          </a:p>
          <a:p>
            <a:pPr marL="0" indent="0">
              <a:buNone/>
            </a:pPr>
            <a:r>
              <a:rPr lang="uk-UA" sz="1800" noProof="0" dirty="0"/>
              <a:t>Перехід до dBm визначається:</a:t>
            </a:r>
          </a:p>
          <a:p>
            <a:pPr marL="0" indent="0">
              <a:buNone/>
            </a:pPr>
            <a:endParaRPr lang="uk-UA" sz="1800" noProof="0" dirty="0"/>
          </a:p>
          <a:p>
            <a:pPr marL="0" indent="0">
              <a:buNone/>
            </a:pPr>
            <a:endParaRPr lang="uk-UA" sz="1800" noProof="0" dirty="0"/>
          </a:p>
          <a:p>
            <a:pPr marL="0" indent="0">
              <a:buNone/>
            </a:pPr>
            <a:endParaRPr lang="uk-UA" sz="1800" noProof="0" dirty="0"/>
          </a:p>
          <a:p>
            <a:pPr marL="0" indent="0">
              <a:buNone/>
            </a:pPr>
            <a:r>
              <a:rPr lang="uk-UA" sz="1800" noProof="0" dirty="0"/>
              <a:t>Наприклад, 100 </a:t>
            </a:r>
            <a:r>
              <a:rPr lang="uk-UA" sz="1800" noProof="0" dirty="0" err="1"/>
              <a:t>мВт</a:t>
            </a:r>
            <a:r>
              <a:rPr lang="uk-UA" sz="1800" noProof="0" dirty="0"/>
              <a:t> відповідає 20 dBm, а 1 Вт – 30 dBm.</a:t>
            </a:r>
          </a:p>
          <a:p>
            <a:pPr marL="0" indent="0">
              <a:buNone/>
            </a:pPr>
            <a:endParaRPr lang="en-US" sz="1800" b="1" noProof="0" dirty="0"/>
          </a:p>
          <a:p>
            <a:endParaRPr lang="uk-UA" sz="1400" noProof="0" dirty="0"/>
          </a:p>
          <a:p>
            <a:pPr marL="0" indent="0">
              <a:buNone/>
            </a:pPr>
            <a:endParaRPr lang="uk-UA" sz="2000" noProof="0" dirty="0"/>
          </a:p>
        </p:txBody>
      </p:sp>
      <p:pic>
        <p:nvPicPr>
          <p:cNvPr id="5" name="Рисунок 4">
            <a:extLst>
              <a:ext uri="{FF2B5EF4-FFF2-40B4-BE49-F238E27FC236}">
                <a16:creationId xmlns:a16="http://schemas.microsoft.com/office/drawing/2014/main" id="{68647FC3-734E-49AD-9191-E63A304E4CE8}"/>
              </a:ext>
            </a:extLst>
          </p:cNvPr>
          <p:cNvPicPr>
            <a:picLocks noChangeAspect="1"/>
          </p:cNvPicPr>
          <p:nvPr/>
        </p:nvPicPr>
        <p:blipFill>
          <a:blip r:embed="rId2"/>
          <a:stretch>
            <a:fillRect/>
          </a:stretch>
        </p:blipFill>
        <p:spPr>
          <a:xfrm>
            <a:off x="815702" y="3271693"/>
            <a:ext cx="2105025" cy="619125"/>
          </a:xfrm>
          <a:prstGeom prst="rect">
            <a:avLst/>
          </a:prstGeom>
        </p:spPr>
      </p:pic>
      <p:pic>
        <p:nvPicPr>
          <p:cNvPr id="6" name="Picture 5">
            <a:extLst>
              <a:ext uri="{FF2B5EF4-FFF2-40B4-BE49-F238E27FC236}">
                <a16:creationId xmlns:a16="http://schemas.microsoft.com/office/drawing/2014/main" id="{E16DD0B3-71BB-4EA3-F92A-A6120F6428BA}"/>
              </a:ext>
            </a:extLst>
          </p:cNvPr>
          <p:cNvPicPr>
            <a:picLocks noChangeAspect="1"/>
          </p:cNvPicPr>
          <p:nvPr/>
        </p:nvPicPr>
        <p:blipFill>
          <a:blip r:embed="rId3"/>
          <a:stretch>
            <a:fillRect/>
          </a:stretch>
        </p:blipFill>
        <p:spPr>
          <a:xfrm>
            <a:off x="8458117" y="918789"/>
            <a:ext cx="3635125" cy="5552767"/>
          </a:xfrm>
          <a:prstGeom prst="rect">
            <a:avLst/>
          </a:prstGeom>
        </p:spPr>
      </p:pic>
      <p:pic>
        <p:nvPicPr>
          <p:cNvPr id="8" name="Picture 7">
            <a:extLst>
              <a:ext uri="{FF2B5EF4-FFF2-40B4-BE49-F238E27FC236}">
                <a16:creationId xmlns:a16="http://schemas.microsoft.com/office/drawing/2014/main" id="{3F4D7C19-F9FC-4165-EAAF-98C6DC0BD475}"/>
              </a:ext>
            </a:extLst>
          </p:cNvPr>
          <p:cNvPicPr>
            <a:picLocks noChangeAspect="1"/>
          </p:cNvPicPr>
          <p:nvPr/>
        </p:nvPicPr>
        <p:blipFill>
          <a:blip r:embed="rId4"/>
          <a:stretch>
            <a:fillRect/>
          </a:stretch>
        </p:blipFill>
        <p:spPr>
          <a:xfrm>
            <a:off x="4430418" y="918789"/>
            <a:ext cx="3725936" cy="5664943"/>
          </a:xfrm>
          <a:prstGeom prst="rect">
            <a:avLst/>
          </a:prstGeom>
        </p:spPr>
      </p:pic>
    </p:spTree>
    <p:extLst>
      <p:ext uri="{BB962C8B-B14F-4D97-AF65-F5344CB8AC3E}">
        <p14:creationId xmlns:p14="http://schemas.microsoft.com/office/powerpoint/2010/main" val="40576115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9A2CF-3F0C-A31B-E588-C93A0E9D57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63A77F-2223-B5FF-4D1C-F5432630C609}"/>
              </a:ext>
            </a:extLst>
          </p:cNvPr>
          <p:cNvSpPr>
            <a:spLocks noGrp="1"/>
          </p:cNvSpPr>
          <p:nvPr>
            <p:ph type="title"/>
          </p:nvPr>
        </p:nvSpPr>
        <p:spPr>
          <a:xfrm>
            <a:off x="2256954" y="208245"/>
            <a:ext cx="7225420" cy="739398"/>
          </a:xfrm>
        </p:spPr>
        <p:txBody>
          <a:bodyPr>
            <a:normAutofit/>
          </a:bodyPr>
          <a:lstStyle/>
          <a:p>
            <a:pPr algn="ctr"/>
            <a:r>
              <a:rPr lang="uk-UA" sz="3200" noProof="0" dirty="0"/>
              <a:t>Чому використовують dB</a:t>
            </a:r>
          </a:p>
        </p:txBody>
      </p:sp>
      <p:sp>
        <p:nvSpPr>
          <p:cNvPr id="3" name="Content Placeholder 2">
            <a:extLst>
              <a:ext uri="{FF2B5EF4-FFF2-40B4-BE49-F238E27FC236}">
                <a16:creationId xmlns:a16="http://schemas.microsoft.com/office/drawing/2014/main" id="{949020F4-3535-9247-ABE3-DE09295C55C4}"/>
              </a:ext>
            </a:extLst>
          </p:cNvPr>
          <p:cNvSpPr>
            <a:spLocks noGrp="1"/>
          </p:cNvSpPr>
          <p:nvPr>
            <p:ph idx="1"/>
          </p:nvPr>
        </p:nvSpPr>
        <p:spPr>
          <a:xfrm>
            <a:off x="467008" y="1092294"/>
            <a:ext cx="6044263" cy="5362828"/>
          </a:xfrm>
        </p:spPr>
        <p:txBody>
          <a:bodyPr>
            <a:normAutofit/>
          </a:bodyPr>
          <a:lstStyle/>
          <a:p>
            <a:pPr marL="0" indent="0">
              <a:buNone/>
            </a:pPr>
            <a:r>
              <a:rPr lang="uk-UA" sz="1800" noProof="0" dirty="0"/>
              <a:t>У радіосистемах рівні потужності можуть відрізнятися на багато порядків. Логарифмічна шкала dB дозволяє компактно описувати великі відношення та перетворювати множення коефіцієнтів у додавання.</a:t>
            </a:r>
          </a:p>
          <a:p>
            <a:pPr marL="0" indent="0">
              <a:buNone/>
            </a:pPr>
            <a:endParaRPr lang="uk-UA" sz="1800" noProof="0" dirty="0"/>
          </a:p>
          <a:p>
            <a:pPr marL="0" indent="0">
              <a:buNone/>
            </a:pPr>
            <a:r>
              <a:rPr lang="uk-UA" sz="1800" noProof="0" dirty="0"/>
              <a:t>Наприклад:</a:t>
            </a:r>
          </a:p>
          <a:p>
            <a:pPr marL="0" indent="0">
              <a:buNone/>
            </a:pPr>
            <a:r>
              <a:rPr lang="uk-UA" sz="1800" noProof="0" dirty="0"/>
              <a:t>+3 dB ≈ збільшення потужності у 2 рази; </a:t>
            </a:r>
          </a:p>
          <a:p>
            <a:pPr marL="0" indent="0">
              <a:buNone/>
            </a:pPr>
            <a:r>
              <a:rPr lang="uk-UA" sz="1800" noProof="0" dirty="0"/>
              <a:t>+10 dB = збільшення у 10 разів; </a:t>
            </a:r>
          </a:p>
          <a:p>
            <a:pPr marL="0" indent="0">
              <a:buNone/>
            </a:pPr>
            <a:r>
              <a:rPr lang="uk-UA" sz="1800" noProof="0" dirty="0"/>
              <a:t>−3 dB ≈ зменшення у 2 рази; </a:t>
            </a:r>
          </a:p>
          <a:p>
            <a:pPr marL="0" indent="0">
              <a:buNone/>
            </a:pPr>
            <a:r>
              <a:rPr lang="uk-UA" sz="1800" noProof="0" dirty="0"/>
              <a:t>−10 dB = зменшення у 10 разів. </a:t>
            </a:r>
          </a:p>
          <a:p>
            <a:pPr marL="0" indent="0">
              <a:buNone/>
            </a:pPr>
            <a:endParaRPr lang="uk-UA" sz="1800" noProof="0" dirty="0"/>
          </a:p>
          <a:p>
            <a:pPr marL="0" indent="0">
              <a:buNone/>
            </a:pPr>
            <a:r>
              <a:rPr lang="uk-UA" sz="1800" noProof="0" dirty="0"/>
              <a:t>Саме тому бюджет радіолінії зручно складати як суму посилень і втрат у dB.</a:t>
            </a:r>
          </a:p>
          <a:p>
            <a:pPr marL="0" indent="0">
              <a:buNone/>
            </a:pPr>
            <a:endParaRPr lang="uk-UA" sz="2000" noProof="0" dirty="0"/>
          </a:p>
        </p:txBody>
      </p:sp>
      <p:pic>
        <p:nvPicPr>
          <p:cNvPr id="17410" name="Picture 2">
            <a:extLst>
              <a:ext uri="{FF2B5EF4-FFF2-40B4-BE49-F238E27FC236}">
                <a16:creationId xmlns:a16="http://schemas.microsoft.com/office/drawing/2014/main" id="{CC143FC0-4525-69FD-6831-219C9F3DF0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8208" y="1092294"/>
            <a:ext cx="4857901" cy="4857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7312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9A2CF-3F0C-A31B-E588-C93A0E9D57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63A77F-2223-B5FF-4D1C-F5432630C609}"/>
              </a:ext>
            </a:extLst>
          </p:cNvPr>
          <p:cNvSpPr>
            <a:spLocks noGrp="1"/>
          </p:cNvSpPr>
          <p:nvPr>
            <p:ph type="title"/>
          </p:nvPr>
        </p:nvSpPr>
        <p:spPr>
          <a:xfrm>
            <a:off x="2483290" y="27176"/>
            <a:ext cx="7225420" cy="739398"/>
          </a:xfrm>
        </p:spPr>
        <p:txBody>
          <a:bodyPr>
            <a:normAutofit/>
          </a:bodyPr>
          <a:lstStyle/>
          <a:p>
            <a:pPr algn="ctr"/>
            <a:r>
              <a:rPr lang="uk-UA" sz="3200" dirty="0"/>
              <a:t>Коефіцієнт підсилення антени</a:t>
            </a:r>
            <a:endParaRPr lang="uk-UA" sz="3200" noProof="0" dirty="0"/>
          </a:p>
        </p:txBody>
      </p:sp>
      <p:sp>
        <p:nvSpPr>
          <p:cNvPr id="3" name="Content Placeholder 2">
            <a:extLst>
              <a:ext uri="{FF2B5EF4-FFF2-40B4-BE49-F238E27FC236}">
                <a16:creationId xmlns:a16="http://schemas.microsoft.com/office/drawing/2014/main" id="{949020F4-3535-9247-ABE3-DE09295C55C4}"/>
              </a:ext>
            </a:extLst>
          </p:cNvPr>
          <p:cNvSpPr>
            <a:spLocks noGrp="1"/>
          </p:cNvSpPr>
          <p:nvPr>
            <p:ph idx="1"/>
          </p:nvPr>
        </p:nvSpPr>
        <p:spPr>
          <a:xfrm>
            <a:off x="214266" y="618740"/>
            <a:ext cx="11763468" cy="5362828"/>
          </a:xfrm>
        </p:spPr>
        <p:txBody>
          <a:bodyPr>
            <a:normAutofit/>
          </a:bodyPr>
          <a:lstStyle/>
          <a:p>
            <a:pPr marL="0" indent="0">
              <a:lnSpc>
                <a:spcPct val="100000"/>
              </a:lnSpc>
              <a:spcBef>
                <a:spcPts val="0"/>
              </a:spcBef>
              <a:buNone/>
            </a:pPr>
            <a:r>
              <a:rPr lang="uk-UA" sz="1600" dirty="0"/>
              <a:t>Антена </a:t>
            </a:r>
            <a:r>
              <a:rPr lang="uk-UA" sz="1600" b="1" dirty="0"/>
              <a:t>не створює енергію з нічого</a:t>
            </a:r>
            <a:r>
              <a:rPr lang="uk-UA" sz="1600" dirty="0"/>
              <a:t>. Вона змінює просторовий розподіл випромінювання: в одних напрямках випромінювання стає сильнішим, а в інших – слабшим.</a:t>
            </a:r>
          </a:p>
          <a:p>
            <a:pPr marL="0" indent="0">
              <a:lnSpc>
                <a:spcPct val="100000"/>
              </a:lnSpc>
              <a:spcBef>
                <a:spcPts val="0"/>
              </a:spcBef>
              <a:buNone/>
            </a:pPr>
            <a:r>
              <a:rPr lang="uk-UA" sz="1600" dirty="0"/>
              <a:t>Для оцінювання цього ефекту використовують </a:t>
            </a:r>
            <a:r>
              <a:rPr lang="uk-UA" sz="1600" b="1" dirty="0"/>
              <a:t>коефіцієнт підсилення антени (</a:t>
            </a:r>
            <a:r>
              <a:rPr lang="en-US" sz="1600" b="1" dirty="0"/>
              <a:t>Antenna Gain, G)</a:t>
            </a:r>
            <a:r>
              <a:rPr lang="en-US" sz="1600" dirty="0"/>
              <a:t>. </a:t>
            </a:r>
            <a:r>
              <a:rPr lang="uk-UA" sz="1600" dirty="0"/>
              <a:t>Він показує, наскільки сильнішим є випромінювання антени в певному напрямку порівняно з еталонним джерелом за однакової потужності, поданої на антену.</a:t>
            </a:r>
          </a:p>
          <a:p>
            <a:pPr marL="0" indent="0">
              <a:buNone/>
            </a:pPr>
            <a:endParaRPr lang="uk-UA" sz="2000" noProof="0" dirty="0"/>
          </a:p>
        </p:txBody>
      </p:sp>
      <p:pic>
        <p:nvPicPr>
          <p:cNvPr id="18436" name="Picture 4">
            <a:extLst>
              <a:ext uri="{FF2B5EF4-FFF2-40B4-BE49-F238E27FC236}">
                <a16:creationId xmlns:a16="http://schemas.microsoft.com/office/drawing/2014/main" id="{2B41C521-358D-C263-DF0A-1EFF84F56A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61702" y="2064562"/>
            <a:ext cx="4590107" cy="197779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7889DC5-6704-4E62-AFB6-DDB1B877EF5C}"/>
              </a:ext>
            </a:extLst>
          </p:cNvPr>
          <p:cNvSpPr txBox="1"/>
          <p:nvPr/>
        </p:nvSpPr>
        <p:spPr>
          <a:xfrm>
            <a:off x="6889687" y="4294287"/>
            <a:ext cx="5178582" cy="2246769"/>
          </a:xfrm>
          <a:prstGeom prst="rect">
            <a:avLst/>
          </a:prstGeom>
          <a:noFill/>
        </p:spPr>
        <p:txBody>
          <a:bodyPr wrap="square">
            <a:spAutoFit/>
          </a:bodyPr>
          <a:lstStyle/>
          <a:p>
            <a:pPr marL="0" indent="0">
              <a:lnSpc>
                <a:spcPct val="100000"/>
              </a:lnSpc>
              <a:spcBef>
                <a:spcPts val="0"/>
              </a:spcBef>
              <a:buNone/>
            </a:pPr>
            <a:r>
              <a:rPr lang="uk-UA" sz="1400" b="1" i="1" dirty="0"/>
              <a:t>Ізотропний випромінювач </a:t>
            </a:r>
            <a:r>
              <a:rPr lang="en-US" sz="1400" i="1" dirty="0"/>
              <a:t>– </a:t>
            </a:r>
            <a:r>
              <a:rPr lang="uk-UA" sz="1400" i="1" dirty="0"/>
              <a:t>ідеалізоване джерело, яке випромінює однаково в усіх напрямках. Реальної антени з ідеально ізотропною діаграмою спрямованості не існує; це математичний еталон.</a:t>
            </a:r>
          </a:p>
          <a:p>
            <a:pPr marL="0" indent="0">
              <a:lnSpc>
                <a:spcPct val="100000"/>
              </a:lnSpc>
              <a:spcBef>
                <a:spcPts val="0"/>
              </a:spcBef>
              <a:buNone/>
            </a:pPr>
            <a:r>
              <a:rPr lang="uk-UA" sz="1400" i="1" dirty="0"/>
              <a:t>Якби одна й та сама потужність випромінювалася ізотропно, вона рівномірно розподілялася б по поверхні сфери. Реальна спрямована антена перерозподіляє цю енергію: у напрямку головної пелюстки щільність потужності стає більшою, ніж у ізотропного джерела. </a:t>
            </a:r>
            <a:r>
              <a:rPr lang="uk-UA" sz="1400" b="1" i="1" dirty="0"/>
              <a:t>1 </a:t>
            </a:r>
            <a:r>
              <a:rPr lang="en-US" sz="1400" b="1" i="1" dirty="0" err="1"/>
              <a:t>dBi</a:t>
            </a:r>
            <a:r>
              <a:rPr lang="en-US" sz="1400" i="1" dirty="0"/>
              <a:t> – </a:t>
            </a:r>
            <a:r>
              <a:rPr lang="uk-UA" sz="1400" i="1" dirty="0"/>
              <a:t>підсилення відносно ізотропного випромінювача. Тому ізотропний випромінювач має </a:t>
            </a:r>
            <a:r>
              <a:rPr lang="uk-UA" sz="1400" b="1" i="1" dirty="0"/>
              <a:t>0 </a:t>
            </a:r>
            <a:r>
              <a:rPr lang="en-US" sz="1400" b="1" i="1" dirty="0"/>
              <a:t>dBi</a:t>
            </a:r>
            <a:r>
              <a:rPr lang="en-US" sz="1400" i="1" dirty="0"/>
              <a:t>.</a:t>
            </a:r>
          </a:p>
        </p:txBody>
      </p:sp>
      <p:sp>
        <p:nvSpPr>
          <p:cNvPr id="8" name="TextBox 7">
            <a:extLst>
              <a:ext uri="{FF2B5EF4-FFF2-40B4-BE49-F238E27FC236}">
                <a16:creationId xmlns:a16="http://schemas.microsoft.com/office/drawing/2014/main" id="{A747C3C5-4725-4957-BC36-2F5E98AC574D}"/>
              </a:ext>
            </a:extLst>
          </p:cNvPr>
          <p:cNvSpPr txBox="1"/>
          <p:nvPr/>
        </p:nvSpPr>
        <p:spPr>
          <a:xfrm>
            <a:off x="214266" y="1672377"/>
            <a:ext cx="6675421" cy="4401205"/>
          </a:xfrm>
          <a:prstGeom prst="rect">
            <a:avLst/>
          </a:prstGeom>
          <a:noFill/>
        </p:spPr>
        <p:txBody>
          <a:bodyPr wrap="square">
            <a:spAutoFit/>
          </a:bodyPr>
          <a:lstStyle/>
          <a:p>
            <a:pPr algn="ctr"/>
            <a:r>
              <a:rPr lang="uk-UA" sz="1400" b="1" dirty="0"/>
              <a:t>Що означає, наприклад, 10 </a:t>
            </a:r>
            <a:r>
              <a:rPr lang="en-US" sz="1400" b="1" dirty="0"/>
              <a:t>dBi?</a:t>
            </a:r>
          </a:p>
          <a:p>
            <a:r>
              <a:rPr lang="uk-UA" sz="1400" dirty="0"/>
              <a:t>Підсилення </a:t>
            </a:r>
            <a:r>
              <a:rPr lang="uk-UA" sz="1400" b="1" dirty="0"/>
              <a:t>10 </a:t>
            </a:r>
            <a:r>
              <a:rPr lang="en-US" sz="1400" b="1" dirty="0"/>
              <a:t>dBi</a:t>
            </a:r>
            <a:r>
              <a:rPr lang="en-US" sz="1400" dirty="0"/>
              <a:t> </a:t>
            </a:r>
            <a:r>
              <a:rPr lang="uk-UA" sz="1400" dirty="0"/>
              <a:t>означає, що в напрямку максимального випромінювання інтенсивність випромінювання приблизно у </a:t>
            </a:r>
            <a:r>
              <a:rPr lang="uk-UA" sz="1400" b="1" dirty="0"/>
              <a:t>10 разів більша</a:t>
            </a:r>
            <a:r>
              <a:rPr lang="uk-UA" sz="1400" dirty="0"/>
              <a:t>, ніж у ізотропного джерела з тією самою прийнятою потужністю.</a:t>
            </a:r>
          </a:p>
          <a:p>
            <a:r>
              <a:rPr lang="uk-UA" sz="1400" dirty="0"/>
              <a:t>Це </a:t>
            </a:r>
            <a:r>
              <a:rPr lang="uk-UA" sz="1400" b="1" dirty="0"/>
              <a:t>не означає</a:t>
            </a:r>
            <a:r>
              <a:rPr lang="uk-UA" sz="1400" dirty="0"/>
              <a:t>, що антена отримала в десять разів більше енергії. Вона просто концентрує більшу частину випромінювання в певних напрямках.</a:t>
            </a:r>
          </a:p>
          <a:p>
            <a:endParaRPr lang="uk-UA" sz="1400" b="1" dirty="0"/>
          </a:p>
          <a:p>
            <a:pPr algn="ctr"/>
            <a:r>
              <a:rPr lang="uk-UA" sz="1400" b="1" dirty="0"/>
              <a:t>Підсилення та діаграма спрямованості</a:t>
            </a:r>
          </a:p>
          <a:p>
            <a:r>
              <a:rPr lang="uk-UA" sz="1400" dirty="0"/>
              <a:t>Чим сильніше антена концентрує випромінювання в одному напрямку, тим вищим може бути її підсилення і тим вужчою – головна пелюстка діаграми спрямованості.</a:t>
            </a:r>
          </a:p>
          <a:p>
            <a:r>
              <a:rPr lang="uk-UA" sz="1400" dirty="0"/>
              <a:t>Тому високе підсилення зазвичай пов'язане з меншою шириною променя. Це збільшує рівень сигналу та потенційну дальність </a:t>
            </a:r>
            <a:r>
              <a:rPr lang="uk-UA" sz="1400" b="1" dirty="0"/>
              <a:t>у потрібному напрямку</a:t>
            </a:r>
            <a:r>
              <a:rPr lang="uk-UA" sz="1400" dirty="0"/>
              <a:t>, але зменшує просторову область, у якій антена забезпечує високий рівень сигналу.</a:t>
            </a:r>
          </a:p>
          <a:p>
            <a:endParaRPr lang="uk-UA" sz="1400" b="1" dirty="0"/>
          </a:p>
          <a:p>
            <a:pPr algn="ctr"/>
            <a:r>
              <a:rPr lang="uk-UA" sz="1400" b="1" dirty="0"/>
              <a:t>Важливо: підсилення ≠ спрямованість</a:t>
            </a:r>
          </a:p>
          <a:p>
            <a:r>
              <a:rPr lang="uk-UA" sz="1400" b="1" dirty="0"/>
              <a:t>Спрямованість (</a:t>
            </a:r>
            <a:r>
              <a:rPr lang="en-US" sz="1400" b="1" dirty="0"/>
              <a:t>Directivity, D)</a:t>
            </a:r>
            <a:r>
              <a:rPr lang="en-US" sz="1400" dirty="0"/>
              <a:t> </a:t>
            </a:r>
            <a:r>
              <a:rPr lang="uk-UA" sz="1400" dirty="0"/>
              <a:t>характеризує лише концентрацію випромінювання в просторі.</a:t>
            </a:r>
          </a:p>
          <a:p>
            <a:r>
              <a:rPr lang="uk-UA" sz="1400" b="1" dirty="0"/>
              <a:t>Підсилення (</a:t>
            </a:r>
            <a:r>
              <a:rPr lang="en-US" sz="1400" b="1" dirty="0"/>
              <a:t>Gain, G)</a:t>
            </a:r>
            <a:r>
              <a:rPr lang="en-US" sz="1400" dirty="0"/>
              <a:t> </a:t>
            </a:r>
            <a:r>
              <a:rPr lang="uk-UA" sz="1400" dirty="0"/>
              <a:t>додатково враховує втрати самої антени.</a:t>
            </a:r>
          </a:p>
          <a:p>
            <a:r>
              <a:rPr lang="uk-UA" sz="1400" dirty="0"/>
              <a:t>Для практичної антени:</a:t>
            </a:r>
          </a:p>
          <a:p>
            <a:endParaRPr lang="uk-UA" sz="1400" dirty="0"/>
          </a:p>
        </p:txBody>
      </p:sp>
      <p:sp>
        <p:nvSpPr>
          <p:cNvPr id="10" name="TextBox 9">
            <a:extLst>
              <a:ext uri="{FF2B5EF4-FFF2-40B4-BE49-F238E27FC236}">
                <a16:creationId xmlns:a16="http://schemas.microsoft.com/office/drawing/2014/main" id="{086F1F01-D784-4D2F-BABD-337304EB7EF4}"/>
              </a:ext>
            </a:extLst>
          </p:cNvPr>
          <p:cNvSpPr txBox="1"/>
          <p:nvPr/>
        </p:nvSpPr>
        <p:spPr>
          <a:xfrm>
            <a:off x="2195089" y="5619144"/>
            <a:ext cx="1061518" cy="369332"/>
          </a:xfrm>
          <a:prstGeom prst="rect">
            <a:avLst/>
          </a:prstGeom>
          <a:noFill/>
        </p:spPr>
        <p:txBody>
          <a:bodyPr wrap="square">
            <a:spAutoFit/>
          </a:bodyPr>
          <a:lstStyle/>
          <a:p>
            <a:r>
              <a:rPr lang="en-US" dirty="0"/>
              <a:t>G = </a:t>
            </a:r>
            <a:r>
              <a:rPr lang="el-GR" dirty="0"/>
              <a:t>η · </a:t>
            </a:r>
            <a:r>
              <a:rPr lang="en-US" dirty="0"/>
              <a:t>D</a:t>
            </a:r>
            <a:endParaRPr lang="uk-UA" dirty="0"/>
          </a:p>
        </p:txBody>
      </p:sp>
      <p:sp>
        <p:nvSpPr>
          <p:cNvPr id="12" name="TextBox 11">
            <a:extLst>
              <a:ext uri="{FF2B5EF4-FFF2-40B4-BE49-F238E27FC236}">
                <a16:creationId xmlns:a16="http://schemas.microsoft.com/office/drawing/2014/main" id="{74CB5C35-FBAD-4577-8E0C-34AADC47DF8F}"/>
              </a:ext>
            </a:extLst>
          </p:cNvPr>
          <p:cNvSpPr txBox="1"/>
          <p:nvPr/>
        </p:nvSpPr>
        <p:spPr>
          <a:xfrm>
            <a:off x="214266" y="5919227"/>
            <a:ext cx="6503406" cy="954107"/>
          </a:xfrm>
          <a:prstGeom prst="rect">
            <a:avLst/>
          </a:prstGeom>
          <a:noFill/>
        </p:spPr>
        <p:txBody>
          <a:bodyPr wrap="square">
            <a:spAutoFit/>
          </a:bodyPr>
          <a:lstStyle/>
          <a:p>
            <a:r>
              <a:rPr lang="uk-UA" sz="1400" dirty="0"/>
              <a:t>де </a:t>
            </a:r>
            <a:r>
              <a:rPr lang="el-GR" sz="1400" b="1" dirty="0"/>
              <a:t>η</a:t>
            </a:r>
            <a:r>
              <a:rPr lang="el-GR" sz="1400" dirty="0"/>
              <a:t> – </a:t>
            </a:r>
            <a:r>
              <a:rPr lang="uk-UA" sz="1400" dirty="0"/>
              <a:t>коефіцієнт ефективності антени.</a:t>
            </a:r>
          </a:p>
          <a:p>
            <a:r>
              <a:rPr lang="uk-UA" sz="1400" dirty="0"/>
              <a:t>Для ідеальної безвтратної антени підсилення дорівнює спрямованості.</a:t>
            </a:r>
          </a:p>
          <a:p>
            <a:r>
              <a:rPr lang="uk-UA" sz="1400" dirty="0"/>
              <a:t>Тому дві антени з однаковою геометричною спрямованістю можуть мати різне фактичне підсилення через різні втрати.</a:t>
            </a:r>
          </a:p>
        </p:txBody>
      </p:sp>
    </p:spTree>
    <p:extLst>
      <p:ext uri="{BB962C8B-B14F-4D97-AF65-F5344CB8AC3E}">
        <p14:creationId xmlns:p14="http://schemas.microsoft.com/office/powerpoint/2010/main" val="13146973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9A2CF-3F0C-A31B-E588-C93A0E9D57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63A77F-2223-B5FF-4D1C-F5432630C609}"/>
              </a:ext>
            </a:extLst>
          </p:cNvPr>
          <p:cNvSpPr>
            <a:spLocks noGrp="1"/>
          </p:cNvSpPr>
          <p:nvPr>
            <p:ph type="title"/>
          </p:nvPr>
        </p:nvSpPr>
        <p:spPr>
          <a:xfrm>
            <a:off x="2275061" y="96554"/>
            <a:ext cx="7225420" cy="739398"/>
          </a:xfrm>
        </p:spPr>
        <p:txBody>
          <a:bodyPr>
            <a:normAutofit/>
          </a:bodyPr>
          <a:lstStyle/>
          <a:p>
            <a:pPr algn="ctr"/>
            <a:r>
              <a:rPr lang="uk-UA" sz="3200" noProof="0" dirty="0"/>
              <a:t>Діаграма спрямованості антени</a:t>
            </a:r>
            <a:endParaRPr lang="uk-UA" sz="6600" noProof="0" dirty="0"/>
          </a:p>
        </p:txBody>
      </p:sp>
      <p:sp>
        <p:nvSpPr>
          <p:cNvPr id="3" name="Content Placeholder 2">
            <a:extLst>
              <a:ext uri="{FF2B5EF4-FFF2-40B4-BE49-F238E27FC236}">
                <a16:creationId xmlns:a16="http://schemas.microsoft.com/office/drawing/2014/main" id="{949020F4-3535-9247-ABE3-DE09295C55C4}"/>
              </a:ext>
            </a:extLst>
          </p:cNvPr>
          <p:cNvSpPr>
            <a:spLocks noGrp="1"/>
          </p:cNvSpPr>
          <p:nvPr>
            <p:ph idx="1"/>
          </p:nvPr>
        </p:nvSpPr>
        <p:spPr>
          <a:xfrm>
            <a:off x="249725" y="902171"/>
            <a:ext cx="5082766" cy="5606752"/>
          </a:xfrm>
        </p:spPr>
        <p:txBody>
          <a:bodyPr>
            <a:normAutofit/>
          </a:bodyPr>
          <a:lstStyle/>
          <a:p>
            <a:pPr marL="0" indent="0">
              <a:buNone/>
            </a:pPr>
            <a:r>
              <a:rPr lang="uk-UA" sz="1800" b="1" dirty="0"/>
              <a:t>Діаграма спрямованості (</a:t>
            </a:r>
            <a:r>
              <a:rPr lang="en-US" sz="1800" b="1" dirty="0"/>
              <a:t>Radiation Pattern)</a:t>
            </a:r>
            <a:r>
              <a:rPr lang="en-US" sz="1800" dirty="0"/>
              <a:t> </a:t>
            </a:r>
            <a:r>
              <a:rPr lang="uk-UA" sz="1800" dirty="0"/>
              <a:t>показує, як змінюється інтенсивність випромінювання або чутливість приймання антени залежно від напрямку. Вона дозволяє побачити, </a:t>
            </a:r>
            <a:r>
              <a:rPr lang="uk-UA" sz="1800" b="1" dirty="0"/>
              <a:t>у яких напрямках антена випромінює або приймає сигнал найкраще, а в яких – послаблює його</a:t>
            </a:r>
            <a:r>
              <a:rPr lang="uk-UA" sz="1800" dirty="0"/>
              <a:t>.</a:t>
            </a:r>
          </a:p>
          <a:p>
            <a:pPr marL="0" indent="0">
              <a:buNone/>
            </a:pPr>
            <a:r>
              <a:rPr lang="uk-UA" sz="1800" dirty="0"/>
              <a:t>Діаграму можна представити у дво- або тривимірному вигляді. Для аналізу часто використовують окремі перерізи діаграми у вертикальній та горизонтальній площинах. Рівень сигналу на таких графіках часто подають у децибелах відносно максимального значення.</a:t>
            </a:r>
          </a:p>
          <a:p>
            <a:pPr marL="0" indent="0">
              <a:buNone/>
            </a:pPr>
            <a:endParaRPr lang="uk-UA" sz="2000" noProof="0" dirty="0"/>
          </a:p>
        </p:txBody>
      </p:sp>
      <p:pic>
        <p:nvPicPr>
          <p:cNvPr id="10244" name="Picture 4">
            <a:extLst>
              <a:ext uri="{FF2B5EF4-FFF2-40B4-BE49-F238E27FC236}">
                <a16:creationId xmlns:a16="http://schemas.microsoft.com/office/drawing/2014/main" id="{EA5692A6-9558-48B4-BB7B-0806C91CE2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31667" y="902171"/>
            <a:ext cx="6211432" cy="2718415"/>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a:extLst>
              <a:ext uri="{FF2B5EF4-FFF2-40B4-BE49-F238E27FC236}">
                <a16:creationId xmlns:a16="http://schemas.microsoft.com/office/drawing/2014/main" id="{9FA8985E-7722-457C-83CF-E32F60FB64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7411" y="3917255"/>
            <a:ext cx="3595104" cy="27184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9522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9A2CF-3F0C-A31B-E588-C93A0E9D578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9020F4-3535-9247-ABE3-DE09295C55C4}"/>
              </a:ext>
            </a:extLst>
          </p:cNvPr>
          <p:cNvSpPr>
            <a:spLocks noGrp="1"/>
          </p:cNvSpPr>
          <p:nvPr>
            <p:ph idx="1"/>
          </p:nvPr>
        </p:nvSpPr>
        <p:spPr>
          <a:xfrm>
            <a:off x="378864" y="223161"/>
            <a:ext cx="11434272" cy="5362828"/>
          </a:xfrm>
        </p:spPr>
        <p:txBody>
          <a:bodyPr>
            <a:normAutofit/>
          </a:bodyPr>
          <a:lstStyle/>
          <a:p>
            <a:pPr marL="0" indent="0">
              <a:buNone/>
            </a:pPr>
            <a:r>
              <a:rPr lang="uk-UA" sz="1600" dirty="0"/>
              <a:t>Основна частина діаграми навколо напрямку максимального випромінювання називається </a:t>
            </a:r>
            <a:r>
              <a:rPr lang="uk-UA" sz="1600" b="1" dirty="0"/>
              <a:t>головною пелюсткою (</a:t>
            </a:r>
            <a:r>
              <a:rPr lang="en-US" sz="1600" b="1" dirty="0"/>
              <a:t>Main Lobe)</a:t>
            </a:r>
            <a:r>
              <a:rPr lang="en-US" sz="1600" dirty="0"/>
              <a:t>. </a:t>
            </a:r>
            <a:r>
              <a:rPr lang="uk-UA" sz="1600" dirty="0"/>
              <a:t>Її положення визначає </a:t>
            </a:r>
            <a:r>
              <a:rPr lang="uk-UA" sz="1600" b="1" dirty="0"/>
              <a:t>напрямок максимального випромінювання або приймання</a:t>
            </a:r>
            <a:r>
              <a:rPr lang="uk-UA" sz="1600" dirty="0"/>
              <a:t> антени.</a:t>
            </a:r>
          </a:p>
          <a:p>
            <a:pPr marL="0" indent="0">
              <a:buNone/>
            </a:pPr>
            <a:r>
              <a:rPr lang="uk-UA" sz="1600" dirty="0"/>
              <a:t>Одним із найважливіших параметрів є </a:t>
            </a:r>
            <a:r>
              <a:rPr lang="uk-UA" sz="1600" b="1" dirty="0"/>
              <a:t>ширина головної пелюстки (</a:t>
            </a:r>
            <a:r>
              <a:rPr lang="en-US" sz="1600" b="1" dirty="0"/>
              <a:t>Beamwidth)</a:t>
            </a:r>
            <a:r>
              <a:rPr lang="en-US" sz="1600" dirty="0"/>
              <a:t>. </a:t>
            </a:r>
            <a:r>
              <a:rPr lang="uk-UA" sz="1600" dirty="0"/>
              <a:t>Найчастіше використовують ширину на рівні половини потужності – тобто кут між двома напрямками, у яких рівень потужності на 3 </a:t>
            </a:r>
            <a:r>
              <a:rPr lang="en-US" sz="1600" dirty="0"/>
              <a:t>dB </a:t>
            </a:r>
            <a:r>
              <a:rPr lang="uk-UA" sz="1600" dirty="0"/>
              <a:t>нижчий за максимум</a:t>
            </a:r>
            <a:r>
              <a:rPr lang="en-US" sz="1600" dirty="0"/>
              <a:t> (</a:t>
            </a:r>
            <a:r>
              <a:rPr lang="en-US" sz="1600" b="1" dirty="0"/>
              <a:t>HPBW</a:t>
            </a:r>
            <a:r>
              <a:rPr lang="en-US" sz="1600" dirty="0"/>
              <a:t>)</a:t>
            </a:r>
            <a:r>
              <a:rPr lang="uk-UA" sz="1600" dirty="0"/>
              <a:t>. Чим менша ця ширина, тим сильніше антена концентрує випромінювання у певному напрямку.</a:t>
            </a:r>
          </a:p>
          <a:p>
            <a:pPr marL="0" indent="0">
              <a:buNone/>
            </a:pPr>
            <a:r>
              <a:rPr lang="uk-UA" sz="1600" dirty="0"/>
              <a:t>Поза головною пелюсткою можуть виникати </a:t>
            </a:r>
            <a:r>
              <a:rPr lang="uk-UA" sz="1600" b="1" dirty="0"/>
              <a:t>бічні пелюстки (</a:t>
            </a:r>
            <a:r>
              <a:rPr lang="en-US" sz="1600" b="1" dirty="0"/>
              <a:t>Side Lobes)</a:t>
            </a:r>
            <a:r>
              <a:rPr lang="en-US" sz="1600" dirty="0"/>
              <a:t>. </a:t>
            </a:r>
            <a:r>
              <a:rPr lang="uk-UA" sz="1600" dirty="0"/>
              <a:t>Вони відповідають випромінюванню або прийманню в небажаних напрямках. Для передавальної антени високі бічні пелюстки означають частину енергії, що випромінюється не в основному напрямку; для приймальної – здатність антени приймати сигнали з інших напрямків.</a:t>
            </a:r>
          </a:p>
          <a:p>
            <a:pPr marL="0" indent="0">
              <a:buNone/>
            </a:pPr>
            <a:r>
              <a:rPr lang="uk-UA" sz="1600" b="1" dirty="0"/>
              <a:t>Нулі діаграми (</a:t>
            </a:r>
            <a:r>
              <a:rPr lang="en-US" sz="1600" b="1" dirty="0"/>
              <a:t>Nulls)</a:t>
            </a:r>
            <a:r>
              <a:rPr lang="en-US" sz="1600" dirty="0"/>
              <a:t> – </a:t>
            </a:r>
            <a:r>
              <a:rPr lang="uk-UA" sz="1600" dirty="0"/>
              <a:t>напрямки, у яких рівень випромінювання або приймання дуже малий, а в ідеалізованому випадку може прямувати до нуля. Формування нулів особливо важливе для антенних решіток, оскільки їх можна використовувати для послаблення сигналів від небажаних напрямків, наприклад завад.</a:t>
            </a:r>
          </a:p>
          <a:p>
            <a:pPr marL="0" indent="0">
              <a:buNone/>
            </a:pPr>
            <a:endParaRPr lang="uk-UA" sz="2000" noProof="0" dirty="0"/>
          </a:p>
        </p:txBody>
      </p:sp>
      <p:pic>
        <p:nvPicPr>
          <p:cNvPr id="5" name="Picture 4">
            <a:extLst>
              <a:ext uri="{FF2B5EF4-FFF2-40B4-BE49-F238E27FC236}">
                <a16:creationId xmlns:a16="http://schemas.microsoft.com/office/drawing/2014/main" id="{F6956900-74DB-BE60-9748-8EB293D21F3B}"/>
              </a:ext>
            </a:extLst>
          </p:cNvPr>
          <p:cNvPicPr>
            <a:picLocks noChangeAspect="1"/>
          </p:cNvPicPr>
          <p:nvPr/>
        </p:nvPicPr>
        <p:blipFill>
          <a:blip r:embed="rId2"/>
          <a:stretch>
            <a:fillRect/>
          </a:stretch>
        </p:blipFill>
        <p:spPr>
          <a:xfrm>
            <a:off x="378864" y="3499940"/>
            <a:ext cx="5717136" cy="3044023"/>
          </a:xfrm>
          <a:prstGeom prst="rect">
            <a:avLst/>
          </a:prstGeom>
        </p:spPr>
      </p:pic>
      <p:pic>
        <p:nvPicPr>
          <p:cNvPr id="7" name="Picture 6">
            <a:extLst>
              <a:ext uri="{FF2B5EF4-FFF2-40B4-BE49-F238E27FC236}">
                <a16:creationId xmlns:a16="http://schemas.microsoft.com/office/drawing/2014/main" id="{86B93E2E-CE45-B5B2-8712-3AEAD215B258}"/>
              </a:ext>
            </a:extLst>
          </p:cNvPr>
          <p:cNvPicPr>
            <a:picLocks noChangeAspect="1"/>
          </p:cNvPicPr>
          <p:nvPr/>
        </p:nvPicPr>
        <p:blipFill>
          <a:blip r:embed="rId3"/>
          <a:stretch>
            <a:fillRect/>
          </a:stretch>
        </p:blipFill>
        <p:spPr>
          <a:xfrm>
            <a:off x="6318186" y="3247177"/>
            <a:ext cx="5717137" cy="3610823"/>
          </a:xfrm>
          <a:prstGeom prst="rect">
            <a:avLst/>
          </a:prstGeom>
        </p:spPr>
      </p:pic>
    </p:spTree>
    <p:extLst>
      <p:ext uri="{BB962C8B-B14F-4D97-AF65-F5344CB8AC3E}">
        <p14:creationId xmlns:p14="http://schemas.microsoft.com/office/powerpoint/2010/main" val="564376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4076642-D7D7-4C9D-B8B4-5E4504C9B324}"/>
              </a:ext>
            </a:extLst>
          </p:cNvPr>
          <p:cNvSpPr>
            <a:spLocks noGrp="1"/>
          </p:cNvSpPr>
          <p:nvPr>
            <p:ph type="title"/>
          </p:nvPr>
        </p:nvSpPr>
        <p:spPr>
          <a:xfrm>
            <a:off x="1530036" y="131762"/>
            <a:ext cx="9506138" cy="549275"/>
          </a:xfrm>
        </p:spPr>
        <p:txBody>
          <a:bodyPr>
            <a:noAutofit/>
          </a:bodyPr>
          <a:lstStyle/>
          <a:p>
            <a:pPr algn="ctr"/>
            <a:r>
              <a:rPr lang="uk-UA" sz="3200" dirty="0"/>
              <a:t>Широкий і вузький промінь</a:t>
            </a:r>
            <a:r>
              <a:rPr lang="en-US" sz="3200" dirty="0"/>
              <a:t> </a:t>
            </a:r>
            <a:r>
              <a:rPr lang="uk-UA" sz="3200" dirty="0"/>
              <a:t>діаграми спрямованості</a:t>
            </a:r>
          </a:p>
        </p:txBody>
      </p:sp>
      <p:sp>
        <p:nvSpPr>
          <p:cNvPr id="3" name="Місце для вмісту 2">
            <a:extLst>
              <a:ext uri="{FF2B5EF4-FFF2-40B4-BE49-F238E27FC236}">
                <a16:creationId xmlns:a16="http://schemas.microsoft.com/office/drawing/2014/main" id="{59894F66-D356-45EB-94E1-06511D992B41}"/>
              </a:ext>
            </a:extLst>
          </p:cNvPr>
          <p:cNvSpPr>
            <a:spLocks noGrp="1"/>
          </p:cNvSpPr>
          <p:nvPr>
            <p:ph idx="1"/>
          </p:nvPr>
        </p:nvSpPr>
        <p:spPr>
          <a:xfrm>
            <a:off x="144855" y="681036"/>
            <a:ext cx="7197505" cy="6045201"/>
          </a:xfrm>
        </p:spPr>
        <p:txBody>
          <a:bodyPr>
            <a:noAutofit/>
          </a:bodyPr>
          <a:lstStyle/>
          <a:p>
            <a:pPr marL="0" indent="0">
              <a:buNone/>
            </a:pPr>
            <a:r>
              <a:rPr lang="uk-UA" sz="1600" b="1" dirty="0"/>
              <a:t>Широка головна пелюстка</a:t>
            </a:r>
            <a:r>
              <a:rPr lang="uk-UA" sz="1600" dirty="0"/>
              <a:t> охоплює більший кут простору. Така антена менш вимоглива до орієнтації та може забезпечувати зв'язок із об'єктами, що перебувають у різних напрямках. Недоліком є менша концентрація випромінювання, а отже, за інших однакових умов – менше підсилення в конкретному напрямку.</a:t>
            </a:r>
          </a:p>
          <a:p>
            <a:pPr marL="0" indent="0">
              <a:buNone/>
            </a:pPr>
            <a:r>
              <a:rPr lang="uk-UA" sz="1600" b="1" dirty="0"/>
              <a:t>Вузька головна пелюстка</a:t>
            </a:r>
            <a:r>
              <a:rPr lang="uk-UA" sz="1600" dirty="0"/>
              <a:t> концентрує випромінювання у значно меншому куті. Це дозволяє отримати більший рівень сигналу та вищий коефіцієнт підсилення в потрібному напрямку, що може збільшити дальність зв'язку. Водночас антена стає чутливішою до зміни взаємної орієнтації передавача й приймача.</a:t>
            </a:r>
          </a:p>
          <a:p>
            <a:pPr marL="0" indent="0">
              <a:buNone/>
            </a:pPr>
            <a:r>
              <a:rPr lang="uk-UA" sz="1600" dirty="0"/>
              <a:t>Для рухомих систем вузький промінь може вимагати постійного коригування напрямку антени. В антенних решітках це може виконуватися </a:t>
            </a:r>
            <a:r>
              <a:rPr lang="uk-UA" sz="1600" b="1" dirty="0"/>
              <a:t>електронним керуванням напрямком променя (</a:t>
            </a:r>
            <a:r>
              <a:rPr lang="en-US" sz="1600" b="1" dirty="0"/>
              <a:t>Beam Steering)</a:t>
            </a:r>
            <a:r>
              <a:rPr lang="en-US" sz="1600" dirty="0"/>
              <a:t> – </a:t>
            </a:r>
            <a:r>
              <a:rPr lang="uk-UA" sz="1600" dirty="0"/>
              <a:t>зміною фазових або вагових коефіцієнтів окремих випромінювальних елементів без механічного повороту всієї антени.</a:t>
            </a:r>
          </a:p>
          <a:p>
            <a:pPr marL="0" indent="0">
              <a:buNone/>
            </a:pPr>
            <a:r>
              <a:rPr lang="uk-UA" sz="1600" dirty="0"/>
              <a:t>Таким чином, діаграма спрямованості визначає не лише «наскільки далеко» може працювати антена, а й </a:t>
            </a:r>
            <a:r>
              <a:rPr lang="uk-UA" sz="1600" b="1" dirty="0"/>
              <a:t>у якій частині простору цей зв'язок буде забезпечуватися</a:t>
            </a:r>
            <a:r>
              <a:rPr lang="uk-UA" sz="1600" dirty="0"/>
              <a:t>.</a:t>
            </a:r>
          </a:p>
          <a:p>
            <a:pPr marL="0" indent="0" algn="r">
              <a:buNone/>
            </a:pPr>
            <a:r>
              <a:rPr lang="uk-UA" sz="1600" b="1" dirty="0"/>
              <a:t>Широкий промінь → більше просторове покриття → менше підсилення в окремому напрямку.</a:t>
            </a:r>
            <a:endParaRPr lang="uk-UA" sz="1600" dirty="0"/>
          </a:p>
          <a:p>
            <a:pPr marL="0" indent="0" algn="r">
              <a:buNone/>
            </a:pPr>
            <a:r>
              <a:rPr lang="uk-UA" sz="1600" b="1" dirty="0"/>
              <a:t>Вузький промінь → менше просторове покриття → більше підсилення в потрібному напрямку.</a:t>
            </a:r>
            <a:endParaRPr lang="uk-UA" sz="1600" dirty="0"/>
          </a:p>
          <a:p>
            <a:pPr marL="0" indent="0">
              <a:buNone/>
            </a:pPr>
            <a:r>
              <a:rPr lang="uk-UA" sz="1600" dirty="0"/>
              <a:t>Тому вибір діаграми спрямованості є компромісом між </a:t>
            </a:r>
            <a:r>
              <a:rPr lang="uk-UA" sz="1600" b="1" dirty="0"/>
              <a:t>дальністю, просторовим покриттям, точністю орієнтації, стійкістю до завад та вимогами до керування антеною</a:t>
            </a:r>
            <a:r>
              <a:rPr lang="uk-UA" sz="1600" dirty="0"/>
              <a:t>.</a:t>
            </a:r>
          </a:p>
          <a:p>
            <a:pPr marL="0" indent="0">
              <a:buNone/>
            </a:pPr>
            <a:endParaRPr lang="uk-UA" sz="1600" dirty="0"/>
          </a:p>
        </p:txBody>
      </p:sp>
      <p:pic>
        <p:nvPicPr>
          <p:cNvPr id="11266" name="Picture 2">
            <a:extLst>
              <a:ext uri="{FF2B5EF4-FFF2-40B4-BE49-F238E27FC236}">
                <a16:creationId xmlns:a16="http://schemas.microsoft.com/office/drawing/2014/main" id="{D8924349-0F83-429A-8851-9A948F4CBE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25108" y="778598"/>
            <a:ext cx="4722038" cy="5721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67632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9A2CF-3F0C-A31B-E588-C93A0E9D57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63A77F-2223-B5FF-4D1C-F5432630C609}"/>
              </a:ext>
            </a:extLst>
          </p:cNvPr>
          <p:cNvSpPr>
            <a:spLocks noGrp="1"/>
          </p:cNvSpPr>
          <p:nvPr>
            <p:ph type="title"/>
          </p:nvPr>
        </p:nvSpPr>
        <p:spPr>
          <a:xfrm>
            <a:off x="1844400" y="106645"/>
            <a:ext cx="7930755" cy="463723"/>
          </a:xfrm>
        </p:spPr>
        <p:txBody>
          <a:bodyPr>
            <a:normAutofit fontScale="90000"/>
          </a:bodyPr>
          <a:lstStyle/>
          <a:p>
            <a:pPr algn="ctr"/>
            <a:r>
              <a:rPr lang="uk-UA" sz="3200" dirty="0"/>
              <a:t>Бюджет</a:t>
            </a:r>
            <a:r>
              <a:rPr lang="uk-UA" sz="3200" noProof="0" dirty="0"/>
              <a:t> радіолінії</a:t>
            </a:r>
            <a:endParaRPr lang="uk-UA" sz="6600" noProof="0" dirty="0"/>
          </a:p>
        </p:txBody>
      </p:sp>
      <p:sp>
        <p:nvSpPr>
          <p:cNvPr id="3" name="Content Placeholder 2">
            <a:extLst>
              <a:ext uri="{FF2B5EF4-FFF2-40B4-BE49-F238E27FC236}">
                <a16:creationId xmlns:a16="http://schemas.microsoft.com/office/drawing/2014/main" id="{949020F4-3535-9247-ABE3-DE09295C55C4}"/>
              </a:ext>
            </a:extLst>
          </p:cNvPr>
          <p:cNvSpPr>
            <a:spLocks noGrp="1"/>
          </p:cNvSpPr>
          <p:nvPr>
            <p:ph idx="1"/>
          </p:nvPr>
        </p:nvSpPr>
        <p:spPr>
          <a:xfrm>
            <a:off x="375010" y="621217"/>
            <a:ext cx="11049000" cy="4941638"/>
          </a:xfrm>
        </p:spPr>
        <p:txBody>
          <a:bodyPr>
            <a:normAutofit/>
          </a:bodyPr>
          <a:lstStyle/>
          <a:p>
            <a:pPr marL="0" indent="0">
              <a:buNone/>
            </a:pPr>
            <a:r>
              <a:rPr lang="uk-UA" sz="1800" b="1" noProof="0" dirty="0"/>
              <a:t>Бюджет радіолінії (Link budget) </a:t>
            </a:r>
            <a:r>
              <a:rPr lang="uk-UA" sz="1800" noProof="0" dirty="0"/>
              <a:t>– це розрахунок рівня потужності сигналу на вході приймача з урахуванням потужності передавача, підсилення антен, втрат у тракті та втрат поширення.</a:t>
            </a:r>
          </a:p>
          <a:p>
            <a:pPr marL="0" indent="0">
              <a:buNone/>
            </a:pPr>
            <a:r>
              <a:rPr lang="uk-UA" sz="1800" noProof="0" dirty="0"/>
              <a:t>Спрощене рівняння:</a:t>
            </a:r>
          </a:p>
          <a:p>
            <a:pPr marL="0" indent="0">
              <a:buNone/>
            </a:pPr>
            <a:endParaRPr lang="uk-UA" sz="1800" noProof="0" dirty="0"/>
          </a:p>
          <a:p>
            <a:pPr marL="0" indent="0">
              <a:buNone/>
            </a:pPr>
            <a:r>
              <a:rPr lang="uk-UA" sz="1800" noProof="0" dirty="0"/>
              <a:t>Усі величини зручно подавати в dB/dBm. Link budget дозволяє ще до експерименту оцінити, чи може радіолінія забезпечити необхідний рівень сигналу.</a:t>
            </a:r>
          </a:p>
          <a:p>
            <a:endParaRPr lang="uk-UA" sz="1800" noProof="0" dirty="0"/>
          </a:p>
          <a:p>
            <a:pPr marL="0" indent="0">
              <a:buNone/>
            </a:pPr>
            <a:endParaRPr lang="uk-UA" sz="1800" noProof="0" dirty="0"/>
          </a:p>
        </p:txBody>
      </p:sp>
      <p:pic>
        <p:nvPicPr>
          <p:cNvPr id="6" name="Picture 5">
            <a:extLst>
              <a:ext uri="{FF2B5EF4-FFF2-40B4-BE49-F238E27FC236}">
                <a16:creationId xmlns:a16="http://schemas.microsoft.com/office/drawing/2014/main" id="{74386D02-D6D6-9344-4F60-88F2CEEFD8B6}"/>
              </a:ext>
            </a:extLst>
          </p:cNvPr>
          <p:cNvPicPr>
            <a:picLocks noChangeAspect="1"/>
          </p:cNvPicPr>
          <p:nvPr/>
        </p:nvPicPr>
        <p:blipFill>
          <a:blip r:embed="rId2"/>
          <a:stretch>
            <a:fillRect/>
          </a:stretch>
        </p:blipFill>
        <p:spPr>
          <a:xfrm>
            <a:off x="302582" y="2975600"/>
            <a:ext cx="6263010" cy="3592690"/>
          </a:xfrm>
          <a:prstGeom prst="rect">
            <a:avLst/>
          </a:prstGeom>
        </p:spPr>
      </p:pic>
      <p:pic>
        <p:nvPicPr>
          <p:cNvPr id="8" name="Picture 7">
            <a:extLst>
              <a:ext uri="{FF2B5EF4-FFF2-40B4-BE49-F238E27FC236}">
                <a16:creationId xmlns:a16="http://schemas.microsoft.com/office/drawing/2014/main" id="{818D4E88-D11F-0A4C-1D53-54FAE36E1FB8}"/>
              </a:ext>
            </a:extLst>
          </p:cNvPr>
          <p:cNvPicPr>
            <a:picLocks noChangeAspect="1"/>
          </p:cNvPicPr>
          <p:nvPr/>
        </p:nvPicPr>
        <p:blipFill>
          <a:blip r:embed="rId3"/>
          <a:stretch>
            <a:fillRect/>
          </a:stretch>
        </p:blipFill>
        <p:spPr>
          <a:xfrm>
            <a:off x="6763786" y="2975600"/>
            <a:ext cx="5125632" cy="3261183"/>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6CE51DF9-C406-4CD9-8AF7-38F83835074B}"/>
                  </a:ext>
                </a:extLst>
              </p:cNvPr>
              <p:cNvSpPr txBox="1"/>
              <p:nvPr/>
            </p:nvSpPr>
            <p:spPr>
              <a:xfrm>
                <a:off x="1575302" y="1528568"/>
                <a:ext cx="4625611" cy="39074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uk-UA" i="1" smtClean="0">
                              <a:solidFill>
                                <a:srgbClr val="836967"/>
                              </a:solidFill>
                              <a:latin typeface="Cambria Math" panose="02040503050406030204" pitchFamily="18" charset="0"/>
                            </a:rPr>
                          </m:ctrlPr>
                        </m:sSubPr>
                        <m:e>
                          <m:r>
                            <a:rPr lang="uk-UA" i="1">
                              <a:latin typeface="Cambria Math" panose="02040503050406030204" pitchFamily="18" charset="0"/>
                            </a:rPr>
                            <m:t>𝑃</m:t>
                          </m:r>
                        </m:e>
                        <m:sub>
                          <m:r>
                            <a:rPr lang="uk-UA" i="1">
                              <a:latin typeface="Cambria Math" panose="02040503050406030204" pitchFamily="18" charset="0"/>
                            </a:rPr>
                            <m:t>𝑅𝑋</m:t>
                          </m:r>
                        </m:sub>
                      </m:sSub>
                      <m:r>
                        <a:rPr lang="uk-UA" i="0">
                          <a:latin typeface="Cambria Math" panose="02040503050406030204" pitchFamily="18" charset="0"/>
                        </a:rPr>
                        <m:t>=</m:t>
                      </m:r>
                      <m:sSub>
                        <m:sSubPr>
                          <m:ctrlPr>
                            <a:rPr lang="uk-UA" i="1">
                              <a:solidFill>
                                <a:srgbClr val="836967"/>
                              </a:solidFill>
                              <a:latin typeface="Cambria Math" panose="02040503050406030204" pitchFamily="18" charset="0"/>
                            </a:rPr>
                          </m:ctrlPr>
                        </m:sSubPr>
                        <m:e>
                          <m:r>
                            <a:rPr lang="uk-UA" i="1">
                              <a:latin typeface="Cambria Math" panose="02040503050406030204" pitchFamily="18" charset="0"/>
                            </a:rPr>
                            <m:t>𝑃</m:t>
                          </m:r>
                        </m:e>
                        <m:sub>
                          <m:r>
                            <a:rPr lang="uk-UA" i="1">
                              <a:latin typeface="Cambria Math" panose="02040503050406030204" pitchFamily="18" charset="0"/>
                            </a:rPr>
                            <m:t>𝑇𝑋</m:t>
                          </m:r>
                        </m:sub>
                      </m:sSub>
                      <m:r>
                        <a:rPr lang="uk-UA" i="0">
                          <a:latin typeface="Cambria Math" panose="02040503050406030204" pitchFamily="18" charset="0"/>
                        </a:rPr>
                        <m:t>+</m:t>
                      </m:r>
                      <m:sSub>
                        <m:sSubPr>
                          <m:ctrlPr>
                            <a:rPr lang="uk-UA" i="1">
                              <a:solidFill>
                                <a:srgbClr val="836967"/>
                              </a:solidFill>
                              <a:latin typeface="Cambria Math" panose="02040503050406030204" pitchFamily="18" charset="0"/>
                            </a:rPr>
                          </m:ctrlPr>
                        </m:sSubPr>
                        <m:e>
                          <m:r>
                            <a:rPr lang="uk-UA" i="1">
                              <a:latin typeface="Cambria Math" panose="02040503050406030204" pitchFamily="18" charset="0"/>
                            </a:rPr>
                            <m:t>𝐺</m:t>
                          </m:r>
                        </m:e>
                        <m:sub>
                          <m:r>
                            <a:rPr lang="uk-UA" i="1">
                              <a:latin typeface="Cambria Math" panose="02040503050406030204" pitchFamily="18" charset="0"/>
                            </a:rPr>
                            <m:t>𝑇𝑋</m:t>
                          </m:r>
                        </m:sub>
                      </m:sSub>
                      <m:r>
                        <a:rPr lang="uk-UA" i="0">
                          <a:latin typeface="Cambria Math" panose="02040503050406030204" pitchFamily="18" charset="0"/>
                        </a:rPr>
                        <m:t>+</m:t>
                      </m:r>
                      <m:sSub>
                        <m:sSubPr>
                          <m:ctrlPr>
                            <a:rPr lang="uk-UA" i="1">
                              <a:solidFill>
                                <a:srgbClr val="836967"/>
                              </a:solidFill>
                              <a:latin typeface="Cambria Math" panose="02040503050406030204" pitchFamily="18" charset="0"/>
                            </a:rPr>
                          </m:ctrlPr>
                        </m:sSubPr>
                        <m:e>
                          <m:r>
                            <a:rPr lang="uk-UA" i="1">
                              <a:latin typeface="Cambria Math" panose="02040503050406030204" pitchFamily="18" charset="0"/>
                            </a:rPr>
                            <m:t>𝐺</m:t>
                          </m:r>
                        </m:e>
                        <m:sub>
                          <m:r>
                            <a:rPr lang="uk-UA" i="1">
                              <a:latin typeface="Cambria Math" panose="02040503050406030204" pitchFamily="18" charset="0"/>
                            </a:rPr>
                            <m:t>𝑅𝑋</m:t>
                          </m:r>
                        </m:sub>
                      </m:sSub>
                      <m:r>
                        <a:rPr lang="uk-UA" i="0">
                          <a:latin typeface="Cambria Math" panose="02040503050406030204" pitchFamily="18" charset="0"/>
                        </a:rPr>
                        <m:t>−</m:t>
                      </m:r>
                      <m:sSub>
                        <m:sSubPr>
                          <m:ctrlPr>
                            <a:rPr lang="uk-UA" i="1">
                              <a:solidFill>
                                <a:srgbClr val="836967"/>
                              </a:solidFill>
                              <a:latin typeface="Cambria Math" panose="02040503050406030204" pitchFamily="18" charset="0"/>
                            </a:rPr>
                          </m:ctrlPr>
                        </m:sSubPr>
                        <m:e>
                          <m:r>
                            <a:rPr lang="uk-UA" i="1">
                              <a:latin typeface="Cambria Math" panose="02040503050406030204" pitchFamily="18" charset="0"/>
                            </a:rPr>
                            <m:t>𝐿</m:t>
                          </m:r>
                        </m:e>
                        <m:sub>
                          <m:r>
                            <a:rPr lang="uk-UA" i="1">
                              <a:latin typeface="Cambria Math" panose="02040503050406030204" pitchFamily="18" charset="0"/>
                            </a:rPr>
                            <m:t>𝑝𝑎𝑡h</m:t>
                          </m:r>
                        </m:sub>
                      </m:sSub>
                      <m:r>
                        <a:rPr lang="uk-UA" i="0">
                          <a:latin typeface="Cambria Math" panose="02040503050406030204" pitchFamily="18" charset="0"/>
                        </a:rPr>
                        <m:t>−</m:t>
                      </m:r>
                      <m:sSub>
                        <m:sSubPr>
                          <m:ctrlPr>
                            <a:rPr lang="uk-UA" i="1">
                              <a:solidFill>
                                <a:srgbClr val="836967"/>
                              </a:solidFill>
                              <a:latin typeface="Cambria Math" panose="02040503050406030204" pitchFamily="18" charset="0"/>
                            </a:rPr>
                          </m:ctrlPr>
                        </m:sSubPr>
                        <m:e>
                          <m:r>
                            <a:rPr lang="uk-UA" i="1">
                              <a:latin typeface="Cambria Math" panose="02040503050406030204" pitchFamily="18" charset="0"/>
                            </a:rPr>
                            <m:t>𝐿</m:t>
                          </m:r>
                        </m:e>
                        <m:sub>
                          <m:r>
                            <a:rPr lang="uk-UA" i="1">
                              <a:latin typeface="Cambria Math" panose="02040503050406030204" pitchFamily="18" charset="0"/>
                            </a:rPr>
                            <m:t>𝑜𝑡h𝑒𝑟</m:t>
                          </m:r>
                        </m:sub>
                      </m:sSub>
                    </m:oMath>
                  </m:oMathPara>
                </a14:m>
                <a:endParaRPr lang="uk-UA" dirty="0"/>
              </a:p>
            </p:txBody>
          </p:sp>
        </mc:Choice>
        <mc:Fallback xmlns="">
          <p:sp>
            <p:nvSpPr>
              <p:cNvPr id="9" name="TextBox 8">
                <a:extLst>
                  <a:ext uri="{FF2B5EF4-FFF2-40B4-BE49-F238E27FC236}">
                    <a16:creationId xmlns:a16="http://schemas.microsoft.com/office/drawing/2014/main" id="{6CE51DF9-C406-4CD9-8AF7-38F83835074B}"/>
                  </a:ext>
                </a:extLst>
              </p:cNvPr>
              <p:cNvSpPr txBox="1">
                <a:spLocks noRot="1" noChangeAspect="1" noMove="1" noResize="1" noEditPoints="1" noAdjustHandles="1" noChangeArrowheads="1" noChangeShapeType="1" noTextEdit="1"/>
              </p:cNvSpPr>
              <p:nvPr/>
            </p:nvSpPr>
            <p:spPr>
              <a:xfrm>
                <a:off x="1575302" y="1528568"/>
                <a:ext cx="4625611" cy="390748"/>
              </a:xfrm>
              <a:prstGeom prst="rect">
                <a:avLst/>
              </a:prstGeom>
              <a:blipFill>
                <a:blip r:embed="rId4"/>
                <a:stretch>
                  <a:fillRect b="-7813"/>
                </a:stretch>
              </a:blipFill>
            </p:spPr>
            <p:txBody>
              <a:bodyPr/>
              <a:lstStyle/>
              <a:p>
                <a:r>
                  <a:rPr lang="uk-UA">
                    <a:noFill/>
                  </a:rPr>
                  <a:t> </a:t>
                </a:r>
              </a:p>
            </p:txBody>
          </p:sp>
        </mc:Fallback>
      </mc:AlternateContent>
    </p:spTree>
    <p:extLst>
      <p:ext uri="{BB962C8B-B14F-4D97-AF65-F5344CB8AC3E}">
        <p14:creationId xmlns:p14="http://schemas.microsoft.com/office/powerpoint/2010/main" val="4696345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9A2CF-3F0C-A31B-E588-C93A0E9D57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63A77F-2223-B5FF-4D1C-F5432630C609}"/>
              </a:ext>
            </a:extLst>
          </p:cNvPr>
          <p:cNvSpPr>
            <a:spLocks noGrp="1"/>
          </p:cNvSpPr>
          <p:nvPr>
            <p:ph type="title"/>
          </p:nvPr>
        </p:nvSpPr>
        <p:spPr>
          <a:xfrm>
            <a:off x="2573825" y="160567"/>
            <a:ext cx="7225420" cy="739398"/>
          </a:xfrm>
        </p:spPr>
        <p:txBody>
          <a:bodyPr>
            <a:normAutofit/>
          </a:bodyPr>
          <a:lstStyle/>
          <a:p>
            <a:pPr algn="ctr"/>
            <a:r>
              <a:rPr lang="uk-UA" sz="3200" noProof="0" dirty="0"/>
              <a:t>Приклад розрахунку Link Budget</a:t>
            </a:r>
          </a:p>
        </p:txBody>
      </p:sp>
      <p:sp>
        <p:nvSpPr>
          <p:cNvPr id="3" name="Content Placeholder 2">
            <a:extLst>
              <a:ext uri="{FF2B5EF4-FFF2-40B4-BE49-F238E27FC236}">
                <a16:creationId xmlns:a16="http://schemas.microsoft.com/office/drawing/2014/main" id="{949020F4-3535-9247-ABE3-DE09295C55C4}"/>
              </a:ext>
            </a:extLst>
          </p:cNvPr>
          <p:cNvSpPr>
            <a:spLocks noGrp="1"/>
          </p:cNvSpPr>
          <p:nvPr>
            <p:ph idx="1"/>
          </p:nvPr>
        </p:nvSpPr>
        <p:spPr>
          <a:xfrm>
            <a:off x="448900" y="790123"/>
            <a:ext cx="11049000" cy="5362828"/>
          </a:xfrm>
        </p:spPr>
        <p:txBody>
          <a:bodyPr>
            <a:normAutofit/>
          </a:bodyPr>
          <a:lstStyle/>
          <a:p>
            <a:pPr marL="0" indent="0">
              <a:buNone/>
            </a:pPr>
            <a:r>
              <a:rPr lang="uk-UA" sz="1800" noProof="0" dirty="0"/>
              <a:t>Нехай передавач має потужність:</a:t>
            </a:r>
          </a:p>
          <a:p>
            <a:pPr marL="0" indent="0">
              <a:buNone/>
            </a:pPr>
            <a:endParaRPr lang="uk-UA" sz="1800" noProof="0" dirty="0"/>
          </a:p>
        </p:txBody>
      </p:sp>
      <p:sp>
        <p:nvSpPr>
          <p:cNvPr id="7" name="TextBox 6">
            <a:extLst>
              <a:ext uri="{FF2B5EF4-FFF2-40B4-BE49-F238E27FC236}">
                <a16:creationId xmlns:a16="http://schemas.microsoft.com/office/drawing/2014/main" id="{6DBDA2EF-9D99-4B7E-A3E1-914443903967}"/>
              </a:ext>
            </a:extLst>
          </p:cNvPr>
          <p:cNvSpPr txBox="1"/>
          <p:nvPr/>
        </p:nvSpPr>
        <p:spPr>
          <a:xfrm>
            <a:off x="448901" y="1683121"/>
            <a:ext cx="11294199" cy="646331"/>
          </a:xfrm>
          <a:prstGeom prst="rect">
            <a:avLst/>
          </a:prstGeom>
          <a:noFill/>
        </p:spPr>
        <p:txBody>
          <a:bodyPr wrap="square">
            <a:spAutoFit/>
          </a:bodyPr>
          <a:lstStyle/>
          <a:p>
            <a:r>
              <a:rPr lang="uk-UA" noProof="0" dirty="0"/>
              <a:t>а антени мають по </a:t>
            </a:r>
            <a:r>
              <a:rPr lang="en-US" i="1" noProof="0" dirty="0"/>
              <a:t>14</a:t>
            </a:r>
            <a:r>
              <a:rPr lang="uk-UA" i="1" noProof="0" dirty="0"/>
              <a:t> dBi</a:t>
            </a:r>
            <a:r>
              <a:rPr lang="en-US" i="1" noProof="0" dirty="0"/>
              <a:t> </a:t>
            </a:r>
            <a:r>
              <a:rPr lang="uk-UA" noProof="0" dirty="0"/>
              <a:t>і</a:t>
            </a:r>
            <a:r>
              <a:rPr lang="uk-UA" i="1" noProof="0" dirty="0"/>
              <a:t> 10 dBi</a:t>
            </a:r>
            <a:r>
              <a:rPr lang="uk-UA" noProof="0" dirty="0"/>
              <a:t>. Втрати поширення становлять </a:t>
            </a:r>
            <a:r>
              <a:rPr lang="uk-UA" i="1" noProof="0" dirty="0"/>
              <a:t>114 dB</a:t>
            </a:r>
            <a:r>
              <a:rPr lang="uk-UA" noProof="0" dirty="0"/>
              <a:t>, а додаткові втрати в кабелях– 2 dB.</a:t>
            </a:r>
          </a:p>
          <a:p>
            <a:r>
              <a:rPr lang="uk-UA" noProof="0" dirty="0"/>
              <a:t>Тоді</a:t>
            </a:r>
          </a:p>
        </p:txBody>
      </p:sp>
      <p:sp>
        <p:nvSpPr>
          <p:cNvPr id="11" name="TextBox 10">
            <a:extLst>
              <a:ext uri="{FF2B5EF4-FFF2-40B4-BE49-F238E27FC236}">
                <a16:creationId xmlns:a16="http://schemas.microsoft.com/office/drawing/2014/main" id="{D37B6C48-62E3-4CBC-9871-F4B6C0D0FE9C}"/>
              </a:ext>
            </a:extLst>
          </p:cNvPr>
          <p:cNvSpPr txBox="1"/>
          <p:nvPr/>
        </p:nvSpPr>
        <p:spPr>
          <a:xfrm>
            <a:off x="448900" y="2823305"/>
            <a:ext cx="11049000" cy="646331"/>
          </a:xfrm>
          <a:prstGeom prst="rect">
            <a:avLst/>
          </a:prstGeom>
          <a:noFill/>
        </p:spPr>
        <p:txBody>
          <a:bodyPr wrap="square">
            <a:spAutoFit/>
          </a:bodyPr>
          <a:lstStyle/>
          <a:p>
            <a:r>
              <a:rPr lang="uk-UA" noProof="0" dirty="0"/>
              <a:t>Отримане значення необхідно порівняти з </a:t>
            </a:r>
            <a:r>
              <a:rPr lang="uk-UA" b="1" noProof="0" dirty="0"/>
              <a:t>чутливістю приймача для конкретного режиму передачі</a:t>
            </a:r>
            <a:r>
              <a:rPr lang="uk-UA" noProof="0" dirty="0"/>
              <a:t>.</a:t>
            </a:r>
          </a:p>
          <a:p>
            <a:endParaRPr lang="en-US" b="1" noProof="0" dirty="0"/>
          </a:p>
        </p:txBody>
      </p:sp>
      <p:pic>
        <p:nvPicPr>
          <p:cNvPr id="6" name="Picture 5">
            <a:extLst>
              <a:ext uri="{FF2B5EF4-FFF2-40B4-BE49-F238E27FC236}">
                <a16:creationId xmlns:a16="http://schemas.microsoft.com/office/drawing/2014/main" id="{54856B5B-4EEA-8254-09AE-E47DCE52B94D}"/>
              </a:ext>
            </a:extLst>
          </p:cNvPr>
          <p:cNvPicPr>
            <a:picLocks noChangeAspect="1"/>
          </p:cNvPicPr>
          <p:nvPr/>
        </p:nvPicPr>
        <p:blipFill>
          <a:blip r:embed="rId2"/>
          <a:stretch>
            <a:fillRect/>
          </a:stretch>
        </p:blipFill>
        <p:spPr>
          <a:xfrm>
            <a:off x="249370" y="3526466"/>
            <a:ext cx="5139541" cy="3072925"/>
          </a:xfrm>
          <a:prstGeom prst="rect">
            <a:avLst/>
          </a:prstGeom>
        </p:spPr>
      </p:pic>
      <p:pic>
        <p:nvPicPr>
          <p:cNvPr id="10" name="Picture 9">
            <a:extLst>
              <a:ext uri="{FF2B5EF4-FFF2-40B4-BE49-F238E27FC236}">
                <a16:creationId xmlns:a16="http://schemas.microsoft.com/office/drawing/2014/main" id="{563D7141-56A0-5A6E-43D0-B4697C5D5D28}"/>
              </a:ext>
            </a:extLst>
          </p:cNvPr>
          <p:cNvPicPr>
            <a:picLocks noChangeAspect="1"/>
          </p:cNvPicPr>
          <p:nvPr/>
        </p:nvPicPr>
        <p:blipFill>
          <a:blip r:embed="rId3"/>
          <a:stretch>
            <a:fillRect/>
          </a:stretch>
        </p:blipFill>
        <p:spPr>
          <a:xfrm>
            <a:off x="5717238" y="3591422"/>
            <a:ext cx="4460732" cy="2814977"/>
          </a:xfrm>
          <a:prstGeom prst="rect">
            <a:avLst/>
          </a:prstGeom>
        </p:spPr>
      </p:pic>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5FFADA6-BA00-4070-A847-6A36030F4D5A}"/>
                  </a:ext>
                </a:extLst>
              </p:cNvPr>
              <p:cNvSpPr txBox="1"/>
              <p:nvPr/>
            </p:nvSpPr>
            <p:spPr>
              <a:xfrm>
                <a:off x="1737699" y="1192892"/>
                <a:ext cx="1672251"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uk-UA" i="1" smtClean="0">
                              <a:solidFill>
                                <a:srgbClr val="836967"/>
                              </a:solidFill>
                              <a:latin typeface="Cambria Math" panose="02040503050406030204" pitchFamily="18" charset="0"/>
                            </a:rPr>
                          </m:ctrlPr>
                        </m:sSubPr>
                        <m:e>
                          <m:r>
                            <a:rPr lang="uk-UA" i="1">
                              <a:latin typeface="Cambria Math" panose="02040503050406030204" pitchFamily="18" charset="0"/>
                            </a:rPr>
                            <m:t>𝑃</m:t>
                          </m:r>
                        </m:e>
                        <m:sub>
                          <m:r>
                            <a:rPr lang="uk-UA" i="1">
                              <a:latin typeface="Cambria Math" panose="02040503050406030204" pitchFamily="18" charset="0"/>
                            </a:rPr>
                            <m:t>𝑇𝑋</m:t>
                          </m:r>
                        </m:sub>
                      </m:sSub>
                      <m:r>
                        <a:rPr lang="uk-UA" i="0">
                          <a:latin typeface="Cambria Math" panose="02040503050406030204" pitchFamily="18" charset="0"/>
                        </a:rPr>
                        <m:t>=15 </m:t>
                      </m:r>
                      <m:r>
                        <a:rPr lang="uk-UA" i="1">
                          <a:latin typeface="Cambria Math" panose="02040503050406030204" pitchFamily="18" charset="0"/>
                        </a:rPr>
                        <m:t>𝑑𝐵𝑚</m:t>
                      </m:r>
                    </m:oMath>
                  </m:oMathPara>
                </a14:m>
                <a:endParaRPr lang="uk-UA" dirty="0"/>
              </a:p>
            </p:txBody>
          </p:sp>
        </mc:Choice>
        <mc:Fallback xmlns="">
          <p:sp>
            <p:nvSpPr>
              <p:cNvPr id="12" name="TextBox 11">
                <a:extLst>
                  <a:ext uri="{FF2B5EF4-FFF2-40B4-BE49-F238E27FC236}">
                    <a16:creationId xmlns:a16="http://schemas.microsoft.com/office/drawing/2014/main" id="{55FFADA6-BA00-4070-A847-6A36030F4D5A}"/>
                  </a:ext>
                </a:extLst>
              </p:cNvPr>
              <p:cNvSpPr txBox="1">
                <a:spLocks noRot="1" noChangeAspect="1" noMove="1" noResize="1" noEditPoints="1" noAdjustHandles="1" noChangeArrowheads="1" noChangeShapeType="1" noTextEdit="1"/>
              </p:cNvSpPr>
              <p:nvPr/>
            </p:nvSpPr>
            <p:spPr>
              <a:xfrm>
                <a:off x="1737699" y="1192892"/>
                <a:ext cx="1672251" cy="369332"/>
              </a:xfrm>
              <a:prstGeom prst="rect">
                <a:avLst/>
              </a:prstGeom>
              <a:blipFill>
                <a:blip r:embed="rId4"/>
                <a:stretch>
                  <a:fillRect/>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F26CF529-1A34-4F09-8B1D-34D05D1C9FA7}"/>
                  </a:ext>
                </a:extLst>
              </p:cNvPr>
              <p:cNvSpPr txBox="1"/>
              <p:nvPr/>
            </p:nvSpPr>
            <p:spPr>
              <a:xfrm>
                <a:off x="361196" y="2332187"/>
                <a:ext cx="6097508"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uk-UA" i="1" smtClean="0">
                              <a:solidFill>
                                <a:srgbClr val="836967"/>
                              </a:solidFill>
                              <a:latin typeface="Cambria Math" panose="02040503050406030204" pitchFamily="18" charset="0"/>
                            </a:rPr>
                          </m:ctrlPr>
                        </m:sSubPr>
                        <m:e>
                          <m:r>
                            <a:rPr lang="uk-UA" i="1">
                              <a:latin typeface="Cambria Math" panose="02040503050406030204" pitchFamily="18" charset="0"/>
                            </a:rPr>
                            <m:t>𝑃</m:t>
                          </m:r>
                        </m:e>
                        <m:sub>
                          <m:r>
                            <a:rPr lang="uk-UA" i="1">
                              <a:latin typeface="Cambria Math" panose="02040503050406030204" pitchFamily="18" charset="0"/>
                            </a:rPr>
                            <m:t>𝑅𝑋</m:t>
                          </m:r>
                        </m:sub>
                      </m:sSub>
                      <m:r>
                        <a:rPr lang="uk-UA" i="0">
                          <a:latin typeface="Cambria Math" panose="02040503050406030204" pitchFamily="18" charset="0"/>
                        </a:rPr>
                        <m:t>=15−2+14−114+10−2=−79 </m:t>
                      </m:r>
                      <m:r>
                        <a:rPr lang="uk-UA" i="1">
                          <a:latin typeface="Cambria Math" panose="02040503050406030204" pitchFamily="18" charset="0"/>
                        </a:rPr>
                        <m:t>𝑑𝐵𝑚</m:t>
                      </m:r>
                    </m:oMath>
                  </m:oMathPara>
                </a14:m>
                <a:endParaRPr lang="uk-UA" dirty="0"/>
              </a:p>
            </p:txBody>
          </p:sp>
        </mc:Choice>
        <mc:Fallback xmlns="">
          <p:sp>
            <p:nvSpPr>
              <p:cNvPr id="13" name="TextBox 12">
                <a:extLst>
                  <a:ext uri="{FF2B5EF4-FFF2-40B4-BE49-F238E27FC236}">
                    <a16:creationId xmlns:a16="http://schemas.microsoft.com/office/drawing/2014/main" id="{F26CF529-1A34-4F09-8B1D-34D05D1C9FA7}"/>
                  </a:ext>
                </a:extLst>
              </p:cNvPr>
              <p:cNvSpPr txBox="1">
                <a:spLocks noRot="1" noChangeAspect="1" noMove="1" noResize="1" noEditPoints="1" noAdjustHandles="1" noChangeArrowheads="1" noChangeShapeType="1" noTextEdit="1"/>
              </p:cNvSpPr>
              <p:nvPr/>
            </p:nvSpPr>
            <p:spPr>
              <a:xfrm>
                <a:off x="361196" y="2332187"/>
                <a:ext cx="6097508" cy="369332"/>
              </a:xfrm>
              <a:prstGeom prst="rect">
                <a:avLst/>
              </a:prstGeom>
              <a:blipFill>
                <a:blip r:embed="rId5"/>
                <a:stretch>
                  <a:fillRect/>
                </a:stretch>
              </a:blipFill>
            </p:spPr>
            <p:txBody>
              <a:bodyPr/>
              <a:lstStyle/>
              <a:p>
                <a:r>
                  <a:rPr lang="uk-UA">
                    <a:noFill/>
                  </a:rPr>
                  <a:t> </a:t>
                </a:r>
              </a:p>
            </p:txBody>
          </p:sp>
        </mc:Fallback>
      </mc:AlternateContent>
    </p:spTree>
    <p:extLst>
      <p:ext uri="{BB962C8B-B14F-4D97-AF65-F5344CB8AC3E}">
        <p14:creationId xmlns:p14="http://schemas.microsoft.com/office/powerpoint/2010/main" val="28790751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9A2CF-3F0C-A31B-E588-C93A0E9D57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63A77F-2223-B5FF-4D1C-F5432630C609}"/>
              </a:ext>
            </a:extLst>
          </p:cNvPr>
          <p:cNvSpPr>
            <a:spLocks noGrp="1"/>
          </p:cNvSpPr>
          <p:nvPr>
            <p:ph type="title"/>
          </p:nvPr>
        </p:nvSpPr>
        <p:spPr>
          <a:xfrm>
            <a:off x="2367790" y="8187"/>
            <a:ext cx="7225420" cy="739398"/>
          </a:xfrm>
        </p:spPr>
        <p:txBody>
          <a:bodyPr>
            <a:normAutofit/>
          </a:bodyPr>
          <a:lstStyle/>
          <a:p>
            <a:pPr algn="ctr"/>
            <a:r>
              <a:rPr lang="uk-UA" sz="3200" noProof="0" dirty="0"/>
              <a:t>Чутливість приймача</a:t>
            </a:r>
          </a:p>
        </p:txBody>
      </p:sp>
      <p:sp>
        <p:nvSpPr>
          <p:cNvPr id="3" name="Content Placeholder 2">
            <a:extLst>
              <a:ext uri="{FF2B5EF4-FFF2-40B4-BE49-F238E27FC236}">
                <a16:creationId xmlns:a16="http://schemas.microsoft.com/office/drawing/2014/main" id="{949020F4-3535-9247-ABE3-DE09295C55C4}"/>
              </a:ext>
            </a:extLst>
          </p:cNvPr>
          <p:cNvSpPr>
            <a:spLocks noGrp="1"/>
          </p:cNvSpPr>
          <p:nvPr>
            <p:ph idx="1"/>
          </p:nvPr>
        </p:nvSpPr>
        <p:spPr>
          <a:xfrm>
            <a:off x="231616" y="747585"/>
            <a:ext cx="11691797" cy="6006299"/>
          </a:xfrm>
        </p:spPr>
        <p:txBody>
          <a:bodyPr>
            <a:normAutofit/>
          </a:bodyPr>
          <a:lstStyle/>
          <a:p>
            <a:pPr marL="0" indent="0">
              <a:lnSpc>
                <a:spcPct val="110000"/>
              </a:lnSpc>
              <a:spcBef>
                <a:spcPts val="0"/>
              </a:spcBef>
              <a:buNone/>
            </a:pPr>
            <a:r>
              <a:rPr lang="uk-UA" sz="1800" b="1" dirty="0"/>
              <a:t>Чутливість приймача (</a:t>
            </a:r>
            <a:r>
              <a:rPr lang="en-US" sz="1800" b="1" dirty="0"/>
              <a:t>Receiver Sensitivity)</a:t>
            </a:r>
            <a:r>
              <a:rPr lang="en-US" sz="1800" dirty="0"/>
              <a:t> – </a:t>
            </a:r>
            <a:r>
              <a:rPr lang="uk-UA" sz="1800" dirty="0"/>
              <a:t>це мінімальний рівень потужності сигналу на вході приймача, за якого він ще може забезпечити задану якість приймання.</a:t>
            </a:r>
          </a:p>
          <a:p>
            <a:pPr marL="0" indent="0">
              <a:lnSpc>
                <a:spcPct val="110000"/>
              </a:lnSpc>
              <a:spcBef>
                <a:spcPts val="0"/>
              </a:spcBef>
              <a:buNone/>
            </a:pPr>
            <a:r>
              <a:rPr lang="uk-UA" sz="1800" dirty="0"/>
              <a:t>Чутливість не є просто «найслабшим сигналом, який приймач може побачити». Вона визначається для </a:t>
            </a:r>
            <a:r>
              <a:rPr lang="uk-UA" sz="1800" b="1" dirty="0"/>
              <a:t>конкретного режиму роботи</a:t>
            </a:r>
            <a:r>
              <a:rPr lang="uk-UA" sz="1800" dirty="0"/>
              <a:t> та пов'язана з вимогами до якості приймання – наприклад, необхідним співвідношенням сигнал/шум, частотою бітових або пакетних помилок.</a:t>
            </a:r>
          </a:p>
          <a:p>
            <a:pPr marL="0" indent="0">
              <a:lnSpc>
                <a:spcPct val="110000"/>
              </a:lnSpc>
              <a:spcBef>
                <a:spcPts val="0"/>
              </a:spcBef>
              <a:buNone/>
            </a:pPr>
            <a:r>
              <a:rPr lang="uk-UA" sz="1800" dirty="0"/>
              <a:t>На чутливість впливають </a:t>
            </a:r>
            <a:r>
              <a:rPr lang="uk-UA" sz="1800" b="1" dirty="0"/>
              <a:t>власні шуми приймача, ширина смуги приймання, схема модуляції та кодування, а також необхідне співвідношення сигнал/шум або сигнал/шум+завада</a:t>
            </a:r>
            <a:r>
              <a:rPr lang="uk-UA" sz="1800" dirty="0"/>
              <a:t>. Тому один і той самий приймач може мати різну чутливість для різних режимів передачі. У загальному випадку ширша смуга збільшує потужність шуму на вході приймача. Складніші режими модуляції зазвичай потребують кращої якості сигналу, тому для них може знадобитися вищий рівень прийнятого сигналу.</a:t>
            </a:r>
          </a:p>
          <a:p>
            <a:pPr marL="0" indent="0">
              <a:buNone/>
            </a:pPr>
            <a:endParaRPr lang="uk-UA" sz="2000" noProof="0" dirty="0"/>
          </a:p>
        </p:txBody>
      </p:sp>
      <p:sp>
        <p:nvSpPr>
          <p:cNvPr id="5" name="TextBox 4">
            <a:extLst>
              <a:ext uri="{FF2B5EF4-FFF2-40B4-BE49-F238E27FC236}">
                <a16:creationId xmlns:a16="http://schemas.microsoft.com/office/drawing/2014/main" id="{FC461CA7-67F4-4283-AC0D-AB1E8C142469}"/>
              </a:ext>
            </a:extLst>
          </p:cNvPr>
          <p:cNvSpPr txBox="1"/>
          <p:nvPr/>
        </p:nvSpPr>
        <p:spPr>
          <a:xfrm>
            <a:off x="231616" y="3964773"/>
            <a:ext cx="7674712" cy="2787173"/>
          </a:xfrm>
          <a:prstGeom prst="rect">
            <a:avLst/>
          </a:prstGeom>
          <a:noFill/>
        </p:spPr>
        <p:txBody>
          <a:bodyPr wrap="square">
            <a:spAutoFit/>
          </a:bodyPr>
          <a:lstStyle/>
          <a:p>
            <a:pPr marL="0" indent="0">
              <a:lnSpc>
                <a:spcPct val="110000"/>
              </a:lnSpc>
              <a:spcBef>
                <a:spcPts val="0"/>
              </a:spcBef>
              <a:buNone/>
            </a:pPr>
            <a:r>
              <a:rPr lang="uk-UA" sz="1600" b="1" dirty="0"/>
              <a:t>Приклад.</a:t>
            </a:r>
            <a:r>
              <a:rPr lang="uk-UA" sz="1600" dirty="0"/>
              <a:t> Нехай для певного режиму роботи чутливість приймача становить </a:t>
            </a:r>
            <a:r>
              <a:rPr lang="uk-UA" sz="1600" b="1" dirty="0"/>
              <a:t>−82 </a:t>
            </a:r>
            <a:r>
              <a:rPr lang="en-US" sz="1600" b="1" dirty="0"/>
              <a:t>dBm</a:t>
            </a:r>
            <a:r>
              <a:rPr lang="en-US" sz="1600" dirty="0"/>
              <a:t>.</a:t>
            </a:r>
          </a:p>
          <a:p>
            <a:pPr marL="0" indent="0">
              <a:lnSpc>
                <a:spcPct val="110000"/>
              </a:lnSpc>
              <a:spcBef>
                <a:spcPts val="0"/>
              </a:spcBef>
              <a:buNone/>
            </a:pPr>
            <a:r>
              <a:rPr lang="uk-UA" sz="1600" dirty="0"/>
              <a:t>Якщо на вході приймача </a:t>
            </a:r>
            <a:r>
              <a:rPr lang="uk-UA" sz="1600" b="1" dirty="0"/>
              <a:t>−79 </a:t>
            </a:r>
            <a:r>
              <a:rPr lang="en-US" sz="1600" b="1" dirty="0"/>
              <a:t>dBm</a:t>
            </a:r>
            <a:r>
              <a:rPr lang="uk-UA" sz="1600" b="1" dirty="0"/>
              <a:t>  </a:t>
            </a:r>
            <a:r>
              <a:rPr lang="uk-UA" sz="1600" dirty="0"/>
              <a:t>то сигнал на 3 </a:t>
            </a:r>
            <a:r>
              <a:rPr lang="en-US" sz="1600" dirty="0"/>
              <a:t>dB </a:t>
            </a:r>
            <a:r>
              <a:rPr lang="uk-UA" sz="1600" dirty="0"/>
              <a:t>сильніший за пороговий рівень і формально відповідає вимозі чутливості. Але запас становить лише </a:t>
            </a:r>
            <a:r>
              <a:rPr lang="uk-UA" sz="1600" b="1" dirty="0"/>
              <a:t>3 </a:t>
            </a:r>
            <a:r>
              <a:rPr lang="en-US" sz="1600" b="1" dirty="0"/>
              <a:t>dB</a:t>
            </a:r>
            <a:endParaRPr lang="en-US" sz="1600" dirty="0"/>
          </a:p>
          <a:p>
            <a:pPr marL="0" indent="0">
              <a:lnSpc>
                <a:spcPct val="110000"/>
              </a:lnSpc>
              <a:spcBef>
                <a:spcPts val="0"/>
              </a:spcBef>
              <a:buNone/>
            </a:pPr>
            <a:r>
              <a:rPr lang="uk-UA" sz="1600" dirty="0"/>
              <a:t>Це невеликий </a:t>
            </a:r>
            <a:r>
              <a:rPr lang="uk-UA" sz="1600" b="1" dirty="0"/>
              <a:t>запас за рівнем сигналу</a:t>
            </a:r>
            <a:r>
              <a:rPr lang="uk-UA" sz="1600" dirty="0"/>
              <a:t>. </a:t>
            </a:r>
          </a:p>
          <a:p>
            <a:pPr marL="0" indent="0">
              <a:lnSpc>
                <a:spcPct val="110000"/>
              </a:lnSpc>
              <a:spcBef>
                <a:spcPts val="0"/>
              </a:spcBef>
              <a:buNone/>
            </a:pPr>
            <a:endParaRPr lang="uk-UA" sz="1600" dirty="0"/>
          </a:p>
          <a:p>
            <a:pPr marL="0" indent="0">
              <a:lnSpc>
                <a:spcPct val="110000"/>
              </a:lnSpc>
              <a:spcBef>
                <a:spcPts val="0"/>
              </a:spcBef>
              <a:buNone/>
            </a:pPr>
            <a:r>
              <a:rPr lang="uk-UA" sz="1600" dirty="0"/>
              <a:t>Зміна положення антени, рух об'єкта, затінення, багатопроменеве поширення або поява завади можуть зменшити рівень прийнятого сигналу настільки, що він опуститься нижче порога чутливості. </a:t>
            </a:r>
          </a:p>
          <a:p>
            <a:pPr marL="0" indent="0">
              <a:lnSpc>
                <a:spcPct val="110000"/>
              </a:lnSpc>
              <a:spcBef>
                <a:spcPts val="0"/>
              </a:spcBef>
              <a:buNone/>
            </a:pPr>
            <a:r>
              <a:rPr lang="uk-UA" sz="1600" dirty="0"/>
              <a:t>Тому на практиці важливе не лише питання </a:t>
            </a:r>
            <a:r>
              <a:rPr lang="uk-UA" sz="1600" b="1" dirty="0"/>
              <a:t>«чи перевищує сигнал чутливість?»</a:t>
            </a:r>
            <a:r>
              <a:rPr lang="uk-UA" sz="1600" dirty="0"/>
              <a:t>, а й питання </a:t>
            </a:r>
            <a:r>
              <a:rPr lang="uk-UA" sz="1600" b="1" dirty="0"/>
              <a:t>«який запас залишається до цього порога?»</a:t>
            </a:r>
            <a:endParaRPr lang="uk-UA" sz="1600" dirty="0"/>
          </a:p>
        </p:txBody>
      </p:sp>
      <p:pic>
        <p:nvPicPr>
          <p:cNvPr id="12290" name="Picture 2" descr="Multimedia Howto: Received Power vs SNR">
            <a:extLst>
              <a:ext uri="{FF2B5EF4-FFF2-40B4-BE49-F238E27FC236}">
                <a16:creationId xmlns:a16="http://schemas.microsoft.com/office/drawing/2014/main" id="{01BBEB4C-EE14-448D-AA01-C03BCF3152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7239" y="4010184"/>
            <a:ext cx="3966174" cy="2660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84770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965D814-65B4-4203-AB66-E8BA98FF2340}"/>
              </a:ext>
            </a:extLst>
          </p:cNvPr>
          <p:cNvSpPr>
            <a:spLocks noGrp="1"/>
          </p:cNvSpPr>
          <p:nvPr>
            <p:ph type="title"/>
          </p:nvPr>
        </p:nvSpPr>
        <p:spPr>
          <a:xfrm>
            <a:off x="3556125" y="77441"/>
            <a:ext cx="5079749" cy="603596"/>
          </a:xfrm>
        </p:spPr>
        <p:txBody>
          <a:bodyPr>
            <a:normAutofit fontScale="90000"/>
          </a:bodyPr>
          <a:lstStyle/>
          <a:p>
            <a:pPr algn="ctr"/>
            <a:r>
              <a:rPr lang="uk-UA" sz="4400" dirty="0"/>
              <a:t>Чутливість і шум</a:t>
            </a:r>
            <a:endParaRPr lang="uk-UA" dirty="0"/>
          </a:p>
        </p:txBody>
      </p:sp>
      <p:sp>
        <p:nvSpPr>
          <p:cNvPr id="3" name="Місце для вмісту 2">
            <a:extLst>
              <a:ext uri="{FF2B5EF4-FFF2-40B4-BE49-F238E27FC236}">
                <a16:creationId xmlns:a16="http://schemas.microsoft.com/office/drawing/2014/main" id="{5CDD3C68-0C71-4B61-97D1-E74DBBBA080D}"/>
              </a:ext>
            </a:extLst>
          </p:cNvPr>
          <p:cNvSpPr>
            <a:spLocks noGrp="1"/>
          </p:cNvSpPr>
          <p:nvPr>
            <p:ph idx="1"/>
          </p:nvPr>
        </p:nvSpPr>
        <p:spPr>
          <a:xfrm>
            <a:off x="422116" y="681037"/>
            <a:ext cx="11347765" cy="5743072"/>
          </a:xfrm>
        </p:spPr>
        <p:txBody>
          <a:bodyPr>
            <a:normAutofit/>
          </a:bodyPr>
          <a:lstStyle/>
          <a:p>
            <a:pPr marL="0" indent="0">
              <a:lnSpc>
                <a:spcPct val="100000"/>
              </a:lnSpc>
              <a:spcBef>
                <a:spcPts val="0"/>
              </a:spcBef>
              <a:buNone/>
            </a:pPr>
            <a:r>
              <a:rPr lang="uk-UA" sz="1600" dirty="0"/>
              <a:t>Чутливість безпосередньо пов'язана з рівнем шуму на вході приймача. Приймач повинен отримати сигнал достатньої потужності, щоб після врахування власного шуму та шуму в смузі приймання забезпечити необхідну якість демодуляції.</a:t>
            </a:r>
          </a:p>
          <a:p>
            <a:pPr marL="0" indent="0">
              <a:lnSpc>
                <a:spcPct val="100000"/>
              </a:lnSpc>
              <a:spcBef>
                <a:spcPts val="0"/>
              </a:spcBef>
              <a:buNone/>
            </a:pPr>
            <a:endParaRPr lang="uk-UA" sz="1600" dirty="0"/>
          </a:p>
          <a:p>
            <a:pPr marL="0" indent="0">
              <a:lnSpc>
                <a:spcPct val="100000"/>
              </a:lnSpc>
              <a:spcBef>
                <a:spcPts val="0"/>
              </a:spcBef>
              <a:buNone/>
            </a:pPr>
            <a:r>
              <a:rPr lang="uk-UA" sz="1600" dirty="0"/>
              <a:t>У спрощеному вигляді: </a:t>
            </a:r>
            <a:r>
              <a:rPr lang="uk-UA" sz="1600" b="1" dirty="0"/>
              <a:t>Чутливість ≈ рівень шуму + необхідне </a:t>
            </a:r>
            <a:r>
              <a:rPr lang="en-US" sz="1600" b="1" dirty="0"/>
              <a:t>SNR</a:t>
            </a:r>
            <a:endParaRPr lang="uk-UA" sz="1600" b="1" dirty="0"/>
          </a:p>
          <a:p>
            <a:pPr marL="0" indent="0">
              <a:lnSpc>
                <a:spcPct val="100000"/>
              </a:lnSpc>
              <a:spcBef>
                <a:spcPts val="0"/>
              </a:spcBef>
              <a:buNone/>
            </a:pPr>
            <a:endParaRPr lang="en-US" sz="1600" dirty="0"/>
          </a:p>
          <a:p>
            <a:pPr marL="0" indent="0">
              <a:lnSpc>
                <a:spcPct val="100000"/>
              </a:lnSpc>
              <a:spcBef>
                <a:spcPts val="0"/>
              </a:spcBef>
              <a:buNone/>
            </a:pPr>
            <a:r>
              <a:rPr lang="uk-UA" sz="1600" dirty="0"/>
              <a:t>Тому зменшення власних шумів приймача або використання режиму, який потребує меншого </a:t>
            </a:r>
            <a:r>
              <a:rPr lang="en-US" sz="1600" dirty="0"/>
              <a:t>SNR, </a:t>
            </a:r>
            <a:r>
              <a:rPr lang="uk-UA" sz="1600" dirty="0"/>
              <a:t>може покращити чутливість.</a:t>
            </a:r>
          </a:p>
          <a:p>
            <a:pPr marL="0" indent="0">
              <a:lnSpc>
                <a:spcPct val="100000"/>
              </a:lnSpc>
              <a:spcBef>
                <a:spcPts val="0"/>
              </a:spcBef>
              <a:buNone/>
            </a:pPr>
            <a:r>
              <a:rPr lang="uk-UA" sz="1600" b="1" dirty="0"/>
              <a:t>Чутливість не є сталою характеристикою «взагалі»</a:t>
            </a:r>
          </a:p>
          <a:p>
            <a:pPr marL="0" indent="0">
              <a:lnSpc>
                <a:spcPct val="100000"/>
              </a:lnSpc>
              <a:spcBef>
                <a:spcPts val="0"/>
              </a:spcBef>
              <a:buNone/>
            </a:pPr>
            <a:r>
              <a:rPr lang="uk-UA" sz="1600" dirty="0"/>
              <a:t>Для одного приймача можна отримати різні значення чутливості залежно від </a:t>
            </a:r>
            <a:r>
              <a:rPr lang="uk-UA" sz="1600" b="1" dirty="0"/>
              <a:t>ширини каналу, модуляції, швидкості передачі та схеми кодування</a:t>
            </a:r>
            <a:r>
              <a:rPr lang="uk-UA" sz="1600" dirty="0"/>
              <a:t>. Наприклад, низькошвидкісний режим із більш стійкою модуляцією та кодуванням може працювати за значно слабшого сигналу, ніж високошвидкісний режим.</a:t>
            </a:r>
          </a:p>
          <a:p>
            <a:pPr marL="0" indent="0">
              <a:lnSpc>
                <a:spcPct val="100000"/>
              </a:lnSpc>
              <a:spcBef>
                <a:spcPts val="0"/>
              </a:spcBef>
              <a:buNone/>
            </a:pPr>
            <a:endParaRPr lang="uk-UA" sz="1600" dirty="0"/>
          </a:p>
          <a:p>
            <a:pPr marL="0" indent="0">
              <a:lnSpc>
                <a:spcPct val="100000"/>
              </a:lnSpc>
              <a:spcBef>
                <a:spcPts val="0"/>
              </a:spcBef>
              <a:buNone/>
            </a:pPr>
            <a:r>
              <a:rPr lang="uk-UA" sz="1600" dirty="0"/>
              <a:t>Отже: </a:t>
            </a:r>
            <a:r>
              <a:rPr lang="uk-UA" sz="1600" b="1" dirty="0"/>
              <a:t>нижча числова величина в </a:t>
            </a:r>
            <a:r>
              <a:rPr lang="en-US" sz="1600" b="1" dirty="0"/>
              <a:t>dBm → </a:t>
            </a:r>
            <a:r>
              <a:rPr lang="uk-UA" sz="1600" b="1" dirty="0"/>
              <a:t>краща здатність приймати слабкі сигнали.</a:t>
            </a:r>
            <a:endParaRPr lang="uk-UA" sz="1600" dirty="0"/>
          </a:p>
          <a:p>
            <a:pPr marL="0" indent="0">
              <a:lnSpc>
                <a:spcPct val="100000"/>
              </a:lnSpc>
              <a:spcBef>
                <a:spcPts val="0"/>
              </a:spcBef>
              <a:buNone/>
            </a:pPr>
            <a:r>
              <a:rPr lang="uk-UA" sz="1600" dirty="0"/>
              <a:t>Наприклад </a:t>
            </a:r>
            <a:r>
              <a:rPr lang="uk-UA" sz="1600" b="1" dirty="0"/>
              <a:t>−95 </a:t>
            </a:r>
            <a:r>
              <a:rPr lang="en-US" sz="1600" b="1" dirty="0"/>
              <a:t>dBm – </a:t>
            </a:r>
            <a:r>
              <a:rPr lang="uk-UA" sz="1600" b="1" dirty="0"/>
              <a:t>слабший пороговий сигнал, ніж −82 </a:t>
            </a:r>
            <a:r>
              <a:rPr lang="en-US" sz="1600" b="1" dirty="0"/>
              <a:t>dBm.</a:t>
            </a:r>
            <a:endParaRPr lang="en-US" sz="1600" dirty="0"/>
          </a:p>
          <a:p>
            <a:pPr marL="0" indent="0">
              <a:lnSpc>
                <a:spcPct val="100000"/>
              </a:lnSpc>
              <a:spcBef>
                <a:spcPts val="0"/>
              </a:spcBef>
              <a:buNone/>
            </a:pPr>
            <a:endParaRPr lang="uk-UA" sz="1600" b="1" dirty="0"/>
          </a:p>
          <a:p>
            <a:pPr>
              <a:lnSpc>
                <a:spcPct val="100000"/>
              </a:lnSpc>
            </a:pPr>
            <a:endParaRPr lang="uk-UA" sz="1600" dirty="0"/>
          </a:p>
        </p:txBody>
      </p:sp>
      <p:sp>
        <p:nvSpPr>
          <p:cNvPr id="5" name="TextBox 4">
            <a:extLst>
              <a:ext uri="{FF2B5EF4-FFF2-40B4-BE49-F238E27FC236}">
                <a16:creationId xmlns:a16="http://schemas.microsoft.com/office/drawing/2014/main" id="{484FF8E4-2B8C-417C-BD0C-D915F8417E7C}"/>
              </a:ext>
            </a:extLst>
          </p:cNvPr>
          <p:cNvSpPr txBox="1"/>
          <p:nvPr/>
        </p:nvSpPr>
        <p:spPr>
          <a:xfrm>
            <a:off x="422116" y="3979792"/>
            <a:ext cx="5803195" cy="2800767"/>
          </a:xfrm>
          <a:prstGeom prst="rect">
            <a:avLst/>
          </a:prstGeom>
          <a:noFill/>
        </p:spPr>
        <p:txBody>
          <a:bodyPr wrap="square">
            <a:spAutoFit/>
          </a:bodyPr>
          <a:lstStyle/>
          <a:p>
            <a:pPr marL="0" indent="0" algn="ctr">
              <a:spcBef>
                <a:spcPts val="0"/>
              </a:spcBef>
              <a:buNone/>
            </a:pPr>
            <a:r>
              <a:rPr lang="uk-UA" sz="1600" b="1" dirty="0"/>
              <a:t>Зв'язок із радіоканалом</a:t>
            </a:r>
          </a:p>
          <a:p>
            <a:pPr marL="0" indent="0">
              <a:spcBef>
                <a:spcPts val="0"/>
              </a:spcBef>
              <a:buNone/>
            </a:pPr>
            <a:r>
              <a:rPr lang="uk-UA" sz="1600" dirty="0"/>
              <a:t>У реальному радіоканалі рівень сигналу не обов'язково залишається постійним. Через загасання, затінення та багатопроменеве поширення він може змінюватися з часом і простором.</a:t>
            </a:r>
          </a:p>
          <a:p>
            <a:pPr marL="0" indent="0">
              <a:spcBef>
                <a:spcPts val="0"/>
              </a:spcBef>
              <a:buNone/>
            </a:pPr>
            <a:r>
              <a:rPr lang="uk-UA" sz="1600" dirty="0"/>
              <a:t>Якщо рівень сигналу періодично опускається нижче чутливості, зв'язок може ставати нестабільним навіть тоді, коли середній рівень сигналу здається достатнім.</a:t>
            </a:r>
          </a:p>
          <a:p>
            <a:pPr marL="0" indent="0">
              <a:spcBef>
                <a:spcPts val="0"/>
              </a:spcBef>
              <a:buNone/>
            </a:pPr>
            <a:r>
              <a:rPr lang="uk-UA" sz="1600" b="1" dirty="0"/>
              <a:t>Тому чутливість визначає нижню межу приймання, а запас над чутливістю визначає, наскільки система стійка до змін радіоканалу.</a:t>
            </a:r>
            <a:endParaRPr lang="uk-UA" sz="1600" dirty="0"/>
          </a:p>
        </p:txBody>
      </p:sp>
      <p:pic>
        <p:nvPicPr>
          <p:cNvPr id="13314" name="Picture 2" descr="Received Signal Strength Indicator (RSSI) Explained - Study CCNP">
            <a:extLst>
              <a:ext uri="{FF2B5EF4-FFF2-40B4-BE49-F238E27FC236}">
                <a16:creationId xmlns:a16="http://schemas.microsoft.com/office/drawing/2014/main" id="{DAC10D0C-D251-412D-AAC3-76AE26EEE4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5311" y="3951075"/>
            <a:ext cx="5952273" cy="2906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37715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9A2CF-3F0C-A31B-E588-C93A0E9D57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63A77F-2223-B5FF-4D1C-F5432630C609}"/>
              </a:ext>
            </a:extLst>
          </p:cNvPr>
          <p:cNvSpPr>
            <a:spLocks noGrp="1"/>
          </p:cNvSpPr>
          <p:nvPr>
            <p:ph type="title"/>
          </p:nvPr>
        </p:nvSpPr>
        <p:spPr>
          <a:xfrm>
            <a:off x="2030994" y="208245"/>
            <a:ext cx="7689788" cy="739398"/>
          </a:xfrm>
        </p:spPr>
        <p:txBody>
          <a:bodyPr>
            <a:normAutofit/>
          </a:bodyPr>
          <a:lstStyle/>
          <a:p>
            <a:pPr algn="ctr"/>
            <a:r>
              <a:rPr lang="uk-UA" sz="3600" dirty="0"/>
              <a:t>Енергетичний запас радіолінії</a:t>
            </a:r>
            <a:endParaRPr lang="uk-UA" sz="6600" noProof="0" dirty="0"/>
          </a:p>
        </p:txBody>
      </p:sp>
      <p:sp>
        <p:nvSpPr>
          <p:cNvPr id="3" name="Content Placeholder 2">
            <a:extLst>
              <a:ext uri="{FF2B5EF4-FFF2-40B4-BE49-F238E27FC236}">
                <a16:creationId xmlns:a16="http://schemas.microsoft.com/office/drawing/2014/main" id="{949020F4-3535-9247-ABE3-DE09295C55C4}"/>
              </a:ext>
            </a:extLst>
          </p:cNvPr>
          <p:cNvSpPr>
            <a:spLocks noGrp="1"/>
          </p:cNvSpPr>
          <p:nvPr>
            <p:ph idx="1"/>
          </p:nvPr>
        </p:nvSpPr>
        <p:spPr>
          <a:xfrm>
            <a:off x="448900" y="950458"/>
            <a:ext cx="11049000" cy="5362828"/>
          </a:xfrm>
        </p:spPr>
        <p:txBody>
          <a:bodyPr>
            <a:normAutofit/>
          </a:bodyPr>
          <a:lstStyle/>
          <a:p>
            <a:pPr marL="0" indent="0">
              <a:buNone/>
            </a:pPr>
            <a:r>
              <a:rPr lang="uk-UA" sz="1800" b="1" noProof="0" dirty="0"/>
              <a:t>Енергетичний запас радіолінії </a:t>
            </a:r>
            <a:r>
              <a:rPr lang="uk-UA" sz="1800" b="1" dirty="0"/>
              <a:t>(</a:t>
            </a:r>
            <a:r>
              <a:rPr lang="en-US" sz="1800" b="1" dirty="0"/>
              <a:t>Link Margin) </a:t>
            </a:r>
            <a:r>
              <a:rPr lang="uk-UA" sz="1800" noProof="0" dirty="0"/>
              <a:t>визначається як різниця між фактичним рівнем сигналу та необхідним мінімальним рівнем:</a:t>
            </a:r>
          </a:p>
        </p:txBody>
      </p:sp>
      <p:sp>
        <p:nvSpPr>
          <p:cNvPr id="7" name="TextBox 6">
            <a:extLst>
              <a:ext uri="{FF2B5EF4-FFF2-40B4-BE49-F238E27FC236}">
                <a16:creationId xmlns:a16="http://schemas.microsoft.com/office/drawing/2014/main" id="{25B31C89-EBC8-4DE5-A6F8-2834974F2719}"/>
              </a:ext>
            </a:extLst>
          </p:cNvPr>
          <p:cNvSpPr txBox="1"/>
          <p:nvPr/>
        </p:nvSpPr>
        <p:spPr>
          <a:xfrm>
            <a:off x="448900" y="2272677"/>
            <a:ext cx="9138719" cy="369332"/>
          </a:xfrm>
          <a:prstGeom prst="rect">
            <a:avLst/>
          </a:prstGeom>
          <a:noFill/>
        </p:spPr>
        <p:txBody>
          <a:bodyPr wrap="square">
            <a:spAutoFit/>
          </a:bodyPr>
          <a:lstStyle/>
          <a:p>
            <a:r>
              <a:rPr lang="uk-UA" noProof="0" dirty="0"/>
              <a:t>Якщо </a:t>
            </a:r>
            <a:r>
              <a:rPr lang="en-US" sz="1800" i="1" dirty="0">
                <a:effectLst/>
                <a:latin typeface="Calibri" panose="020F0502020204030204" pitchFamily="34" charset="0"/>
                <a:ea typeface="Times New Roman" panose="02020603050405020304" pitchFamily="18" charset="0"/>
                <a:cs typeface="Times New Roman" panose="02020603050405020304" pitchFamily="18" charset="0"/>
              </a:rPr>
              <a:t>P</a:t>
            </a:r>
            <a:r>
              <a:rPr lang="en-US" sz="1800" i="1" baseline="-25000" dirty="0">
                <a:effectLst/>
                <a:latin typeface="Calibri" panose="020F0502020204030204" pitchFamily="34" charset="0"/>
                <a:ea typeface="Times New Roman" panose="02020603050405020304" pitchFamily="18" charset="0"/>
                <a:cs typeface="Times New Roman" panose="02020603050405020304" pitchFamily="18" charset="0"/>
              </a:rPr>
              <a:t>RX</a:t>
            </a:r>
            <a:r>
              <a:rPr lang="uk-UA" noProof="0" dirty="0"/>
              <a:t>= − 62 dBm, а чутливість становить −82 dBm, запас дорівнює:</a:t>
            </a:r>
          </a:p>
        </p:txBody>
      </p:sp>
      <p:pic>
        <p:nvPicPr>
          <p:cNvPr id="6" name="Picture 5">
            <a:extLst>
              <a:ext uri="{FF2B5EF4-FFF2-40B4-BE49-F238E27FC236}">
                <a16:creationId xmlns:a16="http://schemas.microsoft.com/office/drawing/2014/main" id="{B624B8A2-34E6-89C2-20FD-D6EBB2C0B78D}"/>
              </a:ext>
            </a:extLst>
          </p:cNvPr>
          <p:cNvPicPr>
            <a:picLocks noChangeAspect="1"/>
          </p:cNvPicPr>
          <p:nvPr/>
        </p:nvPicPr>
        <p:blipFill>
          <a:blip r:embed="rId2"/>
          <a:stretch>
            <a:fillRect/>
          </a:stretch>
        </p:blipFill>
        <p:spPr>
          <a:xfrm>
            <a:off x="4440345" y="2700217"/>
            <a:ext cx="7620000" cy="4029075"/>
          </a:xfrm>
          <a:prstGeom prst="rect">
            <a:avLst/>
          </a:prstGeom>
        </p:spPr>
      </p:pic>
      <p:sp>
        <p:nvSpPr>
          <p:cNvPr id="10" name="TextBox 9">
            <a:extLst>
              <a:ext uri="{FF2B5EF4-FFF2-40B4-BE49-F238E27FC236}">
                <a16:creationId xmlns:a16="http://schemas.microsoft.com/office/drawing/2014/main" id="{E7E7DEB2-1A80-C069-7FC6-8C77D5BFFCFC}"/>
              </a:ext>
            </a:extLst>
          </p:cNvPr>
          <p:cNvSpPr txBox="1"/>
          <p:nvPr/>
        </p:nvSpPr>
        <p:spPr>
          <a:xfrm>
            <a:off x="340258" y="3474022"/>
            <a:ext cx="4229318" cy="1200329"/>
          </a:xfrm>
          <a:prstGeom prst="rect">
            <a:avLst/>
          </a:prstGeom>
          <a:noFill/>
        </p:spPr>
        <p:txBody>
          <a:bodyPr wrap="square">
            <a:spAutoFit/>
          </a:bodyPr>
          <a:lstStyle/>
          <a:p>
            <a:r>
              <a:rPr lang="uk-UA" noProof="0" dirty="0"/>
              <a:t>Чим більший запас, тим більше можливостей каналу компенсувати додаткові втрати через рух, завмирання, перешкоди або зміну умов поширення.</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9C67005B-74BE-4C72-B33B-2E9940DC14AE}"/>
                  </a:ext>
                </a:extLst>
              </p:cNvPr>
              <p:cNvSpPr txBox="1"/>
              <p:nvPr/>
            </p:nvSpPr>
            <p:spPr>
              <a:xfrm>
                <a:off x="1218445" y="1626854"/>
                <a:ext cx="2819401" cy="39126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uk-UA" i="1" smtClean="0">
                              <a:solidFill>
                                <a:srgbClr val="836967"/>
                              </a:solidFill>
                              <a:latin typeface="Cambria Math" panose="02040503050406030204" pitchFamily="18" charset="0"/>
                            </a:rPr>
                          </m:ctrlPr>
                        </m:sSubPr>
                        <m:e>
                          <m:r>
                            <a:rPr lang="uk-UA" i="1">
                              <a:latin typeface="Cambria Math" panose="02040503050406030204" pitchFamily="18" charset="0"/>
                            </a:rPr>
                            <m:t>𝑀</m:t>
                          </m:r>
                          <m:r>
                            <a:rPr lang="uk-UA" i="0">
                              <a:latin typeface="Cambria Math" panose="02040503050406030204" pitchFamily="18" charset="0"/>
                            </a:rPr>
                            <m:t>=</m:t>
                          </m:r>
                          <m:r>
                            <a:rPr lang="uk-UA" i="1">
                              <a:latin typeface="Cambria Math" panose="02040503050406030204" pitchFamily="18" charset="0"/>
                            </a:rPr>
                            <m:t>𝑃</m:t>
                          </m:r>
                        </m:e>
                        <m:sub>
                          <m:r>
                            <a:rPr lang="uk-UA" i="1">
                              <a:latin typeface="Cambria Math" panose="02040503050406030204" pitchFamily="18" charset="0"/>
                            </a:rPr>
                            <m:t>𝑅𝑋</m:t>
                          </m:r>
                        </m:sub>
                      </m:sSub>
                      <m:r>
                        <a:rPr lang="uk-UA" i="0">
                          <a:latin typeface="Cambria Math" panose="02040503050406030204" pitchFamily="18" charset="0"/>
                        </a:rPr>
                        <m:t>−</m:t>
                      </m:r>
                      <m:sSub>
                        <m:sSubPr>
                          <m:ctrlPr>
                            <a:rPr lang="uk-UA" i="1">
                              <a:solidFill>
                                <a:srgbClr val="836967"/>
                              </a:solidFill>
                              <a:latin typeface="Cambria Math" panose="02040503050406030204" pitchFamily="18" charset="0"/>
                            </a:rPr>
                          </m:ctrlPr>
                        </m:sSubPr>
                        <m:e>
                          <m:r>
                            <a:rPr lang="uk-UA" i="1">
                              <a:latin typeface="Cambria Math" panose="02040503050406030204" pitchFamily="18" charset="0"/>
                            </a:rPr>
                            <m:t>𝑃</m:t>
                          </m:r>
                        </m:e>
                        <m:sub>
                          <m:r>
                            <a:rPr lang="uk-UA" i="1">
                              <a:latin typeface="Cambria Math" panose="02040503050406030204" pitchFamily="18" charset="0"/>
                            </a:rPr>
                            <m:t>𝑠𝑒𝑛𝑠𝑖𝑡𝑖𝑣𝑖𝑡𝑦</m:t>
                          </m:r>
                        </m:sub>
                      </m:sSub>
                    </m:oMath>
                  </m:oMathPara>
                </a14:m>
                <a:endParaRPr lang="uk-UA" dirty="0"/>
              </a:p>
            </p:txBody>
          </p:sp>
        </mc:Choice>
        <mc:Fallback xmlns="">
          <p:sp>
            <p:nvSpPr>
              <p:cNvPr id="11" name="TextBox 10">
                <a:extLst>
                  <a:ext uri="{FF2B5EF4-FFF2-40B4-BE49-F238E27FC236}">
                    <a16:creationId xmlns:a16="http://schemas.microsoft.com/office/drawing/2014/main" id="{9C67005B-74BE-4C72-B33B-2E9940DC14AE}"/>
                  </a:ext>
                </a:extLst>
              </p:cNvPr>
              <p:cNvSpPr txBox="1">
                <a:spLocks noRot="1" noChangeAspect="1" noMove="1" noResize="1" noEditPoints="1" noAdjustHandles="1" noChangeArrowheads="1" noChangeShapeType="1" noTextEdit="1"/>
              </p:cNvSpPr>
              <p:nvPr/>
            </p:nvSpPr>
            <p:spPr>
              <a:xfrm>
                <a:off x="1218445" y="1626854"/>
                <a:ext cx="2819401" cy="391261"/>
              </a:xfrm>
              <a:prstGeom prst="rect">
                <a:avLst/>
              </a:prstGeom>
              <a:blipFill>
                <a:blip r:embed="rId3"/>
                <a:stretch>
                  <a:fillRect b="-7813"/>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5CC1BB6-622D-491A-97F8-C650D61EE269}"/>
                  </a:ext>
                </a:extLst>
              </p:cNvPr>
              <p:cNvSpPr txBox="1"/>
              <p:nvPr/>
            </p:nvSpPr>
            <p:spPr>
              <a:xfrm>
                <a:off x="1182232" y="2829037"/>
                <a:ext cx="169752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uk-UA" i="1" smtClean="0">
                          <a:latin typeface="Cambria Math" panose="02040503050406030204" pitchFamily="18" charset="0"/>
                        </a:rPr>
                        <m:t>𝑀</m:t>
                      </m:r>
                      <m:r>
                        <a:rPr lang="uk-UA" i="0">
                          <a:latin typeface="Cambria Math" panose="02040503050406030204" pitchFamily="18" charset="0"/>
                        </a:rPr>
                        <m:t>=20 </m:t>
                      </m:r>
                      <m:r>
                        <a:rPr lang="uk-UA" i="1">
                          <a:latin typeface="Cambria Math" panose="02040503050406030204" pitchFamily="18" charset="0"/>
                        </a:rPr>
                        <m:t>𝑑𝐵</m:t>
                      </m:r>
                    </m:oMath>
                  </m:oMathPara>
                </a14:m>
                <a:endParaRPr lang="uk-UA" dirty="0"/>
              </a:p>
            </p:txBody>
          </p:sp>
        </mc:Choice>
        <mc:Fallback xmlns="">
          <p:sp>
            <p:nvSpPr>
              <p:cNvPr id="12" name="TextBox 11">
                <a:extLst>
                  <a:ext uri="{FF2B5EF4-FFF2-40B4-BE49-F238E27FC236}">
                    <a16:creationId xmlns:a16="http://schemas.microsoft.com/office/drawing/2014/main" id="{25CC1BB6-622D-491A-97F8-C650D61EE269}"/>
                  </a:ext>
                </a:extLst>
              </p:cNvPr>
              <p:cNvSpPr txBox="1">
                <a:spLocks noRot="1" noChangeAspect="1" noMove="1" noResize="1" noEditPoints="1" noAdjustHandles="1" noChangeArrowheads="1" noChangeShapeType="1" noTextEdit="1"/>
              </p:cNvSpPr>
              <p:nvPr/>
            </p:nvSpPr>
            <p:spPr>
              <a:xfrm>
                <a:off x="1182232" y="2829037"/>
                <a:ext cx="1697524" cy="369332"/>
              </a:xfrm>
              <a:prstGeom prst="rect">
                <a:avLst/>
              </a:prstGeom>
              <a:blipFill>
                <a:blip r:embed="rId4"/>
                <a:stretch>
                  <a:fillRect/>
                </a:stretch>
              </a:blipFill>
            </p:spPr>
            <p:txBody>
              <a:bodyPr/>
              <a:lstStyle/>
              <a:p>
                <a:r>
                  <a:rPr lang="uk-UA">
                    <a:noFill/>
                  </a:rPr>
                  <a:t> </a:t>
                </a:r>
              </a:p>
            </p:txBody>
          </p:sp>
        </mc:Fallback>
      </mc:AlternateContent>
    </p:spTree>
    <p:extLst>
      <p:ext uri="{BB962C8B-B14F-4D97-AF65-F5344CB8AC3E}">
        <p14:creationId xmlns:p14="http://schemas.microsoft.com/office/powerpoint/2010/main" val="8557353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9A676-1AC1-1F64-B868-AC556493DD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C84C8C-E909-B2DA-44D0-4EEC6704FF8C}"/>
              </a:ext>
            </a:extLst>
          </p:cNvPr>
          <p:cNvSpPr>
            <a:spLocks noGrp="1"/>
          </p:cNvSpPr>
          <p:nvPr>
            <p:ph type="title"/>
          </p:nvPr>
        </p:nvSpPr>
        <p:spPr>
          <a:xfrm>
            <a:off x="1958600" y="28510"/>
            <a:ext cx="8144359" cy="759141"/>
          </a:xfrm>
        </p:spPr>
        <p:txBody>
          <a:bodyPr>
            <a:normAutofit fontScale="90000"/>
          </a:bodyPr>
          <a:lstStyle/>
          <a:p>
            <a:pPr algn="ctr"/>
            <a:r>
              <a:rPr lang="uk-UA" sz="3600" dirty="0"/>
              <a:t>Шум і завади в радіоприймальному тракті</a:t>
            </a:r>
            <a:endParaRPr lang="uk-UA" sz="19600" dirty="0"/>
          </a:p>
        </p:txBody>
      </p:sp>
      <p:sp>
        <p:nvSpPr>
          <p:cNvPr id="3" name="Content Placeholder 2">
            <a:extLst>
              <a:ext uri="{FF2B5EF4-FFF2-40B4-BE49-F238E27FC236}">
                <a16:creationId xmlns:a16="http://schemas.microsoft.com/office/drawing/2014/main" id="{C1C021C7-A56C-1EA1-8857-0B591DC0B759}"/>
              </a:ext>
            </a:extLst>
          </p:cNvPr>
          <p:cNvSpPr>
            <a:spLocks noGrp="1"/>
          </p:cNvSpPr>
          <p:nvPr>
            <p:ph idx="1"/>
          </p:nvPr>
        </p:nvSpPr>
        <p:spPr>
          <a:xfrm>
            <a:off x="157720" y="732298"/>
            <a:ext cx="11746117" cy="5964899"/>
          </a:xfrm>
        </p:spPr>
        <p:txBody>
          <a:bodyPr>
            <a:normAutofit/>
          </a:bodyPr>
          <a:lstStyle/>
          <a:p>
            <a:pPr marL="0" indent="0">
              <a:lnSpc>
                <a:spcPct val="100000"/>
              </a:lnSpc>
              <a:spcBef>
                <a:spcPts val="0"/>
              </a:spcBef>
              <a:buNone/>
            </a:pPr>
            <a:r>
              <a:rPr lang="uk-UA" sz="1600" dirty="0"/>
              <a:t>Приймач не отримує із радіоканалу лише корисний сигнал. На його вході одночасно присутні </a:t>
            </a:r>
            <a:r>
              <a:rPr lang="uk-UA" sz="1600" b="1" dirty="0"/>
              <a:t>корисний сигнал, шум та завади</a:t>
            </a:r>
            <a:r>
              <a:rPr lang="uk-UA" sz="1600" dirty="0"/>
              <a:t>. </a:t>
            </a:r>
          </a:p>
          <a:p>
            <a:pPr marL="0" indent="0">
              <a:lnSpc>
                <a:spcPct val="100000"/>
              </a:lnSpc>
              <a:spcBef>
                <a:spcPts val="0"/>
              </a:spcBef>
              <a:buNone/>
            </a:pPr>
            <a:r>
              <a:rPr lang="uk-UA" sz="1600" dirty="0"/>
              <a:t>У реальній радіосистемі ці складові накладаються одна на одну, і приймач повинен виділити інформацію, яку містить корисний сигнал.</a:t>
            </a:r>
          </a:p>
          <a:p>
            <a:pPr marL="0" indent="0">
              <a:buNone/>
            </a:pPr>
            <a:endParaRPr lang="uk-UA" sz="1600" dirty="0"/>
          </a:p>
          <a:p>
            <a:pPr marL="0" indent="0">
              <a:buNone/>
            </a:pPr>
            <a:endParaRPr lang="uk-UA" sz="1600" dirty="0"/>
          </a:p>
        </p:txBody>
      </p:sp>
      <p:pic>
        <p:nvPicPr>
          <p:cNvPr id="14339" name="Picture 3" descr="Understanding Wi-Fi 4/5/6/6E/7/8 (802.11 n/ac/ax/be/bn)">
            <a:extLst>
              <a:ext uri="{FF2B5EF4-FFF2-40B4-BE49-F238E27FC236}">
                <a16:creationId xmlns:a16="http://schemas.microsoft.com/office/drawing/2014/main" id="{DABCEF9B-3563-4023-99E7-2328DE6D237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4629" y="4695570"/>
            <a:ext cx="4021785" cy="2067773"/>
          </a:xfrm>
          <a:prstGeom prst="rect">
            <a:avLst/>
          </a:prstGeom>
          <a:noFill/>
          <a:extLst>
            <a:ext uri="{909E8E84-426E-40DD-AFC4-6F175D3DCCD1}">
              <a14:hiddenFill xmlns:a14="http://schemas.microsoft.com/office/drawing/2010/main">
                <a:solidFill>
                  <a:srgbClr val="FFFFFF"/>
                </a:solidFill>
              </a14:hiddenFill>
            </a:ext>
          </a:extLst>
        </p:spPr>
      </p:pic>
      <p:pic>
        <p:nvPicPr>
          <p:cNvPr id="8" name="Рисунок 7">
            <a:extLst>
              <a:ext uri="{FF2B5EF4-FFF2-40B4-BE49-F238E27FC236}">
                <a16:creationId xmlns:a16="http://schemas.microsoft.com/office/drawing/2014/main" id="{61F2F170-D9ED-4D09-9416-4ABB3AAC6D73}"/>
              </a:ext>
            </a:extLst>
          </p:cNvPr>
          <p:cNvPicPr>
            <a:picLocks noChangeAspect="1"/>
          </p:cNvPicPr>
          <p:nvPr/>
        </p:nvPicPr>
        <p:blipFill>
          <a:blip r:embed="rId3"/>
          <a:stretch>
            <a:fillRect/>
          </a:stretch>
        </p:blipFill>
        <p:spPr>
          <a:xfrm>
            <a:off x="7188451" y="1800290"/>
            <a:ext cx="4829175" cy="5029200"/>
          </a:xfrm>
          <a:prstGeom prst="rect">
            <a:avLst/>
          </a:prstGeom>
        </p:spPr>
      </p:pic>
      <p:sp>
        <p:nvSpPr>
          <p:cNvPr id="11" name="TextBox 10">
            <a:extLst>
              <a:ext uri="{FF2B5EF4-FFF2-40B4-BE49-F238E27FC236}">
                <a16:creationId xmlns:a16="http://schemas.microsoft.com/office/drawing/2014/main" id="{8892DB69-1148-4192-94EE-84921313B158}"/>
              </a:ext>
            </a:extLst>
          </p:cNvPr>
          <p:cNvSpPr txBox="1"/>
          <p:nvPr/>
        </p:nvSpPr>
        <p:spPr>
          <a:xfrm>
            <a:off x="157720" y="1520881"/>
            <a:ext cx="7131773" cy="3108543"/>
          </a:xfrm>
          <a:prstGeom prst="rect">
            <a:avLst/>
          </a:prstGeom>
          <a:noFill/>
        </p:spPr>
        <p:txBody>
          <a:bodyPr wrap="square">
            <a:spAutoFit/>
          </a:bodyPr>
          <a:lstStyle/>
          <a:p>
            <a:pPr marL="0" indent="0">
              <a:buNone/>
            </a:pPr>
            <a:r>
              <a:rPr lang="uk-UA" sz="1400" b="1" dirty="0"/>
              <a:t>Корисний сигнал (Desired Signal)</a:t>
            </a:r>
            <a:r>
              <a:rPr lang="uk-UA" sz="1400" dirty="0"/>
              <a:t> – сигнал від передавача, зв'язок із яким намагається встановити приймач. Саме в ньому міститься інформація, яку необхідно демодулювати та декодувати.</a:t>
            </a:r>
          </a:p>
          <a:p>
            <a:pPr marL="0" indent="0">
              <a:buNone/>
            </a:pPr>
            <a:r>
              <a:rPr lang="uk-UA" sz="1400" b="1" dirty="0"/>
              <a:t>Шум (Noise)</a:t>
            </a:r>
            <a:r>
              <a:rPr lang="uk-UA" sz="1400" dirty="0"/>
              <a:t> – небажана випадкова складова, яка присутня в реальному радіотракті навіть за відсутності інших передавачів. Він виникає через фізичні процеси в електронних компонентах і навколишньому середовищі. Важливою властивістю шуму є його випадковий характер: його неможливо повністю усунути простим визначенням джерела.</a:t>
            </a:r>
          </a:p>
          <a:p>
            <a:pPr marL="0" indent="0">
              <a:buNone/>
            </a:pPr>
            <a:r>
              <a:rPr lang="uk-UA" sz="1400" b="1" dirty="0"/>
              <a:t>Радіозавада (Interference)</a:t>
            </a:r>
            <a:r>
              <a:rPr lang="uk-UA" sz="1400" dirty="0"/>
              <a:t> – небажаний сигнал або сукупність сигналів, які потрапляють до приймача від інших джерел випромінювання та ускладнюють приймання корисного сигналу. Наприклад, це може бути передача сусідньої точки доступу Wi-Fi, іншого передавача або іншої радіосистеми, що працює в тому самому чи близькому частотному діапазоні.</a:t>
            </a:r>
          </a:p>
          <a:p>
            <a:pPr marL="0" indent="0">
              <a:buNone/>
            </a:pPr>
            <a:r>
              <a:rPr lang="uk-UA" sz="1400" dirty="0"/>
              <a:t>Таким чином, на вході приймача можна умовно представити:</a:t>
            </a:r>
          </a:p>
          <a:p>
            <a:pPr marL="0" indent="0" algn="ctr">
              <a:buNone/>
            </a:pPr>
            <a:r>
              <a:rPr lang="uk-UA" sz="1400" b="1" dirty="0"/>
              <a:t>корисний сигнал + шум + завади</a:t>
            </a:r>
          </a:p>
        </p:txBody>
      </p:sp>
    </p:spTree>
    <p:extLst>
      <p:ext uri="{BB962C8B-B14F-4D97-AF65-F5344CB8AC3E}">
        <p14:creationId xmlns:p14="http://schemas.microsoft.com/office/powerpoint/2010/main" val="20668576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5A860-82B6-5C88-5BFC-788AA7B62899}"/>
            </a:ext>
          </a:extLst>
        </p:cNvPr>
        <p:cNvGrpSpPr/>
        <p:nvPr/>
      </p:nvGrpSpPr>
      <p:grpSpPr>
        <a:xfrm>
          <a:off x="0" y="0"/>
          <a:ext cx="0" cy="0"/>
          <a:chOff x="0" y="0"/>
          <a:chExt cx="0" cy="0"/>
        </a:xfrm>
      </p:grpSpPr>
      <p:pic>
        <p:nvPicPr>
          <p:cNvPr id="13" name="Рисунок 12">
            <a:extLst>
              <a:ext uri="{FF2B5EF4-FFF2-40B4-BE49-F238E27FC236}">
                <a16:creationId xmlns:a16="http://schemas.microsoft.com/office/drawing/2014/main" id="{8C5119F5-F77E-4E54-AFBD-0A75F3821CD5}"/>
              </a:ext>
            </a:extLst>
          </p:cNvPr>
          <p:cNvPicPr>
            <a:picLocks noChangeAspect="1"/>
          </p:cNvPicPr>
          <p:nvPr/>
        </p:nvPicPr>
        <p:blipFill>
          <a:blip r:embed="rId2"/>
          <a:stretch>
            <a:fillRect/>
          </a:stretch>
        </p:blipFill>
        <p:spPr>
          <a:xfrm>
            <a:off x="6658576" y="3948149"/>
            <a:ext cx="5416730" cy="2839304"/>
          </a:xfrm>
          <a:prstGeom prst="rect">
            <a:avLst/>
          </a:prstGeom>
        </p:spPr>
      </p:pic>
      <p:sp>
        <p:nvSpPr>
          <p:cNvPr id="2" name="Title 1">
            <a:extLst>
              <a:ext uri="{FF2B5EF4-FFF2-40B4-BE49-F238E27FC236}">
                <a16:creationId xmlns:a16="http://schemas.microsoft.com/office/drawing/2014/main" id="{2E7399D2-AEEF-9B88-B151-95E566CB443C}"/>
              </a:ext>
            </a:extLst>
          </p:cNvPr>
          <p:cNvSpPr>
            <a:spLocks noGrp="1"/>
          </p:cNvSpPr>
          <p:nvPr>
            <p:ph type="title"/>
          </p:nvPr>
        </p:nvSpPr>
        <p:spPr>
          <a:xfrm>
            <a:off x="2483290" y="96554"/>
            <a:ext cx="7225420" cy="562666"/>
          </a:xfrm>
        </p:spPr>
        <p:txBody>
          <a:bodyPr>
            <a:normAutofit/>
          </a:bodyPr>
          <a:lstStyle/>
          <a:p>
            <a:pPr algn="ctr"/>
            <a:r>
              <a:rPr lang="uk-UA" sz="3200" noProof="0" dirty="0"/>
              <a:t>Тепловий шум</a:t>
            </a:r>
            <a:endParaRPr lang="uk-UA" sz="6600" noProof="0" dirty="0"/>
          </a:p>
        </p:txBody>
      </p:sp>
      <p:sp>
        <p:nvSpPr>
          <p:cNvPr id="3" name="Content Placeholder 2">
            <a:extLst>
              <a:ext uri="{FF2B5EF4-FFF2-40B4-BE49-F238E27FC236}">
                <a16:creationId xmlns:a16="http://schemas.microsoft.com/office/drawing/2014/main" id="{6FDB1AE0-1139-79B4-5E6E-B49A63F4F2BB}"/>
              </a:ext>
            </a:extLst>
          </p:cNvPr>
          <p:cNvSpPr>
            <a:spLocks noGrp="1"/>
          </p:cNvSpPr>
          <p:nvPr>
            <p:ph idx="1"/>
          </p:nvPr>
        </p:nvSpPr>
        <p:spPr>
          <a:xfrm>
            <a:off x="448901" y="747586"/>
            <a:ext cx="11049000" cy="5362828"/>
          </a:xfrm>
        </p:spPr>
        <p:txBody>
          <a:bodyPr>
            <a:normAutofit/>
          </a:bodyPr>
          <a:lstStyle/>
          <a:p>
            <a:pPr marL="0" indent="0">
              <a:buNone/>
            </a:pPr>
            <a:r>
              <a:rPr lang="uk-UA" sz="1600" b="1" dirty="0"/>
              <a:t>Тепловий шум (</a:t>
            </a:r>
            <a:r>
              <a:rPr lang="en-US" sz="1600" b="1" dirty="0"/>
              <a:t>Thermal Noise)</a:t>
            </a:r>
            <a:r>
              <a:rPr lang="en-US" sz="1600" dirty="0"/>
              <a:t> – </a:t>
            </a:r>
            <a:r>
              <a:rPr lang="uk-UA" sz="1600" dirty="0"/>
              <a:t>фундаментальна складова шуму, яка виникає внаслідок хаотичного теплового руху носіїв заряду в електронних компонентах і провідниках. Він існує навіть за відсутності інших передавачів і не може бути повністю усунутий конструктивними методами.</a:t>
            </a:r>
          </a:p>
          <a:p>
            <a:pPr marL="0" indent="0">
              <a:buNone/>
            </a:pPr>
            <a:r>
              <a:rPr lang="uk-UA" sz="1600" dirty="0"/>
              <a:t>Потужність теплового шуму визначається добутком:</a:t>
            </a:r>
          </a:p>
        </p:txBody>
      </p:sp>
      <p:sp>
        <p:nvSpPr>
          <p:cNvPr id="7" name="TextBox 6">
            <a:extLst>
              <a:ext uri="{FF2B5EF4-FFF2-40B4-BE49-F238E27FC236}">
                <a16:creationId xmlns:a16="http://schemas.microsoft.com/office/drawing/2014/main" id="{4022A506-C5BB-4D34-87B5-18964193DF32}"/>
              </a:ext>
            </a:extLst>
          </p:cNvPr>
          <p:cNvSpPr txBox="1"/>
          <p:nvPr/>
        </p:nvSpPr>
        <p:spPr>
          <a:xfrm>
            <a:off x="448901" y="2245400"/>
            <a:ext cx="11429246" cy="3046988"/>
          </a:xfrm>
          <a:prstGeom prst="rect">
            <a:avLst/>
          </a:prstGeom>
          <a:noFill/>
        </p:spPr>
        <p:txBody>
          <a:bodyPr wrap="square">
            <a:spAutoFit/>
          </a:bodyPr>
          <a:lstStyle/>
          <a:p>
            <a:r>
              <a:rPr lang="uk-UA" sz="1600" dirty="0"/>
              <a:t>де </a:t>
            </a:r>
            <a:r>
              <a:rPr lang="en-US" sz="1600" i="1" dirty="0"/>
              <a:t>k</a:t>
            </a:r>
            <a:r>
              <a:rPr lang="en-US" sz="1600" dirty="0"/>
              <a:t> – </a:t>
            </a:r>
            <a:r>
              <a:rPr lang="uk-UA" sz="1600" dirty="0"/>
              <a:t>стала Больцмана, </a:t>
            </a:r>
            <a:r>
              <a:rPr lang="en-US" sz="1600" i="1" dirty="0"/>
              <a:t>T</a:t>
            </a:r>
            <a:r>
              <a:rPr lang="en-US" sz="1600" dirty="0"/>
              <a:t> – </a:t>
            </a:r>
            <a:r>
              <a:rPr lang="uk-UA" sz="1600" dirty="0"/>
              <a:t>абсолютна температура в кельвінах, а </a:t>
            </a:r>
            <a:r>
              <a:rPr lang="en-US" sz="1600" i="1" dirty="0"/>
              <a:t>B</a:t>
            </a:r>
            <a:r>
              <a:rPr lang="en-US" sz="1600" dirty="0"/>
              <a:t> – </a:t>
            </a:r>
            <a:r>
              <a:rPr lang="uk-UA" sz="1600" dirty="0"/>
              <a:t>ширина шумової смуги в герцах.</a:t>
            </a:r>
          </a:p>
          <a:p>
            <a:r>
              <a:rPr lang="uk-UA" sz="1600" dirty="0"/>
              <a:t>З цієї залежності випливають два важливі наслідки:</a:t>
            </a:r>
          </a:p>
          <a:p>
            <a:pPr>
              <a:buFont typeface="Arial" panose="020B0604020202020204" pitchFamily="34" charset="0"/>
              <a:buChar char="•"/>
            </a:pPr>
            <a:r>
              <a:rPr lang="en-US" sz="1600" dirty="0"/>
              <a:t>  </a:t>
            </a:r>
            <a:r>
              <a:rPr lang="uk-UA" sz="1600" dirty="0"/>
              <a:t>зі збільшенням </a:t>
            </a:r>
            <a:r>
              <a:rPr lang="uk-UA" sz="1600" b="1" dirty="0"/>
              <a:t>температури</a:t>
            </a:r>
            <a:r>
              <a:rPr lang="uk-UA" sz="1600" dirty="0"/>
              <a:t> шумова потужність зростає;</a:t>
            </a:r>
          </a:p>
          <a:p>
            <a:pPr>
              <a:buFont typeface="Arial" panose="020B0604020202020204" pitchFamily="34" charset="0"/>
              <a:buChar char="•"/>
            </a:pPr>
            <a:r>
              <a:rPr lang="en-US" sz="1600" dirty="0"/>
              <a:t>  </a:t>
            </a:r>
            <a:r>
              <a:rPr lang="uk-UA" sz="1600" dirty="0"/>
              <a:t>зі збільшенням </a:t>
            </a:r>
            <a:r>
              <a:rPr lang="uk-UA" sz="1600" b="1" dirty="0"/>
              <a:t>ширини смуги приймача</a:t>
            </a:r>
            <a:r>
              <a:rPr lang="uk-UA" sz="1600" dirty="0"/>
              <a:t> до приймального тракту потрапляє більше шумової потужності.</a:t>
            </a:r>
          </a:p>
          <a:p>
            <a:r>
              <a:rPr lang="uk-UA" sz="1600" dirty="0"/>
              <a:t>Для стандартної температури близько </a:t>
            </a:r>
            <a:r>
              <a:rPr lang="uk-UA" sz="1600" b="1" dirty="0"/>
              <a:t>290 </a:t>
            </a:r>
            <a:r>
              <a:rPr lang="en-US" sz="1600" b="1" dirty="0"/>
              <a:t>K (≈17 °C)</a:t>
            </a:r>
            <a:r>
              <a:rPr lang="en-US" sz="1600" dirty="0"/>
              <a:t> </a:t>
            </a:r>
            <a:r>
              <a:rPr lang="uk-UA" sz="1600" dirty="0"/>
              <a:t>шумова густина становить приблизно </a:t>
            </a:r>
            <a:r>
              <a:rPr lang="uk-UA" sz="1600" b="1" dirty="0"/>
              <a:t>−174 </a:t>
            </a:r>
            <a:r>
              <a:rPr lang="en-US" sz="1600" b="1" dirty="0"/>
              <a:t>dBm/Hz</a:t>
            </a:r>
            <a:r>
              <a:rPr lang="en-US" sz="1600" dirty="0"/>
              <a:t>. </a:t>
            </a:r>
            <a:r>
              <a:rPr lang="uk-UA" sz="1600" dirty="0"/>
              <a:t>Це означає, що в кожній одиниці смуги шириною 1 Гц присутній певний рівень теплового шуму.</a:t>
            </a:r>
          </a:p>
          <a:p>
            <a:endParaRPr lang="uk-UA" sz="1600" dirty="0"/>
          </a:p>
          <a:p>
            <a:r>
              <a:rPr lang="uk-UA" sz="1600" dirty="0"/>
              <a:t>Для практичних розрахунків:</a:t>
            </a:r>
            <a:endParaRPr lang="en-US" sz="1600" dirty="0"/>
          </a:p>
          <a:p>
            <a:r>
              <a:rPr lang="uk-UA" sz="1600" b="1" dirty="0"/>
              <a:t>               </a:t>
            </a:r>
            <a:r>
              <a:rPr lang="en-US" sz="1600" b="1" dirty="0"/>
              <a:t>Pₙ(dBm) ≈ −174 + 10 log₁₀(B)</a:t>
            </a:r>
            <a:endParaRPr lang="en-US" sz="1600" dirty="0"/>
          </a:p>
          <a:p>
            <a:endParaRPr lang="uk-UA" sz="1600" dirty="0"/>
          </a:p>
          <a:p>
            <a:endParaRPr lang="uk-UA" sz="1600" dirty="0"/>
          </a:p>
          <a:p>
            <a:endParaRPr lang="uk-UA" sz="1600" dirty="0"/>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56054A2-CFB7-4050-9667-AD8FC6ED64F8}"/>
                  </a:ext>
                </a:extLst>
              </p:cNvPr>
              <p:cNvSpPr txBox="1"/>
              <p:nvPr/>
            </p:nvSpPr>
            <p:spPr>
              <a:xfrm>
                <a:off x="576404" y="1876068"/>
                <a:ext cx="1468925"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uk-UA" i="1" smtClean="0">
                              <a:solidFill>
                                <a:srgbClr val="836967"/>
                              </a:solidFill>
                              <a:latin typeface="Cambria Math" panose="02040503050406030204" pitchFamily="18" charset="0"/>
                            </a:rPr>
                          </m:ctrlPr>
                        </m:sSubPr>
                        <m:e>
                          <m:r>
                            <a:rPr lang="uk-UA" i="1">
                              <a:latin typeface="Cambria Math" panose="02040503050406030204" pitchFamily="18" charset="0"/>
                            </a:rPr>
                            <m:t>𝑃</m:t>
                          </m:r>
                        </m:e>
                        <m:sub>
                          <m:r>
                            <a:rPr lang="uk-UA" i="1">
                              <a:latin typeface="Cambria Math" panose="02040503050406030204" pitchFamily="18" charset="0"/>
                            </a:rPr>
                            <m:t>𝑛</m:t>
                          </m:r>
                        </m:sub>
                      </m:sSub>
                      <m:r>
                        <a:rPr lang="uk-UA" i="0">
                          <a:latin typeface="Cambria Math" panose="02040503050406030204" pitchFamily="18" charset="0"/>
                        </a:rPr>
                        <m:t>=</m:t>
                      </m:r>
                      <m:r>
                        <a:rPr lang="uk-UA" i="1">
                          <a:latin typeface="Cambria Math" panose="02040503050406030204" pitchFamily="18" charset="0"/>
                        </a:rPr>
                        <m:t>𝑘𝑇𝐵</m:t>
                      </m:r>
                    </m:oMath>
                  </m:oMathPara>
                </a14:m>
                <a:endParaRPr lang="uk-UA" dirty="0"/>
              </a:p>
            </p:txBody>
          </p:sp>
        </mc:Choice>
        <mc:Fallback xmlns="">
          <p:sp>
            <p:nvSpPr>
              <p:cNvPr id="8" name="TextBox 7">
                <a:extLst>
                  <a:ext uri="{FF2B5EF4-FFF2-40B4-BE49-F238E27FC236}">
                    <a16:creationId xmlns:a16="http://schemas.microsoft.com/office/drawing/2014/main" id="{E56054A2-CFB7-4050-9667-AD8FC6ED64F8}"/>
                  </a:ext>
                </a:extLst>
              </p:cNvPr>
              <p:cNvSpPr txBox="1">
                <a:spLocks noRot="1" noChangeAspect="1" noMove="1" noResize="1" noEditPoints="1" noAdjustHandles="1" noChangeArrowheads="1" noChangeShapeType="1" noTextEdit="1"/>
              </p:cNvSpPr>
              <p:nvPr/>
            </p:nvSpPr>
            <p:spPr>
              <a:xfrm>
                <a:off x="576404" y="1876068"/>
                <a:ext cx="1468925" cy="369332"/>
              </a:xfrm>
              <a:prstGeom prst="rect">
                <a:avLst/>
              </a:prstGeom>
              <a:blipFill>
                <a:blip r:embed="rId3"/>
                <a:stretch>
                  <a:fillRect/>
                </a:stretch>
              </a:blipFill>
            </p:spPr>
            <p:txBody>
              <a:bodyPr/>
              <a:lstStyle/>
              <a:p>
                <a:r>
                  <a:rPr lang="uk-UA">
                    <a:noFill/>
                  </a:rPr>
                  <a:t> </a:t>
                </a:r>
              </a:p>
            </p:txBody>
          </p:sp>
        </mc:Fallback>
      </mc:AlternateContent>
      <p:sp>
        <p:nvSpPr>
          <p:cNvPr id="9" name="TextBox 8">
            <a:extLst>
              <a:ext uri="{FF2B5EF4-FFF2-40B4-BE49-F238E27FC236}">
                <a16:creationId xmlns:a16="http://schemas.microsoft.com/office/drawing/2014/main" id="{3BFCBD2E-F567-479F-A53E-F137D0CAAE67}"/>
              </a:ext>
            </a:extLst>
          </p:cNvPr>
          <p:cNvSpPr txBox="1"/>
          <p:nvPr/>
        </p:nvSpPr>
        <p:spPr>
          <a:xfrm>
            <a:off x="4207350" y="3811899"/>
            <a:ext cx="2451226" cy="1169551"/>
          </a:xfrm>
          <a:prstGeom prst="rect">
            <a:avLst/>
          </a:prstGeom>
          <a:noFill/>
        </p:spPr>
        <p:txBody>
          <a:bodyPr wrap="square">
            <a:spAutoFit/>
          </a:bodyPr>
          <a:lstStyle/>
          <a:p>
            <a:r>
              <a:rPr lang="uk-UA" sz="1400" i="1" dirty="0"/>
              <a:t>Наприклад:</a:t>
            </a:r>
          </a:p>
          <a:p>
            <a:pPr>
              <a:buFont typeface="Arial" panose="020B0604020202020204" pitchFamily="34" charset="0"/>
              <a:buChar char="•"/>
            </a:pPr>
            <a:r>
              <a:rPr lang="en-US" sz="1400" i="1" dirty="0"/>
              <a:t>B = 1 kHz → Pₙ ≈ −144 dBm</a:t>
            </a:r>
          </a:p>
          <a:p>
            <a:pPr>
              <a:buFont typeface="Arial" panose="020B0604020202020204" pitchFamily="34" charset="0"/>
              <a:buChar char="•"/>
            </a:pPr>
            <a:r>
              <a:rPr lang="en-US" sz="1400" i="1" dirty="0"/>
              <a:t>B = 100 kHz → Pₙ ≈ −124 dBm</a:t>
            </a:r>
          </a:p>
          <a:p>
            <a:pPr>
              <a:buFont typeface="Arial" panose="020B0604020202020204" pitchFamily="34" charset="0"/>
              <a:buChar char="•"/>
            </a:pPr>
            <a:r>
              <a:rPr lang="en-US" sz="1400" i="1" dirty="0"/>
              <a:t>B = 1 MHz → Pₙ ≈ −114 dBm</a:t>
            </a:r>
          </a:p>
          <a:p>
            <a:pPr>
              <a:buFont typeface="Arial" panose="020B0604020202020204" pitchFamily="34" charset="0"/>
              <a:buChar char="•"/>
            </a:pPr>
            <a:r>
              <a:rPr lang="en-US" sz="1400" i="1" dirty="0"/>
              <a:t>B = 20 MHz → Pₙ ≈ −101 dBm</a:t>
            </a:r>
          </a:p>
        </p:txBody>
      </p:sp>
      <p:sp>
        <p:nvSpPr>
          <p:cNvPr id="11" name="TextBox 10">
            <a:extLst>
              <a:ext uri="{FF2B5EF4-FFF2-40B4-BE49-F238E27FC236}">
                <a16:creationId xmlns:a16="http://schemas.microsoft.com/office/drawing/2014/main" id="{3A344DA6-3DEE-400C-8721-1F2A1263CCE3}"/>
              </a:ext>
            </a:extLst>
          </p:cNvPr>
          <p:cNvSpPr txBox="1"/>
          <p:nvPr/>
        </p:nvSpPr>
        <p:spPr>
          <a:xfrm>
            <a:off x="448901" y="4981450"/>
            <a:ext cx="6111096" cy="1600438"/>
          </a:xfrm>
          <a:prstGeom prst="rect">
            <a:avLst/>
          </a:prstGeom>
          <a:noFill/>
        </p:spPr>
        <p:txBody>
          <a:bodyPr wrap="square">
            <a:spAutoFit/>
          </a:bodyPr>
          <a:lstStyle/>
          <a:p>
            <a:r>
              <a:rPr lang="uk-UA" sz="1400" dirty="0"/>
              <a:t>Отже, </a:t>
            </a:r>
            <a:r>
              <a:rPr lang="uk-UA" sz="1400" b="1" dirty="0"/>
              <a:t>ширша смуга дозволяє передавати більше інформації, але одночасно збільшує інтегровану шумову потужність</a:t>
            </a:r>
            <a:r>
              <a:rPr lang="uk-UA" sz="1400" dirty="0"/>
              <a:t>. </a:t>
            </a:r>
            <a:endParaRPr lang="en-US" sz="1400" dirty="0"/>
          </a:p>
          <a:p>
            <a:r>
              <a:rPr lang="uk-UA" sz="1400" dirty="0"/>
              <a:t>Це один із фундаментальних компромісів радіосистеми: збільшення смуги не дає «безкоштовного» збільшення пропускної здатності.</a:t>
            </a:r>
            <a:endParaRPr lang="en-US" sz="1400" dirty="0"/>
          </a:p>
          <a:p>
            <a:r>
              <a:rPr lang="uk-UA" sz="1400" b="1" dirty="0"/>
              <a:t>Важливо:</a:t>
            </a:r>
            <a:r>
              <a:rPr lang="uk-UA" sz="1400" dirty="0"/>
              <a:t> −174 </a:t>
            </a:r>
            <a:r>
              <a:rPr lang="en-US" sz="1400" dirty="0"/>
              <a:t>dBm/Hz – </a:t>
            </a:r>
            <a:r>
              <a:rPr lang="uk-UA" sz="1400" dirty="0"/>
              <a:t>це теоретичний рівень теплового шуму при стандартній температурі. Реальний приймач має додатковий власний шум, який враховується через </a:t>
            </a:r>
            <a:r>
              <a:rPr lang="uk-UA" sz="1400" b="1" dirty="0"/>
              <a:t>коефіцієнт шуму приймача (</a:t>
            </a:r>
            <a:r>
              <a:rPr lang="en-US" sz="1400" b="1" dirty="0"/>
              <a:t>Noise Figure, NF)</a:t>
            </a:r>
            <a:r>
              <a:rPr lang="en-US" sz="1400" dirty="0"/>
              <a:t>.</a:t>
            </a:r>
            <a:endParaRPr lang="uk-UA" sz="1400" dirty="0"/>
          </a:p>
        </p:txBody>
      </p:sp>
      <p:pic>
        <p:nvPicPr>
          <p:cNvPr id="15" name="Рисунок 14">
            <a:extLst>
              <a:ext uri="{FF2B5EF4-FFF2-40B4-BE49-F238E27FC236}">
                <a16:creationId xmlns:a16="http://schemas.microsoft.com/office/drawing/2014/main" id="{9F878C99-673C-4628-BE98-329D543A0E2C}"/>
              </a:ext>
            </a:extLst>
          </p:cNvPr>
          <p:cNvPicPr>
            <a:picLocks noChangeAspect="1"/>
          </p:cNvPicPr>
          <p:nvPr/>
        </p:nvPicPr>
        <p:blipFill>
          <a:blip r:embed="rId4"/>
          <a:stretch>
            <a:fillRect/>
          </a:stretch>
        </p:blipFill>
        <p:spPr>
          <a:xfrm>
            <a:off x="9674001" y="1394025"/>
            <a:ext cx="2302725" cy="1702749"/>
          </a:xfrm>
          <a:prstGeom prst="rect">
            <a:avLst/>
          </a:prstGeom>
        </p:spPr>
      </p:pic>
    </p:spTree>
    <p:extLst>
      <p:ext uri="{BB962C8B-B14F-4D97-AF65-F5344CB8AC3E}">
        <p14:creationId xmlns:p14="http://schemas.microsoft.com/office/powerpoint/2010/main" val="17234024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14B26-F86C-E1D0-656B-FC4850BA6A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F4845C-457F-D515-2153-481548AA41A9}"/>
              </a:ext>
            </a:extLst>
          </p:cNvPr>
          <p:cNvSpPr>
            <a:spLocks noGrp="1"/>
          </p:cNvSpPr>
          <p:nvPr>
            <p:ph type="title"/>
          </p:nvPr>
        </p:nvSpPr>
        <p:spPr>
          <a:xfrm>
            <a:off x="2256954" y="0"/>
            <a:ext cx="7225420" cy="475489"/>
          </a:xfrm>
        </p:spPr>
        <p:txBody>
          <a:bodyPr>
            <a:normAutofit fontScale="90000"/>
          </a:bodyPr>
          <a:lstStyle/>
          <a:p>
            <a:pPr algn="ctr"/>
            <a:r>
              <a:rPr lang="uk-UA" sz="3200" noProof="0" dirty="0"/>
              <a:t>Чому </a:t>
            </a:r>
            <a:r>
              <a:rPr lang="uk-UA" sz="3600" noProof="0" dirty="0"/>
              <a:t>ширша</a:t>
            </a:r>
            <a:r>
              <a:rPr lang="uk-UA" sz="3200" noProof="0" dirty="0"/>
              <a:t> смуга збільшує шум</a:t>
            </a:r>
            <a:endParaRPr lang="uk-UA" sz="6600" noProof="0" dirty="0"/>
          </a:p>
        </p:txBody>
      </p:sp>
      <p:sp>
        <p:nvSpPr>
          <p:cNvPr id="3" name="Content Placeholder 2">
            <a:extLst>
              <a:ext uri="{FF2B5EF4-FFF2-40B4-BE49-F238E27FC236}">
                <a16:creationId xmlns:a16="http://schemas.microsoft.com/office/drawing/2014/main" id="{38BC9EC8-5C50-EA7B-7BC5-0ABD72CA9CDB}"/>
              </a:ext>
            </a:extLst>
          </p:cNvPr>
          <p:cNvSpPr>
            <a:spLocks noGrp="1"/>
          </p:cNvSpPr>
          <p:nvPr>
            <p:ph idx="1"/>
          </p:nvPr>
        </p:nvSpPr>
        <p:spPr>
          <a:xfrm>
            <a:off x="365155" y="585099"/>
            <a:ext cx="11049000" cy="5362828"/>
          </a:xfrm>
        </p:spPr>
        <p:txBody>
          <a:bodyPr>
            <a:normAutofit/>
          </a:bodyPr>
          <a:lstStyle/>
          <a:p>
            <a:pPr marL="0" indent="0">
              <a:buNone/>
            </a:pPr>
            <a:r>
              <a:rPr lang="uk-UA" sz="1800" noProof="0" dirty="0"/>
              <a:t>Оскільки:</a:t>
            </a:r>
          </a:p>
          <a:p>
            <a:pPr marL="0" indent="0">
              <a:buNone/>
            </a:pPr>
            <a:endParaRPr lang="uk-UA" noProof="0" dirty="0"/>
          </a:p>
        </p:txBody>
      </p:sp>
      <p:sp>
        <p:nvSpPr>
          <p:cNvPr id="7" name="TextBox 6">
            <a:extLst>
              <a:ext uri="{FF2B5EF4-FFF2-40B4-BE49-F238E27FC236}">
                <a16:creationId xmlns:a16="http://schemas.microsoft.com/office/drawing/2014/main" id="{72B1F0CD-89C7-45DC-9E04-0AF06D9E8A90}"/>
              </a:ext>
            </a:extLst>
          </p:cNvPr>
          <p:cNvSpPr txBox="1"/>
          <p:nvPr/>
        </p:nvSpPr>
        <p:spPr>
          <a:xfrm>
            <a:off x="365155" y="1344728"/>
            <a:ext cx="11255721" cy="2031325"/>
          </a:xfrm>
          <a:prstGeom prst="rect">
            <a:avLst/>
          </a:prstGeom>
          <a:noFill/>
        </p:spPr>
        <p:txBody>
          <a:bodyPr wrap="square">
            <a:spAutoFit/>
          </a:bodyPr>
          <a:lstStyle/>
          <a:p>
            <a:r>
              <a:rPr lang="uk-UA" noProof="0" dirty="0"/>
              <a:t>шумова потужність прямо пропорційна ширині смуги. Якщо смугу збільшити вдвічі, теплова шумова потужність також збільшиться вдвічі, що відповідає приблизно +3 dB.</a:t>
            </a:r>
          </a:p>
          <a:p>
            <a:endParaRPr lang="en-US" noProof="0" dirty="0"/>
          </a:p>
          <a:p>
            <a:r>
              <a:rPr lang="uk-UA" noProof="0" dirty="0"/>
              <a:t>Тому збільшення ширини смуги має подвійний характер: воно збільшує потенційну пропускну здатність, але водночас збільшує інтегрований шум. Реальний виграш залежить від того, як змінюється SNR і від інших обмежень системи.</a:t>
            </a:r>
          </a:p>
          <a:p>
            <a:endParaRPr lang="en-US" b="1" noProof="0" dirty="0"/>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A593FCC-74BC-49B3-8E5D-E328C05F0250}"/>
                  </a:ext>
                </a:extLst>
              </p:cNvPr>
              <p:cNvSpPr txBox="1"/>
              <p:nvPr/>
            </p:nvSpPr>
            <p:spPr>
              <a:xfrm>
                <a:off x="1222399" y="885184"/>
                <a:ext cx="135122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uk-UA" i="1" smtClean="0">
                              <a:solidFill>
                                <a:srgbClr val="836967"/>
                              </a:solidFill>
                              <a:latin typeface="Cambria Math" panose="02040503050406030204" pitchFamily="18" charset="0"/>
                            </a:rPr>
                          </m:ctrlPr>
                        </m:sSubPr>
                        <m:e>
                          <m:r>
                            <a:rPr lang="uk-UA" i="1">
                              <a:latin typeface="Cambria Math" panose="02040503050406030204" pitchFamily="18" charset="0"/>
                            </a:rPr>
                            <m:t>𝑃</m:t>
                          </m:r>
                        </m:e>
                        <m:sub>
                          <m:r>
                            <a:rPr lang="uk-UA" i="1">
                              <a:latin typeface="Cambria Math" panose="02040503050406030204" pitchFamily="18" charset="0"/>
                            </a:rPr>
                            <m:t>𝑛</m:t>
                          </m:r>
                        </m:sub>
                      </m:sSub>
                      <m:r>
                        <a:rPr lang="uk-UA" i="0">
                          <a:latin typeface="Cambria Math" panose="02040503050406030204" pitchFamily="18" charset="0"/>
                        </a:rPr>
                        <m:t>=</m:t>
                      </m:r>
                      <m:r>
                        <a:rPr lang="uk-UA" i="1">
                          <a:latin typeface="Cambria Math" panose="02040503050406030204" pitchFamily="18" charset="0"/>
                        </a:rPr>
                        <m:t>𝑘𝑇𝐵</m:t>
                      </m:r>
                    </m:oMath>
                  </m:oMathPara>
                </a14:m>
                <a:endParaRPr lang="uk-UA" dirty="0"/>
              </a:p>
            </p:txBody>
          </p:sp>
        </mc:Choice>
        <mc:Fallback xmlns="">
          <p:sp>
            <p:nvSpPr>
              <p:cNvPr id="8" name="TextBox 7">
                <a:extLst>
                  <a:ext uri="{FF2B5EF4-FFF2-40B4-BE49-F238E27FC236}">
                    <a16:creationId xmlns:a16="http://schemas.microsoft.com/office/drawing/2014/main" id="{8A593FCC-74BC-49B3-8E5D-E328C05F0250}"/>
                  </a:ext>
                </a:extLst>
              </p:cNvPr>
              <p:cNvSpPr txBox="1">
                <a:spLocks noRot="1" noChangeAspect="1" noMove="1" noResize="1" noEditPoints="1" noAdjustHandles="1" noChangeArrowheads="1" noChangeShapeType="1" noTextEdit="1"/>
              </p:cNvSpPr>
              <p:nvPr/>
            </p:nvSpPr>
            <p:spPr>
              <a:xfrm>
                <a:off x="1222399" y="885184"/>
                <a:ext cx="1351229" cy="369332"/>
              </a:xfrm>
              <a:prstGeom prst="rect">
                <a:avLst/>
              </a:prstGeom>
              <a:blipFill>
                <a:blip r:embed="rId2"/>
                <a:stretch>
                  <a:fillRect/>
                </a:stretch>
              </a:blipFill>
            </p:spPr>
            <p:txBody>
              <a:bodyPr/>
              <a:lstStyle/>
              <a:p>
                <a:r>
                  <a:rPr lang="uk-UA">
                    <a:noFill/>
                  </a:rPr>
                  <a:t> </a:t>
                </a:r>
              </a:p>
            </p:txBody>
          </p:sp>
        </mc:Fallback>
      </mc:AlternateContent>
      <p:pic>
        <p:nvPicPr>
          <p:cNvPr id="9" name="Рисунок 8">
            <a:extLst>
              <a:ext uri="{FF2B5EF4-FFF2-40B4-BE49-F238E27FC236}">
                <a16:creationId xmlns:a16="http://schemas.microsoft.com/office/drawing/2014/main" id="{399B472D-B4CB-4094-8E29-56F6577DC9FD}"/>
              </a:ext>
            </a:extLst>
          </p:cNvPr>
          <p:cNvPicPr>
            <a:picLocks noChangeAspect="1"/>
          </p:cNvPicPr>
          <p:nvPr/>
        </p:nvPicPr>
        <p:blipFill>
          <a:blip r:embed="rId3"/>
          <a:stretch>
            <a:fillRect/>
          </a:stretch>
        </p:blipFill>
        <p:spPr>
          <a:xfrm>
            <a:off x="468516" y="3580372"/>
            <a:ext cx="5832696" cy="2963768"/>
          </a:xfrm>
          <a:prstGeom prst="rect">
            <a:avLst/>
          </a:prstGeom>
        </p:spPr>
      </p:pic>
      <p:pic>
        <p:nvPicPr>
          <p:cNvPr id="15362" name="Picture 2" descr="Noise level versus the 5G bandwidth. | Download Scientific Diagram">
            <a:extLst>
              <a:ext uri="{FF2B5EF4-FFF2-40B4-BE49-F238E27FC236}">
                <a16:creationId xmlns:a16="http://schemas.microsoft.com/office/drawing/2014/main" id="{2B623E0D-3249-48B9-A3A4-939429950A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5243" y="3266513"/>
            <a:ext cx="4404890" cy="3591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69419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84A49-F146-5CDC-272D-F011AFAFCD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C7EE5A-8BC9-95CE-8A2B-1E07BEC04704}"/>
              </a:ext>
            </a:extLst>
          </p:cNvPr>
          <p:cNvSpPr>
            <a:spLocks noGrp="1"/>
          </p:cNvSpPr>
          <p:nvPr>
            <p:ph type="title"/>
          </p:nvPr>
        </p:nvSpPr>
        <p:spPr>
          <a:xfrm>
            <a:off x="2256954" y="208245"/>
            <a:ext cx="7225420" cy="739398"/>
          </a:xfrm>
        </p:spPr>
        <p:txBody>
          <a:bodyPr>
            <a:normAutofit/>
          </a:bodyPr>
          <a:lstStyle/>
          <a:p>
            <a:pPr algn="ctr"/>
            <a:r>
              <a:rPr lang="uk-UA" sz="3200" noProof="0" dirty="0"/>
              <a:t>Шум і завада – не одне й те саме</a:t>
            </a:r>
            <a:endParaRPr lang="uk-UA" sz="6600" noProof="0" dirty="0"/>
          </a:p>
        </p:txBody>
      </p:sp>
      <p:sp>
        <p:nvSpPr>
          <p:cNvPr id="3" name="Content Placeholder 2">
            <a:extLst>
              <a:ext uri="{FF2B5EF4-FFF2-40B4-BE49-F238E27FC236}">
                <a16:creationId xmlns:a16="http://schemas.microsoft.com/office/drawing/2014/main" id="{08654A2A-4CB5-AD71-C301-895FED5D106A}"/>
              </a:ext>
            </a:extLst>
          </p:cNvPr>
          <p:cNvSpPr>
            <a:spLocks noGrp="1"/>
          </p:cNvSpPr>
          <p:nvPr>
            <p:ph idx="1"/>
          </p:nvPr>
        </p:nvSpPr>
        <p:spPr>
          <a:xfrm>
            <a:off x="448901" y="1028919"/>
            <a:ext cx="11049000" cy="5362828"/>
          </a:xfrm>
        </p:spPr>
        <p:txBody>
          <a:bodyPr>
            <a:normAutofit/>
          </a:bodyPr>
          <a:lstStyle/>
          <a:p>
            <a:pPr marL="0" indent="0">
              <a:buNone/>
            </a:pPr>
            <a:r>
              <a:rPr lang="uk-UA" sz="1800" noProof="0" dirty="0"/>
              <a:t>Шум зазвичай моделюється як випадкова складова, яка присутня навіть за відсутності інших передавачів. Завада – це небажаний сигнал або випромінювання, яке потрапляє в приймач і погіршує приймання корисного сигналу.</a:t>
            </a:r>
          </a:p>
          <a:p>
            <a:pPr marL="0" indent="0">
              <a:buNone/>
            </a:pPr>
            <a:endParaRPr lang="uk-UA" sz="2000" noProof="0" dirty="0"/>
          </a:p>
        </p:txBody>
      </p:sp>
      <p:pic>
        <p:nvPicPr>
          <p:cNvPr id="5" name="Picture 4">
            <a:extLst>
              <a:ext uri="{FF2B5EF4-FFF2-40B4-BE49-F238E27FC236}">
                <a16:creationId xmlns:a16="http://schemas.microsoft.com/office/drawing/2014/main" id="{F6117AD5-20F6-01AD-0FF8-3F91DD7217BE}"/>
              </a:ext>
            </a:extLst>
          </p:cNvPr>
          <p:cNvPicPr>
            <a:picLocks noChangeAspect="1"/>
          </p:cNvPicPr>
          <p:nvPr/>
        </p:nvPicPr>
        <p:blipFill>
          <a:blip r:embed="rId2"/>
          <a:stretch>
            <a:fillRect/>
          </a:stretch>
        </p:blipFill>
        <p:spPr>
          <a:xfrm>
            <a:off x="4331783" y="1741617"/>
            <a:ext cx="7637173" cy="4908138"/>
          </a:xfrm>
          <a:prstGeom prst="rect">
            <a:avLst/>
          </a:prstGeom>
        </p:spPr>
      </p:pic>
      <p:sp>
        <p:nvSpPr>
          <p:cNvPr id="7" name="TextBox 6">
            <a:extLst>
              <a:ext uri="{FF2B5EF4-FFF2-40B4-BE49-F238E27FC236}">
                <a16:creationId xmlns:a16="http://schemas.microsoft.com/office/drawing/2014/main" id="{78D82EC0-6166-7B7E-FA34-A9A1F3060FC5}"/>
              </a:ext>
            </a:extLst>
          </p:cNvPr>
          <p:cNvSpPr txBox="1"/>
          <p:nvPr/>
        </p:nvSpPr>
        <p:spPr>
          <a:xfrm>
            <a:off x="448900" y="1921287"/>
            <a:ext cx="3661281" cy="2308324"/>
          </a:xfrm>
          <a:prstGeom prst="rect">
            <a:avLst/>
          </a:prstGeom>
          <a:noFill/>
        </p:spPr>
        <p:txBody>
          <a:bodyPr wrap="square">
            <a:spAutoFit/>
          </a:bodyPr>
          <a:lstStyle/>
          <a:p>
            <a:pPr marL="0" indent="0">
              <a:buNone/>
            </a:pPr>
            <a:r>
              <a:rPr lang="uk-UA" sz="1600" noProof="0" dirty="0"/>
              <a:t>Прикладами завад можуть бути сусідні Wi-Fi-мережі, інші бездротові системи, гармоніки передавачів або навмисне радіовипромінювання. На відміну від фундаментального теплового шуму, багато видів завад можна зменшити плануванням частот, просторовим розділенням, фільтрацією або координацією.</a:t>
            </a:r>
          </a:p>
        </p:txBody>
      </p:sp>
    </p:spTree>
    <p:extLst>
      <p:ext uri="{BB962C8B-B14F-4D97-AF65-F5344CB8AC3E}">
        <p14:creationId xmlns:p14="http://schemas.microsoft.com/office/powerpoint/2010/main" val="6672700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FF226-C648-94DA-5575-8904E4C726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AEDB28-14FC-EFCC-EAFD-6991B89070B5}"/>
              </a:ext>
            </a:extLst>
          </p:cNvPr>
          <p:cNvSpPr>
            <a:spLocks noGrp="1"/>
          </p:cNvSpPr>
          <p:nvPr>
            <p:ph type="title"/>
          </p:nvPr>
        </p:nvSpPr>
        <p:spPr>
          <a:xfrm>
            <a:off x="2349318" y="8188"/>
            <a:ext cx="7225420" cy="739398"/>
          </a:xfrm>
        </p:spPr>
        <p:txBody>
          <a:bodyPr>
            <a:normAutofit/>
          </a:bodyPr>
          <a:lstStyle/>
          <a:p>
            <a:pPr algn="ctr"/>
            <a:r>
              <a:rPr lang="uk-UA" sz="3200" noProof="0" dirty="0"/>
              <a:t>SNR</a:t>
            </a:r>
            <a:endParaRPr lang="uk-UA" sz="6600" noProof="0" dirty="0"/>
          </a:p>
        </p:txBody>
      </p:sp>
      <p:sp>
        <p:nvSpPr>
          <p:cNvPr id="3" name="Content Placeholder 2">
            <a:extLst>
              <a:ext uri="{FF2B5EF4-FFF2-40B4-BE49-F238E27FC236}">
                <a16:creationId xmlns:a16="http://schemas.microsoft.com/office/drawing/2014/main" id="{396C5A8B-D805-CB29-00E6-83C6974FEF59}"/>
              </a:ext>
            </a:extLst>
          </p:cNvPr>
          <p:cNvSpPr>
            <a:spLocks noGrp="1"/>
          </p:cNvSpPr>
          <p:nvPr>
            <p:ph idx="1"/>
          </p:nvPr>
        </p:nvSpPr>
        <p:spPr>
          <a:xfrm>
            <a:off x="335928" y="664458"/>
            <a:ext cx="11049000" cy="5362828"/>
          </a:xfrm>
        </p:spPr>
        <p:txBody>
          <a:bodyPr>
            <a:normAutofit/>
          </a:bodyPr>
          <a:lstStyle/>
          <a:p>
            <a:pPr marL="0" indent="0">
              <a:buNone/>
            </a:pPr>
            <a:r>
              <a:rPr lang="uk-UA" sz="1800" noProof="0" dirty="0"/>
              <a:t>SNR (Signal-to-Noise Ratio) показує, наскільки потужність корисного сигналу перевищує потужність шуму:</a:t>
            </a:r>
          </a:p>
          <a:p>
            <a:pPr marL="0" indent="0">
              <a:buNone/>
            </a:pPr>
            <a:endParaRPr lang="uk-UA" sz="1800" noProof="0" dirty="0"/>
          </a:p>
          <a:p>
            <a:pPr marL="0" indent="0">
              <a:buNone/>
            </a:pPr>
            <a:endParaRPr lang="uk-UA" sz="1800" noProof="0" dirty="0"/>
          </a:p>
          <a:p>
            <a:pPr marL="0" indent="0">
              <a:buNone/>
            </a:pPr>
            <a:r>
              <a:rPr lang="uk-UA" sz="1800" noProof="0" dirty="0"/>
              <a:t>У децибелах:</a:t>
            </a:r>
          </a:p>
          <a:p>
            <a:pPr marL="0" indent="0">
              <a:buNone/>
            </a:pPr>
            <a:endParaRPr lang="uk-UA" sz="1800" noProof="0" dirty="0"/>
          </a:p>
          <a:p>
            <a:pPr marL="0" indent="0">
              <a:buNone/>
            </a:pPr>
            <a:endParaRPr lang="uk-UA" sz="1800" noProof="0" dirty="0"/>
          </a:p>
          <a:p>
            <a:pPr marL="0" indent="0">
              <a:buNone/>
            </a:pPr>
            <a:endParaRPr lang="uk-UA" sz="1800" noProof="0"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6C62BA1-A983-F5A2-FA41-9924D32A29B9}"/>
                  </a:ext>
                </a:extLst>
              </p:cNvPr>
              <p:cNvSpPr txBox="1"/>
              <p:nvPr/>
            </p:nvSpPr>
            <p:spPr>
              <a:xfrm>
                <a:off x="1362339" y="1102626"/>
                <a:ext cx="1265382" cy="65620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uk-UA" i="1" smtClean="0">
                          <a:latin typeface="Cambria Math" panose="02040503050406030204" pitchFamily="18" charset="0"/>
                        </a:rPr>
                        <m:t>𝑆𝑁𝑅</m:t>
                      </m:r>
                      <m:r>
                        <a:rPr lang="uk-UA" i="0">
                          <a:latin typeface="Cambria Math" panose="02040503050406030204" pitchFamily="18" charset="0"/>
                        </a:rPr>
                        <m:t>=</m:t>
                      </m:r>
                      <m:f>
                        <m:fPr>
                          <m:ctrlPr>
                            <a:rPr lang="uk-UA" i="1">
                              <a:latin typeface="Cambria Math" panose="02040503050406030204" pitchFamily="18" charset="0"/>
                            </a:rPr>
                          </m:ctrlPr>
                        </m:fPr>
                        <m:num>
                          <m:sSub>
                            <m:sSubPr>
                              <m:ctrlPr>
                                <a:rPr lang="uk-UA" i="1">
                                  <a:latin typeface="Cambria Math" panose="02040503050406030204" pitchFamily="18" charset="0"/>
                                </a:rPr>
                              </m:ctrlPr>
                            </m:sSubPr>
                            <m:e>
                              <m:r>
                                <a:rPr lang="uk-UA" i="1">
                                  <a:latin typeface="Cambria Math" panose="02040503050406030204" pitchFamily="18" charset="0"/>
                                </a:rPr>
                                <m:t>𝑃</m:t>
                              </m:r>
                            </m:e>
                            <m:sub>
                              <m:r>
                                <a:rPr lang="uk-UA" i="1">
                                  <a:latin typeface="Cambria Math" panose="02040503050406030204" pitchFamily="18" charset="0"/>
                                </a:rPr>
                                <m:t>𝑆</m:t>
                              </m:r>
                            </m:sub>
                          </m:sSub>
                        </m:num>
                        <m:den>
                          <m:sSub>
                            <m:sSubPr>
                              <m:ctrlPr>
                                <a:rPr lang="uk-UA" i="1">
                                  <a:latin typeface="Cambria Math" panose="02040503050406030204" pitchFamily="18" charset="0"/>
                                </a:rPr>
                              </m:ctrlPr>
                            </m:sSubPr>
                            <m:e>
                              <m:r>
                                <a:rPr lang="uk-UA" i="1">
                                  <a:latin typeface="Cambria Math" panose="02040503050406030204" pitchFamily="18" charset="0"/>
                                </a:rPr>
                                <m:t>𝑃</m:t>
                              </m:r>
                            </m:e>
                            <m:sub>
                              <m:r>
                                <a:rPr lang="uk-UA" i="1">
                                  <a:latin typeface="Cambria Math" panose="02040503050406030204" pitchFamily="18" charset="0"/>
                                </a:rPr>
                                <m:t>𝑁</m:t>
                              </m:r>
                            </m:sub>
                          </m:sSub>
                        </m:den>
                      </m:f>
                    </m:oMath>
                  </m:oMathPara>
                </a14:m>
                <a:endParaRPr lang="uk-UA" dirty="0"/>
              </a:p>
            </p:txBody>
          </p:sp>
        </mc:Choice>
        <mc:Fallback xmlns="">
          <p:sp>
            <p:nvSpPr>
              <p:cNvPr id="6" name="TextBox 5">
                <a:extLst>
                  <a:ext uri="{FF2B5EF4-FFF2-40B4-BE49-F238E27FC236}">
                    <a16:creationId xmlns:a16="http://schemas.microsoft.com/office/drawing/2014/main" id="{F6C62BA1-A983-F5A2-FA41-9924D32A29B9}"/>
                  </a:ext>
                </a:extLst>
              </p:cNvPr>
              <p:cNvSpPr txBox="1">
                <a:spLocks noRot="1" noChangeAspect="1" noMove="1" noResize="1" noEditPoints="1" noAdjustHandles="1" noChangeArrowheads="1" noChangeShapeType="1" noTextEdit="1"/>
              </p:cNvSpPr>
              <p:nvPr/>
            </p:nvSpPr>
            <p:spPr>
              <a:xfrm>
                <a:off x="1362339" y="1102626"/>
                <a:ext cx="1265382" cy="656205"/>
              </a:xfrm>
              <a:prstGeom prst="rect">
                <a:avLst/>
              </a:prstGeom>
              <a:blipFill>
                <a:blip r:embed="rId2"/>
                <a:stretch>
                  <a:fillRect/>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A230B50-2936-5822-DC39-C73EC6311351}"/>
                  </a:ext>
                </a:extLst>
              </p:cNvPr>
              <p:cNvSpPr txBox="1"/>
              <p:nvPr/>
            </p:nvSpPr>
            <p:spPr>
              <a:xfrm>
                <a:off x="1248146" y="2186959"/>
                <a:ext cx="2552518" cy="38151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uk-UA" i="1" smtClean="0">
                              <a:latin typeface="Cambria Math" panose="02040503050406030204" pitchFamily="18" charset="0"/>
                            </a:rPr>
                          </m:ctrlPr>
                        </m:sSubPr>
                        <m:e>
                          <m:r>
                            <a:rPr lang="uk-UA" i="1">
                              <a:latin typeface="Cambria Math" panose="02040503050406030204" pitchFamily="18" charset="0"/>
                            </a:rPr>
                            <m:t>𝑆𝑁𝑅</m:t>
                          </m:r>
                        </m:e>
                        <m:sub>
                          <m:r>
                            <a:rPr lang="uk-UA" i="1">
                              <a:latin typeface="Cambria Math" panose="02040503050406030204" pitchFamily="18" charset="0"/>
                            </a:rPr>
                            <m:t>𝑑𝐵</m:t>
                          </m:r>
                        </m:sub>
                      </m:sSub>
                      <m:r>
                        <a:rPr lang="uk-UA" i="0">
                          <a:latin typeface="Cambria Math" panose="02040503050406030204" pitchFamily="18" charset="0"/>
                        </a:rPr>
                        <m:t>=</m:t>
                      </m:r>
                      <m:sSub>
                        <m:sSubPr>
                          <m:ctrlPr>
                            <a:rPr lang="uk-UA" i="1">
                              <a:latin typeface="Cambria Math" panose="02040503050406030204" pitchFamily="18" charset="0"/>
                            </a:rPr>
                          </m:ctrlPr>
                        </m:sSubPr>
                        <m:e>
                          <m:r>
                            <a:rPr lang="uk-UA" i="1">
                              <a:latin typeface="Cambria Math" panose="02040503050406030204" pitchFamily="18" charset="0"/>
                            </a:rPr>
                            <m:t>𝑃</m:t>
                          </m:r>
                        </m:e>
                        <m:sub>
                          <m:r>
                            <a:rPr lang="uk-UA" i="1">
                              <a:latin typeface="Cambria Math" panose="02040503050406030204" pitchFamily="18" charset="0"/>
                            </a:rPr>
                            <m:t>𝑆</m:t>
                          </m:r>
                          <m:r>
                            <a:rPr lang="uk-UA" i="0">
                              <a:latin typeface="Cambria Math" panose="02040503050406030204" pitchFamily="18" charset="0"/>
                            </a:rPr>
                            <m:t>,</m:t>
                          </m:r>
                          <m:r>
                            <a:rPr lang="uk-UA" i="1">
                              <a:latin typeface="Cambria Math" panose="02040503050406030204" pitchFamily="18" charset="0"/>
                            </a:rPr>
                            <m:t>𝑑𝐵</m:t>
                          </m:r>
                        </m:sub>
                      </m:sSub>
                      <m:r>
                        <a:rPr lang="uk-UA" i="0">
                          <a:latin typeface="Cambria Math" panose="02040503050406030204" pitchFamily="18" charset="0"/>
                        </a:rPr>
                        <m:t>−</m:t>
                      </m:r>
                      <m:sSub>
                        <m:sSubPr>
                          <m:ctrlPr>
                            <a:rPr lang="uk-UA" i="1">
                              <a:latin typeface="Cambria Math" panose="02040503050406030204" pitchFamily="18" charset="0"/>
                            </a:rPr>
                          </m:ctrlPr>
                        </m:sSubPr>
                        <m:e>
                          <m:r>
                            <a:rPr lang="uk-UA" i="1">
                              <a:latin typeface="Cambria Math" panose="02040503050406030204" pitchFamily="18" charset="0"/>
                            </a:rPr>
                            <m:t>𝑃</m:t>
                          </m:r>
                        </m:e>
                        <m:sub>
                          <m:r>
                            <a:rPr lang="uk-UA" i="1">
                              <a:latin typeface="Cambria Math" panose="02040503050406030204" pitchFamily="18" charset="0"/>
                            </a:rPr>
                            <m:t>𝑁</m:t>
                          </m:r>
                          <m:r>
                            <a:rPr lang="uk-UA" i="0">
                              <a:latin typeface="Cambria Math" panose="02040503050406030204" pitchFamily="18" charset="0"/>
                            </a:rPr>
                            <m:t>,</m:t>
                          </m:r>
                          <m:r>
                            <a:rPr lang="uk-UA" i="1">
                              <a:latin typeface="Cambria Math" panose="02040503050406030204" pitchFamily="18" charset="0"/>
                            </a:rPr>
                            <m:t>𝑑𝐵</m:t>
                          </m:r>
                        </m:sub>
                      </m:sSub>
                    </m:oMath>
                  </m:oMathPara>
                </a14:m>
                <a:endParaRPr lang="uk-UA" dirty="0"/>
              </a:p>
            </p:txBody>
          </p:sp>
        </mc:Choice>
        <mc:Fallback xmlns="">
          <p:sp>
            <p:nvSpPr>
              <p:cNvPr id="10" name="TextBox 9">
                <a:extLst>
                  <a:ext uri="{FF2B5EF4-FFF2-40B4-BE49-F238E27FC236}">
                    <a16:creationId xmlns:a16="http://schemas.microsoft.com/office/drawing/2014/main" id="{9A230B50-2936-5822-DC39-C73EC6311351}"/>
                  </a:ext>
                </a:extLst>
              </p:cNvPr>
              <p:cNvSpPr txBox="1">
                <a:spLocks noRot="1" noChangeAspect="1" noMove="1" noResize="1" noEditPoints="1" noAdjustHandles="1" noChangeArrowheads="1" noChangeShapeType="1" noTextEdit="1"/>
              </p:cNvSpPr>
              <p:nvPr/>
            </p:nvSpPr>
            <p:spPr>
              <a:xfrm>
                <a:off x="1248146" y="2186959"/>
                <a:ext cx="2552518" cy="381515"/>
              </a:xfrm>
              <a:prstGeom prst="rect">
                <a:avLst/>
              </a:prstGeom>
              <a:blipFill>
                <a:blip r:embed="rId3"/>
                <a:stretch>
                  <a:fillRect/>
                </a:stretch>
              </a:blipFill>
            </p:spPr>
            <p:txBody>
              <a:bodyPr/>
              <a:lstStyle/>
              <a:p>
                <a:r>
                  <a:rPr lang="uk-UA">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FAA88759-DE81-AFCD-6FB9-EDFE0A5037AE}"/>
                  </a:ext>
                </a:extLst>
              </p:cNvPr>
              <p:cNvSpPr txBox="1"/>
              <p:nvPr/>
            </p:nvSpPr>
            <p:spPr>
              <a:xfrm>
                <a:off x="189318" y="2807263"/>
                <a:ext cx="5509517" cy="1077218"/>
              </a:xfrm>
              <a:prstGeom prst="rect">
                <a:avLst/>
              </a:prstGeom>
              <a:noFill/>
            </p:spPr>
            <p:txBody>
              <a:bodyPr wrap="square">
                <a:spAutoFit/>
              </a:bodyPr>
              <a:lstStyle/>
              <a:p>
                <a:pPr marL="0" indent="0">
                  <a:buNone/>
                </a:pPr>
                <a:r>
                  <a:rPr lang="uk-UA" sz="1600" i="1" noProof="0" dirty="0"/>
                  <a:t>Наприклад, якщо сигнал має рівень −6</a:t>
                </a:r>
                <a:r>
                  <a:rPr lang="en-US" sz="1600" i="1" noProof="0" dirty="0"/>
                  <a:t>5</a:t>
                </a:r>
                <a:r>
                  <a:rPr lang="uk-UA" sz="1600" i="1" noProof="0" dirty="0"/>
                  <a:t> dBm, а шум −9</a:t>
                </a:r>
                <a:r>
                  <a:rPr lang="en-US" sz="1600" i="1" noProof="0" dirty="0"/>
                  <a:t>3</a:t>
                </a:r>
                <a:r>
                  <a:rPr lang="uk-UA" sz="1600" i="1" noProof="0" dirty="0"/>
                  <a:t> dBm, то</a:t>
                </a:r>
                <a:r>
                  <a:rPr lang="en-US" sz="1600" i="1" noProof="0" dirty="0"/>
                  <a:t> </a:t>
                </a:r>
                <a14:m>
                  <m:oMath xmlns:m="http://schemas.openxmlformats.org/officeDocument/2006/math">
                    <m:r>
                      <a:rPr lang="en-US" sz="1600" b="0" i="1" smtClean="0">
                        <a:latin typeface="Cambria Math" panose="02040503050406030204" pitchFamily="18" charset="0"/>
                      </a:rPr>
                      <m:t> </m:t>
                    </m:r>
                    <m:r>
                      <a:rPr lang="en-US" sz="1600" i="1">
                        <a:latin typeface="Cambria Math" panose="02040503050406030204" pitchFamily="18" charset="0"/>
                      </a:rPr>
                      <m:t>𝑆</m:t>
                    </m:r>
                    <m:r>
                      <a:rPr lang="uk-UA" sz="1600" i="1">
                        <a:latin typeface="Cambria Math" panose="02040503050406030204" pitchFamily="18" charset="0"/>
                      </a:rPr>
                      <m:t>𝑁𝑅</m:t>
                    </m:r>
                    <m:r>
                      <a:rPr lang="uk-UA" sz="1600" i="1">
                        <a:latin typeface="Cambria Math" panose="02040503050406030204" pitchFamily="18" charset="0"/>
                      </a:rPr>
                      <m:t>=32 </m:t>
                    </m:r>
                    <m:r>
                      <a:rPr lang="uk-UA" sz="1600" i="1">
                        <a:latin typeface="Cambria Math" panose="02040503050406030204" pitchFamily="18" charset="0"/>
                      </a:rPr>
                      <m:t>𝑑𝐵</m:t>
                    </m:r>
                  </m:oMath>
                </a14:m>
                <a:endParaRPr lang="uk-UA" sz="1600" i="1" dirty="0"/>
              </a:p>
              <a:p>
                <a:pPr marL="0" indent="0">
                  <a:buNone/>
                </a:pPr>
                <a:r>
                  <a:rPr lang="uk-UA" sz="1600" i="1" noProof="0" dirty="0"/>
                  <a:t>Чим вищий SNR, тим складніші та ефективніші режими передачі зазвичай може використовувати система.</a:t>
                </a:r>
              </a:p>
            </p:txBody>
          </p:sp>
        </mc:Choice>
        <mc:Fallback xmlns="">
          <p:sp>
            <p:nvSpPr>
              <p:cNvPr id="14" name="TextBox 13">
                <a:extLst>
                  <a:ext uri="{FF2B5EF4-FFF2-40B4-BE49-F238E27FC236}">
                    <a16:creationId xmlns:a16="http://schemas.microsoft.com/office/drawing/2014/main" id="{FAA88759-DE81-AFCD-6FB9-EDFE0A5037AE}"/>
                  </a:ext>
                </a:extLst>
              </p:cNvPr>
              <p:cNvSpPr txBox="1">
                <a:spLocks noRot="1" noChangeAspect="1" noMove="1" noResize="1" noEditPoints="1" noAdjustHandles="1" noChangeArrowheads="1" noChangeShapeType="1" noTextEdit="1"/>
              </p:cNvSpPr>
              <p:nvPr/>
            </p:nvSpPr>
            <p:spPr>
              <a:xfrm>
                <a:off x="189318" y="2807263"/>
                <a:ext cx="5509517" cy="1077218"/>
              </a:xfrm>
              <a:prstGeom prst="rect">
                <a:avLst/>
              </a:prstGeom>
              <a:blipFill>
                <a:blip r:embed="rId4"/>
                <a:stretch>
                  <a:fillRect l="-553" t="-1705" b="-6818"/>
                </a:stretch>
              </a:blipFill>
            </p:spPr>
            <p:txBody>
              <a:bodyPr/>
              <a:lstStyle/>
              <a:p>
                <a:r>
                  <a:rPr lang="uk-UA">
                    <a:noFill/>
                  </a:rPr>
                  <a:t> </a:t>
                </a:r>
              </a:p>
            </p:txBody>
          </p:sp>
        </mc:Fallback>
      </mc:AlternateContent>
      <p:pic>
        <p:nvPicPr>
          <p:cNvPr id="16" name="Picture 15">
            <a:extLst>
              <a:ext uri="{FF2B5EF4-FFF2-40B4-BE49-F238E27FC236}">
                <a16:creationId xmlns:a16="http://schemas.microsoft.com/office/drawing/2014/main" id="{13C015E1-253F-C513-F124-293E7D131C8F}"/>
              </a:ext>
            </a:extLst>
          </p:cNvPr>
          <p:cNvPicPr>
            <a:picLocks noChangeAspect="1"/>
          </p:cNvPicPr>
          <p:nvPr/>
        </p:nvPicPr>
        <p:blipFill>
          <a:blip r:embed="rId5"/>
          <a:stretch>
            <a:fillRect/>
          </a:stretch>
        </p:blipFill>
        <p:spPr>
          <a:xfrm>
            <a:off x="5836272" y="1102626"/>
            <a:ext cx="6019800" cy="2847975"/>
          </a:xfrm>
          <a:prstGeom prst="rect">
            <a:avLst/>
          </a:prstGeom>
        </p:spPr>
      </p:pic>
      <p:pic>
        <p:nvPicPr>
          <p:cNvPr id="1026" name="Picture 2">
            <a:extLst>
              <a:ext uri="{FF2B5EF4-FFF2-40B4-BE49-F238E27FC236}">
                <a16:creationId xmlns:a16="http://schemas.microsoft.com/office/drawing/2014/main" id="{D45362E4-CDC8-0A8F-0258-A9F7E93ED07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928" y="4090975"/>
            <a:ext cx="8660806" cy="25925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45933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7870C-DB5F-2993-2064-F43DF85F26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E15CDC-7422-8CFB-ED7F-9DD1C42507D2}"/>
              </a:ext>
            </a:extLst>
          </p:cNvPr>
          <p:cNvSpPr>
            <a:spLocks noGrp="1"/>
          </p:cNvSpPr>
          <p:nvPr>
            <p:ph type="title"/>
          </p:nvPr>
        </p:nvSpPr>
        <p:spPr>
          <a:xfrm>
            <a:off x="2256954" y="208245"/>
            <a:ext cx="7225420" cy="739398"/>
          </a:xfrm>
        </p:spPr>
        <p:txBody>
          <a:bodyPr>
            <a:normAutofit/>
          </a:bodyPr>
          <a:lstStyle/>
          <a:p>
            <a:pPr algn="ctr"/>
            <a:r>
              <a:rPr lang="uk-UA" sz="3200" noProof="0" dirty="0"/>
              <a:t>SINR – сигнал, шум і завади</a:t>
            </a:r>
          </a:p>
        </p:txBody>
      </p:sp>
      <p:sp>
        <p:nvSpPr>
          <p:cNvPr id="3" name="Content Placeholder 2">
            <a:extLst>
              <a:ext uri="{FF2B5EF4-FFF2-40B4-BE49-F238E27FC236}">
                <a16:creationId xmlns:a16="http://schemas.microsoft.com/office/drawing/2014/main" id="{500FE8B5-1A50-3617-40A9-EE66A2351DA1}"/>
              </a:ext>
            </a:extLst>
          </p:cNvPr>
          <p:cNvSpPr>
            <a:spLocks noGrp="1"/>
          </p:cNvSpPr>
          <p:nvPr>
            <p:ph idx="1"/>
          </p:nvPr>
        </p:nvSpPr>
        <p:spPr>
          <a:xfrm>
            <a:off x="345164" y="925468"/>
            <a:ext cx="11501672" cy="5362828"/>
          </a:xfrm>
        </p:spPr>
        <p:txBody>
          <a:bodyPr>
            <a:normAutofit/>
          </a:bodyPr>
          <a:lstStyle/>
          <a:p>
            <a:pPr marL="0" indent="0">
              <a:buNone/>
            </a:pPr>
            <a:r>
              <a:rPr lang="uk-UA" sz="1800" noProof="0" dirty="0"/>
              <a:t>У реальній мережі </a:t>
            </a:r>
            <a:r>
              <a:rPr lang="uk-UA" sz="1800" b="1" noProof="0" dirty="0"/>
              <a:t>важливо враховувати не лише шум, а й завади</a:t>
            </a:r>
            <a:r>
              <a:rPr lang="uk-UA" sz="1800" noProof="0" dirty="0"/>
              <a:t>. Для цього використовується SINR:</a:t>
            </a:r>
          </a:p>
          <a:p>
            <a:pPr marL="0" indent="0">
              <a:buNone/>
            </a:pPr>
            <a:endParaRPr lang="uk-UA" sz="1800" noProof="0" dirty="0"/>
          </a:p>
          <a:p>
            <a:pPr marL="0" indent="0">
              <a:buNone/>
            </a:pPr>
            <a:endParaRPr lang="uk-UA" sz="1400" noProof="0" dirty="0"/>
          </a:p>
          <a:p>
            <a:pPr marL="0" indent="0">
              <a:buNone/>
            </a:pPr>
            <a:r>
              <a:rPr lang="uk-UA" sz="1800" noProof="0" dirty="0"/>
              <a:t>Наприклад, сигнал −57 dBm, шум −95 dBm і завада −755 dBm дають значно гірший SINR, ніж SNR, розрахований лише за шумом.</a:t>
            </a:r>
          </a:p>
          <a:p>
            <a:pPr marL="0" indent="0">
              <a:buNone/>
            </a:pPr>
            <a:r>
              <a:rPr lang="uk-UA" sz="1800" noProof="0" dirty="0"/>
              <a:t>Це пояснює ситуацію, коли пристрій показує сильний рівень сигналу, але фактична швидкість залишається низькою.</a:t>
            </a:r>
          </a:p>
          <a:p>
            <a:pPr marL="0" indent="0">
              <a:buNone/>
            </a:pPr>
            <a:endParaRPr lang="uk-UA" sz="2000" noProof="0"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9A6A258-C42D-D79A-EF7C-6EDE64A0D17D}"/>
                  </a:ext>
                </a:extLst>
              </p:cNvPr>
              <p:cNvSpPr txBox="1"/>
              <p:nvPr/>
            </p:nvSpPr>
            <p:spPr>
              <a:xfrm>
                <a:off x="932873" y="1336763"/>
                <a:ext cx="1874982" cy="65620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𝑆</m:t>
                      </m:r>
                      <m:r>
                        <a:rPr lang="uk-UA" i="1" smtClean="0">
                          <a:latin typeface="Cambria Math" panose="02040503050406030204" pitchFamily="18" charset="0"/>
                        </a:rPr>
                        <m:t>𝐼𝑁𝑅</m:t>
                      </m:r>
                      <m:r>
                        <a:rPr lang="uk-UA" i="0">
                          <a:latin typeface="Cambria Math" panose="02040503050406030204" pitchFamily="18" charset="0"/>
                        </a:rPr>
                        <m:t>=</m:t>
                      </m:r>
                      <m:f>
                        <m:fPr>
                          <m:ctrlPr>
                            <a:rPr lang="uk-UA" i="1">
                              <a:latin typeface="Cambria Math" panose="02040503050406030204" pitchFamily="18" charset="0"/>
                            </a:rPr>
                          </m:ctrlPr>
                        </m:fPr>
                        <m:num>
                          <m:sSub>
                            <m:sSubPr>
                              <m:ctrlPr>
                                <a:rPr lang="uk-UA" i="1">
                                  <a:latin typeface="Cambria Math" panose="02040503050406030204" pitchFamily="18" charset="0"/>
                                </a:rPr>
                              </m:ctrlPr>
                            </m:sSubPr>
                            <m:e>
                              <m:r>
                                <a:rPr lang="uk-UA" i="1">
                                  <a:latin typeface="Cambria Math" panose="02040503050406030204" pitchFamily="18" charset="0"/>
                                </a:rPr>
                                <m:t>𝑃</m:t>
                              </m:r>
                            </m:e>
                            <m:sub>
                              <m:r>
                                <a:rPr lang="uk-UA" i="1">
                                  <a:latin typeface="Cambria Math" panose="02040503050406030204" pitchFamily="18" charset="0"/>
                                </a:rPr>
                                <m:t>𝑆</m:t>
                              </m:r>
                            </m:sub>
                          </m:sSub>
                        </m:num>
                        <m:den>
                          <m:sSub>
                            <m:sSubPr>
                              <m:ctrlPr>
                                <a:rPr lang="uk-UA" i="1">
                                  <a:latin typeface="Cambria Math" panose="02040503050406030204" pitchFamily="18" charset="0"/>
                                </a:rPr>
                              </m:ctrlPr>
                            </m:sSubPr>
                            <m:e>
                              <m:r>
                                <a:rPr lang="uk-UA" i="1">
                                  <a:latin typeface="Cambria Math" panose="02040503050406030204" pitchFamily="18" charset="0"/>
                                </a:rPr>
                                <m:t>𝑃</m:t>
                              </m:r>
                            </m:e>
                            <m:sub>
                              <m:r>
                                <a:rPr lang="uk-UA" i="1">
                                  <a:latin typeface="Cambria Math" panose="02040503050406030204" pitchFamily="18" charset="0"/>
                                </a:rPr>
                                <m:t>𝐼</m:t>
                              </m:r>
                            </m:sub>
                          </m:sSub>
                          <m:r>
                            <a:rPr lang="uk-UA" i="0">
                              <a:latin typeface="Cambria Math" panose="02040503050406030204" pitchFamily="18" charset="0"/>
                            </a:rPr>
                            <m:t>+</m:t>
                          </m:r>
                          <m:sSub>
                            <m:sSubPr>
                              <m:ctrlPr>
                                <a:rPr lang="uk-UA" i="1">
                                  <a:latin typeface="Cambria Math" panose="02040503050406030204" pitchFamily="18" charset="0"/>
                                </a:rPr>
                              </m:ctrlPr>
                            </m:sSubPr>
                            <m:e>
                              <m:r>
                                <a:rPr lang="uk-UA" i="1">
                                  <a:latin typeface="Cambria Math" panose="02040503050406030204" pitchFamily="18" charset="0"/>
                                </a:rPr>
                                <m:t>𝑃</m:t>
                              </m:r>
                            </m:e>
                            <m:sub>
                              <m:r>
                                <a:rPr lang="uk-UA" i="1">
                                  <a:latin typeface="Cambria Math" panose="02040503050406030204" pitchFamily="18" charset="0"/>
                                </a:rPr>
                                <m:t>𝑁</m:t>
                              </m:r>
                            </m:sub>
                          </m:sSub>
                        </m:den>
                      </m:f>
                    </m:oMath>
                  </m:oMathPara>
                </a14:m>
                <a:endParaRPr lang="uk-UA" dirty="0"/>
              </a:p>
            </p:txBody>
          </p:sp>
        </mc:Choice>
        <mc:Fallback xmlns="">
          <p:sp>
            <p:nvSpPr>
              <p:cNvPr id="6" name="TextBox 5">
                <a:extLst>
                  <a:ext uri="{FF2B5EF4-FFF2-40B4-BE49-F238E27FC236}">
                    <a16:creationId xmlns:a16="http://schemas.microsoft.com/office/drawing/2014/main" id="{29A6A258-C42D-D79A-EF7C-6EDE64A0D17D}"/>
                  </a:ext>
                </a:extLst>
              </p:cNvPr>
              <p:cNvSpPr txBox="1">
                <a:spLocks noRot="1" noChangeAspect="1" noMove="1" noResize="1" noEditPoints="1" noAdjustHandles="1" noChangeArrowheads="1" noChangeShapeType="1" noTextEdit="1"/>
              </p:cNvSpPr>
              <p:nvPr/>
            </p:nvSpPr>
            <p:spPr>
              <a:xfrm>
                <a:off x="932873" y="1336763"/>
                <a:ext cx="1874982" cy="656205"/>
              </a:xfrm>
              <a:prstGeom prst="rect">
                <a:avLst/>
              </a:prstGeom>
              <a:blipFill>
                <a:blip r:embed="rId2"/>
                <a:stretch>
                  <a:fillRect/>
                </a:stretch>
              </a:blipFill>
            </p:spPr>
            <p:txBody>
              <a:bodyPr/>
              <a:lstStyle/>
              <a:p>
                <a:r>
                  <a:rPr lang="uk-UA">
                    <a:noFill/>
                  </a:rPr>
                  <a:t> </a:t>
                </a:r>
              </a:p>
            </p:txBody>
          </p:sp>
        </mc:Fallback>
      </mc:AlternateContent>
      <p:pic>
        <p:nvPicPr>
          <p:cNvPr id="9" name="Picture 8">
            <a:extLst>
              <a:ext uri="{FF2B5EF4-FFF2-40B4-BE49-F238E27FC236}">
                <a16:creationId xmlns:a16="http://schemas.microsoft.com/office/drawing/2014/main" id="{2118DFFE-8AF2-877C-CBD7-8676F16A1838}"/>
              </a:ext>
            </a:extLst>
          </p:cNvPr>
          <p:cNvPicPr>
            <a:picLocks noChangeAspect="1"/>
          </p:cNvPicPr>
          <p:nvPr/>
        </p:nvPicPr>
        <p:blipFill>
          <a:blip r:embed="rId3"/>
          <a:stretch>
            <a:fillRect/>
          </a:stretch>
        </p:blipFill>
        <p:spPr>
          <a:xfrm>
            <a:off x="262037" y="3459783"/>
            <a:ext cx="5997067" cy="3051227"/>
          </a:xfrm>
          <a:prstGeom prst="rect">
            <a:avLst/>
          </a:prstGeom>
        </p:spPr>
      </p:pic>
      <p:pic>
        <p:nvPicPr>
          <p:cNvPr id="2050" name="Picture 2" descr="Graph Oscilloscope Logs in Excel Easily">
            <a:extLst>
              <a:ext uri="{FF2B5EF4-FFF2-40B4-BE49-F238E27FC236}">
                <a16:creationId xmlns:a16="http://schemas.microsoft.com/office/drawing/2014/main" id="{2C5C9463-4609-1587-90B8-730CE3348B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65394" y="3271202"/>
            <a:ext cx="4575151" cy="3428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18226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7870C-DB5F-2993-2064-F43DF85F26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E15CDC-7422-8CFB-ED7F-9DD1C42507D2}"/>
              </a:ext>
            </a:extLst>
          </p:cNvPr>
          <p:cNvSpPr>
            <a:spLocks noGrp="1"/>
          </p:cNvSpPr>
          <p:nvPr>
            <p:ph type="title"/>
          </p:nvPr>
        </p:nvSpPr>
        <p:spPr>
          <a:xfrm>
            <a:off x="2395499" y="8188"/>
            <a:ext cx="7225420" cy="739398"/>
          </a:xfrm>
        </p:spPr>
        <p:txBody>
          <a:bodyPr>
            <a:normAutofit/>
          </a:bodyPr>
          <a:lstStyle/>
          <a:p>
            <a:pPr algn="ctr"/>
            <a:r>
              <a:rPr lang="uk-UA" sz="3200" dirty="0"/>
              <a:t>Рівень сигналу ≠ якість радіоканалу</a:t>
            </a:r>
            <a:endParaRPr lang="uk-UA" sz="3200" noProof="0" dirty="0"/>
          </a:p>
        </p:txBody>
      </p:sp>
      <p:sp>
        <p:nvSpPr>
          <p:cNvPr id="3" name="Content Placeholder 2">
            <a:extLst>
              <a:ext uri="{FF2B5EF4-FFF2-40B4-BE49-F238E27FC236}">
                <a16:creationId xmlns:a16="http://schemas.microsoft.com/office/drawing/2014/main" id="{500FE8B5-1A50-3617-40A9-EE66A2351DA1}"/>
              </a:ext>
            </a:extLst>
          </p:cNvPr>
          <p:cNvSpPr>
            <a:spLocks noGrp="1"/>
          </p:cNvSpPr>
          <p:nvPr>
            <p:ph idx="1"/>
          </p:nvPr>
        </p:nvSpPr>
        <p:spPr>
          <a:xfrm>
            <a:off x="345164" y="747586"/>
            <a:ext cx="11532800" cy="2817650"/>
          </a:xfrm>
        </p:spPr>
        <p:txBody>
          <a:bodyPr>
            <a:normAutofit/>
          </a:bodyPr>
          <a:lstStyle/>
          <a:p>
            <a:pPr marL="0" indent="0">
              <a:buNone/>
            </a:pPr>
            <a:r>
              <a:rPr lang="uk-UA" sz="1600" dirty="0"/>
              <a:t>Індикатор рівня прийнятого сигналу </a:t>
            </a:r>
            <a:r>
              <a:rPr lang="en-US" sz="1600" b="1" dirty="0"/>
              <a:t>RSSI (Received Signal Strength Indicator)</a:t>
            </a:r>
            <a:r>
              <a:rPr lang="en-US" sz="1600" dirty="0"/>
              <a:t> </a:t>
            </a:r>
            <a:r>
              <a:rPr lang="uk-UA" sz="1600" dirty="0"/>
              <a:t>або безпосередньо виміряна потужність прийнятого сигналу характеризує, наскільки сильним є сигнал у приймачі. Проте цей показник </a:t>
            </a:r>
            <a:r>
              <a:rPr lang="uk-UA" sz="1600" b="1" dirty="0"/>
              <a:t>не визначає повну якість радіоканалу</a:t>
            </a:r>
            <a:r>
              <a:rPr lang="uk-UA" sz="1600" dirty="0"/>
              <a:t>. Сильний сигнал може супроводжуватися високим рівнем шуму, потужними завадами або глибокими завмираннями, через що передавання даних залишається ненадійним.</a:t>
            </a:r>
          </a:p>
          <a:p>
            <a:pPr marL="0" indent="0">
              <a:buNone/>
            </a:pPr>
            <a:r>
              <a:rPr lang="uk-UA" sz="1600" dirty="0"/>
              <a:t>Тому для оцінювання реального стану радіоканалу потрібно розглядати сукупність параметрів: </a:t>
            </a:r>
            <a:r>
              <a:rPr lang="uk-UA" sz="1600" b="1" dirty="0"/>
              <a:t>співвідношення сигнал/шум (</a:t>
            </a:r>
            <a:r>
              <a:rPr lang="en-US" sz="1600" b="1" dirty="0"/>
              <a:t>SNR)</a:t>
            </a:r>
            <a:r>
              <a:rPr lang="en-US" sz="1600" dirty="0"/>
              <a:t>, </a:t>
            </a:r>
            <a:r>
              <a:rPr lang="uk-UA" sz="1600" b="1" dirty="0"/>
              <a:t>відношення сигнал/(завада + шум) (</a:t>
            </a:r>
            <a:r>
              <a:rPr lang="en-US" sz="1600" b="1" dirty="0"/>
              <a:t>SINR)</a:t>
            </a:r>
            <a:r>
              <a:rPr lang="en-US" sz="1600" dirty="0"/>
              <a:t>, </a:t>
            </a:r>
            <a:r>
              <a:rPr lang="uk-UA" sz="1600" b="1" dirty="0"/>
              <a:t>частку помилкових пакетів</a:t>
            </a:r>
            <a:r>
              <a:rPr lang="uk-UA" sz="1600" dirty="0"/>
              <a:t>, кількість </a:t>
            </a:r>
            <a:r>
              <a:rPr lang="uk-UA" sz="1600" b="1" dirty="0"/>
              <a:t>повторних передавань</a:t>
            </a:r>
            <a:r>
              <a:rPr lang="uk-UA" sz="1600" dirty="0"/>
              <a:t>, </a:t>
            </a:r>
            <a:r>
              <a:rPr lang="uk-UA" sz="1600" b="1" dirty="0"/>
              <a:t>схему модуляції та кодування (</a:t>
            </a:r>
            <a:r>
              <a:rPr lang="en-US" sz="1600" b="1" dirty="0"/>
              <a:t>MCS)</a:t>
            </a:r>
            <a:r>
              <a:rPr lang="en-US" sz="1600" dirty="0"/>
              <a:t> </a:t>
            </a:r>
            <a:r>
              <a:rPr lang="uk-UA" sz="1600" dirty="0"/>
              <a:t>і фактичну </a:t>
            </a:r>
            <a:r>
              <a:rPr lang="uk-UA" sz="1600" b="1" dirty="0"/>
              <a:t>швидкість передавання даних</a:t>
            </a:r>
            <a:r>
              <a:rPr lang="uk-UA" sz="1600" dirty="0"/>
              <a:t>.</a:t>
            </a:r>
          </a:p>
          <a:p>
            <a:pPr marL="0" indent="0">
              <a:buNone/>
            </a:pPr>
            <a:r>
              <a:rPr lang="uk-UA" sz="1600" dirty="0"/>
              <a:t>Наприклад, два клієнти можуть приймати сигнал однакового рівня, але в одного канал є відносно чистим, а в іншого – сильно зашумленим або перевантаженим завадами. У результаті другий клієнт матиме нижче </a:t>
            </a:r>
            <a:r>
              <a:rPr lang="en-US" sz="1600" dirty="0"/>
              <a:t>SINR, </a:t>
            </a:r>
            <a:r>
              <a:rPr lang="uk-UA" sz="1600" dirty="0"/>
              <a:t>більше помилок і повторних передавань, а отже – істотно меншу фактичну швидкість передавання</a:t>
            </a:r>
            <a:endParaRPr lang="uk-UA" sz="2000" noProof="0" dirty="0"/>
          </a:p>
        </p:txBody>
      </p:sp>
      <p:pic>
        <p:nvPicPr>
          <p:cNvPr id="11" name="Picture 10">
            <a:extLst>
              <a:ext uri="{FF2B5EF4-FFF2-40B4-BE49-F238E27FC236}">
                <a16:creationId xmlns:a16="http://schemas.microsoft.com/office/drawing/2014/main" id="{828DB5E4-F52A-749F-AD4D-1B918629D2CF}"/>
              </a:ext>
            </a:extLst>
          </p:cNvPr>
          <p:cNvPicPr>
            <a:picLocks noChangeAspect="1"/>
          </p:cNvPicPr>
          <p:nvPr/>
        </p:nvPicPr>
        <p:blipFill>
          <a:blip r:embed="rId2"/>
          <a:stretch>
            <a:fillRect/>
          </a:stretch>
        </p:blipFill>
        <p:spPr>
          <a:xfrm>
            <a:off x="554183" y="3429000"/>
            <a:ext cx="4365380" cy="3140401"/>
          </a:xfrm>
          <a:prstGeom prst="rect">
            <a:avLst/>
          </a:prstGeom>
        </p:spPr>
      </p:pic>
      <p:pic>
        <p:nvPicPr>
          <p:cNvPr id="1026" name="Picture 2" descr="WiFi Signal Metrics: Key KPIs for Networks">
            <a:extLst>
              <a:ext uri="{FF2B5EF4-FFF2-40B4-BE49-F238E27FC236}">
                <a16:creationId xmlns:a16="http://schemas.microsoft.com/office/drawing/2014/main" id="{F1124A33-00B8-88AF-1AF4-2232D169C7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7594" y="3286111"/>
            <a:ext cx="6300223" cy="3436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89414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7870C-DB5F-2993-2064-F43DF85F26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E15CDC-7422-8CFB-ED7F-9DD1C42507D2}"/>
              </a:ext>
            </a:extLst>
          </p:cNvPr>
          <p:cNvSpPr>
            <a:spLocks noGrp="1"/>
          </p:cNvSpPr>
          <p:nvPr>
            <p:ph type="title"/>
          </p:nvPr>
        </p:nvSpPr>
        <p:spPr>
          <a:xfrm>
            <a:off x="2256954" y="208245"/>
            <a:ext cx="7225420" cy="512191"/>
          </a:xfrm>
        </p:spPr>
        <p:txBody>
          <a:bodyPr>
            <a:noAutofit/>
          </a:bodyPr>
          <a:lstStyle/>
          <a:p>
            <a:pPr algn="ctr"/>
            <a:r>
              <a:rPr lang="uk-UA" sz="3200" noProof="0" dirty="0"/>
              <a:t>Модуляція та кількість бітів на символ</a:t>
            </a:r>
          </a:p>
        </p:txBody>
      </p:sp>
      <p:sp>
        <p:nvSpPr>
          <p:cNvPr id="3" name="Content Placeholder 2">
            <a:extLst>
              <a:ext uri="{FF2B5EF4-FFF2-40B4-BE49-F238E27FC236}">
                <a16:creationId xmlns:a16="http://schemas.microsoft.com/office/drawing/2014/main" id="{500FE8B5-1A50-3617-40A9-EE66A2351DA1}"/>
              </a:ext>
            </a:extLst>
          </p:cNvPr>
          <p:cNvSpPr>
            <a:spLocks noGrp="1"/>
          </p:cNvSpPr>
          <p:nvPr>
            <p:ph idx="1"/>
          </p:nvPr>
        </p:nvSpPr>
        <p:spPr>
          <a:xfrm>
            <a:off x="476061" y="812800"/>
            <a:ext cx="11049000" cy="5687794"/>
          </a:xfrm>
        </p:spPr>
        <p:txBody>
          <a:bodyPr>
            <a:normAutofit/>
          </a:bodyPr>
          <a:lstStyle/>
          <a:p>
            <a:pPr marL="0" indent="0">
              <a:buNone/>
            </a:pPr>
            <a:r>
              <a:rPr lang="uk-UA" sz="1600" noProof="0" dirty="0"/>
              <a:t>Цифрова модуляція визначає, яким чином біти представляються фізичними параметрами сигналу. Зі збільшенням порядку QAM можна передавати більше бітів одним символом, але для надійного розрізнення близько розташованих точок сузір'я потрібен вищий SNR.</a:t>
            </a:r>
            <a:endParaRPr lang="uk-UA" sz="2400" noProof="0" dirty="0"/>
          </a:p>
        </p:txBody>
      </p:sp>
      <p:graphicFrame>
        <p:nvGraphicFramePr>
          <p:cNvPr id="4" name="Таблиця 3">
            <a:extLst>
              <a:ext uri="{FF2B5EF4-FFF2-40B4-BE49-F238E27FC236}">
                <a16:creationId xmlns:a16="http://schemas.microsoft.com/office/drawing/2014/main" id="{9D9FE55E-BF20-4B55-8551-1B28E0B00FE0}"/>
              </a:ext>
            </a:extLst>
          </p:cNvPr>
          <p:cNvGraphicFramePr>
            <a:graphicFrameLocks noGrp="1"/>
          </p:cNvGraphicFramePr>
          <p:nvPr>
            <p:extLst>
              <p:ext uri="{D42A27DB-BD31-4B8C-83A1-F6EECF244321}">
                <p14:modId xmlns:p14="http://schemas.microsoft.com/office/powerpoint/2010/main" val="557219068"/>
              </p:ext>
            </p:extLst>
          </p:nvPr>
        </p:nvGraphicFramePr>
        <p:xfrm>
          <a:off x="8927201" y="1382702"/>
          <a:ext cx="2918233" cy="2682240"/>
        </p:xfrm>
        <a:graphic>
          <a:graphicData uri="http://schemas.openxmlformats.org/drawingml/2006/table">
            <a:tbl>
              <a:tblPr/>
              <a:tblGrid>
                <a:gridCol w="1551160">
                  <a:extLst>
                    <a:ext uri="{9D8B030D-6E8A-4147-A177-3AD203B41FA5}">
                      <a16:colId xmlns:a16="http://schemas.microsoft.com/office/drawing/2014/main" val="371195853"/>
                    </a:ext>
                  </a:extLst>
                </a:gridCol>
                <a:gridCol w="1367073">
                  <a:extLst>
                    <a:ext uri="{9D8B030D-6E8A-4147-A177-3AD203B41FA5}">
                      <a16:colId xmlns:a16="http://schemas.microsoft.com/office/drawing/2014/main" val="219830842"/>
                    </a:ext>
                  </a:extLst>
                </a:gridCol>
              </a:tblGrid>
              <a:tr h="0">
                <a:tc>
                  <a:txBody>
                    <a:bodyPr/>
                    <a:lstStyle/>
                    <a:p>
                      <a:pPr algn="ctr"/>
                      <a:r>
                        <a:rPr lang="uk-UA" sz="1600" noProof="0" dirty="0"/>
                        <a:t>Модуляція</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a:r>
                        <a:rPr lang="uk-UA" sz="1600" noProof="0" dirty="0"/>
                        <a:t>Біт/символ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404923842"/>
                  </a:ext>
                </a:extLst>
              </a:tr>
              <a:tr h="0">
                <a:tc>
                  <a:txBody>
                    <a:bodyPr/>
                    <a:lstStyle/>
                    <a:p>
                      <a:pPr algn="ctr"/>
                      <a:r>
                        <a:rPr lang="uk-UA" sz="1600" noProof="0" dirty="0"/>
                        <a:t>BPSK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uk-UA" sz="1600" noProof="0"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693352460"/>
                  </a:ext>
                </a:extLst>
              </a:tr>
              <a:tr h="0">
                <a:tc>
                  <a:txBody>
                    <a:bodyPr/>
                    <a:lstStyle/>
                    <a:p>
                      <a:pPr algn="ctr"/>
                      <a:r>
                        <a:rPr lang="uk-UA" sz="1600" noProof="0" dirty="0"/>
                        <a:t>QPSK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uk-UA" sz="1600" noProof="0" dirty="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339771182"/>
                  </a:ext>
                </a:extLst>
              </a:tr>
              <a:tr h="0">
                <a:tc>
                  <a:txBody>
                    <a:bodyPr/>
                    <a:lstStyle/>
                    <a:p>
                      <a:pPr algn="ctr"/>
                      <a:r>
                        <a:rPr lang="uk-UA" sz="1600" noProof="0" dirty="0"/>
                        <a:t>16-QAM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uk-UA" sz="1600" noProof="0" dirty="0"/>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68041422"/>
                  </a:ext>
                </a:extLst>
              </a:tr>
              <a:tr h="0">
                <a:tc>
                  <a:txBody>
                    <a:bodyPr/>
                    <a:lstStyle/>
                    <a:p>
                      <a:pPr algn="ctr"/>
                      <a:r>
                        <a:rPr lang="uk-UA" sz="1600" noProof="0" dirty="0"/>
                        <a:t>64-QAM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uk-UA" sz="1600" noProof="0" dirty="0"/>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42113448"/>
                  </a:ext>
                </a:extLst>
              </a:tr>
              <a:tr h="0">
                <a:tc>
                  <a:txBody>
                    <a:bodyPr/>
                    <a:lstStyle/>
                    <a:p>
                      <a:pPr algn="ctr"/>
                      <a:r>
                        <a:rPr lang="uk-UA" sz="1600" noProof="0" dirty="0"/>
                        <a:t>256-QAM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uk-UA" sz="1600" noProof="0" dirty="0"/>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427079929"/>
                  </a:ext>
                </a:extLst>
              </a:tr>
              <a:tr h="0">
                <a:tc>
                  <a:txBody>
                    <a:bodyPr/>
                    <a:lstStyle/>
                    <a:p>
                      <a:pPr algn="ctr"/>
                      <a:r>
                        <a:rPr lang="uk-UA" sz="1600" noProof="0" dirty="0"/>
                        <a:t>1024-QAM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uk-UA" sz="1600" noProof="0" dirty="0"/>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617297277"/>
                  </a:ext>
                </a:extLst>
              </a:tr>
              <a:tr h="0">
                <a:tc>
                  <a:txBody>
                    <a:bodyPr/>
                    <a:lstStyle/>
                    <a:p>
                      <a:pPr algn="ctr"/>
                      <a:r>
                        <a:rPr lang="uk-UA" sz="1600" noProof="0" dirty="0"/>
                        <a:t>4096-QAM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uk-UA" sz="1600" noProof="0" dirty="0"/>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14143678"/>
                  </a:ext>
                </a:extLst>
              </a:tr>
            </a:tbl>
          </a:graphicData>
        </a:graphic>
      </p:graphicFrame>
      <p:sp>
        <p:nvSpPr>
          <p:cNvPr id="6" name="TextBox 5">
            <a:extLst>
              <a:ext uri="{FF2B5EF4-FFF2-40B4-BE49-F238E27FC236}">
                <a16:creationId xmlns:a16="http://schemas.microsoft.com/office/drawing/2014/main" id="{BE928D3C-A783-4D2C-B7D1-35CC293CE7B8}"/>
              </a:ext>
            </a:extLst>
          </p:cNvPr>
          <p:cNvSpPr txBox="1"/>
          <p:nvPr/>
        </p:nvSpPr>
        <p:spPr>
          <a:xfrm>
            <a:off x="536418" y="5946627"/>
            <a:ext cx="6097508" cy="584775"/>
          </a:xfrm>
          <a:prstGeom prst="rect">
            <a:avLst/>
          </a:prstGeom>
          <a:noFill/>
        </p:spPr>
        <p:txBody>
          <a:bodyPr wrap="square">
            <a:spAutoFit/>
          </a:bodyPr>
          <a:lstStyle/>
          <a:p>
            <a:r>
              <a:rPr lang="uk-UA" sz="1600" i="1" noProof="0" dirty="0"/>
              <a:t>Отже, вища модуляція дозволяє збільшити швидкість, але зменшує запас стійкості до шуму та завад.</a:t>
            </a:r>
          </a:p>
        </p:txBody>
      </p:sp>
      <p:pic>
        <p:nvPicPr>
          <p:cNvPr id="3074" name="Picture 2">
            <a:extLst>
              <a:ext uri="{FF2B5EF4-FFF2-40B4-BE49-F238E27FC236}">
                <a16:creationId xmlns:a16="http://schemas.microsoft.com/office/drawing/2014/main" id="{C4703C8C-1E09-BE8D-4D3E-00571D951F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18" y="1777988"/>
            <a:ext cx="5149850" cy="388939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6838241-160C-31C7-AD39-9BD0A65F43B6}"/>
              </a:ext>
            </a:extLst>
          </p:cNvPr>
          <p:cNvPicPr>
            <a:picLocks noChangeAspect="1"/>
          </p:cNvPicPr>
          <p:nvPr/>
        </p:nvPicPr>
        <p:blipFill>
          <a:blip r:embed="rId3"/>
          <a:stretch>
            <a:fillRect/>
          </a:stretch>
        </p:blipFill>
        <p:spPr>
          <a:xfrm>
            <a:off x="5798045" y="1423070"/>
            <a:ext cx="2863508" cy="2528339"/>
          </a:xfrm>
          <a:prstGeom prst="rect">
            <a:avLst/>
          </a:prstGeom>
        </p:spPr>
      </p:pic>
      <p:pic>
        <p:nvPicPr>
          <p:cNvPr id="10" name="Picture 9">
            <a:extLst>
              <a:ext uri="{FF2B5EF4-FFF2-40B4-BE49-F238E27FC236}">
                <a16:creationId xmlns:a16="http://schemas.microsoft.com/office/drawing/2014/main" id="{B4B3DB20-5D0D-752D-24F5-E9A9F5B8F14B}"/>
              </a:ext>
            </a:extLst>
          </p:cNvPr>
          <p:cNvPicPr>
            <a:picLocks noChangeAspect="1"/>
          </p:cNvPicPr>
          <p:nvPr/>
        </p:nvPicPr>
        <p:blipFill>
          <a:blip r:embed="rId4"/>
          <a:stretch>
            <a:fillRect/>
          </a:stretch>
        </p:blipFill>
        <p:spPr>
          <a:xfrm>
            <a:off x="6352276" y="4170760"/>
            <a:ext cx="5149850" cy="2609076"/>
          </a:xfrm>
          <a:prstGeom prst="rect">
            <a:avLst/>
          </a:prstGeom>
        </p:spPr>
      </p:pic>
    </p:spTree>
    <p:extLst>
      <p:ext uri="{BB962C8B-B14F-4D97-AF65-F5344CB8AC3E}">
        <p14:creationId xmlns:p14="http://schemas.microsoft.com/office/powerpoint/2010/main" val="25916075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7870C-DB5F-2993-2064-F43DF85F26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E15CDC-7422-8CFB-ED7F-9DD1C42507D2}"/>
              </a:ext>
            </a:extLst>
          </p:cNvPr>
          <p:cNvSpPr>
            <a:spLocks noGrp="1"/>
          </p:cNvSpPr>
          <p:nvPr>
            <p:ph type="title"/>
          </p:nvPr>
        </p:nvSpPr>
        <p:spPr>
          <a:xfrm>
            <a:off x="2293900" y="91316"/>
            <a:ext cx="7225420" cy="739398"/>
          </a:xfrm>
        </p:spPr>
        <p:txBody>
          <a:bodyPr>
            <a:normAutofit/>
          </a:bodyPr>
          <a:lstStyle/>
          <a:p>
            <a:pPr algn="ctr"/>
            <a:r>
              <a:rPr lang="uk-UA" sz="3200" dirty="0"/>
              <a:t>Адаптація радіоканалу</a:t>
            </a:r>
            <a:endParaRPr lang="uk-UA" sz="3200" noProof="0" dirty="0"/>
          </a:p>
        </p:txBody>
      </p:sp>
      <p:sp>
        <p:nvSpPr>
          <p:cNvPr id="3" name="Content Placeholder 2">
            <a:extLst>
              <a:ext uri="{FF2B5EF4-FFF2-40B4-BE49-F238E27FC236}">
                <a16:creationId xmlns:a16="http://schemas.microsoft.com/office/drawing/2014/main" id="{500FE8B5-1A50-3617-40A9-EE66A2351DA1}"/>
              </a:ext>
            </a:extLst>
          </p:cNvPr>
          <p:cNvSpPr>
            <a:spLocks noGrp="1"/>
          </p:cNvSpPr>
          <p:nvPr>
            <p:ph idx="1"/>
          </p:nvPr>
        </p:nvSpPr>
        <p:spPr>
          <a:xfrm>
            <a:off x="361927" y="747586"/>
            <a:ext cx="11682291" cy="5362828"/>
          </a:xfrm>
        </p:spPr>
        <p:txBody>
          <a:bodyPr>
            <a:normAutofit/>
          </a:bodyPr>
          <a:lstStyle/>
          <a:p>
            <a:pPr marL="0" indent="0">
              <a:buNone/>
            </a:pPr>
            <a:r>
              <a:rPr lang="uk-UA" sz="1600" b="1" dirty="0"/>
              <a:t>Адаптація радіоканалу (</a:t>
            </a:r>
            <a:r>
              <a:rPr lang="en-US" sz="1600" b="1" dirty="0"/>
              <a:t>Link Adaptation)</a:t>
            </a:r>
            <a:r>
              <a:rPr lang="en-US" sz="1600" dirty="0"/>
              <a:t> – </a:t>
            </a:r>
            <a:r>
              <a:rPr lang="uk-UA" sz="1600" dirty="0"/>
              <a:t>це динамічне змінювання параметрів передавання відповідно до поточного стану радіоканалу. Система не обов'язково використовує один режим протягом усього сеансу: вона може змінювати </a:t>
            </a:r>
            <a:r>
              <a:rPr lang="uk-UA" sz="1600" b="1" dirty="0"/>
              <a:t>схему модуляції та кодування (</a:t>
            </a:r>
            <a:r>
              <a:rPr lang="en-US" sz="1600" b="1" dirty="0"/>
              <a:t>Modulation and Coding Scheme, MCS)</a:t>
            </a:r>
            <a:r>
              <a:rPr lang="en-US" sz="1600" dirty="0"/>
              <a:t>, </a:t>
            </a:r>
            <a:r>
              <a:rPr lang="uk-UA" sz="1600" dirty="0"/>
              <a:t>кількість просторових потоків, ширину каналу та інші параметри. У сучасних бездротових системах рішення про зміну режиму може прийматися багаторазово протягом одного сеансу зв'язку.</a:t>
            </a:r>
          </a:p>
          <a:p>
            <a:pPr marL="0" indent="0">
              <a:buNone/>
            </a:pPr>
            <a:r>
              <a:rPr lang="uk-UA" sz="1600" b="1" dirty="0"/>
              <a:t>Схема модуляції та кодування (</a:t>
            </a:r>
            <a:r>
              <a:rPr lang="en-US" sz="1600" b="1" dirty="0"/>
              <a:t>MCS)</a:t>
            </a:r>
            <a:r>
              <a:rPr lang="en-US" sz="1600" dirty="0"/>
              <a:t> </a:t>
            </a:r>
            <a:r>
              <a:rPr lang="uk-UA" sz="1600" dirty="0"/>
              <a:t>визначає, яким способом цифрові дані перетворюються на символи та яку частину переданих бітів становлять надлишкові біти для виправлення помилок. Вищі порядки модуляції, наприклад 64-</a:t>
            </a:r>
            <a:r>
              <a:rPr lang="en-US" sz="1600" dirty="0"/>
              <a:t>QAM </a:t>
            </a:r>
            <a:r>
              <a:rPr lang="uk-UA" sz="1600" dirty="0"/>
              <a:t>або 256-</a:t>
            </a:r>
            <a:r>
              <a:rPr lang="en-US" sz="1600" dirty="0"/>
              <a:t>QAM, </a:t>
            </a:r>
            <a:r>
              <a:rPr lang="uk-UA" sz="1600" dirty="0"/>
              <a:t>забезпечують більше бітів на один символ, але потребують кращої якості каналу. Нижча швидкість кодування додає більше надлишкової інформації та підвищує стійкість до помилок, але зменшує корисну швидкість передавання.</a:t>
            </a:r>
          </a:p>
        </p:txBody>
      </p:sp>
      <p:pic>
        <p:nvPicPr>
          <p:cNvPr id="4098" name="Picture 2">
            <a:extLst>
              <a:ext uri="{FF2B5EF4-FFF2-40B4-BE49-F238E27FC236}">
                <a16:creationId xmlns:a16="http://schemas.microsoft.com/office/drawing/2014/main" id="{B31CBC1D-F72A-41C9-AF17-34D0904C52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0547" y="2925633"/>
            <a:ext cx="6954982" cy="372412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53E0E44-24E8-4620-1475-BB437E59C9FA}"/>
              </a:ext>
            </a:extLst>
          </p:cNvPr>
          <p:cNvSpPr txBox="1"/>
          <p:nvPr/>
        </p:nvSpPr>
        <p:spPr>
          <a:xfrm>
            <a:off x="361927" y="2925633"/>
            <a:ext cx="4858326" cy="3600986"/>
          </a:xfrm>
          <a:prstGeom prst="rect">
            <a:avLst/>
          </a:prstGeom>
          <a:noFill/>
        </p:spPr>
        <p:txBody>
          <a:bodyPr wrap="square">
            <a:spAutoFit/>
          </a:bodyPr>
          <a:lstStyle/>
          <a:p>
            <a:pPr marL="0" indent="0">
              <a:buNone/>
            </a:pPr>
            <a:r>
              <a:rPr lang="uk-UA" sz="1600" dirty="0"/>
              <a:t>За </a:t>
            </a:r>
            <a:r>
              <a:rPr lang="uk-UA" sz="1600" b="1" dirty="0"/>
              <a:t>хорошого стану каналу</a:t>
            </a:r>
            <a:r>
              <a:rPr lang="uk-UA" sz="1600" dirty="0"/>
              <a:t> система може перейти до режиму з вищою модуляцією та меншою надлишковістю кодування, збільшуючи швидкість передавання. Коли рівень шуму або завад зростає, виникає завмирання чи погіршується співвідношення сигнал/шум, система переходить до більш надійного режиму. Таким чином, адаптація забезпечує компроміс між </a:t>
            </a:r>
            <a:r>
              <a:rPr lang="uk-UA" sz="1600" b="1" dirty="0"/>
              <a:t>швидкістю передавання та надійністю зв'язку</a:t>
            </a:r>
            <a:r>
              <a:rPr lang="uk-UA" sz="1600" dirty="0"/>
              <a:t>.</a:t>
            </a:r>
          </a:p>
          <a:p>
            <a:pPr marL="0" indent="0">
              <a:buNone/>
            </a:pPr>
            <a:endParaRPr lang="en-US" sz="1400" b="1" dirty="0"/>
          </a:p>
          <a:p>
            <a:pPr marL="0" indent="0">
              <a:buNone/>
            </a:pPr>
            <a:r>
              <a:rPr lang="uk-UA" sz="1400" b="1" i="1" dirty="0"/>
              <a:t>Важливо:</a:t>
            </a:r>
            <a:r>
              <a:rPr lang="uk-UA" sz="1400" i="1" dirty="0"/>
              <a:t> зміна </a:t>
            </a:r>
            <a:r>
              <a:rPr lang="en-US" sz="1400" i="1" dirty="0"/>
              <a:t>MCS – </a:t>
            </a:r>
            <a:r>
              <a:rPr lang="uk-UA" sz="1400" i="1" dirty="0"/>
              <a:t>лише один із механізмів адаптації. У системах </a:t>
            </a:r>
            <a:r>
              <a:rPr lang="en-US" sz="1400" i="1" dirty="0"/>
              <a:t>MIMO </a:t>
            </a:r>
            <a:r>
              <a:rPr lang="uk-UA" sz="1400" i="1" dirty="0"/>
              <a:t>додатково може змінюватися кількість </a:t>
            </a:r>
            <a:r>
              <a:rPr lang="uk-UA" sz="1400" b="1" i="1" dirty="0"/>
              <a:t>просторових потоків (</a:t>
            </a:r>
            <a:r>
              <a:rPr lang="en-US" sz="1400" b="1" i="1" dirty="0"/>
              <a:t>Spatial Streams)</a:t>
            </a:r>
            <a:r>
              <a:rPr lang="en-US" sz="1400" i="1" dirty="0"/>
              <a:t>, </a:t>
            </a:r>
            <a:r>
              <a:rPr lang="uk-UA" sz="1400" i="1" dirty="0"/>
              <a:t>а в деяких системах – ширина використовуваної смуги, потужність передавача та інші параметри</a:t>
            </a:r>
            <a:endParaRPr lang="uk-UA" sz="1400" i="1" noProof="0" dirty="0"/>
          </a:p>
        </p:txBody>
      </p:sp>
    </p:spTree>
    <p:extLst>
      <p:ext uri="{BB962C8B-B14F-4D97-AF65-F5344CB8AC3E}">
        <p14:creationId xmlns:p14="http://schemas.microsoft.com/office/powerpoint/2010/main" val="23797916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7870C-DB5F-2993-2064-F43DF85F26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E15CDC-7422-8CFB-ED7F-9DD1C42507D2}"/>
              </a:ext>
            </a:extLst>
          </p:cNvPr>
          <p:cNvSpPr>
            <a:spLocks noGrp="1"/>
          </p:cNvSpPr>
          <p:nvPr>
            <p:ph type="title"/>
          </p:nvPr>
        </p:nvSpPr>
        <p:spPr>
          <a:xfrm>
            <a:off x="1925781" y="96554"/>
            <a:ext cx="8340437" cy="739398"/>
          </a:xfrm>
        </p:spPr>
        <p:txBody>
          <a:bodyPr>
            <a:noAutofit/>
          </a:bodyPr>
          <a:lstStyle/>
          <a:p>
            <a:pPr algn="ctr"/>
            <a:r>
              <a:rPr lang="uk-UA" sz="3200" noProof="0" dirty="0"/>
              <a:t>Чому швидкість падає зі збільшенням відстані</a:t>
            </a:r>
            <a:endParaRPr lang="uk-UA" sz="6000" noProof="0" dirty="0"/>
          </a:p>
        </p:txBody>
      </p:sp>
      <p:sp>
        <p:nvSpPr>
          <p:cNvPr id="3" name="Content Placeholder 2">
            <a:extLst>
              <a:ext uri="{FF2B5EF4-FFF2-40B4-BE49-F238E27FC236}">
                <a16:creationId xmlns:a16="http://schemas.microsoft.com/office/drawing/2014/main" id="{500FE8B5-1A50-3617-40A9-EE66A2351DA1}"/>
              </a:ext>
            </a:extLst>
          </p:cNvPr>
          <p:cNvSpPr>
            <a:spLocks noGrp="1"/>
          </p:cNvSpPr>
          <p:nvPr>
            <p:ph idx="1"/>
          </p:nvPr>
        </p:nvSpPr>
        <p:spPr>
          <a:xfrm>
            <a:off x="328828" y="835952"/>
            <a:ext cx="11049000" cy="808121"/>
          </a:xfrm>
        </p:spPr>
        <p:txBody>
          <a:bodyPr>
            <a:normAutofit/>
          </a:bodyPr>
          <a:lstStyle/>
          <a:p>
            <a:pPr marL="0" indent="0">
              <a:buNone/>
            </a:pPr>
            <a:r>
              <a:rPr lang="uk-UA" sz="1600" b="1" dirty="0"/>
              <a:t>Зі збільшенням відстані</a:t>
            </a:r>
            <a:r>
              <a:rPr lang="uk-UA" sz="1600" dirty="0"/>
              <a:t> між передавачем і приймачем зазвичай зростають </a:t>
            </a:r>
            <a:r>
              <a:rPr lang="uk-UA" sz="1600" b="1" dirty="0"/>
              <a:t>втрати поширення (</a:t>
            </a:r>
            <a:r>
              <a:rPr lang="en-US" sz="1600" b="1" dirty="0"/>
              <a:t>Path Loss)</a:t>
            </a:r>
            <a:r>
              <a:rPr lang="en-US" sz="1600" dirty="0"/>
              <a:t>, </a:t>
            </a:r>
            <a:r>
              <a:rPr lang="uk-UA" sz="1600" dirty="0"/>
              <a:t>тому </a:t>
            </a:r>
            <a:r>
              <a:rPr lang="uk-UA" sz="1600" b="1" dirty="0"/>
              <a:t>потужність прийнятого сигналу (</a:t>
            </a:r>
            <a:r>
              <a:rPr lang="en-US" sz="1600" b="1" dirty="0"/>
              <a:t>Received Power)</a:t>
            </a:r>
            <a:r>
              <a:rPr lang="en-US" sz="1600" dirty="0"/>
              <a:t> </a:t>
            </a:r>
            <a:r>
              <a:rPr lang="uk-UA" sz="1600" dirty="0"/>
              <a:t>зменшується. Якщо рівні шуму та завад істотно не змінюються, це призводить до погіршення </a:t>
            </a:r>
            <a:r>
              <a:rPr lang="uk-UA" sz="1600" b="1" dirty="0"/>
              <a:t>співвідношення сигнал/шум (</a:t>
            </a:r>
            <a:r>
              <a:rPr lang="en-US" sz="1600" b="1" dirty="0"/>
              <a:t>SNR)</a:t>
            </a:r>
            <a:r>
              <a:rPr lang="en-US" sz="1600" dirty="0"/>
              <a:t> </a:t>
            </a:r>
            <a:r>
              <a:rPr lang="uk-UA" sz="1600" dirty="0"/>
              <a:t>та </a:t>
            </a:r>
            <a:r>
              <a:rPr lang="uk-UA" sz="1600" b="1" dirty="0"/>
              <a:t>відношення сигнал/(завада + шум) (</a:t>
            </a:r>
            <a:r>
              <a:rPr lang="en-US" sz="1600" b="1" dirty="0"/>
              <a:t>SINR)</a:t>
            </a:r>
            <a:r>
              <a:rPr lang="en-US" sz="1600" dirty="0"/>
              <a:t>.</a:t>
            </a:r>
          </a:p>
          <a:p>
            <a:pPr marL="0" indent="0">
              <a:buNone/>
            </a:pPr>
            <a:endParaRPr lang="uk-UA" sz="2000" noProof="0" dirty="0"/>
          </a:p>
        </p:txBody>
      </p:sp>
      <p:sp>
        <p:nvSpPr>
          <p:cNvPr id="5" name="TextBox 4">
            <a:extLst>
              <a:ext uri="{FF2B5EF4-FFF2-40B4-BE49-F238E27FC236}">
                <a16:creationId xmlns:a16="http://schemas.microsoft.com/office/drawing/2014/main" id="{2317027E-6476-4FBE-7A67-EC42072A51BB}"/>
              </a:ext>
            </a:extLst>
          </p:cNvPr>
          <p:cNvSpPr txBox="1"/>
          <p:nvPr/>
        </p:nvSpPr>
        <p:spPr>
          <a:xfrm>
            <a:off x="328828" y="1644073"/>
            <a:ext cx="4304145" cy="5016758"/>
          </a:xfrm>
          <a:prstGeom prst="rect">
            <a:avLst/>
          </a:prstGeom>
          <a:noFill/>
        </p:spPr>
        <p:txBody>
          <a:bodyPr wrap="square">
            <a:spAutoFit/>
          </a:bodyPr>
          <a:lstStyle/>
          <a:p>
            <a:pPr marL="0" indent="0">
              <a:buNone/>
            </a:pPr>
            <a:r>
              <a:rPr lang="uk-UA" sz="1600" dirty="0"/>
              <a:t>Коли якість радіоканалу погіршується, система </a:t>
            </a:r>
            <a:r>
              <a:rPr lang="uk-UA" sz="1600" b="1" dirty="0"/>
              <a:t>адаптує режим передавання</a:t>
            </a:r>
            <a:r>
              <a:rPr lang="uk-UA" sz="1600" dirty="0"/>
              <a:t>: зменшує порядок модуляції, збільшує надлишковість канального кодування або зменшує кількість просторових потоків. Тобто </a:t>
            </a:r>
            <a:r>
              <a:rPr lang="uk-UA" sz="1600" b="1" dirty="0"/>
              <a:t>схема модуляції та кодування (</a:t>
            </a:r>
            <a:r>
              <a:rPr lang="en-US" sz="1600" b="1" dirty="0"/>
              <a:t>MCS)</a:t>
            </a:r>
            <a:r>
              <a:rPr lang="en-US" sz="1600" dirty="0"/>
              <a:t> </a:t>
            </a:r>
            <a:r>
              <a:rPr lang="uk-UA" sz="1600" dirty="0"/>
              <a:t>переходить до більш надійного режиму, який дозволяє зберегти прийнятний рівень помилок за меншої швидкості передавання.</a:t>
            </a:r>
          </a:p>
          <a:p>
            <a:pPr marL="0" indent="0">
              <a:buNone/>
            </a:pPr>
            <a:r>
              <a:rPr lang="uk-UA" sz="1600" dirty="0"/>
              <a:t>Тому зменшення швидкості на великій відстані </a:t>
            </a:r>
            <a:r>
              <a:rPr lang="uk-UA" sz="1600" b="1" dirty="0"/>
              <a:t>не обов'язково є недоліком протоколу</a:t>
            </a:r>
            <a:r>
              <a:rPr lang="uk-UA" sz="1600" dirty="0"/>
              <a:t>. Це природний результат адаптації системи до погіршення радіоканалу: система поступово обмінює частину потенційної швидкості на більшу </a:t>
            </a:r>
            <a:r>
              <a:rPr lang="uk-UA" sz="1600" b="1" dirty="0"/>
              <a:t>завадостійкість і надійність передавання</a:t>
            </a:r>
            <a:r>
              <a:rPr lang="uk-UA" sz="1600" dirty="0"/>
              <a:t>. При цьому реальна залежність не визначається відстанню однозначно – на неї також впливають частота, перешкоди, загасання в конструкціях, багатопроменевість, антени та потужність передавача.</a:t>
            </a:r>
          </a:p>
        </p:txBody>
      </p:sp>
      <p:pic>
        <p:nvPicPr>
          <p:cNvPr id="1026" name="Picture 2" descr="Minimum SNR and Receiver Sensitivity in Modern Wi-Fi (Wi-Fi 4–7) | antennas and accessories">
            <a:extLst>
              <a:ext uri="{FF2B5EF4-FFF2-40B4-BE49-F238E27FC236}">
                <a16:creationId xmlns:a16="http://schemas.microsoft.com/office/drawing/2014/main" id="{DB979D8B-5495-539A-6FD1-6D6BB6EE932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15940" y="1644073"/>
            <a:ext cx="7676060" cy="51173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41075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7870C-DB5F-2993-2064-F43DF85F26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E15CDC-7422-8CFB-ED7F-9DD1C42507D2}"/>
              </a:ext>
            </a:extLst>
          </p:cNvPr>
          <p:cNvSpPr>
            <a:spLocks noGrp="1"/>
          </p:cNvSpPr>
          <p:nvPr>
            <p:ph type="title"/>
          </p:nvPr>
        </p:nvSpPr>
        <p:spPr>
          <a:xfrm>
            <a:off x="2076261" y="149279"/>
            <a:ext cx="7603447" cy="672757"/>
          </a:xfrm>
        </p:spPr>
        <p:txBody>
          <a:bodyPr>
            <a:normAutofit/>
          </a:bodyPr>
          <a:lstStyle/>
          <a:p>
            <a:pPr algn="ctr"/>
            <a:r>
              <a:rPr lang="uk-UA" sz="3200" noProof="0" dirty="0"/>
              <a:t>Теорема Шеннона та ємність каналу</a:t>
            </a:r>
            <a:endParaRPr lang="uk-UA" noProof="0" dirty="0"/>
          </a:p>
        </p:txBody>
      </p:sp>
      <p:sp>
        <p:nvSpPr>
          <p:cNvPr id="3" name="Content Placeholder 2">
            <a:extLst>
              <a:ext uri="{FF2B5EF4-FFF2-40B4-BE49-F238E27FC236}">
                <a16:creationId xmlns:a16="http://schemas.microsoft.com/office/drawing/2014/main" id="{500FE8B5-1A50-3617-40A9-EE66A2351DA1}"/>
              </a:ext>
            </a:extLst>
          </p:cNvPr>
          <p:cNvSpPr>
            <a:spLocks noGrp="1"/>
          </p:cNvSpPr>
          <p:nvPr>
            <p:ph idx="1"/>
          </p:nvPr>
        </p:nvSpPr>
        <p:spPr>
          <a:xfrm>
            <a:off x="259845" y="801436"/>
            <a:ext cx="11492345" cy="2474967"/>
          </a:xfrm>
        </p:spPr>
        <p:txBody>
          <a:bodyPr>
            <a:normAutofit/>
          </a:bodyPr>
          <a:lstStyle/>
          <a:p>
            <a:pPr marL="0" indent="0">
              <a:buNone/>
            </a:pPr>
            <a:r>
              <a:rPr lang="uk-UA" sz="1600" noProof="0" dirty="0"/>
              <a:t>Для ідеалізованого каналу з адитивним білим гаусівським шумом теоретична максимальна швидкість без помилок визначається:</a:t>
            </a:r>
          </a:p>
          <a:p>
            <a:pPr marL="0" indent="0">
              <a:buNone/>
            </a:pPr>
            <a:endParaRPr lang="uk-UA" sz="1600" noProof="0" dirty="0"/>
          </a:p>
          <a:p>
            <a:pPr marL="0" indent="0">
              <a:buNone/>
            </a:pPr>
            <a:endParaRPr lang="uk-UA" sz="1600" noProof="0" dirty="0"/>
          </a:p>
          <a:p>
            <a:pPr marL="0" indent="0">
              <a:buNone/>
            </a:pPr>
            <a:r>
              <a:rPr lang="uk-UA" sz="1600" noProof="0" dirty="0"/>
              <a:t>Теорема Шеннона не є формулою реальної швидкості Wi-Fi або 5G. Вона задає фундаментальну верхню межу, відносно якої можна оцінювати ефективність практичної системи.</a:t>
            </a:r>
          </a:p>
          <a:p>
            <a:pPr marL="0" indent="0">
              <a:buNone/>
            </a:pPr>
            <a:endParaRPr lang="uk-UA" sz="2000" noProof="0" dirty="0"/>
          </a:p>
        </p:txBody>
      </p:sp>
      <p:pic>
        <p:nvPicPr>
          <p:cNvPr id="4" name="Рисунок 11">
            <a:extLst>
              <a:ext uri="{FF2B5EF4-FFF2-40B4-BE49-F238E27FC236}">
                <a16:creationId xmlns:a16="http://schemas.microsoft.com/office/drawing/2014/main" id="{18E7ED5B-D472-9E52-A8B8-D86FBAAEEDA4}"/>
              </a:ext>
            </a:extLst>
          </p:cNvPr>
          <p:cNvPicPr>
            <a:picLocks noChangeAspect="1"/>
          </p:cNvPicPr>
          <p:nvPr/>
        </p:nvPicPr>
        <p:blipFill>
          <a:blip r:embed="rId2"/>
          <a:stretch>
            <a:fillRect/>
          </a:stretch>
        </p:blipFill>
        <p:spPr>
          <a:xfrm>
            <a:off x="734640" y="1123975"/>
            <a:ext cx="1883519" cy="550961"/>
          </a:xfrm>
          <a:prstGeom prst="rect">
            <a:avLst/>
          </a:prstGeom>
        </p:spPr>
      </p:pic>
      <p:pic>
        <p:nvPicPr>
          <p:cNvPr id="2052" name="Picture 4" descr="Performance comparison of Digital Modulation techniques – GaussianWaves">
            <a:extLst>
              <a:ext uri="{FF2B5EF4-FFF2-40B4-BE49-F238E27FC236}">
                <a16:creationId xmlns:a16="http://schemas.microsoft.com/office/drawing/2014/main" id="{AFB4F76E-8961-F8EE-1CB9-8BCE9F8E00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83" y="2321724"/>
            <a:ext cx="4480959" cy="336071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noise - Why are some Shannon's limit plots exponential rather than logarithmic? - Signal Processing Stack Exchange">
            <a:extLst>
              <a:ext uri="{FF2B5EF4-FFF2-40B4-BE49-F238E27FC236}">
                <a16:creationId xmlns:a16="http://schemas.microsoft.com/office/drawing/2014/main" id="{C2C3038C-78F7-88E1-FD18-355C89CB1D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9142" y="2400815"/>
            <a:ext cx="3960914" cy="320253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4CA88FE-9249-CE91-AA27-4866CB150F15}"/>
              </a:ext>
            </a:extLst>
          </p:cNvPr>
          <p:cNvSpPr txBox="1"/>
          <p:nvPr/>
        </p:nvSpPr>
        <p:spPr>
          <a:xfrm>
            <a:off x="8500056" y="2456158"/>
            <a:ext cx="3537522" cy="2031325"/>
          </a:xfrm>
          <a:prstGeom prst="rect">
            <a:avLst/>
          </a:prstGeom>
          <a:noFill/>
        </p:spPr>
        <p:txBody>
          <a:bodyPr wrap="square">
            <a:spAutoFit/>
          </a:bodyPr>
          <a:lstStyle/>
          <a:p>
            <a:r>
              <a:rPr lang="uk-UA" sz="1400" i="1" noProof="0" dirty="0"/>
              <a:t>AWGN (Additive White Gaussian Noise) – це ідеалізована модель радіоканалу, у якій корисний сигнал спотворюється лише додаванням випадкового білого гаусівського шуму. </a:t>
            </a:r>
          </a:p>
          <a:p>
            <a:r>
              <a:rPr lang="uk-UA" sz="1400" i="1" noProof="0" dirty="0"/>
              <a:t>Вона не описує всі властивості реального радіоканалу, але є зручним еталоном для визначення фундаментальної межі передавання інформації.</a:t>
            </a:r>
          </a:p>
        </p:txBody>
      </p:sp>
      <p:sp>
        <p:nvSpPr>
          <p:cNvPr id="9" name="TextBox 8">
            <a:extLst>
              <a:ext uri="{FF2B5EF4-FFF2-40B4-BE49-F238E27FC236}">
                <a16:creationId xmlns:a16="http://schemas.microsoft.com/office/drawing/2014/main" id="{3113D7DD-3231-DE33-F962-000AC67F5A3D}"/>
              </a:ext>
            </a:extLst>
          </p:cNvPr>
          <p:cNvSpPr txBox="1"/>
          <p:nvPr/>
        </p:nvSpPr>
        <p:spPr>
          <a:xfrm>
            <a:off x="2807855" y="1079293"/>
            <a:ext cx="9168416" cy="830997"/>
          </a:xfrm>
          <a:prstGeom prst="rect">
            <a:avLst/>
          </a:prstGeom>
          <a:solidFill>
            <a:schemeClr val="accent6">
              <a:lumMod val="20000"/>
              <a:lumOff val="80000"/>
            </a:schemeClr>
          </a:solidFill>
        </p:spPr>
        <p:txBody>
          <a:bodyPr wrap="square">
            <a:spAutoFit/>
          </a:bodyPr>
          <a:lstStyle/>
          <a:p>
            <a:pPr marL="0" indent="0">
              <a:buNone/>
            </a:pPr>
            <a:r>
              <a:rPr lang="uk-UA" sz="1600" i="1" noProof="0" dirty="0"/>
              <a:t>Формула показує два фундаментальні </a:t>
            </a:r>
            <a:r>
              <a:rPr lang="uk-UA" sz="1600" b="1" i="1" noProof="0" dirty="0"/>
              <a:t>способи збільшення ємності</a:t>
            </a:r>
            <a:r>
              <a:rPr lang="uk-UA" sz="1600" i="1" noProof="0" dirty="0"/>
              <a:t>: </a:t>
            </a:r>
            <a:r>
              <a:rPr lang="uk-UA" sz="1600" b="1" i="1" noProof="0" dirty="0"/>
              <a:t>збільшити ширину смуги </a:t>
            </a:r>
            <a:r>
              <a:rPr lang="uk-UA" sz="1600" i="1" noProof="0" dirty="0"/>
              <a:t>або </a:t>
            </a:r>
            <a:r>
              <a:rPr lang="uk-UA" sz="1600" b="1" i="1" noProof="0" dirty="0"/>
              <a:t>підвищити SNR</a:t>
            </a:r>
            <a:r>
              <a:rPr lang="uk-UA" sz="1600" i="1" noProof="0" dirty="0"/>
              <a:t>. Однак збільшення SNR стає дедалі менш ефективним через логарифмічний характер залежності.</a:t>
            </a:r>
          </a:p>
        </p:txBody>
      </p:sp>
      <mc:AlternateContent xmlns:mc="http://schemas.openxmlformats.org/markup-compatibility/2006" xmlns:a14="http://schemas.microsoft.com/office/drawing/2010/main">
        <mc:Choice Requires="a14">
          <p:graphicFrame>
            <p:nvGraphicFramePr>
              <p:cNvPr id="14" name="Table 13">
                <a:extLst>
                  <a:ext uri="{FF2B5EF4-FFF2-40B4-BE49-F238E27FC236}">
                    <a16:creationId xmlns:a16="http://schemas.microsoft.com/office/drawing/2014/main" id="{3EB6871B-AF15-0D43-5574-9487D6F31B8A}"/>
                  </a:ext>
                </a:extLst>
              </p:cNvPr>
              <p:cNvGraphicFramePr>
                <a:graphicFrameLocks noGrp="1"/>
              </p:cNvGraphicFramePr>
              <p:nvPr>
                <p:extLst>
                  <p:ext uri="{D42A27DB-BD31-4B8C-83A1-F6EECF244321}">
                    <p14:modId xmlns:p14="http://schemas.microsoft.com/office/powerpoint/2010/main" val="1979835938"/>
                  </p:ext>
                </p:extLst>
              </p:nvPr>
            </p:nvGraphicFramePr>
            <p:xfrm>
              <a:off x="6549910" y="5716132"/>
              <a:ext cx="5389419" cy="1036320"/>
            </p:xfrm>
            <a:graphic>
              <a:graphicData uri="http://schemas.openxmlformats.org/drawingml/2006/table">
                <a:tbl>
                  <a:tblPr/>
                  <a:tblGrid>
                    <a:gridCol w="568037">
                      <a:extLst>
                        <a:ext uri="{9D8B030D-6E8A-4147-A177-3AD203B41FA5}">
                          <a16:colId xmlns:a16="http://schemas.microsoft.com/office/drawing/2014/main" val="776278694"/>
                        </a:ext>
                      </a:extLst>
                    </a:gridCol>
                    <a:gridCol w="4313381">
                      <a:extLst>
                        <a:ext uri="{9D8B030D-6E8A-4147-A177-3AD203B41FA5}">
                          <a16:colId xmlns:a16="http://schemas.microsoft.com/office/drawing/2014/main" val="2130767733"/>
                        </a:ext>
                      </a:extLst>
                    </a:gridCol>
                    <a:gridCol w="508001">
                      <a:extLst>
                        <a:ext uri="{9D8B030D-6E8A-4147-A177-3AD203B41FA5}">
                          <a16:colId xmlns:a16="http://schemas.microsoft.com/office/drawing/2014/main" val="2778054607"/>
                        </a:ext>
                      </a:extLst>
                    </a:gridCol>
                  </a:tblGrid>
                  <a:tr h="252000">
                    <a:tc>
                      <a:txBody>
                        <a:bodyPr/>
                        <a:lstStyle/>
                        <a:p>
                          <a:pPr algn="ctr">
                            <a:buNone/>
                          </a:pPr>
                          <a14:m>
                            <m:oMathPara xmlns:m="http://schemas.openxmlformats.org/officeDocument/2006/math">
                              <m:oMathParaPr>
                                <m:jc m:val="centerGroup"/>
                              </m:oMathParaPr>
                              <m:oMath xmlns:m="http://schemas.openxmlformats.org/officeDocument/2006/math">
                                <m:sSub>
                                  <m:sSubPr>
                                    <m:ctrlPr>
                                      <a:rPr lang="uk-UA" sz="1100" i="1" noProof="0" smtClean="0">
                                        <a:latin typeface="Cambria Math" panose="02040503050406030204" pitchFamily="18" charset="0"/>
                                      </a:rPr>
                                    </m:ctrlPr>
                                  </m:sSubPr>
                                  <m:e>
                                    <m:r>
                                      <a:rPr lang="uk-UA" sz="1100" i="1" noProof="0" smtClean="0">
                                        <a:latin typeface="Cambria Math" panose="02040503050406030204" pitchFamily="18" charset="0"/>
                                      </a:rPr>
                                      <m:t>𝐸</m:t>
                                    </m:r>
                                  </m:e>
                                  <m:sub>
                                    <m:r>
                                      <a:rPr lang="uk-UA" sz="1100" i="1" noProof="0" smtClean="0">
                                        <a:latin typeface="Cambria Math" panose="02040503050406030204" pitchFamily="18" charset="0"/>
                                      </a:rPr>
                                      <m:t>𝑏</m:t>
                                    </m:r>
                                  </m:sub>
                                </m:sSub>
                              </m:oMath>
                            </m:oMathPara>
                          </a14:m>
                          <a:endParaRPr lang="uk-UA" sz="1100" noProof="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buNone/>
                          </a:pPr>
                          <a:r>
                            <a:rPr lang="uk-UA" sz="1100" b="0" noProof="0" dirty="0"/>
                            <a:t>енергія одного біта (Energy per Bit)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buNone/>
                          </a:pPr>
                          <a:r>
                            <a:rPr lang="uk-UA" sz="1100" noProof="0" dirty="0"/>
                            <a:t>Дж</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445861037"/>
                      </a:ext>
                    </a:extLst>
                  </a:tr>
                  <a:tr h="252000">
                    <a:tc>
                      <a:txBody>
                        <a:bodyPr/>
                        <a:lstStyle/>
                        <a:p>
                          <a:pPr algn="ctr">
                            <a:buNone/>
                          </a:pPr>
                          <a14:m>
                            <m:oMathPara xmlns:m="http://schemas.openxmlformats.org/officeDocument/2006/math">
                              <m:oMathParaPr>
                                <m:jc m:val="centerGroup"/>
                              </m:oMathParaPr>
                              <m:oMath xmlns:m="http://schemas.openxmlformats.org/officeDocument/2006/math">
                                <m:sSub>
                                  <m:sSubPr>
                                    <m:ctrlPr>
                                      <a:rPr lang="uk-UA" sz="1100" i="1" noProof="0" smtClean="0">
                                        <a:latin typeface="Cambria Math" panose="02040503050406030204" pitchFamily="18" charset="0"/>
                                      </a:rPr>
                                    </m:ctrlPr>
                                  </m:sSubPr>
                                  <m:e>
                                    <m:r>
                                      <a:rPr lang="uk-UA" sz="1100" i="1" noProof="0" smtClean="0">
                                        <a:latin typeface="Cambria Math" panose="02040503050406030204" pitchFamily="18" charset="0"/>
                                      </a:rPr>
                                      <m:t>𝑁</m:t>
                                    </m:r>
                                  </m:e>
                                  <m:sub>
                                    <m:r>
                                      <a:rPr lang="uk-UA" sz="1100" i="0" noProof="0" smtClean="0">
                                        <a:latin typeface="Cambria Math" panose="02040503050406030204" pitchFamily="18" charset="0"/>
                                      </a:rPr>
                                      <m:t>0</m:t>
                                    </m:r>
                                  </m:sub>
                                </m:sSub>
                              </m:oMath>
                            </m:oMathPara>
                          </a14:m>
                          <a:endParaRPr lang="uk-UA" sz="1100" noProof="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buNone/>
                          </a:pPr>
                          <a:r>
                            <a:rPr lang="uk-UA" sz="1100" b="0" noProof="0" dirty="0"/>
                            <a:t>спектральна густина потужності шуму (Noise Power Spectral Density)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buNone/>
                          </a:pPr>
                          <a:r>
                            <a:rPr lang="uk-UA" sz="1100" noProof="0" dirty="0"/>
                            <a:t>Вт/Гц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957941238"/>
                      </a:ext>
                    </a:extLst>
                  </a:tr>
                  <a:tr h="252000">
                    <a:tc>
                      <a:txBody>
                        <a:bodyPr/>
                        <a:lstStyle/>
                        <a:p>
                          <a:pPr algn="ctr">
                            <a:buNone/>
                          </a:pPr>
                          <a14:m>
                            <m:oMathPara xmlns:m="http://schemas.openxmlformats.org/officeDocument/2006/math">
                              <m:oMathParaPr>
                                <m:jc m:val="centerGroup"/>
                              </m:oMathParaPr>
                              <m:oMath xmlns:m="http://schemas.openxmlformats.org/officeDocument/2006/math">
                                <m:sSub>
                                  <m:sSubPr>
                                    <m:ctrlPr>
                                      <a:rPr lang="uk-UA" sz="1100" i="1" noProof="0" smtClean="0">
                                        <a:latin typeface="Cambria Math" panose="02040503050406030204" pitchFamily="18" charset="0"/>
                                      </a:rPr>
                                    </m:ctrlPr>
                                  </m:sSubPr>
                                  <m:e>
                                    <m:r>
                                      <a:rPr lang="uk-UA" sz="1100" i="1" noProof="0" smtClean="0">
                                        <a:latin typeface="Cambria Math" panose="02040503050406030204" pitchFamily="18" charset="0"/>
                                      </a:rPr>
                                      <m:t>𝐸</m:t>
                                    </m:r>
                                  </m:e>
                                  <m:sub>
                                    <m:r>
                                      <a:rPr lang="uk-UA" sz="1100" i="1" noProof="0" smtClean="0">
                                        <a:latin typeface="Cambria Math" panose="02040503050406030204" pitchFamily="18" charset="0"/>
                                      </a:rPr>
                                      <m:t>𝑏</m:t>
                                    </m:r>
                                  </m:sub>
                                </m:sSub>
                                <m:r>
                                  <a:rPr lang="uk-UA" sz="1100" i="0" noProof="0" smtClean="0">
                                    <a:latin typeface="Cambria Math" panose="02040503050406030204" pitchFamily="18" charset="0"/>
                                  </a:rPr>
                                  <m:t>/</m:t>
                                </m:r>
                                <m:sSub>
                                  <m:sSubPr>
                                    <m:ctrlPr>
                                      <a:rPr lang="uk-UA" sz="1100" i="1" noProof="0" smtClean="0">
                                        <a:latin typeface="Cambria Math" panose="02040503050406030204" pitchFamily="18" charset="0"/>
                                      </a:rPr>
                                    </m:ctrlPr>
                                  </m:sSubPr>
                                  <m:e>
                                    <m:r>
                                      <a:rPr lang="uk-UA" sz="1100" i="1" noProof="0" smtClean="0">
                                        <a:latin typeface="Cambria Math" panose="02040503050406030204" pitchFamily="18" charset="0"/>
                                      </a:rPr>
                                      <m:t>𝑁</m:t>
                                    </m:r>
                                  </m:e>
                                  <m:sub>
                                    <m:r>
                                      <a:rPr lang="uk-UA" sz="1100" i="0" noProof="0" smtClean="0">
                                        <a:latin typeface="Cambria Math" panose="02040503050406030204" pitchFamily="18" charset="0"/>
                                      </a:rPr>
                                      <m:t>0</m:t>
                                    </m:r>
                                  </m:sub>
                                </m:sSub>
                              </m:oMath>
                            </m:oMathPara>
                          </a14:m>
                          <a:endParaRPr lang="uk-UA" sz="1100" noProof="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buNone/>
                          </a:pPr>
                          <a:r>
                            <a:rPr lang="uk-UA" sz="1100" b="0" noProof="0" dirty="0"/>
                            <a:t>відношення енергії біта до спектральної густини шуму</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buNone/>
                          </a:pPr>
                          <a:r>
                            <a:rPr lang="uk-UA" sz="1100" noProof="0" dirty="0"/>
                            <a:t>dB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905667457"/>
                      </a:ext>
                    </a:extLst>
                  </a:tr>
                  <a:tr h="252000">
                    <a:tc>
                      <a:txBody>
                        <a:bodyPr/>
                        <a:lstStyle/>
                        <a:p>
                          <a:pPr algn="ctr">
                            <a:buNone/>
                          </a:pPr>
                          <a:r>
                            <a:rPr lang="uk-UA" sz="1100" noProof="0" dirty="0"/>
                            <a:t>SNR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buNone/>
                          </a:pPr>
                          <a:r>
                            <a:rPr lang="uk-UA" sz="1100" b="0" noProof="0" dirty="0"/>
                            <a:t>співвідношення сигнал/шум (Signal-</a:t>
                          </a:r>
                          <a:r>
                            <a:rPr lang="uk-UA" sz="1100" b="0" noProof="0" dirty="0" err="1"/>
                            <a:t>to</a:t>
                          </a:r>
                          <a:r>
                            <a:rPr lang="uk-UA" sz="1100" b="0" noProof="0" dirty="0"/>
                            <a:t>-</a:t>
                          </a:r>
                          <a:r>
                            <a:rPr lang="uk-UA" sz="1100" b="0" noProof="0" dirty="0" err="1"/>
                            <a:t>Noise</a:t>
                          </a:r>
                          <a:r>
                            <a:rPr lang="uk-UA" sz="1100" b="0" noProof="0" dirty="0"/>
                            <a:t> </a:t>
                          </a:r>
                          <a:r>
                            <a:rPr lang="uk-UA" sz="1100" b="0" noProof="0" dirty="0" err="1"/>
                            <a:t>Ratio</a:t>
                          </a:r>
                          <a:r>
                            <a:rPr lang="uk-UA" sz="1100" b="0" noProof="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buNone/>
                          </a:pPr>
                          <a:r>
                            <a:rPr lang="uk-UA" sz="1100" noProof="0" dirty="0"/>
                            <a:t>dB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414098399"/>
                      </a:ext>
                    </a:extLst>
                  </a:tr>
                </a:tbl>
              </a:graphicData>
            </a:graphic>
          </p:graphicFrame>
        </mc:Choice>
        <mc:Fallback xmlns="">
          <p:graphicFrame>
            <p:nvGraphicFramePr>
              <p:cNvPr id="14" name="Table 13">
                <a:extLst>
                  <a:ext uri="{FF2B5EF4-FFF2-40B4-BE49-F238E27FC236}">
                    <a16:creationId xmlns:a16="http://schemas.microsoft.com/office/drawing/2014/main" id="{3EB6871B-AF15-0D43-5574-9487D6F31B8A}"/>
                  </a:ext>
                </a:extLst>
              </p:cNvPr>
              <p:cNvGraphicFramePr>
                <a:graphicFrameLocks noGrp="1"/>
              </p:cNvGraphicFramePr>
              <p:nvPr>
                <p:extLst>
                  <p:ext uri="{D42A27DB-BD31-4B8C-83A1-F6EECF244321}">
                    <p14:modId xmlns:p14="http://schemas.microsoft.com/office/powerpoint/2010/main" val="1979835938"/>
                  </p:ext>
                </p:extLst>
              </p:nvPr>
            </p:nvGraphicFramePr>
            <p:xfrm>
              <a:off x="6549910" y="5716132"/>
              <a:ext cx="5389419" cy="1036320"/>
            </p:xfrm>
            <a:graphic>
              <a:graphicData uri="http://schemas.openxmlformats.org/drawingml/2006/table">
                <a:tbl>
                  <a:tblPr/>
                  <a:tblGrid>
                    <a:gridCol w="568037">
                      <a:extLst>
                        <a:ext uri="{9D8B030D-6E8A-4147-A177-3AD203B41FA5}">
                          <a16:colId xmlns:a16="http://schemas.microsoft.com/office/drawing/2014/main" val="776278694"/>
                        </a:ext>
                      </a:extLst>
                    </a:gridCol>
                    <a:gridCol w="4313381">
                      <a:extLst>
                        <a:ext uri="{9D8B030D-6E8A-4147-A177-3AD203B41FA5}">
                          <a16:colId xmlns:a16="http://schemas.microsoft.com/office/drawing/2014/main" val="2130767733"/>
                        </a:ext>
                      </a:extLst>
                    </a:gridCol>
                    <a:gridCol w="508001">
                      <a:extLst>
                        <a:ext uri="{9D8B030D-6E8A-4147-A177-3AD203B41FA5}">
                          <a16:colId xmlns:a16="http://schemas.microsoft.com/office/drawing/2014/main" val="2778054607"/>
                        </a:ext>
                      </a:extLst>
                    </a:gridCol>
                  </a:tblGrid>
                  <a:tr h="259080">
                    <a:tc>
                      <a:txBody>
                        <a:bodyPr/>
                        <a:lstStyle/>
                        <a:p>
                          <a:endParaRPr lang="ru-UA"/>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1075" t="-2326" r="-853763" b="-311628"/>
                          </a:stretch>
                        </a:blipFill>
                      </a:tcPr>
                    </a:tc>
                    <a:tc>
                      <a:txBody>
                        <a:bodyPr/>
                        <a:lstStyle/>
                        <a:p>
                          <a:pPr>
                            <a:buNone/>
                          </a:pPr>
                          <a:r>
                            <a:rPr lang="uk-UA" sz="1100" b="0" noProof="0" dirty="0"/>
                            <a:t>енергія одного біта (Energy per Bit)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buNone/>
                          </a:pPr>
                          <a:r>
                            <a:rPr lang="uk-UA" sz="1100" noProof="0" dirty="0"/>
                            <a:t>Дж</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445861037"/>
                      </a:ext>
                    </a:extLst>
                  </a:tr>
                  <a:tr h="259080">
                    <a:tc>
                      <a:txBody>
                        <a:bodyPr/>
                        <a:lstStyle/>
                        <a:p>
                          <a:endParaRPr lang="ru-UA"/>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1075" t="-102326" r="-853763" b="-211628"/>
                          </a:stretch>
                        </a:blipFill>
                      </a:tcPr>
                    </a:tc>
                    <a:tc>
                      <a:txBody>
                        <a:bodyPr/>
                        <a:lstStyle/>
                        <a:p>
                          <a:pPr>
                            <a:buNone/>
                          </a:pPr>
                          <a:r>
                            <a:rPr lang="uk-UA" sz="1100" b="0" noProof="0" dirty="0"/>
                            <a:t>спектральна густина потужності шуму (Noise Power Spectral Density)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buNone/>
                          </a:pPr>
                          <a:r>
                            <a:rPr lang="uk-UA" sz="1100" noProof="0" dirty="0"/>
                            <a:t>Вт/Гц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957941238"/>
                      </a:ext>
                    </a:extLst>
                  </a:tr>
                  <a:tr h="259080">
                    <a:tc>
                      <a:txBody>
                        <a:bodyPr/>
                        <a:lstStyle/>
                        <a:p>
                          <a:endParaRPr lang="ru-UA"/>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1075" t="-207143" r="-853763" b="-116667"/>
                          </a:stretch>
                        </a:blipFill>
                      </a:tcPr>
                    </a:tc>
                    <a:tc>
                      <a:txBody>
                        <a:bodyPr/>
                        <a:lstStyle/>
                        <a:p>
                          <a:pPr>
                            <a:buNone/>
                          </a:pPr>
                          <a:r>
                            <a:rPr lang="uk-UA" sz="1100" b="0" noProof="0" dirty="0"/>
                            <a:t>відношення енергії біта до спектральної густини шуму</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buNone/>
                          </a:pPr>
                          <a:r>
                            <a:rPr lang="uk-UA" sz="1100" noProof="0" dirty="0"/>
                            <a:t>dB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905667457"/>
                      </a:ext>
                    </a:extLst>
                  </a:tr>
                  <a:tr h="259080">
                    <a:tc>
                      <a:txBody>
                        <a:bodyPr/>
                        <a:lstStyle/>
                        <a:p>
                          <a:pPr algn="ctr">
                            <a:buNone/>
                          </a:pPr>
                          <a:r>
                            <a:rPr lang="uk-UA" sz="1100" noProof="0" dirty="0"/>
                            <a:t>SNR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buNone/>
                          </a:pPr>
                          <a:r>
                            <a:rPr lang="uk-UA" sz="1100" b="0" noProof="0" dirty="0"/>
                            <a:t>співвідношення сигнал/шум (Signal-</a:t>
                          </a:r>
                          <a:r>
                            <a:rPr lang="uk-UA" sz="1100" b="0" noProof="0" dirty="0" err="1"/>
                            <a:t>to</a:t>
                          </a:r>
                          <a:r>
                            <a:rPr lang="uk-UA" sz="1100" b="0" noProof="0" dirty="0"/>
                            <a:t>-</a:t>
                          </a:r>
                          <a:r>
                            <a:rPr lang="uk-UA" sz="1100" b="0" noProof="0" dirty="0" err="1"/>
                            <a:t>Noise</a:t>
                          </a:r>
                          <a:r>
                            <a:rPr lang="uk-UA" sz="1100" b="0" noProof="0" dirty="0"/>
                            <a:t> </a:t>
                          </a:r>
                          <a:r>
                            <a:rPr lang="uk-UA" sz="1100" b="0" noProof="0" dirty="0" err="1"/>
                            <a:t>Ratio</a:t>
                          </a:r>
                          <a:r>
                            <a:rPr lang="uk-UA" sz="1100" b="0" noProof="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buNone/>
                          </a:pPr>
                          <a:r>
                            <a:rPr lang="uk-UA" sz="1100" noProof="0" dirty="0"/>
                            <a:t>dB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414098399"/>
                      </a:ext>
                    </a:extLst>
                  </a:tr>
                </a:tbl>
              </a:graphicData>
            </a:graphic>
          </p:graphicFrame>
        </mc:Fallback>
      </mc:AlternateContent>
      <p:pic>
        <p:nvPicPr>
          <p:cNvPr id="16" name="Picture 15">
            <a:extLst>
              <a:ext uri="{FF2B5EF4-FFF2-40B4-BE49-F238E27FC236}">
                <a16:creationId xmlns:a16="http://schemas.microsoft.com/office/drawing/2014/main" id="{6A3F4CE0-E56C-978B-4CD4-7D629C85D690}"/>
              </a:ext>
            </a:extLst>
          </p:cNvPr>
          <p:cNvPicPr>
            <a:picLocks noChangeAspect="1"/>
          </p:cNvPicPr>
          <p:nvPr/>
        </p:nvPicPr>
        <p:blipFill>
          <a:blip r:embed="rId6"/>
          <a:stretch>
            <a:fillRect/>
          </a:stretch>
        </p:blipFill>
        <p:spPr>
          <a:xfrm>
            <a:off x="320078" y="6011117"/>
            <a:ext cx="1143000" cy="581025"/>
          </a:xfrm>
          <a:prstGeom prst="rect">
            <a:avLst/>
          </a:prstGeom>
        </p:spPr>
      </p:pic>
      <p:pic>
        <p:nvPicPr>
          <p:cNvPr id="20" name="Picture 19">
            <a:extLst>
              <a:ext uri="{FF2B5EF4-FFF2-40B4-BE49-F238E27FC236}">
                <a16:creationId xmlns:a16="http://schemas.microsoft.com/office/drawing/2014/main" id="{28FE5CEC-A374-CD86-1D9C-D9299CA330A2}"/>
              </a:ext>
            </a:extLst>
          </p:cNvPr>
          <p:cNvPicPr>
            <a:picLocks noChangeAspect="1"/>
          </p:cNvPicPr>
          <p:nvPr/>
        </p:nvPicPr>
        <p:blipFill>
          <a:blip r:embed="rId7"/>
          <a:stretch>
            <a:fillRect/>
          </a:stretch>
        </p:blipFill>
        <p:spPr>
          <a:xfrm>
            <a:off x="2076261" y="6039692"/>
            <a:ext cx="1085850" cy="552450"/>
          </a:xfrm>
          <a:prstGeom prst="rect">
            <a:avLst/>
          </a:prstGeom>
        </p:spPr>
      </p:pic>
      <p:sp>
        <p:nvSpPr>
          <p:cNvPr id="22" name="TextBox 21">
            <a:extLst>
              <a:ext uri="{FF2B5EF4-FFF2-40B4-BE49-F238E27FC236}">
                <a16:creationId xmlns:a16="http://schemas.microsoft.com/office/drawing/2014/main" id="{7E5B5354-92C1-5906-1934-F314C26218B5}"/>
              </a:ext>
            </a:extLst>
          </p:cNvPr>
          <p:cNvSpPr txBox="1"/>
          <p:nvPr/>
        </p:nvSpPr>
        <p:spPr>
          <a:xfrm>
            <a:off x="3656617" y="6093877"/>
            <a:ext cx="699754" cy="338554"/>
          </a:xfrm>
          <a:prstGeom prst="rect">
            <a:avLst/>
          </a:prstGeom>
          <a:noFill/>
        </p:spPr>
        <p:txBody>
          <a:bodyPr wrap="square">
            <a:spAutoFit/>
          </a:bodyPr>
          <a:lstStyle/>
          <a:p>
            <a:r>
              <a:rPr lang="uk-UA" sz="1600" i="1" noProof="0" dirty="0"/>
              <a:t>тоді</a:t>
            </a:r>
            <a:endParaRPr lang="uk-UA" sz="1600" dirty="0"/>
          </a:p>
        </p:txBody>
      </p:sp>
      <p:pic>
        <p:nvPicPr>
          <p:cNvPr id="24" name="Picture 23">
            <a:extLst>
              <a:ext uri="{FF2B5EF4-FFF2-40B4-BE49-F238E27FC236}">
                <a16:creationId xmlns:a16="http://schemas.microsoft.com/office/drawing/2014/main" id="{0AE3D9CC-8F9A-6AE1-BC02-2530E38749F0}"/>
              </a:ext>
            </a:extLst>
          </p:cNvPr>
          <p:cNvPicPr>
            <a:picLocks noChangeAspect="1"/>
          </p:cNvPicPr>
          <p:nvPr/>
        </p:nvPicPr>
        <p:blipFill>
          <a:blip r:embed="rId8"/>
          <a:stretch>
            <a:fillRect/>
          </a:stretch>
        </p:blipFill>
        <p:spPr>
          <a:xfrm>
            <a:off x="4623136" y="6056564"/>
            <a:ext cx="1162050" cy="514350"/>
          </a:xfrm>
          <a:prstGeom prst="rect">
            <a:avLst/>
          </a:prstGeom>
        </p:spPr>
      </p:pic>
    </p:spTree>
    <p:extLst>
      <p:ext uri="{BB962C8B-B14F-4D97-AF65-F5344CB8AC3E}">
        <p14:creationId xmlns:p14="http://schemas.microsoft.com/office/powerpoint/2010/main" val="21671775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7870C-DB5F-2993-2064-F43DF85F26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E15CDC-7422-8CFB-ED7F-9DD1C42507D2}"/>
              </a:ext>
            </a:extLst>
          </p:cNvPr>
          <p:cNvSpPr>
            <a:spLocks noGrp="1"/>
          </p:cNvSpPr>
          <p:nvPr>
            <p:ph type="title"/>
          </p:nvPr>
        </p:nvSpPr>
        <p:spPr>
          <a:xfrm>
            <a:off x="1884218" y="0"/>
            <a:ext cx="8248073" cy="739398"/>
          </a:xfrm>
        </p:spPr>
        <p:txBody>
          <a:bodyPr>
            <a:noAutofit/>
          </a:bodyPr>
          <a:lstStyle/>
          <a:p>
            <a:pPr algn="ctr"/>
            <a:r>
              <a:rPr lang="uk-UA" sz="3200" noProof="0" dirty="0"/>
              <a:t>Чому не можна просто збільшувати потужність</a:t>
            </a:r>
            <a:endParaRPr lang="uk-UA" sz="6000" noProof="0" dirty="0"/>
          </a:p>
        </p:txBody>
      </p:sp>
      <p:pic>
        <p:nvPicPr>
          <p:cNvPr id="6" name="Content Placeholder 5">
            <a:extLst>
              <a:ext uri="{FF2B5EF4-FFF2-40B4-BE49-F238E27FC236}">
                <a16:creationId xmlns:a16="http://schemas.microsoft.com/office/drawing/2014/main" id="{A7D25053-F531-4AC8-137B-4B4AFA1CAFA9}"/>
              </a:ext>
            </a:extLst>
          </p:cNvPr>
          <p:cNvPicPr>
            <a:picLocks noGrp="1" noChangeAspect="1"/>
          </p:cNvPicPr>
          <p:nvPr>
            <p:ph idx="1"/>
          </p:nvPr>
        </p:nvPicPr>
        <p:blipFill>
          <a:blip r:embed="rId2"/>
          <a:stretch>
            <a:fillRect/>
          </a:stretch>
        </p:blipFill>
        <p:spPr bwMode="auto">
          <a:xfrm>
            <a:off x="756978" y="739398"/>
            <a:ext cx="10160404" cy="60809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01843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7870C-DB5F-2993-2064-F43DF85F26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E15CDC-7422-8CFB-ED7F-9DD1C42507D2}"/>
              </a:ext>
            </a:extLst>
          </p:cNvPr>
          <p:cNvSpPr>
            <a:spLocks noGrp="1"/>
          </p:cNvSpPr>
          <p:nvPr>
            <p:ph type="title"/>
          </p:nvPr>
        </p:nvSpPr>
        <p:spPr>
          <a:xfrm>
            <a:off x="1505527" y="208245"/>
            <a:ext cx="8515928" cy="739398"/>
          </a:xfrm>
        </p:spPr>
        <p:txBody>
          <a:bodyPr>
            <a:noAutofit/>
          </a:bodyPr>
          <a:lstStyle/>
          <a:p>
            <a:pPr algn="ctr"/>
            <a:r>
              <a:rPr lang="uk-UA" sz="3200" noProof="0" dirty="0"/>
              <a:t>MIMO – використання просторового виміру</a:t>
            </a:r>
          </a:p>
        </p:txBody>
      </p:sp>
      <p:sp>
        <p:nvSpPr>
          <p:cNvPr id="3" name="Content Placeholder 2">
            <a:extLst>
              <a:ext uri="{FF2B5EF4-FFF2-40B4-BE49-F238E27FC236}">
                <a16:creationId xmlns:a16="http://schemas.microsoft.com/office/drawing/2014/main" id="{500FE8B5-1A50-3617-40A9-EE66A2351DA1}"/>
              </a:ext>
            </a:extLst>
          </p:cNvPr>
          <p:cNvSpPr>
            <a:spLocks noGrp="1"/>
          </p:cNvSpPr>
          <p:nvPr>
            <p:ph idx="1"/>
          </p:nvPr>
        </p:nvSpPr>
        <p:spPr>
          <a:xfrm>
            <a:off x="448900" y="1028919"/>
            <a:ext cx="5961136" cy="5362828"/>
          </a:xfrm>
        </p:spPr>
        <p:txBody>
          <a:bodyPr>
            <a:normAutofit/>
          </a:bodyPr>
          <a:lstStyle/>
          <a:p>
            <a:pPr marL="0" indent="0">
              <a:buNone/>
            </a:pPr>
            <a:r>
              <a:rPr lang="uk-UA" sz="1800" b="1" noProof="0" dirty="0"/>
              <a:t>MIMO (Multiple Input Multiple Output) </a:t>
            </a:r>
            <a:r>
              <a:rPr lang="uk-UA" sz="1800" noProof="0" dirty="0"/>
              <a:t>використовує кілька передавальних і/або приймальних антен для ефективнішого використання радіоканалу. У сприятливих умовах система може передавати кілька незалежних просторових потоків одночасно.</a:t>
            </a:r>
          </a:p>
          <a:p>
            <a:pPr marL="0" indent="0">
              <a:buNone/>
            </a:pPr>
            <a:r>
              <a:rPr lang="uk-UA" sz="1800" noProof="0" dirty="0"/>
              <a:t>У результаті швидкість може зростати без пропорційного збільшення ширини смуги або потужності. Реальний виграш залежить від просторових властивостей каналу, кількості антен, кореляції між ними та якості сигналу.</a:t>
            </a:r>
          </a:p>
          <a:p>
            <a:pPr marL="0" indent="0">
              <a:buNone/>
            </a:pPr>
            <a:endParaRPr lang="uk-UA" sz="2000" noProof="0" dirty="0"/>
          </a:p>
        </p:txBody>
      </p:sp>
      <p:pic>
        <p:nvPicPr>
          <p:cNvPr id="4098" name="Picture 2">
            <a:extLst>
              <a:ext uri="{FF2B5EF4-FFF2-40B4-BE49-F238E27FC236}">
                <a16:creationId xmlns:a16="http://schemas.microsoft.com/office/drawing/2014/main" id="{D994A6D8-E34B-0C61-4DE7-7595993C5E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1019" y="1131028"/>
            <a:ext cx="4453306" cy="551872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16A625E-5BB0-039D-DD01-7C0DD176E9D2}"/>
              </a:ext>
            </a:extLst>
          </p:cNvPr>
          <p:cNvPicPr>
            <a:picLocks noChangeAspect="1"/>
          </p:cNvPicPr>
          <p:nvPr/>
        </p:nvPicPr>
        <p:blipFill>
          <a:blip r:embed="rId3"/>
          <a:stretch>
            <a:fillRect/>
          </a:stretch>
        </p:blipFill>
        <p:spPr>
          <a:xfrm>
            <a:off x="605848" y="4249882"/>
            <a:ext cx="3905250" cy="1905000"/>
          </a:xfrm>
          <a:prstGeom prst="rect">
            <a:avLst/>
          </a:prstGeom>
        </p:spPr>
      </p:pic>
    </p:spTree>
    <p:extLst>
      <p:ext uri="{BB962C8B-B14F-4D97-AF65-F5344CB8AC3E}">
        <p14:creationId xmlns:p14="http://schemas.microsoft.com/office/powerpoint/2010/main" val="2684482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7870C-DB5F-2993-2064-F43DF85F26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E15CDC-7422-8CFB-ED7F-9DD1C42507D2}"/>
              </a:ext>
            </a:extLst>
          </p:cNvPr>
          <p:cNvSpPr>
            <a:spLocks noGrp="1"/>
          </p:cNvSpPr>
          <p:nvPr>
            <p:ph type="title"/>
          </p:nvPr>
        </p:nvSpPr>
        <p:spPr>
          <a:xfrm>
            <a:off x="2358554" y="77085"/>
            <a:ext cx="7225420" cy="739398"/>
          </a:xfrm>
        </p:spPr>
        <p:txBody>
          <a:bodyPr>
            <a:normAutofit/>
          </a:bodyPr>
          <a:lstStyle/>
          <a:p>
            <a:pPr algn="ctr"/>
            <a:r>
              <a:rPr lang="uk-UA" sz="3200" noProof="0" dirty="0"/>
              <a:t>Beamforming</a:t>
            </a:r>
            <a:endParaRPr lang="uk-UA" sz="6600" noProof="0" dirty="0"/>
          </a:p>
        </p:txBody>
      </p:sp>
      <p:sp>
        <p:nvSpPr>
          <p:cNvPr id="3" name="Content Placeholder 2">
            <a:extLst>
              <a:ext uri="{FF2B5EF4-FFF2-40B4-BE49-F238E27FC236}">
                <a16:creationId xmlns:a16="http://schemas.microsoft.com/office/drawing/2014/main" id="{500FE8B5-1A50-3617-40A9-EE66A2351DA1}"/>
              </a:ext>
            </a:extLst>
          </p:cNvPr>
          <p:cNvSpPr>
            <a:spLocks noGrp="1"/>
          </p:cNvSpPr>
          <p:nvPr>
            <p:ph idx="1"/>
          </p:nvPr>
        </p:nvSpPr>
        <p:spPr>
          <a:xfrm>
            <a:off x="345164" y="627668"/>
            <a:ext cx="11049000" cy="5362828"/>
          </a:xfrm>
        </p:spPr>
        <p:txBody>
          <a:bodyPr>
            <a:normAutofit/>
          </a:bodyPr>
          <a:lstStyle/>
          <a:p>
            <a:pPr marL="0" indent="0">
              <a:buNone/>
            </a:pPr>
            <a:r>
              <a:rPr lang="uk-UA" sz="1600" b="1" noProof="0" dirty="0"/>
              <a:t>Beamforming</a:t>
            </a:r>
            <a:r>
              <a:rPr lang="uk-UA" sz="1600" noProof="0" dirty="0"/>
              <a:t> – керування амплітудою та фазою сигналів на кількох антенах таким чином, щоб сформувати бажаний просторовий напрямок випромінювання або приймання.</a:t>
            </a:r>
          </a:p>
          <a:p>
            <a:pPr marL="0" indent="0">
              <a:buNone/>
            </a:pPr>
            <a:r>
              <a:rPr lang="uk-UA" sz="1600" noProof="0" dirty="0"/>
              <a:t>У потрібному напрямку сигнали можуть складатися конструктивно, підвищуючи ефективний рівень сигналу. В інших напрямках можливо зменшувати випромінювання, що сприяє просторовому повторному використанню частот і зменшенню завад.</a:t>
            </a:r>
          </a:p>
          <a:p>
            <a:pPr marL="0" indent="0">
              <a:buNone/>
            </a:pPr>
            <a:endParaRPr lang="uk-UA" sz="2000" noProof="0" dirty="0"/>
          </a:p>
        </p:txBody>
      </p:sp>
      <p:pic>
        <p:nvPicPr>
          <p:cNvPr id="5" name="Picture 4">
            <a:extLst>
              <a:ext uri="{FF2B5EF4-FFF2-40B4-BE49-F238E27FC236}">
                <a16:creationId xmlns:a16="http://schemas.microsoft.com/office/drawing/2014/main" id="{77F597A5-F25F-96E8-E5DE-0739F9540832}"/>
              </a:ext>
            </a:extLst>
          </p:cNvPr>
          <p:cNvPicPr>
            <a:picLocks noChangeAspect="1"/>
          </p:cNvPicPr>
          <p:nvPr/>
        </p:nvPicPr>
        <p:blipFill>
          <a:blip r:embed="rId2"/>
          <a:stretch>
            <a:fillRect/>
          </a:stretch>
        </p:blipFill>
        <p:spPr>
          <a:xfrm>
            <a:off x="345164" y="1858725"/>
            <a:ext cx="4790254" cy="2503504"/>
          </a:xfrm>
          <a:prstGeom prst="rect">
            <a:avLst/>
          </a:prstGeom>
        </p:spPr>
      </p:pic>
      <p:pic>
        <p:nvPicPr>
          <p:cNvPr id="7" name="Picture 6">
            <a:extLst>
              <a:ext uri="{FF2B5EF4-FFF2-40B4-BE49-F238E27FC236}">
                <a16:creationId xmlns:a16="http://schemas.microsoft.com/office/drawing/2014/main" id="{BDF0CB16-8AB8-0DA0-CC9A-37ADF8B29433}"/>
              </a:ext>
            </a:extLst>
          </p:cNvPr>
          <p:cNvPicPr>
            <a:picLocks noChangeAspect="1"/>
          </p:cNvPicPr>
          <p:nvPr/>
        </p:nvPicPr>
        <p:blipFill>
          <a:blip r:embed="rId3"/>
          <a:stretch>
            <a:fillRect/>
          </a:stretch>
        </p:blipFill>
        <p:spPr>
          <a:xfrm>
            <a:off x="5255851" y="1858726"/>
            <a:ext cx="6746862" cy="2503503"/>
          </a:xfrm>
          <a:prstGeom prst="rect">
            <a:avLst/>
          </a:prstGeom>
        </p:spPr>
      </p:pic>
      <p:pic>
        <p:nvPicPr>
          <p:cNvPr id="3074" name="Picture 2">
            <a:extLst>
              <a:ext uri="{FF2B5EF4-FFF2-40B4-BE49-F238E27FC236}">
                <a16:creationId xmlns:a16="http://schemas.microsoft.com/office/drawing/2014/main" id="{4DA7B693-E308-6499-A290-8B6BA5D59B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59181" y="4399663"/>
            <a:ext cx="3422773" cy="225280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75FF7E78-4EFC-6A3C-216D-59B9F00059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7374" y="4399665"/>
            <a:ext cx="2857500" cy="238125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006B8608-CFCD-B7B7-44EE-977A49C08EF4}"/>
              </a:ext>
            </a:extLst>
          </p:cNvPr>
          <p:cNvPicPr>
            <a:picLocks noChangeAspect="1"/>
          </p:cNvPicPr>
          <p:nvPr/>
        </p:nvPicPr>
        <p:blipFill>
          <a:blip r:embed="rId6"/>
          <a:stretch>
            <a:fillRect/>
          </a:stretch>
        </p:blipFill>
        <p:spPr>
          <a:xfrm>
            <a:off x="3542109" y="4399663"/>
            <a:ext cx="4127502" cy="2381251"/>
          </a:xfrm>
          <a:prstGeom prst="rect">
            <a:avLst/>
          </a:prstGeom>
        </p:spPr>
      </p:pic>
    </p:spTree>
    <p:extLst>
      <p:ext uri="{BB962C8B-B14F-4D97-AF65-F5344CB8AC3E}">
        <p14:creationId xmlns:p14="http://schemas.microsoft.com/office/powerpoint/2010/main" val="21292684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7870C-DB5F-2993-2064-F43DF85F26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E15CDC-7422-8CFB-ED7F-9DD1C42507D2}"/>
              </a:ext>
            </a:extLst>
          </p:cNvPr>
          <p:cNvSpPr>
            <a:spLocks noGrp="1"/>
          </p:cNvSpPr>
          <p:nvPr>
            <p:ph type="title"/>
          </p:nvPr>
        </p:nvSpPr>
        <p:spPr>
          <a:xfrm>
            <a:off x="1865745" y="171299"/>
            <a:ext cx="8743465" cy="739398"/>
          </a:xfrm>
        </p:spPr>
        <p:txBody>
          <a:bodyPr>
            <a:noAutofit/>
          </a:bodyPr>
          <a:lstStyle/>
          <a:p>
            <a:pPr algn="ctr"/>
            <a:r>
              <a:rPr lang="uk-UA" sz="3200" noProof="0" dirty="0"/>
              <a:t>Фундаментальні інженерні компроміси</a:t>
            </a:r>
            <a:br>
              <a:rPr lang="uk-UA" sz="3200" noProof="0" dirty="0"/>
            </a:br>
            <a:r>
              <a:rPr lang="uk-UA" sz="3200" b="1" noProof="0" dirty="0"/>
              <a:t>Дальність, швидкість, надійність та енергія</a:t>
            </a:r>
            <a:endParaRPr lang="uk-UA" sz="3200" noProof="0" dirty="0"/>
          </a:p>
        </p:txBody>
      </p:sp>
      <p:sp>
        <p:nvSpPr>
          <p:cNvPr id="3" name="Content Placeholder 2">
            <a:extLst>
              <a:ext uri="{FF2B5EF4-FFF2-40B4-BE49-F238E27FC236}">
                <a16:creationId xmlns:a16="http://schemas.microsoft.com/office/drawing/2014/main" id="{500FE8B5-1A50-3617-40A9-EE66A2351DA1}"/>
              </a:ext>
            </a:extLst>
          </p:cNvPr>
          <p:cNvSpPr>
            <a:spLocks noGrp="1"/>
          </p:cNvSpPr>
          <p:nvPr>
            <p:ph idx="1"/>
          </p:nvPr>
        </p:nvSpPr>
        <p:spPr>
          <a:xfrm>
            <a:off x="323274" y="1028919"/>
            <a:ext cx="11757890" cy="5362828"/>
          </a:xfrm>
        </p:spPr>
        <p:txBody>
          <a:bodyPr>
            <a:normAutofit/>
          </a:bodyPr>
          <a:lstStyle/>
          <a:p>
            <a:pPr marL="0" indent="0">
              <a:buNone/>
            </a:pPr>
            <a:r>
              <a:rPr lang="uk-UA" sz="1800" noProof="0" dirty="0"/>
              <a:t>У бездротовій системі неможливо незалежно максимізувати всі характеристики. Висока швидкість зазвичай потребує більшої смуги, вищої спектральної ефективності та кращого SNR. Велика дальність, навпаки, часто вимагає більшого link budget, нижчої швидкості, більшої чутливості або спрямованих антен.</a:t>
            </a:r>
          </a:p>
          <a:p>
            <a:pPr marL="0" indent="0">
              <a:buNone/>
            </a:pPr>
            <a:r>
              <a:rPr lang="uk-UA" sz="1800" noProof="0" dirty="0"/>
              <a:t>Енергоспоживання також є фундаментальним обмеженням, особливо для батарейних пристроїв. Тому BLE, LoRaWAN та NB-</a:t>
            </a:r>
            <a:r>
              <a:rPr lang="uk-UA" sz="1800" noProof="0" dirty="0" err="1"/>
              <a:t>IoT</a:t>
            </a:r>
            <a:r>
              <a:rPr lang="uk-UA" sz="1800" noProof="0" dirty="0"/>
              <a:t> можуть свідомо жертвувати швидкістю заради енергоефективності та тривалої роботи від батареї.</a:t>
            </a:r>
          </a:p>
          <a:p>
            <a:pPr marL="0" indent="0">
              <a:buNone/>
            </a:pPr>
            <a:endParaRPr lang="uk-UA" sz="2000" noProof="0" dirty="0"/>
          </a:p>
        </p:txBody>
      </p:sp>
      <p:pic>
        <p:nvPicPr>
          <p:cNvPr id="6" name="Picture 5">
            <a:extLst>
              <a:ext uri="{FF2B5EF4-FFF2-40B4-BE49-F238E27FC236}">
                <a16:creationId xmlns:a16="http://schemas.microsoft.com/office/drawing/2014/main" id="{E5A329E2-CBC4-C70D-3EC1-6EBBB6F9CB7D}"/>
              </a:ext>
            </a:extLst>
          </p:cNvPr>
          <p:cNvPicPr>
            <a:picLocks noChangeAspect="1"/>
          </p:cNvPicPr>
          <p:nvPr/>
        </p:nvPicPr>
        <p:blipFill>
          <a:blip r:embed="rId2"/>
          <a:stretch>
            <a:fillRect/>
          </a:stretch>
        </p:blipFill>
        <p:spPr>
          <a:xfrm>
            <a:off x="5895544" y="2747766"/>
            <a:ext cx="4606202" cy="3998225"/>
          </a:xfrm>
          <a:prstGeom prst="rect">
            <a:avLst/>
          </a:prstGeom>
        </p:spPr>
      </p:pic>
      <p:pic>
        <p:nvPicPr>
          <p:cNvPr id="4104" name="Picture 8">
            <a:extLst>
              <a:ext uri="{FF2B5EF4-FFF2-40B4-BE49-F238E27FC236}">
                <a16:creationId xmlns:a16="http://schemas.microsoft.com/office/drawing/2014/main" id="{FD792B9E-680E-FC79-F17F-CC88F611E1B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4051" y="2747766"/>
            <a:ext cx="4676343" cy="41102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38796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7870C-DB5F-2993-2064-F43DF85F26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E15CDC-7422-8CFB-ED7F-9DD1C42507D2}"/>
              </a:ext>
            </a:extLst>
          </p:cNvPr>
          <p:cNvSpPr>
            <a:spLocks noGrp="1"/>
          </p:cNvSpPr>
          <p:nvPr>
            <p:ph type="title"/>
          </p:nvPr>
        </p:nvSpPr>
        <p:spPr>
          <a:xfrm>
            <a:off x="960581" y="208245"/>
            <a:ext cx="10344727" cy="739398"/>
          </a:xfrm>
        </p:spPr>
        <p:txBody>
          <a:bodyPr>
            <a:noAutofit/>
          </a:bodyPr>
          <a:lstStyle/>
          <a:p>
            <a:pPr algn="ctr"/>
            <a:r>
              <a:rPr lang="uk-UA" sz="3200" b="1" dirty="0"/>
              <a:t>Різні технології — різні способи реалізації, але спільна інженерна логіка аналізу.</a:t>
            </a:r>
            <a:endParaRPr lang="uk-UA" sz="3200" b="1" noProof="0" dirty="0"/>
          </a:p>
        </p:txBody>
      </p:sp>
      <p:sp>
        <p:nvSpPr>
          <p:cNvPr id="3" name="Content Placeholder 2">
            <a:extLst>
              <a:ext uri="{FF2B5EF4-FFF2-40B4-BE49-F238E27FC236}">
                <a16:creationId xmlns:a16="http://schemas.microsoft.com/office/drawing/2014/main" id="{500FE8B5-1A50-3617-40A9-EE66A2351DA1}"/>
              </a:ext>
            </a:extLst>
          </p:cNvPr>
          <p:cNvSpPr>
            <a:spLocks noGrp="1"/>
          </p:cNvSpPr>
          <p:nvPr>
            <p:ph idx="1"/>
          </p:nvPr>
        </p:nvSpPr>
        <p:spPr>
          <a:xfrm>
            <a:off x="326049" y="1283225"/>
            <a:ext cx="11613790" cy="5362828"/>
          </a:xfrm>
        </p:spPr>
        <p:txBody>
          <a:bodyPr>
            <a:normAutofit/>
          </a:bodyPr>
          <a:lstStyle/>
          <a:p>
            <a:pPr marL="0" indent="0">
              <a:buNone/>
            </a:pPr>
            <a:r>
              <a:rPr lang="uk-UA" sz="1800" noProof="0" dirty="0"/>
              <a:t>Незалежно від конкретного стандарту бездротову систему можна аналізувати за однаковою послідовністю питань:</a:t>
            </a:r>
            <a:endParaRPr lang="en-US" sz="1800" noProof="0" dirty="0"/>
          </a:p>
          <a:p>
            <a:pPr marL="0" indent="0">
              <a:buNone/>
            </a:pPr>
            <a:endParaRPr lang="uk-UA" sz="1800" noProof="0" dirty="0"/>
          </a:p>
          <a:p>
            <a:pPr>
              <a:buFont typeface="+mj-lt"/>
              <a:buAutoNum type="arabicPeriod"/>
            </a:pPr>
            <a:r>
              <a:rPr lang="uk-UA" sz="1800" b="1" noProof="0" dirty="0"/>
              <a:t>Спектр:</a:t>
            </a:r>
            <a:r>
              <a:rPr lang="uk-UA" sz="1800" noProof="0" dirty="0"/>
              <a:t> яка частота та ширина смуги? </a:t>
            </a:r>
          </a:p>
          <a:p>
            <a:pPr>
              <a:buFont typeface="+mj-lt"/>
              <a:buAutoNum type="arabicPeriod"/>
            </a:pPr>
            <a:r>
              <a:rPr lang="uk-UA" sz="1800" b="1" noProof="0" dirty="0"/>
              <a:t>Канал:</a:t>
            </a:r>
            <a:r>
              <a:rPr lang="uk-UA" sz="1800" noProof="0" dirty="0"/>
              <a:t> які втрати, </a:t>
            </a:r>
            <a:r>
              <a:rPr lang="uk-UA" sz="1800" dirty="0"/>
              <a:t>інтерференція</a:t>
            </a:r>
            <a:r>
              <a:rPr lang="uk-UA" sz="1800" noProof="0" dirty="0"/>
              <a:t>, завмирання, допплерівський зсув і завади? </a:t>
            </a:r>
          </a:p>
          <a:p>
            <a:pPr>
              <a:buFont typeface="+mj-lt"/>
              <a:buAutoNum type="arabicPeriod"/>
            </a:pPr>
            <a:r>
              <a:rPr lang="uk-UA" sz="1800" b="1" noProof="0" dirty="0"/>
              <a:t>PHY:</a:t>
            </a:r>
            <a:r>
              <a:rPr lang="uk-UA" sz="1800" noProof="0" dirty="0"/>
              <a:t> яка модуляція, кодування, OFDM, MIMO? </a:t>
            </a:r>
          </a:p>
          <a:p>
            <a:pPr>
              <a:buFont typeface="+mj-lt"/>
              <a:buAutoNum type="arabicPeriod"/>
            </a:pPr>
            <a:r>
              <a:rPr lang="uk-UA" sz="1800" b="1" noProof="0" dirty="0"/>
              <a:t>MAC:</a:t>
            </a:r>
            <a:r>
              <a:rPr lang="uk-UA" sz="1800" noProof="0" dirty="0"/>
              <a:t> як пристрої ділять спільне середовище? </a:t>
            </a:r>
          </a:p>
          <a:p>
            <a:pPr>
              <a:buFont typeface="+mj-lt"/>
              <a:buAutoNum type="arabicPeriod"/>
            </a:pPr>
            <a:r>
              <a:rPr lang="uk-UA" sz="1800" b="1" noProof="0" dirty="0"/>
              <a:t>Мережа:</a:t>
            </a:r>
            <a:r>
              <a:rPr lang="uk-UA" sz="1800" noProof="0" dirty="0"/>
              <a:t> як організовано підключення, мобільність і маршрутизацію? </a:t>
            </a:r>
          </a:p>
          <a:p>
            <a:pPr>
              <a:buFont typeface="+mj-lt"/>
              <a:buAutoNum type="arabicPeriod"/>
            </a:pPr>
            <a:r>
              <a:rPr lang="uk-UA" sz="1800" b="1" noProof="0" dirty="0"/>
              <a:t>Архітектура:</a:t>
            </a:r>
            <a:r>
              <a:rPr lang="uk-UA" sz="1800" noProof="0" dirty="0"/>
              <a:t> де розташовані контроль, обробка та сервіси? </a:t>
            </a:r>
          </a:p>
          <a:p>
            <a:pPr>
              <a:buFont typeface="+mj-lt"/>
              <a:buAutoNum type="arabicPeriod"/>
            </a:pPr>
            <a:r>
              <a:rPr lang="uk-UA" sz="1800" b="1" noProof="0" dirty="0"/>
              <a:t>Результат:</a:t>
            </a:r>
            <a:r>
              <a:rPr lang="uk-UA" sz="1800" noProof="0" dirty="0"/>
              <a:t> яка дальність, швидкість, затримка, надійність та енергоспоживання? </a:t>
            </a:r>
          </a:p>
          <a:p>
            <a:pPr marL="0" indent="0">
              <a:buNone/>
            </a:pPr>
            <a:endParaRPr lang="uk-UA" sz="1800" b="1" noProof="0" dirty="0"/>
          </a:p>
          <a:p>
            <a:pPr marL="0" indent="0">
              <a:buNone/>
            </a:pPr>
            <a:endParaRPr lang="uk-UA" sz="1800" b="1" dirty="0"/>
          </a:p>
          <a:p>
            <a:pPr marL="0" indent="0">
              <a:buNone/>
            </a:pPr>
            <a:endParaRPr lang="en-US" sz="1800" b="1" noProof="0" dirty="0"/>
          </a:p>
          <a:p>
            <a:pPr marL="0" indent="0" algn="ctr">
              <a:buNone/>
            </a:pPr>
            <a:r>
              <a:rPr lang="uk-UA" sz="2000" b="1" dirty="0"/>
              <a:t>Щоб зрозуміти відмінності між бездротовими технологіями, важливо порівнювати не лише їхні стандарти, а й те, як кожна з них розв’язує однакові інженерні задачі.</a:t>
            </a:r>
            <a:endParaRPr lang="uk-UA" sz="2000" b="1" noProof="0" dirty="0"/>
          </a:p>
          <a:p>
            <a:endParaRPr lang="uk-UA" sz="1800" noProof="0" dirty="0">
              <a:highlight>
                <a:srgbClr val="FFFF00"/>
              </a:highlight>
            </a:endParaRPr>
          </a:p>
        </p:txBody>
      </p:sp>
    </p:spTree>
    <p:extLst>
      <p:ext uri="{BB962C8B-B14F-4D97-AF65-F5344CB8AC3E}">
        <p14:creationId xmlns:p14="http://schemas.microsoft.com/office/powerpoint/2010/main" val="19493232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6169" y="3005994"/>
            <a:ext cx="6148057" cy="648863"/>
          </a:xfrm>
        </p:spPr>
        <p:txBody>
          <a:bodyPr>
            <a:noAutofit/>
          </a:bodyPr>
          <a:lstStyle/>
          <a:p>
            <a:pPr algn="ctr"/>
            <a:r>
              <a:rPr lang="uk-UA" b="1" noProof="0" dirty="0"/>
              <a:t>Дякую за увагу!</a:t>
            </a:r>
          </a:p>
        </p:txBody>
      </p:sp>
    </p:spTree>
    <p:extLst>
      <p:ext uri="{BB962C8B-B14F-4D97-AF65-F5344CB8AC3E}">
        <p14:creationId xmlns:p14="http://schemas.microsoft.com/office/powerpoint/2010/main" val="40317450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1594</TotalTime>
  <Words>6654</Words>
  <Application>Microsoft Office PowerPoint</Application>
  <PresentationFormat>Widescreen</PresentationFormat>
  <Paragraphs>459</Paragraphs>
  <Slides>61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61</vt:i4>
      </vt:variant>
    </vt:vector>
  </HeadingPairs>
  <TitlesOfParts>
    <vt:vector size="66" baseType="lpstr">
      <vt:lpstr>Arial</vt:lpstr>
      <vt:lpstr>Calibri</vt:lpstr>
      <vt:lpstr>Calibri Light</vt:lpstr>
      <vt:lpstr>Cambria Math</vt:lpstr>
      <vt:lpstr>Office Theme</vt:lpstr>
      <vt:lpstr>Лекція 1:  Основи бездротового зв'язку та характеристики радіоканалу</vt:lpstr>
      <vt:lpstr>PowerPoint Presentation</vt:lpstr>
      <vt:lpstr>Єдина фізика для різних бездротових технологій</vt:lpstr>
      <vt:lpstr>Як інформація перетворюється на радіосигнал</vt:lpstr>
      <vt:lpstr>Основні параметри гармонічної хвилі</vt:lpstr>
      <vt:lpstr>Частота: Гц, кГц, МГц, ГГц</vt:lpstr>
      <vt:lpstr>Довжина хвилі</vt:lpstr>
      <vt:lpstr>Приклади довжин хвиль</vt:lpstr>
      <vt:lpstr>Що таке радіочастотний спектр</vt:lpstr>
      <vt:lpstr>Ліцензований та нелiцензований спектр</vt:lpstr>
      <vt:lpstr>PowerPoint Presentation</vt:lpstr>
      <vt:lpstr>PowerPoint Presentation</vt:lpstr>
      <vt:lpstr>Частота ≠ швидкість передачі даних</vt:lpstr>
      <vt:lpstr>Що таке ширина смуги частот?</vt:lpstr>
      <vt:lpstr>Чому більша смуга збільшує швидкість?</vt:lpstr>
      <vt:lpstr>Спектральна ефективність</vt:lpstr>
      <vt:lpstr>Радіоканал як середовище передачі</vt:lpstr>
      <vt:lpstr>Пряма видимість – LOS</vt:lpstr>
      <vt:lpstr>NLOS: коли прямого шляху немає</vt:lpstr>
      <vt:lpstr>Відбиття радіохвилі </vt:lpstr>
      <vt:lpstr>Дифракція радіохвилі </vt:lpstr>
      <vt:lpstr>Розсіювання радіохвилі</vt:lpstr>
      <vt:lpstr>Поглинання радіохвиль</vt:lpstr>
      <vt:lpstr>Втрати та багатопроменевість Path Loss – втрати поширення</vt:lpstr>
      <vt:lpstr>Чому реальне середовище складніше за FSPL</vt:lpstr>
      <vt:lpstr>Багатопроменевість – multipath propagation</vt:lpstr>
      <vt:lpstr>Конструктивна та деструктивна інтерференція</vt:lpstr>
      <vt:lpstr>Завмирання сигналу</vt:lpstr>
      <vt:lpstr>Розкид затримок</vt:lpstr>
      <vt:lpstr>Частотно-селективні завмирання</vt:lpstr>
      <vt:lpstr>Ефект Доплера</vt:lpstr>
      <vt:lpstr>Часова мінливість радіоканалу (Time-Varying Radio Channel)</vt:lpstr>
      <vt:lpstr>Час когерентності та смуга когерентності</vt:lpstr>
      <vt:lpstr>Потужність радіосигналу</vt:lpstr>
      <vt:lpstr>Чому використовують dB</vt:lpstr>
      <vt:lpstr>Коефіцієнт підсилення антени</vt:lpstr>
      <vt:lpstr>Діаграма спрямованості антени</vt:lpstr>
      <vt:lpstr>PowerPoint Presentation</vt:lpstr>
      <vt:lpstr>Широкий і вузький промінь діаграми спрямованості</vt:lpstr>
      <vt:lpstr>Бюджет радіолінії</vt:lpstr>
      <vt:lpstr>Приклад розрахунку Link Budget</vt:lpstr>
      <vt:lpstr>Чутливість приймача</vt:lpstr>
      <vt:lpstr>Чутливість і шум</vt:lpstr>
      <vt:lpstr>Енергетичний запас радіолінії</vt:lpstr>
      <vt:lpstr>Шум і завади в радіоприймальному тракті</vt:lpstr>
      <vt:lpstr>Тепловий шум</vt:lpstr>
      <vt:lpstr>Чому ширша смуга збільшує шум</vt:lpstr>
      <vt:lpstr>Шум і завада – не одне й те саме</vt:lpstr>
      <vt:lpstr>SNR</vt:lpstr>
      <vt:lpstr>SINR – сигнал, шум і завади</vt:lpstr>
      <vt:lpstr>Рівень сигналу ≠ якість радіоканалу</vt:lpstr>
      <vt:lpstr>Модуляція та кількість бітів на символ</vt:lpstr>
      <vt:lpstr>Адаптація радіоканалу</vt:lpstr>
      <vt:lpstr>Чому швидкість падає зі збільшенням відстані</vt:lpstr>
      <vt:lpstr>Теорема Шеннона та ємність каналу</vt:lpstr>
      <vt:lpstr>Чому не можна просто збільшувати потужність</vt:lpstr>
      <vt:lpstr>MIMO – використання просторового виміру</vt:lpstr>
      <vt:lpstr>Beamforming</vt:lpstr>
      <vt:lpstr>Фундаментальні інженерні компроміси Дальність, швидкість, надійність та енергія</vt:lpstr>
      <vt:lpstr>Різні технології — різні способи реалізації, але спільна інженерна логіка аналізу.</vt:lpstr>
      <vt:lpstr>Дякую за увагу!</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Пользователь Windows</dc:creator>
  <cp:lastModifiedBy>Пользователь Windows</cp:lastModifiedBy>
  <cp:revision>112</cp:revision>
  <dcterms:created xsi:type="dcterms:W3CDTF">2026-08-22T15:33:16Z</dcterms:created>
  <dcterms:modified xsi:type="dcterms:W3CDTF">2026-09-24T15:40:55Z</dcterms:modified>
</cp:coreProperties>
</file>