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lecture follows the path of an application from its overall structure to the moment it is scored by evaluators. Sections 1–3 deal with the substance of the proposal: its structure, the formulation of objectives and the work plan. Section 4 turns to the technical preparation of the application form; Sections 5 and 6 look at the proposal through the eyes of the evaluator and summarise the typical reasons for rejection.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 differences between donor templates, the overwhelming majority of international project proposals — whether a concept note or a full application — share a common logical structure. That structure reflects the sequence of argumentation from the problem to the expected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ten components in order: they follow the argument from the problem to the expected effect. The executive summary (highlighted) opens the document but is written last. Relevance draws on statistical data, research and strategic documents and shows alignment with the priorities of the specific call (Lecture 2, Section 6). The work plan is examined in Section 3 of this lecture, and the budget in Topic 6. Annexes include partner documents, CVs of key personnel, letters of support, declarations, and the applicant's legal and financial documentation.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executive summary is a concise presentation of the essence of the project — as a rule, no more than one page. It covers the problem, the goal, the key activities, the expected results, the composition of the consortium, and the budget and duration. Although it appears at the beginning of the document, it is traditionally written last, once all sections of the application have been finalised and agreed. Ask students: what would happen to the summary if it were written first and the work plan later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section on expected results and impact describes three levels: the immediate results of the project (outputs), the intermediate effects (outcomes) and the long-term impact, each with quantitative and qualitative indicators. The sustainability section justifies how the project's results will retain their value after donor funding ends. The lecture distinguishes four dimensions: institutional, financial, political and environmental sustainability. The same question returns at the evaluation stage as a separate criterion (Section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formulation of objectives must strictly follow the hierarchy of the intervention logic examined in Topic 2. This section adds a number of applied rules for wording each level, the SMART test, and the design of result indicators.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overall goal is formulated as a contribution — 'to contribute to', 'to make a contribution to', 'to support the achievement of' — because no single project can, on its own, guarantee the achievement of a broader strategic goal. The specific objective is a concrete, measurable effect for the target group arising from the use of the project's results; it is worded as a desired change of state rather than as an activity. Wordings such as 'to conduct' or 'to organise' belong at the level of activities. Output indicators measure the results, outcome indicators the specific objective.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mistake is the substitution of means for objectives. 'To conduct 10 training seminars for 200 entrepreneurs' describes an activity and a product, not an objective. A correct formulation of the objective would be 'The level of export readiness of small and medium-sized enterprises in the region has been raised'. The seminars and the number of participants are not lost: they serve as a result indicator. This example answers self-assessment question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formulation of objectives and results must be Specific, Measurable, Achievable within the available resources, Relevant to the identified problem, and Time-bound. Result indicators should combine a quantitative dimension — the number of participants, the number of documents prepared — with a qualitative one — the level of satisfaction, or growth in competencies measured by pre- and post-testing. They should also distinguish output indicators, which measure the immediate results, from outcome indicators, which measure the intermediate effects.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section turns objectives into a plan of work: work packages, the work breakdown structure, deliverables and milestones, and the implementation timetable. Detailed scheduling tools such as the Gantt chart and the critical path are examined in Topic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work package is a logically complete block of project activity, united by a common theme or function. The lecture's example: WP1 Project Management, WP2 Research and Analysis, WP3 Development of Training Materials, WP4 Piloting and Implementation, WP5 Communication and Dissemination of Results. Each work package has a designated leader (lead partner), participants, a budget, a timeframe and a list of expected deliverables.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WBS is a hierarchical decomposition of the entire scope of project work into progressively smaller elements: work packages, tasks, activities and individual operations. The underlying principle is the 100% rule: the sum of the elements at each lower level must fully describe the scope of the element at the level above — with neither surplus nor deficit. The diagram decomposes one branch (WP3) as an illustration; every other branch is decomposed in the same way. This slide answers self-assessment question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deliverable is a specific, documented result of the completion of a task — a report, training manual, database, prototype or publication — submitted to the donor in accordance with the schedule. A milestone is a significant event in the life of the project marking the completion of an important stage or the achievement of an intermediate result. Unlike an activity, it has no duration or resource requirement; it is used to monitor progress and to make go/no-go decisions. This slide answers self-assessment question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 plan is accompanied by an implementation timetable, usually presented as a Gantt chart. It visualises the duration and sequence of activities and the interdependencies between work packages. The chart here is an illustrative 24-month example built on the five work packages from the lecture: the management and dissemination packages run throughout, while research, materials and piloting follow one another. Gantt charts and the critical path are examined in detail in Topic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Preparation of the application form is the final technical stage in drawing up a project proposal, in accordance with the requirements of the specific donor and call. The methodology comprises six steps, from the careful study of the Guidelines for Applicants to the technical checks before submission.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 the Guidelines for Applicants set out the formal submission requirements (file format, length, language, deadline), the eligibility criteria for the applicant, partners and costs, and the evaluation methodology. Step 2: most donors, including EU programmes via the Funding &amp; Tenders Portal, require a standardised electronic form or a structured technical-description template (Part B / Technical Description); departure from its structure is grounds for formal rejection. Step 3: each section has a strict page or character limit, and the submission system automatically truncates excess text. Steps 4–6 are developed on the next two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Terminology, indicators, budget lines and work package titles must be identical throughout all sections of the application, the budget and the annexes. A mismatch between sections is one of the common mistakes discussed in Section 6. On style: use clear, concise, well-argued language, avoid excessive use of the passive voice, and avoid sector-specific jargon that a reviewer from another field cannot follow.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Guidelines for Applicants are the document that sets out the formal submission requirements, the eligibility criteria and the evaluation methodology. Before submission, verify that all mandatory fields have been correctly completed, that signatures and stamps are present, and that the eSignatures of the coordinator and partners are valid. Submit well in advance: technical failures on the portal are possible in the final hours before the deadline. Together with the checklist of formal requirements (Section 6), this answers self-assessment question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Donors, including EU programmes, evaluate project proposals through independent external experts using a unified system of criteria. Note how the blocks correspond to sections of the proposal discussed in Section 1: relevance, results and impact, sustainability and the budget.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Relevance: correspondence to the objectives and priorities of the call, relevance of the problem, soundness of the choice of target groups, and European added value for transnational cooperation. Quality of design and implementation: internal coherence between problem, objectives, activities and resources; realism of the work plan and budget; fit between methodology and tasks; consortium capacity (experience, competence, complementarity); quality of the risk-management plan. Impact: scale and depth of change, dissemination and exploitation, horizontal priorities. Sustainability: preservation of results after funding ends. Cost-effectiveness: the relationship between budget and results, and the absence of excessive or unjustified funding.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criterion is generally scored on a points scale, for example from 0 to 5. Thresholds are set both for each criterion individually and for the overall total score. Applications that fail to meet the thresholds are rejected regardless of their overall ranking. In the illustrative example, application A has the higher total but falls below the threshold on sustainability and is therefore rejected, while application B passes both filters and enters the ranking. This answers self-assessment question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Horizon Europe (Research and Innovation Actions and Innovation Actions, full applications): three award criteria — Excellence, Impact, and Quality and efficiency of the implementation — each scored out of 5, with a threshold of 3 per criterion and an overall threshold of 10 for the sum of the three scores; for ranking Innovation Actions, the Impact score is weighted 1.5. Erasmus+ Cooperation Partnerships: four criteria with maximum scores of 25, 30, 20 and 25 points; proposals must score at least 70 of 100 points and at least half of the maximum in each criterion. Note that the programmes group the five generic blocks differently — Horizon Europe, for example, has no separate sustainability criterion. Always check the current Work Programme or Programme Guide for the call in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Analysis of the practice of rejecting project applications makes it possible to summarise the most common mistakes made by applicants. Each mistake has a practical preventive measure; several of these measures must be applied early — before drafting or already at the design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 the seven mistakes in pairs with their prevention. Stress mistake 1: a problem of high social significance is not enough if it does not match the thematic focus of the specific call. Mistake 3 is best prevented by constructing the logframe matrix before drafting the sections. Mistake 7 links to Topic 6: the consortium's financial manager should prepare the budget in parallel with the substantive part of the application, not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preventive measures from the lecture fall naturally into three moments. Before drafting: analyse the Guidelines for Applicants, consult the National Contact Point and construct the logframe matrix. While drafting: apply the SMART rule, link partner competencies to tasks, plan sustainability at the design stage, and prepare the budget in parallel with the substantive part. Before submission: cross-check terminology, go through the compliance checklist and submit well in advance. The numbers refer to the seven mistakes on the previous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slideLayout" Target="../slideLayouts/slideLayout1.xml"/><Relationship Id="rId1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image" Target="../media/image-18-11.png"/><Relationship Id="rId12" Type="http://schemas.openxmlformats.org/officeDocument/2006/relationships/image" Target="../media/image-18-12.png"/><Relationship Id="rId13" Type="http://schemas.openxmlformats.org/officeDocument/2006/relationships/image" Target="../media/image-18-13.png"/><Relationship Id="rId14" Type="http://schemas.openxmlformats.org/officeDocument/2006/relationships/image" Target="../media/image-18-14.png"/><Relationship Id="rId15" Type="http://schemas.openxmlformats.org/officeDocument/2006/relationships/image" Target="../media/image-18-15.png"/><Relationship Id="rId16" Type="http://schemas.openxmlformats.org/officeDocument/2006/relationships/image" Target="../media/image-18-16.png"/><Relationship Id="rId17" Type="http://schemas.openxmlformats.org/officeDocument/2006/relationships/image" Target="../media/image-18-17.png"/><Relationship Id="rId18" Type="http://schemas.openxmlformats.org/officeDocument/2006/relationships/slideLayout" Target="../slideLayouts/slideLayout1.xml"/><Relationship Id="rId1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image" Target="../media/image-19-10.png"/><Relationship Id="rId11" Type="http://schemas.openxmlformats.org/officeDocument/2006/relationships/slideLayout" Target="../slideLayouts/slideLayout1.xml"/><Relationship Id="rId1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slideLayout" Target="../slideLayouts/slideLayout1.xml"/><Relationship Id="rId8"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slideLayout" Target="../slideLayouts/slideLayout1.xml"/><Relationship Id="rId8"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slideLayout" Target="../slideLayouts/slideLayout1.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slideLayout" Target="../slideLayouts/slideLayout1.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image" Target="../media/image-27-5.png"/><Relationship Id="rId6" Type="http://schemas.openxmlformats.org/officeDocument/2006/relationships/image" Target="../media/image-27-6.png"/><Relationship Id="rId7" Type="http://schemas.openxmlformats.org/officeDocument/2006/relationships/slideLayout" Target="../slideLayouts/slideLayout1.xml"/><Relationship Id="rId8"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Shape 3"/>
          <p:cNvSpPr/>
          <p:nvPr/>
        </p:nvSpPr>
        <p:spPr>
          <a:xfrm>
            <a:off x="9098280" y="1783080"/>
            <a:ext cx="2103120" cy="2103120"/>
          </a:xfrm>
          <a:prstGeom prst="ellipse">
            <a:avLst/>
          </a:prstGeom>
          <a:solidFill>
            <a:srgbClr val="31487A"/>
          </a:solidFill>
          <a:ln w="19050">
            <a:solidFill>
              <a:srgbClr val="C9A227"/>
            </a:solidFill>
            <a:prstDash val="solid"/>
          </a:ln>
        </p:spPr>
      </p:sp>
      <p:pic>
        <p:nvPicPr>
          <p:cNvPr id="6" name="Image 0" descr="preencoded.png">    </p:cNvPr>
          <p:cNvPicPr>
            <a:picLocks noChangeAspect="1"/>
          </p:cNvPicPr>
          <p:nvPr/>
        </p:nvPicPr>
        <p:blipFill>
          <a:blip r:embed="rId1"/>
          <a:stretch>
            <a:fillRect/>
          </a:stretch>
        </p:blipFill>
        <p:spPr>
          <a:xfrm>
            <a:off x="9666122" y="2350922"/>
            <a:ext cx="967435" cy="967435"/>
          </a:xfrm>
          <a:prstGeom prst="rect">
            <a:avLst/>
          </a:prstGeom>
        </p:spPr>
      </p:pic>
      <p:sp>
        <p:nvSpPr>
          <p:cNvPr id="7" name="Text 4"/>
          <p:cNvSpPr txBox="1"/>
          <p:nvPr/>
        </p:nvSpPr>
        <p:spPr>
          <a:xfrm>
            <a:off x="548640" y="685800"/>
            <a:ext cx="7772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INTERNATIONAL PROJECT ACTIVITY  ·  MASTER'S PROGRAMME</a:t>
            </a:r>
            <a:endParaRPr lang="en-US" sz="1200" dirty="0"/>
          </a:p>
        </p:txBody>
      </p:sp>
      <p:sp>
        <p:nvSpPr>
          <p:cNvPr id="8" name="Text 5"/>
          <p:cNvSpPr txBox="1"/>
          <p:nvPr/>
        </p:nvSpPr>
        <p:spPr>
          <a:xfrm>
            <a:off x="548640" y="1737360"/>
            <a:ext cx="7315200" cy="548640"/>
          </a:xfrm>
          <a:prstGeom prst="rect">
            <a:avLst/>
          </a:prstGeom>
          <a:noFill/>
          <a:ln/>
        </p:spPr>
        <p:txBody>
          <a:bodyPr wrap="square" lIns="0" tIns="0" rIns="0" bIns="0" rtlCol="0" anchor="t"/>
          <a:lstStyle/>
          <a:p>
            <a:pPr indent="0" marL="0">
              <a:buNone/>
            </a:pPr>
            <a:r>
              <a:rPr lang="en-US" sz="2400" i="1" dirty="0">
                <a:solidFill>
                  <a:srgbClr val="E9D68F"/>
                </a:solidFill>
                <a:latin typeface="Cambria" pitchFamily="34" charset="0"/>
                <a:ea typeface="Cambria" pitchFamily="34" charset="-122"/>
                <a:cs typeface="Cambria" pitchFamily="34" charset="-120"/>
              </a:rPr>
              <a:t>Lecture 3</a:t>
            </a:r>
            <a:endParaRPr lang="en-US" sz="2400" dirty="0"/>
          </a:p>
        </p:txBody>
      </p:sp>
      <p:sp>
        <p:nvSpPr>
          <p:cNvPr id="9" name="Text 6"/>
          <p:cNvSpPr txBox="1"/>
          <p:nvPr/>
        </p:nvSpPr>
        <p:spPr>
          <a:xfrm>
            <a:off x="548640" y="2331720"/>
            <a:ext cx="7863840" cy="210312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Developing an International Project Proposal and Grant Application</a:t>
            </a:r>
            <a:endParaRPr lang="en-US" sz="3800" dirty="0"/>
          </a:p>
        </p:txBody>
      </p:sp>
      <p:sp>
        <p:nvSpPr>
          <p:cNvPr id="10" name="Text 7"/>
          <p:cNvSpPr txBox="1"/>
          <p:nvPr/>
        </p:nvSpPr>
        <p:spPr>
          <a:xfrm>
            <a:off x="548640" y="4526280"/>
            <a:ext cx="7680960" cy="731520"/>
          </a:xfrm>
          <a:prstGeom prst="rect">
            <a:avLst/>
          </a:prstGeom>
          <a:noFill/>
          <a:ln/>
        </p:spPr>
        <p:txBody>
          <a:bodyPr wrap="square" lIns="0" tIns="0" rIns="0" bIns="0" rtlCol="0" anchor="t"/>
          <a:lstStyle/>
          <a:p>
            <a:pPr indent="0" marL="0">
              <a:buNone/>
            </a:pPr>
            <a:r>
              <a:rPr lang="en-US" sz="1600" dirty="0">
                <a:solidFill>
                  <a:srgbClr val="C9D3E6"/>
                </a:solidFill>
                <a:latin typeface="Calibri" pitchFamily="34" charset="0"/>
                <a:ea typeface="Calibri" pitchFamily="34" charset="-122"/>
                <a:cs typeface="Calibri" pitchFamily="34" charset="-120"/>
              </a:rPr>
              <a:t>From the structure of a proposal and the logic of objectives to the work plan, the application form and the criteria used by evaluators</a:t>
            </a:r>
            <a:endParaRPr lang="en-US" sz="1600" dirty="0"/>
          </a:p>
        </p:txBody>
      </p:sp>
      <p:sp>
        <p:nvSpPr>
          <p:cNvPr id="11" name="Text 8"/>
          <p:cNvSpPr txBox="1"/>
          <p:nvPr/>
        </p:nvSpPr>
        <p:spPr>
          <a:xfrm>
            <a:off x="548640" y="5806440"/>
            <a:ext cx="8229600" cy="320040"/>
          </a:xfrm>
          <a:prstGeom prst="rect">
            <a:avLst/>
          </a:prstGeom>
          <a:noFill/>
          <a:ln/>
        </p:spPr>
        <p:txBody>
          <a:bodyPr wrap="square" lIns="0" tIns="0" rIns="0" bIns="0" rtlCol="0" anchor="t"/>
          <a:lstStyle/>
          <a:p>
            <a:pPr indent="0" marL="0">
              <a:buNone/>
            </a:pPr>
            <a:r>
              <a:rPr lang="en-US" sz="1200" i="1" dirty="0">
                <a:solidFill>
                  <a:srgbClr val="8E9BB8"/>
                </a:solidFill>
                <a:latin typeface="Calibri" pitchFamily="34" charset="0"/>
                <a:ea typeface="Calibri" pitchFamily="34" charset="-122"/>
                <a:cs typeface="Calibri" pitchFamily="34" charset="-120"/>
              </a:rPr>
              <a:t>Content Module 1  ·  Design and Preparation of International Projects</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OVERVIEW</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Lecture Plan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48640" y="1737360"/>
            <a:ext cx="5303520" cy="1143000"/>
          </a:xfrm>
          <a:prstGeom prst="roundRect">
            <a:avLst>
              <a:gd name="adj" fmla="val 6400"/>
            </a:avLst>
          </a:prstGeom>
          <a:solidFill>
            <a:srgbClr val="F4F7FC"/>
          </a:solidFill>
          <a:ln/>
        </p:spPr>
      </p:sp>
      <p:sp>
        <p:nvSpPr>
          <p:cNvPr id="8" name="Shape 5"/>
          <p:cNvSpPr/>
          <p:nvPr/>
        </p:nvSpPr>
        <p:spPr>
          <a:xfrm>
            <a:off x="749808" y="2025396"/>
            <a:ext cx="566928" cy="566928"/>
          </a:xfrm>
          <a:prstGeom prst="ellipse">
            <a:avLst/>
          </a:prstGeom>
          <a:solidFill>
            <a:srgbClr val="1B2A4A"/>
          </a:solidFill>
          <a:ln/>
        </p:spPr>
      </p:sp>
      <p:sp>
        <p:nvSpPr>
          <p:cNvPr id="9" name="Text 6"/>
          <p:cNvSpPr txBox="1"/>
          <p:nvPr/>
        </p:nvSpPr>
        <p:spPr>
          <a:xfrm>
            <a:off x="749808" y="202539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01</a:t>
            </a:r>
            <a:endParaRPr lang="en-US" sz="1600" dirty="0"/>
          </a:p>
        </p:txBody>
      </p:sp>
      <p:sp>
        <p:nvSpPr>
          <p:cNvPr id="10" name="Text 7"/>
          <p:cNvSpPr txBox="1"/>
          <p:nvPr/>
        </p:nvSpPr>
        <p:spPr>
          <a:xfrm>
            <a:off x="1508760" y="181051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The structure of an international project proposal: executive summary, relevance, objectives, results, methodology, impact and sustainability</a:t>
            </a:r>
            <a:endParaRPr lang="en-US" sz="1500" dirty="0"/>
          </a:p>
        </p:txBody>
      </p:sp>
      <p:sp>
        <p:nvSpPr>
          <p:cNvPr id="11" name="Shape 8"/>
          <p:cNvSpPr/>
          <p:nvPr/>
        </p:nvSpPr>
        <p:spPr>
          <a:xfrm>
            <a:off x="548640" y="3063240"/>
            <a:ext cx="5303520" cy="1143000"/>
          </a:xfrm>
          <a:prstGeom prst="roundRect">
            <a:avLst>
              <a:gd name="adj" fmla="val 6400"/>
            </a:avLst>
          </a:prstGeom>
          <a:solidFill>
            <a:srgbClr val="F4F7FC"/>
          </a:solidFill>
          <a:ln/>
        </p:spPr>
      </p:sp>
      <p:sp>
        <p:nvSpPr>
          <p:cNvPr id="12" name="Shape 9"/>
          <p:cNvSpPr/>
          <p:nvPr/>
        </p:nvSpPr>
        <p:spPr>
          <a:xfrm>
            <a:off x="749808" y="3351276"/>
            <a:ext cx="566928" cy="566928"/>
          </a:xfrm>
          <a:prstGeom prst="ellipse">
            <a:avLst/>
          </a:prstGeom>
          <a:solidFill>
            <a:srgbClr val="1B2A4A"/>
          </a:solidFill>
          <a:ln/>
        </p:spPr>
      </p:sp>
      <p:sp>
        <p:nvSpPr>
          <p:cNvPr id="13" name="Text 10"/>
          <p:cNvSpPr txBox="1"/>
          <p:nvPr/>
        </p:nvSpPr>
        <p:spPr>
          <a:xfrm>
            <a:off x="749808" y="335127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02</a:t>
            </a:r>
            <a:endParaRPr lang="en-US" sz="1600" dirty="0"/>
          </a:p>
        </p:txBody>
      </p:sp>
      <p:sp>
        <p:nvSpPr>
          <p:cNvPr id="14" name="Text 11"/>
          <p:cNvSpPr txBox="1"/>
          <p:nvPr/>
        </p:nvSpPr>
        <p:spPr>
          <a:xfrm>
            <a:off x="1508760" y="313639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Formulating the overall goal, specific objectives, expected results and indicators</a:t>
            </a:r>
            <a:endParaRPr lang="en-US" sz="1500" dirty="0"/>
          </a:p>
        </p:txBody>
      </p:sp>
      <p:sp>
        <p:nvSpPr>
          <p:cNvPr id="15" name="Shape 12"/>
          <p:cNvSpPr/>
          <p:nvPr/>
        </p:nvSpPr>
        <p:spPr>
          <a:xfrm>
            <a:off x="548640" y="4389120"/>
            <a:ext cx="5303520" cy="1143000"/>
          </a:xfrm>
          <a:prstGeom prst="roundRect">
            <a:avLst>
              <a:gd name="adj" fmla="val 6400"/>
            </a:avLst>
          </a:prstGeom>
          <a:solidFill>
            <a:srgbClr val="F4F7FC"/>
          </a:solidFill>
          <a:ln/>
        </p:spPr>
      </p:sp>
      <p:sp>
        <p:nvSpPr>
          <p:cNvPr id="16" name="Shape 13"/>
          <p:cNvSpPr/>
          <p:nvPr/>
        </p:nvSpPr>
        <p:spPr>
          <a:xfrm>
            <a:off x="749808" y="4677156"/>
            <a:ext cx="566928" cy="566928"/>
          </a:xfrm>
          <a:prstGeom prst="ellipse">
            <a:avLst/>
          </a:prstGeom>
          <a:solidFill>
            <a:srgbClr val="1B2A4A"/>
          </a:solidFill>
          <a:ln/>
        </p:spPr>
      </p:sp>
      <p:sp>
        <p:nvSpPr>
          <p:cNvPr id="17" name="Text 14"/>
          <p:cNvSpPr txBox="1"/>
          <p:nvPr/>
        </p:nvSpPr>
        <p:spPr>
          <a:xfrm>
            <a:off x="749808" y="467715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03</a:t>
            </a:r>
            <a:endParaRPr lang="en-US" sz="1600" dirty="0"/>
          </a:p>
        </p:txBody>
      </p:sp>
      <p:sp>
        <p:nvSpPr>
          <p:cNvPr id="18" name="Text 15"/>
          <p:cNvSpPr txBox="1"/>
          <p:nvPr/>
        </p:nvSpPr>
        <p:spPr>
          <a:xfrm>
            <a:off x="1508760" y="446227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Constructing work packages, tasks, activities, deliverables, milestones and the implementation plan</a:t>
            </a:r>
            <a:endParaRPr lang="en-US" sz="1500" dirty="0"/>
          </a:p>
        </p:txBody>
      </p:sp>
      <p:sp>
        <p:nvSpPr>
          <p:cNvPr id="19" name="Shape 16"/>
          <p:cNvSpPr/>
          <p:nvPr/>
        </p:nvSpPr>
        <p:spPr>
          <a:xfrm>
            <a:off x="6263640" y="1737360"/>
            <a:ext cx="5303520" cy="1143000"/>
          </a:xfrm>
          <a:prstGeom prst="roundRect">
            <a:avLst>
              <a:gd name="adj" fmla="val 6400"/>
            </a:avLst>
          </a:prstGeom>
          <a:solidFill>
            <a:srgbClr val="F4F7FC"/>
          </a:solidFill>
          <a:ln/>
        </p:spPr>
      </p:sp>
      <p:sp>
        <p:nvSpPr>
          <p:cNvPr id="20" name="Shape 17"/>
          <p:cNvSpPr/>
          <p:nvPr/>
        </p:nvSpPr>
        <p:spPr>
          <a:xfrm>
            <a:off x="6464808" y="2025396"/>
            <a:ext cx="566928" cy="566928"/>
          </a:xfrm>
          <a:prstGeom prst="ellipse">
            <a:avLst/>
          </a:prstGeom>
          <a:solidFill>
            <a:srgbClr val="1B2A4A"/>
          </a:solidFill>
          <a:ln/>
        </p:spPr>
      </p:sp>
      <p:sp>
        <p:nvSpPr>
          <p:cNvPr id="21" name="Text 18"/>
          <p:cNvSpPr txBox="1"/>
          <p:nvPr/>
        </p:nvSpPr>
        <p:spPr>
          <a:xfrm>
            <a:off x="6464808" y="202539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04</a:t>
            </a:r>
            <a:endParaRPr lang="en-US" sz="1600" dirty="0"/>
          </a:p>
        </p:txBody>
      </p:sp>
      <p:sp>
        <p:nvSpPr>
          <p:cNvPr id="22" name="Text 19"/>
          <p:cNvSpPr txBox="1"/>
          <p:nvPr/>
        </p:nvSpPr>
        <p:spPr>
          <a:xfrm>
            <a:off x="7223760" y="181051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Methodology for preparing the application form and the technical description of the project</a:t>
            </a:r>
            <a:endParaRPr lang="en-US" sz="1500" dirty="0"/>
          </a:p>
        </p:txBody>
      </p:sp>
      <p:sp>
        <p:nvSpPr>
          <p:cNvPr id="23" name="Shape 20"/>
          <p:cNvSpPr/>
          <p:nvPr/>
        </p:nvSpPr>
        <p:spPr>
          <a:xfrm>
            <a:off x="6263640" y="3063240"/>
            <a:ext cx="5303520" cy="1143000"/>
          </a:xfrm>
          <a:prstGeom prst="roundRect">
            <a:avLst>
              <a:gd name="adj" fmla="val 6400"/>
            </a:avLst>
          </a:prstGeom>
          <a:solidFill>
            <a:srgbClr val="F4F7FC"/>
          </a:solidFill>
          <a:ln/>
        </p:spPr>
      </p:sp>
      <p:sp>
        <p:nvSpPr>
          <p:cNvPr id="24" name="Shape 21"/>
          <p:cNvSpPr/>
          <p:nvPr/>
        </p:nvSpPr>
        <p:spPr>
          <a:xfrm>
            <a:off x="6464808" y="3351276"/>
            <a:ext cx="566928" cy="566928"/>
          </a:xfrm>
          <a:prstGeom prst="ellipse">
            <a:avLst/>
          </a:prstGeom>
          <a:solidFill>
            <a:srgbClr val="1B2A4A"/>
          </a:solidFill>
          <a:ln/>
        </p:spPr>
      </p:sp>
      <p:sp>
        <p:nvSpPr>
          <p:cNvPr id="25" name="Text 22"/>
          <p:cNvSpPr txBox="1"/>
          <p:nvPr/>
        </p:nvSpPr>
        <p:spPr>
          <a:xfrm>
            <a:off x="6464808" y="335127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05</a:t>
            </a:r>
            <a:endParaRPr lang="en-US" sz="1600" dirty="0"/>
          </a:p>
        </p:txBody>
      </p:sp>
      <p:sp>
        <p:nvSpPr>
          <p:cNvPr id="26" name="Text 23"/>
          <p:cNvSpPr txBox="1"/>
          <p:nvPr/>
        </p:nvSpPr>
        <p:spPr>
          <a:xfrm>
            <a:off x="7223760" y="313639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Criteria for evaluating applications: relevance, quality, impact, sustainability, cost-effectiveness</a:t>
            </a:r>
            <a:endParaRPr lang="en-US" sz="1500" dirty="0"/>
          </a:p>
        </p:txBody>
      </p:sp>
      <p:sp>
        <p:nvSpPr>
          <p:cNvPr id="27" name="Shape 24"/>
          <p:cNvSpPr/>
          <p:nvPr/>
        </p:nvSpPr>
        <p:spPr>
          <a:xfrm>
            <a:off x="6263640" y="4389120"/>
            <a:ext cx="5303520" cy="1143000"/>
          </a:xfrm>
          <a:prstGeom prst="roundRect">
            <a:avLst>
              <a:gd name="adj" fmla="val 6400"/>
            </a:avLst>
          </a:prstGeom>
          <a:solidFill>
            <a:srgbClr val="F4F7FC"/>
          </a:solidFill>
          <a:ln/>
        </p:spPr>
      </p:sp>
      <p:sp>
        <p:nvSpPr>
          <p:cNvPr id="28" name="Shape 25"/>
          <p:cNvSpPr/>
          <p:nvPr/>
        </p:nvSpPr>
        <p:spPr>
          <a:xfrm>
            <a:off x="6464808" y="4677156"/>
            <a:ext cx="566928" cy="566928"/>
          </a:xfrm>
          <a:prstGeom prst="ellipse">
            <a:avLst/>
          </a:prstGeom>
          <a:solidFill>
            <a:srgbClr val="1B2A4A"/>
          </a:solidFill>
          <a:ln/>
        </p:spPr>
      </p:sp>
      <p:sp>
        <p:nvSpPr>
          <p:cNvPr id="29" name="Text 26"/>
          <p:cNvSpPr txBox="1"/>
          <p:nvPr/>
        </p:nvSpPr>
        <p:spPr>
          <a:xfrm>
            <a:off x="6464808" y="467715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06</a:t>
            </a:r>
            <a:endParaRPr lang="en-US" sz="1600" dirty="0"/>
          </a:p>
        </p:txBody>
      </p:sp>
      <p:sp>
        <p:nvSpPr>
          <p:cNvPr id="30" name="Text 27"/>
          <p:cNvSpPr txBox="1"/>
          <p:nvPr/>
        </p:nvSpPr>
        <p:spPr>
          <a:xfrm>
            <a:off x="7223760" y="446227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Common mistakes in writing grant applications and ways to prevent them</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01</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1</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The Structure of an International Project Proposal</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sections does almost every proposal contain?</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Why is the executive summary written last?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 outputs, outcomes, impact and sustainability differ?</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3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03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 · FROM THE PROBLEM TO THE EXPECTED EFFECT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Anatomy of an International Project Proposal</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04</a:t>
            </a:r>
            <a:endParaRPr lang="en-US" sz="900" dirty="0"/>
          </a:p>
        </p:txBody>
      </p:sp>
      <p:sp>
        <p:nvSpPr>
          <p:cNvPr id="7" name="Shape 4"/>
          <p:cNvSpPr/>
          <p:nvPr/>
        </p:nvSpPr>
        <p:spPr>
          <a:xfrm>
            <a:off x="548640" y="1691640"/>
            <a:ext cx="2057400" cy="2103120"/>
          </a:xfrm>
          <a:prstGeom prst="roundRect">
            <a:avLst>
              <a:gd name="adj" fmla="val 3556"/>
            </a:avLst>
          </a:prstGeom>
          <a:solidFill>
            <a:srgbClr val="1B2A4A"/>
          </a:solidFill>
          <a:ln/>
        </p:spPr>
      </p:sp>
      <p:sp>
        <p:nvSpPr>
          <p:cNvPr id="8" name="Shape 5"/>
          <p:cNvSpPr/>
          <p:nvPr/>
        </p:nvSpPr>
        <p:spPr>
          <a:xfrm>
            <a:off x="731520" y="1892808"/>
            <a:ext cx="502920" cy="502920"/>
          </a:xfrm>
          <a:prstGeom prst="ellipse">
            <a:avLst/>
          </a:prstGeom>
          <a:solidFill>
            <a:srgbClr val="31487A"/>
          </a:solidFill>
          <a:ln/>
        </p:spPr>
      </p:sp>
      <p:sp>
        <p:nvSpPr>
          <p:cNvPr id="9" name="Text 6"/>
          <p:cNvSpPr txBox="1"/>
          <p:nvPr/>
        </p:nvSpPr>
        <p:spPr>
          <a:xfrm>
            <a:off x="731520" y="1892808"/>
            <a:ext cx="502920" cy="502920"/>
          </a:xfrm>
          <a:prstGeom prst="rect">
            <a:avLst/>
          </a:prstGeom>
          <a:noFill/>
          <a:ln/>
        </p:spPr>
        <p:txBody>
          <a:bodyPr wrap="square" lIns="0" tIns="0" rIns="0" bIns="0" rtlCol="0" anchor="ctr"/>
          <a:lstStyle/>
          <a:p>
            <a:pPr algn="ctr" indent="0" marL="0">
              <a:buNone/>
            </a:pPr>
            <a:r>
              <a:rPr lang="en-US" sz="1500" b="1" dirty="0">
                <a:solidFill>
                  <a:srgbClr val="C9A227"/>
                </a:solidFill>
                <a:latin typeface="Cambria" pitchFamily="34" charset="0"/>
                <a:ea typeface="Cambria" pitchFamily="34" charset="-122"/>
                <a:cs typeface="Cambria" pitchFamily="34" charset="-120"/>
              </a:rPr>
              <a:t>1</a:t>
            </a:r>
            <a:endParaRPr lang="en-US" sz="1500" dirty="0"/>
          </a:p>
        </p:txBody>
      </p:sp>
      <p:sp>
        <p:nvSpPr>
          <p:cNvPr id="10" name="Text 7"/>
          <p:cNvSpPr txBox="1"/>
          <p:nvPr/>
        </p:nvSpPr>
        <p:spPr>
          <a:xfrm>
            <a:off x="731520" y="2496312"/>
            <a:ext cx="1737360" cy="475488"/>
          </a:xfrm>
          <a:prstGeom prst="rect">
            <a:avLst/>
          </a:prstGeom>
          <a:noFill/>
          <a:ln/>
        </p:spPr>
        <p:txBody>
          <a:bodyPr wrap="square" lIns="0" tIns="0" rIns="0" bIns="0" rtlCol="0" anchor="t"/>
          <a:lstStyle/>
          <a:p>
            <a:pPr indent="0" marL="0">
              <a:buNone/>
            </a:pPr>
            <a:r>
              <a:rPr lang="en-US" sz="1450" b="1" dirty="0">
                <a:solidFill>
                  <a:srgbClr val="FFFFFF"/>
                </a:solidFill>
                <a:latin typeface="Calibri" pitchFamily="34" charset="0"/>
                <a:ea typeface="Calibri" pitchFamily="34" charset="-122"/>
                <a:cs typeface="Calibri" pitchFamily="34" charset="-120"/>
              </a:rPr>
              <a:t>Executive summary</a:t>
            </a:r>
            <a:endParaRPr lang="en-US" sz="1450" dirty="0"/>
          </a:p>
        </p:txBody>
      </p:sp>
      <p:sp>
        <p:nvSpPr>
          <p:cNvPr id="11" name="Text 8"/>
          <p:cNvSpPr txBox="1"/>
          <p:nvPr/>
        </p:nvSpPr>
        <p:spPr>
          <a:xfrm>
            <a:off x="731520" y="2971800"/>
            <a:ext cx="1737360" cy="777240"/>
          </a:xfrm>
          <a:prstGeom prst="rect">
            <a:avLst/>
          </a:prstGeom>
          <a:noFill/>
          <a:ln/>
        </p:spPr>
        <p:txBody>
          <a:bodyPr wrap="square" lIns="0" tIns="0" rIns="0" bIns="0" rtlCol="0" anchor="t"/>
          <a:lstStyle/>
          <a:p>
            <a:pPr indent="0" marL="0">
              <a:buNone/>
            </a:pPr>
            <a:r>
              <a:rPr lang="en-US" sz="1200" dirty="0">
                <a:solidFill>
                  <a:srgbClr val="D6DEEE"/>
                </a:solidFill>
                <a:latin typeface="Calibri" pitchFamily="34" charset="0"/>
                <a:ea typeface="Calibri" pitchFamily="34" charset="-122"/>
                <a:cs typeface="Calibri" pitchFamily="34" charset="-120"/>
              </a:rPr>
              <a:t>The essence of the project on no more than one page. Written last.</a:t>
            </a:r>
            <a:endParaRPr lang="en-US" sz="1200" dirty="0"/>
          </a:p>
        </p:txBody>
      </p:sp>
      <p:sp>
        <p:nvSpPr>
          <p:cNvPr id="12" name="Shape 9"/>
          <p:cNvSpPr/>
          <p:nvPr/>
        </p:nvSpPr>
        <p:spPr>
          <a:xfrm>
            <a:off x="2807208" y="1691640"/>
            <a:ext cx="2057400" cy="2103120"/>
          </a:xfrm>
          <a:prstGeom prst="roundRect">
            <a:avLst>
              <a:gd name="adj" fmla="val 3556"/>
            </a:avLst>
          </a:prstGeom>
          <a:solidFill>
            <a:srgbClr val="F4F7FC"/>
          </a:solidFill>
          <a:ln/>
        </p:spPr>
      </p:sp>
      <p:sp>
        <p:nvSpPr>
          <p:cNvPr id="13" name="Shape 10"/>
          <p:cNvSpPr/>
          <p:nvPr/>
        </p:nvSpPr>
        <p:spPr>
          <a:xfrm>
            <a:off x="2990088" y="1892808"/>
            <a:ext cx="502920" cy="502920"/>
          </a:xfrm>
          <a:prstGeom prst="ellipse">
            <a:avLst/>
          </a:prstGeom>
          <a:solidFill>
            <a:srgbClr val="1B2A4A"/>
          </a:solidFill>
          <a:ln/>
        </p:spPr>
      </p:sp>
      <p:sp>
        <p:nvSpPr>
          <p:cNvPr id="14" name="Text 11"/>
          <p:cNvSpPr txBox="1"/>
          <p:nvPr/>
        </p:nvSpPr>
        <p:spPr>
          <a:xfrm>
            <a:off x="2990088" y="1892808"/>
            <a:ext cx="502920" cy="502920"/>
          </a:xfrm>
          <a:prstGeom prst="rect">
            <a:avLst/>
          </a:prstGeom>
          <a:noFill/>
          <a:ln/>
        </p:spPr>
        <p:txBody>
          <a:bodyPr wrap="square" lIns="0" tIns="0" rIns="0" bIns="0" rtlCol="0" anchor="ctr"/>
          <a:lstStyle/>
          <a:p>
            <a:pPr algn="ctr" indent="0" marL="0">
              <a:buNone/>
            </a:pPr>
            <a:r>
              <a:rPr lang="en-US" sz="1500" b="1" dirty="0">
                <a:solidFill>
                  <a:srgbClr val="C9A227"/>
                </a:solidFill>
                <a:latin typeface="Cambria" pitchFamily="34" charset="0"/>
                <a:ea typeface="Cambria" pitchFamily="34" charset="-122"/>
                <a:cs typeface="Cambria" pitchFamily="34" charset="-120"/>
              </a:rPr>
              <a:t>2</a:t>
            </a:r>
            <a:endParaRPr lang="en-US" sz="1500" dirty="0"/>
          </a:p>
        </p:txBody>
      </p:sp>
      <p:sp>
        <p:nvSpPr>
          <p:cNvPr id="15" name="Text 12"/>
          <p:cNvSpPr txBox="1"/>
          <p:nvPr/>
        </p:nvSpPr>
        <p:spPr>
          <a:xfrm>
            <a:off x="2990088" y="2496312"/>
            <a:ext cx="1737360" cy="475488"/>
          </a:xfrm>
          <a:prstGeom prst="rect">
            <a:avLst/>
          </a:prstGeom>
          <a:noFill/>
          <a:ln/>
        </p:spPr>
        <p:txBody>
          <a:bodyPr wrap="square" lIns="0" tIns="0" rIns="0" bIns="0" rtlCol="0" anchor="t"/>
          <a:lstStyle/>
          <a:p>
            <a:pPr indent="0" marL="0">
              <a:buNone/>
            </a:pPr>
            <a:r>
              <a:rPr lang="en-US" sz="1450" b="1" dirty="0">
                <a:solidFill>
                  <a:srgbClr val="1B2A4A"/>
                </a:solidFill>
                <a:latin typeface="Calibri" pitchFamily="34" charset="0"/>
                <a:ea typeface="Calibri" pitchFamily="34" charset="-122"/>
                <a:cs typeface="Calibri" pitchFamily="34" charset="-120"/>
              </a:rPr>
              <a:t>Relevance and rationale</a:t>
            </a:r>
            <a:endParaRPr lang="en-US" sz="1450" dirty="0"/>
          </a:p>
        </p:txBody>
      </p:sp>
      <p:sp>
        <p:nvSpPr>
          <p:cNvPr id="16" name="Text 13"/>
          <p:cNvSpPr txBox="1"/>
          <p:nvPr/>
        </p:nvSpPr>
        <p:spPr>
          <a:xfrm>
            <a:off x="2990088" y="2971800"/>
            <a:ext cx="1737360" cy="777240"/>
          </a:xfrm>
          <a:prstGeom prst="rect">
            <a:avLst/>
          </a:prstGeom>
          <a:noFill/>
          <a:ln/>
        </p:spPr>
        <p:txBody>
          <a:bodyPr wrap="square" lIns="0" tIns="0" rIns="0" bIns="0" rtlCol="0" anchor="t"/>
          <a:lstStyle/>
          <a:p>
            <a:pPr indent="0" marL="0">
              <a:buNone/>
            </a:pPr>
            <a:r>
              <a:rPr lang="en-US" sz="1200" dirty="0">
                <a:solidFill>
                  <a:srgbClr val="2B3445"/>
                </a:solidFill>
                <a:latin typeface="Calibri" pitchFamily="34" charset="0"/>
                <a:ea typeface="Calibri" pitchFamily="34" charset="-122"/>
                <a:cs typeface="Calibri" pitchFamily="34" charset="-120"/>
              </a:rPr>
              <a:t>Evidence of the problem and its scale; fit with the priorities of the call.</a:t>
            </a:r>
            <a:endParaRPr lang="en-US" sz="1200" dirty="0"/>
          </a:p>
        </p:txBody>
      </p:sp>
      <p:sp>
        <p:nvSpPr>
          <p:cNvPr id="17" name="Shape 14"/>
          <p:cNvSpPr/>
          <p:nvPr/>
        </p:nvSpPr>
        <p:spPr>
          <a:xfrm>
            <a:off x="5065776" y="1691640"/>
            <a:ext cx="2057400" cy="2103120"/>
          </a:xfrm>
          <a:prstGeom prst="roundRect">
            <a:avLst>
              <a:gd name="adj" fmla="val 3556"/>
            </a:avLst>
          </a:prstGeom>
          <a:solidFill>
            <a:srgbClr val="F4F7FC"/>
          </a:solidFill>
          <a:ln/>
        </p:spPr>
      </p:sp>
      <p:sp>
        <p:nvSpPr>
          <p:cNvPr id="18" name="Shape 15"/>
          <p:cNvSpPr/>
          <p:nvPr/>
        </p:nvSpPr>
        <p:spPr>
          <a:xfrm>
            <a:off x="5248656" y="1892808"/>
            <a:ext cx="502920" cy="502920"/>
          </a:xfrm>
          <a:prstGeom prst="ellipse">
            <a:avLst/>
          </a:prstGeom>
          <a:solidFill>
            <a:srgbClr val="1B2A4A"/>
          </a:solidFill>
          <a:ln/>
        </p:spPr>
      </p:sp>
      <p:sp>
        <p:nvSpPr>
          <p:cNvPr id="19" name="Text 16"/>
          <p:cNvSpPr txBox="1"/>
          <p:nvPr/>
        </p:nvSpPr>
        <p:spPr>
          <a:xfrm>
            <a:off x="5248656" y="1892808"/>
            <a:ext cx="502920" cy="502920"/>
          </a:xfrm>
          <a:prstGeom prst="rect">
            <a:avLst/>
          </a:prstGeom>
          <a:noFill/>
          <a:ln/>
        </p:spPr>
        <p:txBody>
          <a:bodyPr wrap="square" lIns="0" tIns="0" rIns="0" bIns="0" rtlCol="0" anchor="ctr"/>
          <a:lstStyle/>
          <a:p>
            <a:pPr algn="ctr" indent="0" marL="0">
              <a:buNone/>
            </a:pPr>
            <a:r>
              <a:rPr lang="en-US" sz="1500" b="1" dirty="0">
                <a:solidFill>
                  <a:srgbClr val="C9A227"/>
                </a:solidFill>
                <a:latin typeface="Cambria" pitchFamily="34" charset="0"/>
                <a:ea typeface="Cambria" pitchFamily="34" charset="-122"/>
                <a:cs typeface="Cambria" pitchFamily="34" charset="-120"/>
              </a:rPr>
              <a:t>3</a:t>
            </a:r>
            <a:endParaRPr lang="en-US" sz="1500" dirty="0"/>
          </a:p>
        </p:txBody>
      </p:sp>
      <p:sp>
        <p:nvSpPr>
          <p:cNvPr id="20" name="Text 17"/>
          <p:cNvSpPr txBox="1"/>
          <p:nvPr/>
        </p:nvSpPr>
        <p:spPr>
          <a:xfrm>
            <a:off x="5248656" y="2496312"/>
            <a:ext cx="1737360" cy="475488"/>
          </a:xfrm>
          <a:prstGeom prst="rect">
            <a:avLst/>
          </a:prstGeom>
          <a:noFill/>
          <a:ln/>
        </p:spPr>
        <p:txBody>
          <a:bodyPr wrap="square" lIns="0" tIns="0" rIns="0" bIns="0" rtlCol="0" anchor="t"/>
          <a:lstStyle/>
          <a:p>
            <a:pPr indent="0" marL="0">
              <a:buNone/>
            </a:pPr>
            <a:r>
              <a:rPr lang="en-US" sz="1450" b="1" dirty="0">
                <a:solidFill>
                  <a:srgbClr val="1B2A4A"/>
                </a:solidFill>
                <a:latin typeface="Calibri" pitchFamily="34" charset="0"/>
                <a:ea typeface="Calibri" pitchFamily="34" charset="-122"/>
                <a:cs typeface="Calibri" pitchFamily="34" charset="-120"/>
              </a:rPr>
              <a:t>Objectives</a:t>
            </a:r>
            <a:endParaRPr lang="en-US" sz="1450" dirty="0"/>
          </a:p>
        </p:txBody>
      </p:sp>
      <p:sp>
        <p:nvSpPr>
          <p:cNvPr id="21" name="Text 18"/>
          <p:cNvSpPr txBox="1"/>
          <p:nvPr/>
        </p:nvSpPr>
        <p:spPr>
          <a:xfrm>
            <a:off x="5248656" y="2971800"/>
            <a:ext cx="1737360" cy="777240"/>
          </a:xfrm>
          <a:prstGeom prst="rect">
            <a:avLst/>
          </a:prstGeom>
          <a:noFill/>
          <a:ln/>
        </p:spPr>
        <p:txBody>
          <a:bodyPr wrap="square" lIns="0" tIns="0" rIns="0" bIns="0" rtlCol="0" anchor="t"/>
          <a:lstStyle/>
          <a:p>
            <a:pPr indent="0" marL="0">
              <a:buNone/>
            </a:pPr>
            <a:r>
              <a:rPr lang="en-US" sz="1200" dirty="0">
                <a:solidFill>
                  <a:srgbClr val="2B3445"/>
                </a:solidFill>
                <a:latin typeface="Calibri" pitchFamily="34" charset="0"/>
                <a:ea typeface="Calibri" pitchFamily="34" charset="-122"/>
                <a:cs typeface="Calibri" pitchFamily="34" charset="-120"/>
              </a:rPr>
              <a:t>The overall goal and specific objectives, following the intervention logic.</a:t>
            </a:r>
            <a:endParaRPr lang="en-US" sz="1200" dirty="0"/>
          </a:p>
        </p:txBody>
      </p:sp>
      <p:sp>
        <p:nvSpPr>
          <p:cNvPr id="22" name="Shape 19"/>
          <p:cNvSpPr/>
          <p:nvPr/>
        </p:nvSpPr>
        <p:spPr>
          <a:xfrm>
            <a:off x="7324344" y="1691640"/>
            <a:ext cx="2057400" cy="2103120"/>
          </a:xfrm>
          <a:prstGeom prst="roundRect">
            <a:avLst>
              <a:gd name="adj" fmla="val 3556"/>
            </a:avLst>
          </a:prstGeom>
          <a:solidFill>
            <a:srgbClr val="F4F7FC"/>
          </a:solidFill>
          <a:ln/>
        </p:spPr>
      </p:sp>
      <p:sp>
        <p:nvSpPr>
          <p:cNvPr id="23" name="Shape 20"/>
          <p:cNvSpPr/>
          <p:nvPr/>
        </p:nvSpPr>
        <p:spPr>
          <a:xfrm>
            <a:off x="7507224" y="1892808"/>
            <a:ext cx="502920" cy="502920"/>
          </a:xfrm>
          <a:prstGeom prst="ellipse">
            <a:avLst/>
          </a:prstGeom>
          <a:solidFill>
            <a:srgbClr val="1B2A4A"/>
          </a:solidFill>
          <a:ln/>
        </p:spPr>
      </p:sp>
      <p:sp>
        <p:nvSpPr>
          <p:cNvPr id="24" name="Text 21"/>
          <p:cNvSpPr txBox="1"/>
          <p:nvPr/>
        </p:nvSpPr>
        <p:spPr>
          <a:xfrm>
            <a:off x="7507224" y="1892808"/>
            <a:ext cx="502920" cy="502920"/>
          </a:xfrm>
          <a:prstGeom prst="rect">
            <a:avLst/>
          </a:prstGeom>
          <a:noFill/>
          <a:ln/>
        </p:spPr>
        <p:txBody>
          <a:bodyPr wrap="square" lIns="0" tIns="0" rIns="0" bIns="0" rtlCol="0" anchor="ctr"/>
          <a:lstStyle/>
          <a:p>
            <a:pPr algn="ctr" indent="0" marL="0">
              <a:buNone/>
            </a:pPr>
            <a:r>
              <a:rPr lang="en-US" sz="1500" b="1" dirty="0">
                <a:solidFill>
                  <a:srgbClr val="C9A227"/>
                </a:solidFill>
                <a:latin typeface="Cambria" pitchFamily="34" charset="0"/>
                <a:ea typeface="Cambria" pitchFamily="34" charset="-122"/>
                <a:cs typeface="Cambria" pitchFamily="34" charset="-120"/>
              </a:rPr>
              <a:t>4</a:t>
            </a:r>
            <a:endParaRPr lang="en-US" sz="1500" dirty="0"/>
          </a:p>
        </p:txBody>
      </p:sp>
      <p:sp>
        <p:nvSpPr>
          <p:cNvPr id="25" name="Text 22"/>
          <p:cNvSpPr txBox="1"/>
          <p:nvPr/>
        </p:nvSpPr>
        <p:spPr>
          <a:xfrm>
            <a:off x="7507224" y="2496312"/>
            <a:ext cx="1737360" cy="475488"/>
          </a:xfrm>
          <a:prstGeom prst="rect">
            <a:avLst/>
          </a:prstGeom>
          <a:noFill/>
          <a:ln/>
        </p:spPr>
        <p:txBody>
          <a:bodyPr wrap="square" lIns="0" tIns="0" rIns="0" bIns="0" rtlCol="0" anchor="t"/>
          <a:lstStyle/>
          <a:p>
            <a:pPr indent="0" marL="0">
              <a:buNone/>
            </a:pPr>
            <a:r>
              <a:rPr lang="en-US" sz="1450" b="1" dirty="0">
                <a:solidFill>
                  <a:srgbClr val="1B2A4A"/>
                </a:solidFill>
                <a:latin typeface="Calibri" pitchFamily="34" charset="0"/>
                <a:ea typeface="Calibri" pitchFamily="34" charset="-122"/>
                <a:cs typeface="Calibri" pitchFamily="34" charset="-120"/>
              </a:rPr>
              <a:t>Methodology</a:t>
            </a:r>
            <a:endParaRPr lang="en-US" sz="1450" dirty="0"/>
          </a:p>
        </p:txBody>
      </p:sp>
      <p:sp>
        <p:nvSpPr>
          <p:cNvPr id="26" name="Text 23"/>
          <p:cNvSpPr txBox="1"/>
          <p:nvPr/>
        </p:nvSpPr>
        <p:spPr>
          <a:xfrm>
            <a:off x="7507224" y="2971800"/>
            <a:ext cx="1737360" cy="777240"/>
          </a:xfrm>
          <a:prstGeom prst="rect">
            <a:avLst/>
          </a:prstGeom>
          <a:noFill/>
          <a:ln/>
        </p:spPr>
        <p:txBody>
          <a:bodyPr wrap="square" lIns="0" tIns="0" rIns="0" bIns="0" rtlCol="0" anchor="t"/>
          <a:lstStyle/>
          <a:p>
            <a:pPr indent="0" marL="0">
              <a:buNone/>
            </a:pPr>
            <a:r>
              <a:rPr lang="en-US" sz="1200" dirty="0">
                <a:solidFill>
                  <a:srgbClr val="2B3445"/>
                </a:solidFill>
                <a:latin typeface="Calibri" pitchFamily="34" charset="0"/>
                <a:ea typeface="Calibri" pitchFamily="34" charset="-122"/>
                <a:cs typeface="Calibri" pitchFamily="34" charset="-120"/>
              </a:rPr>
              <a:t>The approach, the choice of methods and formats, and their link to the results.</a:t>
            </a:r>
            <a:endParaRPr lang="en-US" sz="1200" dirty="0"/>
          </a:p>
        </p:txBody>
      </p:sp>
      <p:sp>
        <p:nvSpPr>
          <p:cNvPr id="27" name="Shape 24"/>
          <p:cNvSpPr/>
          <p:nvPr/>
        </p:nvSpPr>
        <p:spPr>
          <a:xfrm>
            <a:off x="9582912" y="1691640"/>
            <a:ext cx="2057400" cy="2103120"/>
          </a:xfrm>
          <a:prstGeom prst="roundRect">
            <a:avLst>
              <a:gd name="adj" fmla="val 3556"/>
            </a:avLst>
          </a:prstGeom>
          <a:solidFill>
            <a:srgbClr val="F4F7FC"/>
          </a:solidFill>
          <a:ln/>
        </p:spPr>
      </p:sp>
      <p:sp>
        <p:nvSpPr>
          <p:cNvPr id="28" name="Shape 25"/>
          <p:cNvSpPr/>
          <p:nvPr/>
        </p:nvSpPr>
        <p:spPr>
          <a:xfrm>
            <a:off x="9765792" y="1892808"/>
            <a:ext cx="502920" cy="502920"/>
          </a:xfrm>
          <a:prstGeom prst="ellipse">
            <a:avLst/>
          </a:prstGeom>
          <a:solidFill>
            <a:srgbClr val="1B2A4A"/>
          </a:solidFill>
          <a:ln/>
        </p:spPr>
      </p:sp>
      <p:sp>
        <p:nvSpPr>
          <p:cNvPr id="29" name="Text 26"/>
          <p:cNvSpPr txBox="1"/>
          <p:nvPr/>
        </p:nvSpPr>
        <p:spPr>
          <a:xfrm>
            <a:off x="9765792" y="1892808"/>
            <a:ext cx="502920" cy="502920"/>
          </a:xfrm>
          <a:prstGeom prst="rect">
            <a:avLst/>
          </a:prstGeom>
          <a:noFill/>
          <a:ln/>
        </p:spPr>
        <p:txBody>
          <a:bodyPr wrap="square" lIns="0" tIns="0" rIns="0" bIns="0" rtlCol="0" anchor="ctr"/>
          <a:lstStyle/>
          <a:p>
            <a:pPr algn="ctr" indent="0" marL="0">
              <a:buNone/>
            </a:pPr>
            <a:r>
              <a:rPr lang="en-US" sz="1500" b="1" dirty="0">
                <a:solidFill>
                  <a:srgbClr val="C9A227"/>
                </a:solidFill>
                <a:latin typeface="Cambria" pitchFamily="34" charset="0"/>
                <a:ea typeface="Cambria" pitchFamily="34" charset="-122"/>
                <a:cs typeface="Cambria" pitchFamily="34" charset="-120"/>
              </a:rPr>
              <a:t>5</a:t>
            </a:r>
            <a:endParaRPr lang="en-US" sz="1500" dirty="0"/>
          </a:p>
        </p:txBody>
      </p:sp>
      <p:sp>
        <p:nvSpPr>
          <p:cNvPr id="30" name="Text 27"/>
          <p:cNvSpPr txBox="1"/>
          <p:nvPr/>
        </p:nvSpPr>
        <p:spPr>
          <a:xfrm>
            <a:off x="9765792" y="2496312"/>
            <a:ext cx="1737360" cy="475488"/>
          </a:xfrm>
          <a:prstGeom prst="rect">
            <a:avLst/>
          </a:prstGeom>
          <a:noFill/>
          <a:ln/>
        </p:spPr>
        <p:txBody>
          <a:bodyPr wrap="square" lIns="0" tIns="0" rIns="0" bIns="0" rtlCol="0" anchor="t"/>
          <a:lstStyle/>
          <a:p>
            <a:pPr indent="0" marL="0">
              <a:buNone/>
            </a:pPr>
            <a:r>
              <a:rPr lang="en-US" sz="1450" b="1" dirty="0">
                <a:solidFill>
                  <a:srgbClr val="1B2A4A"/>
                </a:solidFill>
                <a:latin typeface="Calibri" pitchFamily="34" charset="0"/>
                <a:ea typeface="Calibri" pitchFamily="34" charset="-122"/>
                <a:cs typeface="Calibri" pitchFamily="34" charset="-120"/>
              </a:rPr>
              <a:t>Work plan</a:t>
            </a:r>
            <a:endParaRPr lang="en-US" sz="1450" dirty="0"/>
          </a:p>
        </p:txBody>
      </p:sp>
      <p:sp>
        <p:nvSpPr>
          <p:cNvPr id="31" name="Text 28"/>
          <p:cNvSpPr txBox="1"/>
          <p:nvPr/>
        </p:nvSpPr>
        <p:spPr>
          <a:xfrm>
            <a:off x="9765792" y="2971800"/>
            <a:ext cx="1737360" cy="777240"/>
          </a:xfrm>
          <a:prstGeom prst="rect">
            <a:avLst/>
          </a:prstGeom>
          <a:noFill/>
          <a:ln/>
        </p:spPr>
        <p:txBody>
          <a:bodyPr wrap="square" lIns="0" tIns="0" rIns="0" bIns="0" rtlCol="0" anchor="t"/>
          <a:lstStyle/>
          <a:p>
            <a:pPr indent="0" marL="0">
              <a:buNone/>
            </a:pPr>
            <a:r>
              <a:rPr lang="en-US" sz="1200" dirty="0">
                <a:solidFill>
                  <a:srgbClr val="2B3445"/>
                </a:solidFill>
                <a:latin typeface="Calibri" pitchFamily="34" charset="0"/>
                <a:ea typeface="Calibri" pitchFamily="34" charset="-122"/>
                <a:cs typeface="Calibri" pitchFamily="34" charset="-120"/>
              </a:rPr>
              <a:t>Work packages, tasks and activities, with responsible partners and timeframes.</a:t>
            </a:r>
            <a:endParaRPr lang="en-US" sz="1200" dirty="0"/>
          </a:p>
        </p:txBody>
      </p:sp>
      <p:sp>
        <p:nvSpPr>
          <p:cNvPr id="32" name="Shape 29"/>
          <p:cNvSpPr/>
          <p:nvPr/>
        </p:nvSpPr>
        <p:spPr>
          <a:xfrm>
            <a:off x="548640" y="4023360"/>
            <a:ext cx="2057400" cy="2103120"/>
          </a:xfrm>
          <a:prstGeom prst="roundRect">
            <a:avLst>
              <a:gd name="adj" fmla="val 3556"/>
            </a:avLst>
          </a:prstGeom>
          <a:solidFill>
            <a:srgbClr val="F4F7FC"/>
          </a:solidFill>
          <a:ln/>
        </p:spPr>
      </p:sp>
      <p:sp>
        <p:nvSpPr>
          <p:cNvPr id="33" name="Shape 30"/>
          <p:cNvSpPr/>
          <p:nvPr/>
        </p:nvSpPr>
        <p:spPr>
          <a:xfrm>
            <a:off x="731520" y="4224528"/>
            <a:ext cx="502920" cy="502920"/>
          </a:xfrm>
          <a:prstGeom prst="ellipse">
            <a:avLst/>
          </a:prstGeom>
          <a:solidFill>
            <a:srgbClr val="1B2A4A"/>
          </a:solidFill>
          <a:ln/>
        </p:spPr>
      </p:sp>
      <p:sp>
        <p:nvSpPr>
          <p:cNvPr id="34" name="Text 31"/>
          <p:cNvSpPr txBox="1"/>
          <p:nvPr/>
        </p:nvSpPr>
        <p:spPr>
          <a:xfrm>
            <a:off x="731520" y="4224528"/>
            <a:ext cx="502920" cy="502920"/>
          </a:xfrm>
          <a:prstGeom prst="rect">
            <a:avLst/>
          </a:prstGeom>
          <a:noFill/>
          <a:ln/>
        </p:spPr>
        <p:txBody>
          <a:bodyPr wrap="square" lIns="0" tIns="0" rIns="0" bIns="0" rtlCol="0" anchor="ctr"/>
          <a:lstStyle/>
          <a:p>
            <a:pPr algn="ctr" indent="0" marL="0">
              <a:buNone/>
            </a:pPr>
            <a:r>
              <a:rPr lang="en-US" sz="1500" b="1" dirty="0">
                <a:solidFill>
                  <a:srgbClr val="C9A227"/>
                </a:solidFill>
                <a:latin typeface="Cambria" pitchFamily="34" charset="0"/>
                <a:ea typeface="Cambria" pitchFamily="34" charset="-122"/>
                <a:cs typeface="Cambria" pitchFamily="34" charset="-120"/>
              </a:rPr>
              <a:t>6</a:t>
            </a:r>
            <a:endParaRPr lang="en-US" sz="1500" dirty="0"/>
          </a:p>
        </p:txBody>
      </p:sp>
      <p:sp>
        <p:nvSpPr>
          <p:cNvPr id="35" name="Text 32"/>
          <p:cNvSpPr txBox="1"/>
          <p:nvPr/>
        </p:nvSpPr>
        <p:spPr>
          <a:xfrm>
            <a:off x="731520" y="4828032"/>
            <a:ext cx="1737360" cy="475488"/>
          </a:xfrm>
          <a:prstGeom prst="rect">
            <a:avLst/>
          </a:prstGeom>
          <a:noFill/>
          <a:ln/>
        </p:spPr>
        <p:txBody>
          <a:bodyPr wrap="square" lIns="0" tIns="0" rIns="0" bIns="0" rtlCol="0" anchor="t"/>
          <a:lstStyle/>
          <a:p>
            <a:pPr indent="0" marL="0">
              <a:buNone/>
            </a:pPr>
            <a:r>
              <a:rPr lang="en-US" sz="1450" b="1" dirty="0">
                <a:solidFill>
                  <a:srgbClr val="1B2A4A"/>
                </a:solidFill>
                <a:latin typeface="Calibri" pitchFamily="34" charset="0"/>
                <a:ea typeface="Calibri" pitchFamily="34" charset="-122"/>
                <a:cs typeface="Calibri" pitchFamily="34" charset="-120"/>
              </a:rPr>
              <a:t>Expected results and impact</a:t>
            </a:r>
            <a:endParaRPr lang="en-US" sz="1450" dirty="0"/>
          </a:p>
        </p:txBody>
      </p:sp>
      <p:sp>
        <p:nvSpPr>
          <p:cNvPr id="36" name="Text 33"/>
          <p:cNvSpPr txBox="1"/>
          <p:nvPr/>
        </p:nvSpPr>
        <p:spPr>
          <a:xfrm>
            <a:off x="731520" y="5303520"/>
            <a:ext cx="1737360" cy="777240"/>
          </a:xfrm>
          <a:prstGeom prst="rect">
            <a:avLst/>
          </a:prstGeom>
          <a:noFill/>
          <a:ln/>
        </p:spPr>
        <p:txBody>
          <a:bodyPr wrap="square" lIns="0" tIns="0" rIns="0" bIns="0" rtlCol="0" anchor="t"/>
          <a:lstStyle/>
          <a:p>
            <a:pPr indent="0" marL="0">
              <a:buNone/>
            </a:pPr>
            <a:r>
              <a:rPr lang="en-US" sz="1200" dirty="0">
                <a:solidFill>
                  <a:srgbClr val="2B3445"/>
                </a:solidFill>
                <a:latin typeface="Calibri" pitchFamily="34" charset="0"/>
                <a:ea typeface="Calibri" pitchFamily="34" charset="-122"/>
                <a:cs typeface="Calibri" pitchFamily="34" charset="-120"/>
              </a:rPr>
              <a:t>Outputs, outcomes and long-term impact, with indicators.</a:t>
            </a:r>
            <a:endParaRPr lang="en-US" sz="1200" dirty="0"/>
          </a:p>
        </p:txBody>
      </p:sp>
      <p:sp>
        <p:nvSpPr>
          <p:cNvPr id="37" name="Shape 34"/>
          <p:cNvSpPr/>
          <p:nvPr/>
        </p:nvSpPr>
        <p:spPr>
          <a:xfrm>
            <a:off x="2807208" y="4023360"/>
            <a:ext cx="2057400" cy="2103120"/>
          </a:xfrm>
          <a:prstGeom prst="roundRect">
            <a:avLst>
              <a:gd name="adj" fmla="val 3556"/>
            </a:avLst>
          </a:prstGeom>
          <a:solidFill>
            <a:srgbClr val="F4F7FC"/>
          </a:solidFill>
          <a:ln/>
        </p:spPr>
      </p:sp>
      <p:sp>
        <p:nvSpPr>
          <p:cNvPr id="38" name="Shape 35"/>
          <p:cNvSpPr/>
          <p:nvPr/>
        </p:nvSpPr>
        <p:spPr>
          <a:xfrm>
            <a:off x="2990088" y="4224528"/>
            <a:ext cx="502920" cy="502920"/>
          </a:xfrm>
          <a:prstGeom prst="ellipse">
            <a:avLst/>
          </a:prstGeom>
          <a:solidFill>
            <a:srgbClr val="1B2A4A"/>
          </a:solidFill>
          <a:ln/>
        </p:spPr>
      </p:sp>
      <p:sp>
        <p:nvSpPr>
          <p:cNvPr id="39" name="Text 36"/>
          <p:cNvSpPr txBox="1"/>
          <p:nvPr/>
        </p:nvSpPr>
        <p:spPr>
          <a:xfrm>
            <a:off x="2990088" y="4224528"/>
            <a:ext cx="502920" cy="502920"/>
          </a:xfrm>
          <a:prstGeom prst="rect">
            <a:avLst/>
          </a:prstGeom>
          <a:noFill/>
          <a:ln/>
        </p:spPr>
        <p:txBody>
          <a:bodyPr wrap="square" lIns="0" tIns="0" rIns="0" bIns="0" rtlCol="0" anchor="ctr"/>
          <a:lstStyle/>
          <a:p>
            <a:pPr algn="ctr" indent="0" marL="0">
              <a:buNone/>
            </a:pPr>
            <a:r>
              <a:rPr lang="en-US" sz="1500" b="1" dirty="0">
                <a:solidFill>
                  <a:srgbClr val="C9A227"/>
                </a:solidFill>
                <a:latin typeface="Cambria" pitchFamily="34" charset="0"/>
                <a:ea typeface="Cambria" pitchFamily="34" charset="-122"/>
                <a:cs typeface="Cambria" pitchFamily="34" charset="-120"/>
              </a:rPr>
              <a:t>7</a:t>
            </a:r>
            <a:endParaRPr lang="en-US" sz="1500" dirty="0"/>
          </a:p>
        </p:txBody>
      </p:sp>
      <p:sp>
        <p:nvSpPr>
          <p:cNvPr id="40" name="Text 37"/>
          <p:cNvSpPr txBox="1"/>
          <p:nvPr/>
        </p:nvSpPr>
        <p:spPr>
          <a:xfrm>
            <a:off x="2990088" y="4828032"/>
            <a:ext cx="1737360" cy="475488"/>
          </a:xfrm>
          <a:prstGeom prst="rect">
            <a:avLst/>
          </a:prstGeom>
          <a:noFill/>
          <a:ln/>
        </p:spPr>
        <p:txBody>
          <a:bodyPr wrap="square" lIns="0" tIns="0" rIns="0" bIns="0" rtlCol="0" anchor="t"/>
          <a:lstStyle/>
          <a:p>
            <a:pPr indent="0" marL="0">
              <a:buNone/>
            </a:pPr>
            <a:r>
              <a:rPr lang="en-US" sz="1450" b="1" dirty="0">
                <a:solidFill>
                  <a:srgbClr val="1B2A4A"/>
                </a:solidFill>
                <a:latin typeface="Calibri" pitchFamily="34" charset="0"/>
                <a:ea typeface="Calibri" pitchFamily="34" charset="-122"/>
                <a:cs typeface="Calibri" pitchFamily="34" charset="-120"/>
              </a:rPr>
              <a:t>Sustainability</a:t>
            </a:r>
            <a:endParaRPr lang="en-US" sz="1450" dirty="0"/>
          </a:p>
        </p:txBody>
      </p:sp>
      <p:sp>
        <p:nvSpPr>
          <p:cNvPr id="41" name="Text 38"/>
          <p:cNvSpPr txBox="1"/>
          <p:nvPr/>
        </p:nvSpPr>
        <p:spPr>
          <a:xfrm>
            <a:off x="2990088" y="5303520"/>
            <a:ext cx="1737360" cy="777240"/>
          </a:xfrm>
          <a:prstGeom prst="rect">
            <a:avLst/>
          </a:prstGeom>
          <a:noFill/>
          <a:ln/>
        </p:spPr>
        <p:txBody>
          <a:bodyPr wrap="square" lIns="0" tIns="0" rIns="0" bIns="0" rtlCol="0" anchor="t"/>
          <a:lstStyle/>
          <a:p>
            <a:pPr indent="0" marL="0">
              <a:buNone/>
            </a:pPr>
            <a:r>
              <a:rPr lang="en-US" sz="1200" dirty="0">
                <a:solidFill>
                  <a:srgbClr val="2B3445"/>
                </a:solidFill>
                <a:latin typeface="Calibri" pitchFamily="34" charset="0"/>
                <a:ea typeface="Calibri" pitchFamily="34" charset="-122"/>
                <a:cs typeface="Calibri" pitchFamily="34" charset="-120"/>
              </a:rPr>
              <a:t>How the results keep their value after donor funding ends.</a:t>
            </a:r>
            <a:endParaRPr lang="en-US" sz="1200" dirty="0"/>
          </a:p>
        </p:txBody>
      </p:sp>
      <p:sp>
        <p:nvSpPr>
          <p:cNvPr id="42" name="Shape 39"/>
          <p:cNvSpPr/>
          <p:nvPr/>
        </p:nvSpPr>
        <p:spPr>
          <a:xfrm>
            <a:off x="5065776" y="4023360"/>
            <a:ext cx="2057400" cy="2103120"/>
          </a:xfrm>
          <a:prstGeom prst="roundRect">
            <a:avLst>
              <a:gd name="adj" fmla="val 3556"/>
            </a:avLst>
          </a:prstGeom>
          <a:solidFill>
            <a:srgbClr val="F4F7FC"/>
          </a:solidFill>
          <a:ln/>
        </p:spPr>
      </p:sp>
      <p:sp>
        <p:nvSpPr>
          <p:cNvPr id="43" name="Shape 40"/>
          <p:cNvSpPr/>
          <p:nvPr/>
        </p:nvSpPr>
        <p:spPr>
          <a:xfrm>
            <a:off x="5248656" y="4224528"/>
            <a:ext cx="502920" cy="502920"/>
          </a:xfrm>
          <a:prstGeom prst="ellipse">
            <a:avLst/>
          </a:prstGeom>
          <a:solidFill>
            <a:srgbClr val="1B2A4A"/>
          </a:solidFill>
          <a:ln/>
        </p:spPr>
      </p:sp>
      <p:sp>
        <p:nvSpPr>
          <p:cNvPr id="44" name="Text 41"/>
          <p:cNvSpPr txBox="1"/>
          <p:nvPr/>
        </p:nvSpPr>
        <p:spPr>
          <a:xfrm>
            <a:off x="5248656" y="4224528"/>
            <a:ext cx="502920" cy="502920"/>
          </a:xfrm>
          <a:prstGeom prst="rect">
            <a:avLst/>
          </a:prstGeom>
          <a:noFill/>
          <a:ln/>
        </p:spPr>
        <p:txBody>
          <a:bodyPr wrap="square" lIns="0" tIns="0" rIns="0" bIns="0" rtlCol="0" anchor="ctr"/>
          <a:lstStyle/>
          <a:p>
            <a:pPr algn="ctr" indent="0" marL="0">
              <a:buNone/>
            </a:pPr>
            <a:r>
              <a:rPr lang="en-US" sz="1500" b="1" dirty="0">
                <a:solidFill>
                  <a:srgbClr val="C9A227"/>
                </a:solidFill>
                <a:latin typeface="Cambria" pitchFamily="34" charset="0"/>
                <a:ea typeface="Cambria" pitchFamily="34" charset="-122"/>
                <a:cs typeface="Cambria" pitchFamily="34" charset="-120"/>
              </a:rPr>
              <a:t>8</a:t>
            </a:r>
            <a:endParaRPr lang="en-US" sz="1500" dirty="0"/>
          </a:p>
        </p:txBody>
      </p:sp>
      <p:sp>
        <p:nvSpPr>
          <p:cNvPr id="45" name="Text 42"/>
          <p:cNvSpPr txBox="1"/>
          <p:nvPr/>
        </p:nvSpPr>
        <p:spPr>
          <a:xfrm>
            <a:off x="5248656" y="4828032"/>
            <a:ext cx="1737360" cy="475488"/>
          </a:xfrm>
          <a:prstGeom prst="rect">
            <a:avLst/>
          </a:prstGeom>
          <a:noFill/>
          <a:ln/>
        </p:spPr>
        <p:txBody>
          <a:bodyPr wrap="square" lIns="0" tIns="0" rIns="0" bIns="0" rtlCol="0" anchor="t"/>
          <a:lstStyle/>
          <a:p>
            <a:pPr indent="0" marL="0">
              <a:buNone/>
            </a:pPr>
            <a:r>
              <a:rPr lang="en-US" sz="1450" b="1" dirty="0">
                <a:solidFill>
                  <a:srgbClr val="1B2A4A"/>
                </a:solidFill>
                <a:latin typeface="Calibri" pitchFamily="34" charset="0"/>
                <a:ea typeface="Calibri" pitchFamily="34" charset="-122"/>
                <a:cs typeface="Calibri" pitchFamily="34" charset="-120"/>
              </a:rPr>
              <a:t>Management and consortium</a:t>
            </a:r>
            <a:endParaRPr lang="en-US" sz="1450" dirty="0"/>
          </a:p>
        </p:txBody>
      </p:sp>
      <p:sp>
        <p:nvSpPr>
          <p:cNvPr id="46" name="Text 43"/>
          <p:cNvSpPr txBox="1"/>
          <p:nvPr/>
        </p:nvSpPr>
        <p:spPr>
          <a:xfrm>
            <a:off x="5248656" y="5303520"/>
            <a:ext cx="1737360" cy="777240"/>
          </a:xfrm>
          <a:prstGeom prst="rect">
            <a:avLst/>
          </a:prstGeom>
          <a:noFill/>
          <a:ln/>
        </p:spPr>
        <p:txBody>
          <a:bodyPr wrap="square" lIns="0" tIns="0" rIns="0" bIns="0" rtlCol="0" anchor="t"/>
          <a:lstStyle/>
          <a:p>
            <a:pPr indent="0" marL="0">
              <a:buNone/>
            </a:pPr>
            <a:r>
              <a:rPr lang="en-US" sz="1200" dirty="0">
                <a:solidFill>
                  <a:srgbClr val="2B3445"/>
                </a:solidFill>
                <a:latin typeface="Calibri" pitchFamily="34" charset="0"/>
                <a:ea typeface="Calibri" pitchFamily="34" charset="-122"/>
                <a:cs typeface="Calibri" pitchFamily="34" charset="-120"/>
              </a:rPr>
              <a:t>Management structure, partner roles, coordination and communication.</a:t>
            </a:r>
            <a:endParaRPr lang="en-US" sz="1200" dirty="0"/>
          </a:p>
        </p:txBody>
      </p:sp>
      <p:sp>
        <p:nvSpPr>
          <p:cNvPr id="47" name="Shape 44"/>
          <p:cNvSpPr/>
          <p:nvPr/>
        </p:nvSpPr>
        <p:spPr>
          <a:xfrm>
            <a:off x="7324344" y="4023360"/>
            <a:ext cx="2057400" cy="2103120"/>
          </a:xfrm>
          <a:prstGeom prst="roundRect">
            <a:avLst>
              <a:gd name="adj" fmla="val 3556"/>
            </a:avLst>
          </a:prstGeom>
          <a:solidFill>
            <a:srgbClr val="F4F7FC"/>
          </a:solidFill>
          <a:ln/>
        </p:spPr>
      </p:sp>
      <p:sp>
        <p:nvSpPr>
          <p:cNvPr id="48" name="Shape 45"/>
          <p:cNvSpPr/>
          <p:nvPr/>
        </p:nvSpPr>
        <p:spPr>
          <a:xfrm>
            <a:off x="7507224" y="4224528"/>
            <a:ext cx="502920" cy="502920"/>
          </a:xfrm>
          <a:prstGeom prst="ellipse">
            <a:avLst/>
          </a:prstGeom>
          <a:solidFill>
            <a:srgbClr val="1B2A4A"/>
          </a:solidFill>
          <a:ln/>
        </p:spPr>
      </p:sp>
      <p:sp>
        <p:nvSpPr>
          <p:cNvPr id="49" name="Text 46"/>
          <p:cNvSpPr txBox="1"/>
          <p:nvPr/>
        </p:nvSpPr>
        <p:spPr>
          <a:xfrm>
            <a:off x="7507224" y="4224528"/>
            <a:ext cx="502920" cy="502920"/>
          </a:xfrm>
          <a:prstGeom prst="rect">
            <a:avLst/>
          </a:prstGeom>
          <a:noFill/>
          <a:ln/>
        </p:spPr>
        <p:txBody>
          <a:bodyPr wrap="square" lIns="0" tIns="0" rIns="0" bIns="0" rtlCol="0" anchor="ctr"/>
          <a:lstStyle/>
          <a:p>
            <a:pPr algn="ctr" indent="0" marL="0">
              <a:buNone/>
            </a:pPr>
            <a:r>
              <a:rPr lang="en-US" sz="1500" b="1" dirty="0">
                <a:solidFill>
                  <a:srgbClr val="C9A227"/>
                </a:solidFill>
                <a:latin typeface="Cambria" pitchFamily="34" charset="0"/>
                <a:ea typeface="Cambria" pitchFamily="34" charset="-122"/>
                <a:cs typeface="Cambria" pitchFamily="34" charset="-120"/>
              </a:rPr>
              <a:t>9</a:t>
            </a:r>
            <a:endParaRPr lang="en-US" sz="1500" dirty="0"/>
          </a:p>
        </p:txBody>
      </p:sp>
      <p:sp>
        <p:nvSpPr>
          <p:cNvPr id="50" name="Text 47"/>
          <p:cNvSpPr txBox="1"/>
          <p:nvPr/>
        </p:nvSpPr>
        <p:spPr>
          <a:xfrm>
            <a:off x="7507224" y="4828032"/>
            <a:ext cx="1737360" cy="475488"/>
          </a:xfrm>
          <a:prstGeom prst="rect">
            <a:avLst/>
          </a:prstGeom>
          <a:noFill/>
          <a:ln/>
        </p:spPr>
        <p:txBody>
          <a:bodyPr wrap="square" lIns="0" tIns="0" rIns="0" bIns="0" rtlCol="0" anchor="t"/>
          <a:lstStyle/>
          <a:p>
            <a:pPr indent="0" marL="0">
              <a:buNone/>
            </a:pPr>
            <a:r>
              <a:rPr lang="en-US" sz="1450" b="1" dirty="0">
                <a:solidFill>
                  <a:srgbClr val="1B2A4A"/>
                </a:solidFill>
                <a:latin typeface="Calibri" pitchFamily="34" charset="0"/>
                <a:ea typeface="Calibri" pitchFamily="34" charset="-122"/>
                <a:cs typeface="Calibri" pitchFamily="34" charset="-120"/>
              </a:rPr>
              <a:t>Budget</a:t>
            </a:r>
            <a:endParaRPr lang="en-US" sz="1450" dirty="0"/>
          </a:p>
        </p:txBody>
      </p:sp>
      <p:sp>
        <p:nvSpPr>
          <p:cNvPr id="51" name="Text 48"/>
          <p:cNvSpPr txBox="1"/>
          <p:nvPr/>
        </p:nvSpPr>
        <p:spPr>
          <a:xfrm>
            <a:off x="7507224" y="5303520"/>
            <a:ext cx="1737360" cy="777240"/>
          </a:xfrm>
          <a:prstGeom prst="rect">
            <a:avLst/>
          </a:prstGeom>
          <a:noFill/>
          <a:ln/>
        </p:spPr>
        <p:txBody>
          <a:bodyPr wrap="square" lIns="0" tIns="0" rIns="0" bIns="0" rtlCol="0" anchor="t"/>
          <a:lstStyle/>
          <a:p>
            <a:pPr indent="0" marL="0">
              <a:buNone/>
            </a:pPr>
            <a:r>
              <a:rPr lang="en-US" sz="1200" dirty="0">
                <a:solidFill>
                  <a:srgbClr val="2B3445"/>
                </a:solidFill>
                <a:latin typeface="Calibri" pitchFamily="34" charset="0"/>
                <a:ea typeface="Calibri" pitchFamily="34" charset="-122"/>
                <a:cs typeface="Calibri" pitchFamily="34" charset="-120"/>
              </a:rPr>
              <a:t>Detailed costs by expenditure item, aligned with the work plan.</a:t>
            </a:r>
            <a:endParaRPr lang="en-US" sz="1200" dirty="0"/>
          </a:p>
        </p:txBody>
      </p:sp>
      <p:sp>
        <p:nvSpPr>
          <p:cNvPr id="52" name="Shape 49"/>
          <p:cNvSpPr/>
          <p:nvPr/>
        </p:nvSpPr>
        <p:spPr>
          <a:xfrm>
            <a:off x="9582912" y="4023360"/>
            <a:ext cx="2057400" cy="2103120"/>
          </a:xfrm>
          <a:prstGeom prst="roundRect">
            <a:avLst>
              <a:gd name="adj" fmla="val 3556"/>
            </a:avLst>
          </a:prstGeom>
          <a:solidFill>
            <a:srgbClr val="F4F7FC"/>
          </a:solidFill>
          <a:ln/>
        </p:spPr>
      </p:sp>
      <p:sp>
        <p:nvSpPr>
          <p:cNvPr id="53" name="Shape 50"/>
          <p:cNvSpPr/>
          <p:nvPr/>
        </p:nvSpPr>
        <p:spPr>
          <a:xfrm>
            <a:off x="9765792" y="4224528"/>
            <a:ext cx="502920" cy="502920"/>
          </a:xfrm>
          <a:prstGeom prst="ellipse">
            <a:avLst/>
          </a:prstGeom>
          <a:solidFill>
            <a:srgbClr val="1B2A4A"/>
          </a:solidFill>
          <a:ln/>
        </p:spPr>
      </p:sp>
      <p:sp>
        <p:nvSpPr>
          <p:cNvPr id="54" name="Text 51"/>
          <p:cNvSpPr txBox="1"/>
          <p:nvPr/>
        </p:nvSpPr>
        <p:spPr>
          <a:xfrm>
            <a:off x="9765792" y="4224528"/>
            <a:ext cx="502920" cy="502920"/>
          </a:xfrm>
          <a:prstGeom prst="rect">
            <a:avLst/>
          </a:prstGeom>
          <a:noFill/>
          <a:ln/>
        </p:spPr>
        <p:txBody>
          <a:bodyPr wrap="square" lIns="0" tIns="0" rIns="0" bIns="0" rtlCol="0" anchor="ctr"/>
          <a:lstStyle/>
          <a:p>
            <a:pPr algn="ctr" indent="0" marL="0">
              <a:buNone/>
            </a:pPr>
            <a:r>
              <a:rPr lang="en-US" sz="1500" b="1" dirty="0">
                <a:solidFill>
                  <a:srgbClr val="C9A227"/>
                </a:solidFill>
                <a:latin typeface="Cambria" pitchFamily="34" charset="0"/>
                <a:ea typeface="Cambria" pitchFamily="34" charset="-122"/>
                <a:cs typeface="Cambria" pitchFamily="34" charset="-120"/>
              </a:rPr>
              <a:t>10</a:t>
            </a:r>
            <a:endParaRPr lang="en-US" sz="1500" dirty="0"/>
          </a:p>
        </p:txBody>
      </p:sp>
      <p:sp>
        <p:nvSpPr>
          <p:cNvPr id="55" name="Text 52"/>
          <p:cNvSpPr txBox="1"/>
          <p:nvPr/>
        </p:nvSpPr>
        <p:spPr>
          <a:xfrm>
            <a:off x="9765792" y="4828032"/>
            <a:ext cx="1737360" cy="475488"/>
          </a:xfrm>
          <a:prstGeom prst="rect">
            <a:avLst/>
          </a:prstGeom>
          <a:noFill/>
          <a:ln/>
        </p:spPr>
        <p:txBody>
          <a:bodyPr wrap="square" lIns="0" tIns="0" rIns="0" bIns="0" rtlCol="0" anchor="t"/>
          <a:lstStyle/>
          <a:p>
            <a:pPr indent="0" marL="0">
              <a:buNone/>
            </a:pPr>
            <a:r>
              <a:rPr lang="en-US" sz="1450" b="1" dirty="0">
                <a:solidFill>
                  <a:srgbClr val="1B2A4A"/>
                </a:solidFill>
                <a:latin typeface="Calibri" pitchFamily="34" charset="0"/>
                <a:ea typeface="Calibri" pitchFamily="34" charset="-122"/>
                <a:cs typeface="Calibri" pitchFamily="34" charset="-120"/>
              </a:rPr>
              <a:t>Annexes</a:t>
            </a:r>
            <a:endParaRPr lang="en-US" sz="1450" dirty="0"/>
          </a:p>
        </p:txBody>
      </p:sp>
      <p:sp>
        <p:nvSpPr>
          <p:cNvPr id="56" name="Text 53"/>
          <p:cNvSpPr txBox="1"/>
          <p:nvPr/>
        </p:nvSpPr>
        <p:spPr>
          <a:xfrm>
            <a:off x="9765792" y="5303520"/>
            <a:ext cx="1737360" cy="777240"/>
          </a:xfrm>
          <a:prstGeom prst="rect">
            <a:avLst/>
          </a:prstGeom>
          <a:noFill/>
          <a:ln/>
        </p:spPr>
        <p:txBody>
          <a:bodyPr wrap="square" lIns="0" tIns="0" rIns="0" bIns="0" rtlCol="0" anchor="t"/>
          <a:lstStyle/>
          <a:p>
            <a:pPr indent="0" marL="0">
              <a:buNone/>
            </a:pPr>
            <a:r>
              <a:rPr lang="en-US" sz="1200" dirty="0">
                <a:solidFill>
                  <a:srgbClr val="2B3445"/>
                </a:solidFill>
                <a:latin typeface="Calibri" pitchFamily="34" charset="0"/>
                <a:ea typeface="Calibri" pitchFamily="34" charset="-122"/>
                <a:cs typeface="Calibri" pitchFamily="34" charset="-120"/>
              </a:rPr>
              <a:t>Partner documents, CVs, letters of support, declarations, legal and financial documents.</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 · EXECUTIVE SUMMARY</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Executive Summary: Read First, Written Last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05</a:t>
            </a:r>
            <a:endParaRPr lang="en-US" sz="900" dirty="0"/>
          </a:p>
        </p:txBody>
      </p:sp>
      <p:sp>
        <p:nvSpPr>
          <p:cNvPr id="7" name="Shape 4"/>
          <p:cNvSpPr/>
          <p:nvPr/>
        </p:nvSpPr>
        <p:spPr>
          <a:xfrm>
            <a:off x="548640" y="1691640"/>
            <a:ext cx="4937760" cy="4434840"/>
          </a:xfrm>
          <a:prstGeom prst="roundRect">
            <a:avLst>
              <a:gd name="adj" fmla="val 1649"/>
            </a:avLst>
          </a:prstGeom>
          <a:solidFill>
            <a:srgbClr val="FFFFFF"/>
          </a:solidFill>
          <a:ln w="12700">
            <a:solidFill>
              <a:srgbClr val="D5DDEB"/>
            </a:solidFill>
            <a:prstDash val="solid"/>
          </a:ln>
          <a:effectLst>
            <a:outerShdw sx="100000" sy="100000" kx="0" ky="0" algn="bl" rotWithShape="0" blurRad="101600" dist="25400" dir="5400000">
              <a:srgbClr val="000000">
                <a:alpha val="12000"/>
              </a:srgbClr>
            </a:outerShdw>
          </a:effectLst>
        </p:spPr>
      </p:sp>
      <p:sp>
        <p:nvSpPr>
          <p:cNvPr id="8" name="Text 5"/>
          <p:cNvSpPr txBox="1"/>
          <p:nvPr/>
        </p:nvSpPr>
        <p:spPr>
          <a:xfrm>
            <a:off x="914400" y="1920240"/>
            <a:ext cx="4206240" cy="274320"/>
          </a:xfrm>
          <a:prstGeom prst="rect">
            <a:avLst/>
          </a:prstGeom>
          <a:noFill/>
          <a:ln/>
        </p:spPr>
        <p:txBody>
          <a:bodyPr wrap="square" lIns="0" tIns="0" rIns="0" bIns="0" rtlCol="0" anchor="t"/>
          <a:lstStyle/>
          <a:p>
            <a:pPr algn="l" indent="0" marL="0">
              <a:buNone/>
            </a:pPr>
            <a:r>
              <a:rPr lang="en-US" sz="1200" b="1" spc="200" kern="0" dirty="0">
                <a:solidFill>
                  <a:srgbClr val="C9A227"/>
                </a:solidFill>
                <a:latin typeface="Calibri" pitchFamily="34" charset="0"/>
                <a:ea typeface="Calibri" pitchFamily="34" charset="-122"/>
                <a:cs typeface="Calibri" pitchFamily="34" charset="-120"/>
              </a:rPr>
              <a:t>EXECUTIVE SUMMARY</a:t>
            </a:r>
            <a:endParaRPr lang="en-US" sz="1200" dirty="0"/>
          </a:p>
        </p:txBody>
      </p:sp>
      <p:sp>
        <p:nvSpPr>
          <p:cNvPr id="9" name="Text 6"/>
          <p:cNvSpPr txBox="1"/>
          <p:nvPr/>
        </p:nvSpPr>
        <p:spPr>
          <a:xfrm>
            <a:off x="914400" y="2212848"/>
            <a:ext cx="4206240" cy="292608"/>
          </a:xfrm>
          <a:prstGeom prst="rect">
            <a:avLst/>
          </a:prstGeom>
          <a:noFill/>
          <a:ln/>
        </p:spPr>
        <p:txBody>
          <a:bodyPr wrap="square" lIns="0" tIns="0" rIns="0" bIns="0" rtlCol="0" anchor="t"/>
          <a:lstStyle/>
          <a:p>
            <a:pPr indent="0" marL="0">
              <a:buNone/>
            </a:pPr>
            <a:r>
              <a:rPr lang="en-US" sz="1300" i="1" dirty="0">
                <a:solidFill>
                  <a:srgbClr val="64708C"/>
                </a:solidFill>
                <a:latin typeface="Calibri" pitchFamily="34" charset="0"/>
                <a:ea typeface="Calibri" pitchFamily="34" charset="-122"/>
                <a:cs typeface="Calibri" pitchFamily="34" charset="-120"/>
              </a:rPr>
              <a:t>As a rule, no more than one page</a:t>
            </a:r>
            <a:endParaRPr lang="en-US" sz="1300" dirty="0"/>
          </a:p>
        </p:txBody>
      </p:sp>
      <p:sp>
        <p:nvSpPr>
          <p:cNvPr id="10" name="Shape 7"/>
          <p:cNvSpPr/>
          <p:nvPr/>
        </p:nvSpPr>
        <p:spPr>
          <a:xfrm>
            <a:off x="914400" y="2697480"/>
            <a:ext cx="384048" cy="384048"/>
          </a:xfrm>
          <a:prstGeom prst="ellipse">
            <a:avLst/>
          </a:prstGeom>
          <a:solidFill>
            <a:srgbClr val="1B2A4A"/>
          </a:solidFill>
          <a:ln/>
        </p:spPr>
      </p:sp>
      <p:pic>
        <p:nvPicPr>
          <p:cNvPr id="11" name="Image 0" descr="preencoded.png">    </p:cNvPr>
          <p:cNvPicPr>
            <a:picLocks noChangeAspect="1"/>
          </p:cNvPicPr>
          <p:nvPr/>
        </p:nvPicPr>
        <p:blipFill>
          <a:blip r:embed="rId1"/>
          <a:stretch>
            <a:fillRect/>
          </a:stretch>
        </p:blipFill>
        <p:spPr>
          <a:xfrm>
            <a:off x="1018093" y="2801173"/>
            <a:ext cx="176662" cy="176662"/>
          </a:xfrm>
          <a:prstGeom prst="rect">
            <a:avLst/>
          </a:prstGeom>
        </p:spPr>
      </p:pic>
      <p:sp>
        <p:nvSpPr>
          <p:cNvPr id="12" name="Text 8"/>
          <p:cNvSpPr txBox="1"/>
          <p:nvPr/>
        </p:nvSpPr>
        <p:spPr>
          <a:xfrm>
            <a:off x="1463040" y="2697480"/>
            <a:ext cx="3657600" cy="384048"/>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The problem</a:t>
            </a:r>
            <a:endParaRPr lang="en-US" sz="1500" dirty="0"/>
          </a:p>
        </p:txBody>
      </p:sp>
      <p:sp>
        <p:nvSpPr>
          <p:cNvPr id="13" name="Shape 9"/>
          <p:cNvSpPr/>
          <p:nvPr/>
        </p:nvSpPr>
        <p:spPr>
          <a:xfrm>
            <a:off x="914400" y="3172968"/>
            <a:ext cx="384048" cy="384048"/>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1018093" y="3276661"/>
            <a:ext cx="176662" cy="176662"/>
          </a:xfrm>
          <a:prstGeom prst="rect">
            <a:avLst/>
          </a:prstGeom>
        </p:spPr>
      </p:pic>
      <p:sp>
        <p:nvSpPr>
          <p:cNvPr id="15" name="Text 10"/>
          <p:cNvSpPr txBox="1"/>
          <p:nvPr/>
        </p:nvSpPr>
        <p:spPr>
          <a:xfrm>
            <a:off x="1463040" y="3172968"/>
            <a:ext cx="3657600" cy="384048"/>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The goal</a:t>
            </a:r>
            <a:endParaRPr lang="en-US" sz="1500" dirty="0"/>
          </a:p>
        </p:txBody>
      </p:sp>
      <p:sp>
        <p:nvSpPr>
          <p:cNvPr id="16" name="Shape 11"/>
          <p:cNvSpPr/>
          <p:nvPr/>
        </p:nvSpPr>
        <p:spPr>
          <a:xfrm>
            <a:off x="914400" y="3648456"/>
            <a:ext cx="384048" cy="384048"/>
          </a:xfrm>
          <a:prstGeom prst="ellipse">
            <a:avLst/>
          </a:prstGeom>
          <a:solidFill>
            <a:srgbClr val="1B2A4A"/>
          </a:solidFill>
          <a:ln/>
        </p:spPr>
      </p:sp>
      <p:pic>
        <p:nvPicPr>
          <p:cNvPr id="17" name="Image 2" descr="preencoded.png">    </p:cNvPr>
          <p:cNvPicPr>
            <a:picLocks noChangeAspect="1"/>
          </p:cNvPicPr>
          <p:nvPr/>
        </p:nvPicPr>
        <p:blipFill>
          <a:blip r:embed="rId3"/>
          <a:stretch>
            <a:fillRect/>
          </a:stretch>
        </p:blipFill>
        <p:spPr>
          <a:xfrm>
            <a:off x="1018093" y="3752149"/>
            <a:ext cx="176662" cy="176662"/>
          </a:xfrm>
          <a:prstGeom prst="rect">
            <a:avLst/>
          </a:prstGeom>
        </p:spPr>
      </p:pic>
      <p:sp>
        <p:nvSpPr>
          <p:cNvPr id="18" name="Text 12"/>
          <p:cNvSpPr txBox="1"/>
          <p:nvPr/>
        </p:nvSpPr>
        <p:spPr>
          <a:xfrm>
            <a:off x="1463040" y="3648456"/>
            <a:ext cx="3657600" cy="384048"/>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Key activities</a:t>
            </a:r>
            <a:endParaRPr lang="en-US" sz="1500" dirty="0"/>
          </a:p>
        </p:txBody>
      </p:sp>
      <p:sp>
        <p:nvSpPr>
          <p:cNvPr id="19" name="Shape 13"/>
          <p:cNvSpPr/>
          <p:nvPr/>
        </p:nvSpPr>
        <p:spPr>
          <a:xfrm>
            <a:off x="914400" y="4123944"/>
            <a:ext cx="384048" cy="384048"/>
          </a:xfrm>
          <a:prstGeom prst="ellipse">
            <a:avLst/>
          </a:prstGeom>
          <a:solidFill>
            <a:srgbClr val="1B2A4A"/>
          </a:solidFill>
          <a:ln/>
        </p:spPr>
      </p:sp>
      <p:pic>
        <p:nvPicPr>
          <p:cNvPr id="20" name="Image 3" descr="preencoded.png">    </p:cNvPr>
          <p:cNvPicPr>
            <a:picLocks noChangeAspect="1"/>
          </p:cNvPicPr>
          <p:nvPr/>
        </p:nvPicPr>
        <p:blipFill>
          <a:blip r:embed="rId4"/>
          <a:stretch>
            <a:fillRect/>
          </a:stretch>
        </p:blipFill>
        <p:spPr>
          <a:xfrm>
            <a:off x="1018093" y="4227637"/>
            <a:ext cx="176662" cy="176662"/>
          </a:xfrm>
          <a:prstGeom prst="rect">
            <a:avLst/>
          </a:prstGeom>
        </p:spPr>
      </p:pic>
      <p:sp>
        <p:nvSpPr>
          <p:cNvPr id="21" name="Text 14"/>
          <p:cNvSpPr txBox="1"/>
          <p:nvPr/>
        </p:nvSpPr>
        <p:spPr>
          <a:xfrm>
            <a:off x="1463040" y="4123944"/>
            <a:ext cx="3657600" cy="384048"/>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Expected results</a:t>
            </a:r>
            <a:endParaRPr lang="en-US" sz="1500" dirty="0"/>
          </a:p>
        </p:txBody>
      </p:sp>
      <p:sp>
        <p:nvSpPr>
          <p:cNvPr id="22" name="Shape 15"/>
          <p:cNvSpPr/>
          <p:nvPr/>
        </p:nvSpPr>
        <p:spPr>
          <a:xfrm>
            <a:off x="914400" y="4599432"/>
            <a:ext cx="384048" cy="384048"/>
          </a:xfrm>
          <a:prstGeom prst="ellipse">
            <a:avLst/>
          </a:prstGeom>
          <a:solidFill>
            <a:srgbClr val="1B2A4A"/>
          </a:solidFill>
          <a:ln/>
        </p:spPr>
      </p:sp>
      <p:pic>
        <p:nvPicPr>
          <p:cNvPr id="23" name="Image 4" descr="preencoded.png">    </p:cNvPr>
          <p:cNvPicPr>
            <a:picLocks noChangeAspect="1"/>
          </p:cNvPicPr>
          <p:nvPr/>
        </p:nvPicPr>
        <p:blipFill>
          <a:blip r:embed="rId5"/>
          <a:stretch>
            <a:fillRect/>
          </a:stretch>
        </p:blipFill>
        <p:spPr>
          <a:xfrm>
            <a:off x="1018093" y="4703125"/>
            <a:ext cx="176662" cy="176662"/>
          </a:xfrm>
          <a:prstGeom prst="rect">
            <a:avLst/>
          </a:prstGeom>
        </p:spPr>
      </p:pic>
      <p:sp>
        <p:nvSpPr>
          <p:cNvPr id="24" name="Text 16"/>
          <p:cNvSpPr txBox="1"/>
          <p:nvPr/>
        </p:nvSpPr>
        <p:spPr>
          <a:xfrm>
            <a:off x="1463040" y="4599432"/>
            <a:ext cx="3657600" cy="384048"/>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Composition of the consortium</a:t>
            </a:r>
            <a:endParaRPr lang="en-US" sz="1500" dirty="0"/>
          </a:p>
        </p:txBody>
      </p:sp>
      <p:sp>
        <p:nvSpPr>
          <p:cNvPr id="25" name="Shape 17"/>
          <p:cNvSpPr/>
          <p:nvPr/>
        </p:nvSpPr>
        <p:spPr>
          <a:xfrm>
            <a:off x="914400" y="5074920"/>
            <a:ext cx="384048" cy="384048"/>
          </a:xfrm>
          <a:prstGeom prst="ellipse">
            <a:avLst/>
          </a:prstGeom>
          <a:solidFill>
            <a:srgbClr val="1B2A4A"/>
          </a:solidFill>
          <a:ln/>
        </p:spPr>
      </p:sp>
      <p:pic>
        <p:nvPicPr>
          <p:cNvPr id="26" name="Image 5" descr="preencoded.png">    </p:cNvPr>
          <p:cNvPicPr>
            <a:picLocks noChangeAspect="1"/>
          </p:cNvPicPr>
          <p:nvPr/>
        </p:nvPicPr>
        <p:blipFill>
          <a:blip r:embed="rId6"/>
          <a:stretch>
            <a:fillRect/>
          </a:stretch>
        </p:blipFill>
        <p:spPr>
          <a:xfrm>
            <a:off x="1018093" y="5178613"/>
            <a:ext cx="176662" cy="176662"/>
          </a:xfrm>
          <a:prstGeom prst="rect">
            <a:avLst/>
          </a:prstGeom>
        </p:spPr>
      </p:pic>
      <p:sp>
        <p:nvSpPr>
          <p:cNvPr id="27" name="Text 18"/>
          <p:cNvSpPr txBox="1"/>
          <p:nvPr/>
        </p:nvSpPr>
        <p:spPr>
          <a:xfrm>
            <a:off x="1463040" y="5074920"/>
            <a:ext cx="3657600" cy="384048"/>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Budget</a:t>
            </a:r>
            <a:endParaRPr lang="en-US" sz="1500" dirty="0"/>
          </a:p>
        </p:txBody>
      </p:sp>
      <p:sp>
        <p:nvSpPr>
          <p:cNvPr id="28" name="Shape 19"/>
          <p:cNvSpPr/>
          <p:nvPr/>
        </p:nvSpPr>
        <p:spPr>
          <a:xfrm>
            <a:off x="914400" y="5550408"/>
            <a:ext cx="384048" cy="384048"/>
          </a:xfrm>
          <a:prstGeom prst="ellipse">
            <a:avLst/>
          </a:prstGeom>
          <a:solidFill>
            <a:srgbClr val="1B2A4A"/>
          </a:solidFill>
          <a:ln/>
        </p:spPr>
      </p:sp>
      <p:pic>
        <p:nvPicPr>
          <p:cNvPr id="29" name="Image 6" descr="preencoded.png">    </p:cNvPr>
          <p:cNvPicPr>
            <a:picLocks noChangeAspect="1"/>
          </p:cNvPicPr>
          <p:nvPr/>
        </p:nvPicPr>
        <p:blipFill>
          <a:blip r:embed="rId7"/>
          <a:stretch>
            <a:fillRect/>
          </a:stretch>
        </p:blipFill>
        <p:spPr>
          <a:xfrm>
            <a:off x="1018093" y="5654101"/>
            <a:ext cx="176662" cy="176662"/>
          </a:xfrm>
          <a:prstGeom prst="rect">
            <a:avLst/>
          </a:prstGeom>
        </p:spPr>
      </p:pic>
      <p:sp>
        <p:nvSpPr>
          <p:cNvPr id="30" name="Text 20"/>
          <p:cNvSpPr txBox="1"/>
          <p:nvPr/>
        </p:nvSpPr>
        <p:spPr>
          <a:xfrm>
            <a:off x="1463040" y="5550408"/>
            <a:ext cx="3657600" cy="384048"/>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Duration</a:t>
            </a:r>
            <a:endParaRPr lang="en-US" sz="1500" dirty="0"/>
          </a:p>
        </p:txBody>
      </p:sp>
      <p:sp>
        <p:nvSpPr>
          <p:cNvPr id="31" name="Shape 21"/>
          <p:cNvSpPr/>
          <p:nvPr/>
        </p:nvSpPr>
        <p:spPr>
          <a:xfrm>
            <a:off x="5852160" y="1691640"/>
            <a:ext cx="5788152" cy="1389888"/>
          </a:xfrm>
          <a:prstGeom prst="roundRect">
            <a:avLst>
              <a:gd name="adj" fmla="val 5263"/>
            </a:avLst>
          </a:prstGeom>
          <a:solidFill>
            <a:srgbClr val="F4F7FC"/>
          </a:solidFill>
          <a:ln/>
        </p:spPr>
      </p:sp>
      <p:sp>
        <p:nvSpPr>
          <p:cNvPr id="32" name="Text 22"/>
          <p:cNvSpPr txBox="1"/>
          <p:nvPr/>
        </p:nvSpPr>
        <p:spPr>
          <a:xfrm>
            <a:off x="6080760" y="1856232"/>
            <a:ext cx="2377440" cy="274320"/>
          </a:xfrm>
          <a:prstGeom prst="rect">
            <a:avLst/>
          </a:prstGeom>
          <a:noFill/>
          <a:ln/>
        </p:spPr>
        <p:txBody>
          <a:bodyPr wrap="square" lIns="0" tIns="0" rIns="0" bIns="0" rtlCol="0" anchor="t"/>
          <a:lstStyle/>
          <a:p>
            <a:pPr algn="l" indent="0" marL="0">
              <a:buNone/>
            </a:pPr>
            <a:r>
              <a:rPr lang="en-US" sz="1150" b="1" spc="200" kern="0" dirty="0">
                <a:solidFill>
                  <a:srgbClr val="C9A227"/>
                </a:solidFill>
                <a:latin typeface="Calibri" pitchFamily="34" charset="0"/>
                <a:ea typeface="Calibri" pitchFamily="34" charset="-122"/>
                <a:cs typeface="Calibri" pitchFamily="34" charset="-120"/>
              </a:rPr>
              <a:t>READING ORDER</a:t>
            </a:r>
            <a:endParaRPr lang="en-US" sz="1150" dirty="0"/>
          </a:p>
        </p:txBody>
      </p:sp>
      <p:sp>
        <p:nvSpPr>
          <p:cNvPr id="33" name="Text 23"/>
          <p:cNvSpPr txBox="1"/>
          <p:nvPr/>
        </p:nvSpPr>
        <p:spPr>
          <a:xfrm>
            <a:off x="8321040" y="1837944"/>
            <a:ext cx="3154680" cy="310896"/>
          </a:xfrm>
          <a:prstGeom prst="rect">
            <a:avLst/>
          </a:prstGeom>
          <a:noFill/>
          <a:ln/>
        </p:spPr>
        <p:txBody>
          <a:bodyPr wrap="square" lIns="0" tIns="0" rIns="0" bIns="0" rtlCol="0" anchor="t"/>
          <a:lstStyle/>
          <a:p>
            <a:pPr algn="r" indent="0" marL="0">
              <a:buNone/>
            </a:pPr>
            <a:r>
              <a:rPr lang="en-US" sz="1250" i="1" dirty="0">
                <a:solidFill>
                  <a:srgbClr val="64708C"/>
                </a:solidFill>
                <a:latin typeface="Calibri" pitchFamily="34" charset="0"/>
                <a:ea typeface="Calibri" pitchFamily="34" charset="-122"/>
                <a:cs typeface="Calibri" pitchFamily="34" charset="-120"/>
              </a:rPr>
              <a:t>Opens the document</a:t>
            </a:r>
            <a:endParaRPr lang="en-US" sz="1250" dirty="0"/>
          </a:p>
        </p:txBody>
      </p:sp>
      <p:sp>
        <p:nvSpPr>
          <p:cNvPr id="34" name="Shape 24"/>
          <p:cNvSpPr/>
          <p:nvPr/>
        </p:nvSpPr>
        <p:spPr>
          <a:xfrm>
            <a:off x="6291072" y="2478024"/>
            <a:ext cx="4773168" cy="0"/>
          </a:xfrm>
          <a:prstGeom prst="line">
            <a:avLst/>
          </a:prstGeom>
          <a:noFill/>
          <a:ln w="25400">
            <a:solidFill>
              <a:srgbClr val="D5DDEB"/>
            </a:solidFill>
            <a:prstDash val="solid"/>
          </a:ln>
        </p:spPr>
      </p:sp>
      <p:sp>
        <p:nvSpPr>
          <p:cNvPr id="35" name="Shape 25"/>
          <p:cNvSpPr/>
          <p:nvPr/>
        </p:nvSpPr>
        <p:spPr>
          <a:xfrm>
            <a:off x="6080760" y="2267712"/>
            <a:ext cx="420624" cy="420624"/>
          </a:xfrm>
          <a:prstGeom prst="roundRect">
            <a:avLst>
              <a:gd name="adj" fmla="val 13043"/>
            </a:avLst>
          </a:prstGeom>
          <a:solidFill>
            <a:srgbClr val="C9A227"/>
          </a:solidFill>
          <a:ln/>
        </p:spPr>
      </p:sp>
      <p:sp>
        <p:nvSpPr>
          <p:cNvPr id="36" name="Text 26"/>
          <p:cNvSpPr txBox="1"/>
          <p:nvPr/>
        </p:nvSpPr>
        <p:spPr>
          <a:xfrm>
            <a:off x="6080760" y="2267712"/>
            <a:ext cx="420624" cy="420624"/>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1</a:t>
            </a:r>
            <a:endParaRPr lang="en-US" sz="1300" dirty="0"/>
          </a:p>
        </p:txBody>
      </p:sp>
      <p:sp>
        <p:nvSpPr>
          <p:cNvPr id="37" name="Shape 27"/>
          <p:cNvSpPr/>
          <p:nvPr/>
        </p:nvSpPr>
        <p:spPr>
          <a:xfrm>
            <a:off x="6611112" y="2267712"/>
            <a:ext cx="420624" cy="420624"/>
          </a:xfrm>
          <a:prstGeom prst="roundRect">
            <a:avLst>
              <a:gd name="adj" fmla="val 13043"/>
            </a:avLst>
          </a:prstGeom>
          <a:solidFill>
            <a:srgbClr val="1B2A4A"/>
          </a:solidFill>
          <a:ln/>
        </p:spPr>
      </p:sp>
      <p:sp>
        <p:nvSpPr>
          <p:cNvPr id="38" name="Text 28"/>
          <p:cNvSpPr txBox="1"/>
          <p:nvPr/>
        </p:nvSpPr>
        <p:spPr>
          <a:xfrm>
            <a:off x="6611112" y="226771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39" name="Shape 29"/>
          <p:cNvSpPr/>
          <p:nvPr/>
        </p:nvSpPr>
        <p:spPr>
          <a:xfrm>
            <a:off x="7141464" y="2267712"/>
            <a:ext cx="420624" cy="420624"/>
          </a:xfrm>
          <a:prstGeom prst="roundRect">
            <a:avLst>
              <a:gd name="adj" fmla="val 13043"/>
            </a:avLst>
          </a:prstGeom>
          <a:solidFill>
            <a:srgbClr val="1B2A4A"/>
          </a:solidFill>
          <a:ln/>
        </p:spPr>
      </p:sp>
      <p:sp>
        <p:nvSpPr>
          <p:cNvPr id="40" name="Text 30"/>
          <p:cNvSpPr txBox="1"/>
          <p:nvPr/>
        </p:nvSpPr>
        <p:spPr>
          <a:xfrm>
            <a:off x="7141464" y="226771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41" name="Shape 31"/>
          <p:cNvSpPr/>
          <p:nvPr/>
        </p:nvSpPr>
        <p:spPr>
          <a:xfrm>
            <a:off x="7671816" y="2267712"/>
            <a:ext cx="420624" cy="420624"/>
          </a:xfrm>
          <a:prstGeom prst="roundRect">
            <a:avLst>
              <a:gd name="adj" fmla="val 13043"/>
            </a:avLst>
          </a:prstGeom>
          <a:solidFill>
            <a:srgbClr val="1B2A4A"/>
          </a:solidFill>
          <a:ln/>
        </p:spPr>
      </p:sp>
      <p:sp>
        <p:nvSpPr>
          <p:cNvPr id="42" name="Text 32"/>
          <p:cNvSpPr txBox="1"/>
          <p:nvPr/>
        </p:nvSpPr>
        <p:spPr>
          <a:xfrm>
            <a:off x="7671816" y="226771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43" name="Shape 33"/>
          <p:cNvSpPr/>
          <p:nvPr/>
        </p:nvSpPr>
        <p:spPr>
          <a:xfrm>
            <a:off x="8202168" y="2267712"/>
            <a:ext cx="420624" cy="420624"/>
          </a:xfrm>
          <a:prstGeom prst="roundRect">
            <a:avLst>
              <a:gd name="adj" fmla="val 13043"/>
            </a:avLst>
          </a:prstGeom>
          <a:solidFill>
            <a:srgbClr val="1B2A4A"/>
          </a:solidFill>
          <a:ln/>
        </p:spPr>
      </p:sp>
      <p:sp>
        <p:nvSpPr>
          <p:cNvPr id="44" name="Text 34"/>
          <p:cNvSpPr txBox="1"/>
          <p:nvPr/>
        </p:nvSpPr>
        <p:spPr>
          <a:xfrm>
            <a:off x="8202168" y="226771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45" name="Shape 35"/>
          <p:cNvSpPr/>
          <p:nvPr/>
        </p:nvSpPr>
        <p:spPr>
          <a:xfrm>
            <a:off x="8732520" y="2267712"/>
            <a:ext cx="420624" cy="420624"/>
          </a:xfrm>
          <a:prstGeom prst="roundRect">
            <a:avLst>
              <a:gd name="adj" fmla="val 13043"/>
            </a:avLst>
          </a:prstGeom>
          <a:solidFill>
            <a:srgbClr val="1B2A4A"/>
          </a:solidFill>
          <a:ln/>
        </p:spPr>
      </p:sp>
      <p:sp>
        <p:nvSpPr>
          <p:cNvPr id="46" name="Text 36"/>
          <p:cNvSpPr txBox="1"/>
          <p:nvPr/>
        </p:nvSpPr>
        <p:spPr>
          <a:xfrm>
            <a:off x="8732520" y="226771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47" name="Shape 37"/>
          <p:cNvSpPr/>
          <p:nvPr/>
        </p:nvSpPr>
        <p:spPr>
          <a:xfrm>
            <a:off x="9262872" y="2267712"/>
            <a:ext cx="420624" cy="420624"/>
          </a:xfrm>
          <a:prstGeom prst="roundRect">
            <a:avLst>
              <a:gd name="adj" fmla="val 13043"/>
            </a:avLst>
          </a:prstGeom>
          <a:solidFill>
            <a:srgbClr val="1B2A4A"/>
          </a:solidFill>
          <a:ln/>
        </p:spPr>
      </p:sp>
      <p:sp>
        <p:nvSpPr>
          <p:cNvPr id="48" name="Text 38"/>
          <p:cNvSpPr txBox="1"/>
          <p:nvPr/>
        </p:nvSpPr>
        <p:spPr>
          <a:xfrm>
            <a:off x="9262872" y="226771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7</a:t>
            </a:r>
            <a:endParaRPr lang="en-US" sz="1300" dirty="0"/>
          </a:p>
        </p:txBody>
      </p:sp>
      <p:sp>
        <p:nvSpPr>
          <p:cNvPr id="49" name="Shape 39"/>
          <p:cNvSpPr/>
          <p:nvPr/>
        </p:nvSpPr>
        <p:spPr>
          <a:xfrm>
            <a:off x="9793224" y="2267712"/>
            <a:ext cx="420624" cy="420624"/>
          </a:xfrm>
          <a:prstGeom prst="roundRect">
            <a:avLst>
              <a:gd name="adj" fmla="val 13043"/>
            </a:avLst>
          </a:prstGeom>
          <a:solidFill>
            <a:srgbClr val="1B2A4A"/>
          </a:solidFill>
          <a:ln/>
        </p:spPr>
      </p:sp>
      <p:sp>
        <p:nvSpPr>
          <p:cNvPr id="50" name="Text 40"/>
          <p:cNvSpPr txBox="1"/>
          <p:nvPr/>
        </p:nvSpPr>
        <p:spPr>
          <a:xfrm>
            <a:off x="9793224" y="226771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8</a:t>
            </a:r>
            <a:endParaRPr lang="en-US" sz="1300" dirty="0"/>
          </a:p>
        </p:txBody>
      </p:sp>
      <p:sp>
        <p:nvSpPr>
          <p:cNvPr id="51" name="Shape 41"/>
          <p:cNvSpPr/>
          <p:nvPr/>
        </p:nvSpPr>
        <p:spPr>
          <a:xfrm>
            <a:off x="10323576" y="2267712"/>
            <a:ext cx="420624" cy="420624"/>
          </a:xfrm>
          <a:prstGeom prst="roundRect">
            <a:avLst>
              <a:gd name="adj" fmla="val 13043"/>
            </a:avLst>
          </a:prstGeom>
          <a:solidFill>
            <a:srgbClr val="1B2A4A"/>
          </a:solidFill>
          <a:ln/>
        </p:spPr>
      </p:sp>
      <p:sp>
        <p:nvSpPr>
          <p:cNvPr id="52" name="Text 42"/>
          <p:cNvSpPr txBox="1"/>
          <p:nvPr/>
        </p:nvSpPr>
        <p:spPr>
          <a:xfrm>
            <a:off x="10323576" y="226771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9</a:t>
            </a:r>
            <a:endParaRPr lang="en-US" sz="1300" dirty="0"/>
          </a:p>
        </p:txBody>
      </p:sp>
      <p:sp>
        <p:nvSpPr>
          <p:cNvPr id="53" name="Shape 43"/>
          <p:cNvSpPr/>
          <p:nvPr/>
        </p:nvSpPr>
        <p:spPr>
          <a:xfrm>
            <a:off x="10853928" y="2267712"/>
            <a:ext cx="420624" cy="420624"/>
          </a:xfrm>
          <a:prstGeom prst="roundRect">
            <a:avLst>
              <a:gd name="adj" fmla="val 13043"/>
            </a:avLst>
          </a:prstGeom>
          <a:solidFill>
            <a:srgbClr val="1B2A4A"/>
          </a:solidFill>
          <a:ln/>
        </p:spPr>
      </p:sp>
      <p:sp>
        <p:nvSpPr>
          <p:cNvPr id="54" name="Text 44"/>
          <p:cNvSpPr txBox="1"/>
          <p:nvPr/>
        </p:nvSpPr>
        <p:spPr>
          <a:xfrm>
            <a:off x="10853928" y="226771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10</a:t>
            </a:r>
            <a:endParaRPr lang="en-US" sz="1300" dirty="0"/>
          </a:p>
        </p:txBody>
      </p:sp>
      <p:sp>
        <p:nvSpPr>
          <p:cNvPr id="55" name="Shape 45"/>
          <p:cNvSpPr/>
          <p:nvPr/>
        </p:nvSpPr>
        <p:spPr>
          <a:xfrm>
            <a:off x="5852160" y="3264408"/>
            <a:ext cx="5788152" cy="1389888"/>
          </a:xfrm>
          <a:prstGeom prst="roundRect">
            <a:avLst>
              <a:gd name="adj" fmla="val 5263"/>
            </a:avLst>
          </a:prstGeom>
          <a:solidFill>
            <a:srgbClr val="F4F7FC"/>
          </a:solidFill>
          <a:ln/>
        </p:spPr>
      </p:sp>
      <p:sp>
        <p:nvSpPr>
          <p:cNvPr id="56" name="Text 46"/>
          <p:cNvSpPr txBox="1"/>
          <p:nvPr/>
        </p:nvSpPr>
        <p:spPr>
          <a:xfrm>
            <a:off x="6080760" y="3429000"/>
            <a:ext cx="2377440" cy="274320"/>
          </a:xfrm>
          <a:prstGeom prst="rect">
            <a:avLst/>
          </a:prstGeom>
          <a:noFill/>
          <a:ln/>
        </p:spPr>
        <p:txBody>
          <a:bodyPr wrap="square" lIns="0" tIns="0" rIns="0" bIns="0" rtlCol="0" anchor="t"/>
          <a:lstStyle/>
          <a:p>
            <a:pPr algn="l" indent="0" marL="0">
              <a:buNone/>
            </a:pPr>
            <a:r>
              <a:rPr lang="en-US" sz="1150" b="1" spc="200" kern="0" dirty="0">
                <a:solidFill>
                  <a:srgbClr val="C9A227"/>
                </a:solidFill>
                <a:latin typeface="Calibri" pitchFamily="34" charset="0"/>
                <a:ea typeface="Calibri" pitchFamily="34" charset="-122"/>
                <a:cs typeface="Calibri" pitchFamily="34" charset="-120"/>
              </a:rPr>
              <a:t>WRITING ORDER</a:t>
            </a:r>
            <a:endParaRPr lang="en-US" sz="1150" dirty="0"/>
          </a:p>
        </p:txBody>
      </p:sp>
      <p:sp>
        <p:nvSpPr>
          <p:cNvPr id="57" name="Text 47"/>
          <p:cNvSpPr txBox="1"/>
          <p:nvPr/>
        </p:nvSpPr>
        <p:spPr>
          <a:xfrm>
            <a:off x="8321040" y="3410712"/>
            <a:ext cx="3154680" cy="310896"/>
          </a:xfrm>
          <a:prstGeom prst="rect">
            <a:avLst/>
          </a:prstGeom>
          <a:noFill/>
          <a:ln/>
        </p:spPr>
        <p:txBody>
          <a:bodyPr wrap="square" lIns="0" tIns="0" rIns="0" bIns="0" rtlCol="0" anchor="t"/>
          <a:lstStyle/>
          <a:p>
            <a:pPr algn="r" indent="0" marL="0">
              <a:buNone/>
            </a:pPr>
            <a:r>
              <a:rPr lang="en-US" sz="1250" i="1" dirty="0">
                <a:solidFill>
                  <a:srgbClr val="64708C"/>
                </a:solidFill>
                <a:latin typeface="Calibri" pitchFamily="34" charset="0"/>
                <a:ea typeface="Calibri" pitchFamily="34" charset="-122"/>
                <a:cs typeface="Calibri" pitchFamily="34" charset="-120"/>
              </a:rPr>
              <a:t>Drafted after sections 2–10 are agreed</a:t>
            </a:r>
            <a:endParaRPr lang="en-US" sz="1250" dirty="0"/>
          </a:p>
        </p:txBody>
      </p:sp>
      <p:sp>
        <p:nvSpPr>
          <p:cNvPr id="58" name="Shape 48"/>
          <p:cNvSpPr/>
          <p:nvPr/>
        </p:nvSpPr>
        <p:spPr>
          <a:xfrm>
            <a:off x="6291072" y="4050792"/>
            <a:ext cx="4773168" cy="0"/>
          </a:xfrm>
          <a:prstGeom prst="line">
            <a:avLst/>
          </a:prstGeom>
          <a:noFill/>
          <a:ln w="25400">
            <a:solidFill>
              <a:srgbClr val="D5DDEB"/>
            </a:solidFill>
            <a:prstDash val="solid"/>
          </a:ln>
        </p:spPr>
      </p:sp>
      <p:sp>
        <p:nvSpPr>
          <p:cNvPr id="59" name="Shape 49"/>
          <p:cNvSpPr/>
          <p:nvPr/>
        </p:nvSpPr>
        <p:spPr>
          <a:xfrm>
            <a:off x="6080760" y="3840480"/>
            <a:ext cx="420624" cy="420624"/>
          </a:xfrm>
          <a:prstGeom prst="roundRect">
            <a:avLst>
              <a:gd name="adj" fmla="val 13043"/>
            </a:avLst>
          </a:prstGeom>
          <a:solidFill>
            <a:srgbClr val="1B2A4A"/>
          </a:solidFill>
          <a:ln/>
        </p:spPr>
      </p:sp>
      <p:sp>
        <p:nvSpPr>
          <p:cNvPr id="60" name="Text 50"/>
          <p:cNvSpPr txBox="1"/>
          <p:nvPr/>
        </p:nvSpPr>
        <p:spPr>
          <a:xfrm>
            <a:off x="6080760" y="384048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61" name="Shape 51"/>
          <p:cNvSpPr/>
          <p:nvPr/>
        </p:nvSpPr>
        <p:spPr>
          <a:xfrm>
            <a:off x="6611112" y="3840480"/>
            <a:ext cx="420624" cy="420624"/>
          </a:xfrm>
          <a:prstGeom prst="roundRect">
            <a:avLst>
              <a:gd name="adj" fmla="val 13043"/>
            </a:avLst>
          </a:prstGeom>
          <a:solidFill>
            <a:srgbClr val="1B2A4A"/>
          </a:solidFill>
          <a:ln/>
        </p:spPr>
      </p:sp>
      <p:sp>
        <p:nvSpPr>
          <p:cNvPr id="62" name="Text 52"/>
          <p:cNvSpPr txBox="1"/>
          <p:nvPr/>
        </p:nvSpPr>
        <p:spPr>
          <a:xfrm>
            <a:off x="6611112" y="384048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63" name="Shape 53"/>
          <p:cNvSpPr/>
          <p:nvPr/>
        </p:nvSpPr>
        <p:spPr>
          <a:xfrm>
            <a:off x="7141464" y="3840480"/>
            <a:ext cx="420624" cy="420624"/>
          </a:xfrm>
          <a:prstGeom prst="roundRect">
            <a:avLst>
              <a:gd name="adj" fmla="val 13043"/>
            </a:avLst>
          </a:prstGeom>
          <a:solidFill>
            <a:srgbClr val="1B2A4A"/>
          </a:solidFill>
          <a:ln/>
        </p:spPr>
      </p:sp>
      <p:sp>
        <p:nvSpPr>
          <p:cNvPr id="64" name="Text 54"/>
          <p:cNvSpPr txBox="1"/>
          <p:nvPr/>
        </p:nvSpPr>
        <p:spPr>
          <a:xfrm>
            <a:off x="7141464" y="384048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65" name="Shape 55"/>
          <p:cNvSpPr/>
          <p:nvPr/>
        </p:nvSpPr>
        <p:spPr>
          <a:xfrm>
            <a:off x="7671816" y="3840480"/>
            <a:ext cx="420624" cy="420624"/>
          </a:xfrm>
          <a:prstGeom prst="roundRect">
            <a:avLst>
              <a:gd name="adj" fmla="val 13043"/>
            </a:avLst>
          </a:prstGeom>
          <a:solidFill>
            <a:srgbClr val="1B2A4A"/>
          </a:solidFill>
          <a:ln/>
        </p:spPr>
      </p:sp>
      <p:sp>
        <p:nvSpPr>
          <p:cNvPr id="66" name="Text 56"/>
          <p:cNvSpPr txBox="1"/>
          <p:nvPr/>
        </p:nvSpPr>
        <p:spPr>
          <a:xfrm>
            <a:off x="7671816" y="384048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67" name="Shape 57"/>
          <p:cNvSpPr/>
          <p:nvPr/>
        </p:nvSpPr>
        <p:spPr>
          <a:xfrm>
            <a:off x="8202168" y="3840480"/>
            <a:ext cx="420624" cy="420624"/>
          </a:xfrm>
          <a:prstGeom prst="roundRect">
            <a:avLst>
              <a:gd name="adj" fmla="val 13043"/>
            </a:avLst>
          </a:prstGeom>
          <a:solidFill>
            <a:srgbClr val="1B2A4A"/>
          </a:solidFill>
          <a:ln/>
        </p:spPr>
      </p:sp>
      <p:sp>
        <p:nvSpPr>
          <p:cNvPr id="68" name="Text 58"/>
          <p:cNvSpPr txBox="1"/>
          <p:nvPr/>
        </p:nvSpPr>
        <p:spPr>
          <a:xfrm>
            <a:off x="8202168" y="384048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69" name="Shape 59"/>
          <p:cNvSpPr/>
          <p:nvPr/>
        </p:nvSpPr>
        <p:spPr>
          <a:xfrm>
            <a:off x="8732520" y="3840480"/>
            <a:ext cx="420624" cy="420624"/>
          </a:xfrm>
          <a:prstGeom prst="roundRect">
            <a:avLst>
              <a:gd name="adj" fmla="val 13043"/>
            </a:avLst>
          </a:prstGeom>
          <a:solidFill>
            <a:srgbClr val="1B2A4A"/>
          </a:solidFill>
          <a:ln/>
        </p:spPr>
      </p:sp>
      <p:sp>
        <p:nvSpPr>
          <p:cNvPr id="70" name="Text 60"/>
          <p:cNvSpPr txBox="1"/>
          <p:nvPr/>
        </p:nvSpPr>
        <p:spPr>
          <a:xfrm>
            <a:off x="8732520" y="384048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7</a:t>
            </a:r>
            <a:endParaRPr lang="en-US" sz="1300" dirty="0"/>
          </a:p>
        </p:txBody>
      </p:sp>
      <p:sp>
        <p:nvSpPr>
          <p:cNvPr id="71" name="Shape 61"/>
          <p:cNvSpPr/>
          <p:nvPr/>
        </p:nvSpPr>
        <p:spPr>
          <a:xfrm>
            <a:off x="9262872" y="3840480"/>
            <a:ext cx="420624" cy="420624"/>
          </a:xfrm>
          <a:prstGeom prst="roundRect">
            <a:avLst>
              <a:gd name="adj" fmla="val 13043"/>
            </a:avLst>
          </a:prstGeom>
          <a:solidFill>
            <a:srgbClr val="1B2A4A"/>
          </a:solidFill>
          <a:ln/>
        </p:spPr>
      </p:sp>
      <p:sp>
        <p:nvSpPr>
          <p:cNvPr id="72" name="Text 62"/>
          <p:cNvSpPr txBox="1"/>
          <p:nvPr/>
        </p:nvSpPr>
        <p:spPr>
          <a:xfrm>
            <a:off x="9262872" y="384048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8</a:t>
            </a:r>
            <a:endParaRPr lang="en-US" sz="1300" dirty="0"/>
          </a:p>
        </p:txBody>
      </p:sp>
      <p:sp>
        <p:nvSpPr>
          <p:cNvPr id="73" name="Shape 63"/>
          <p:cNvSpPr/>
          <p:nvPr/>
        </p:nvSpPr>
        <p:spPr>
          <a:xfrm>
            <a:off x="9793224" y="3840480"/>
            <a:ext cx="420624" cy="420624"/>
          </a:xfrm>
          <a:prstGeom prst="roundRect">
            <a:avLst>
              <a:gd name="adj" fmla="val 13043"/>
            </a:avLst>
          </a:prstGeom>
          <a:solidFill>
            <a:srgbClr val="1B2A4A"/>
          </a:solidFill>
          <a:ln/>
        </p:spPr>
      </p:sp>
      <p:sp>
        <p:nvSpPr>
          <p:cNvPr id="74" name="Text 64"/>
          <p:cNvSpPr txBox="1"/>
          <p:nvPr/>
        </p:nvSpPr>
        <p:spPr>
          <a:xfrm>
            <a:off x="9793224" y="384048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9</a:t>
            </a:r>
            <a:endParaRPr lang="en-US" sz="1300" dirty="0"/>
          </a:p>
        </p:txBody>
      </p:sp>
      <p:sp>
        <p:nvSpPr>
          <p:cNvPr id="75" name="Shape 65"/>
          <p:cNvSpPr/>
          <p:nvPr/>
        </p:nvSpPr>
        <p:spPr>
          <a:xfrm>
            <a:off x="10323576" y="3840480"/>
            <a:ext cx="420624" cy="420624"/>
          </a:xfrm>
          <a:prstGeom prst="roundRect">
            <a:avLst>
              <a:gd name="adj" fmla="val 13043"/>
            </a:avLst>
          </a:prstGeom>
          <a:solidFill>
            <a:srgbClr val="1B2A4A"/>
          </a:solidFill>
          <a:ln/>
        </p:spPr>
      </p:sp>
      <p:sp>
        <p:nvSpPr>
          <p:cNvPr id="76" name="Text 66"/>
          <p:cNvSpPr txBox="1"/>
          <p:nvPr/>
        </p:nvSpPr>
        <p:spPr>
          <a:xfrm>
            <a:off x="10323576" y="384048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10</a:t>
            </a:r>
            <a:endParaRPr lang="en-US" sz="1300" dirty="0"/>
          </a:p>
        </p:txBody>
      </p:sp>
      <p:sp>
        <p:nvSpPr>
          <p:cNvPr id="77" name="Shape 67"/>
          <p:cNvSpPr/>
          <p:nvPr/>
        </p:nvSpPr>
        <p:spPr>
          <a:xfrm>
            <a:off x="10853928" y="3840480"/>
            <a:ext cx="420624" cy="420624"/>
          </a:xfrm>
          <a:prstGeom prst="roundRect">
            <a:avLst>
              <a:gd name="adj" fmla="val 13043"/>
            </a:avLst>
          </a:prstGeom>
          <a:solidFill>
            <a:srgbClr val="C9A227"/>
          </a:solidFill>
          <a:ln/>
        </p:spPr>
      </p:sp>
      <p:sp>
        <p:nvSpPr>
          <p:cNvPr id="78" name="Text 68"/>
          <p:cNvSpPr txBox="1"/>
          <p:nvPr/>
        </p:nvSpPr>
        <p:spPr>
          <a:xfrm>
            <a:off x="10853928" y="3840480"/>
            <a:ext cx="420624" cy="420624"/>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1</a:t>
            </a:r>
            <a:endParaRPr lang="en-US" sz="1300" dirty="0"/>
          </a:p>
        </p:txBody>
      </p:sp>
      <p:sp>
        <p:nvSpPr>
          <p:cNvPr id="79" name="Shape 69"/>
          <p:cNvSpPr/>
          <p:nvPr/>
        </p:nvSpPr>
        <p:spPr>
          <a:xfrm>
            <a:off x="5852160" y="4892040"/>
            <a:ext cx="5788152" cy="1234440"/>
          </a:xfrm>
          <a:prstGeom prst="roundRect">
            <a:avLst>
              <a:gd name="adj" fmla="val 5926"/>
            </a:avLst>
          </a:prstGeom>
          <a:solidFill>
            <a:srgbClr val="1B2A4A"/>
          </a:solidFill>
          <a:ln/>
        </p:spPr>
      </p:sp>
      <p:sp>
        <p:nvSpPr>
          <p:cNvPr id="80" name="Shape 70"/>
          <p:cNvSpPr/>
          <p:nvPr/>
        </p:nvSpPr>
        <p:spPr>
          <a:xfrm>
            <a:off x="6080760" y="5234940"/>
            <a:ext cx="548640" cy="548640"/>
          </a:xfrm>
          <a:prstGeom prst="ellipse">
            <a:avLst/>
          </a:prstGeom>
          <a:solidFill>
            <a:srgbClr val="31487A"/>
          </a:solidFill>
          <a:ln/>
        </p:spPr>
      </p:sp>
      <p:pic>
        <p:nvPicPr>
          <p:cNvPr id="81" name="Image 7" descr="preencoded.png">    </p:cNvPr>
          <p:cNvPicPr>
            <a:picLocks noChangeAspect="1"/>
          </p:cNvPicPr>
          <p:nvPr/>
        </p:nvPicPr>
        <p:blipFill>
          <a:blip r:embed="rId8"/>
          <a:stretch>
            <a:fillRect/>
          </a:stretch>
        </p:blipFill>
        <p:spPr>
          <a:xfrm>
            <a:off x="6228893" y="5383073"/>
            <a:ext cx="252374" cy="252374"/>
          </a:xfrm>
          <a:prstGeom prst="rect">
            <a:avLst/>
          </a:prstGeom>
        </p:spPr>
      </p:pic>
      <p:sp>
        <p:nvSpPr>
          <p:cNvPr id="82" name="Text 71"/>
          <p:cNvSpPr txBox="1"/>
          <p:nvPr/>
        </p:nvSpPr>
        <p:spPr>
          <a:xfrm>
            <a:off x="6858000" y="4983480"/>
            <a:ext cx="4553712" cy="105156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The summary condenses every other section. It can therefore be finalised only once all sections of the application have been finalised and agreed by the partners.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 · EXPECTED RESULTS, IMPACT AND SUSTAINABILITY</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From Outputs to Impact — and Beyond the Funding Period</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06</a:t>
            </a:r>
            <a:endParaRPr lang="en-US" sz="900" dirty="0"/>
          </a:p>
        </p:txBody>
      </p:sp>
      <p:sp>
        <p:nvSpPr>
          <p:cNvPr id="7" name="Text 4"/>
          <p:cNvSpPr txBox="1"/>
          <p:nvPr/>
        </p:nvSpPr>
        <p:spPr>
          <a:xfrm>
            <a:off x="548640" y="1691640"/>
            <a:ext cx="5303520" cy="274320"/>
          </a:xfrm>
          <a:prstGeom prst="rect">
            <a:avLst/>
          </a:prstGeom>
          <a:noFill/>
          <a:ln/>
        </p:spPr>
        <p:txBody>
          <a:bodyPr wrap="square" lIns="0" tIns="0" rIns="0" bIns="0" rtlCol="0" anchor="t"/>
          <a:lstStyle/>
          <a:p>
            <a:pPr algn="l" indent="0" marL="0">
              <a:buNone/>
            </a:pPr>
            <a:r>
              <a:rPr lang="en-US" sz="1200" b="1" spc="200" kern="0" dirty="0">
                <a:solidFill>
                  <a:srgbClr val="C9A227"/>
                </a:solidFill>
                <a:latin typeface="Calibri" pitchFamily="34" charset="0"/>
                <a:ea typeface="Calibri" pitchFamily="34" charset="-122"/>
                <a:cs typeface="Calibri" pitchFamily="34" charset="-120"/>
              </a:rPr>
              <a:t>EXPECTED RESULTS AND IMPACT</a:t>
            </a:r>
            <a:endParaRPr lang="en-US" sz="1200" dirty="0"/>
          </a:p>
        </p:txBody>
      </p:sp>
      <p:sp>
        <p:nvSpPr>
          <p:cNvPr id="8" name="Shape 5"/>
          <p:cNvSpPr/>
          <p:nvPr/>
        </p:nvSpPr>
        <p:spPr>
          <a:xfrm>
            <a:off x="1737360" y="2103120"/>
            <a:ext cx="2926080" cy="1024128"/>
          </a:xfrm>
          <a:prstGeom prst="roundRect">
            <a:avLst>
              <a:gd name="adj" fmla="val 5357"/>
            </a:avLst>
          </a:prstGeom>
          <a:solidFill>
            <a:srgbClr val="1B2A4A"/>
          </a:solidFill>
          <a:ln/>
        </p:spPr>
      </p:sp>
      <p:sp>
        <p:nvSpPr>
          <p:cNvPr id="9" name="Text 6"/>
          <p:cNvSpPr txBox="1"/>
          <p:nvPr/>
        </p:nvSpPr>
        <p:spPr>
          <a:xfrm>
            <a:off x="1965960" y="2103120"/>
            <a:ext cx="2468880" cy="1024128"/>
          </a:xfrm>
          <a:prstGeom prst="rect">
            <a:avLst/>
          </a:prstGeom>
          <a:noFill/>
          <a:ln/>
        </p:spPr>
        <p:txBody>
          <a:bodyPr wrap="square" lIns="0" tIns="0" rIns="0" bIns="0" rtlCol="0" anchor="ctr"/>
          <a:lstStyle/>
          <a:p>
            <a:pPr algn="ctr" indent="0" marL="0">
              <a:buNone/>
            </a:pPr>
            <a:r>
              <a:rPr lang="en-US" sz="1700" b="1" dirty="0">
                <a:solidFill>
                  <a:srgbClr val="C9A227"/>
                </a:solidFill>
                <a:latin typeface="Calibri" pitchFamily="34" charset="0"/>
                <a:ea typeface="Calibri" pitchFamily="34" charset="-122"/>
                <a:cs typeface="Calibri" pitchFamily="34" charset="-120"/>
              </a:rPr>
              <a:t>Impact</a:t>
            </a:r>
            <a:endParaRPr lang="en-US" sz="1400" dirty="0"/>
          </a:p>
          <a:p>
            <a:pPr algn="ctr" indent="0" marL="0">
              <a:buNone/>
            </a:pPr>
            <a:r>
              <a:rPr lang="en-US" sz="1300" dirty="0">
                <a:solidFill>
                  <a:srgbClr val="E2E8F4"/>
                </a:solidFill>
                <a:latin typeface="Calibri" pitchFamily="34" charset="0"/>
                <a:ea typeface="Calibri" pitchFamily="34" charset="-122"/>
                <a:cs typeface="Calibri" pitchFamily="34" charset="-120"/>
              </a:rPr>
              <a:t>Long-term change</a:t>
            </a:r>
            <a:endParaRPr lang="en-US" sz="1400" dirty="0"/>
          </a:p>
        </p:txBody>
      </p:sp>
      <p:sp>
        <p:nvSpPr>
          <p:cNvPr id="10" name="Shape 7"/>
          <p:cNvSpPr/>
          <p:nvPr/>
        </p:nvSpPr>
        <p:spPr>
          <a:xfrm>
            <a:off x="1143000" y="3236976"/>
            <a:ext cx="4114800" cy="1024128"/>
          </a:xfrm>
          <a:prstGeom prst="roundRect">
            <a:avLst>
              <a:gd name="adj" fmla="val 5357"/>
            </a:avLst>
          </a:prstGeom>
          <a:solidFill>
            <a:srgbClr val="24365F"/>
          </a:solidFill>
          <a:ln/>
        </p:spPr>
      </p:sp>
      <p:sp>
        <p:nvSpPr>
          <p:cNvPr id="11" name="Text 8"/>
          <p:cNvSpPr txBox="1"/>
          <p:nvPr/>
        </p:nvSpPr>
        <p:spPr>
          <a:xfrm>
            <a:off x="1371600" y="3236976"/>
            <a:ext cx="3657600" cy="1024128"/>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Outcomes</a:t>
            </a:r>
            <a:endParaRPr lang="en-US" sz="1400" dirty="0"/>
          </a:p>
          <a:p>
            <a:pPr algn="ctr" indent="0" marL="0">
              <a:buNone/>
            </a:pPr>
            <a:r>
              <a:rPr lang="en-US" sz="1300" dirty="0">
                <a:solidFill>
                  <a:srgbClr val="E2E8F4"/>
                </a:solidFill>
                <a:latin typeface="Calibri" pitchFamily="34" charset="0"/>
                <a:ea typeface="Calibri" pitchFamily="34" charset="-122"/>
                <a:cs typeface="Calibri" pitchFamily="34" charset="-120"/>
              </a:rPr>
              <a:t>Intermediate effects</a:t>
            </a:r>
            <a:endParaRPr lang="en-US" sz="1400" dirty="0"/>
          </a:p>
        </p:txBody>
      </p:sp>
      <p:sp>
        <p:nvSpPr>
          <p:cNvPr id="12" name="Shape 9"/>
          <p:cNvSpPr/>
          <p:nvPr/>
        </p:nvSpPr>
        <p:spPr>
          <a:xfrm>
            <a:off x="548640" y="4370832"/>
            <a:ext cx="5303520" cy="1024128"/>
          </a:xfrm>
          <a:prstGeom prst="roundRect">
            <a:avLst>
              <a:gd name="adj" fmla="val 5357"/>
            </a:avLst>
          </a:prstGeom>
          <a:solidFill>
            <a:srgbClr val="31487A"/>
          </a:solidFill>
          <a:ln/>
        </p:spPr>
      </p:sp>
      <p:sp>
        <p:nvSpPr>
          <p:cNvPr id="13" name="Text 10"/>
          <p:cNvSpPr txBox="1"/>
          <p:nvPr/>
        </p:nvSpPr>
        <p:spPr>
          <a:xfrm>
            <a:off x="777240" y="4370832"/>
            <a:ext cx="4846320" cy="1024128"/>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Outputs</a:t>
            </a:r>
            <a:endParaRPr lang="en-US" sz="1400" dirty="0"/>
          </a:p>
          <a:p>
            <a:pPr algn="ctr" indent="0" marL="0">
              <a:buNone/>
            </a:pPr>
            <a:r>
              <a:rPr lang="en-US" sz="1300" dirty="0">
                <a:solidFill>
                  <a:srgbClr val="E2E8F4"/>
                </a:solidFill>
                <a:latin typeface="Calibri" pitchFamily="34" charset="0"/>
                <a:ea typeface="Calibri" pitchFamily="34" charset="-122"/>
                <a:cs typeface="Calibri" pitchFamily="34" charset="-120"/>
              </a:rPr>
              <a:t>Immediate results of the project</a:t>
            </a:r>
            <a:endParaRPr lang="en-US" sz="1400" dirty="0"/>
          </a:p>
        </p:txBody>
      </p:sp>
      <p:sp>
        <p:nvSpPr>
          <p:cNvPr id="14" name="Text 11"/>
          <p:cNvSpPr txBox="1"/>
          <p:nvPr/>
        </p:nvSpPr>
        <p:spPr>
          <a:xfrm>
            <a:off x="548640" y="5577840"/>
            <a:ext cx="5303520" cy="457200"/>
          </a:xfrm>
          <a:prstGeom prst="rect">
            <a:avLst/>
          </a:prstGeom>
          <a:noFill/>
          <a:ln/>
        </p:spPr>
        <p:txBody>
          <a:bodyPr wrap="square" lIns="0" tIns="0" rIns="0" bIns="0" rtlCol="0" anchor="t"/>
          <a:lstStyle/>
          <a:p>
            <a:pPr indent="0" marL="0">
              <a:buNone/>
            </a:pPr>
            <a:r>
              <a:rPr lang="en-US" sz="1350" i="1" dirty="0">
                <a:solidFill>
                  <a:srgbClr val="64708C"/>
                </a:solidFill>
                <a:latin typeface="Calibri" pitchFamily="34" charset="0"/>
                <a:ea typeface="Calibri" pitchFamily="34" charset="-122"/>
                <a:cs typeface="Calibri" pitchFamily="34" charset="-120"/>
              </a:rPr>
              <a:t>Each level is described with quantitative and qualitative indicators.</a:t>
            </a:r>
            <a:endParaRPr lang="en-US" sz="1350" dirty="0"/>
          </a:p>
        </p:txBody>
      </p:sp>
      <p:sp>
        <p:nvSpPr>
          <p:cNvPr id="15" name="Text 12"/>
          <p:cNvSpPr txBox="1"/>
          <p:nvPr/>
        </p:nvSpPr>
        <p:spPr>
          <a:xfrm>
            <a:off x="6400800" y="1691640"/>
            <a:ext cx="5212080" cy="274320"/>
          </a:xfrm>
          <a:prstGeom prst="rect">
            <a:avLst/>
          </a:prstGeom>
          <a:noFill/>
          <a:ln/>
        </p:spPr>
        <p:txBody>
          <a:bodyPr wrap="square" lIns="0" tIns="0" rIns="0" bIns="0" rtlCol="0" anchor="t"/>
          <a:lstStyle/>
          <a:p>
            <a:pPr algn="l" indent="0" marL="0">
              <a:buNone/>
            </a:pPr>
            <a:r>
              <a:rPr lang="en-US" sz="1200" b="1" spc="200" kern="0" dirty="0">
                <a:solidFill>
                  <a:srgbClr val="C9A227"/>
                </a:solidFill>
                <a:latin typeface="Calibri" pitchFamily="34" charset="0"/>
                <a:ea typeface="Calibri" pitchFamily="34" charset="-122"/>
                <a:cs typeface="Calibri" pitchFamily="34" charset="-120"/>
              </a:rPr>
              <a:t>SUSTAINABILITY</a:t>
            </a:r>
            <a:endParaRPr lang="en-US" sz="1200" dirty="0"/>
          </a:p>
        </p:txBody>
      </p:sp>
      <p:sp>
        <p:nvSpPr>
          <p:cNvPr id="16" name="Text 13"/>
          <p:cNvSpPr txBox="1"/>
          <p:nvPr/>
        </p:nvSpPr>
        <p:spPr>
          <a:xfrm>
            <a:off x="6400800" y="2057400"/>
            <a:ext cx="5239512" cy="731520"/>
          </a:xfrm>
          <a:prstGeom prst="rect">
            <a:avLst/>
          </a:prstGeom>
          <a:noFill/>
          <a:ln/>
        </p:spPr>
        <p:txBody>
          <a:bodyPr wrap="square" lIns="0" tIns="0" rIns="0" bIns="0" rtlCol="0" anchor="t"/>
          <a:lstStyle/>
          <a:p>
            <a:pPr indent="0" marL="0">
              <a:buNone/>
            </a:pPr>
            <a:r>
              <a:rPr lang="en-US" sz="1700" i="1" dirty="0">
                <a:solidFill>
                  <a:srgbClr val="1B2A4A"/>
                </a:solidFill>
                <a:latin typeface="Cambria" pitchFamily="34" charset="0"/>
                <a:ea typeface="Cambria" pitchFamily="34" charset="-122"/>
                <a:cs typeface="Cambria" pitchFamily="34" charset="-120"/>
              </a:rPr>
              <a:t>How will the project's results retain their value after donor funding ends?</a:t>
            </a:r>
            <a:endParaRPr lang="en-US" sz="1700" dirty="0"/>
          </a:p>
        </p:txBody>
      </p:sp>
      <p:sp>
        <p:nvSpPr>
          <p:cNvPr id="17" name="Shape 14"/>
          <p:cNvSpPr/>
          <p:nvPr/>
        </p:nvSpPr>
        <p:spPr>
          <a:xfrm>
            <a:off x="6400800" y="2926080"/>
            <a:ext cx="2528316" cy="800100"/>
          </a:xfrm>
          <a:prstGeom prst="roundRect">
            <a:avLst>
              <a:gd name="adj" fmla="val 9143"/>
            </a:avLst>
          </a:prstGeom>
          <a:solidFill>
            <a:srgbClr val="F4F7FC"/>
          </a:solidFill>
          <a:ln/>
        </p:spPr>
      </p:sp>
      <p:sp>
        <p:nvSpPr>
          <p:cNvPr id="18" name="Shape 15"/>
          <p:cNvSpPr/>
          <p:nvPr/>
        </p:nvSpPr>
        <p:spPr>
          <a:xfrm>
            <a:off x="6629400" y="3154680"/>
            <a:ext cx="502920" cy="502920"/>
          </a:xfrm>
          <a:prstGeom prst="ellipse">
            <a:avLst/>
          </a:prstGeom>
          <a:solidFill>
            <a:srgbClr val="1B2A4A"/>
          </a:solidFill>
          <a:ln/>
        </p:spPr>
      </p:sp>
      <p:pic>
        <p:nvPicPr>
          <p:cNvPr id="19" name="Image 0" descr="preencoded.png">    </p:cNvPr>
          <p:cNvPicPr>
            <a:picLocks noChangeAspect="1"/>
          </p:cNvPicPr>
          <p:nvPr/>
        </p:nvPicPr>
        <p:blipFill>
          <a:blip r:embed="rId1"/>
          <a:stretch>
            <a:fillRect/>
          </a:stretch>
        </p:blipFill>
        <p:spPr>
          <a:xfrm>
            <a:off x="6765188" y="3290468"/>
            <a:ext cx="231343" cy="231343"/>
          </a:xfrm>
          <a:prstGeom prst="rect">
            <a:avLst/>
          </a:prstGeom>
        </p:spPr>
      </p:pic>
      <p:sp>
        <p:nvSpPr>
          <p:cNvPr id="20" name="Text 16"/>
          <p:cNvSpPr txBox="1"/>
          <p:nvPr/>
        </p:nvSpPr>
        <p:spPr>
          <a:xfrm>
            <a:off x="7315200" y="3154680"/>
            <a:ext cx="1476756"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Institutional</a:t>
            </a:r>
            <a:endParaRPr lang="en-US" sz="1500" dirty="0"/>
          </a:p>
        </p:txBody>
      </p:sp>
      <p:sp>
        <p:nvSpPr>
          <p:cNvPr id="21" name="Shape 17"/>
          <p:cNvSpPr/>
          <p:nvPr/>
        </p:nvSpPr>
        <p:spPr>
          <a:xfrm>
            <a:off x="9111996" y="2926080"/>
            <a:ext cx="2528316" cy="800100"/>
          </a:xfrm>
          <a:prstGeom prst="roundRect">
            <a:avLst>
              <a:gd name="adj" fmla="val 9143"/>
            </a:avLst>
          </a:prstGeom>
          <a:solidFill>
            <a:srgbClr val="F4F7FC"/>
          </a:solidFill>
          <a:ln/>
        </p:spPr>
      </p:sp>
      <p:sp>
        <p:nvSpPr>
          <p:cNvPr id="22" name="Shape 18"/>
          <p:cNvSpPr/>
          <p:nvPr/>
        </p:nvSpPr>
        <p:spPr>
          <a:xfrm>
            <a:off x="9340596" y="3154680"/>
            <a:ext cx="502920" cy="502920"/>
          </a:xfrm>
          <a:prstGeom prst="ellipse">
            <a:avLst/>
          </a:prstGeom>
          <a:solidFill>
            <a:srgbClr val="1B2A4A"/>
          </a:solidFill>
          <a:ln/>
        </p:spPr>
      </p:sp>
      <p:pic>
        <p:nvPicPr>
          <p:cNvPr id="23" name="Image 1" descr="preencoded.png">    </p:cNvPr>
          <p:cNvPicPr>
            <a:picLocks noChangeAspect="1"/>
          </p:cNvPicPr>
          <p:nvPr/>
        </p:nvPicPr>
        <p:blipFill>
          <a:blip r:embed="rId2"/>
          <a:stretch>
            <a:fillRect/>
          </a:stretch>
        </p:blipFill>
        <p:spPr>
          <a:xfrm>
            <a:off x="9476384" y="3290468"/>
            <a:ext cx="231343" cy="231343"/>
          </a:xfrm>
          <a:prstGeom prst="rect">
            <a:avLst/>
          </a:prstGeom>
        </p:spPr>
      </p:pic>
      <p:sp>
        <p:nvSpPr>
          <p:cNvPr id="24" name="Text 19"/>
          <p:cNvSpPr txBox="1"/>
          <p:nvPr/>
        </p:nvSpPr>
        <p:spPr>
          <a:xfrm>
            <a:off x="10026396" y="3154680"/>
            <a:ext cx="1476756"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Financial</a:t>
            </a:r>
            <a:endParaRPr lang="en-US" sz="1500" dirty="0"/>
          </a:p>
        </p:txBody>
      </p:sp>
      <p:sp>
        <p:nvSpPr>
          <p:cNvPr id="25" name="Shape 20"/>
          <p:cNvSpPr/>
          <p:nvPr/>
        </p:nvSpPr>
        <p:spPr>
          <a:xfrm>
            <a:off x="6400800" y="3909060"/>
            <a:ext cx="2528316" cy="800100"/>
          </a:xfrm>
          <a:prstGeom prst="roundRect">
            <a:avLst>
              <a:gd name="adj" fmla="val 9143"/>
            </a:avLst>
          </a:prstGeom>
          <a:solidFill>
            <a:srgbClr val="F4F7FC"/>
          </a:solidFill>
          <a:ln/>
        </p:spPr>
      </p:sp>
      <p:sp>
        <p:nvSpPr>
          <p:cNvPr id="26" name="Shape 21"/>
          <p:cNvSpPr/>
          <p:nvPr/>
        </p:nvSpPr>
        <p:spPr>
          <a:xfrm>
            <a:off x="6629400" y="4137660"/>
            <a:ext cx="502920" cy="502920"/>
          </a:xfrm>
          <a:prstGeom prst="ellipse">
            <a:avLst/>
          </a:prstGeom>
          <a:solidFill>
            <a:srgbClr val="1B2A4A"/>
          </a:solidFill>
          <a:ln/>
        </p:spPr>
      </p:sp>
      <p:pic>
        <p:nvPicPr>
          <p:cNvPr id="27" name="Image 2" descr="preencoded.png">    </p:cNvPr>
          <p:cNvPicPr>
            <a:picLocks noChangeAspect="1"/>
          </p:cNvPicPr>
          <p:nvPr/>
        </p:nvPicPr>
        <p:blipFill>
          <a:blip r:embed="rId3"/>
          <a:stretch>
            <a:fillRect/>
          </a:stretch>
        </p:blipFill>
        <p:spPr>
          <a:xfrm>
            <a:off x="6765188" y="4273448"/>
            <a:ext cx="231343" cy="231343"/>
          </a:xfrm>
          <a:prstGeom prst="rect">
            <a:avLst/>
          </a:prstGeom>
        </p:spPr>
      </p:pic>
      <p:sp>
        <p:nvSpPr>
          <p:cNvPr id="28" name="Text 22"/>
          <p:cNvSpPr txBox="1"/>
          <p:nvPr/>
        </p:nvSpPr>
        <p:spPr>
          <a:xfrm>
            <a:off x="7315200" y="4137660"/>
            <a:ext cx="1476756"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Political</a:t>
            </a:r>
            <a:endParaRPr lang="en-US" sz="1500" dirty="0"/>
          </a:p>
        </p:txBody>
      </p:sp>
      <p:sp>
        <p:nvSpPr>
          <p:cNvPr id="29" name="Shape 23"/>
          <p:cNvSpPr/>
          <p:nvPr/>
        </p:nvSpPr>
        <p:spPr>
          <a:xfrm>
            <a:off x="9111996" y="3909060"/>
            <a:ext cx="2528316" cy="800100"/>
          </a:xfrm>
          <a:prstGeom prst="roundRect">
            <a:avLst>
              <a:gd name="adj" fmla="val 9143"/>
            </a:avLst>
          </a:prstGeom>
          <a:solidFill>
            <a:srgbClr val="F4F7FC"/>
          </a:solidFill>
          <a:ln/>
        </p:spPr>
      </p:sp>
      <p:sp>
        <p:nvSpPr>
          <p:cNvPr id="30" name="Shape 24"/>
          <p:cNvSpPr/>
          <p:nvPr/>
        </p:nvSpPr>
        <p:spPr>
          <a:xfrm>
            <a:off x="9340596" y="4137660"/>
            <a:ext cx="502920" cy="502920"/>
          </a:xfrm>
          <a:prstGeom prst="ellipse">
            <a:avLst/>
          </a:prstGeom>
          <a:solidFill>
            <a:srgbClr val="1B2A4A"/>
          </a:solidFill>
          <a:ln/>
        </p:spPr>
      </p:sp>
      <p:pic>
        <p:nvPicPr>
          <p:cNvPr id="31" name="Image 3" descr="preencoded.png">    </p:cNvPr>
          <p:cNvPicPr>
            <a:picLocks noChangeAspect="1"/>
          </p:cNvPicPr>
          <p:nvPr/>
        </p:nvPicPr>
        <p:blipFill>
          <a:blip r:embed="rId4"/>
          <a:stretch>
            <a:fillRect/>
          </a:stretch>
        </p:blipFill>
        <p:spPr>
          <a:xfrm>
            <a:off x="9476384" y="4273448"/>
            <a:ext cx="231343" cy="231343"/>
          </a:xfrm>
          <a:prstGeom prst="rect">
            <a:avLst/>
          </a:prstGeom>
        </p:spPr>
      </p:pic>
      <p:sp>
        <p:nvSpPr>
          <p:cNvPr id="32" name="Text 25"/>
          <p:cNvSpPr txBox="1"/>
          <p:nvPr/>
        </p:nvSpPr>
        <p:spPr>
          <a:xfrm>
            <a:off x="10026396" y="4137660"/>
            <a:ext cx="1476756"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Environmental</a:t>
            </a:r>
            <a:endParaRPr lang="en-US" sz="1500" dirty="0"/>
          </a:p>
        </p:txBody>
      </p:sp>
      <p:sp>
        <p:nvSpPr>
          <p:cNvPr id="33" name="Shape 26"/>
          <p:cNvSpPr/>
          <p:nvPr/>
        </p:nvSpPr>
        <p:spPr>
          <a:xfrm>
            <a:off x="6400800" y="4937760"/>
            <a:ext cx="5239512" cy="1188720"/>
          </a:xfrm>
          <a:prstGeom prst="roundRect">
            <a:avLst>
              <a:gd name="adj" fmla="val 6154"/>
            </a:avLst>
          </a:prstGeom>
          <a:solidFill>
            <a:srgbClr val="1B2A4A"/>
          </a:solidFill>
          <a:ln/>
        </p:spPr>
      </p:sp>
      <p:sp>
        <p:nvSpPr>
          <p:cNvPr id="34" name="Shape 27"/>
          <p:cNvSpPr/>
          <p:nvPr/>
        </p:nvSpPr>
        <p:spPr>
          <a:xfrm>
            <a:off x="6629400" y="5257800"/>
            <a:ext cx="548640" cy="548640"/>
          </a:xfrm>
          <a:prstGeom prst="ellipse">
            <a:avLst/>
          </a:prstGeom>
          <a:solidFill>
            <a:srgbClr val="31487A"/>
          </a:solidFill>
          <a:ln/>
        </p:spPr>
      </p:sp>
      <p:pic>
        <p:nvPicPr>
          <p:cNvPr id="35" name="Image 4" descr="preencoded.png">    </p:cNvPr>
          <p:cNvPicPr>
            <a:picLocks noChangeAspect="1"/>
          </p:cNvPicPr>
          <p:nvPr/>
        </p:nvPicPr>
        <p:blipFill>
          <a:blip r:embed="rId5"/>
          <a:stretch>
            <a:fillRect/>
          </a:stretch>
        </p:blipFill>
        <p:spPr>
          <a:xfrm>
            <a:off x="6777533" y="5405933"/>
            <a:ext cx="252374" cy="252374"/>
          </a:xfrm>
          <a:prstGeom prst="rect">
            <a:avLst/>
          </a:prstGeom>
        </p:spPr>
      </p:pic>
      <p:sp>
        <p:nvSpPr>
          <p:cNvPr id="36" name="Text 28"/>
          <p:cNvSpPr txBox="1"/>
          <p:nvPr/>
        </p:nvSpPr>
        <p:spPr>
          <a:xfrm>
            <a:off x="7406640" y="5029200"/>
            <a:ext cx="4005072" cy="100584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Evaluators return to this question: sustainability is a separate block of evaluation criteria (Section 5).</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02</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2</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Formulating the Overall Goal, Specific Objectives, Expected Results and Indicators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is the overall goal worded differently from the specific objective?</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Why are activities not objectives?</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makes a formulation SMART, and an indicator informative?</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3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07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 · HIERARCHY OF THE INTERVENTION LOGIC</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Formulating Each Level of the Hierarchy</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08</a:t>
            </a:r>
            <a:endParaRPr lang="en-US" sz="900" dirty="0"/>
          </a:p>
        </p:txBody>
      </p:sp>
      <p:sp>
        <p:nvSpPr>
          <p:cNvPr id="7" name="Text 4"/>
          <p:cNvSpPr txBox="1"/>
          <p:nvPr/>
        </p:nvSpPr>
        <p:spPr>
          <a:xfrm>
            <a:off x="548640" y="1691640"/>
            <a:ext cx="2377440" cy="274320"/>
          </a:xfrm>
          <a:prstGeom prst="rect">
            <a:avLst/>
          </a:prstGeom>
          <a:noFill/>
          <a:ln/>
        </p:spPr>
        <p:txBody>
          <a:bodyPr wrap="square" lIns="0" tIns="0" rIns="0" bIns="0" rtlCol="0" anchor="t"/>
          <a:lstStyle/>
          <a:p>
            <a:pPr algn="l" indent="0" marL="0">
              <a:buNone/>
            </a:pPr>
            <a:r>
              <a:rPr lang="en-US" sz="1100" b="1" spc="200" kern="0" dirty="0">
                <a:solidFill>
                  <a:srgbClr val="C9A227"/>
                </a:solidFill>
                <a:latin typeface="Calibri" pitchFamily="34" charset="0"/>
                <a:ea typeface="Calibri" pitchFamily="34" charset="-122"/>
                <a:cs typeface="Calibri" pitchFamily="34" charset="-120"/>
              </a:rPr>
              <a:t>LEVEL</a:t>
            </a:r>
            <a:endParaRPr lang="en-US" sz="1100" dirty="0"/>
          </a:p>
        </p:txBody>
      </p:sp>
      <p:sp>
        <p:nvSpPr>
          <p:cNvPr id="8" name="Text 5"/>
          <p:cNvSpPr txBox="1"/>
          <p:nvPr/>
        </p:nvSpPr>
        <p:spPr>
          <a:xfrm>
            <a:off x="3200400" y="1691640"/>
            <a:ext cx="5486400" cy="274320"/>
          </a:xfrm>
          <a:prstGeom prst="rect">
            <a:avLst/>
          </a:prstGeom>
          <a:noFill/>
          <a:ln/>
        </p:spPr>
        <p:txBody>
          <a:bodyPr wrap="square" lIns="0" tIns="0" rIns="0" bIns="0" rtlCol="0" anchor="t"/>
          <a:lstStyle/>
          <a:p>
            <a:pPr algn="l" indent="0" marL="0">
              <a:buNone/>
            </a:pPr>
            <a:r>
              <a:rPr lang="en-US" sz="1100" b="1" spc="200" kern="0" dirty="0">
                <a:solidFill>
                  <a:srgbClr val="C9A227"/>
                </a:solidFill>
                <a:latin typeface="Calibri" pitchFamily="34" charset="0"/>
                <a:ea typeface="Calibri" pitchFamily="34" charset="-122"/>
                <a:cs typeface="Calibri" pitchFamily="34" charset="-120"/>
              </a:rPr>
              <a:t>HOW TO FORMULATE IT</a:t>
            </a:r>
            <a:endParaRPr lang="en-US" sz="1100" dirty="0"/>
          </a:p>
        </p:txBody>
      </p:sp>
      <p:sp>
        <p:nvSpPr>
          <p:cNvPr id="9" name="Text 6"/>
          <p:cNvSpPr txBox="1"/>
          <p:nvPr/>
        </p:nvSpPr>
        <p:spPr>
          <a:xfrm>
            <a:off x="9189720" y="1691640"/>
            <a:ext cx="2377440" cy="274320"/>
          </a:xfrm>
          <a:prstGeom prst="rect">
            <a:avLst/>
          </a:prstGeom>
          <a:noFill/>
          <a:ln/>
        </p:spPr>
        <p:txBody>
          <a:bodyPr wrap="square" lIns="0" tIns="0" rIns="0" bIns="0" rtlCol="0" anchor="t"/>
          <a:lstStyle/>
          <a:p>
            <a:pPr algn="l" indent="0" marL="0">
              <a:buNone/>
            </a:pPr>
            <a:r>
              <a:rPr lang="en-US" sz="1100" b="1" spc="200" kern="0" dirty="0">
                <a:solidFill>
                  <a:srgbClr val="C9A227"/>
                </a:solidFill>
                <a:latin typeface="Calibri" pitchFamily="34" charset="0"/>
                <a:ea typeface="Calibri" pitchFamily="34" charset="-122"/>
                <a:cs typeface="Calibri" pitchFamily="34" charset="-120"/>
              </a:rPr>
              <a:t>MEASURED BY</a:t>
            </a:r>
            <a:endParaRPr lang="en-US" sz="1100" dirty="0"/>
          </a:p>
        </p:txBody>
      </p:sp>
      <p:sp>
        <p:nvSpPr>
          <p:cNvPr id="10" name="Shape 7"/>
          <p:cNvSpPr/>
          <p:nvPr/>
        </p:nvSpPr>
        <p:spPr>
          <a:xfrm>
            <a:off x="548640" y="2057400"/>
            <a:ext cx="2468880" cy="914400"/>
          </a:xfrm>
          <a:prstGeom prst="roundRect">
            <a:avLst>
              <a:gd name="adj" fmla="val 6000"/>
            </a:avLst>
          </a:prstGeom>
          <a:solidFill>
            <a:srgbClr val="1B2A4A"/>
          </a:solidFill>
          <a:ln/>
        </p:spPr>
      </p:sp>
      <p:sp>
        <p:nvSpPr>
          <p:cNvPr id="11" name="Text 8"/>
          <p:cNvSpPr txBox="1"/>
          <p:nvPr/>
        </p:nvSpPr>
        <p:spPr>
          <a:xfrm>
            <a:off x="731520" y="2057400"/>
            <a:ext cx="2148840" cy="914400"/>
          </a:xfrm>
          <a:prstGeom prst="rect">
            <a:avLst/>
          </a:prstGeom>
          <a:noFill/>
          <a:ln/>
        </p:spPr>
        <p:txBody>
          <a:bodyPr wrap="square" lIns="0" tIns="0" rIns="0" bIns="0" rtlCol="0" anchor="ctr"/>
          <a:lstStyle/>
          <a:p>
            <a:pPr indent="0" marL="0">
              <a:buNone/>
            </a:pPr>
            <a:r>
              <a:rPr lang="en-US" sz="1600" b="1" dirty="0">
                <a:solidFill>
                  <a:srgbClr val="C9A227"/>
                </a:solidFill>
                <a:latin typeface="Calibri" pitchFamily="34" charset="0"/>
                <a:ea typeface="Calibri" pitchFamily="34" charset="-122"/>
                <a:cs typeface="Calibri" pitchFamily="34" charset="-120"/>
              </a:rPr>
              <a:t>Overall goal</a:t>
            </a:r>
            <a:endParaRPr lang="en-US" sz="1600" dirty="0"/>
          </a:p>
        </p:txBody>
      </p:sp>
      <p:sp>
        <p:nvSpPr>
          <p:cNvPr id="12" name="Shape 9"/>
          <p:cNvSpPr/>
          <p:nvPr/>
        </p:nvSpPr>
        <p:spPr>
          <a:xfrm>
            <a:off x="3200400" y="2057400"/>
            <a:ext cx="5806440" cy="914400"/>
          </a:xfrm>
          <a:prstGeom prst="roundRect">
            <a:avLst>
              <a:gd name="adj" fmla="val 8000"/>
            </a:avLst>
          </a:prstGeom>
          <a:solidFill>
            <a:srgbClr val="F4F7FC"/>
          </a:solidFill>
          <a:ln/>
        </p:spPr>
      </p:sp>
      <p:sp>
        <p:nvSpPr>
          <p:cNvPr id="13" name="Text 10"/>
          <p:cNvSpPr txBox="1"/>
          <p:nvPr/>
        </p:nvSpPr>
        <p:spPr>
          <a:xfrm>
            <a:off x="3383280" y="2057400"/>
            <a:ext cx="5486400" cy="914400"/>
          </a:xfrm>
          <a:prstGeom prst="rect">
            <a:avLst/>
          </a:prstGeom>
          <a:noFill/>
          <a:ln/>
        </p:spPr>
        <p:txBody>
          <a:bodyPr wrap="square" lIns="0" tIns="0" rIns="0" bIns="0" rtlCol="0" anchor="ctr"/>
          <a:lstStyle/>
          <a:p>
            <a:pPr indent="0" marL="0">
              <a:spcAft>
                <a:spcPts val="300"/>
              </a:spcAft>
              <a:buNone/>
            </a:pPr>
            <a:r>
              <a:rPr lang="en-US" sz="1250" dirty="0">
                <a:solidFill>
                  <a:srgbClr val="2B3445"/>
                </a:solidFill>
                <a:latin typeface="Calibri" pitchFamily="34" charset="0"/>
                <a:ea typeface="Calibri" pitchFamily="34" charset="-122"/>
                <a:cs typeface="Calibri" pitchFamily="34" charset="-120"/>
              </a:rPr>
              <a:t>A contribution to a broader strategic goal: no single project can guarantee its achievement on its own.</a:t>
            </a:r>
            <a:endParaRPr lang="en-US" sz="1250" dirty="0"/>
          </a:p>
          <a:p>
            <a:pPr indent="0" marL="0">
              <a:spcAft>
                <a:spcPts val="300"/>
              </a:spcAft>
              <a:buNone/>
            </a:pPr>
            <a:r>
              <a:rPr lang="en-US" sz="1250" i="1" dirty="0">
                <a:solidFill>
                  <a:srgbClr val="1B2A4A"/>
                </a:solidFill>
                <a:latin typeface="Cambria" pitchFamily="34" charset="0"/>
                <a:ea typeface="Cambria" pitchFamily="34" charset="-122"/>
                <a:cs typeface="Cambria" pitchFamily="34" charset="-120"/>
              </a:rPr>
              <a:t>“to contribute to …”, “to support the achievement of …”</a:t>
            </a:r>
            <a:endParaRPr lang="en-US" sz="1250" dirty="0"/>
          </a:p>
        </p:txBody>
      </p:sp>
      <p:sp>
        <p:nvSpPr>
          <p:cNvPr id="14" name="Shape 11"/>
          <p:cNvSpPr/>
          <p:nvPr/>
        </p:nvSpPr>
        <p:spPr>
          <a:xfrm>
            <a:off x="9189720" y="2057400"/>
            <a:ext cx="2450592" cy="914400"/>
          </a:xfrm>
          <a:prstGeom prst="roundRect">
            <a:avLst>
              <a:gd name="adj" fmla="val 8000"/>
            </a:avLst>
          </a:prstGeom>
          <a:solidFill>
            <a:srgbClr val="E8EEF9"/>
          </a:solidFill>
          <a:ln/>
        </p:spPr>
      </p:sp>
      <p:sp>
        <p:nvSpPr>
          <p:cNvPr id="15" name="Shape 12"/>
          <p:cNvSpPr/>
          <p:nvPr/>
        </p:nvSpPr>
        <p:spPr>
          <a:xfrm>
            <a:off x="9326880" y="2295144"/>
            <a:ext cx="438912" cy="438912"/>
          </a:xfrm>
          <a:prstGeom prst="ellipse">
            <a:avLst/>
          </a:prstGeom>
          <a:solidFill>
            <a:srgbClr val="1B2A4A"/>
          </a:solidFill>
          <a:ln/>
        </p:spPr>
      </p:sp>
      <p:pic>
        <p:nvPicPr>
          <p:cNvPr id="16" name="Image 0" descr="preencoded.png">    </p:cNvPr>
          <p:cNvPicPr>
            <a:picLocks noChangeAspect="1"/>
          </p:cNvPicPr>
          <p:nvPr/>
        </p:nvPicPr>
        <p:blipFill>
          <a:blip r:embed="rId1"/>
          <a:stretch>
            <a:fillRect/>
          </a:stretch>
        </p:blipFill>
        <p:spPr>
          <a:xfrm>
            <a:off x="9445386" y="2413650"/>
            <a:ext cx="201900" cy="201900"/>
          </a:xfrm>
          <a:prstGeom prst="rect">
            <a:avLst/>
          </a:prstGeom>
        </p:spPr>
      </p:pic>
      <p:sp>
        <p:nvSpPr>
          <p:cNvPr id="17" name="Text 13"/>
          <p:cNvSpPr txBox="1"/>
          <p:nvPr/>
        </p:nvSpPr>
        <p:spPr>
          <a:xfrm>
            <a:off x="9875520" y="2057400"/>
            <a:ext cx="1691640" cy="91440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Long-term impact</a:t>
            </a:r>
            <a:endParaRPr lang="en-US" sz="1350" dirty="0"/>
          </a:p>
        </p:txBody>
      </p:sp>
      <p:sp>
        <p:nvSpPr>
          <p:cNvPr id="18" name="Shape 14"/>
          <p:cNvSpPr/>
          <p:nvPr/>
        </p:nvSpPr>
        <p:spPr>
          <a:xfrm>
            <a:off x="548640" y="3090672"/>
            <a:ext cx="2468880" cy="914400"/>
          </a:xfrm>
          <a:prstGeom prst="roundRect">
            <a:avLst>
              <a:gd name="adj" fmla="val 6000"/>
            </a:avLst>
          </a:prstGeom>
          <a:solidFill>
            <a:srgbClr val="24365F"/>
          </a:solidFill>
          <a:ln/>
        </p:spPr>
      </p:sp>
      <p:sp>
        <p:nvSpPr>
          <p:cNvPr id="19" name="Text 15"/>
          <p:cNvSpPr txBox="1"/>
          <p:nvPr/>
        </p:nvSpPr>
        <p:spPr>
          <a:xfrm>
            <a:off x="731520" y="3090672"/>
            <a:ext cx="2148840" cy="91440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Specific objective</a:t>
            </a:r>
            <a:endParaRPr lang="en-US" sz="1600" dirty="0"/>
          </a:p>
        </p:txBody>
      </p:sp>
      <p:sp>
        <p:nvSpPr>
          <p:cNvPr id="20" name="Shape 16"/>
          <p:cNvSpPr/>
          <p:nvPr/>
        </p:nvSpPr>
        <p:spPr>
          <a:xfrm>
            <a:off x="3200400" y="3090672"/>
            <a:ext cx="5806440" cy="914400"/>
          </a:xfrm>
          <a:prstGeom prst="roundRect">
            <a:avLst>
              <a:gd name="adj" fmla="val 8000"/>
            </a:avLst>
          </a:prstGeom>
          <a:solidFill>
            <a:srgbClr val="FFFFFF"/>
          </a:solidFill>
          <a:ln w="12700">
            <a:solidFill>
              <a:srgbClr val="D5DDEB"/>
            </a:solidFill>
            <a:prstDash val="solid"/>
          </a:ln>
        </p:spPr>
      </p:sp>
      <p:sp>
        <p:nvSpPr>
          <p:cNvPr id="21" name="Text 17"/>
          <p:cNvSpPr txBox="1"/>
          <p:nvPr/>
        </p:nvSpPr>
        <p:spPr>
          <a:xfrm>
            <a:off x="3383280" y="3090672"/>
            <a:ext cx="5486400" cy="914400"/>
          </a:xfrm>
          <a:prstGeom prst="rect">
            <a:avLst/>
          </a:prstGeom>
          <a:noFill/>
          <a:ln/>
        </p:spPr>
        <p:txBody>
          <a:bodyPr wrap="square" lIns="0" tIns="0" rIns="0" bIns="0" rtlCol="0" anchor="ctr"/>
          <a:lstStyle/>
          <a:p>
            <a:pPr indent="0" marL="0">
              <a:spcAft>
                <a:spcPts val="300"/>
              </a:spcAft>
              <a:buNone/>
            </a:pPr>
            <a:r>
              <a:rPr lang="en-US" sz="1250" dirty="0">
                <a:solidFill>
                  <a:srgbClr val="2B3445"/>
                </a:solidFill>
                <a:latin typeface="Calibri" pitchFamily="34" charset="0"/>
                <a:ea typeface="Calibri" pitchFamily="34" charset="-122"/>
                <a:cs typeface="Calibri" pitchFamily="34" charset="-120"/>
              </a:rPr>
              <a:t>A concrete, measurable effect for the target group, arising from the use of the project's results.</a:t>
            </a:r>
            <a:endParaRPr lang="en-US" sz="1250" dirty="0"/>
          </a:p>
          <a:p>
            <a:pPr indent="0" marL="0">
              <a:spcAft>
                <a:spcPts val="300"/>
              </a:spcAft>
              <a:buNone/>
            </a:pPr>
            <a:r>
              <a:rPr lang="en-US" sz="1250" i="1" dirty="0">
                <a:solidFill>
                  <a:srgbClr val="1B2A4A"/>
                </a:solidFill>
                <a:latin typeface="Cambria" pitchFamily="34" charset="0"/>
                <a:ea typeface="Cambria" pitchFamily="34" charset="-122"/>
                <a:cs typeface="Cambria" pitchFamily="34" charset="-120"/>
              </a:rPr>
              <a:t>“the level of … has been raised”, “access to … has been expanded”, “capacity … has been strengthened”</a:t>
            </a:r>
            <a:endParaRPr lang="en-US" sz="1250" dirty="0"/>
          </a:p>
        </p:txBody>
      </p:sp>
      <p:sp>
        <p:nvSpPr>
          <p:cNvPr id="22" name="Shape 18"/>
          <p:cNvSpPr/>
          <p:nvPr/>
        </p:nvSpPr>
        <p:spPr>
          <a:xfrm>
            <a:off x="9189720" y="3090672"/>
            <a:ext cx="2450592" cy="914400"/>
          </a:xfrm>
          <a:prstGeom prst="roundRect">
            <a:avLst>
              <a:gd name="adj" fmla="val 8000"/>
            </a:avLst>
          </a:prstGeom>
          <a:solidFill>
            <a:srgbClr val="E8EEF9"/>
          </a:solidFill>
          <a:ln/>
        </p:spPr>
      </p:sp>
      <p:sp>
        <p:nvSpPr>
          <p:cNvPr id="23" name="Shape 19"/>
          <p:cNvSpPr/>
          <p:nvPr/>
        </p:nvSpPr>
        <p:spPr>
          <a:xfrm>
            <a:off x="9326880" y="3328416"/>
            <a:ext cx="438912" cy="438912"/>
          </a:xfrm>
          <a:prstGeom prst="ellipse">
            <a:avLst/>
          </a:prstGeom>
          <a:solidFill>
            <a:srgbClr val="1B2A4A"/>
          </a:solidFill>
          <a:ln/>
        </p:spPr>
      </p:sp>
      <p:pic>
        <p:nvPicPr>
          <p:cNvPr id="24" name="Image 1" descr="preencoded.png">    </p:cNvPr>
          <p:cNvPicPr>
            <a:picLocks noChangeAspect="1"/>
          </p:cNvPicPr>
          <p:nvPr/>
        </p:nvPicPr>
        <p:blipFill>
          <a:blip r:embed="rId2"/>
          <a:stretch>
            <a:fillRect/>
          </a:stretch>
        </p:blipFill>
        <p:spPr>
          <a:xfrm>
            <a:off x="9445386" y="3446922"/>
            <a:ext cx="201900" cy="201900"/>
          </a:xfrm>
          <a:prstGeom prst="rect">
            <a:avLst/>
          </a:prstGeom>
        </p:spPr>
      </p:pic>
      <p:sp>
        <p:nvSpPr>
          <p:cNvPr id="25" name="Text 20"/>
          <p:cNvSpPr txBox="1"/>
          <p:nvPr/>
        </p:nvSpPr>
        <p:spPr>
          <a:xfrm>
            <a:off x="9875520" y="3090672"/>
            <a:ext cx="1691640" cy="91440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Outcome indicators</a:t>
            </a:r>
            <a:endParaRPr lang="en-US" sz="1350" dirty="0"/>
          </a:p>
        </p:txBody>
      </p:sp>
      <p:sp>
        <p:nvSpPr>
          <p:cNvPr id="26" name="Shape 21"/>
          <p:cNvSpPr/>
          <p:nvPr/>
        </p:nvSpPr>
        <p:spPr>
          <a:xfrm>
            <a:off x="548640" y="4123944"/>
            <a:ext cx="2468880" cy="914400"/>
          </a:xfrm>
          <a:prstGeom prst="roundRect">
            <a:avLst>
              <a:gd name="adj" fmla="val 6000"/>
            </a:avLst>
          </a:prstGeom>
          <a:solidFill>
            <a:srgbClr val="31487A"/>
          </a:solidFill>
          <a:ln/>
        </p:spPr>
      </p:sp>
      <p:sp>
        <p:nvSpPr>
          <p:cNvPr id="27" name="Text 22"/>
          <p:cNvSpPr txBox="1"/>
          <p:nvPr/>
        </p:nvSpPr>
        <p:spPr>
          <a:xfrm>
            <a:off x="731520" y="4123944"/>
            <a:ext cx="2148840" cy="91440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Expected results</a:t>
            </a:r>
            <a:endParaRPr lang="en-US" sz="1600" dirty="0"/>
          </a:p>
        </p:txBody>
      </p:sp>
      <p:sp>
        <p:nvSpPr>
          <p:cNvPr id="28" name="Shape 23"/>
          <p:cNvSpPr/>
          <p:nvPr/>
        </p:nvSpPr>
        <p:spPr>
          <a:xfrm>
            <a:off x="3200400" y="4123944"/>
            <a:ext cx="5806440" cy="914400"/>
          </a:xfrm>
          <a:prstGeom prst="roundRect">
            <a:avLst>
              <a:gd name="adj" fmla="val 8000"/>
            </a:avLst>
          </a:prstGeom>
          <a:solidFill>
            <a:srgbClr val="F4F7FC"/>
          </a:solidFill>
          <a:ln/>
        </p:spPr>
      </p:sp>
      <p:sp>
        <p:nvSpPr>
          <p:cNvPr id="29" name="Text 24"/>
          <p:cNvSpPr txBox="1"/>
          <p:nvPr/>
        </p:nvSpPr>
        <p:spPr>
          <a:xfrm>
            <a:off x="3383280" y="4123944"/>
            <a:ext cx="5486400" cy="914400"/>
          </a:xfrm>
          <a:prstGeom prst="rect">
            <a:avLst/>
          </a:prstGeom>
          <a:noFill/>
          <a:ln/>
        </p:spPr>
        <p:txBody>
          <a:bodyPr wrap="square" lIns="0" tIns="0" rIns="0" bIns="0" rtlCol="0" anchor="ctr"/>
          <a:lstStyle/>
          <a:p>
            <a:pPr indent="0" marL="0">
              <a:spcAft>
                <a:spcPts val="300"/>
              </a:spcAft>
              <a:buNone/>
            </a:pPr>
            <a:r>
              <a:rPr lang="en-US" sz="1250" dirty="0">
                <a:solidFill>
                  <a:srgbClr val="2B3445"/>
                </a:solidFill>
                <a:latin typeface="Calibri" pitchFamily="34" charset="0"/>
                <a:ea typeface="Calibri" pitchFamily="34" charset="-122"/>
                <a:cs typeface="Calibri" pitchFamily="34" charset="-120"/>
              </a:rPr>
              <a:t>The immediate results (outputs) of the project, formulated according to the SMART rule.</a:t>
            </a:r>
            <a:endParaRPr lang="en-US" sz="1250" dirty="0"/>
          </a:p>
        </p:txBody>
      </p:sp>
      <p:sp>
        <p:nvSpPr>
          <p:cNvPr id="30" name="Shape 25"/>
          <p:cNvSpPr/>
          <p:nvPr/>
        </p:nvSpPr>
        <p:spPr>
          <a:xfrm>
            <a:off x="9189720" y="4123944"/>
            <a:ext cx="2450592" cy="914400"/>
          </a:xfrm>
          <a:prstGeom prst="roundRect">
            <a:avLst>
              <a:gd name="adj" fmla="val 8000"/>
            </a:avLst>
          </a:prstGeom>
          <a:solidFill>
            <a:srgbClr val="E8EEF9"/>
          </a:solidFill>
          <a:ln/>
        </p:spPr>
      </p:sp>
      <p:sp>
        <p:nvSpPr>
          <p:cNvPr id="31" name="Shape 26"/>
          <p:cNvSpPr/>
          <p:nvPr/>
        </p:nvSpPr>
        <p:spPr>
          <a:xfrm>
            <a:off x="9326880" y="4361688"/>
            <a:ext cx="438912" cy="438912"/>
          </a:xfrm>
          <a:prstGeom prst="ellipse">
            <a:avLst/>
          </a:prstGeom>
          <a:solidFill>
            <a:srgbClr val="1B2A4A"/>
          </a:solidFill>
          <a:ln/>
        </p:spPr>
      </p:sp>
      <p:pic>
        <p:nvPicPr>
          <p:cNvPr id="32" name="Image 2" descr="preencoded.png">    </p:cNvPr>
          <p:cNvPicPr>
            <a:picLocks noChangeAspect="1"/>
          </p:cNvPicPr>
          <p:nvPr/>
        </p:nvPicPr>
        <p:blipFill>
          <a:blip r:embed="rId3"/>
          <a:stretch>
            <a:fillRect/>
          </a:stretch>
        </p:blipFill>
        <p:spPr>
          <a:xfrm>
            <a:off x="9445386" y="4480194"/>
            <a:ext cx="201900" cy="201900"/>
          </a:xfrm>
          <a:prstGeom prst="rect">
            <a:avLst/>
          </a:prstGeom>
        </p:spPr>
      </p:pic>
      <p:sp>
        <p:nvSpPr>
          <p:cNvPr id="33" name="Text 27"/>
          <p:cNvSpPr txBox="1"/>
          <p:nvPr/>
        </p:nvSpPr>
        <p:spPr>
          <a:xfrm>
            <a:off x="9875520" y="4123944"/>
            <a:ext cx="1691640" cy="91440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Output indicators</a:t>
            </a:r>
            <a:endParaRPr lang="en-US" sz="1350" dirty="0"/>
          </a:p>
        </p:txBody>
      </p:sp>
      <p:sp>
        <p:nvSpPr>
          <p:cNvPr id="34" name="Shape 28"/>
          <p:cNvSpPr/>
          <p:nvPr/>
        </p:nvSpPr>
        <p:spPr>
          <a:xfrm>
            <a:off x="548640" y="5157216"/>
            <a:ext cx="2468880" cy="914400"/>
          </a:xfrm>
          <a:prstGeom prst="roundRect">
            <a:avLst>
              <a:gd name="adj" fmla="val 6000"/>
            </a:avLst>
          </a:prstGeom>
          <a:solidFill>
            <a:srgbClr val="4A6194"/>
          </a:solidFill>
          <a:ln/>
        </p:spPr>
      </p:sp>
      <p:sp>
        <p:nvSpPr>
          <p:cNvPr id="35" name="Text 29"/>
          <p:cNvSpPr txBox="1"/>
          <p:nvPr/>
        </p:nvSpPr>
        <p:spPr>
          <a:xfrm>
            <a:off x="731520" y="5157216"/>
            <a:ext cx="2148840" cy="91440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Activities</a:t>
            </a:r>
            <a:endParaRPr lang="en-US" sz="1600" dirty="0"/>
          </a:p>
        </p:txBody>
      </p:sp>
      <p:sp>
        <p:nvSpPr>
          <p:cNvPr id="36" name="Shape 30"/>
          <p:cNvSpPr/>
          <p:nvPr/>
        </p:nvSpPr>
        <p:spPr>
          <a:xfrm>
            <a:off x="3200400" y="5157216"/>
            <a:ext cx="5806440" cy="914400"/>
          </a:xfrm>
          <a:prstGeom prst="roundRect">
            <a:avLst>
              <a:gd name="adj" fmla="val 8000"/>
            </a:avLst>
          </a:prstGeom>
          <a:solidFill>
            <a:srgbClr val="FFFFFF"/>
          </a:solidFill>
          <a:ln w="12700">
            <a:solidFill>
              <a:srgbClr val="D5DDEB"/>
            </a:solidFill>
            <a:prstDash val="solid"/>
          </a:ln>
        </p:spPr>
      </p:sp>
      <p:sp>
        <p:nvSpPr>
          <p:cNvPr id="37" name="Text 31"/>
          <p:cNvSpPr txBox="1"/>
          <p:nvPr/>
        </p:nvSpPr>
        <p:spPr>
          <a:xfrm>
            <a:off x="3383280" y="5157216"/>
            <a:ext cx="5486400" cy="914400"/>
          </a:xfrm>
          <a:prstGeom prst="rect">
            <a:avLst/>
          </a:prstGeom>
          <a:noFill/>
          <a:ln/>
        </p:spPr>
        <p:txBody>
          <a:bodyPr wrap="square" lIns="0" tIns="0" rIns="0" bIns="0" rtlCol="0" anchor="ctr"/>
          <a:lstStyle/>
          <a:p>
            <a:pPr indent="0" marL="0">
              <a:spcAft>
                <a:spcPts val="300"/>
              </a:spcAft>
              <a:buNone/>
            </a:pPr>
            <a:r>
              <a:rPr lang="en-US" sz="1250" dirty="0">
                <a:solidFill>
                  <a:srgbClr val="2B3445"/>
                </a:solidFill>
                <a:latin typeface="Calibri" pitchFamily="34" charset="0"/>
                <a:ea typeface="Calibri" pitchFamily="34" charset="-122"/>
                <a:cs typeface="Calibri" pitchFamily="34" charset="-120"/>
              </a:rPr>
              <a:t>What the project does. Activity wording belongs here, not at the level of objectives.</a:t>
            </a:r>
            <a:endParaRPr lang="en-US" sz="1250" dirty="0"/>
          </a:p>
          <a:p>
            <a:pPr indent="0" marL="0">
              <a:spcAft>
                <a:spcPts val="300"/>
              </a:spcAft>
              <a:buNone/>
            </a:pPr>
            <a:r>
              <a:rPr lang="en-US" sz="1250" i="1" dirty="0">
                <a:solidFill>
                  <a:srgbClr val="1B2A4A"/>
                </a:solidFill>
                <a:latin typeface="Cambria" pitchFamily="34" charset="0"/>
                <a:ea typeface="Cambria" pitchFamily="34" charset="-122"/>
                <a:cs typeface="Cambria" pitchFamily="34" charset="-120"/>
              </a:rPr>
              <a:t>“to conduct …”, “to organise …”</a:t>
            </a:r>
            <a:endParaRPr lang="en-US" sz="1250" dirty="0"/>
          </a:p>
        </p:txBody>
      </p:sp>
      <p:sp>
        <p:nvSpPr>
          <p:cNvPr id="38" name="Shape 32"/>
          <p:cNvSpPr/>
          <p:nvPr/>
        </p:nvSpPr>
        <p:spPr>
          <a:xfrm>
            <a:off x="9189720" y="5157216"/>
            <a:ext cx="2450592" cy="914400"/>
          </a:xfrm>
          <a:prstGeom prst="roundRect">
            <a:avLst>
              <a:gd name="adj" fmla="val 8000"/>
            </a:avLst>
          </a:prstGeom>
          <a:solidFill>
            <a:srgbClr val="E8EEF9"/>
          </a:solidFill>
          <a:ln/>
        </p:spPr>
      </p:sp>
      <p:sp>
        <p:nvSpPr>
          <p:cNvPr id="39" name="Shape 33"/>
          <p:cNvSpPr/>
          <p:nvPr/>
        </p:nvSpPr>
        <p:spPr>
          <a:xfrm>
            <a:off x="9326880" y="5394960"/>
            <a:ext cx="438912" cy="438912"/>
          </a:xfrm>
          <a:prstGeom prst="ellipse">
            <a:avLst/>
          </a:prstGeom>
          <a:solidFill>
            <a:srgbClr val="1B2A4A"/>
          </a:solidFill>
          <a:ln/>
        </p:spPr>
      </p:sp>
      <p:pic>
        <p:nvPicPr>
          <p:cNvPr id="40" name="Image 3" descr="preencoded.png">    </p:cNvPr>
          <p:cNvPicPr>
            <a:picLocks noChangeAspect="1"/>
          </p:cNvPicPr>
          <p:nvPr/>
        </p:nvPicPr>
        <p:blipFill>
          <a:blip r:embed="rId4"/>
          <a:stretch>
            <a:fillRect/>
          </a:stretch>
        </p:blipFill>
        <p:spPr>
          <a:xfrm>
            <a:off x="9445386" y="5513466"/>
            <a:ext cx="201900" cy="201900"/>
          </a:xfrm>
          <a:prstGeom prst="rect">
            <a:avLst/>
          </a:prstGeom>
        </p:spPr>
      </p:pic>
      <p:sp>
        <p:nvSpPr>
          <p:cNvPr id="41" name="Text 34"/>
          <p:cNvSpPr txBox="1"/>
          <p:nvPr/>
        </p:nvSpPr>
        <p:spPr>
          <a:xfrm>
            <a:off x="9875520" y="5157216"/>
            <a:ext cx="1691640" cy="91440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Means and resources</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 · A COMMON MISTAKE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Substituting Means for Objectives — and the Correction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09</a:t>
            </a:r>
            <a:endParaRPr lang="en-US" sz="900" dirty="0"/>
          </a:p>
        </p:txBody>
      </p:sp>
      <p:sp>
        <p:nvSpPr>
          <p:cNvPr id="7" name="Shape 4"/>
          <p:cNvSpPr/>
          <p:nvPr/>
        </p:nvSpPr>
        <p:spPr>
          <a:xfrm>
            <a:off x="548640" y="1737360"/>
            <a:ext cx="5074920" cy="2057400"/>
          </a:xfrm>
          <a:prstGeom prst="roundRect">
            <a:avLst>
              <a:gd name="adj" fmla="val 3556"/>
            </a:avLst>
          </a:prstGeom>
          <a:solidFill>
            <a:srgbClr val="F4F7FC"/>
          </a:solidFill>
          <a:ln/>
        </p:spPr>
      </p:sp>
      <p:sp>
        <p:nvSpPr>
          <p:cNvPr id="8" name="Shape 5"/>
          <p:cNvSpPr/>
          <p:nvPr/>
        </p:nvSpPr>
        <p:spPr>
          <a:xfrm>
            <a:off x="822960" y="2011680"/>
            <a:ext cx="502920" cy="502920"/>
          </a:xfrm>
          <a:prstGeom prst="ellipse">
            <a:avLst/>
          </a:prstGeom>
          <a:solidFill>
            <a:srgbClr val="64708C"/>
          </a:solidFill>
          <a:ln/>
        </p:spPr>
      </p:sp>
      <p:pic>
        <p:nvPicPr>
          <p:cNvPr id="9" name="Image 0" descr="preencoded.png">    </p:cNvPr>
          <p:cNvPicPr>
            <a:picLocks noChangeAspect="1"/>
          </p:cNvPicPr>
          <p:nvPr/>
        </p:nvPicPr>
        <p:blipFill>
          <a:blip r:embed="rId1"/>
          <a:stretch>
            <a:fillRect/>
          </a:stretch>
        </p:blipFill>
        <p:spPr>
          <a:xfrm>
            <a:off x="958748" y="2147468"/>
            <a:ext cx="231343" cy="231343"/>
          </a:xfrm>
          <a:prstGeom prst="rect">
            <a:avLst/>
          </a:prstGeom>
        </p:spPr>
      </p:pic>
      <p:sp>
        <p:nvSpPr>
          <p:cNvPr id="10" name="Text 6"/>
          <p:cNvSpPr txBox="1"/>
          <p:nvPr/>
        </p:nvSpPr>
        <p:spPr>
          <a:xfrm>
            <a:off x="1508760" y="2121408"/>
            <a:ext cx="3840480" cy="274320"/>
          </a:xfrm>
          <a:prstGeom prst="rect">
            <a:avLst/>
          </a:prstGeom>
          <a:noFill/>
          <a:ln/>
        </p:spPr>
        <p:txBody>
          <a:bodyPr wrap="square" lIns="0" tIns="0" rIns="0" bIns="0" rtlCol="0" anchor="t"/>
          <a:lstStyle/>
          <a:p>
            <a:pPr algn="l" indent="0" marL="0">
              <a:buNone/>
            </a:pPr>
            <a:r>
              <a:rPr lang="en-US" sz="1150" b="1" spc="200" kern="0" dirty="0">
                <a:solidFill>
                  <a:srgbClr val="64708C"/>
                </a:solidFill>
                <a:latin typeface="Calibri" pitchFamily="34" charset="0"/>
                <a:ea typeface="Calibri" pitchFamily="34" charset="-122"/>
                <a:cs typeface="Calibri" pitchFamily="34" charset="-120"/>
              </a:rPr>
              <a:t>ACTIVITY AND PRODUCT</a:t>
            </a:r>
            <a:endParaRPr lang="en-US" sz="1150" dirty="0"/>
          </a:p>
        </p:txBody>
      </p:sp>
      <p:sp>
        <p:nvSpPr>
          <p:cNvPr id="11" name="Text 7"/>
          <p:cNvSpPr txBox="1"/>
          <p:nvPr/>
        </p:nvSpPr>
        <p:spPr>
          <a:xfrm>
            <a:off x="822960" y="2651760"/>
            <a:ext cx="4526280" cy="960120"/>
          </a:xfrm>
          <a:prstGeom prst="rect">
            <a:avLst/>
          </a:prstGeom>
          <a:noFill/>
          <a:ln/>
        </p:spPr>
        <p:txBody>
          <a:bodyPr wrap="square" lIns="0" tIns="0" rIns="0" bIns="0" rtlCol="0" anchor="ctr"/>
          <a:lstStyle/>
          <a:p>
            <a:pPr indent="0" marL="0">
              <a:buNone/>
            </a:pPr>
            <a:r>
              <a:rPr lang="en-US" sz="2000" i="1" dirty="0">
                <a:solidFill>
                  <a:srgbClr val="1B2A4A"/>
                </a:solidFill>
                <a:latin typeface="Cambria" pitchFamily="34" charset="0"/>
                <a:ea typeface="Cambria" pitchFamily="34" charset="-122"/>
                <a:cs typeface="Cambria" pitchFamily="34" charset="-120"/>
              </a:rPr>
              <a:t>“To conduct 10 training seminars for 200 entrepreneurs”</a:t>
            </a:r>
            <a:endParaRPr lang="en-US" sz="2000" dirty="0"/>
          </a:p>
        </p:txBody>
      </p:sp>
      <p:sp>
        <p:nvSpPr>
          <p:cNvPr id="12" name="Shape 8"/>
          <p:cNvSpPr/>
          <p:nvPr/>
        </p:nvSpPr>
        <p:spPr>
          <a:xfrm>
            <a:off x="5760720" y="2514600"/>
            <a:ext cx="594360" cy="502920"/>
          </a:xfrm>
          <a:prstGeom prst="rightArrow">
            <a:avLst/>
          </a:prstGeom>
          <a:solidFill>
            <a:srgbClr val="C9A227"/>
          </a:solidFill>
          <a:ln/>
        </p:spPr>
      </p:sp>
      <p:sp>
        <p:nvSpPr>
          <p:cNvPr id="13" name="Shape 9"/>
          <p:cNvSpPr/>
          <p:nvPr/>
        </p:nvSpPr>
        <p:spPr>
          <a:xfrm>
            <a:off x="6492240" y="1737360"/>
            <a:ext cx="5148072" cy="2057400"/>
          </a:xfrm>
          <a:prstGeom prst="roundRect">
            <a:avLst>
              <a:gd name="adj" fmla="val 3556"/>
            </a:avLst>
          </a:prstGeom>
          <a:solidFill>
            <a:srgbClr val="1B2A4A"/>
          </a:solidFill>
          <a:ln/>
        </p:spPr>
      </p:sp>
      <p:sp>
        <p:nvSpPr>
          <p:cNvPr id="14" name="Shape 10"/>
          <p:cNvSpPr/>
          <p:nvPr/>
        </p:nvSpPr>
        <p:spPr>
          <a:xfrm>
            <a:off x="6766560" y="2011680"/>
            <a:ext cx="502920" cy="502920"/>
          </a:xfrm>
          <a:prstGeom prst="ellipse">
            <a:avLst/>
          </a:prstGeom>
          <a:solidFill>
            <a:srgbClr val="31487A"/>
          </a:solidFill>
          <a:ln/>
        </p:spPr>
      </p:sp>
      <p:pic>
        <p:nvPicPr>
          <p:cNvPr id="15" name="Image 1" descr="preencoded.png">    </p:cNvPr>
          <p:cNvPicPr>
            <a:picLocks noChangeAspect="1"/>
          </p:cNvPicPr>
          <p:nvPr/>
        </p:nvPicPr>
        <p:blipFill>
          <a:blip r:embed="rId2"/>
          <a:stretch>
            <a:fillRect/>
          </a:stretch>
        </p:blipFill>
        <p:spPr>
          <a:xfrm>
            <a:off x="6902348" y="2147468"/>
            <a:ext cx="231343" cy="231343"/>
          </a:xfrm>
          <a:prstGeom prst="rect">
            <a:avLst/>
          </a:prstGeom>
        </p:spPr>
      </p:pic>
      <p:sp>
        <p:nvSpPr>
          <p:cNvPr id="16" name="Text 11"/>
          <p:cNvSpPr txBox="1"/>
          <p:nvPr/>
        </p:nvSpPr>
        <p:spPr>
          <a:xfrm>
            <a:off x="7452360" y="2121408"/>
            <a:ext cx="4023360" cy="274320"/>
          </a:xfrm>
          <a:prstGeom prst="rect">
            <a:avLst/>
          </a:prstGeom>
          <a:noFill/>
          <a:ln/>
        </p:spPr>
        <p:txBody>
          <a:bodyPr wrap="square" lIns="0" tIns="0" rIns="0" bIns="0" rtlCol="0" anchor="t"/>
          <a:lstStyle/>
          <a:p>
            <a:pPr algn="l" indent="0" marL="0">
              <a:buNone/>
            </a:pPr>
            <a:r>
              <a:rPr lang="en-US" sz="1150" b="1" spc="200" kern="0" dirty="0">
                <a:solidFill>
                  <a:srgbClr val="C9A227"/>
                </a:solidFill>
                <a:latin typeface="Calibri" pitchFamily="34" charset="0"/>
                <a:ea typeface="Calibri" pitchFamily="34" charset="-122"/>
                <a:cs typeface="Calibri" pitchFamily="34" charset="-120"/>
              </a:rPr>
              <a:t>OBJECTIVE: A CHANGE OF STATE</a:t>
            </a:r>
            <a:endParaRPr lang="en-US" sz="1150" dirty="0"/>
          </a:p>
        </p:txBody>
      </p:sp>
      <p:sp>
        <p:nvSpPr>
          <p:cNvPr id="17" name="Text 12"/>
          <p:cNvSpPr txBox="1"/>
          <p:nvPr/>
        </p:nvSpPr>
        <p:spPr>
          <a:xfrm>
            <a:off x="6766560" y="2651760"/>
            <a:ext cx="4617720" cy="1005840"/>
          </a:xfrm>
          <a:prstGeom prst="rect">
            <a:avLst/>
          </a:prstGeom>
          <a:noFill/>
          <a:ln/>
        </p:spPr>
        <p:txBody>
          <a:bodyPr wrap="square" lIns="0" tIns="0" rIns="0" bIns="0" rtlCol="0" anchor="ctr"/>
          <a:lstStyle/>
          <a:p>
            <a:pPr indent="0" marL="0">
              <a:buNone/>
            </a:pPr>
            <a:r>
              <a:rPr lang="en-US" sz="1800" i="1" dirty="0">
                <a:solidFill>
                  <a:srgbClr val="FFFFFF"/>
                </a:solidFill>
                <a:latin typeface="Cambria" pitchFamily="34" charset="0"/>
                <a:ea typeface="Cambria" pitchFamily="34" charset="-122"/>
                <a:cs typeface="Cambria" pitchFamily="34" charset="-120"/>
              </a:rPr>
              <a:t>“The level of export readiness of small and medium-sized enterprises in the region has been raised”</a:t>
            </a:r>
            <a:endParaRPr lang="en-US" sz="1800" dirty="0"/>
          </a:p>
        </p:txBody>
      </p:sp>
      <p:sp>
        <p:nvSpPr>
          <p:cNvPr id="18" name="Text 13"/>
          <p:cNvSpPr txBox="1"/>
          <p:nvPr/>
        </p:nvSpPr>
        <p:spPr>
          <a:xfrm>
            <a:off x="548640" y="4069080"/>
            <a:ext cx="2377440"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The numbers are kept:</a:t>
            </a:r>
            <a:endParaRPr lang="en-US" sz="1500" dirty="0"/>
          </a:p>
        </p:txBody>
      </p:sp>
      <p:sp>
        <p:nvSpPr>
          <p:cNvPr id="19" name="Shape 14"/>
          <p:cNvSpPr/>
          <p:nvPr/>
        </p:nvSpPr>
        <p:spPr>
          <a:xfrm>
            <a:off x="2971800" y="4069080"/>
            <a:ext cx="2331720" cy="548640"/>
          </a:xfrm>
          <a:prstGeom prst="roundRect">
            <a:avLst>
              <a:gd name="adj" fmla="val 13333"/>
            </a:avLst>
          </a:prstGeom>
          <a:solidFill>
            <a:srgbClr val="E8EEF9"/>
          </a:solidFill>
          <a:ln/>
        </p:spPr>
      </p:sp>
      <p:sp>
        <p:nvSpPr>
          <p:cNvPr id="20" name="Text 15"/>
          <p:cNvSpPr txBox="1"/>
          <p:nvPr/>
        </p:nvSpPr>
        <p:spPr>
          <a:xfrm>
            <a:off x="2971800" y="4069080"/>
            <a:ext cx="2331720" cy="548640"/>
          </a:xfrm>
          <a:prstGeom prst="rect">
            <a:avLst/>
          </a:prstGeom>
          <a:noFill/>
          <a:ln/>
        </p:spPr>
        <p:txBody>
          <a:bodyPr wrap="square" lIns="0" tIns="0" rIns="0" bIns="0"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10 training seminars</a:t>
            </a:r>
            <a:endParaRPr lang="en-US" sz="1400" dirty="0"/>
          </a:p>
        </p:txBody>
      </p:sp>
      <p:sp>
        <p:nvSpPr>
          <p:cNvPr id="21" name="Text 16"/>
          <p:cNvSpPr txBox="1"/>
          <p:nvPr/>
        </p:nvSpPr>
        <p:spPr>
          <a:xfrm>
            <a:off x="5303520" y="4069080"/>
            <a:ext cx="411480" cy="548640"/>
          </a:xfrm>
          <a:prstGeom prst="rect">
            <a:avLst/>
          </a:prstGeom>
          <a:noFill/>
          <a:ln/>
        </p:spPr>
        <p:txBody>
          <a:bodyPr wrap="square" lIns="0" tIns="0" rIns="0" bIns="0" rtlCol="0" anchor="ctr"/>
          <a:lstStyle/>
          <a:p>
            <a:pPr algn="ctr" indent="0" marL="0">
              <a:buNone/>
            </a:pPr>
            <a:r>
              <a:rPr lang="en-US" sz="2000" b="1" dirty="0">
                <a:solidFill>
                  <a:srgbClr val="64708C"/>
                </a:solidFill>
                <a:latin typeface="Calibri" pitchFamily="34" charset="0"/>
                <a:ea typeface="Calibri" pitchFamily="34" charset="-122"/>
                <a:cs typeface="Calibri" pitchFamily="34" charset="-120"/>
              </a:rPr>
              <a:t>+</a:t>
            </a:r>
            <a:endParaRPr lang="en-US" sz="2000" dirty="0"/>
          </a:p>
        </p:txBody>
      </p:sp>
      <p:sp>
        <p:nvSpPr>
          <p:cNvPr id="22" name="Shape 17"/>
          <p:cNvSpPr/>
          <p:nvPr/>
        </p:nvSpPr>
        <p:spPr>
          <a:xfrm>
            <a:off x="5715000" y="4069080"/>
            <a:ext cx="2148840" cy="548640"/>
          </a:xfrm>
          <a:prstGeom prst="roundRect">
            <a:avLst>
              <a:gd name="adj" fmla="val 13333"/>
            </a:avLst>
          </a:prstGeom>
          <a:solidFill>
            <a:srgbClr val="E8EEF9"/>
          </a:solidFill>
          <a:ln/>
        </p:spPr>
      </p:sp>
      <p:sp>
        <p:nvSpPr>
          <p:cNvPr id="23" name="Text 18"/>
          <p:cNvSpPr txBox="1"/>
          <p:nvPr/>
        </p:nvSpPr>
        <p:spPr>
          <a:xfrm>
            <a:off x="5715000" y="4069080"/>
            <a:ext cx="2148840" cy="548640"/>
          </a:xfrm>
          <a:prstGeom prst="rect">
            <a:avLst/>
          </a:prstGeom>
          <a:noFill/>
          <a:ln/>
        </p:spPr>
        <p:txBody>
          <a:bodyPr wrap="square" lIns="0" tIns="0" rIns="0" bIns="0"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200 participants</a:t>
            </a:r>
            <a:endParaRPr lang="en-US" sz="1400" dirty="0"/>
          </a:p>
        </p:txBody>
      </p:sp>
      <p:sp>
        <p:nvSpPr>
          <p:cNvPr id="24" name="Shape 19"/>
          <p:cNvSpPr/>
          <p:nvPr/>
        </p:nvSpPr>
        <p:spPr>
          <a:xfrm>
            <a:off x="8001000" y="4197096"/>
            <a:ext cx="457200" cy="292608"/>
          </a:xfrm>
          <a:prstGeom prst="rightArrow">
            <a:avLst/>
          </a:prstGeom>
          <a:solidFill>
            <a:srgbClr val="64708C"/>
          </a:solidFill>
          <a:ln/>
        </p:spPr>
      </p:sp>
      <p:sp>
        <p:nvSpPr>
          <p:cNvPr id="25" name="Shape 20"/>
          <p:cNvSpPr/>
          <p:nvPr/>
        </p:nvSpPr>
        <p:spPr>
          <a:xfrm>
            <a:off x="8595360" y="4069080"/>
            <a:ext cx="3044952" cy="548640"/>
          </a:xfrm>
          <a:prstGeom prst="roundRect">
            <a:avLst>
              <a:gd name="adj" fmla="val 13333"/>
            </a:avLst>
          </a:prstGeom>
          <a:solidFill>
            <a:srgbClr val="C9A227"/>
          </a:solidFill>
          <a:ln/>
        </p:spPr>
      </p:sp>
      <p:sp>
        <p:nvSpPr>
          <p:cNvPr id="26" name="Text 21"/>
          <p:cNvSpPr txBox="1"/>
          <p:nvPr/>
        </p:nvSpPr>
        <p:spPr>
          <a:xfrm>
            <a:off x="8595360" y="4069080"/>
            <a:ext cx="3044952" cy="548640"/>
          </a:xfrm>
          <a:prstGeom prst="rect">
            <a:avLst/>
          </a:prstGeom>
          <a:noFill/>
          <a:ln/>
        </p:spPr>
        <p:txBody>
          <a:bodyPr wrap="square" lIns="0" tIns="0" rIns="0" bIns="0"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serve as a result indicator</a:t>
            </a:r>
            <a:endParaRPr lang="en-US" sz="1400" dirty="0"/>
          </a:p>
        </p:txBody>
      </p:sp>
      <p:sp>
        <p:nvSpPr>
          <p:cNvPr id="27" name="Shape 22"/>
          <p:cNvSpPr/>
          <p:nvPr/>
        </p:nvSpPr>
        <p:spPr>
          <a:xfrm>
            <a:off x="548640" y="4892040"/>
            <a:ext cx="5408676" cy="1234440"/>
          </a:xfrm>
          <a:prstGeom prst="roundRect">
            <a:avLst>
              <a:gd name="adj" fmla="val 5926"/>
            </a:avLst>
          </a:prstGeom>
          <a:solidFill>
            <a:srgbClr val="F4F7FC"/>
          </a:solidFill>
          <a:ln/>
        </p:spPr>
      </p:sp>
      <p:sp>
        <p:nvSpPr>
          <p:cNvPr id="28" name="Shape 23"/>
          <p:cNvSpPr/>
          <p:nvPr/>
        </p:nvSpPr>
        <p:spPr>
          <a:xfrm>
            <a:off x="777240" y="5120640"/>
            <a:ext cx="457200" cy="457200"/>
          </a:xfrm>
          <a:prstGeom prst="ellipse">
            <a:avLst/>
          </a:prstGeom>
          <a:solidFill>
            <a:srgbClr val="1B2A4A"/>
          </a:solidFill>
          <a:ln/>
        </p:spPr>
      </p:sp>
      <p:pic>
        <p:nvPicPr>
          <p:cNvPr id="29" name="Image 2" descr="preencoded.png">    </p:cNvPr>
          <p:cNvPicPr>
            <a:picLocks noChangeAspect="1"/>
          </p:cNvPicPr>
          <p:nvPr/>
        </p:nvPicPr>
        <p:blipFill>
          <a:blip r:embed="rId3"/>
          <a:stretch>
            <a:fillRect/>
          </a:stretch>
        </p:blipFill>
        <p:spPr>
          <a:xfrm>
            <a:off x="900684" y="5244084"/>
            <a:ext cx="210312" cy="210312"/>
          </a:xfrm>
          <a:prstGeom prst="rect">
            <a:avLst/>
          </a:prstGeom>
        </p:spPr>
      </p:pic>
      <p:sp>
        <p:nvSpPr>
          <p:cNvPr id="30" name="Text 24"/>
          <p:cNvSpPr txBox="1"/>
          <p:nvPr/>
        </p:nvSpPr>
        <p:spPr>
          <a:xfrm>
            <a:off x="1417320" y="5120640"/>
            <a:ext cx="4402836" cy="45720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Wording for objectives: a change of state</a:t>
            </a:r>
            <a:endParaRPr lang="en-US" sz="1450" dirty="0"/>
          </a:p>
        </p:txBody>
      </p:sp>
      <p:sp>
        <p:nvSpPr>
          <p:cNvPr id="31" name="Text 25"/>
          <p:cNvSpPr txBox="1"/>
          <p:nvPr/>
        </p:nvSpPr>
        <p:spPr>
          <a:xfrm>
            <a:off x="777240" y="5715000"/>
            <a:ext cx="4951476" cy="22860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“has been raised” · “has been expanded” · “has been strengthened”</a:t>
            </a:r>
            <a:endParaRPr lang="en-US" sz="1350" dirty="0"/>
          </a:p>
        </p:txBody>
      </p:sp>
      <p:sp>
        <p:nvSpPr>
          <p:cNvPr id="32" name="Shape 26"/>
          <p:cNvSpPr/>
          <p:nvPr/>
        </p:nvSpPr>
        <p:spPr>
          <a:xfrm>
            <a:off x="6231636" y="4892040"/>
            <a:ext cx="5408676" cy="1234440"/>
          </a:xfrm>
          <a:prstGeom prst="roundRect">
            <a:avLst>
              <a:gd name="adj" fmla="val 5926"/>
            </a:avLst>
          </a:prstGeom>
          <a:solidFill>
            <a:srgbClr val="F4F7FC"/>
          </a:solidFill>
          <a:ln/>
        </p:spPr>
      </p:sp>
      <p:sp>
        <p:nvSpPr>
          <p:cNvPr id="33" name="Shape 27"/>
          <p:cNvSpPr/>
          <p:nvPr/>
        </p:nvSpPr>
        <p:spPr>
          <a:xfrm>
            <a:off x="6460236" y="5120640"/>
            <a:ext cx="457200" cy="457200"/>
          </a:xfrm>
          <a:prstGeom prst="ellipse">
            <a:avLst/>
          </a:prstGeom>
          <a:solidFill>
            <a:srgbClr val="1B2A4A"/>
          </a:solidFill>
          <a:ln/>
        </p:spPr>
      </p:sp>
      <p:pic>
        <p:nvPicPr>
          <p:cNvPr id="34" name="Image 3" descr="preencoded.png">    </p:cNvPr>
          <p:cNvPicPr>
            <a:picLocks noChangeAspect="1"/>
          </p:cNvPicPr>
          <p:nvPr/>
        </p:nvPicPr>
        <p:blipFill>
          <a:blip r:embed="rId4"/>
          <a:stretch>
            <a:fillRect/>
          </a:stretch>
        </p:blipFill>
        <p:spPr>
          <a:xfrm>
            <a:off x="6583680" y="5244084"/>
            <a:ext cx="210312" cy="210312"/>
          </a:xfrm>
          <a:prstGeom prst="rect">
            <a:avLst/>
          </a:prstGeom>
        </p:spPr>
      </p:pic>
      <p:sp>
        <p:nvSpPr>
          <p:cNvPr id="35" name="Text 28"/>
          <p:cNvSpPr txBox="1"/>
          <p:nvPr/>
        </p:nvSpPr>
        <p:spPr>
          <a:xfrm>
            <a:off x="7100316" y="5120640"/>
            <a:ext cx="4402836" cy="45720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Wording for activities: an action</a:t>
            </a:r>
            <a:endParaRPr lang="en-US" sz="1450" dirty="0"/>
          </a:p>
        </p:txBody>
      </p:sp>
      <p:sp>
        <p:nvSpPr>
          <p:cNvPr id="36" name="Text 29"/>
          <p:cNvSpPr txBox="1"/>
          <p:nvPr/>
        </p:nvSpPr>
        <p:spPr>
          <a:xfrm>
            <a:off x="6460236" y="5715000"/>
            <a:ext cx="4951476" cy="22860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“to conduct” · “to organise”</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 · QUALITY OF FORMULATIONS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SMART Rule and the Design of Result Indicators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10</a:t>
            </a:r>
            <a:endParaRPr lang="en-US" sz="900" dirty="0"/>
          </a:p>
        </p:txBody>
      </p:sp>
      <p:sp>
        <p:nvSpPr>
          <p:cNvPr id="7" name="Shape 4"/>
          <p:cNvSpPr/>
          <p:nvPr/>
        </p:nvSpPr>
        <p:spPr>
          <a:xfrm>
            <a:off x="548640" y="1691640"/>
            <a:ext cx="2072030" cy="1783080"/>
          </a:xfrm>
          <a:prstGeom prst="roundRect">
            <a:avLst>
              <a:gd name="adj" fmla="val 4103"/>
            </a:avLst>
          </a:prstGeom>
          <a:solidFill>
            <a:srgbClr val="1B2A4A"/>
          </a:solidFill>
          <a:ln/>
        </p:spPr>
      </p:sp>
      <p:sp>
        <p:nvSpPr>
          <p:cNvPr id="8" name="Text 5"/>
          <p:cNvSpPr txBox="1"/>
          <p:nvPr/>
        </p:nvSpPr>
        <p:spPr>
          <a:xfrm>
            <a:off x="777240" y="1801368"/>
            <a:ext cx="914400" cy="777240"/>
          </a:xfrm>
          <a:prstGeom prst="rect">
            <a:avLst/>
          </a:prstGeom>
          <a:noFill/>
          <a:ln/>
        </p:spPr>
        <p:txBody>
          <a:bodyPr wrap="square" lIns="0" tIns="0" rIns="0" bIns="0" rtlCol="0" anchor="t"/>
          <a:lstStyle/>
          <a:p>
            <a:pPr indent="0" marL="0">
              <a:buNone/>
            </a:pPr>
            <a:r>
              <a:rPr lang="en-US" sz="4600" b="1" dirty="0">
                <a:solidFill>
                  <a:srgbClr val="C9A227"/>
                </a:solidFill>
                <a:latin typeface="Cambria" pitchFamily="34" charset="0"/>
                <a:ea typeface="Cambria" pitchFamily="34" charset="-122"/>
                <a:cs typeface="Cambria" pitchFamily="34" charset="-120"/>
              </a:rPr>
              <a:t>S</a:t>
            </a:r>
            <a:endParaRPr lang="en-US" sz="4600" dirty="0"/>
          </a:p>
        </p:txBody>
      </p:sp>
      <p:sp>
        <p:nvSpPr>
          <p:cNvPr id="9" name="Text 6"/>
          <p:cNvSpPr txBox="1"/>
          <p:nvPr/>
        </p:nvSpPr>
        <p:spPr>
          <a:xfrm>
            <a:off x="777240" y="2587752"/>
            <a:ext cx="1660550" cy="365760"/>
          </a:xfrm>
          <a:prstGeom prst="rect">
            <a:avLst/>
          </a:prstGeom>
          <a:noFill/>
          <a:ln/>
        </p:spPr>
        <p:txBody>
          <a:bodyPr wrap="square" lIns="0" tIns="0" rIns="0" bIns="0" rtlCol="0" anchor="t"/>
          <a:lstStyle/>
          <a:p>
            <a:pPr indent="0" marL="0">
              <a:buNone/>
            </a:pPr>
            <a:r>
              <a:rPr lang="en-US" sz="1600" b="1" dirty="0">
                <a:solidFill>
                  <a:srgbClr val="FFFFFF"/>
                </a:solidFill>
                <a:latin typeface="Calibri" pitchFamily="34" charset="0"/>
                <a:ea typeface="Calibri" pitchFamily="34" charset="-122"/>
                <a:cs typeface="Calibri" pitchFamily="34" charset="-120"/>
              </a:rPr>
              <a:t>Specific</a:t>
            </a:r>
            <a:endParaRPr lang="en-US" sz="1600" dirty="0"/>
          </a:p>
        </p:txBody>
      </p:sp>
      <p:sp>
        <p:nvSpPr>
          <p:cNvPr id="10" name="Shape 7"/>
          <p:cNvSpPr/>
          <p:nvPr/>
        </p:nvSpPr>
        <p:spPr>
          <a:xfrm>
            <a:off x="2803550" y="1691640"/>
            <a:ext cx="2072030" cy="1783080"/>
          </a:xfrm>
          <a:prstGeom prst="roundRect">
            <a:avLst>
              <a:gd name="adj" fmla="val 4103"/>
            </a:avLst>
          </a:prstGeom>
          <a:solidFill>
            <a:srgbClr val="1B2A4A"/>
          </a:solidFill>
          <a:ln/>
        </p:spPr>
      </p:sp>
      <p:sp>
        <p:nvSpPr>
          <p:cNvPr id="11" name="Text 8"/>
          <p:cNvSpPr txBox="1"/>
          <p:nvPr/>
        </p:nvSpPr>
        <p:spPr>
          <a:xfrm>
            <a:off x="3032150" y="1801368"/>
            <a:ext cx="914400" cy="777240"/>
          </a:xfrm>
          <a:prstGeom prst="rect">
            <a:avLst/>
          </a:prstGeom>
          <a:noFill/>
          <a:ln/>
        </p:spPr>
        <p:txBody>
          <a:bodyPr wrap="square" lIns="0" tIns="0" rIns="0" bIns="0" rtlCol="0" anchor="t"/>
          <a:lstStyle/>
          <a:p>
            <a:pPr indent="0" marL="0">
              <a:buNone/>
            </a:pPr>
            <a:r>
              <a:rPr lang="en-US" sz="4600" b="1" dirty="0">
                <a:solidFill>
                  <a:srgbClr val="C9A227"/>
                </a:solidFill>
                <a:latin typeface="Cambria" pitchFamily="34" charset="0"/>
                <a:ea typeface="Cambria" pitchFamily="34" charset="-122"/>
                <a:cs typeface="Cambria" pitchFamily="34" charset="-120"/>
              </a:rPr>
              <a:t>M</a:t>
            </a:r>
            <a:endParaRPr lang="en-US" sz="4600" dirty="0"/>
          </a:p>
        </p:txBody>
      </p:sp>
      <p:sp>
        <p:nvSpPr>
          <p:cNvPr id="12" name="Text 9"/>
          <p:cNvSpPr txBox="1"/>
          <p:nvPr/>
        </p:nvSpPr>
        <p:spPr>
          <a:xfrm>
            <a:off x="3032150" y="2587752"/>
            <a:ext cx="1660550" cy="365760"/>
          </a:xfrm>
          <a:prstGeom prst="rect">
            <a:avLst/>
          </a:prstGeom>
          <a:noFill/>
          <a:ln/>
        </p:spPr>
        <p:txBody>
          <a:bodyPr wrap="square" lIns="0" tIns="0" rIns="0" bIns="0" rtlCol="0" anchor="t"/>
          <a:lstStyle/>
          <a:p>
            <a:pPr indent="0" marL="0">
              <a:buNone/>
            </a:pPr>
            <a:r>
              <a:rPr lang="en-US" sz="1600" b="1" dirty="0">
                <a:solidFill>
                  <a:srgbClr val="FFFFFF"/>
                </a:solidFill>
                <a:latin typeface="Calibri" pitchFamily="34" charset="0"/>
                <a:ea typeface="Calibri" pitchFamily="34" charset="-122"/>
                <a:cs typeface="Calibri" pitchFamily="34" charset="-120"/>
              </a:rPr>
              <a:t>Measurable</a:t>
            </a:r>
            <a:endParaRPr lang="en-US" sz="1600" dirty="0"/>
          </a:p>
        </p:txBody>
      </p:sp>
      <p:sp>
        <p:nvSpPr>
          <p:cNvPr id="13" name="Shape 10"/>
          <p:cNvSpPr/>
          <p:nvPr/>
        </p:nvSpPr>
        <p:spPr>
          <a:xfrm>
            <a:off x="5058461" y="1691640"/>
            <a:ext cx="2072030" cy="1783080"/>
          </a:xfrm>
          <a:prstGeom prst="roundRect">
            <a:avLst>
              <a:gd name="adj" fmla="val 4103"/>
            </a:avLst>
          </a:prstGeom>
          <a:solidFill>
            <a:srgbClr val="1B2A4A"/>
          </a:solidFill>
          <a:ln/>
        </p:spPr>
      </p:sp>
      <p:sp>
        <p:nvSpPr>
          <p:cNvPr id="14" name="Text 11"/>
          <p:cNvSpPr txBox="1"/>
          <p:nvPr/>
        </p:nvSpPr>
        <p:spPr>
          <a:xfrm>
            <a:off x="5287061" y="1801368"/>
            <a:ext cx="914400" cy="777240"/>
          </a:xfrm>
          <a:prstGeom prst="rect">
            <a:avLst/>
          </a:prstGeom>
          <a:noFill/>
          <a:ln/>
        </p:spPr>
        <p:txBody>
          <a:bodyPr wrap="square" lIns="0" tIns="0" rIns="0" bIns="0" rtlCol="0" anchor="t"/>
          <a:lstStyle/>
          <a:p>
            <a:pPr indent="0" marL="0">
              <a:buNone/>
            </a:pPr>
            <a:r>
              <a:rPr lang="en-US" sz="4600" b="1" dirty="0">
                <a:solidFill>
                  <a:srgbClr val="C9A227"/>
                </a:solidFill>
                <a:latin typeface="Cambria" pitchFamily="34" charset="0"/>
                <a:ea typeface="Cambria" pitchFamily="34" charset="-122"/>
                <a:cs typeface="Cambria" pitchFamily="34" charset="-120"/>
              </a:rPr>
              <a:t>A</a:t>
            </a:r>
            <a:endParaRPr lang="en-US" sz="4600" dirty="0"/>
          </a:p>
        </p:txBody>
      </p:sp>
      <p:sp>
        <p:nvSpPr>
          <p:cNvPr id="15" name="Text 12"/>
          <p:cNvSpPr txBox="1"/>
          <p:nvPr/>
        </p:nvSpPr>
        <p:spPr>
          <a:xfrm>
            <a:off x="5287061" y="2587752"/>
            <a:ext cx="1660550" cy="365760"/>
          </a:xfrm>
          <a:prstGeom prst="rect">
            <a:avLst/>
          </a:prstGeom>
          <a:noFill/>
          <a:ln/>
        </p:spPr>
        <p:txBody>
          <a:bodyPr wrap="square" lIns="0" tIns="0" rIns="0" bIns="0" rtlCol="0" anchor="t"/>
          <a:lstStyle/>
          <a:p>
            <a:pPr indent="0" marL="0">
              <a:buNone/>
            </a:pPr>
            <a:r>
              <a:rPr lang="en-US" sz="1600" b="1" dirty="0">
                <a:solidFill>
                  <a:srgbClr val="FFFFFF"/>
                </a:solidFill>
                <a:latin typeface="Calibri" pitchFamily="34" charset="0"/>
                <a:ea typeface="Calibri" pitchFamily="34" charset="-122"/>
                <a:cs typeface="Calibri" pitchFamily="34" charset="-120"/>
              </a:rPr>
              <a:t>Achievable</a:t>
            </a:r>
            <a:endParaRPr lang="en-US" sz="1600" dirty="0"/>
          </a:p>
        </p:txBody>
      </p:sp>
      <p:sp>
        <p:nvSpPr>
          <p:cNvPr id="16" name="Text 13"/>
          <p:cNvSpPr txBox="1"/>
          <p:nvPr/>
        </p:nvSpPr>
        <p:spPr>
          <a:xfrm>
            <a:off x="5287061" y="2935224"/>
            <a:ext cx="1660550" cy="457200"/>
          </a:xfrm>
          <a:prstGeom prst="rect">
            <a:avLst/>
          </a:prstGeom>
          <a:noFill/>
          <a:ln/>
        </p:spPr>
        <p:txBody>
          <a:bodyPr wrap="square" lIns="0" tIns="0" rIns="0" bIns="0" rtlCol="0" anchor="t"/>
          <a:lstStyle/>
          <a:p>
            <a:pPr indent="0" marL="0">
              <a:buNone/>
            </a:pPr>
            <a:r>
              <a:rPr lang="en-US" sz="1250" dirty="0">
                <a:solidFill>
                  <a:srgbClr val="C9D3E6"/>
                </a:solidFill>
                <a:latin typeface="Calibri" pitchFamily="34" charset="0"/>
                <a:ea typeface="Calibri" pitchFamily="34" charset="-122"/>
                <a:cs typeface="Calibri" pitchFamily="34" charset="-120"/>
              </a:rPr>
              <a:t>within the available resources</a:t>
            </a:r>
            <a:endParaRPr lang="en-US" sz="1250" dirty="0"/>
          </a:p>
        </p:txBody>
      </p:sp>
      <p:sp>
        <p:nvSpPr>
          <p:cNvPr id="17" name="Shape 14"/>
          <p:cNvSpPr/>
          <p:nvPr/>
        </p:nvSpPr>
        <p:spPr>
          <a:xfrm>
            <a:off x="7313371" y="1691640"/>
            <a:ext cx="2072030" cy="1783080"/>
          </a:xfrm>
          <a:prstGeom prst="roundRect">
            <a:avLst>
              <a:gd name="adj" fmla="val 4103"/>
            </a:avLst>
          </a:prstGeom>
          <a:solidFill>
            <a:srgbClr val="1B2A4A"/>
          </a:solidFill>
          <a:ln/>
        </p:spPr>
      </p:sp>
      <p:sp>
        <p:nvSpPr>
          <p:cNvPr id="18" name="Text 15"/>
          <p:cNvSpPr txBox="1"/>
          <p:nvPr/>
        </p:nvSpPr>
        <p:spPr>
          <a:xfrm>
            <a:off x="7541971" y="1801368"/>
            <a:ext cx="914400" cy="777240"/>
          </a:xfrm>
          <a:prstGeom prst="rect">
            <a:avLst/>
          </a:prstGeom>
          <a:noFill/>
          <a:ln/>
        </p:spPr>
        <p:txBody>
          <a:bodyPr wrap="square" lIns="0" tIns="0" rIns="0" bIns="0" rtlCol="0" anchor="t"/>
          <a:lstStyle/>
          <a:p>
            <a:pPr indent="0" marL="0">
              <a:buNone/>
            </a:pPr>
            <a:r>
              <a:rPr lang="en-US" sz="4600" b="1" dirty="0">
                <a:solidFill>
                  <a:srgbClr val="C9A227"/>
                </a:solidFill>
                <a:latin typeface="Cambria" pitchFamily="34" charset="0"/>
                <a:ea typeface="Cambria" pitchFamily="34" charset="-122"/>
                <a:cs typeface="Cambria" pitchFamily="34" charset="-120"/>
              </a:rPr>
              <a:t>R</a:t>
            </a:r>
            <a:endParaRPr lang="en-US" sz="4600" dirty="0"/>
          </a:p>
        </p:txBody>
      </p:sp>
      <p:sp>
        <p:nvSpPr>
          <p:cNvPr id="19" name="Text 16"/>
          <p:cNvSpPr txBox="1"/>
          <p:nvPr/>
        </p:nvSpPr>
        <p:spPr>
          <a:xfrm>
            <a:off x="7541971" y="2587752"/>
            <a:ext cx="1660550" cy="365760"/>
          </a:xfrm>
          <a:prstGeom prst="rect">
            <a:avLst/>
          </a:prstGeom>
          <a:noFill/>
          <a:ln/>
        </p:spPr>
        <p:txBody>
          <a:bodyPr wrap="square" lIns="0" tIns="0" rIns="0" bIns="0" rtlCol="0" anchor="t"/>
          <a:lstStyle/>
          <a:p>
            <a:pPr indent="0" marL="0">
              <a:buNone/>
            </a:pPr>
            <a:r>
              <a:rPr lang="en-US" sz="1600" b="1" dirty="0">
                <a:solidFill>
                  <a:srgbClr val="FFFFFF"/>
                </a:solidFill>
                <a:latin typeface="Calibri" pitchFamily="34" charset="0"/>
                <a:ea typeface="Calibri" pitchFamily="34" charset="-122"/>
                <a:cs typeface="Calibri" pitchFamily="34" charset="-120"/>
              </a:rPr>
              <a:t>Relevant</a:t>
            </a:r>
            <a:endParaRPr lang="en-US" sz="1600" dirty="0"/>
          </a:p>
        </p:txBody>
      </p:sp>
      <p:sp>
        <p:nvSpPr>
          <p:cNvPr id="20" name="Text 17"/>
          <p:cNvSpPr txBox="1"/>
          <p:nvPr/>
        </p:nvSpPr>
        <p:spPr>
          <a:xfrm>
            <a:off x="7541971" y="2935224"/>
            <a:ext cx="1660550" cy="457200"/>
          </a:xfrm>
          <a:prstGeom prst="rect">
            <a:avLst/>
          </a:prstGeom>
          <a:noFill/>
          <a:ln/>
        </p:spPr>
        <p:txBody>
          <a:bodyPr wrap="square" lIns="0" tIns="0" rIns="0" bIns="0" rtlCol="0" anchor="t"/>
          <a:lstStyle/>
          <a:p>
            <a:pPr indent="0" marL="0">
              <a:buNone/>
            </a:pPr>
            <a:r>
              <a:rPr lang="en-US" sz="1250" dirty="0">
                <a:solidFill>
                  <a:srgbClr val="C9D3E6"/>
                </a:solidFill>
                <a:latin typeface="Calibri" pitchFamily="34" charset="0"/>
                <a:ea typeface="Calibri" pitchFamily="34" charset="-122"/>
                <a:cs typeface="Calibri" pitchFamily="34" charset="-120"/>
              </a:rPr>
              <a:t>to the identified problem</a:t>
            </a:r>
            <a:endParaRPr lang="en-US" sz="1250" dirty="0"/>
          </a:p>
        </p:txBody>
      </p:sp>
      <p:sp>
        <p:nvSpPr>
          <p:cNvPr id="21" name="Shape 18"/>
          <p:cNvSpPr/>
          <p:nvPr/>
        </p:nvSpPr>
        <p:spPr>
          <a:xfrm>
            <a:off x="9568282" y="1691640"/>
            <a:ext cx="2072030" cy="1783080"/>
          </a:xfrm>
          <a:prstGeom prst="roundRect">
            <a:avLst>
              <a:gd name="adj" fmla="val 4103"/>
            </a:avLst>
          </a:prstGeom>
          <a:solidFill>
            <a:srgbClr val="1B2A4A"/>
          </a:solidFill>
          <a:ln/>
        </p:spPr>
      </p:sp>
      <p:sp>
        <p:nvSpPr>
          <p:cNvPr id="22" name="Text 19"/>
          <p:cNvSpPr txBox="1"/>
          <p:nvPr/>
        </p:nvSpPr>
        <p:spPr>
          <a:xfrm>
            <a:off x="9796882" y="1801368"/>
            <a:ext cx="914400" cy="777240"/>
          </a:xfrm>
          <a:prstGeom prst="rect">
            <a:avLst/>
          </a:prstGeom>
          <a:noFill/>
          <a:ln/>
        </p:spPr>
        <p:txBody>
          <a:bodyPr wrap="square" lIns="0" tIns="0" rIns="0" bIns="0" rtlCol="0" anchor="t"/>
          <a:lstStyle/>
          <a:p>
            <a:pPr indent="0" marL="0">
              <a:buNone/>
            </a:pPr>
            <a:r>
              <a:rPr lang="en-US" sz="4600" b="1" dirty="0">
                <a:solidFill>
                  <a:srgbClr val="C9A227"/>
                </a:solidFill>
                <a:latin typeface="Cambria" pitchFamily="34" charset="0"/>
                <a:ea typeface="Cambria" pitchFamily="34" charset="-122"/>
                <a:cs typeface="Cambria" pitchFamily="34" charset="-120"/>
              </a:rPr>
              <a:t>T</a:t>
            </a:r>
            <a:endParaRPr lang="en-US" sz="4600" dirty="0"/>
          </a:p>
        </p:txBody>
      </p:sp>
      <p:sp>
        <p:nvSpPr>
          <p:cNvPr id="23" name="Text 20"/>
          <p:cNvSpPr txBox="1"/>
          <p:nvPr/>
        </p:nvSpPr>
        <p:spPr>
          <a:xfrm>
            <a:off x="9796882" y="2587752"/>
            <a:ext cx="1660550" cy="365760"/>
          </a:xfrm>
          <a:prstGeom prst="rect">
            <a:avLst/>
          </a:prstGeom>
          <a:noFill/>
          <a:ln/>
        </p:spPr>
        <p:txBody>
          <a:bodyPr wrap="square" lIns="0" tIns="0" rIns="0" bIns="0" rtlCol="0" anchor="t"/>
          <a:lstStyle/>
          <a:p>
            <a:pPr indent="0" marL="0">
              <a:buNone/>
            </a:pPr>
            <a:r>
              <a:rPr lang="en-US" sz="1600" b="1" dirty="0">
                <a:solidFill>
                  <a:srgbClr val="FFFFFF"/>
                </a:solidFill>
                <a:latin typeface="Calibri" pitchFamily="34" charset="0"/>
                <a:ea typeface="Calibri" pitchFamily="34" charset="-122"/>
                <a:cs typeface="Calibri" pitchFamily="34" charset="-120"/>
              </a:rPr>
              <a:t>Time-bound</a:t>
            </a:r>
            <a:endParaRPr lang="en-US" sz="1600" dirty="0"/>
          </a:p>
        </p:txBody>
      </p:sp>
      <p:sp>
        <p:nvSpPr>
          <p:cNvPr id="24" name="Text 21"/>
          <p:cNvSpPr txBox="1"/>
          <p:nvPr/>
        </p:nvSpPr>
        <p:spPr>
          <a:xfrm>
            <a:off x="548640" y="3566160"/>
            <a:ext cx="11091672" cy="320040"/>
          </a:xfrm>
          <a:prstGeom prst="rect">
            <a:avLst/>
          </a:prstGeom>
          <a:noFill/>
          <a:ln/>
        </p:spPr>
        <p:txBody>
          <a:bodyPr wrap="square" lIns="0" tIns="0" rIns="0" bIns="0" rtlCol="0" anchor="t"/>
          <a:lstStyle/>
          <a:p>
            <a:pPr indent="0" marL="0">
              <a:buNone/>
            </a:pPr>
            <a:r>
              <a:rPr lang="en-US" sz="1350" i="1" dirty="0">
                <a:solidFill>
                  <a:srgbClr val="64708C"/>
                </a:solidFill>
                <a:latin typeface="Calibri" pitchFamily="34" charset="0"/>
                <a:ea typeface="Calibri" pitchFamily="34" charset="-122"/>
                <a:cs typeface="Calibri" pitchFamily="34" charset="-120"/>
              </a:rPr>
              <a:t>The test applies to every formulation of objectives and results.</a:t>
            </a:r>
            <a:endParaRPr lang="en-US" sz="1350" dirty="0"/>
          </a:p>
        </p:txBody>
      </p:sp>
      <p:sp>
        <p:nvSpPr>
          <p:cNvPr id="25" name="Shape 22"/>
          <p:cNvSpPr/>
          <p:nvPr/>
        </p:nvSpPr>
        <p:spPr>
          <a:xfrm>
            <a:off x="548640" y="4023360"/>
            <a:ext cx="5408676" cy="2103120"/>
          </a:xfrm>
          <a:prstGeom prst="roundRect">
            <a:avLst>
              <a:gd name="adj" fmla="val 3478"/>
            </a:avLst>
          </a:prstGeom>
          <a:solidFill>
            <a:srgbClr val="F4F7FC"/>
          </a:solidFill>
          <a:ln/>
        </p:spPr>
      </p:sp>
      <p:sp>
        <p:nvSpPr>
          <p:cNvPr id="26" name="Shape 23"/>
          <p:cNvSpPr/>
          <p:nvPr/>
        </p:nvSpPr>
        <p:spPr>
          <a:xfrm>
            <a:off x="777240" y="4224528"/>
            <a:ext cx="457200" cy="457200"/>
          </a:xfrm>
          <a:prstGeom prst="ellipse">
            <a:avLst/>
          </a:prstGeom>
          <a:solidFill>
            <a:srgbClr val="1B2A4A"/>
          </a:solidFill>
          <a:ln/>
        </p:spPr>
      </p:sp>
      <p:pic>
        <p:nvPicPr>
          <p:cNvPr id="27" name="Image 0" descr="preencoded.png">    </p:cNvPr>
          <p:cNvPicPr>
            <a:picLocks noChangeAspect="1"/>
          </p:cNvPicPr>
          <p:nvPr/>
        </p:nvPicPr>
        <p:blipFill>
          <a:blip r:embed="rId1"/>
          <a:stretch>
            <a:fillRect/>
          </a:stretch>
        </p:blipFill>
        <p:spPr>
          <a:xfrm>
            <a:off x="900684" y="4347972"/>
            <a:ext cx="210312" cy="210312"/>
          </a:xfrm>
          <a:prstGeom prst="rect">
            <a:avLst/>
          </a:prstGeom>
        </p:spPr>
      </p:pic>
      <p:sp>
        <p:nvSpPr>
          <p:cNvPr id="28" name="Text 24"/>
          <p:cNvSpPr txBox="1"/>
          <p:nvPr/>
        </p:nvSpPr>
        <p:spPr>
          <a:xfrm>
            <a:off x="1371600" y="4224528"/>
            <a:ext cx="4402836" cy="45720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Combine two dimensions</a:t>
            </a:r>
            <a:endParaRPr lang="en-US" sz="1600" dirty="0"/>
          </a:p>
        </p:txBody>
      </p:sp>
      <p:sp>
        <p:nvSpPr>
          <p:cNvPr id="29" name="Text 25"/>
          <p:cNvSpPr txBox="1"/>
          <p:nvPr/>
        </p:nvSpPr>
        <p:spPr>
          <a:xfrm>
            <a:off x="777240" y="4846320"/>
            <a:ext cx="2384298" cy="274320"/>
          </a:xfrm>
          <a:prstGeom prst="rect">
            <a:avLst/>
          </a:prstGeom>
          <a:noFill/>
          <a:ln/>
        </p:spPr>
        <p:txBody>
          <a:bodyPr wrap="square" lIns="0" tIns="0" rIns="0" bIns="0" rtlCol="0" anchor="t"/>
          <a:lstStyle/>
          <a:p>
            <a:pPr algn="l" indent="0" marL="0">
              <a:buNone/>
            </a:pPr>
            <a:r>
              <a:rPr lang="en-US" sz="1100" b="1" spc="200" kern="0" dirty="0">
                <a:solidFill>
                  <a:srgbClr val="C9A227"/>
                </a:solidFill>
                <a:latin typeface="Calibri" pitchFamily="34" charset="0"/>
                <a:ea typeface="Calibri" pitchFamily="34" charset="-122"/>
                <a:cs typeface="Calibri" pitchFamily="34" charset="-120"/>
              </a:rPr>
              <a:t>QUANTITATIVE</a:t>
            </a:r>
            <a:endParaRPr lang="en-US" sz="1100" dirty="0"/>
          </a:p>
        </p:txBody>
      </p:sp>
      <p:sp>
        <p:nvSpPr>
          <p:cNvPr id="30" name="Text 26"/>
          <p:cNvSpPr txBox="1"/>
          <p:nvPr/>
        </p:nvSpPr>
        <p:spPr>
          <a:xfrm>
            <a:off x="777240" y="5166360"/>
            <a:ext cx="2384298" cy="822960"/>
          </a:xfrm>
          <a:prstGeom prst="rect">
            <a:avLst/>
          </a:prstGeom>
          <a:noFill/>
          <a:ln/>
        </p:spPr>
        <p:txBody>
          <a:bodyPr wrap="square" lIns="0" tIns="0" rIns="0" bIns="0" rtlCol="0" anchor="t"/>
          <a:lstStyle/>
          <a:p>
            <a:pPr indent="0" marL="0">
              <a:buNone/>
            </a:pPr>
            <a:r>
              <a:rPr lang="en-US" sz="1400" dirty="0">
                <a:solidFill>
                  <a:srgbClr val="2B3445"/>
                </a:solidFill>
                <a:latin typeface="Calibri" pitchFamily="34" charset="0"/>
                <a:ea typeface="Calibri" pitchFamily="34" charset="-122"/>
                <a:cs typeface="Calibri" pitchFamily="34" charset="-120"/>
              </a:rPr>
              <a:t>Number of participants; number of documents prepared</a:t>
            </a:r>
            <a:endParaRPr lang="en-US" sz="1400" dirty="0"/>
          </a:p>
        </p:txBody>
      </p:sp>
      <p:sp>
        <p:nvSpPr>
          <p:cNvPr id="31" name="Text 27"/>
          <p:cNvSpPr txBox="1"/>
          <p:nvPr/>
        </p:nvSpPr>
        <p:spPr>
          <a:xfrm>
            <a:off x="3344418" y="4846320"/>
            <a:ext cx="2384298" cy="274320"/>
          </a:xfrm>
          <a:prstGeom prst="rect">
            <a:avLst/>
          </a:prstGeom>
          <a:noFill/>
          <a:ln/>
        </p:spPr>
        <p:txBody>
          <a:bodyPr wrap="square" lIns="0" tIns="0" rIns="0" bIns="0" rtlCol="0" anchor="t"/>
          <a:lstStyle/>
          <a:p>
            <a:pPr algn="l" indent="0" marL="0">
              <a:buNone/>
            </a:pPr>
            <a:r>
              <a:rPr lang="en-US" sz="1100" b="1" spc="200" kern="0" dirty="0">
                <a:solidFill>
                  <a:srgbClr val="C9A227"/>
                </a:solidFill>
                <a:latin typeface="Calibri" pitchFamily="34" charset="0"/>
                <a:ea typeface="Calibri" pitchFamily="34" charset="-122"/>
                <a:cs typeface="Calibri" pitchFamily="34" charset="-120"/>
              </a:rPr>
              <a:t>QUALITATIVE</a:t>
            </a:r>
            <a:endParaRPr lang="en-US" sz="1100" dirty="0"/>
          </a:p>
        </p:txBody>
      </p:sp>
      <p:sp>
        <p:nvSpPr>
          <p:cNvPr id="32" name="Text 28"/>
          <p:cNvSpPr txBox="1"/>
          <p:nvPr/>
        </p:nvSpPr>
        <p:spPr>
          <a:xfrm>
            <a:off x="3344418" y="5166360"/>
            <a:ext cx="2384298" cy="822960"/>
          </a:xfrm>
          <a:prstGeom prst="rect">
            <a:avLst/>
          </a:prstGeom>
          <a:noFill/>
          <a:ln/>
        </p:spPr>
        <p:txBody>
          <a:bodyPr wrap="square" lIns="0" tIns="0" rIns="0" bIns="0" rtlCol="0" anchor="t"/>
          <a:lstStyle/>
          <a:p>
            <a:pPr indent="0" marL="0">
              <a:buNone/>
            </a:pPr>
            <a:r>
              <a:rPr lang="en-US" sz="1400" dirty="0">
                <a:solidFill>
                  <a:srgbClr val="2B3445"/>
                </a:solidFill>
                <a:latin typeface="Calibri" pitchFamily="34" charset="0"/>
                <a:ea typeface="Calibri" pitchFamily="34" charset="-122"/>
                <a:cs typeface="Calibri" pitchFamily="34" charset="-120"/>
              </a:rPr>
              <a:t>Level of satisfaction; growth in competencies measured by pre- and post-testing</a:t>
            </a:r>
            <a:endParaRPr lang="en-US" sz="1400" dirty="0"/>
          </a:p>
        </p:txBody>
      </p:sp>
      <p:sp>
        <p:nvSpPr>
          <p:cNvPr id="33" name="Shape 29"/>
          <p:cNvSpPr/>
          <p:nvPr/>
        </p:nvSpPr>
        <p:spPr>
          <a:xfrm>
            <a:off x="6231636" y="4023360"/>
            <a:ext cx="5408676" cy="2103120"/>
          </a:xfrm>
          <a:prstGeom prst="roundRect">
            <a:avLst>
              <a:gd name="adj" fmla="val 3478"/>
            </a:avLst>
          </a:prstGeom>
          <a:solidFill>
            <a:srgbClr val="F4F7FC"/>
          </a:solidFill>
          <a:ln/>
        </p:spPr>
      </p:sp>
      <p:sp>
        <p:nvSpPr>
          <p:cNvPr id="34" name="Shape 30"/>
          <p:cNvSpPr/>
          <p:nvPr/>
        </p:nvSpPr>
        <p:spPr>
          <a:xfrm>
            <a:off x="6460236" y="4224528"/>
            <a:ext cx="457200" cy="457200"/>
          </a:xfrm>
          <a:prstGeom prst="ellipse">
            <a:avLst/>
          </a:prstGeom>
          <a:solidFill>
            <a:srgbClr val="1B2A4A"/>
          </a:solidFill>
          <a:ln/>
        </p:spPr>
      </p:sp>
      <p:pic>
        <p:nvPicPr>
          <p:cNvPr id="35" name="Image 1" descr="preencoded.png">    </p:cNvPr>
          <p:cNvPicPr>
            <a:picLocks noChangeAspect="1"/>
          </p:cNvPicPr>
          <p:nvPr/>
        </p:nvPicPr>
        <p:blipFill>
          <a:blip r:embed="rId2"/>
          <a:stretch>
            <a:fillRect/>
          </a:stretch>
        </p:blipFill>
        <p:spPr>
          <a:xfrm>
            <a:off x="6583680" y="4347972"/>
            <a:ext cx="210312" cy="210312"/>
          </a:xfrm>
          <a:prstGeom prst="rect">
            <a:avLst/>
          </a:prstGeom>
        </p:spPr>
      </p:pic>
      <p:sp>
        <p:nvSpPr>
          <p:cNvPr id="36" name="Text 31"/>
          <p:cNvSpPr txBox="1"/>
          <p:nvPr/>
        </p:nvSpPr>
        <p:spPr>
          <a:xfrm>
            <a:off x="7054596" y="4224528"/>
            <a:ext cx="4402836" cy="45720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Distinguish two levels</a:t>
            </a:r>
            <a:endParaRPr lang="en-US" sz="1600" dirty="0"/>
          </a:p>
        </p:txBody>
      </p:sp>
      <p:sp>
        <p:nvSpPr>
          <p:cNvPr id="37" name="Text 32"/>
          <p:cNvSpPr txBox="1"/>
          <p:nvPr/>
        </p:nvSpPr>
        <p:spPr>
          <a:xfrm>
            <a:off x="6460236" y="4846320"/>
            <a:ext cx="2384298" cy="274320"/>
          </a:xfrm>
          <a:prstGeom prst="rect">
            <a:avLst/>
          </a:prstGeom>
          <a:noFill/>
          <a:ln/>
        </p:spPr>
        <p:txBody>
          <a:bodyPr wrap="square" lIns="0" tIns="0" rIns="0" bIns="0" rtlCol="0" anchor="t"/>
          <a:lstStyle/>
          <a:p>
            <a:pPr algn="l" indent="0" marL="0">
              <a:buNone/>
            </a:pPr>
            <a:r>
              <a:rPr lang="en-US" sz="1100" b="1" spc="200" kern="0" dirty="0">
                <a:solidFill>
                  <a:srgbClr val="C9A227"/>
                </a:solidFill>
                <a:latin typeface="Calibri" pitchFamily="34" charset="0"/>
                <a:ea typeface="Calibri" pitchFamily="34" charset="-122"/>
                <a:cs typeface="Calibri" pitchFamily="34" charset="-120"/>
              </a:rPr>
              <a:t>OUTPUT INDICATORS</a:t>
            </a:r>
            <a:endParaRPr lang="en-US" sz="1100" dirty="0"/>
          </a:p>
        </p:txBody>
      </p:sp>
      <p:sp>
        <p:nvSpPr>
          <p:cNvPr id="38" name="Text 33"/>
          <p:cNvSpPr txBox="1"/>
          <p:nvPr/>
        </p:nvSpPr>
        <p:spPr>
          <a:xfrm>
            <a:off x="6460236" y="5166360"/>
            <a:ext cx="2384298" cy="822960"/>
          </a:xfrm>
          <a:prstGeom prst="rect">
            <a:avLst/>
          </a:prstGeom>
          <a:noFill/>
          <a:ln/>
        </p:spPr>
        <p:txBody>
          <a:bodyPr wrap="square" lIns="0" tIns="0" rIns="0" bIns="0" rtlCol="0" anchor="t"/>
          <a:lstStyle/>
          <a:p>
            <a:pPr indent="0" marL="0">
              <a:buNone/>
            </a:pPr>
            <a:r>
              <a:rPr lang="en-US" sz="1400" dirty="0">
                <a:solidFill>
                  <a:srgbClr val="2B3445"/>
                </a:solidFill>
                <a:latin typeface="Calibri" pitchFamily="34" charset="0"/>
                <a:ea typeface="Calibri" pitchFamily="34" charset="-122"/>
                <a:cs typeface="Calibri" pitchFamily="34" charset="-120"/>
              </a:rPr>
              <a:t>Measure the immediate results of the project (outputs)</a:t>
            </a:r>
            <a:endParaRPr lang="en-US" sz="1400" dirty="0"/>
          </a:p>
        </p:txBody>
      </p:sp>
      <p:sp>
        <p:nvSpPr>
          <p:cNvPr id="39" name="Text 34"/>
          <p:cNvSpPr txBox="1"/>
          <p:nvPr/>
        </p:nvSpPr>
        <p:spPr>
          <a:xfrm>
            <a:off x="9027414" y="4846320"/>
            <a:ext cx="2384298" cy="274320"/>
          </a:xfrm>
          <a:prstGeom prst="rect">
            <a:avLst/>
          </a:prstGeom>
          <a:noFill/>
          <a:ln/>
        </p:spPr>
        <p:txBody>
          <a:bodyPr wrap="square" lIns="0" tIns="0" rIns="0" bIns="0" rtlCol="0" anchor="t"/>
          <a:lstStyle/>
          <a:p>
            <a:pPr algn="l" indent="0" marL="0">
              <a:buNone/>
            </a:pPr>
            <a:r>
              <a:rPr lang="en-US" sz="1100" b="1" spc="200" kern="0" dirty="0">
                <a:solidFill>
                  <a:srgbClr val="C9A227"/>
                </a:solidFill>
                <a:latin typeface="Calibri" pitchFamily="34" charset="0"/>
                <a:ea typeface="Calibri" pitchFamily="34" charset="-122"/>
                <a:cs typeface="Calibri" pitchFamily="34" charset="-120"/>
              </a:rPr>
              <a:t>OUTCOME INDICATORS</a:t>
            </a:r>
            <a:endParaRPr lang="en-US" sz="1100" dirty="0"/>
          </a:p>
        </p:txBody>
      </p:sp>
      <p:sp>
        <p:nvSpPr>
          <p:cNvPr id="40" name="Text 35"/>
          <p:cNvSpPr txBox="1"/>
          <p:nvPr/>
        </p:nvSpPr>
        <p:spPr>
          <a:xfrm>
            <a:off x="9027414" y="5166360"/>
            <a:ext cx="2384298" cy="822960"/>
          </a:xfrm>
          <a:prstGeom prst="rect">
            <a:avLst/>
          </a:prstGeom>
          <a:noFill/>
          <a:ln/>
        </p:spPr>
        <p:txBody>
          <a:bodyPr wrap="square" lIns="0" tIns="0" rIns="0" bIns="0" rtlCol="0" anchor="t"/>
          <a:lstStyle/>
          <a:p>
            <a:pPr indent="0" marL="0">
              <a:buNone/>
            </a:pPr>
            <a:r>
              <a:rPr lang="en-US" sz="1400" dirty="0">
                <a:solidFill>
                  <a:srgbClr val="2B3445"/>
                </a:solidFill>
                <a:latin typeface="Calibri" pitchFamily="34" charset="0"/>
                <a:ea typeface="Calibri" pitchFamily="34" charset="-122"/>
                <a:cs typeface="Calibri" pitchFamily="34" charset="-120"/>
              </a:rPr>
              <a:t>Measure the intermediate effects for the target group (outcomes)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03</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3</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Work Packages, Deliverables, Milestones and the Implementation Plan</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is a work package and what does it contain?</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does the 100% rule require of a WBS?</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does a milestone differ from a deliverable?</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3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3.1 · WORK PACKAGES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Work Packages: Logically Complete Blocks of Activity</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12</a:t>
            </a:r>
            <a:endParaRPr lang="en-US" sz="900" dirty="0"/>
          </a:p>
        </p:txBody>
      </p:sp>
      <p:sp>
        <p:nvSpPr>
          <p:cNvPr id="7" name="Text 4"/>
          <p:cNvSpPr txBox="1"/>
          <p:nvPr/>
        </p:nvSpPr>
        <p:spPr>
          <a:xfrm>
            <a:off x="548640" y="1645920"/>
            <a:ext cx="11091672" cy="365760"/>
          </a:xfrm>
          <a:prstGeom prst="rect">
            <a:avLst/>
          </a:prstGeom>
          <a:noFill/>
          <a:ln/>
        </p:spPr>
        <p:txBody>
          <a:bodyPr wrap="square" lIns="0" tIns="0" rIns="0" bIns="0" rtlCol="0" anchor="t"/>
          <a:lstStyle/>
          <a:p>
            <a:pPr indent="0" marL="0">
              <a:buNone/>
            </a:pPr>
            <a:r>
              <a:rPr lang="en-US" sz="1500" i="1" dirty="0">
                <a:solidFill>
                  <a:srgbClr val="64708C"/>
                </a:solidFill>
                <a:latin typeface="Calibri" pitchFamily="34" charset="0"/>
                <a:ea typeface="Calibri" pitchFamily="34" charset="-122"/>
                <a:cs typeface="Calibri" pitchFamily="34" charset="-120"/>
              </a:rPr>
              <a:t>A work package unites activity around a common theme or function. A typical structure:</a:t>
            </a:r>
            <a:endParaRPr lang="en-US" sz="1500" dirty="0"/>
          </a:p>
        </p:txBody>
      </p:sp>
      <p:sp>
        <p:nvSpPr>
          <p:cNvPr id="8" name="Shape 5"/>
          <p:cNvSpPr/>
          <p:nvPr/>
        </p:nvSpPr>
        <p:spPr>
          <a:xfrm>
            <a:off x="548640" y="2148840"/>
            <a:ext cx="2057400" cy="1920240"/>
          </a:xfrm>
          <a:prstGeom prst="roundRect">
            <a:avLst>
              <a:gd name="adj" fmla="val 3810"/>
            </a:avLst>
          </a:prstGeom>
          <a:solidFill>
            <a:srgbClr val="F4F7FC"/>
          </a:solidFill>
          <a:ln/>
        </p:spPr>
      </p:sp>
      <p:sp>
        <p:nvSpPr>
          <p:cNvPr id="9" name="Shape 6"/>
          <p:cNvSpPr/>
          <p:nvPr/>
        </p:nvSpPr>
        <p:spPr>
          <a:xfrm>
            <a:off x="777240" y="2377440"/>
            <a:ext cx="548640" cy="548640"/>
          </a:xfrm>
          <a:prstGeom prst="ellipse">
            <a:avLst/>
          </a:prstGeom>
          <a:solidFill>
            <a:srgbClr val="1B2A4A"/>
          </a:solidFill>
          <a:ln/>
        </p:spPr>
      </p:sp>
      <p:pic>
        <p:nvPicPr>
          <p:cNvPr id="10" name="Image 0" descr="preencoded.png">    </p:cNvPr>
          <p:cNvPicPr>
            <a:picLocks noChangeAspect="1"/>
          </p:cNvPicPr>
          <p:nvPr/>
        </p:nvPicPr>
        <p:blipFill>
          <a:blip r:embed="rId1"/>
          <a:stretch>
            <a:fillRect/>
          </a:stretch>
        </p:blipFill>
        <p:spPr>
          <a:xfrm>
            <a:off x="925373" y="2525573"/>
            <a:ext cx="252374" cy="252374"/>
          </a:xfrm>
          <a:prstGeom prst="rect">
            <a:avLst/>
          </a:prstGeom>
        </p:spPr>
      </p:pic>
      <p:sp>
        <p:nvSpPr>
          <p:cNvPr id="11" name="Text 7"/>
          <p:cNvSpPr txBox="1"/>
          <p:nvPr/>
        </p:nvSpPr>
        <p:spPr>
          <a:xfrm>
            <a:off x="1463040" y="2377440"/>
            <a:ext cx="1005840" cy="548640"/>
          </a:xfrm>
          <a:prstGeom prst="rect">
            <a:avLst/>
          </a:prstGeom>
          <a:noFill/>
          <a:ln/>
        </p:spPr>
        <p:txBody>
          <a:bodyPr wrap="square" lIns="0" tIns="0" rIns="0" bIns="0" rtlCol="0" anchor="ctr"/>
          <a:lstStyle/>
          <a:p>
            <a:pPr indent="0" marL="0">
              <a:buNone/>
            </a:pPr>
            <a:r>
              <a:rPr lang="en-US" sz="2200" b="1" dirty="0">
                <a:solidFill>
                  <a:srgbClr val="C9A227"/>
                </a:solidFill>
                <a:latin typeface="Cambria" pitchFamily="34" charset="0"/>
                <a:ea typeface="Cambria" pitchFamily="34" charset="-122"/>
                <a:cs typeface="Cambria" pitchFamily="34" charset="-120"/>
              </a:rPr>
              <a:t>WP1</a:t>
            </a:r>
            <a:endParaRPr lang="en-US" sz="2200" dirty="0"/>
          </a:p>
        </p:txBody>
      </p:sp>
      <p:sp>
        <p:nvSpPr>
          <p:cNvPr id="12" name="Text 8"/>
          <p:cNvSpPr txBox="1"/>
          <p:nvPr/>
        </p:nvSpPr>
        <p:spPr>
          <a:xfrm>
            <a:off x="777240" y="3063240"/>
            <a:ext cx="1645920" cy="868680"/>
          </a:xfrm>
          <a:prstGeom prst="rect">
            <a:avLst/>
          </a:prstGeom>
          <a:noFill/>
          <a:ln/>
        </p:spPr>
        <p:txBody>
          <a:bodyPr wrap="square" lIns="0" tIns="0" rIns="0" bIns="0" rtlCol="0" anchor="t"/>
          <a:lstStyle/>
          <a:p>
            <a:pPr indent="0" marL="0">
              <a:buNone/>
            </a:pPr>
            <a:r>
              <a:rPr lang="en-US" sz="1450" b="1" dirty="0">
                <a:solidFill>
                  <a:srgbClr val="1B2A4A"/>
                </a:solidFill>
                <a:latin typeface="Calibri" pitchFamily="34" charset="0"/>
                <a:ea typeface="Calibri" pitchFamily="34" charset="-122"/>
                <a:cs typeface="Calibri" pitchFamily="34" charset="-120"/>
              </a:rPr>
              <a:t>Project Management</a:t>
            </a:r>
            <a:endParaRPr lang="en-US" sz="1450" dirty="0"/>
          </a:p>
        </p:txBody>
      </p:sp>
      <p:sp>
        <p:nvSpPr>
          <p:cNvPr id="13" name="Shape 9"/>
          <p:cNvSpPr/>
          <p:nvPr/>
        </p:nvSpPr>
        <p:spPr>
          <a:xfrm>
            <a:off x="2807208" y="2148840"/>
            <a:ext cx="2057400" cy="1920240"/>
          </a:xfrm>
          <a:prstGeom prst="roundRect">
            <a:avLst>
              <a:gd name="adj" fmla="val 3810"/>
            </a:avLst>
          </a:prstGeom>
          <a:solidFill>
            <a:srgbClr val="F4F7FC"/>
          </a:solidFill>
          <a:ln/>
        </p:spPr>
      </p:sp>
      <p:sp>
        <p:nvSpPr>
          <p:cNvPr id="14" name="Shape 10"/>
          <p:cNvSpPr/>
          <p:nvPr/>
        </p:nvSpPr>
        <p:spPr>
          <a:xfrm>
            <a:off x="3035808" y="2377440"/>
            <a:ext cx="548640" cy="548640"/>
          </a:xfrm>
          <a:prstGeom prst="ellipse">
            <a:avLst/>
          </a:prstGeom>
          <a:solidFill>
            <a:srgbClr val="1B2A4A"/>
          </a:solidFill>
          <a:ln/>
        </p:spPr>
      </p:sp>
      <p:pic>
        <p:nvPicPr>
          <p:cNvPr id="15" name="Image 1" descr="preencoded.png">    </p:cNvPr>
          <p:cNvPicPr>
            <a:picLocks noChangeAspect="1"/>
          </p:cNvPicPr>
          <p:nvPr/>
        </p:nvPicPr>
        <p:blipFill>
          <a:blip r:embed="rId2"/>
          <a:stretch>
            <a:fillRect/>
          </a:stretch>
        </p:blipFill>
        <p:spPr>
          <a:xfrm>
            <a:off x="3183941" y="2525573"/>
            <a:ext cx="252374" cy="252374"/>
          </a:xfrm>
          <a:prstGeom prst="rect">
            <a:avLst/>
          </a:prstGeom>
        </p:spPr>
      </p:pic>
      <p:sp>
        <p:nvSpPr>
          <p:cNvPr id="16" name="Text 11"/>
          <p:cNvSpPr txBox="1"/>
          <p:nvPr/>
        </p:nvSpPr>
        <p:spPr>
          <a:xfrm>
            <a:off x="3721608" y="2377440"/>
            <a:ext cx="1005840" cy="548640"/>
          </a:xfrm>
          <a:prstGeom prst="rect">
            <a:avLst/>
          </a:prstGeom>
          <a:noFill/>
          <a:ln/>
        </p:spPr>
        <p:txBody>
          <a:bodyPr wrap="square" lIns="0" tIns="0" rIns="0" bIns="0" rtlCol="0" anchor="ctr"/>
          <a:lstStyle/>
          <a:p>
            <a:pPr indent="0" marL="0">
              <a:buNone/>
            </a:pPr>
            <a:r>
              <a:rPr lang="en-US" sz="2200" b="1" dirty="0">
                <a:solidFill>
                  <a:srgbClr val="C9A227"/>
                </a:solidFill>
                <a:latin typeface="Cambria" pitchFamily="34" charset="0"/>
                <a:ea typeface="Cambria" pitchFamily="34" charset="-122"/>
                <a:cs typeface="Cambria" pitchFamily="34" charset="-120"/>
              </a:rPr>
              <a:t>WP2</a:t>
            </a:r>
            <a:endParaRPr lang="en-US" sz="2200" dirty="0"/>
          </a:p>
        </p:txBody>
      </p:sp>
      <p:sp>
        <p:nvSpPr>
          <p:cNvPr id="17" name="Text 12"/>
          <p:cNvSpPr txBox="1"/>
          <p:nvPr/>
        </p:nvSpPr>
        <p:spPr>
          <a:xfrm>
            <a:off x="3035808" y="3063240"/>
            <a:ext cx="1645920" cy="868680"/>
          </a:xfrm>
          <a:prstGeom prst="rect">
            <a:avLst/>
          </a:prstGeom>
          <a:noFill/>
          <a:ln/>
        </p:spPr>
        <p:txBody>
          <a:bodyPr wrap="square" lIns="0" tIns="0" rIns="0" bIns="0" rtlCol="0" anchor="t"/>
          <a:lstStyle/>
          <a:p>
            <a:pPr indent="0" marL="0">
              <a:buNone/>
            </a:pPr>
            <a:r>
              <a:rPr lang="en-US" sz="1450" b="1" dirty="0">
                <a:solidFill>
                  <a:srgbClr val="1B2A4A"/>
                </a:solidFill>
                <a:latin typeface="Calibri" pitchFamily="34" charset="0"/>
                <a:ea typeface="Calibri" pitchFamily="34" charset="-122"/>
                <a:cs typeface="Calibri" pitchFamily="34" charset="-120"/>
              </a:rPr>
              <a:t>Research and Analysis</a:t>
            </a:r>
            <a:endParaRPr lang="en-US" sz="1450" dirty="0"/>
          </a:p>
        </p:txBody>
      </p:sp>
      <p:sp>
        <p:nvSpPr>
          <p:cNvPr id="18" name="Shape 13"/>
          <p:cNvSpPr/>
          <p:nvPr/>
        </p:nvSpPr>
        <p:spPr>
          <a:xfrm>
            <a:off x="5065776" y="2148840"/>
            <a:ext cx="2057400" cy="1920240"/>
          </a:xfrm>
          <a:prstGeom prst="roundRect">
            <a:avLst>
              <a:gd name="adj" fmla="val 3810"/>
            </a:avLst>
          </a:prstGeom>
          <a:solidFill>
            <a:srgbClr val="F4F7FC"/>
          </a:solidFill>
          <a:ln/>
        </p:spPr>
      </p:sp>
      <p:sp>
        <p:nvSpPr>
          <p:cNvPr id="19" name="Shape 14"/>
          <p:cNvSpPr/>
          <p:nvPr/>
        </p:nvSpPr>
        <p:spPr>
          <a:xfrm>
            <a:off x="5294376" y="2377440"/>
            <a:ext cx="548640" cy="548640"/>
          </a:xfrm>
          <a:prstGeom prst="ellipse">
            <a:avLst/>
          </a:prstGeom>
          <a:solidFill>
            <a:srgbClr val="1B2A4A"/>
          </a:solidFill>
          <a:ln/>
        </p:spPr>
      </p:sp>
      <p:pic>
        <p:nvPicPr>
          <p:cNvPr id="20" name="Image 2" descr="preencoded.png">    </p:cNvPr>
          <p:cNvPicPr>
            <a:picLocks noChangeAspect="1"/>
          </p:cNvPicPr>
          <p:nvPr/>
        </p:nvPicPr>
        <p:blipFill>
          <a:blip r:embed="rId3"/>
          <a:stretch>
            <a:fillRect/>
          </a:stretch>
        </p:blipFill>
        <p:spPr>
          <a:xfrm>
            <a:off x="5442509" y="2525573"/>
            <a:ext cx="252374" cy="252374"/>
          </a:xfrm>
          <a:prstGeom prst="rect">
            <a:avLst/>
          </a:prstGeom>
        </p:spPr>
      </p:pic>
      <p:sp>
        <p:nvSpPr>
          <p:cNvPr id="21" name="Text 15"/>
          <p:cNvSpPr txBox="1"/>
          <p:nvPr/>
        </p:nvSpPr>
        <p:spPr>
          <a:xfrm>
            <a:off x="5980176" y="2377440"/>
            <a:ext cx="1005840" cy="548640"/>
          </a:xfrm>
          <a:prstGeom prst="rect">
            <a:avLst/>
          </a:prstGeom>
          <a:noFill/>
          <a:ln/>
        </p:spPr>
        <p:txBody>
          <a:bodyPr wrap="square" lIns="0" tIns="0" rIns="0" bIns="0" rtlCol="0" anchor="ctr"/>
          <a:lstStyle/>
          <a:p>
            <a:pPr indent="0" marL="0">
              <a:buNone/>
            </a:pPr>
            <a:r>
              <a:rPr lang="en-US" sz="2200" b="1" dirty="0">
                <a:solidFill>
                  <a:srgbClr val="C9A227"/>
                </a:solidFill>
                <a:latin typeface="Cambria" pitchFamily="34" charset="0"/>
                <a:ea typeface="Cambria" pitchFamily="34" charset="-122"/>
                <a:cs typeface="Cambria" pitchFamily="34" charset="-120"/>
              </a:rPr>
              <a:t>WP3</a:t>
            </a:r>
            <a:endParaRPr lang="en-US" sz="2200" dirty="0"/>
          </a:p>
        </p:txBody>
      </p:sp>
      <p:sp>
        <p:nvSpPr>
          <p:cNvPr id="22" name="Text 16"/>
          <p:cNvSpPr txBox="1"/>
          <p:nvPr/>
        </p:nvSpPr>
        <p:spPr>
          <a:xfrm>
            <a:off x="5294376" y="3063240"/>
            <a:ext cx="1645920" cy="868680"/>
          </a:xfrm>
          <a:prstGeom prst="rect">
            <a:avLst/>
          </a:prstGeom>
          <a:noFill/>
          <a:ln/>
        </p:spPr>
        <p:txBody>
          <a:bodyPr wrap="square" lIns="0" tIns="0" rIns="0" bIns="0" rtlCol="0" anchor="t"/>
          <a:lstStyle/>
          <a:p>
            <a:pPr indent="0" marL="0">
              <a:buNone/>
            </a:pPr>
            <a:r>
              <a:rPr lang="en-US" sz="1450" b="1" dirty="0">
                <a:solidFill>
                  <a:srgbClr val="1B2A4A"/>
                </a:solidFill>
                <a:latin typeface="Calibri" pitchFamily="34" charset="0"/>
                <a:ea typeface="Calibri" pitchFamily="34" charset="-122"/>
                <a:cs typeface="Calibri" pitchFamily="34" charset="-120"/>
              </a:rPr>
              <a:t>Development of Training Materials</a:t>
            </a:r>
            <a:endParaRPr lang="en-US" sz="1450" dirty="0"/>
          </a:p>
        </p:txBody>
      </p:sp>
      <p:sp>
        <p:nvSpPr>
          <p:cNvPr id="23" name="Shape 17"/>
          <p:cNvSpPr/>
          <p:nvPr/>
        </p:nvSpPr>
        <p:spPr>
          <a:xfrm>
            <a:off x="7324344" y="2148840"/>
            <a:ext cx="2057400" cy="1920240"/>
          </a:xfrm>
          <a:prstGeom prst="roundRect">
            <a:avLst>
              <a:gd name="adj" fmla="val 3810"/>
            </a:avLst>
          </a:prstGeom>
          <a:solidFill>
            <a:srgbClr val="F4F7FC"/>
          </a:solidFill>
          <a:ln/>
        </p:spPr>
      </p:sp>
      <p:sp>
        <p:nvSpPr>
          <p:cNvPr id="24" name="Shape 18"/>
          <p:cNvSpPr/>
          <p:nvPr/>
        </p:nvSpPr>
        <p:spPr>
          <a:xfrm>
            <a:off x="7552944" y="2377440"/>
            <a:ext cx="548640" cy="548640"/>
          </a:xfrm>
          <a:prstGeom prst="ellipse">
            <a:avLst/>
          </a:prstGeom>
          <a:solidFill>
            <a:srgbClr val="1B2A4A"/>
          </a:solidFill>
          <a:ln/>
        </p:spPr>
      </p:sp>
      <p:pic>
        <p:nvPicPr>
          <p:cNvPr id="25" name="Image 3" descr="preencoded.png">    </p:cNvPr>
          <p:cNvPicPr>
            <a:picLocks noChangeAspect="1"/>
          </p:cNvPicPr>
          <p:nvPr/>
        </p:nvPicPr>
        <p:blipFill>
          <a:blip r:embed="rId4"/>
          <a:stretch>
            <a:fillRect/>
          </a:stretch>
        </p:blipFill>
        <p:spPr>
          <a:xfrm>
            <a:off x="7701077" y="2525573"/>
            <a:ext cx="252374" cy="252374"/>
          </a:xfrm>
          <a:prstGeom prst="rect">
            <a:avLst/>
          </a:prstGeom>
        </p:spPr>
      </p:pic>
      <p:sp>
        <p:nvSpPr>
          <p:cNvPr id="26" name="Text 19"/>
          <p:cNvSpPr txBox="1"/>
          <p:nvPr/>
        </p:nvSpPr>
        <p:spPr>
          <a:xfrm>
            <a:off x="8238744" y="2377440"/>
            <a:ext cx="1005840" cy="548640"/>
          </a:xfrm>
          <a:prstGeom prst="rect">
            <a:avLst/>
          </a:prstGeom>
          <a:noFill/>
          <a:ln/>
        </p:spPr>
        <p:txBody>
          <a:bodyPr wrap="square" lIns="0" tIns="0" rIns="0" bIns="0" rtlCol="0" anchor="ctr"/>
          <a:lstStyle/>
          <a:p>
            <a:pPr indent="0" marL="0">
              <a:buNone/>
            </a:pPr>
            <a:r>
              <a:rPr lang="en-US" sz="2200" b="1" dirty="0">
                <a:solidFill>
                  <a:srgbClr val="C9A227"/>
                </a:solidFill>
                <a:latin typeface="Cambria" pitchFamily="34" charset="0"/>
                <a:ea typeface="Cambria" pitchFamily="34" charset="-122"/>
                <a:cs typeface="Cambria" pitchFamily="34" charset="-120"/>
              </a:rPr>
              <a:t>WP4</a:t>
            </a:r>
            <a:endParaRPr lang="en-US" sz="2200" dirty="0"/>
          </a:p>
        </p:txBody>
      </p:sp>
      <p:sp>
        <p:nvSpPr>
          <p:cNvPr id="27" name="Text 20"/>
          <p:cNvSpPr txBox="1"/>
          <p:nvPr/>
        </p:nvSpPr>
        <p:spPr>
          <a:xfrm>
            <a:off x="7552944" y="3063240"/>
            <a:ext cx="1645920" cy="868680"/>
          </a:xfrm>
          <a:prstGeom prst="rect">
            <a:avLst/>
          </a:prstGeom>
          <a:noFill/>
          <a:ln/>
        </p:spPr>
        <p:txBody>
          <a:bodyPr wrap="square" lIns="0" tIns="0" rIns="0" bIns="0" rtlCol="0" anchor="t"/>
          <a:lstStyle/>
          <a:p>
            <a:pPr indent="0" marL="0">
              <a:buNone/>
            </a:pPr>
            <a:r>
              <a:rPr lang="en-US" sz="1450" b="1" dirty="0">
                <a:solidFill>
                  <a:srgbClr val="1B2A4A"/>
                </a:solidFill>
                <a:latin typeface="Calibri" pitchFamily="34" charset="0"/>
                <a:ea typeface="Calibri" pitchFamily="34" charset="-122"/>
                <a:cs typeface="Calibri" pitchFamily="34" charset="-120"/>
              </a:rPr>
              <a:t>Piloting and Implementation</a:t>
            </a:r>
            <a:endParaRPr lang="en-US" sz="1450" dirty="0"/>
          </a:p>
        </p:txBody>
      </p:sp>
      <p:sp>
        <p:nvSpPr>
          <p:cNvPr id="28" name="Shape 21"/>
          <p:cNvSpPr/>
          <p:nvPr/>
        </p:nvSpPr>
        <p:spPr>
          <a:xfrm>
            <a:off x="9582912" y="2148840"/>
            <a:ext cx="2057400" cy="1920240"/>
          </a:xfrm>
          <a:prstGeom prst="roundRect">
            <a:avLst>
              <a:gd name="adj" fmla="val 3810"/>
            </a:avLst>
          </a:prstGeom>
          <a:solidFill>
            <a:srgbClr val="F4F7FC"/>
          </a:solidFill>
          <a:ln/>
        </p:spPr>
      </p:sp>
      <p:sp>
        <p:nvSpPr>
          <p:cNvPr id="29" name="Shape 22"/>
          <p:cNvSpPr/>
          <p:nvPr/>
        </p:nvSpPr>
        <p:spPr>
          <a:xfrm>
            <a:off x="9811512" y="2377440"/>
            <a:ext cx="548640" cy="548640"/>
          </a:xfrm>
          <a:prstGeom prst="ellipse">
            <a:avLst/>
          </a:prstGeom>
          <a:solidFill>
            <a:srgbClr val="1B2A4A"/>
          </a:solidFill>
          <a:ln/>
        </p:spPr>
      </p:sp>
      <p:pic>
        <p:nvPicPr>
          <p:cNvPr id="30" name="Image 4" descr="preencoded.png">    </p:cNvPr>
          <p:cNvPicPr>
            <a:picLocks noChangeAspect="1"/>
          </p:cNvPicPr>
          <p:nvPr/>
        </p:nvPicPr>
        <p:blipFill>
          <a:blip r:embed="rId5"/>
          <a:stretch>
            <a:fillRect/>
          </a:stretch>
        </p:blipFill>
        <p:spPr>
          <a:xfrm>
            <a:off x="9959645" y="2525573"/>
            <a:ext cx="252374" cy="252374"/>
          </a:xfrm>
          <a:prstGeom prst="rect">
            <a:avLst/>
          </a:prstGeom>
        </p:spPr>
      </p:pic>
      <p:sp>
        <p:nvSpPr>
          <p:cNvPr id="31" name="Text 23"/>
          <p:cNvSpPr txBox="1"/>
          <p:nvPr/>
        </p:nvSpPr>
        <p:spPr>
          <a:xfrm>
            <a:off x="10497312" y="2377440"/>
            <a:ext cx="1005840" cy="548640"/>
          </a:xfrm>
          <a:prstGeom prst="rect">
            <a:avLst/>
          </a:prstGeom>
          <a:noFill/>
          <a:ln/>
        </p:spPr>
        <p:txBody>
          <a:bodyPr wrap="square" lIns="0" tIns="0" rIns="0" bIns="0" rtlCol="0" anchor="ctr"/>
          <a:lstStyle/>
          <a:p>
            <a:pPr indent="0" marL="0">
              <a:buNone/>
            </a:pPr>
            <a:r>
              <a:rPr lang="en-US" sz="2200" b="1" dirty="0">
                <a:solidFill>
                  <a:srgbClr val="C9A227"/>
                </a:solidFill>
                <a:latin typeface="Cambria" pitchFamily="34" charset="0"/>
                <a:ea typeface="Cambria" pitchFamily="34" charset="-122"/>
                <a:cs typeface="Cambria" pitchFamily="34" charset="-120"/>
              </a:rPr>
              <a:t>WP5</a:t>
            </a:r>
            <a:endParaRPr lang="en-US" sz="2200" dirty="0"/>
          </a:p>
        </p:txBody>
      </p:sp>
      <p:sp>
        <p:nvSpPr>
          <p:cNvPr id="32" name="Text 24"/>
          <p:cNvSpPr txBox="1"/>
          <p:nvPr/>
        </p:nvSpPr>
        <p:spPr>
          <a:xfrm>
            <a:off x="9811512" y="3063240"/>
            <a:ext cx="1645920" cy="868680"/>
          </a:xfrm>
          <a:prstGeom prst="rect">
            <a:avLst/>
          </a:prstGeom>
          <a:noFill/>
          <a:ln/>
        </p:spPr>
        <p:txBody>
          <a:bodyPr wrap="square" lIns="0" tIns="0" rIns="0" bIns="0" rtlCol="0" anchor="t"/>
          <a:lstStyle/>
          <a:p>
            <a:pPr indent="0" marL="0">
              <a:buNone/>
            </a:pPr>
            <a:r>
              <a:rPr lang="en-US" sz="1450" b="1" dirty="0">
                <a:solidFill>
                  <a:srgbClr val="1B2A4A"/>
                </a:solidFill>
                <a:latin typeface="Calibri" pitchFamily="34" charset="0"/>
                <a:ea typeface="Calibri" pitchFamily="34" charset="-122"/>
                <a:cs typeface="Calibri" pitchFamily="34" charset="-120"/>
              </a:rPr>
              <a:t>Communication and Dissemination of Results</a:t>
            </a:r>
            <a:endParaRPr lang="en-US" sz="1450" dirty="0"/>
          </a:p>
        </p:txBody>
      </p:sp>
      <p:sp>
        <p:nvSpPr>
          <p:cNvPr id="33" name="Shape 25"/>
          <p:cNvSpPr/>
          <p:nvPr/>
        </p:nvSpPr>
        <p:spPr>
          <a:xfrm>
            <a:off x="548640" y="4343400"/>
            <a:ext cx="11091672" cy="1783080"/>
          </a:xfrm>
          <a:prstGeom prst="roundRect">
            <a:avLst>
              <a:gd name="adj" fmla="val 4103"/>
            </a:avLst>
          </a:prstGeom>
          <a:solidFill>
            <a:srgbClr val="1B2A4A"/>
          </a:solidFill>
          <a:ln/>
        </p:spPr>
      </p:sp>
      <p:sp>
        <p:nvSpPr>
          <p:cNvPr id="34" name="Text 26"/>
          <p:cNvSpPr txBox="1"/>
          <p:nvPr/>
        </p:nvSpPr>
        <p:spPr>
          <a:xfrm>
            <a:off x="868680" y="4343400"/>
            <a:ext cx="2194560" cy="1783080"/>
          </a:xfrm>
          <a:prstGeom prst="rect">
            <a:avLst/>
          </a:prstGeom>
          <a:noFill/>
          <a:ln/>
        </p:spPr>
        <p:txBody>
          <a:bodyPr wrap="square" lIns="0" tIns="0" rIns="0" bIns="0" rtlCol="0" anchor="ctr"/>
          <a:lstStyle/>
          <a:p>
            <a:pPr indent="0" marL="0">
              <a:buNone/>
            </a:pPr>
            <a:r>
              <a:rPr lang="en-US" sz="2000" b="1" dirty="0">
                <a:solidFill>
                  <a:srgbClr val="FFFFFF"/>
                </a:solidFill>
                <a:latin typeface="Cambria" pitchFamily="34" charset="0"/>
                <a:ea typeface="Cambria" pitchFamily="34" charset="-122"/>
                <a:cs typeface="Cambria" pitchFamily="34" charset="-120"/>
              </a:rPr>
              <a:t>Each work package has</a:t>
            </a:r>
            <a:endParaRPr lang="en-US" sz="2000" dirty="0"/>
          </a:p>
        </p:txBody>
      </p:sp>
      <p:sp>
        <p:nvSpPr>
          <p:cNvPr id="35" name="Shape 27"/>
          <p:cNvSpPr/>
          <p:nvPr/>
        </p:nvSpPr>
        <p:spPr>
          <a:xfrm>
            <a:off x="3559759" y="4599432"/>
            <a:ext cx="603504" cy="603504"/>
          </a:xfrm>
          <a:prstGeom prst="ellipse">
            <a:avLst/>
          </a:prstGeom>
          <a:solidFill>
            <a:srgbClr val="31487A"/>
          </a:solidFill>
          <a:ln/>
        </p:spPr>
      </p:sp>
      <p:pic>
        <p:nvPicPr>
          <p:cNvPr id="36" name="Image 5" descr="preencoded.png">    </p:cNvPr>
          <p:cNvPicPr>
            <a:picLocks noChangeAspect="1"/>
          </p:cNvPicPr>
          <p:nvPr/>
        </p:nvPicPr>
        <p:blipFill>
          <a:blip r:embed="rId6"/>
          <a:stretch>
            <a:fillRect/>
          </a:stretch>
        </p:blipFill>
        <p:spPr>
          <a:xfrm>
            <a:off x="3722705" y="4762378"/>
            <a:ext cx="277612" cy="277612"/>
          </a:xfrm>
          <a:prstGeom prst="rect">
            <a:avLst/>
          </a:prstGeom>
        </p:spPr>
      </p:pic>
      <p:sp>
        <p:nvSpPr>
          <p:cNvPr id="37" name="Text 28"/>
          <p:cNvSpPr txBox="1"/>
          <p:nvPr/>
        </p:nvSpPr>
        <p:spPr>
          <a:xfrm>
            <a:off x="3063240" y="5303520"/>
            <a:ext cx="1596542" cy="685800"/>
          </a:xfrm>
          <a:prstGeom prst="rect">
            <a:avLst/>
          </a:prstGeom>
          <a:noFill/>
          <a:ln/>
        </p:spPr>
        <p:txBody>
          <a:bodyPr wrap="square" lIns="0" tIns="0" rIns="0" bIns="0" rtlCol="0" anchor="t"/>
          <a:lstStyle/>
          <a:p>
            <a:pPr algn="ctr" indent="0" marL="0">
              <a:buNone/>
            </a:pPr>
            <a:r>
              <a:rPr lang="en-US" sz="1300" dirty="0">
                <a:solidFill>
                  <a:srgbClr val="FFFFFF"/>
                </a:solidFill>
                <a:latin typeface="Calibri" pitchFamily="34" charset="0"/>
                <a:ea typeface="Calibri" pitchFamily="34" charset="-122"/>
                <a:cs typeface="Calibri" pitchFamily="34" charset="-120"/>
              </a:rPr>
              <a:t>A designated leader (lead partner)</a:t>
            </a:r>
            <a:endParaRPr lang="en-US" sz="1300" dirty="0"/>
          </a:p>
        </p:txBody>
      </p:sp>
      <p:sp>
        <p:nvSpPr>
          <p:cNvPr id="38" name="Shape 29"/>
          <p:cNvSpPr/>
          <p:nvPr/>
        </p:nvSpPr>
        <p:spPr>
          <a:xfrm>
            <a:off x="5247742" y="4599432"/>
            <a:ext cx="603504" cy="603504"/>
          </a:xfrm>
          <a:prstGeom prst="ellipse">
            <a:avLst/>
          </a:prstGeom>
          <a:solidFill>
            <a:srgbClr val="31487A"/>
          </a:solidFill>
          <a:ln/>
        </p:spPr>
      </p:sp>
      <p:pic>
        <p:nvPicPr>
          <p:cNvPr id="39" name="Image 6" descr="preencoded.png">    </p:cNvPr>
          <p:cNvPicPr>
            <a:picLocks noChangeAspect="1"/>
          </p:cNvPicPr>
          <p:nvPr/>
        </p:nvPicPr>
        <p:blipFill>
          <a:blip r:embed="rId7"/>
          <a:stretch>
            <a:fillRect/>
          </a:stretch>
        </p:blipFill>
        <p:spPr>
          <a:xfrm>
            <a:off x="5410688" y="4762378"/>
            <a:ext cx="277612" cy="277612"/>
          </a:xfrm>
          <a:prstGeom prst="rect">
            <a:avLst/>
          </a:prstGeom>
        </p:spPr>
      </p:pic>
      <p:sp>
        <p:nvSpPr>
          <p:cNvPr id="40" name="Text 30"/>
          <p:cNvSpPr txBox="1"/>
          <p:nvPr/>
        </p:nvSpPr>
        <p:spPr>
          <a:xfrm>
            <a:off x="4751222" y="5303520"/>
            <a:ext cx="1596542" cy="685800"/>
          </a:xfrm>
          <a:prstGeom prst="rect">
            <a:avLst/>
          </a:prstGeom>
          <a:noFill/>
          <a:ln/>
        </p:spPr>
        <p:txBody>
          <a:bodyPr wrap="square" lIns="0" tIns="0" rIns="0" bIns="0" rtlCol="0" anchor="t"/>
          <a:lstStyle/>
          <a:p>
            <a:pPr algn="ctr" indent="0" marL="0">
              <a:buNone/>
            </a:pPr>
            <a:r>
              <a:rPr lang="en-US" sz="1300" dirty="0">
                <a:solidFill>
                  <a:srgbClr val="FFFFFF"/>
                </a:solidFill>
                <a:latin typeface="Calibri" pitchFamily="34" charset="0"/>
                <a:ea typeface="Calibri" pitchFamily="34" charset="-122"/>
                <a:cs typeface="Calibri" pitchFamily="34" charset="-120"/>
              </a:rPr>
              <a:t>Participants</a:t>
            </a:r>
            <a:endParaRPr lang="en-US" sz="1300" dirty="0"/>
          </a:p>
        </p:txBody>
      </p:sp>
      <p:sp>
        <p:nvSpPr>
          <p:cNvPr id="41" name="Shape 31"/>
          <p:cNvSpPr/>
          <p:nvPr/>
        </p:nvSpPr>
        <p:spPr>
          <a:xfrm>
            <a:off x="6935724" y="4599432"/>
            <a:ext cx="603504" cy="603504"/>
          </a:xfrm>
          <a:prstGeom prst="ellipse">
            <a:avLst/>
          </a:prstGeom>
          <a:solidFill>
            <a:srgbClr val="31487A"/>
          </a:solidFill>
          <a:ln/>
        </p:spPr>
      </p:sp>
      <p:pic>
        <p:nvPicPr>
          <p:cNvPr id="42" name="Image 7" descr="preencoded.png">    </p:cNvPr>
          <p:cNvPicPr>
            <a:picLocks noChangeAspect="1"/>
          </p:cNvPicPr>
          <p:nvPr/>
        </p:nvPicPr>
        <p:blipFill>
          <a:blip r:embed="rId8"/>
          <a:stretch>
            <a:fillRect/>
          </a:stretch>
        </p:blipFill>
        <p:spPr>
          <a:xfrm>
            <a:off x="7098670" y="4762378"/>
            <a:ext cx="277612" cy="277612"/>
          </a:xfrm>
          <a:prstGeom prst="rect">
            <a:avLst/>
          </a:prstGeom>
        </p:spPr>
      </p:pic>
      <p:sp>
        <p:nvSpPr>
          <p:cNvPr id="43" name="Text 32"/>
          <p:cNvSpPr txBox="1"/>
          <p:nvPr/>
        </p:nvSpPr>
        <p:spPr>
          <a:xfrm>
            <a:off x="6439205" y="5303520"/>
            <a:ext cx="1596542" cy="685800"/>
          </a:xfrm>
          <a:prstGeom prst="rect">
            <a:avLst/>
          </a:prstGeom>
          <a:noFill/>
          <a:ln/>
        </p:spPr>
        <p:txBody>
          <a:bodyPr wrap="square" lIns="0" tIns="0" rIns="0" bIns="0" rtlCol="0" anchor="t"/>
          <a:lstStyle/>
          <a:p>
            <a:pPr algn="ctr" indent="0" marL="0">
              <a:buNone/>
            </a:pPr>
            <a:r>
              <a:rPr lang="en-US" sz="1300" dirty="0">
                <a:solidFill>
                  <a:srgbClr val="FFFFFF"/>
                </a:solidFill>
                <a:latin typeface="Calibri" pitchFamily="34" charset="0"/>
                <a:ea typeface="Calibri" pitchFamily="34" charset="-122"/>
                <a:cs typeface="Calibri" pitchFamily="34" charset="-120"/>
              </a:rPr>
              <a:t>A budget</a:t>
            </a:r>
            <a:endParaRPr lang="en-US" sz="1300" dirty="0"/>
          </a:p>
        </p:txBody>
      </p:sp>
      <p:sp>
        <p:nvSpPr>
          <p:cNvPr id="44" name="Shape 33"/>
          <p:cNvSpPr/>
          <p:nvPr/>
        </p:nvSpPr>
        <p:spPr>
          <a:xfrm>
            <a:off x="8623706" y="4599432"/>
            <a:ext cx="603504" cy="603504"/>
          </a:xfrm>
          <a:prstGeom prst="ellipse">
            <a:avLst/>
          </a:prstGeom>
          <a:solidFill>
            <a:srgbClr val="31487A"/>
          </a:solidFill>
          <a:ln/>
        </p:spPr>
      </p:sp>
      <p:pic>
        <p:nvPicPr>
          <p:cNvPr id="45" name="Image 8" descr="preencoded.png">    </p:cNvPr>
          <p:cNvPicPr>
            <a:picLocks noChangeAspect="1"/>
          </p:cNvPicPr>
          <p:nvPr/>
        </p:nvPicPr>
        <p:blipFill>
          <a:blip r:embed="rId9"/>
          <a:stretch>
            <a:fillRect/>
          </a:stretch>
        </p:blipFill>
        <p:spPr>
          <a:xfrm>
            <a:off x="8786652" y="4762378"/>
            <a:ext cx="277612" cy="277612"/>
          </a:xfrm>
          <a:prstGeom prst="rect">
            <a:avLst/>
          </a:prstGeom>
        </p:spPr>
      </p:pic>
      <p:sp>
        <p:nvSpPr>
          <p:cNvPr id="46" name="Text 34"/>
          <p:cNvSpPr txBox="1"/>
          <p:nvPr/>
        </p:nvSpPr>
        <p:spPr>
          <a:xfrm>
            <a:off x="8127187" y="5303520"/>
            <a:ext cx="1596542" cy="685800"/>
          </a:xfrm>
          <a:prstGeom prst="rect">
            <a:avLst/>
          </a:prstGeom>
          <a:noFill/>
          <a:ln/>
        </p:spPr>
        <p:txBody>
          <a:bodyPr wrap="square" lIns="0" tIns="0" rIns="0" bIns="0" rtlCol="0" anchor="t"/>
          <a:lstStyle/>
          <a:p>
            <a:pPr algn="ctr" indent="0" marL="0">
              <a:buNone/>
            </a:pPr>
            <a:r>
              <a:rPr lang="en-US" sz="1300" dirty="0">
                <a:solidFill>
                  <a:srgbClr val="FFFFFF"/>
                </a:solidFill>
                <a:latin typeface="Calibri" pitchFamily="34" charset="0"/>
                <a:ea typeface="Calibri" pitchFamily="34" charset="-122"/>
                <a:cs typeface="Calibri" pitchFamily="34" charset="-120"/>
              </a:rPr>
              <a:t>A timeframe</a:t>
            </a:r>
            <a:endParaRPr lang="en-US" sz="1300" dirty="0"/>
          </a:p>
        </p:txBody>
      </p:sp>
      <p:sp>
        <p:nvSpPr>
          <p:cNvPr id="47" name="Shape 35"/>
          <p:cNvSpPr/>
          <p:nvPr/>
        </p:nvSpPr>
        <p:spPr>
          <a:xfrm>
            <a:off x="10311689" y="4599432"/>
            <a:ext cx="603504" cy="603504"/>
          </a:xfrm>
          <a:prstGeom prst="ellipse">
            <a:avLst/>
          </a:prstGeom>
          <a:solidFill>
            <a:srgbClr val="31487A"/>
          </a:solidFill>
          <a:ln/>
        </p:spPr>
      </p:sp>
      <p:pic>
        <p:nvPicPr>
          <p:cNvPr id="48" name="Image 9" descr="preencoded.png">    </p:cNvPr>
          <p:cNvPicPr>
            <a:picLocks noChangeAspect="1"/>
          </p:cNvPicPr>
          <p:nvPr/>
        </p:nvPicPr>
        <p:blipFill>
          <a:blip r:embed="rId10"/>
          <a:stretch>
            <a:fillRect/>
          </a:stretch>
        </p:blipFill>
        <p:spPr>
          <a:xfrm>
            <a:off x="10474635" y="4762378"/>
            <a:ext cx="277612" cy="277612"/>
          </a:xfrm>
          <a:prstGeom prst="rect">
            <a:avLst/>
          </a:prstGeom>
        </p:spPr>
      </p:pic>
      <p:sp>
        <p:nvSpPr>
          <p:cNvPr id="49" name="Text 36"/>
          <p:cNvSpPr txBox="1"/>
          <p:nvPr/>
        </p:nvSpPr>
        <p:spPr>
          <a:xfrm>
            <a:off x="9815170" y="5303520"/>
            <a:ext cx="1596542" cy="685800"/>
          </a:xfrm>
          <a:prstGeom prst="rect">
            <a:avLst/>
          </a:prstGeom>
          <a:noFill/>
          <a:ln/>
        </p:spPr>
        <p:txBody>
          <a:bodyPr wrap="square" lIns="0" tIns="0" rIns="0" bIns="0" rtlCol="0" anchor="t"/>
          <a:lstStyle/>
          <a:p>
            <a:pPr algn="ctr" indent="0" marL="0">
              <a:buNone/>
            </a:pPr>
            <a:r>
              <a:rPr lang="en-US" sz="1300" dirty="0">
                <a:solidFill>
                  <a:srgbClr val="FFFFFF"/>
                </a:solidFill>
                <a:latin typeface="Calibri" pitchFamily="34" charset="0"/>
                <a:ea typeface="Calibri" pitchFamily="34" charset="-122"/>
                <a:cs typeface="Calibri" pitchFamily="34" charset="-120"/>
              </a:rPr>
              <a:t>A list of expected deliverables</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3.2 · WORK BREAKDOWN STRUCTURE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WBS: Decomposing the Scope of Work</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13</a:t>
            </a:r>
            <a:endParaRPr lang="en-US" sz="900" dirty="0"/>
          </a:p>
        </p:txBody>
      </p:sp>
      <p:sp>
        <p:nvSpPr>
          <p:cNvPr id="7" name="Text 4"/>
          <p:cNvSpPr txBox="1"/>
          <p:nvPr/>
        </p:nvSpPr>
        <p:spPr>
          <a:xfrm>
            <a:off x="548640" y="1783080"/>
            <a:ext cx="1554480" cy="274320"/>
          </a:xfrm>
          <a:prstGeom prst="rect">
            <a:avLst/>
          </a:prstGeom>
          <a:noFill/>
          <a:ln/>
        </p:spPr>
        <p:txBody>
          <a:bodyPr wrap="square" lIns="0" tIns="0" rIns="0" bIns="0" rtlCol="0" anchor="t"/>
          <a:lstStyle/>
          <a:p>
            <a:pPr algn="l" indent="0" marL="0">
              <a:buNone/>
            </a:pPr>
            <a:r>
              <a:rPr lang="en-US" sz="1050" b="1" spc="200" kern="0" dirty="0">
                <a:solidFill>
                  <a:srgbClr val="C9A227"/>
                </a:solidFill>
                <a:latin typeface="Calibri" pitchFamily="34" charset="0"/>
                <a:ea typeface="Calibri" pitchFamily="34" charset="-122"/>
                <a:cs typeface="Calibri" pitchFamily="34" charset="-120"/>
              </a:rPr>
              <a:t>PROJECT</a:t>
            </a:r>
            <a:endParaRPr lang="en-US" sz="1050" dirty="0"/>
          </a:p>
        </p:txBody>
      </p:sp>
      <p:sp>
        <p:nvSpPr>
          <p:cNvPr id="8" name="Text 5"/>
          <p:cNvSpPr txBox="1"/>
          <p:nvPr/>
        </p:nvSpPr>
        <p:spPr>
          <a:xfrm>
            <a:off x="548640" y="2560320"/>
            <a:ext cx="1554480" cy="274320"/>
          </a:xfrm>
          <a:prstGeom prst="rect">
            <a:avLst/>
          </a:prstGeom>
          <a:noFill/>
          <a:ln/>
        </p:spPr>
        <p:txBody>
          <a:bodyPr wrap="square" lIns="0" tIns="0" rIns="0" bIns="0" rtlCol="0" anchor="t"/>
          <a:lstStyle/>
          <a:p>
            <a:pPr algn="l" indent="0" marL="0">
              <a:buNone/>
            </a:pPr>
            <a:r>
              <a:rPr lang="en-US" sz="1050" b="1" spc="200" kern="0" dirty="0">
                <a:solidFill>
                  <a:srgbClr val="C9A227"/>
                </a:solidFill>
                <a:latin typeface="Calibri" pitchFamily="34" charset="0"/>
                <a:ea typeface="Calibri" pitchFamily="34" charset="-122"/>
                <a:cs typeface="Calibri" pitchFamily="34" charset="-120"/>
              </a:rPr>
              <a:t>WORK PACKAGES</a:t>
            </a:r>
            <a:endParaRPr lang="en-US" sz="1050" dirty="0"/>
          </a:p>
        </p:txBody>
      </p:sp>
      <p:sp>
        <p:nvSpPr>
          <p:cNvPr id="9" name="Text 6"/>
          <p:cNvSpPr txBox="1"/>
          <p:nvPr/>
        </p:nvSpPr>
        <p:spPr>
          <a:xfrm>
            <a:off x="548640" y="3337560"/>
            <a:ext cx="1554480" cy="274320"/>
          </a:xfrm>
          <a:prstGeom prst="rect">
            <a:avLst/>
          </a:prstGeom>
          <a:noFill/>
          <a:ln/>
        </p:spPr>
        <p:txBody>
          <a:bodyPr wrap="square" lIns="0" tIns="0" rIns="0" bIns="0" rtlCol="0" anchor="t"/>
          <a:lstStyle/>
          <a:p>
            <a:pPr algn="l" indent="0" marL="0">
              <a:buNone/>
            </a:pPr>
            <a:r>
              <a:rPr lang="en-US" sz="1050" b="1" spc="200" kern="0" dirty="0">
                <a:solidFill>
                  <a:srgbClr val="C9A227"/>
                </a:solidFill>
                <a:latin typeface="Calibri" pitchFamily="34" charset="0"/>
                <a:ea typeface="Calibri" pitchFamily="34" charset="-122"/>
                <a:cs typeface="Calibri" pitchFamily="34" charset="-120"/>
              </a:rPr>
              <a:t>TASKS</a:t>
            </a:r>
            <a:endParaRPr lang="en-US" sz="1050" dirty="0"/>
          </a:p>
        </p:txBody>
      </p:sp>
      <p:sp>
        <p:nvSpPr>
          <p:cNvPr id="10" name="Text 7"/>
          <p:cNvSpPr txBox="1"/>
          <p:nvPr/>
        </p:nvSpPr>
        <p:spPr>
          <a:xfrm>
            <a:off x="548640" y="4114800"/>
            <a:ext cx="1554480" cy="274320"/>
          </a:xfrm>
          <a:prstGeom prst="rect">
            <a:avLst/>
          </a:prstGeom>
          <a:noFill/>
          <a:ln/>
        </p:spPr>
        <p:txBody>
          <a:bodyPr wrap="square" lIns="0" tIns="0" rIns="0" bIns="0" rtlCol="0" anchor="t"/>
          <a:lstStyle/>
          <a:p>
            <a:pPr algn="l" indent="0" marL="0">
              <a:buNone/>
            </a:pPr>
            <a:r>
              <a:rPr lang="en-US" sz="1050" b="1" spc="200" kern="0" dirty="0">
                <a:solidFill>
                  <a:srgbClr val="C9A227"/>
                </a:solidFill>
                <a:latin typeface="Calibri" pitchFamily="34" charset="0"/>
                <a:ea typeface="Calibri" pitchFamily="34" charset="-122"/>
                <a:cs typeface="Calibri" pitchFamily="34" charset="-120"/>
              </a:rPr>
              <a:t>ACTIVITIES</a:t>
            </a:r>
            <a:endParaRPr lang="en-US" sz="1050" dirty="0"/>
          </a:p>
        </p:txBody>
      </p:sp>
      <p:sp>
        <p:nvSpPr>
          <p:cNvPr id="11" name="Text 8"/>
          <p:cNvSpPr txBox="1"/>
          <p:nvPr/>
        </p:nvSpPr>
        <p:spPr>
          <a:xfrm>
            <a:off x="548640" y="4892040"/>
            <a:ext cx="1554480" cy="274320"/>
          </a:xfrm>
          <a:prstGeom prst="rect">
            <a:avLst/>
          </a:prstGeom>
          <a:noFill/>
          <a:ln/>
        </p:spPr>
        <p:txBody>
          <a:bodyPr wrap="square" lIns="0" tIns="0" rIns="0" bIns="0" rtlCol="0" anchor="t"/>
          <a:lstStyle/>
          <a:p>
            <a:pPr algn="l" indent="0" marL="0">
              <a:buNone/>
            </a:pPr>
            <a:r>
              <a:rPr lang="en-US" sz="1050" b="1" spc="200" kern="0" dirty="0">
                <a:solidFill>
                  <a:srgbClr val="C9A227"/>
                </a:solidFill>
                <a:latin typeface="Calibri" pitchFamily="34" charset="0"/>
                <a:ea typeface="Calibri" pitchFamily="34" charset="-122"/>
                <a:cs typeface="Calibri" pitchFamily="34" charset="-120"/>
              </a:rPr>
              <a:t>OPERATIONS</a:t>
            </a:r>
            <a:endParaRPr lang="en-US" sz="1050" dirty="0"/>
          </a:p>
        </p:txBody>
      </p:sp>
      <p:sp>
        <p:nvSpPr>
          <p:cNvPr id="12" name="Shape 9"/>
          <p:cNvSpPr/>
          <p:nvPr/>
        </p:nvSpPr>
        <p:spPr>
          <a:xfrm>
            <a:off x="4800600" y="1691640"/>
            <a:ext cx="2011680" cy="457200"/>
          </a:xfrm>
          <a:prstGeom prst="roundRect">
            <a:avLst>
              <a:gd name="adj" fmla="val 12000"/>
            </a:avLst>
          </a:prstGeom>
          <a:solidFill>
            <a:srgbClr val="1B2A4A"/>
          </a:solidFill>
          <a:ln/>
        </p:spPr>
      </p:sp>
      <p:sp>
        <p:nvSpPr>
          <p:cNvPr id="13" name="Text 10"/>
          <p:cNvSpPr txBox="1"/>
          <p:nvPr/>
        </p:nvSpPr>
        <p:spPr>
          <a:xfrm>
            <a:off x="4800600" y="1691640"/>
            <a:ext cx="2011680" cy="45720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Project</a:t>
            </a:r>
            <a:endParaRPr lang="en-US" sz="1250" dirty="0"/>
          </a:p>
        </p:txBody>
      </p:sp>
      <p:sp>
        <p:nvSpPr>
          <p:cNvPr id="14" name="Shape 11"/>
          <p:cNvSpPr/>
          <p:nvPr/>
        </p:nvSpPr>
        <p:spPr>
          <a:xfrm>
            <a:off x="2194560" y="2468880"/>
            <a:ext cx="1280160" cy="457200"/>
          </a:xfrm>
          <a:prstGeom prst="roundRect">
            <a:avLst>
              <a:gd name="adj" fmla="val 12000"/>
            </a:avLst>
          </a:prstGeom>
          <a:solidFill>
            <a:srgbClr val="E8EEF9"/>
          </a:solidFill>
          <a:ln/>
        </p:spPr>
      </p:sp>
      <p:sp>
        <p:nvSpPr>
          <p:cNvPr id="15" name="Text 12"/>
          <p:cNvSpPr txBox="1"/>
          <p:nvPr/>
        </p:nvSpPr>
        <p:spPr>
          <a:xfrm>
            <a:off x="2194560" y="2468880"/>
            <a:ext cx="1280160" cy="457200"/>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WP1</a:t>
            </a:r>
            <a:endParaRPr lang="en-US" sz="1250" dirty="0"/>
          </a:p>
          <a:p>
            <a:pPr algn="ctr" indent="0" marL="0">
              <a:buNone/>
            </a:pPr>
            <a:r>
              <a:rPr lang="en-US" sz="1000" dirty="0">
                <a:solidFill>
                  <a:srgbClr val="1B2A4A"/>
                </a:solidFill>
                <a:latin typeface="Calibri" pitchFamily="34" charset="0"/>
                <a:ea typeface="Calibri" pitchFamily="34" charset="-122"/>
                <a:cs typeface="Calibri" pitchFamily="34" charset="-120"/>
              </a:rPr>
              <a:t>Management</a:t>
            </a:r>
            <a:endParaRPr lang="en-US" sz="1250" dirty="0"/>
          </a:p>
        </p:txBody>
      </p:sp>
      <p:sp>
        <p:nvSpPr>
          <p:cNvPr id="16" name="Shape 13"/>
          <p:cNvSpPr/>
          <p:nvPr/>
        </p:nvSpPr>
        <p:spPr>
          <a:xfrm>
            <a:off x="3680460" y="2468880"/>
            <a:ext cx="1280160" cy="457200"/>
          </a:xfrm>
          <a:prstGeom prst="roundRect">
            <a:avLst>
              <a:gd name="adj" fmla="val 12000"/>
            </a:avLst>
          </a:prstGeom>
          <a:solidFill>
            <a:srgbClr val="E8EEF9"/>
          </a:solidFill>
          <a:ln/>
        </p:spPr>
      </p:sp>
      <p:sp>
        <p:nvSpPr>
          <p:cNvPr id="17" name="Text 14"/>
          <p:cNvSpPr txBox="1"/>
          <p:nvPr/>
        </p:nvSpPr>
        <p:spPr>
          <a:xfrm>
            <a:off x="3680460" y="2468880"/>
            <a:ext cx="1280160" cy="457200"/>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WP2</a:t>
            </a:r>
            <a:endParaRPr lang="en-US" sz="1250" dirty="0"/>
          </a:p>
          <a:p>
            <a:pPr algn="ctr" indent="0" marL="0">
              <a:buNone/>
            </a:pPr>
            <a:r>
              <a:rPr lang="en-US" sz="1000" dirty="0">
                <a:solidFill>
                  <a:srgbClr val="1B2A4A"/>
                </a:solidFill>
                <a:latin typeface="Calibri" pitchFamily="34" charset="0"/>
                <a:ea typeface="Calibri" pitchFamily="34" charset="-122"/>
                <a:cs typeface="Calibri" pitchFamily="34" charset="-120"/>
              </a:rPr>
              <a:t>Research</a:t>
            </a:r>
            <a:endParaRPr lang="en-US" sz="1250" dirty="0"/>
          </a:p>
        </p:txBody>
      </p:sp>
      <p:sp>
        <p:nvSpPr>
          <p:cNvPr id="18" name="Shape 15"/>
          <p:cNvSpPr/>
          <p:nvPr/>
        </p:nvSpPr>
        <p:spPr>
          <a:xfrm>
            <a:off x="5166360" y="2468880"/>
            <a:ext cx="1280160" cy="457200"/>
          </a:xfrm>
          <a:prstGeom prst="roundRect">
            <a:avLst>
              <a:gd name="adj" fmla="val 12000"/>
            </a:avLst>
          </a:prstGeom>
          <a:solidFill>
            <a:srgbClr val="C9A227"/>
          </a:solidFill>
          <a:ln/>
        </p:spPr>
      </p:sp>
      <p:sp>
        <p:nvSpPr>
          <p:cNvPr id="19" name="Text 16"/>
          <p:cNvSpPr txBox="1"/>
          <p:nvPr/>
        </p:nvSpPr>
        <p:spPr>
          <a:xfrm>
            <a:off x="5166360" y="2468880"/>
            <a:ext cx="1280160" cy="457200"/>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WP3</a:t>
            </a:r>
            <a:endParaRPr lang="en-US" sz="1250" dirty="0"/>
          </a:p>
          <a:p>
            <a:pPr algn="ctr" indent="0" marL="0">
              <a:buNone/>
            </a:pPr>
            <a:r>
              <a:rPr lang="en-US" sz="1000" dirty="0">
                <a:solidFill>
                  <a:srgbClr val="1B2A4A"/>
                </a:solidFill>
                <a:latin typeface="Calibri" pitchFamily="34" charset="0"/>
                <a:ea typeface="Calibri" pitchFamily="34" charset="-122"/>
                <a:cs typeface="Calibri" pitchFamily="34" charset="-120"/>
              </a:rPr>
              <a:t>Materials</a:t>
            </a:r>
            <a:endParaRPr lang="en-US" sz="1250" dirty="0"/>
          </a:p>
        </p:txBody>
      </p:sp>
      <p:sp>
        <p:nvSpPr>
          <p:cNvPr id="20" name="Shape 17"/>
          <p:cNvSpPr/>
          <p:nvPr/>
        </p:nvSpPr>
        <p:spPr>
          <a:xfrm>
            <a:off x="6652260" y="2468880"/>
            <a:ext cx="1280160" cy="457200"/>
          </a:xfrm>
          <a:prstGeom prst="roundRect">
            <a:avLst>
              <a:gd name="adj" fmla="val 12000"/>
            </a:avLst>
          </a:prstGeom>
          <a:solidFill>
            <a:srgbClr val="E8EEF9"/>
          </a:solidFill>
          <a:ln/>
        </p:spPr>
      </p:sp>
      <p:sp>
        <p:nvSpPr>
          <p:cNvPr id="21" name="Text 18"/>
          <p:cNvSpPr txBox="1"/>
          <p:nvPr/>
        </p:nvSpPr>
        <p:spPr>
          <a:xfrm>
            <a:off x="6652260" y="2468880"/>
            <a:ext cx="1280160" cy="457200"/>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WP4</a:t>
            </a:r>
            <a:endParaRPr lang="en-US" sz="1250" dirty="0"/>
          </a:p>
          <a:p>
            <a:pPr algn="ctr" indent="0" marL="0">
              <a:buNone/>
            </a:pPr>
            <a:r>
              <a:rPr lang="en-US" sz="1000" dirty="0">
                <a:solidFill>
                  <a:srgbClr val="1B2A4A"/>
                </a:solidFill>
                <a:latin typeface="Calibri" pitchFamily="34" charset="0"/>
                <a:ea typeface="Calibri" pitchFamily="34" charset="-122"/>
                <a:cs typeface="Calibri" pitchFamily="34" charset="-120"/>
              </a:rPr>
              <a:t>Piloting</a:t>
            </a:r>
            <a:endParaRPr lang="en-US" sz="1250" dirty="0"/>
          </a:p>
        </p:txBody>
      </p:sp>
      <p:sp>
        <p:nvSpPr>
          <p:cNvPr id="22" name="Shape 19"/>
          <p:cNvSpPr/>
          <p:nvPr/>
        </p:nvSpPr>
        <p:spPr>
          <a:xfrm>
            <a:off x="8138160" y="2468880"/>
            <a:ext cx="1280160" cy="457200"/>
          </a:xfrm>
          <a:prstGeom prst="roundRect">
            <a:avLst>
              <a:gd name="adj" fmla="val 12000"/>
            </a:avLst>
          </a:prstGeom>
          <a:solidFill>
            <a:srgbClr val="E8EEF9"/>
          </a:solidFill>
          <a:ln/>
        </p:spPr>
      </p:sp>
      <p:sp>
        <p:nvSpPr>
          <p:cNvPr id="23" name="Text 20"/>
          <p:cNvSpPr txBox="1"/>
          <p:nvPr/>
        </p:nvSpPr>
        <p:spPr>
          <a:xfrm>
            <a:off x="8138160" y="2468880"/>
            <a:ext cx="1280160" cy="457200"/>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WP5</a:t>
            </a:r>
            <a:endParaRPr lang="en-US" sz="1250" dirty="0"/>
          </a:p>
          <a:p>
            <a:pPr algn="ctr" indent="0" marL="0">
              <a:buNone/>
            </a:pPr>
            <a:r>
              <a:rPr lang="en-US" sz="1000" dirty="0">
                <a:solidFill>
                  <a:srgbClr val="1B2A4A"/>
                </a:solidFill>
                <a:latin typeface="Calibri" pitchFamily="34" charset="0"/>
                <a:ea typeface="Calibri" pitchFamily="34" charset="-122"/>
                <a:cs typeface="Calibri" pitchFamily="34" charset="-120"/>
              </a:rPr>
              <a:t>Dissemination</a:t>
            </a:r>
            <a:endParaRPr lang="en-US" sz="1250" dirty="0"/>
          </a:p>
        </p:txBody>
      </p:sp>
      <p:sp>
        <p:nvSpPr>
          <p:cNvPr id="24" name="Shape 21"/>
          <p:cNvSpPr/>
          <p:nvPr/>
        </p:nvSpPr>
        <p:spPr>
          <a:xfrm>
            <a:off x="5806440" y="2148840"/>
            <a:ext cx="0" cy="160020"/>
          </a:xfrm>
          <a:prstGeom prst="line">
            <a:avLst/>
          </a:prstGeom>
          <a:noFill/>
          <a:ln w="15875">
            <a:solidFill>
              <a:srgbClr val="9AA6BF"/>
            </a:solidFill>
            <a:prstDash val="solid"/>
          </a:ln>
        </p:spPr>
      </p:sp>
      <p:sp>
        <p:nvSpPr>
          <p:cNvPr id="25" name="Shape 22"/>
          <p:cNvSpPr/>
          <p:nvPr/>
        </p:nvSpPr>
        <p:spPr>
          <a:xfrm>
            <a:off x="2834640" y="2308860"/>
            <a:ext cx="5943600" cy="0"/>
          </a:xfrm>
          <a:prstGeom prst="line">
            <a:avLst/>
          </a:prstGeom>
          <a:noFill/>
          <a:ln w="15875">
            <a:solidFill>
              <a:srgbClr val="9AA6BF"/>
            </a:solidFill>
            <a:prstDash val="solid"/>
          </a:ln>
        </p:spPr>
      </p:sp>
      <p:sp>
        <p:nvSpPr>
          <p:cNvPr id="26" name="Shape 23"/>
          <p:cNvSpPr/>
          <p:nvPr/>
        </p:nvSpPr>
        <p:spPr>
          <a:xfrm>
            <a:off x="2834640" y="2308860"/>
            <a:ext cx="0" cy="160020"/>
          </a:xfrm>
          <a:prstGeom prst="line">
            <a:avLst/>
          </a:prstGeom>
          <a:noFill/>
          <a:ln w="15875">
            <a:solidFill>
              <a:srgbClr val="9AA6BF"/>
            </a:solidFill>
            <a:prstDash val="solid"/>
          </a:ln>
        </p:spPr>
      </p:sp>
      <p:sp>
        <p:nvSpPr>
          <p:cNvPr id="27" name="Shape 24"/>
          <p:cNvSpPr/>
          <p:nvPr/>
        </p:nvSpPr>
        <p:spPr>
          <a:xfrm>
            <a:off x="4320540" y="2308860"/>
            <a:ext cx="0" cy="160020"/>
          </a:xfrm>
          <a:prstGeom prst="line">
            <a:avLst/>
          </a:prstGeom>
          <a:noFill/>
          <a:ln w="15875">
            <a:solidFill>
              <a:srgbClr val="9AA6BF"/>
            </a:solidFill>
            <a:prstDash val="solid"/>
          </a:ln>
        </p:spPr>
      </p:sp>
      <p:sp>
        <p:nvSpPr>
          <p:cNvPr id="28" name="Shape 25"/>
          <p:cNvSpPr/>
          <p:nvPr/>
        </p:nvSpPr>
        <p:spPr>
          <a:xfrm>
            <a:off x="5806440" y="2308860"/>
            <a:ext cx="0" cy="160020"/>
          </a:xfrm>
          <a:prstGeom prst="line">
            <a:avLst/>
          </a:prstGeom>
          <a:noFill/>
          <a:ln w="15875">
            <a:solidFill>
              <a:srgbClr val="9AA6BF"/>
            </a:solidFill>
            <a:prstDash val="solid"/>
          </a:ln>
        </p:spPr>
      </p:sp>
      <p:sp>
        <p:nvSpPr>
          <p:cNvPr id="29" name="Shape 26"/>
          <p:cNvSpPr/>
          <p:nvPr/>
        </p:nvSpPr>
        <p:spPr>
          <a:xfrm>
            <a:off x="7292340" y="2308860"/>
            <a:ext cx="0" cy="160020"/>
          </a:xfrm>
          <a:prstGeom prst="line">
            <a:avLst/>
          </a:prstGeom>
          <a:noFill/>
          <a:ln w="15875">
            <a:solidFill>
              <a:srgbClr val="9AA6BF"/>
            </a:solidFill>
            <a:prstDash val="solid"/>
          </a:ln>
        </p:spPr>
      </p:sp>
      <p:sp>
        <p:nvSpPr>
          <p:cNvPr id="30" name="Shape 27"/>
          <p:cNvSpPr/>
          <p:nvPr/>
        </p:nvSpPr>
        <p:spPr>
          <a:xfrm>
            <a:off x="8778240" y="2308860"/>
            <a:ext cx="0" cy="160020"/>
          </a:xfrm>
          <a:prstGeom prst="line">
            <a:avLst/>
          </a:prstGeom>
          <a:noFill/>
          <a:ln w="15875">
            <a:solidFill>
              <a:srgbClr val="9AA6BF"/>
            </a:solidFill>
            <a:prstDash val="solid"/>
          </a:ln>
        </p:spPr>
      </p:sp>
      <p:sp>
        <p:nvSpPr>
          <p:cNvPr id="31" name="Shape 28"/>
          <p:cNvSpPr/>
          <p:nvPr/>
        </p:nvSpPr>
        <p:spPr>
          <a:xfrm>
            <a:off x="3520440" y="3246120"/>
            <a:ext cx="1371600" cy="457200"/>
          </a:xfrm>
          <a:prstGeom prst="roundRect">
            <a:avLst>
              <a:gd name="adj" fmla="val 12000"/>
            </a:avLst>
          </a:prstGeom>
          <a:solidFill>
            <a:srgbClr val="E8EEF9"/>
          </a:solidFill>
          <a:ln/>
        </p:spPr>
      </p:sp>
      <p:sp>
        <p:nvSpPr>
          <p:cNvPr id="32" name="Text 29"/>
          <p:cNvSpPr txBox="1"/>
          <p:nvPr/>
        </p:nvSpPr>
        <p:spPr>
          <a:xfrm>
            <a:off x="3520440" y="3246120"/>
            <a:ext cx="1371600" cy="457200"/>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Task 3.1</a:t>
            </a:r>
            <a:endParaRPr lang="en-US" sz="1250" dirty="0"/>
          </a:p>
        </p:txBody>
      </p:sp>
      <p:sp>
        <p:nvSpPr>
          <p:cNvPr id="33" name="Shape 30"/>
          <p:cNvSpPr/>
          <p:nvPr/>
        </p:nvSpPr>
        <p:spPr>
          <a:xfrm>
            <a:off x="5120640" y="3246120"/>
            <a:ext cx="1371600" cy="457200"/>
          </a:xfrm>
          <a:prstGeom prst="roundRect">
            <a:avLst>
              <a:gd name="adj" fmla="val 12000"/>
            </a:avLst>
          </a:prstGeom>
          <a:solidFill>
            <a:srgbClr val="C9A227"/>
          </a:solidFill>
          <a:ln/>
        </p:spPr>
      </p:sp>
      <p:sp>
        <p:nvSpPr>
          <p:cNvPr id="34" name="Text 31"/>
          <p:cNvSpPr txBox="1"/>
          <p:nvPr/>
        </p:nvSpPr>
        <p:spPr>
          <a:xfrm>
            <a:off x="5120640" y="3246120"/>
            <a:ext cx="1371600" cy="457200"/>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Task 3.2</a:t>
            </a:r>
            <a:endParaRPr lang="en-US" sz="1250" dirty="0"/>
          </a:p>
        </p:txBody>
      </p:sp>
      <p:sp>
        <p:nvSpPr>
          <p:cNvPr id="35" name="Shape 32"/>
          <p:cNvSpPr/>
          <p:nvPr/>
        </p:nvSpPr>
        <p:spPr>
          <a:xfrm>
            <a:off x="6720840" y="3246120"/>
            <a:ext cx="1371600" cy="457200"/>
          </a:xfrm>
          <a:prstGeom prst="roundRect">
            <a:avLst>
              <a:gd name="adj" fmla="val 12000"/>
            </a:avLst>
          </a:prstGeom>
          <a:solidFill>
            <a:srgbClr val="E8EEF9"/>
          </a:solidFill>
          <a:ln/>
        </p:spPr>
      </p:sp>
      <p:sp>
        <p:nvSpPr>
          <p:cNvPr id="36" name="Text 33"/>
          <p:cNvSpPr txBox="1"/>
          <p:nvPr/>
        </p:nvSpPr>
        <p:spPr>
          <a:xfrm>
            <a:off x="6720840" y="3246120"/>
            <a:ext cx="1371600" cy="457200"/>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Task 3.3</a:t>
            </a:r>
            <a:endParaRPr lang="en-US" sz="1250" dirty="0"/>
          </a:p>
        </p:txBody>
      </p:sp>
      <p:sp>
        <p:nvSpPr>
          <p:cNvPr id="37" name="Shape 34"/>
          <p:cNvSpPr/>
          <p:nvPr/>
        </p:nvSpPr>
        <p:spPr>
          <a:xfrm>
            <a:off x="5806440" y="2926080"/>
            <a:ext cx="0" cy="160020"/>
          </a:xfrm>
          <a:prstGeom prst="line">
            <a:avLst/>
          </a:prstGeom>
          <a:noFill/>
          <a:ln w="15875">
            <a:solidFill>
              <a:srgbClr val="9AA6BF"/>
            </a:solidFill>
            <a:prstDash val="solid"/>
          </a:ln>
        </p:spPr>
      </p:sp>
      <p:sp>
        <p:nvSpPr>
          <p:cNvPr id="38" name="Shape 35"/>
          <p:cNvSpPr/>
          <p:nvPr/>
        </p:nvSpPr>
        <p:spPr>
          <a:xfrm>
            <a:off x="4206240" y="3086100"/>
            <a:ext cx="3200400" cy="0"/>
          </a:xfrm>
          <a:prstGeom prst="line">
            <a:avLst/>
          </a:prstGeom>
          <a:noFill/>
          <a:ln w="15875">
            <a:solidFill>
              <a:srgbClr val="9AA6BF"/>
            </a:solidFill>
            <a:prstDash val="solid"/>
          </a:ln>
        </p:spPr>
      </p:sp>
      <p:sp>
        <p:nvSpPr>
          <p:cNvPr id="39" name="Shape 36"/>
          <p:cNvSpPr/>
          <p:nvPr/>
        </p:nvSpPr>
        <p:spPr>
          <a:xfrm>
            <a:off x="4206240" y="3086100"/>
            <a:ext cx="0" cy="160020"/>
          </a:xfrm>
          <a:prstGeom prst="line">
            <a:avLst/>
          </a:prstGeom>
          <a:noFill/>
          <a:ln w="15875">
            <a:solidFill>
              <a:srgbClr val="9AA6BF"/>
            </a:solidFill>
            <a:prstDash val="solid"/>
          </a:ln>
        </p:spPr>
      </p:sp>
      <p:sp>
        <p:nvSpPr>
          <p:cNvPr id="40" name="Shape 37"/>
          <p:cNvSpPr/>
          <p:nvPr/>
        </p:nvSpPr>
        <p:spPr>
          <a:xfrm>
            <a:off x="5806440" y="3086100"/>
            <a:ext cx="0" cy="160020"/>
          </a:xfrm>
          <a:prstGeom prst="line">
            <a:avLst/>
          </a:prstGeom>
          <a:noFill/>
          <a:ln w="15875">
            <a:solidFill>
              <a:srgbClr val="9AA6BF"/>
            </a:solidFill>
            <a:prstDash val="solid"/>
          </a:ln>
        </p:spPr>
      </p:sp>
      <p:sp>
        <p:nvSpPr>
          <p:cNvPr id="41" name="Shape 38"/>
          <p:cNvSpPr/>
          <p:nvPr/>
        </p:nvSpPr>
        <p:spPr>
          <a:xfrm>
            <a:off x="7406640" y="3086100"/>
            <a:ext cx="0" cy="160020"/>
          </a:xfrm>
          <a:prstGeom prst="line">
            <a:avLst/>
          </a:prstGeom>
          <a:noFill/>
          <a:ln w="15875">
            <a:solidFill>
              <a:srgbClr val="9AA6BF"/>
            </a:solidFill>
            <a:prstDash val="solid"/>
          </a:ln>
        </p:spPr>
      </p:sp>
      <p:sp>
        <p:nvSpPr>
          <p:cNvPr id="42" name="Shape 39"/>
          <p:cNvSpPr/>
          <p:nvPr/>
        </p:nvSpPr>
        <p:spPr>
          <a:xfrm>
            <a:off x="4046220" y="4023360"/>
            <a:ext cx="1600200" cy="457200"/>
          </a:xfrm>
          <a:prstGeom prst="roundRect">
            <a:avLst>
              <a:gd name="adj" fmla="val 12000"/>
            </a:avLst>
          </a:prstGeom>
          <a:solidFill>
            <a:srgbClr val="C9A227"/>
          </a:solidFill>
          <a:ln/>
        </p:spPr>
      </p:sp>
      <p:sp>
        <p:nvSpPr>
          <p:cNvPr id="43" name="Text 40"/>
          <p:cNvSpPr txBox="1"/>
          <p:nvPr/>
        </p:nvSpPr>
        <p:spPr>
          <a:xfrm>
            <a:off x="4046220" y="4023360"/>
            <a:ext cx="1600200" cy="457200"/>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Activity 3.2.1</a:t>
            </a:r>
            <a:endParaRPr lang="en-US" sz="1250" dirty="0"/>
          </a:p>
        </p:txBody>
      </p:sp>
      <p:sp>
        <p:nvSpPr>
          <p:cNvPr id="44" name="Shape 41"/>
          <p:cNvSpPr/>
          <p:nvPr/>
        </p:nvSpPr>
        <p:spPr>
          <a:xfrm>
            <a:off x="5966460" y="4023360"/>
            <a:ext cx="1600200" cy="457200"/>
          </a:xfrm>
          <a:prstGeom prst="roundRect">
            <a:avLst>
              <a:gd name="adj" fmla="val 12000"/>
            </a:avLst>
          </a:prstGeom>
          <a:solidFill>
            <a:srgbClr val="E8EEF9"/>
          </a:solidFill>
          <a:ln/>
        </p:spPr>
      </p:sp>
      <p:sp>
        <p:nvSpPr>
          <p:cNvPr id="45" name="Text 42"/>
          <p:cNvSpPr txBox="1"/>
          <p:nvPr/>
        </p:nvSpPr>
        <p:spPr>
          <a:xfrm>
            <a:off x="5966460" y="4023360"/>
            <a:ext cx="1600200" cy="457200"/>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Activity 3.2.2</a:t>
            </a:r>
            <a:endParaRPr lang="en-US" sz="1250" dirty="0"/>
          </a:p>
        </p:txBody>
      </p:sp>
      <p:sp>
        <p:nvSpPr>
          <p:cNvPr id="46" name="Shape 43"/>
          <p:cNvSpPr/>
          <p:nvPr/>
        </p:nvSpPr>
        <p:spPr>
          <a:xfrm>
            <a:off x="5806440" y="3703320"/>
            <a:ext cx="0" cy="160020"/>
          </a:xfrm>
          <a:prstGeom prst="line">
            <a:avLst/>
          </a:prstGeom>
          <a:noFill/>
          <a:ln w="15875">
            <a:solidFill>
              <a:srgbClr val="9AA6BF"/>
            </a:solidFill>
            <a:prstDash val="solid"/>
          </a:ln>
        </p:spPr>
      </p:sp>
      <p:sp>
        <p:nvSpPr>
          <p:cNvPr id="47" name="Shape 44"/>
          <p:cNvSpPr/>
          <p:nvPr/>
        </p:nvSpPr>
        <p:spPr>
          <a:xfrm>
            <a:off x="4846320" y="3863340"/>
            <a:ext cx="1920240" cy="0"/>
          </a:xfrm>
          <a:prstGeom prst="line">
            <a:avLst/>
          </a:prstGeom>
          <a:noFill/>
          <a:ln w="15875">
            <a:solidFill>
              <a:srgbClr val="9AA6BF"/>
            </a:solidFill>
            <a:prstDash val="solid"/>
          </a:ln>
        </p:spPr>
      </p:sp>
      <p:sp>
        <p:nvSpPr>
          <p:cNvPr id="48" name="Shape 45"/>
          <p:cNvSpPr/>
          <p:nvPr/>
        </p:nvSpPr>
        <p:spPr>
          <a:xfrm>
            <a:off x="4846320" y="3863340"/>
            <a:ext cx="0" cy="160020"/>
          </a:xfrm>
          <a:prstGeom prst="line">
            <a:avLst/>
          </a:prstGeom>
          <a:noFill/>
          <a:ln w="15875">
            <a:solidFill>
              <a:srgbClr val="9AA6BF"/>
            </a:solidFill>
            <a:prstDash val="solid"/>
          </a:ln>
        </p:spPr>
      </p:sp>
      <p:sp>
        <p:nvSpPr>
          <p:cNvPr id="49" name="Shape 46"/>
          <p:cNvSpPr/>
          <p:nvPr/>
        </p:nvSpPr>
        <p:spPr>
          <a:xfrm>
            <a:off x="6766560" y="3863340"/>
            <a:ext cx="0" cy="160020"/>
          </a:xfrm>
          <a:prstGeom prst="line">
            <a:avLst/>
          </a:prstGeom>
          <a:noFill/>
          <a:ln w="15875">
            <a:solidFill>
              <a:srgbClr val="9AA6BF"/>
            </a:solidFill>
            <a:prstDash val="solid"/>
          </a:ln>
        </p:spPr>
      </p:sp>
      <p:sp>
        <p:nvSpPr>
          <p:cNvPr id="50" name="Shape 47"/>
          <p:cNvSpPr/>
          <p:nvPr/>
        </p:nvSpPr>
        <p:spPr>
          <a:xfrm>
            <a:off x="2967228" y="4800600"/>
            <a:ext cx="1143000" cy="457200"/>
          </a:xfrm>
          <a:prstGeom prst="roundRect">
            <a:avLst>
              <a:gd name="adj" fmla="val 12000"/>
            </a:avLst>
          </a:prstGeom>
          <a:solidFill>
            <a:srgbClr val="FFFFFF"/>
          </a:solidFill>
          <a:ln w="12700">
            <a:solidFill>
              <a:srgbClr val="D5DDEB"/>
            </a:solidFill>
            <a:prstDash val="solid"/>
          </a:ln>
        </p:spPr>
      </p:sp>
      <p:sp>
        <p:nvSpPr>
          <p:cNvPr id="51" name="Text 48"/>
          <p:cNvSpPr txBox="1"/>
          <p:nvPr/>
        </p:nvSpPr>
        <p:spPr>
          <a:xfrm>
            <a:off x="2967228" y="4800600"/>
            <a:ext cx="1143000" cy="457200"/>
          </a:xfrm>
          <a:prstGeom prst="rect">
            <a:avLst/>
          </a:prstGeom>
          <a:noFill/>
          <a:ln/>
        </p:spPr>
        <p:txBody>
          <a:bodyPr wrap="square" lIns="0" tIns="0" rIns="0" bIns="0" rtlCol="0" anchor="ctr"/>
          <a:lstStyle/>
          <a:p>
            <a:pPr algn="ctr" indent="0" marL="0">
              <a:buNone/>
            </a:pPr>
            <a:r>
              <a:rPr lang="en-US" sz="1100" b="1" dirty="0">
                <a:solidFill>
                  <a:srgbClr val="1B2A4A"/>
                </a:solidFill>
                <a:latin typeface="Calibri" pitchFamily="34" charset="0"/>
                <a:ea typeface="Calibri" pitchFamily="34" charset="-122"/>
                <a:cs typeface="Calibri" pitchFamily="34" charset="-120"/>
              </a:rPr>
              <a:t>Operation 1</a:t>
            </a:r>
            <a:endParaRPr lang="en-US" sz="1100" dirty="0"/>
          </a:p>
        </p:txBody>
      </p:sp>
      <p:sp>
        <p:nvSpPr>
          <p:cNvPr id="52" name="Shape 49"/>
          <p:cNvSpPr/>
          <p:nvPr/>
        </p:nvSpPr>
        <p:spPr>
          <a:xfrm>
            <a:off x="4274820" y="4800600"/>
            <a:ext cx="1143000" cy="457200"/>
          </a:xfrm>
          <a:prstGeom prst="roundRect">
            <a:avLst>
              <a:gd name="adj" fmla="val 12000"/>
            </a:avLst>
          </a:prstGeom>
          <a:solidFill>
            <a:srgbClr val="FFFFFF"/>
          </a:solidFill>
          <a:ln w="12700">
            <a:solidFill>
              <a:srgbClr val="D5DDEB"/>
            </a:solidFill>
            <a:prstDash val="solid"/>
          </a:ln>
        </p:spPr>
      </p:sp>
      <p:sp>
        <p:nvSpPr>
          <p:cNvPr id="53" name="Text 50"/>
          <p:cNvSpPr txBox="1"/>
          <p:nvPr/>
        </p:nvSpPr>
        <p:spPr>
          <a:xfrm>
            <a:off x="4274820" y="4800600"/>
            <a:ext cx="1143000" cy="457200"/>
          </a:xfrm>
          <a:prstGeom prst="rect">
            <a:avLst/>
          </a:prstGeom>
          <a:noFill/>
          <a:ln/>
        </p:spPr>
        <p:txBody>
          <a:bodyPr wrap="square" lIns="0" tIns="0" rIns="0" bIns="0" rtlCol="0" anchor="ctr"/>
          <a:lstStyle/>
          <a:p>
            <a:pPr algn="ctr" indent="0" marL="0">
              <a:buNone/>
            </a:pPr>
            <a:r>
              <a:rPr lang="en-US" sz="1100" b="1" dirty="0">
                <a:solidFill>
                  <a:srgbClr val="1B2A4A"/>
                </a:solidFill>
                <a:latin typeface="Calibri" pitchFamily="34" charset="0"/>
                <a:ea typeface="Calibri" pitchFamily="34" charset="-122"/>
                <a:cs typeface="Calibri" pitchFamily="34" charset="-120"/>
              </a:rPr>
              <a:t>Operation 2</a:t>
            </a:r>
            <a:endParaRPr lang="en-US" sz="1100" dirty="0"/>
          </a:p>
        </p:txBody>
      </p:sp>
      <p:sp>
        <p:nvSpPr>
          <p:cNvPr id="54" name="Shape 51"/>
          <p:cNvSpPr/>
          <p:nvPr/>
        </p:nvSpPr>
        <p:spPr>
          <a:xfrm>
            <a:off x="5582412" y="4800600"/>
            <a:ext cx="1143000" cy="457200"/>
          </a:xfrm>
          <a:prstGeom prst="roundRect">
            <a:avLst>
              <a:gd name="adj" fmla="val 12000"/>
            </a:avLst>
          </a:prstGeom>
          <a:solidFill>
            <a:srgbClr val="FFFFFF"/>
          </a:solidFill>
          <a:ln w="12700">
            <a:solidFill>
              <a:srgbClr val="D5DDEB"/>
            </a:solidFill>
            <a:prstDash val="solid"/>
          </a:ln>
        </p:spPr>
      </p:sp>
      <p:sp>
        <p:nvSpPr>
          <p:cNvPr id="55" name="Text 52"/>
          <p:cNvSpPr txBox="1"/>
          <p:nvPr/>
        </p:nvSpPr>
        <p:spPr>
          <a:xfrm>
            <a:off x="5582412" y="4800600"/>
            <a:ext cx="1143000" cy="457200"/>
          </a:xfrm>
          <a:prstGeom prst="rect">
            <a:avLst/>
          </a:prstGeom>
          <a:noFill/>
          <a:ln/>
        </p:spPr>
        <p:txBody>
          <a:bodyPr wrap="square" lIns="0" tIns="0" rIns="0" bIns="0" rtlCol="0" anchor="ctr"/>
          <a:lstStyle/>
          <a:p>
            <a:pPr algn="ctr" indent="0" marL="0">
              <a:buNone/>
            </a:pPr>
            <a:r>
              <a:rPr lang="en-US" sz="1100" b="1" dirty="0">
                <a:solidFill>
                  <a:srgbClr val="1B2A4A"/>
                </a:solidFill>
                <a:latin typeface="Calibri" pitchFamily="34" charset="0"/>
                <a:ea typeface="Calibri" pitchFamily="34" charset="-122"/>
                <a:cs typeface="Calibri" pitchFamily="34" charset="-120"/>
              </a:rPr>
              <a:t>Operation 3</a:t>
            </a:r>
            <a:endParaRPr lang="en-US" sz="1100" dirty="0"/>
          </a:p>
        </p:txBody>
      </p:sp>
      <p:sp>
        <p:nvSpPr>
          <p:cNvPr id="56" name="Shape 53"/>
          <p:cNvSpPr/>
          <p:nvPr/>
        </p:nvSpPr>
        <p:spPr>
          <a:xfrm>
            <a:off x="4846320" y="4480560"/>
            <a:ext cx="0" cy="160020"/>
          </a:xfrm>
          <a:prstGeom prst="line">
            <a:avLst/>
          </a:prstGeom>
          <a:noFill/>
          <a:ln w="15875">
            <a:solidFill>
              <a:srgbClr val="9AA6BF"/>
            </a:solidFill>
            <a:prstDash val="solid"/>
          </a:ln>
        </p:spPr>
      </p:sp>
      <p:sp>
        <p:nvSpPr>
          <p:cNvPr id="57" name="Shape 54"/>
          <p:cNvSpPr/>
          <p:nvPr/>
        </p:nvSpPr>
        <p:spPr>
          <a:xfrm>
            <a:off x="3538728" y="4640580"/>
            <a:ext cx="2615184" cy="0"/>
          </a:xfrm>
          <a:prstGeom prst="line">
            <a:avLst/>
          </a:prstGeom>
          <a:noFill/>
          <a:ln w="15875">
            <a:solidFill>
              <a:srgbClr val="9AA6BF"/>
            </a:solidFill>
            <a:prstDash val="solid"/>
          </a:ln>
        </p:spPr>
      </p:sp>
      <p:sp>
        <p:nvSpPr>
          <p:cNvPr id="58" name="Shape 55"/>
          <p:cNvSpPr/>
          <p:nvPr/>
        </p:nvSpPr>
        <p:spPr>
          <a:xfrm>
            <a:off x="3538728" y="4640580"/>
            <a:ext cx="0" cy="160020"/>
          </a:xfrm>
          <a:prstGeom prst="line">
            <a:avLst/>
          </a:prstGeom>
          <a:noFill/>
          <a:ln w="15875">
            <a:solidFill>
              <a:srgbClr val="9AA6BF"/>
            </a:solidFill>
            <a:prstDash val="solid"/>
          </a:ln>
        </p:spPr>
      </p:sp>
      <p:sp>
        <p:nvSpPr>
          <p:cNvPr id="59" name="Shape 56"/>
          <p:cNvSpPr/>
          <p:nvPr/>
        </p:nvSpPr>
        <p:spPr>
          <a:xfrm>
            <a:off x="4846320" y="4640580"/>
            <a:ext cx="0" cy="160020"/>
          </a:xfrm>
          <a:prstGeom prst="line">
            <a:avLst/>
          </a:prstGeom>
          <a:noFill/>
          <a:ln w="15875">
            <a:solidFill>
              <a:srgbClr val="9AA6BF"/>
            </a:solidFill>
            <a:prstDash val="solid"/>
          </a:ln>
        </p:spPr>
      </p:sp>
      <p:sp>
        <p:nvSpPr>
          <p:cNvPr id="60" name="Shape 57"/>
          <p:cNvSpPr/>
          <p:nvPr/>
        </p:nvSpPr>
        <p:spPr>
          <a:xfrm>
            <a:off x="6153912" y="4640580"/>
            <a:ext cx="0" cy="160020"/>
          </a:xfrm>
          <a:prstGeom prst="line">
            <a:avLst/>
          </a:prstGeom>
          <a:noFill/>
          <a:ln w="15875">
            <a:solidFill>
              <a:srgbClr val="9AA6BF"/>
            </a:solidFill>
            <a:prstDash val="solid"/>
          </a:ln>
        </p:spPr>
      </p:sp>
      <p:sp>
        <p:nvSpPr>
          <p:cNvPr id="61" name="Text 58"/>
          <p:cNvSpPr txBox="1"/>
          <p:nvPr/>
        </p:nvSpPr>
        <p:spPr>
          <a:xfrm>
            <a:off x="9646920" y="1737360"/>
            <a:ext cx="1993392" cy="365760"/>
          </a:xfrm>
          <a:prstGeom prst="rect">
            <a:avLst/>
          </a:prstGeom>
          <a:noFill/>
          <a:ln/>
        </p:spPr>
        <p:txBody>
          <a:bodyPr wrap="square" lIns="0" tIns="0" rIns="0" bIns="0" rtlCol="0" anchor="ctr"/>
          <a:lstStyle/>
          <a:p>
            <a:pPr algn="r" indent="0" marL="0">
              <a:buNone/>
            </a:pPr>
            <a:r>
              <a:rPr lang="en-US" sz="1150" i="1" dirty="0">
                <a:solidFill>
                  <a:srgbClr val="64708C"/>
                </a:solidFill>
                <a:latin typeface="Calibri" pitchFamily="34" charset="0"/>
                <a:ea typeface="Calibri" pitchFamily="34" charset="-122"/>
                <a:cs typeface="Calibri" pitchFamily="34" charset="-120"/>
              </a:rPr>
              <a:t>Illustrative example</a:t>
            </a:r>
            <a:endParaRPr lang="en-US" sz="1150" dirty="0"/>
          </a:p>
        </p:txBody>
      </p:sp>
      <p:sp>
        <p:nvSpPr>
          <p:cNvPr id="62" name="Text 59"/>
          <p:cNvSpPr txBox="1"/>
          <p:nvPr/>
        </p:nvSpPr>
        <p:spPr>
          <a:xfrm>
            <a:off x="9646920" y="2468880"/>
            <a:ext cx="1993392" cy="45720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Σ = 100% </a:t>
            </a:r>
            <a:pPr indent="0" marL="0">
              <a:buNone/>
            </a:pPr>
            <a:r>
              <a:rPr lang="en-US" sz="1250" dirty="0">
                <a:solidFill>
                  <a:srgbClr val="64708C"/>
                </a:solidFill>
                <a:latin typeface="Calibri" pitchFamily="34" charset="0"/>
                <a:ea typeface="Calibri" pitchFamily="34" charset="-122"/>
                <a:cs typeface="Calibri" pitchFamily="34" charset="-120"/>
              </a:rPr>
              <a:t>of the project</a:t>
            </a:r>
            <a:endParaRPr lang="en-US" sz="1250" dirty="0"/>
          </a:p>
        </p:txBody>
      </p:sp>
      <p:sp>
        <p:nvSpPr>
          <p:cNvPr id="63" name="Text 60"/>
          <p:cNvSpPr txBox="1"/>
          <p:nvPr/>
        </p:nvSpPr>
        <p:spPr>
          <a:xfrm>
            <a:off x="9646920" y="3246120"/>
            <a:ext cx="1993392" cy="45720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Σ = 100% </a:t>
            </a:r>
            <a:pPr indent="0" marL="0">
              <a:buNone/>
            </a:pPr>
            <a:r>
              <a:rPr lang="en-US" sz="1250" dirty="0">
                <a:solidFill>
                  <a:srgbClr val="64708C"/>
                </a:solidFill>
                <a:latin typeface="Calibri" pitchFamily="34" charset="0"/>
                <a:ea typeface="Calibri" pitchFamily="34" charset="-122"/>
                <a:cs typeface="Calibri" pitchFamily="34" charset="-120"/>
              </a:rPr>
              <a:t>of WP3</a:t>
            </a:r>
            <a:endParaRPr lang="en-US" sz="1250" dirty="0"/>
          </a:p>
        </p:txBody>
      </p:sp>
      <p:sp>
        <p:nvSpPr>
          <p:cNvPr id="64" name="Text 61"/>
          <p:cNvSpPr txBox="1"/>
          <p:nvPr/>
        </p:nvSpPr>
        <p:spPr>
          <a:xfrm>
            <a:off x="9646920" y="4023360"/>
            <a:ext cx="1993392" cy="45720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Σ = 100% </a:t>
            </a:r>
            <a:pPr indent="0" marL="0">
              <a:buNone/>
            </a:pPr>
            <a:r>
              <a:rPr lang="en-US" sz="1250" dirty="0">
                <a:solidFill>
                  <a:srgbClr val="64708C"/>
                </a:solidFill>
                <a:latin typeface="Calibri" pitchFamily="34" charset="0"/>
                <a:ea typeface="Calibri" pitchFamily="34" charset="-122"/>
                <a:cs typeface="Calibri" pitchFamily="34" charset="-120"/>
              </a:rPr>
              <a:t>of Task 3.2</a:t>
            </a:r>
            <a:endParaRPr lang="en-US" sz="1250" dirty="0"/>
          </a:p>
        </p:txBody>
      </p:sp>
      <p:sp>
        <p:nvSpPr>
          <p:cNvPr id="65" name="Text 62"/>
          <p:cNvSpPr txBox="1"/>
          <p:nvPr/>
        </p:nvSpPr>
        <p:spPr>
          <a:xfrm>
            <a:off x="9646920" y="4800600"/>
            <a:ext cx="1993392" cy="45720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Σ = 100% </a:t>
            </a:r>
            <a:pPr indent="0" marL="0">
              <a:buNone/>
            </a:pPr>
            <a:r>
              <a:rPr lang="en-US" sz="1250" dirty="0">
                <a:solidFill>
                  <a:srgbClr val="64708C"/>
                </a:solidFill>
                <a:latin typeface="Calibri" pitchFamily="34" charset="0"/>
                <a:ea typeface="Calibri" pitchFamily="34" charset="-122"/>
                <a:cs typeface="Calibri" pitchFamily="34" charset="-120"/>
              </a:rPr>
              <a:t>of Activity 3.2.1</a:t>
            </a:r>
            <a:endParaRPr lang="en-US" sz="1250" dirty="0"/>
          </a:p>
        </p:txBody>
      </p:sp>
      <p:sp>
        <p:nvSpPr>
          <p:cNvPr id="66" name="Shape 63"/>
          <p:cNvSpPr/>
          <p:nvPr/>
        </p:nvSpPr>
        <p:spPr>
          <a:xfrm>
            <a:off x="548640" y="5468112"/>
            <a:ext cx="11091672" cy="658368"/>
          </a:xfrm>
          <a:prstGeom prst="roundRect">
            <a:avLst>
              <a:gd name="adj" fmla="val 11111"/>
            </a:avLst>
          </a:prstGeom>
          <a:solidFill>
            <a:srgbClr val="1B2A4A"/>
          </a:solidFill>
          <a:ln/>
        </p:spPr>
      </p:sp>
      <p:sp>
        <p:nvSpPr>
          <p:cNvPr id="67" name="Shape 64"/>
          <p:cNvSpPr/>
          <p:nvPr/>
        </p:nvSpPr>
        <p:spPr>
          <a:xfrm>
            <a:off x="777240" y="5605272"/>
            <a:ext cx="384048" cy="384048"/>
          </a:xfrm>
          <a:prstGeom prst="ellipse">
            <a:avLst/>
          </a:prstGeom>
          <a:solidFill>
            <a:srgbClr val="31487A"/>
          </a:solidFill>
          <a:ln/>
        </p:spPr>
      </p:sp>
      <p:pic>
        <p:nvPicPr>
          <p:cNvPr id="68" name="Image 0" descr="preencoded.png">    </p:cNvPr>
          <p:cNvPicPr>
            <a:picLocks noChangeAspect="1"/>
          </p:cNvPicPr>
          <p:nvPr/>
        </p:nvPicPr>
        <p:blipFill>
          <a:blip r:embed="rId1"/>
          <a:stretch>
            <a:fillRect/>
          </a:stretch>
        </p:blipFill>
        <p:spPr>
          <a:xfrm>
            <a:off x="880933" y="5708965"/>
            <a:ext cx="176662" cy="176662"/>
          </a:xfrm>
          <a:prstGeom prst="rect">
            <a:avLst/>
          </a:prstGeom>
        </p:spPr>
      </p:pic>
      <p:sp>
        <p:nvSpPr>
          <p:cNvPr id="69" name="Text 65"/>
          <p:cNvSpPr txBox="1"/>
          <p:nvPr/>
        </p:nvSpPr>
        <p:spPr>
          <a:xfrm>
            <a:off x="1389888" y="5559552"/>
            <a:ext cx="10021824" cy="475488"/>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The 100% rule: the elements at each lower level must describe the full scope of the element above — with neither surplus nor deficit.</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3.3 · DELIVERABLES AND MILESTONES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Deliverables versus Milestones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14</a:t>
            </a:r>
            <a:endParaRPr lang="en-US" sz="900" dirty="0"/>
          </a:p>
        </p:txBody>
      </p:sp>
      <p:sp>
        <p:nvSpPr>
          <p:cNvPr id="7" name="Shape 4"/>
          <p:cNvSpPr/>
          <p:nvPr/>
        </p:nvSpPr>
        <p:spPr>
          <a:xfrm>
            <a:off x="2926080" y="1691640"/>
            <a:ext cx="640080" cy="640080"/>
          </a:xfrm>
          <a:prstGeom prst="ellipse">
            <a:avLst/>
          </a:prstGeom>
          <a:solidFill>
            <a:srgbClr val="C9A227"/>
          </a:solidFill>
          <a:ln/>
        </p:spPr>
      </p:sp>
      <p:pic>
        <p:nvPicPr>
          <p:cNvPr id="8" name="Image 0" descr="preencoded.png">    </p:cNvPr>
          <p:cNvPicPr>
            <a:picLocks noChangeAspect="1"/>
          </p:cNvPicPr>
          <p:nvPr/>
        </p:nvPicPr>
        <p:blipFill>
          <a:blip r:embed="rId1"/>
          <a:stretch>
            <a:fillRect/>
          </a:stretch>
        </p:blipFill>
        <p:spPr>
          <a:xfrm>
            <a:off x="3098902" y="1864462"/>
            <a:ext cx="294437" cy="294437"/>
          </a:xfrm>
          <a:prstGeom prst="rect">
            <a:avLst/>
          </a:prstGeom>
        </p:spPr>
      </p:pic>
      <p:sp>
        <p:nvSpPr>
          <p:cNvPr id="9" name="Text 5"/>
          <p:cNvSpPr txBox="1"/>
          <p:nvPr/>
        </p:nvSpPr>
        <p:spPr>
          <a:xfrm>
            <a:off x="3749040" y="1691640"/>
            <a:ext cx="3200400" cy="64008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Deliverable</a:t>
            </a:r>
            <a:endParaRPr lang="en-US" sz="2400" dirty="0"/>
          </a:p>
        </p:txBody>
      </p:sp>
      <p:sp>
        <p:nvSpPr>
          <p:cNvPr id="10" name="Shape 6"/>
          <p:cNvSpPr/>
          <p:nvPr/>
        </p:nvSpPr>
        <p:spPr>
          <a:xfrm>
            <a:off x="7360920" y="1691640"/>
            <a:ext cx="640080" cy="640080"/>
          </a:xfrm>
          <a:prstGeom prst="ellipse">
            <a:avLst/>
          </a:prstGeom>
          <a:solidFill>
            <a:srgbClr val="1B2A4A"/>
          </a:solidFill>
          <a:ln/>
        </p:spPr>
      </p:sp>
      <p:pic>
        <p:nvPicPr>
          <p:cNvPr id="11" name="Image 1" descr="preencoded.png">    </p:cNvPr>
          <p:cNvPicPr>
            <a:picLocks noChangeAspect="1"/>
          </p:cNvPicPr>
          <p:nvPr/>
        </p:nvPicPr>
        <p:blipFill>
          <a:blip r:embed="rId2"/>
          <a:stretch>
            <a:fillRect/>
          </a:stretch>
        </p:blipFill>
        <p:spPr>
          <a:xfrm>
            <a:off x="7533742" y="1864462"/>
            <a:ext cx="294437" cy="294437"/>
          </a:xfrm>
          <a:prstGeom prst="rect">
            <a:avLst/>
          </a:prstGeom>
        </p:spPr>
      </p:pic>
      <p:sp>
        <p:nvSpPr>
          <p:cNvPr id="12" name="Text 7"/>
          <p:cNvSpPr txBox="1"/>
          <p:nvPr/>
        </p:nvSpPr>
        <p:spPr>
          <a:xfrm>
            <a:off x="8183880" y="1691640"/>
            <a:ext cx="3200400" cy="640080"/>
          </a:xfrm>
          <a:prstGeom prst="rect">
            <a:avLst/>
          </a:prstGeom>
          <a:noFill/>
          <a:ln/>
        </p:spPr>
        <p:txBody>
          <a:bodyPr wrap="square" lIns="0" tIns="0" rIns="0" bIns="0" rtlCol="0" anchor="ctr"/>
          <a:lstStyle/>
          <a:p>
            <a:pPr indent="0" marL="0">
              <a:buNone/>
            </a:pPr>
            <a:r>
              <a:rPr lang="en-US" sz="2400" b="1" dirty="0">
                <a:solidFill>
                  <a:srgbClr val="1B2A4A"/>
                </a:solidFill>
                <a:latin typeface="Cambria" pitchFamily="34" charset="0"/>
                <a:ea typeface="Cambria" pitchFamily="34" charset="-122"/>
                <a:cs typeface="Cambria" pitchFamily="34" charset="-120"/>
              </a:rPr>
              <a:t>Milestone</a:t>
            </a:r>
            <a:endParaRPr lang="en-US" sz="2400" dirty="0"/>
          </a:p>
        </p:txBody>
      </p:sp>
      <p:sp>
        <p:nvSpPr>
          <p:cNvPr id="13" name="Text 8"/>
          <p:cNvSpPr txBox="1"/>
          <p:nvPr/>
        </p:nvSpPr>
        <p:spPr>
          <a:xfrm>
            <a:off x="548640" y="2560320"/>
            <a:ext cx="2194560" cy="932688"/>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What it is</a:t>
            </a:r>
            <a:endParaRPr lang="en-US" sz="1500" dirty="0"/>
          </a:p>
        </p:txBody>
      </p:sp>
      <p:sp>
        <p:nvSpPr>
          <p:cNvPr id="14" name="Shape 9"/>
          <p:cNvSpPr/>
          <p:nvPr/>
        </p:nvSpPr>
        <p:spPr>
          <a:xfrm>
            <a:off x="2926080" y="2560320"/>
            <a:ext cx="4279392" cy="932688"/>
          </a:xfrm>
          <a:prstGeom prst="roundRect">
            <a:avLst>
              <a:gd name="adj" fmla="val 7843"/>
            </a:avLst>
          </a:prstGeom>
          <a:solidFill>
            <a:srgbClr val="F4F7FC"/>
          </a:solidFill>
          <a:ln/>
        </p:spPr>
      </p:sp>
      <p:sp>
        <p:nvSpPr>
          <p:cNvPr id="15" name="Text 10"/>
          <p:cNvSpPr txBox="1"/>
          <p:nvPr/>
        </p:nvSpPr>
        <p:spPr>
          <a:xfrm>
            <a:off x="3154680" y="2560320"/>
            <a:ext cx="3822192" cy="932688"/>
          </a:xfrm>
          <a:prstGeom prst="rect">
            <a:avLst/>
          </a:prstGeom>
          <a:noFill/>
          <a:ln/>
        </p:spPr>
        <p:txBody>
          <a:bodyPr wrap="square" lIns="0" tIns="0" rIns="0" bIns="0" rtlCol="0" anchor="ctr"/>
          <a:lstStyle/>
          <a:p>
            <a:pPr indent="0" marL="0">
              <a:buNone/>
            </a:pPr>
            <a:r>
              <a:rPr lang="en-US" sz="1400" dirty="0">
                <a:solidFill>
                  <a:srgbClr val="2B3445"/>
                </a:solidFill>
                <a:latin typeface="Calibri" pitchFamily="34" charset="0"/>
                <a:ea typeface="Calibri" pitchFamily="34" charset="-122"/>
                <a:cs typeface="Calibri" pitchFamily="34" charset="-120"/>
              </a:rPr>
              <a:t>A specific, documented result of the completion of a task</a:t>
            </a:r>
            <a:endParaRPr lang="en-US" sz="1400" dirty="0"/>
          </a:p>
        </p:txBody>
      </p:sp>
      <p:sp>
        <p:nvSpPr>
          <p:cNvPr id="16" name="Shape 11"/>
          <p:cNvSpPr/>
          <p:nvPr/>
        </p:nvSpPr>
        <p:spPr>
          <a:xfrm>
            <a:off x="7360920" y="2560320"/>
            <a:ext cx="4279392" cy="932688"/>
          </a:xfrm>
          <a:prstGeom prst="roundRect">
            <a:avLst>
              <a:gd name="adj" fmla="val 7843"/>
            </a:avLst>
          </a:prstGeom>
          <a:solidFill>
            <a:srgbClr val="1B2A4A"/>
          </a:solidFill>
          <a:ln/>
        </p:spPr>
      </p:sp>
      <p:sp>
        <p:nvSpPr>
          <p:cNvPr id="17" name="Text 12"/>
          <p:cNvSpPr txBox="1"/>
          <p:nvPr/>
        </p:nvSpPr>
        <p:spPr>
          <a:xfrm>
            <a:off x="7589520" y="2560320"/>
            <a:ext cx="3822192" cy="932688"/>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A significant event marking the completion of an important stage or the achievement of an intermediate result</a:t>
            </a:r>
            <a:endParaRPr lang="en-US" sz="1400" dirty="0"/>
          </a:p>
        </p:txBody>
      </p:sp>
      <p:sp>
        <p:nvSpPr>
          <p:cNvPr id="18" name="Text 13"/>
          <p:cNvSpPr txBox="1"/>
          <p:nvPr/>
        </p:nvSpPr>
        <p:spPr>
          <a:xfrm>
            <a:off x="548640" y="3621024"/>
            <a:ext cx="2194560" cy="932688"/>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Form</a:t>
            </a:r>
            <a:endParaRPr lang="en-US" sz="1500" dirty="0"/>
          </a:p>
        </p:txBody>
      </p:sp>
      <p:sp>
        <p:nvSpPr>
          <p:cNvPr id="19" name="Shape 14"/>
          <p:cNvSpPr/>
          <p:nvPr/>
        </p:nvSpPr>
        <p:spPr>
          <a:xfrm>
            <a:off x="2926080" y="3621024"/>
            <a:ext cx="4279392" cy="932688"/>
          </a:xfrm>
          <a:prstGeom prst="roundRect">
            <a:avLst>
              <a:gd name="adj" fmla="val 7843"/>
            </a:avLst>
          </a:prstGeom>
          <a:solidFill>
            <a:srgbClr val="F4F7FC"/>
          </a:solidFill>
          <a:ln/>
        </p:spPr>
      </p:sp>
      <p:sp>
        <p:nvSpPr>
          <p:cNvPr id="20" name="Text 15"/>
          <p:cNvSpPr txBox="1"/>
          <p:nvPr/>
        </p:nvSpPr>
        <p:spPr>
          <a:xfrm>
            <a:off x="3154680" y="3621024"/>
            <a:ext cx="3822192" cy="932688"/>
          </a:xfrm>
          <a:prstGeom prst="rect">
            <a:avLst/>
          </a:prstGeom>
          <a:noFill/>
          <a:ln/>
        </p:spPr>
        <p:txBody>
          <a:bodyPr wrap="square" lIns="0" tIns="0" rIns="0" bIns="0" rtlCol="0" anchor="ctr"/>
          <a:lstStyle/>
          <a:p>
            <a:pPr indent="0" marL="0">
              <a:buNone/>
            </a:pPr>
            <a:r>
              <a:rPr lang="en-US" sz="1400" dirty="0">
                <a:solidFill>
                  <a:srgbClr val="2B3445"/>
                </a:solidFill>
                <a:latin typeface="Calibri" pitchFamily="34" charset="0"/>
                <a:ea typeface="Calibri" pitchFamily="34" charset="-122"/>
                <a:cs typeface="Calibri" pitchFamily="34" charset="-120"/>
              </a:rPr>
              <a:t>A tangible product: a report, training manual, database, prototype or publication</a:t>
            </a:r>
            <a:endParaRPr lang="en-US" sz="1400" dirty="0"/>
          </a:p>
        </p:txBody>
      </p:sp>
      <p:sp>
        <p:nvSpPr>
          <p:cNvPr id="21" name="Shape 16"/>
          <p:cNvSpPr/>
          <p:nvPr/>
        </p:nvSpPr>
        <p:spPr>
          <a:xfrm>
            <a:off x="7360920" y="3621024"/>
            <a:ext cx="4279392" cy="932688"/>
          </a:xfrm>
          <a:prstGeom prst="roundRect">
            <a:avLst>
              <a:gd name="adj" fmla="val 7843"/>
            </a:avLst>
          </a:prstGeom>
          <a:solidFill>
            <a:srgbClr val="1B2A4A"/>
          </a:solidFill>
          <a:ln/>
        </p:spPr>
      </p:sp>
      <p:sp>
        <p:nvSpPr>
          <p:cNvPr id="22" name="Text 17"/>
          <p:cNvSpPr txBox="1"/>
          <p:nvPr/>
        </p:nvSpPr>
        <p:spPr>
          <a:xfrm>
            <a:off x="7589520" y="3621024"/>
            <a:ext cx="3822192" cy="932688"/>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A point in time: unlike an activity, it has no duration or resource requirement</a:t>
            </a:r>
            <a:endParaRPr lang="en-US" sz="1400" dirty="0"/>
          </a:p>
        </p:txBody>
      </p:sp>
      <p:sp>
        <p:nvSpPr>
          <p:cNvPr id="23" name="Text 18"/>
          <p:cNvSpPr txBox="1"/>
          <p:nvPr/>
        </p:nvSpPr>
        <p:spPr>
          <a:xfrm>
            <a:off x="548640" y="4681728"/>
            <a:ext cx="2194560" cy="932688"/>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What it is used for</a:t>
            </a:r>
            <a:endParaRPr lang="en-US" sz="1500" dirty="0"/>
          </a:p>
        </p:txBody>
      </p:sp>
      <p:sp>
        <p:nvSpPr>
          <p:cNvPr id="24" name="Shape 19"/>
          <p:cNvSpPr/>
          <p:nvPr/>
        </p:nvSpPr>
        <p:spPr>
          <a:xfrm>
            <a:off x="2926080" y="4681728"/>
            <a:ext cx="4279392" cy="932688"/>
          </a:xfrm>
          <a:prstGeom prst="roundRect">
            <a:avLst>
              <a:gd name="adj" fmla="val 7843"/>
            </a:avLst>
          </a:prstGeom>
          <a:solidFill>
            <a:srgbClr val="F4F7FC"/>
          </a:solidFill>
          <a:ln/>
        </p:spPr>
      </p:sp>
      <p:sp>
        <p:nvSpPr>
          <p:cNvPr id="25" name="Text 20"/>
          <p:cNvSpPr txBox="1"/>
          <p:nvPr/>
        </p:nvSpPr>
        <p:spPr>
          <a:xfrm>
            <a:off x="3154680" y="4681728"/>
            <a:ext cx="3822192" cy="932688"/>
          </a:xfrm>
          <a:prstGeom prst="rect">
            <a:avLst/>
          </a:prstGeom>
          <a:noFill/>
          <a:ln/>
        </p:spPr>
        <p:txBody>
          <a:bodyPr wrap="square" lIns="0" tIns="0" rIns="0" bIns="0" rtlCol="0" anchor="ctr"/>
          <a:lstStyle/>
          <a:p>
            <a:pPr indent="0" marL="0">
              <a:buNone/>
            </a:pPr>
            <a:r>
              <a:rPr lang="en-US" sz="1400" dirty="0">
                <a:solidFill>
                  <a:srgbClr val="2B3445"/>
                </a:solidFill>
                <a:latin typeface="Calibri" pitchFamily="34" charset="0"/>
                <a:ea typeface="Calibri" pitchFamily="34" charset="-122"/>
                <a:cs typeface="Calibri" pitchFamily="34" charset="-120"/>
              </a:rPr>
              <a:t>Submitted to the donor in accordance with the schedule</a:t>
            </a:r>
            <a:endParaRPr lang="en-US" sz="1400" dirty="0"/>
          </a:p>
        </p:txBody>
      </p:sp>
      <p:sp>
        <p:nvSpPr>
          <p:cNvPr id="26" name="Shape 21"/>
          <p:cNvSpPr/>
          <p:nvPr/>
        </p:nvSpPr>
        <p:spPr>
          <a:xfrm>
            <a:off x="7360920" y="4681728"/>
            <a:ext cx="4279392" cy="932688"/>
          </a:xfrm>
          <a:prstGeom prst="roundRect">
            <a:avLst>
              <a:gd name="adj" fmla="val 7843"/>
            </a:avLst>
          </a:prstGeom>
          <a:solidFill>
            <a:srgbClr val="1B2A4A"/>
          </a:solidFill>
          <a:ln/>
        </p:spPr>
      </p:sp>
      <p:sp>
        <p:nvSpPr>
          <p:cNvPr id="27" name="Text 22"/>
          <p:cNvSpPr txBox="1"/>
          <p:nvPr/>
        </p:nvSpPr>
        <p:spPr>
          <a:xfrm>
            <a:off x="7589520" y="4681728"/>
            <a:ext cx="3822192" cy="932688"/>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Monitoring progress and making go/no-go decisions</a:t>
            </a:r>
            <a:endParaRPr lang="en-US" sz="1400" dirty="0"/>
          </a:p>
        </p:txBody>
      </p:sp>
      <p:sp>
        <p:nvSpPr>
          <p:cNvPr id="28" name="Text 23"/>
          <p:cNvSpPr txBox="1"/>
          <p:nvPr/>
        </p:nvSpPr>
        <p:spPr>
          <a:xfrm>
            <a:off x="548640" y="5852160"/>
            <a:ext cx="11091672" cy="274320"/>
          </a:xfrm>
          <a:prstGeom prst="rect">
            <a:avLst/>
          </a:prstGeom>
          <a:noFill/>
          <a:ln/>
        </p:spPr>
        <p:txBody>
          <a:bodyPr wrap="square" lIns="0" tIns="0" rIns="0" bIns="0" rtlCol="0" anchor="t"/>
          <a:lstStyle/>
          <a:p>
            <a:pPr indent="0" marL="0">
              <a:buNone/>
            </a:pPr>
            <a:r>
              <a:rPr lang="en-US" sz="1250" i="1" dirty="0">
                <a:solidFill>
                  <a:srgbClr val="64708C"/>
                </a:solidFill>
                <a:latin typeface="Calibri" pitchFamily="34" charset="0"/>
                <a:ea typeface="Calibri" pitchFamily="34" charset="-122"/>
                <a:cs typeface="Calibri" pitchFamily="34" charset="-120"/>
              </a:rPr>
              <a:t>Each work package lists its expected deliverables; milestones mark the completion of important stages across the work plan.</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3.4 · SCHEDULING</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Implementation Timetable as a Gantt Chart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15</a:t>
            </a:r>
            <a:endParaRPr lang="en-US" sz="900" dirty="0"/>
          </a:p>
        </p:txBody>
      </p:sp>
      <p:sp>
        <p:nvSpPr>
          <p:cNvPr id="7" name="Shape 4"/>
          <p:cNvSpPr/>
          <p:nvPr/>
        </p:nvSpPr>
        <p:spPr>
          <a:xfrm>
            <a:off x="3154680" y="2011680"/>
            <a:ext cx="2121408" cy="3063240"/>
          </a:xfrm>
          <a:prstGeom prst="rect">
            <a:avLst/>
          </a:prstGeom>
          <a:solidFill>
            <a:srgbClr val="F4F7FC"/>
          </a:solidFill>
          <a:ln/>
        </p:spPr>
      </p:sp>
      <p:sp>
        <p:nvSpPr>
          <p:cNvPr id="8" name="Text 5"/>
          <p:cNvSpPr txBox="1"/>
          <p:nvPr/>
        </p:nvSpPr>
        <p:spPr>
          <a:xfrm>
            <a:off x="3154680" y="1691640"/>
            <a:ext cx="2121408" cy="274320"/>
          </a:xfrm>
          <a:prstGeom prst="rect">
            <a:avLst/>
          </a:prstGeom>
          <a:noFill/>
          <a:ln/>
        </p:spPr>
        <p:txBody>
          <a:bodyPr wrap="square" lIns="0" tIns="0" rIns="0" bIns="0" rtlCol="0" anchor="t"/>
          <a:lstStyle/>
          <a:p>
            <a:pPr algn="ctr" indent="0" marL="0">
              <a:buNone/>
            </a:pPr>
            <a:r>
              <a:rPr lang="en-US" sz="1200" b="1" dirty="0">
                <a:solidFill>
                  <a:srgbClr val="64708C"/>
                </a:solidFill>
                <a:latin typeface="Calibri" pitchFamily="34" charset="0"/>
                <a:ea typeface="Calibri" pitchFamily="34" charset="-122"/>
                <a:cs typeface="Calibri" pitchFamily="34" charset="-120"/>
              </a:rPr>
              <a:t>Months 1–6</a:t>
            </a:r>
            <a:endParaRPr lang="en-US" sz="1200" dirty="0"/>
          </a:p>
        </p:txBody>
      </p:sp>
      <p:sp>
        <p:nvSpPr>
          <p:cNvPr id="9" name="Text 6"/>
          <p:cNvSpPr txBox="1"/>
          <p:nvPr/>
        </p:nvSpPr>
        <p:spPr>
          <a:xfrm>
            <a:off x="5276088" y="1691640"/>
            <a:ext cx="2121408" cy="274320"/>
          </a:xfrm>
          <a:prstGeom prst="rect">
            <a:avLst/>
          </a:prstGeom>
          <a:noFill/>
          <a:ln/>
        </p:spPr>
        <p:txBody>
          <a:bodyPr wrap="square" lIns="0" tIns="0" rIns="0" bIns="0" rtlCol="0" anchor="t"/>
          <a:lstStyle/>
          <a:p>
            <a:pPr algn="ctr" indent="0" marL="0">
              <a:buNone/>
            </a:pPr>
            <a:r>
              <a:rPr lang="en-US" sz="1200" b="1" dirty="0">
                <a:solidFill>
                  <a:srgbClr val="64708C"/>
                </a:solidFill>
                <a:latin typeface="Calibri" pitchFamily="34" charset="0"/>
                <a:ea typeface="Calibri" pitchFamily="34" charset="-122"/>
                <a:cs typeface="Calibri" pitchFamily="34" charset="-120"/>
              </a:rPr>
              <a:t>Months 7–12</a:t>
            </a:r>
            <a:endParaRPr lang="en-US" sz="1200" dirty="0"/>
          </a:p>
        </p:txBody>
      </p:sp>
      <p:sp>
        <p:nvSpPr>
          <p:cNvPr id="10" name="Shape 7"/>
          <p:cNvSpPr/>
          <p:nvPr/>
        </p:nvSpPr>
        <p:spPr>
          <a:xfrm>
            <a:off x="7397496" y="2011680"/>
            <a:ext cx="2121408" cy="3063240"/>
          </a:xfrm>
          <a:prstGeom prst="rect">
            <a:avLst/>
          </a:prstGeom>
          <a:solidFill>
            <a:srgbClr val="F4F7FC"/>
          </a:solidFill>
          <a:ln/>
        </p:spPr>
      </p:sp>
      <p:sp>
        <p:nvSpPr>
          <p:cNvPr id="11" name="Text 8"/>
          <p:cNvSpPr txBox="1"/>
          <p:nvPr/>
        </p:nvSpPr>
        <p:spPr>
          <a:xfrm>
            <a:off x="7397496" y="1691640"/>
            <a:ext cx="2121408" cy="274320"/>
          </a:xfrm>
          <a:prstGeom prst="rect">
            <a:avLst/>
          </a:prstGeom>
          <a:noFill/>
          <a:ln/>
        </p:spPr>
        <p:txBody>
          <a:bodyPr wrap="square" lIns="0" tIns="0" rIns="0" bIns="0" rtlCol="0" anchor="t"/>
          <a:lstStyle/>
          <a:p>
            <a:pPr algn="ctr" indent="0" marL="0">
              <a:buNone/>
            </a:pPr>
            <a:r>
              <a:rPr lang="en-US" sz="1200" b="1" dirty="0">
                <a:solidFill>
                  <a:srgbClr val="64708C"/>
                </a:solidFill>
                <a:latin typeface="Calibri" pitchFamily="34" charset="0"/>
                <a:ea typeface="Calibri" pitchFamily="34" charset="-122"/>
                <a:cs typeface="Calibri" pitchFamily="34" charset="-120"/>
              </a:rPr>
              <a:t>Months 13–18</a:t>
            </a:r>
            <a:endParaRPr lang="en-US" sz="1200" dirty="0"/>
          </a:p>
        </p:txBody>
      </p:sp>
      <p:sp>
        <p:nvSpPr>
          <p:cNvPr id="12" name="Text 9"/>
          <p:cNvSpPr txBox="1"/>
          <p:nvPr/>
        </p:nvSpPr>
        <p:spPr>
          <a:xfrm>
            <a:off x="9518904" y="1691640"/>
            <a:ext cx="2121408" cy="274320"/>
          </a:xfrm>
          <a:prstGeom prst="rect">
            <a:avLst/>
          </a:prstGeom>
          <a:noFill/>
          <a:ln/>
        </p:spPr>
        <p:txBody>
          <a:bodyPr wrap="square" lIns="0" tIns="0" rIns="0" bIns="0" rtlCol="0" anchor="t"/>
          <a:lstStyle/>
          <a:p>
            <a:pPr algn="ctr" indent="0" marL="0">
              <a:buNone/>
            </a:pPr>
            <a:r>
              <a:rPr lang="en-US" sz="1200" b="1" dirty="0">
                <a:solidFill>
                  <a:srgbClr val="64708C"/>
                </a:solidFill>
                <a:latin typeface="Calibri" pitchFamily="34" charset="0"/>
                <a:ea typeface="Calibri" pitchFamily="34" charset="-122"/>
                <a:cs typeface="Calibri" pitchFamily="34" charset="-120"/>
              </a:rPr>
              <a:t>Months 19–24</a:t>
            </a:r>
            <a:endParaRPr lang="en-US" sz="1200" dirty="0"/>
          </a:p>
        </p:txBody>
      </p:sp>
      <p:sp>
        <p:nvSpPr>
          <p:cNvPr id="13" name="Shape 10"/>
          <p:cNvSpPr/>
          <p:nvPr/>
        </p:nvSpPr>
        <p:spPr>
          <a:xfrm>
            <a:off x="3154680" y="5074920"/>
            <a:ext cx="8485632" cy="0"/>
          </a:xfrm>
          <a:prstGeom prst="line">
            <a:avLst/>
          </a:prstGeom>
          <a:noFill/>
          <a:ln w="12700">
            <a:solidFill>
              <a:srgbClr val="D5DDEB"/>
            </a:solidFill>
            <a:prstDash val="solid"/>
          </a:ln>
        </p:spPr>
      </p:sp>
      <p:sp>
        <p:nvSpPr>
          <p:cNvPr id="14" name="Text 11"/>
          <p:cNvSpPr txBox="1"/>
          <p:nvPr/>
        </p:nvSpPr>
        <p:spPr>
          <a:xfrm>
            <a:off x="548640" y="2148840"/>
            <a:ext cx="2468880" cy="274320"/>
          </a:xfrm>
          <a:prstGeom prst="rect">
            <a:avLst/>
          </a:prstGeom>
          <a:noFill/>
          <a:ln/>
        </p:spPr>
        <p:txBody>
          <a:bodyPr wrap="square" lIns="0" tIns="0" rIns="0" bIns="0" rtlCol="0" anchor="t"/>
          <a:lstStyle/>
          <a:p>
            <a:pPr algn="l" indent="0" marL="0">
              <a:buNone/>
            </a:pPr>
            <a:r>
              <a:rPr lang="en-US" sz="1100" b="1" spc="200" kern="0" dirty="0">
                <a:solidFill>
                  <a:srgbClr val="C9A227"/>
                </a:solidFill>
                <a:latin typeface="Calibri" pitchFamily="34" charset="0"/>
                <a:ea typeface="Calibri" pitchFamily="34" charset="-122"/>
                <a:cs typeface="Calibri" pitchFamily="34" charset="-120"/>
              </a:rPr>
              <a:t>MILESTONES</a:t>
            </a:r>
            <a:endParaRPr lang="en-US" sz="1100" dirty="0"/>
          </a:p>
        </p:txBody>
      </p:sp>
      <p:sp>
        <p:nvSpPr>
          <p:cNvPr id="15" name="Shape 12"/>
          <p:cNvSpPr/>
          <p:nvPr/>
        </p:nvSpPr>
        <p:spPr>
          <a:xfrm>
            <a:off x="5276088" y="2441448"/>
            <a:ext cx="0" cy="2633472"/>
          </a:xfrm>
          <a:prstGeom prst="line">
            <a:avLst/>
          </a:prstGeom>
          <a:noFill/>
          <a:ln w="12700">
            <a:solidFill>
              <a:srgbClr val="C9A227"/>
            </a:solidFill>
            <a:prstDash val="dash"/>
          </a:ln>
        </p:spPr>
      </p:sp>
      <p:sp>
        <p:nvSpPr>
          <p:cNvPr id="16" name="Shape 13"/>
          <p:cNvSpPr/>
          <p:nvPr/>
        </p:nvSpPr>
        <p:spPr>
          <a:xfrm>
            <a:off x="8104632" y="2441448"/>
            <a:ext cx="0" cy="2633472"/>
          </a:xfrm>
          <a:prstGeom prst="line">
            <a:avLst/>
          </a:prstGeom>
          <a:noFill/>
          <a:ln w="12700">
            <a:solidFill>
              <a:srgbClr val="C9A227"/>
            </a:solidFill>
            <a:prstDash val="dash"/>
          </a:ln>
        </p:spPr>
      </p:sp>
      <p:sp>
        <p:nvSpPr>
          <p:cNvPr id="17" name="Shape 14"/>
          <p:cNvSpPr/>
          <p:nvPr/>
        </p:nvSpPr>
        <p:spPr>
          <a:xfrm>
            <a:off x="10933176" y="2441448"/>
            <a:ext cx="0" cy="2633472"/>
          </a:xfrm>
          <a:prstGeom prst="line">
            <a:avLst/>
          </a:prstGeom>
          <a:noFill/>
          <a:ln w="12700">
            <a:solidFill>
              <a:srgbClr val="C9A227"/>
            </a:solidFill>
            <a:prstDash val="dash"/>
          </a:ln>
        </p:spPr>
      </p:sp>
      <p:sp>
        <p:nvSpPr>
          <p:cNvPr id="18" name="Text 15"/>
          <p:cNvSpPr txBox="1"/>
          <p:nvPr/>
        </p:nvSpPr>
        <p:spPr>
          <a:xfrm>
            <a:off x="548640" y="2606040"/>
            <a:ext cx="2560320" cy="493776"/>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WP1  </a:t>
            </a:r>
            <a:pPr indent="0" marL="0">
              <a:buNone/>
            </a:pPr>
            <a:r>
              <a:rPr lang="en-US" sz="1250" dirty="0">
                <a:solidFill>
                  <a:srgbClr val="2B3445"/>
                </a:solidFill>
                <a:latin typeface="Calibri" pitchFamily="34" charset="0"/>
                <a:ea typeface="Calibri" pitchFamily="34" charset="-122"/>
                <a:cs typeface="Calibri" pitchFamily="34" charset="-120"/>
              </a:rPr>
              <a:t>Project management</a:t>
            </a:r>
            <a:endParaRPr lang="en-US" sz="1250" dirty="0"/>
          </a:p>
        </p:txBody>
      </p:sp>
      <p:sp>
        <p:nvSpPr>
          <p:cNvPr id="19" name="Shape 16"/>
          <p:cNvSpPr/>
          <p:nvPr/>
        </p:nvSpPr>
        <p:spPr>
          <a:xfrm>
            <a:off x="3182112" y="2734056"/>
            <a:ext cx="8430768" cy="237744"/>
          </a:xfrm>
          <a:prstGeom prst="roundRect">
            <a:avLst>
              <a:gd name="adj" fmla="val 15385"/>
            </a:avLst>
          </a:prstGeom>
          <a:solidFill>
            <a:srgbClr val="8C9FC6"/>
          </a:solidFill>
          <a:ln/>
        </p:spPr>
      </p:sp>
      <p:sp>
        <p:nvSpPr>
          <p:cNvPr id="20" name="Text 17"/>
          <p:cNvSpPr txBox="1"/>
          <p:nvPr/>
        </p:nvSpPr>
        <p:spPr>
          <a:xfrm>
            <a:off x="548640" y="3099816"/>
            <a:ext cx="2560320" cy="493776"/>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WP2  </a:t>
            </a:r>
            <a:pPr indent="0" marL="0">
              <a:buNone/>
            </a:pPr>
            <a:r>
              <a:rPr lang="en-US" sz="1250" dirty="0">
                <a:solidFill>
                  <a:srgbClr val="2B3445"/>
                </a:solidFill>
                <a:latin typeface="Calibri" pitchFamily="34" charset="0"/>
                <a:ea typeface="Calibri" pitchFamily="34" charset="-122"/>
                <a:cs typeface="Calibri" pitchFamily="34" charset="-120"/>
              </a:rPr>
              <a:t>Research and analysis</a:t>
            </a:r>
            <a:endParaRPr lang="en-US" sz="1250" dirty="0"/>
          </a:p>
        </p:txBody>
      </p:sp>
      <p:sp>
        <p:nvSpPr>
          <p:cNvPr id="21" name="Shape 18"/>
          <p:cNvSpPr/>
          <p:nvPr/>
        </p:nvSpPr>
        <p:spPr>
          <a:xfrm>
            <a:off x="3182112" y="3227832"/>
            <a:ext cx="2066544" cy="237744"/>
          </a:xfrm>
          <a:prstGeom prst="roundRect">
            <a:avLst>
              <a:gd name="adj" fmla="val 15385"/>
            </a:avLst>
          </a:prstGeom>
          <a:solidFill>
            <a:srgbClr val="1B2A4A"/>
          </a:solidFill>
          <a:ln/>
        </p:spPr>
      </p:sp>
      <p:sp>
        <p:nvSpPr>
          <p:cNvPr id="22" name="Text 19"/>
          <p:cNvSpPr txBox="1"/>
          <p:nvPr/>
        </p:nvSpPr>
        <p:spPr>
          <a:xfrm>
            <a:off x="548640" y="3593592"/>
            <a:ext cx="2560320" cy="493776"/>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WP3  </a:t>
            </a:r>
            <a:pPr indent="0" marL="0">
              <a:buNone/>
            </a:pPr>
            <a:r>
              <a:rPr lang="en-US" sz="1250" dirty="0">
                <a:solidFill>
                  <a:srgbClr val="2B3445"/>
                </a:solidFill>
                <a:latin typeface="Calibri" pitchFamily="34" charset="0"/>
                <a:ea typeface="Calibri" pitchFamily="34" charset="-122"/>
                <a:cs typeface="Calibri" pitchFamily="34" charset="-120"/>
              </a:rPr>
              <a:t>Training materials</a:t>
            </a:r>
            <a:endParaRPr lang="en-US" sz="1250" dirty="0"/>
          </a:p>
        </p:txBody>
      </p:sp>
      <p:sp>
        <p:nvSpPr>
          <p:cNvPr id="23" name="Shape 20"/>
          <p:cNvSpPr/>
          <p:nvPr/>
        </p:nvSpPr>
        <p:spPr>
          <a:xfrm>
            <a:off x="5303520" y="3721608"/>
            <a:ext cx="2773680" cy="237744"/>
          </a:xfrm>
          <a:prstGeom prst="roundRect">
            <a:avLst>
              <a:gd name="adj" fmla="val 15385"/>
            </a:avLst>
          </a:prstGeom>
          <a:solidFill>
            <a:srgbClr val="1B2A4A"/>
          </a:solidFill>
          <a:ln/>
        </p:spPr>
      </p:sp>
      <p:sp>
        <p:nvSpPr>
          <p:cNvPr id="24" name="Text 21"/>
          <p:cNvSpPr txBox="1"/>
          <p:nvPr/>
        </p:nvSpPr>
        <p:spPr>
          <a:xfrm>
            <a:off x="548640" y="4087368"/>
            <a:ext cx="2560320" cy="493776"/>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WP4  </a:t>
            </a:r>
            <a:pPr indent="0" marL="0">
              <a:buNone/>
            </a:pPr>
            <a:r>
              <a:rPr lang="en-US" sz="1250" dirty="0">
                <a:solidFill>
                  <a:srgbClr val="2B3445"/>
                </a:solidFill>
                <a:latin typeface="Calibri" pitchFamily="34" charset="0"/>
                <a:ea typeface="Calibri" pitchFamily="34" charset="-122"/>
                <a:cs typeface="Calibri" pitchFamily="34" charset="-120"/>
              </a:rPr>
              <a:t>Piloting and implementation</a:t>
            </a:r>
            <a:endParaRPr lang="en-US" sz="1250" dirty="0"/>
          </a:p>
        </p:txBody>
      </p:sp>
      <p:sp>
        <p:nvSpPr>
          <p:cNvPr id="25" name="Shape 22"/>
          <p:cNvSpPr/>
          <p:nvPr/>
        </p:nvSpPr>
        <p:spPr>
          <a:xfrm>
            <a:off x="8132064" y="4215384"/>
            <a:ext cx="2773680" cy="237744"/>
          </a:xfrm>
          <a:prstGeom prst="roundRect">
            <a:avLst>
              <a:gd name="adj" fmla="val 15385"/>
            </a:avLst>
          </a:prstGeom>
          <a:solidFill>
            <a:srgbClr val="1B2A4A"/>
          </a:solidFill>
          <a:ln/>
        </p:spPr>
      </p:sp>
      <p:sp>
        <p:nvSpPr>
          <p:cNvPr id="26" name="Text 23"/>
          <p:cNvSpPr txBox="1"/>
          <p:nvPr/>
        </p:nvSpPr>
        <p:spPr>
          <a:xfrm>
            <a:off x="548640" y="4581144"/>
            <a:ext cx="2560320" cy="493776"/>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WP5  </a:t>
            </a:r>
            <a:pPr indent="0" marL="0">
              <a:buNone/>
            </a:pPr>
            <a:r>
              <a:rPr lang="en-US" sz="1250" dirty="0">
                <a:solidFill>
                  <a:srgbClr val="2B3445"/>
                </a:solidFill>
                <a:latin typeface="Calibri" pitchFamily="34" charset="0"/>
                <a:ea typeface="Calibri" pitchFamily="34" charset="-122"/>
                <a:cs typeface="Calibri" pitchFamily="34" charset="-120"/>
              </a:rPr>
              <a:t>Communication and dissemination</a:t>
            </a:r>
            <a:endParaRPr lang="en-US" sz="1250" dirty="0"/>
          </a:p>
        </p:txBody>
      </p:sp>
      <p:sp>
        <p:nvSpPr>
          <p:cNvPr id="27" name="Shape 24"/>
          <p:cNvSpPr/>
          <p:nvPr/>
        </p:nvSpPr>
        <p:spPr>
          <a:xfrm>
            <a:off x="3182112" y="4709160"/>
            <a:ext cx="8430768" cy="237744"/>
          </a:xfrm>
          <a:prstGeom prst="roundRect">
            <a:avLst>
              <a:gd name="adj" fmla="val 15385"/>
            </a:avLst>
          </a:prstGeom>
          <a:solidFill>
            <a:srgbClr val="8C9FC6"/>
          </a:solidFill>
          <a:ln/>
        </p:spPr>
      </p:sp>
      <p:sp>
        <p:nvSpPr>
          <p:cNvPr id="28" name="Shape 25"/>
          <p:cNvSpPr/>
          <p:nvPr/>
        </p:nvSpPr>
        <p:spPr>
          <a:xfrm>
            <a:off x="5276088" y="3502152"/>
            <a:ext cx="0" cy="219456"/>
          </a:xfrm>
          <a:prstGeom prst="line">
            <a:avLst/>
          </a:prstGeom>
          <a:noFill/>
          <a:ln w="19050">
            <a:solidFill>
              <a:srgbClr val="64708C"/>
            </a:solidFill>
            <a:prstDash val="solid"/>
            <a:tailEnd type="triangle"/>
          </a:ln>
        </p:spPr>
      </p:sp>
      <p:sp>
        <p:nvSpPr>
          <p:cNvPr id="29" name="Shape 26"/>
          <p:cNvSpPr/>
          <p:nvPr/>
        </p:nvSpPr>
        <p:spPr>
          <a:xfrm>
            <a:off x="8104632" y="3995928"/>
            <a:ext cx="0" cy="219456"/>
          </a:xfrm>
          <a:prstGeom prst="line">
            <a:avLst/>
          </a:prstGeom>
          <a:noFill/>
          <a:ln w="19050">
            <a:solidFill>
              <a:srgbClr val="64708C"/>
            </a:solidFill>
            <a:prstDash val="solid"/>
            <a:tailEnd type="triangle"/>
          </a:ln>
        </p:spPr>
      </p:sp>
      <p:sp>
        <p:nvSpPr>
          <p:cNvPr id="30" name="Shape 27"/>
          <p:cNvSpPr/>
          <p:nvPr/>
        </p:nvSpPr>
        <p:spPr>
          <a:xfrm>
            <a:off x="5120640" y="3191256"/>
            <a:ext cx="310896" cy="310896"/>
          </a:xfrm>
          <a:prstGeom prst="ellipse">
            <a:avLst/>
          </a:prstGeom>
          <a:solidFill>
            <a:srgbClr val="C9A227"/>
          </a:solidFill>
          <a:ln/>
        </p:spPr>
      </p:sp>
      <p:pic>
        <p:nvPicPr>
          <p:cNvPr id="31" name="Image 0" descr="preencoded.png">    </p:cNvPr>
          <p:cNvPicPr>
            <a:picLocks noChangeAspect="1"/>
          </p:cNvPicPr>
          <p:nvPr/>
        </p:nvPicPr>
        <p:blipFill>
          <a:blip r:embed="rId1"/>
          <a:stretch>
            <a:fillRect/>
          </a:stretch>
        </p:blipFill>
        <p:spPr>
          <a:xfrm>
            <a:off x="5204582" y="3275198"/>
            <a:ext cx="143012" cy="143012"/>
          </a:xfrm>
          <a:prstGeom prst="rect">
            <a:avLst/>
          </a:prstGeom>
        </p:spPr>
      </p:pic>
      <p:sp>
        <p:nvSpPr>
          <p:cNvPr id="32" name="Shape 28"/>
          <p:cNvSpPr/>
          <p:nvPr/>
        </p:nvSpPr>
        <p:spPr>
          <a:xfrm>
            <a:off x="7949184" y="3685032"/>
            <a:ext cx="310896" cy="310896"/>
          </a:xfrm>
          <a:prstGeom prst="ellipse">
            <a:avLst/>
          </a:prstGeom>
          <a:solidFill>
            <a:srgbClr val="C9A227"/>
          </a:solidFill>
          <a:ln/>
        </p:spPr>
      </p:sp>
      <p:pic>
        <p:nvPicPr>
          <p:cNvPr id="33" name="Image 1" descr="preencoded.png">    </p:cNvPr>
          <p:cNvPicPr>
            <a:picLocks noChangeAspect="1"/>
          </p:cNvPicPr>
          <p:nvPr/>
        </p:nvPicPr>
        <p:blipFill>
          <a:blip r:embed="rId2"/>
          <a:stretch>
            <a:fillRect/>
          </a:stretch>
        </p:blipFill>
        <p:spPr>
          <a:xfrm>
            <a:off x="8033126" y="3768974"/>
            <a:ext cx="143012" cy="143012"/>
          </a:xfrm>
          <a:prstGeom prst="rect">
            <a:avLst/>
          </a:prstGeom>
        </p:spPr>
      </p:pic>
      <p:sp>
        <p:nvSpPr>
          <p:cNvPr id="34" name="Shape 29"/>
          <p:cNvSpPr/>
          <p:nvPr/>
        </p:nvSpPr>
        <p:spPr>
          <a:xfrm>
            <a:off x="10777728" y="4178808"/>
            <a:ext cx="310896" cy="310896"/>
          </a:xfrm>
          <a:prstGeom prst="ellipse">
            <a:avLst/>
          </a:prstGeom>
          <a:solidFill>
            <a:srgbClr val="C9A227"/>
          </a:solidFill>
          <a:ln/>
        </p:spPr>
      </p:sp>
      <p:pic>
        <p:nvPicPr>
          <p:cNvPr id="35" name="Image 2" descr="preencoded.png">    </p:cNvPr>
          <p:cNvPicPr>
            <a:picLocks noChangeAspect="1"/>
          </p:cNvPicPr>
          <p:nvPr/>
        </p:nvPicPr>
        <p:blipFill>
          <a:blip r:embed="rId3"/>
          <a:stretch>
            <a:fillRect/>
          </a:stretch>
        </p:blipFill>
        <p:spPr>
          <a:xfrm>
            <a:off x="10861670" y="4262750"/>
            <a:ext cx="143012" cy="143012"/>
          </a:xfrm>
          <a:prstGeom prst="rect">
            <a:avLst/>
          </a:prstGeom>
        </p:spPr>
      </p:pic>
      <p:sp>
        <p:nvSpPr>
          <p:cNvPr id="36" name="Shape 30"/>
          <p:cNvSpPr/>
          <p:nvPr/>
        </p:nvSpPr>
        <p:spPr>
          <a:xfrm>
            <a:off x="5129784" y="2139696"/>
            <a:ext cx="292608" cy="292608"/>
          </a:xfrm>
          <a:prstGeom prst="diamond">
            <a:avLst/>
          </a:prstGeom>
          <a:solidFill>
            <a:srgbClr val="C9A227"/>
          </a:solidFill>
          <a:ln w="12700">
            <a:solidFill>
              <a:srgbClr val="1B2A4A"/>
            </a:solidFill>
            <a:prstDash val="solid"/>
          </a:ln>
        </p:spPr>
      </p:sp>
      <p:sp>
        <p:nvSpPr>
          <p:cNvPr id="37" name="Text 31"/>
          <p:cNvSpPr txBox="1"/>
          <p:nvPr/>
        </p:nvSpPr>
        <p:spPr>
          <a:xfrm>
            <a:off x="2898648" y="2103120"/>
            <a:ext cx="2176272" cy="365760"/>
          </a:xfrm>
          <a:prstGeom prst="rect">
            <a:avLst/>
          </a:prstGeom>
          <a:noFill/>
          <a:ln/>
        </p:spPr>
        <p:txBody>
          <a:bodyPr wrap="square" lIns="0" tIns="0" rIns="0" bIns="0" rtlCol="0" anchor="ctr"/>
          <a:lstStyle/>
          <a:p>
            <a:pPr algn="r" indent="0" marL="0">
              <a:buNone/>
            </a:pPr>
            <a:r>
              <a:rPr lang="en-US" sz="1150" b="1" dirty="0">
                <a:solidFill>
                  <a:srgbClr val="1B2A4A"/>
                </a:solidFill>
                <a:latin typeface="Calibri" pitchFamily="34" charset="0"/>
                <a:ea typeface="Calibri" pitchFamily="34" charset="-122"/>
                <a:cs typeface="Calibri" pitchFamily="34" charset="-120"/>
              </a:rPr>
              <a:t>MS1 · Analysis completed</a:t>
            </a:r>
            <a:endParaRPr lang="en-US" sz="1150" dirty="0"/>
          </a:p>
        </p:txBody>
      </p:sp>
      <p:sp>
        <p:nvSpPr>
          <p:cNvPr id="38" name="Shape 32"/>
          <p:cNvSpPr/>
          <p:nvPr/>
        </p:nvSpPr>
        <p:spPr>
          <a:xfrm>
            <a:off x="7958328" y="2139696"/>
            <a:ext cx="292608" cy="292608"/>
          </a:xfrm>
          <a:prstGeom prst="diamond">
            <a:avLst/>
          </a:prstGeom>
          <a:solidFill>
            <a:srgbClr val="C9A227"/>
          </a:solidFill>
          <a:ln w="12700">
            <a:solidFill>
              <a:srgbClr val="1B2A4A"/>
            </a:solidFill>
            <a:prstDash val="solid"/>
          </a:ln>
        </p:spPr>
      </p:sp>
      <p:sp>
        <p:nvSpPr>
          <p:cNvPr id="39" name="Text 33"/>
          <p:cNvSpPr txBox="1"/>
          <p:nvPr/>
        </p:nvSpPr>
        <p:spPr>
          <a:xfrm>
            <a:off x="5727192" y="2103120"/>
            <a:ext cx="2176272" cy="365760"/>
          </a:xfrm>
          <a:prstGeom prst="rect">
            <a:avLst/>
          </a:prstGeom>
          <a:noFill/>
          <a:ln/>
        </p:spPr>
        <p:txBody>
          <a:bodyPr wrap="square" lIns="0" tIns="0" rIns="0" bIns="0" rtlCol="0" anchor="ctr"/>
          <a:lstStyle/>
          <a:p>
            <a:pPr algn="r" indent="0" marL="0">
              <a:buNone/>
            </a:pPr>
            <a:r>
              <a:rPr lang="en-US" sz="1150" b="1" dirty="0">
                <a:solidFill>
                  <a:srgbClr val="1B2A4A"/>
                </a:solidFill>
                <a:latin typeface="Calibri" pitchFamily="34" charset="0"/>
                <a:ea typeface="Calibri" pitchFamily="34" charset="-122"/>
                <a:cs typeface="Calibri" pitchFamily="34" charset="-120"/>
              </a:rPr>
              <a:t>MS2 · Materials approved</a:t>
            </a:r>
            <a:endParaRPr lang="en-US" sz="1150" dirty="0"/>
          </a:p>
        </p:txBody>
      </p:sp>
      <p:sp>
        <p:nvSpPr>
          <p:cNvPr id="40" name="Shape 34"/>
          <p:cNvSpPr/>
          <p:nvPr/>
        </p:nvSpPr>
        <p:spPr>
          <a:xfrm>
            <a:off x="10786872" y="2139696"/>
            <a:ext cx="292608" cy="292608"/>
          </a:xfrm>
          <a:prstGeom prst="diamond">
            <a:avLst/>
          </a:prstGeom>
          <a:solidFill>
            <a:srgbClr val="C9A227"/>
          </a:solidFill>
          <a:ln w="12700">
            <a:solidFill>
              <a:srgbClr val="1B2A4A"/>
            </a:solidFill>
            <a:prstDash val="solid"/>
          </a:ln>
        </p:spPr>
      </p:sp>
      <p:sp>
        <p:nvSpPr>
          <p:cNvPr id="41" name="Text 35"/>
          <p:cNvSpPr txBox="1"/>
          <p:nvPr/>
        </p:nvSpPr>
        <p:spPr>
          <a:xfrm>
            <a:off x="8555736" y="2103120"/>
            <a:ext cx="2176272" cy="365760"/>
          </a:xfrm>
          <a:prstGeom prst="rect">
            <a:avLst/>
          </a:prstGeom>
          <a:noFill/>
          <a:ln/>
        </p:spPr>
        <p:txBody>
          <a:bodyPr wrap="square" lIns="0" tIns="0" rIns="0" bIns="0" rtlCol="0" anchor="ctr"/>
          <a:lstStyle/>
          <a:p>
            <a:pPr algn="r" indent="0" marL="0">
              <a:buNone/>
            </a:pPr>
            <a:r>
              <a:rPr lang="en-US" sz="1150" b="1" dirty="0">
                <a:solidFill>
                  <a:srgbClr val="1B2A4A"/>
                </a:solidFill>
                <a:latin typeface="Calibri" pitchFamily="34" charset="0"/>
                <a:ea typeface="Calibri" pitchFamily="34" charset="-122"/>
                <a:cs typeface="Calibri" pitchFamily="34" charset="-120"/>
              </a:rPr>
              <a:t>MS3 · Piloting completed</a:t>
            </a:r>
            <a:endParaRPr lang="en-US" sz="1150" dirty="0"/>
          </a:p>
        </p:txBody>
      </p:sp>
      <p:sp>
        <p:nvSpPr>
          <p:cNvPr id="42" name="Shape 36"/>
          <p:cNvSpPr/>
          <p:nvPr/>
        </p:nvSpPr>
        <p:spPr>
          <a:xfrm>
            <a:off x="548640" y="5330952"/>
            <a:ext cx="457200" cy="182880"/>
          </a:xfrm>
          <a:prstGeom prst="roundRect">
            <a:avLst>
              <a:gd name="adj" fmla="val 20000"/>
            </a:avLst>
          </a:prstGeom>
          <a:solidFill>
            <a:srgbClr val="1B2A4A"/>
          </a:solidFill>
          <a:ln/>
        </p:spPr>
      </p:sp>
      <p:sp>
        <p:nvSpPr>
          <p:cNvPr id="43" name="Text 37"/>
          <p:cNvSpPr txBox="1"/>
          <p:nvPr/>
        </p:nvSpPr>
        <p:spPr>
          <a:xfrm>
            <a:off x="1097280" y="5257800"/>
            <a:ext cx="2377440" cy="329184"/>
          </a:xfrm>
          <a:prstGeom prst="rect">
            <a:avLst/>
          </a:prstGeom>
          <a:noFill/>
          <a:ln/>
        </p:spPr>
        <p:txBody>
          <a:bodyPr wrap="square" lIns="0" tIns="0" rIns="0" bIns="0" rtlCol="0" anchor="ctr"/>
          <a:lstStyle/>
          <a:p>
            <a:pPr indent="0" marL="0">
              <a:buNone/>
            </a:pPr>
            <a:r>
              <a:rPr lang="en-US" sz="1200" dirty="0">
                <a:solidFill>
                  <a:srgbClr val="2B3445"/>
                </a:solidFill>
                <a:latin typeface="Calibri" pitchFamily="34" charset="0"/>
                <a:ea typeface="Calibri" pitchFamily="34" charset="-122"/>
                <a:cs typeface="Calibri" pitchFamily="34" charset="-120"/>
              </a:rPr>
              <a:t>Duration of a work package</a:t>
            </a:r>
            <a:endParaRPr lang="en-US" sz="1200" dirty="0"/>
          </a:p>
        </p:txBody>
      </p:sp>
      <p:sp>
        <p:nvSpPr>
          <p:cNvPr id="44" name="Shape 38"/>
          <p:cNvSpPr/>
          <p:nvPr/>
        </p:nvSpPr>
        <p:spPr>
          <a:xfrm>
            <a:off x="3246120" y="5294376"/>
            <a:ext cx="256032" cy="256032"/>
          </a:xfrm>
          <a:prstGeom prst="diamond">
            <a:avLst/>
          </a:prstGeom>
          <a:solidFill>
            <a:srgbClr val="C9A227"/>
          </a:solidFill>
          <a:ln w="12700">
            <a:solidFill>
              <a:srgbClr val="1B2A4A"/>
            </a:solidFill>
            <a:prstDash val="solid"/>
          </a:ln>
        </p:spPr>
      </p:sp>
      <p:sp>
        <p:nvSpPr>
          <p:cNvPr id="45" name="Text 39"/>
          <p:cNvSpPr txBox="1"/>
          <p:nvPr/>
        </p:nvSpPr>
        <p:spPr>
          <a:xfrm>
            <a:off x="3611880" y="5257800"/>
            <a:ext cx="2011680" cy="329184"/>
          </a:xfrm>
          <a:prstGeom prst="rect">
            <a:avLst/>
          </a:prstGeom>
          <a:noFill/>
          <a:ln/>
        </p:spPr>
        <p:txBody>
          <a:bodyPr wrap="square" lIns="0" tIns="0" rIns="0" bIns="0" rtlCol="0" anchor="ctr"/>
          <a:lstStyle/>
          <a:p>
            <a:pPr indent="0" marL="0">
              <a:buNone/>
            </a:pPr>
            <a:r>
              <a:rPr lang="en-US" sz="1200" dirty="0">
                <a:solidFill>
                  <a:srgbClr val="2B3445"/>
                </a:solidFill>
                <a:latin typeface="Calibri" pitchFamily="34" charset="0"/>
                <a:ea typeface="Calibri" pitchFamily="34" charset="-122"/>
                <a:cs typeface="Calibri" pitchFamily="34" charset="-120"/>
              </a:rPr>
              <a:t>Milestone (no duration)</a:t>
            </a:r>
            <a:endParaRPr lang="en-US" sz="1200" dirty="0"/>
          </a:p>
        </p:txBody>
      </p:sp>
      <p:sp>
        <p:nvSpPr>
          <p:cNvPr id="46" name="Shape 40"/>
          <p:cNvSpPr/>
          <p:nvPr/>
        </p:nvSpPr>
        <p:spPr>
          <a:xfrm>
            <a:off x="5806440" y="5276088"/>
            <a:ext cx="292608" cy="292608"/>
          </a:xfrm>
          <a:prstGeom prst="ellipse">
            <a:avLst/>
          </a:prstGeom>
          <a:solidFill>
            <a:srgbClr val="C9A227"/>
          </a:solidFill>
          <a:ln/>
        </p:spPr>
      </p:sp>
      <p:pic>
        <p:nvPicPr>
          <p:cNvPr id="47" name="Image 3" descr="preencoded.png">    </p:cNvPr>
          <p:cNvPicPr>
            <a:picLocks noChangeAspect="1"/>
          </p:cNvPicPr>
          <p:nvPr/>
        </p:nvPicPr>
        <p:blipFill>
          <a:blip r:embed="rId4"/>
          <a:stretch>
            <a:fillRect/>
          </a:stretch>
        </p:blipFill>
        <p:spPr>
          <a:xfrm>
            <a:off x="5885444" y="5355092"/>
            <a:ext cx="134600" cy="134600"/>
          </a:xfrm>
          <a:prstGeom prst="rect">
            <a:avLst/>
          </a:prstGeom>
        </p:spPr>
      </p:pic>
      <p:sp>
        <p:nvSpPr>
          <p:cNvPr id="48" name="Text 41"/>
          <p:cNvSpPr txBox="1"/>
          <p:nvPr/>
        </p:nvSpPr>
        <p:spPr>
          <a:xfrm>
            <a:off x="6190488" y="5257800"/>
            <a:ext cx="1828800" cy="329184"/>
          </a:xfrm>
          <a:prstGeom prst="rect">
            <a:avLst/>
          </a:prstGeom>
          <a:noFill/>
          <a:ln/>
        </p:spPr>
        <p:txBody>
          <a:bodyPr wrap="square" lIns="0" tIns="0" rIns="0" bIns="0" rtlCol="0" anchor="ctr"/>
          <a:lstStyle/>
          <a:p>
            <a:pPr indent="0" marL="0">
              <a:buNone/>
            </a:pPr>
            <a:r>
              <a:rPr lang="en-US" sz="1200" dirty="0">
                <a:solidFill>
                  <a:srgbClr val="2B3445"/>
                </a:solidFill>
                <a:latin typeface="Calibri" pitchFamily="34" charset="0"/>
                <a:ea typeface="Calibri" pitchFamily="34" charset="-122"/>
                <a:cs typeface="Calibri" pitchFamily="34" charset="-120"/>
              </a:rPr>
              <a:t>Deliverable submitted</a:t>
            </a:r>
            <a:endParaRPr lang="en-US" sz="1200" dirty="0"/>
          </a:p>
        </p:txBody>
      </p:sp>
      <p:sp>
        <p:nvSpPr>
          <p:cNvPr id="49" name="Shape 42"/>
          <p:cNvSpPr/>
          <p:nvPr/>
        </p:nvSpPr>
        <p:spPr>
          <a:xfrm>
            <a:off x="8183880" y="5276088"/>
            <a:ext cx="0" cy="292608"/>
          </a:xfrm>
          <a:prstGeom prst="line">
            <a:avLst/>
          </a:prstGeom>
          <a:noFill/>
          <a:ln w="19050">
            <a:solidFill>
              <a:srgbClr val="64708C"/>
            </a:solidFill>
            <a:prstDash val="solid"/>
            <a:tailEnd type="triangle"/>
          </a:ln>
        </p:spPr>
      </p:sp>
      <p:sp>
        <p:nvSpPr>
          <p:cNvPr id="50" name="Text 43"/>
          <p:cNvSpPr txBox="1"/>
          <p:nvPr/>
        </p:nvSpPr>
        <p:spPr>
          <a:xfrm>
            <a:off x="8366760" y="5257800"/>
            <a:ext cx="3200400" cy="329184"/>
          </a:xfrm>
          <a:prstGeom prst="rect">
            <a:avLst/>
          </a:prstGeom>
          <a:noFill/>
          <a:ln/>
        </p:spPr>
        <p:txBody>
          <a:bodyPr wrap="square" lIns="0" tIns="0" rIns="0" bIns="0" rtlCol="0" anchor="ctr"/>
          <a:lstStyle/>
          <a:p>
            <a:pPr indent="0" marL="0">
              <a:buNone/>
            </a:pPr>
            <a:r>
              <a:rPr lang="en-US" sz="1200" dirty="0">
                <a:solidFill>
                  <a:srgbClr val="2B3445"/>
                </a:solidFill>
                <a:latin typeface="Calibri" pitchFamily="34" charset="0"/>
                <a:ea typeface="Calibri" pitchFamily="34" charset="-122"/>
                <a:cs typeface="Calibri" pitchFamily="34" charset="-120"/>
              </a:rPr>
              <a:t>Dependency between work packages</a:t>
            </a:r>
            <a:endParaRPr lang="en-US" sz="1200" dirty="0"/>
          </a:p>
        </p:txBody>
      </p:sp>
      <p:sp>
        <p:nvSpPr>
          <p:cNvPr id="51" name="Text 44"/>
          <p:cNvSpPr txBox="1"/>
          <p:nvPr/>
        </p:nvSpPr>
        <p:spPr>
          <a:xfrm>
            <a:off x="548640" y="5760720"/>
            <a:ext cx="11091672" cy="27432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Illustrative example of a 24-month project. Scheduling tools, including the Gantt chart and the critical path, are examined in detail in Topic 5.</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04</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4</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Preparing the Application Form and the Technical Description</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must be extracted from the Guidelines for Applicants?</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Why can a departure from the template lead to rejection?</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checks should precede submission?</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3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 · PREPARATION METHODOLOGY</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Six Steps in Preparing the Application Form</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17</a:t>
            </a:r>
            <a:endParaRPr lang="en-US" sz="900" dirty="0"/>
          </a:p>
        </p:txBody>
      </p:sp>
      <p:sp>
        <p:nvSpPr>
          <p:cNvPr id="7" name="Shape 4"/>
          <p:cNvSpPr/>
          <p:nvPr/>
        </p:nvSpPr>
        <p:spPr>
          <a:xfrm>
            <a:off x="1472946" y="2217420"/>
            <a:ext cx="9243060" cy="0"/>
          </a:xfrm>
          <a:prstGeom prst="line">
            <a:avLst/>
          </a:prstGeom>
          <a:noFill/>
          <a:ln w="25400">
            <a:solidFill>
              <a:srgbClr val="D5DDEB"/>
            </a:solidFill>
            <a:prstDash val="solid"/>
          </a:ln>
        </p:spPr>
      </p:sp>
      <p:sp>
        <p:nvSpPr>
          <p:cNvPr id="8" name="Shape 5"/>
          <p:cNvSpPr/>
          <p:nvPr/>
        </p:nvSpPr>
        <p:spPr>
          <a:xfrm>
            <a:off x="1038606" y="1783080"/>
            <a:ext cx="868680" cy="86868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1273150" y="2017624"/>
            <a:ext cx="399593" cy="399593"/>
          </a:xfrm>
          <a:prstGeom prst="rect">
            <a:avLst/>
          </a:prstGeom>
        </p:spPr>
      </p:pic>
      <p:sp>
        <p:nvSpPr>
          <p:cNvPr id="10" name="Text 6"/>
          <p:cNvSpPr txBox="1"/>
          <p:nvPr/>
        </p:nvSpPr>
        <p:spPr>
          <a:xfrm>
            <a:off x="621792" y="2834640"/>
            <a:ext cx="1702308" cy="548640"/>
          </a:xfrm>
          <a:prstGeom prst="rect">
            <a:avLst/>
          </a:prstGeom>
          <a:noFill/>
          <a:ln/>
        </p:spPr>
        <p:txBody>
          <a:bodyPr wrap="square" lIns="0" tIns="0" rIns="0" bIns="0" rtlCol="0" anchor="t"/>
          <a:lstStyle/>
          <a:p>
            <a:pPr algn="ctr" indent="0" marL="0">
              <a:buNone/>
            </a:pPr>
            <a:r>
              <a:rPr lang="en-US" sz="1450" b="1" dirty="0">
                <a:solidFill>
                  <a:srgbClr val="1B2A4A"/>
                </a:solidFill>
                <a:latin typeface="Calibri" pitchFamily="34" charset="0"/>
                <a:ea typeface="Calibri" pitchFamily="34" charset="-122"/>
                <a:cs typeface="Calibri" pitchFamily="34" charset="-120"/>
              </a:rPr>
              <a:t>Study the Guidelines</a:t>
            </a:r>
            <a:endParaRPr lang="en-US" sz="1450" dirty="0"/>
          </a:p>
        </p:txBody>
      </p:sp>
      <p:sp>
        <p:nvSpPr>
          <p:cNvPr id="11" name="Text 7"/>
          <p:cNvSpPr txBox="1"/>
          <p:nvPr/>
        </p:nvSpPr>
        <p:spPr>
          <a:xfrm>
            <a:off x="640080" y="3383280"/>
            <a:ext cx="1665732" cy="141732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Formal requirements, eligibility of applicant, partners and costs, evaluation methodology</a:t>
            </a:r>
            <a:endParaRPr lang="en-US" sz="1300" dirty="0"/>
          </a:p>
        </p:txBody>
      </p:sp>
      <p:sp>
        <p:nvSpPr>
          <p:cNvPr id="12" name="Shape 8"/>
          <p:cNvSpPr/>
          <p:nvPr/>
        </p:nvSpPr>
        <p:spPr>
          <a:xfrm>
            <a:off x="2887218" y="1783080"/>
            <a:ext cx="868680" cy="868680"/>
          </a:xfrm>
          <a:prstGeom prst="ellipse">
            <a:avLst/>
          </a:prstGeom>
          <a:solidFill>
            <a:srgbClr val="1B2A4A"/>
          </a:solidFill>
          <a:ln/>
        </p:spPr>
      </p:sp>
      <p:pic>
        <p:nvPicPr>
          <p:cNvPr id="13" name="Image 1" descr="preencoded.png">    </p:cNvPr>
          <p:cNvPicPr>
            <a:picLocks noChangeAspect="1"/>
          </p:cNvPicPr>
          <p:nvPr/>
        </p:nvPicPr>
        <p:blipFill>
          <a:blip r:embed="rId2"/>
          <a:stretch>
            <a:fillRect/>
          </a:stretch>
        </p:blipFill>
        <p:spPr>
          <a:xfrm>
            <a:off x="3121762" y="2017624"/>
            <a:ext cx="399593" cy="399593"/>
          </a:xfrm>
          <a:prstGeom prst="rect">
            <a:avLst/>
          </a:prstGeom>
        </p:spPr>
      </p:pic>
      <p:sp>
        <p:nvSpPr>
          <p:cNvPr id="14" name="Text 9"/>
          <p:cNvSpPr txBox="1"/>
          <p:nvPr/>
        </p:nvSpPr>
        <p:spPr>
          <a:xfrm>
            <a:off x="2470404" y="2834640"/>
            <a:ext cx="1702308" cy="548640"/>
          </a:xfrm>
          <a:prstGeom prst="rect">
            <a:avLst/>
          </a:prstGeom>
          <a:noFill/>
          <a:ln/>
        </p:spPr>
        <p:txBody>
          <a:bodyPr wrap="square" lIns="0" tIns="0" rIns="0" bIns="0" rtlCol="0" anchor="t"/>
          <a:lstStyle/>
          <a:p>
            <a:pPr algn="ctr" indent="0" marL="0">
              <a:buNone/>
            </a:pPr>
            <a:r>
              <a:rPr lang="en-US" sz="1450" b="1" dirty="0">
                <a:solidFill>
                  <a:srgbClr val="1B2A4A"/>
                </a:solidFill>
                <a:latin typeface="Calibri" pitchFamily="34" charset="0"/>
                <a:ea typeface="Calibri" pitchFamily="34" charset="-122"/>
                <a:cs typeface="Calibri" pitchFamily="34" charset="-120"/>
              </a:rPr>
              <a:t>Use the official template</a:t>
            </a:r>
            <a:endParaRPr lang="en-US" sz="1450" dirty="0"/>
          </a:p>
        </p:txBody>
      </p:sp>
      <p:sp>
        <p:nvSpPr>
          <p:cNvPr id="15" name="Text 10"/>
          <p:cNvSpPr txBox="1"/>
          <p:nvPr/>
        </p:nvSpPr>
        <p:spPr>
          <a:xfrm>
            <a:off x="2488692" y="3383280"/>
            <a:ext cx="1665732" cy="141732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Standard e-form or Part B / Technical Description</a:t>
            </a:r>
            <a:endParaRPr lang="en-US" sz="1300" dirty="0"/>
          </a:p>
        </p:txBody>
      </p:sp>
      <p:sp>
        <p:nvSpPr>
          <p:cNvPr id="16" name="Shape 11"/>
          <p:cNvSpPr/>
          <p:nvPr/>
        </p:nvSpPr>
        <p:spPr>
          <a:xfrm>
            <a:off x="4735830" y="1783080"/>
            <a:ext cx="868680" cy="868680"/>
          </a:xfrm>
          <a:prstGeom prst="ellipse">
            <a:avLst/>
          </a:prstGeom>
          <a:solidFill>
            <a:srgbClr val="1B2A4A"/>
          </a:solidFill>
          <a:ln/>
        </p:spPr>
      </p:sp>
      <p:pic>
        <p:nvPicPr>
          <p:cNvPr id="17" name="Image 2" descr="preencoded.png">    </p:cNvPr>
          <p:cNvPicPr>
            <a:picLocks noChangeAspect="1"/>
          </p:cNvPicPr>
          <p:nvPr/>
        </p:nvPicPr>
        <p:blipFill>
          <a:blip r:embed="rId3"/>
          <a:stretch>
            <a:fillRect/>
          </a:stretch>
        </p:blipFill>
        <p:spPr>
          <a:xfrm>
            <a:off x="4970374" y="2017624"/>
            <a:ext cx="399593" cy="399593"/>
          </a:xfrm>
          <a:prstGeom prst="rect">
            <a:avLst/>
          </a:prstGeom>
        </p:spPr>
      </p:pic>
      <p:sp>
        <p:nvSpPr>
          <p:cNvPr id="18" name="Text 12"/>
          <p:cNvSpPr txBox="1"/>
          <p:nvPr/>
        </p:nvSpPr>
        <p:spPr>
          <a:xfrm>
            <a:off x="4319016" y="2834640"/>
            <a:ext cx="1702308" cy="548640"/>
          </a:xfrm>
          <a:prstGeom prst="rect">
            <a:avLst/>
          </a:prstGeom>
          <a:noFill/>
          <a:ln/>
        </p:spPr>
        <p:txBody>
          <a:bodyPr wrap="square" lIns="0" tIns="0" rIns="0" bIns="0" rtlCol="0" anchor="t"/>
          <a:lstStyle/>
          <a:p>
            <a:pPr algn="ctr" indent="0" marL="0">
              <a:buNone/>
            </a:pPr>
            <a:r>
              <a:rPr lang="en-US" sz="1450" b="1" dirty="0">
                <a:solidFill>
                  <a:srgbClr val="1B2A4A"/>
                </a:solidFill>
                <a:latin typeface="Calibri" pitchFamily="34" charset="0"/>
                <a:ea typeface="Calibri" pitchFamily="34" charset="-122"/>
                <a:cs typeface="Calibri" pitchFamily="34" charset="-120"/>
              </a:rPr>
              <a:t>Respect length limits</a:t>
            </a:r>
            <a:endParaRPr lang="en-US" sz="1450" dirty="0"/>
          </a:p>
        </p:txBody>
      </p:sp>
      <p:sp>
        <p:nvSpPr>
          <p:cNvPr id="19" name="Text 13"/>
          <p:cNvSpPr txBox="1"/>
          <p:nvPr/>
        </p:nvSpPr>
        <p:spPr>
          <a:xfrm>
            <a:off x="4337304" y="3383280"/>
            <a:ext cx="1665732" cy="141732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Strict page or character limits for each section</a:t>
            </a:r>
            <a:endParaRPr lang="en-US" sz="1300" dirty="0"/>
          </a:p>
        </p:txBody>
      </p:sp>
      <p:sp>
        <p:nvSpPr>
          <p:cNvPr id="20" name="Shape 14"/>
          <p:cNvSpPr/>
          <p:nvPr/>
        </p:nvSpPr>
        <p:spPr>
          <a:xfrm>
            <a:off x="6584442" y="1783080"/>
            <a:ext cx="868680" cy="868680"/>
          </a:xfrm>
          <a:prstGeom prst="ellipse">
            <a:avLst/>
          </a:prstGeom>
          <a:solidFill>
            <a:srgbClr val="1B2A4A"/>
          </a:solidFill>
          <a:ln/>
        </p:spPr>
      </p:sp>
      <p:pic>
        <p:nvPicPr>
          <p:cNvPr id="21" name="Image 3" descr="preencoded.png">    </p:cNvPr>
          <p:cNvPicPr>
            <a:picLocks noChangeAspect="1"/>
          </p:cNvPicPr>
          <p:nvPr/>
        </p:nvPicPr>
        <p:blipFill>
          <a:blip r:embed="rId4"/>
          <a:stretch>
            <a:fillRect/>
          </a:stretch>
        </p:blipFill>
        <p:spPr>
          <a:xfrm>
            <a:off x="6818986" y="2017624"/>
            <a:ext cx="399593" cy="399593"/>
          </a:xfrm>
          <a:prstGeom prst="rect">
            <a:avLst/>
          </a:prstGeom>
        </p:spPr>
      </p:pic>
      <p:sp>
        <p:nvSpPr>
          <p:cNvPr id="22" name="Text 15"/>
          <p:cNvSpPr txBox="1"/>
          <p:nvPr/>
        </p:nvSpPr>
        <p:spPr>
          <a:xfrm>
            <a:off x="6167628" y="2834640"/>
            <a:ext cx="1702308" cy="548640"/>
          </a:xfrm>
          <a:prstGeom prst="rect">
            <a:avLst/>
          </a:prstGeom>
          <a:noFill/>
          <a:ln/>
        </p:spPr>
        <p:txBody>
          <a:bodyPr wrap="square" lIns="0" tIns="0" rIns="0" bIns="0" rtlCol="0" anchor="t"/>
          <a:lstStyle/>
          <a:p>
            <a:pPr algn="ctr" indent="0" marL="0">
              <a:buNone/>
            </a:pPr>
            <a:r>
              <a:rPr lang="en-US" sz="1450" b="1" dirty="0">
                <a:solidFill>
                  <a:srgbClr val="1B2A4A"/>
                </a:solidFill>
                <a:latin typeface="Calibri" pitchFamily="34" charset="0"/>
                <a:ea typeface="Calibri" pitchFamily="34" charset="-122"/>
                <a:cs typeface="Calibri" pitchFamily="34" charset="-120"/>
              </a:rPr>
              <a:t>Keep sections consistent</a:t>
            </a:r>
            <a:endParaRPr lang="en-US" sz="1450" dirty="0"/>
          </a:p>
        </p:txBody>
      </p:sp>
      <p:sp>
        <p:nvSpPr>
          <p:cNvPr id="23" name="Text 16"/>
          <p:cNvSpPr txBox="1"/>
          <p:nvPr/>
        </p:nvSpPr>
        <p:spPr>
          <a:xfrm>
            <a:off x="6185916" y="3383280"/>
            <a:ext cx="1665732" cy="141732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Identical terms, indicators, budget lines and WP titles</a:t>
            </a:r>
            <a:endParaRPr lang="en-US" sz="1300" dirty="0"/>
          </a:p>
        </p:txBody>
      </p:sp>
      <p:sp>
        <p:nvSpPr>
          <p:cNvPr id="24" name="Shape 17"/>
          <p:cNvSpPr/>
          <p:nvPr/>
        </p:nvSpPr>
        <p:spPr>
          <a:xfrm>
            <a:off x="8433054" y="1783080"/>
            <a:ext cx="868680" cy="868680"/>
          </a:xfrm>
          <a:prstGeom prst="ellipse">
            <a:avLst/>
          </a:prstGeom>
          <a:solidFill>
            <a:srgbClr val="1B2A4A"/>
          </a:solidFill>
          <a:ln/>
        </p:spPr>
      </p:sp>
      <p:pic>
        <p:nvPicPr>
          <p:cNvPr id="25" name="Image 4" descr="preencoded.png">    </p:cNvPr>
          <p:cNvPicPr>
            <a:picLocks noChangeAspect="1"/>
          </p:cNvPicPr>
          <p:nvPr/>
        </p:nvPicPr>
        <p:blipFill>
          <a:blip r:embed="rId5"/>
          <a:stretch>
            <a:fillRect/>
          </a:stretch>
        </p:blipFill>
        <p:spPr>
          <a:xfrm>
            <a:off x="8667598" y="2017624"/>
            <a:ext cx="399593" cy="399593"/>
          </a:xfrm>
          <a:prstGeom prst="rect">
            <a:avLst/>
          </a:prstGeom>
        </p:spPr>
      </p:pic>
      <p:sp>
        <p:nvSpPr>
          <p:cNvPr id="26" name="Text 18"/>
          <p:cNvSpPr txBox="1"/>
          <p:nvPr/>
        </p:nvSpPr>
        <p:spPr>
          <a:xfrm>
            <a:off x="8016240" y="2834640"/>
            <a:ext cx="1702308" cy="548640"/>
          </a:xfrm>
          <a:prstGeom prst="rect">
            <a:avLst/>
          </a:prstGeom>
          <a:noFill/>
          <a:ln/>
        </p:spPr>
        <p:txBody>
          <a:bodyPr wrap="square" lIns="0" tIns="0" rIns="0" bIns="0" rtlCol="0" anchor="t"/>
          <a:lstStyle/>
          <a:p>
            <a:pPr algn="ctr" indent="0" marL="0">
              <a:buNone/>
            </a:pPr>
            <a:r>
              <a:rPr lang="en-US" sz="1450" b="1" dirty="0">
                <a:solidFill>
                  <a:srgbClr val="1B2A4A"/>
                </a:solidFill>
                <a:latin typeface="Calibri" pitchFamily="34" charset="0"/>
                <a:ea typeface="Calibri" pitchFamily="34" charset="-122"/>
                <a:cs typeface="Calibri" pitchFamily="34" charset="-120"/>
              </a:rPr>
              <a:t>Edit language and style</a:t>
            </a:r>
            <a:endParaRPr lang="en-US" sz="1450" dirty="0"/>
          </a:p>
        </p:txBody>
      </p:sp>
      <p:sp>
        <p:nvSpPr>
          <p:cNvPr id="27" name="Text 19"/>
          <p:cNvSpPr txBox="1"/>
          <p:nvPr/>
        </p:nvSpPr>
        <p:spPr>
          <a:xfrm>
            <a:off x="8034528" y="3383280"/>
            <a:ext cx="1665732" cy="141732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Clear, concise, well-argued text for a reviewer from another field</a:t>
            </a:r>
            <a:endParaRPr lang="en-US" sz="1300" dirty="0"/>
          </a:p>
        </p:txBody>
      </p:sp>
      <p:sp>
        <p:nvSpPr>
          <p:cNvPr id="28" name="Shape 20"/>
          <p:cNvSpPr/>
          <p:nvPr/>
        </p:nvSpPr>
        <p:spPr>
          <a:xfrm>
            <a:off x="10281666" y="1783080"/>
            <a:ext cx="868680" cy="868680"/>
          </a:xfrm>
          <a:prstGeom prst="ellipse">
            <a:avLst/>
          </a:prstGeom>
          <a:solidFill>
            <a:srgbClr val="1B2A4A"/>
          </a:solidFill>
          <a:ln/>
        </p:spPr>
      </p:sp>
      <p:pic>
        <p:nvPicPr>
          <p:cNvPr id="29" name="Image 5" descr="preencoded.png">    </p:cNvPr>
          <p:cNvPicPr>
            <a:picLocks noChangeAspect="1"/>
          </p:cNvPicPr>
          <p:nvPr/>
        </p:nvPicPr>
        <p:blipFill>
          <a:blip r:embed="rId6"/>
          <a:stretch>
            <a:fillRect/>
          </a:stretch>
        </p:blipFill>
        <p:spPr>
          <a:xfrm>
            <a:off x="10516210" y="2017624"/>
            <a:ext cx="399593" cy="399593"/>
          </a:xfrm>
          <a:prstGeom prst="rect">
            <a:avLst/>
          </a:prstGeom>
        </p:spPr>
      </p:pic>
      <p:sp>
        <p:nvSpPr>
          <p:cNvPr id="30" name="Text 21"/>
          <p:cNvSpPr txBox="1"/>
          <p:nvPr/>
        </p:nvSpPr>
        <p:spPr>
          <a:xfrm>
            <a:off x="9864852" y="2834640"/>
            <a:ext cx="1702308" cy="548640"/>
          </a:xfrm>
          <a:prstGeom prst="rect">
            <a:avLst/>
          </a:prstGeom>
          <a:noFill/>
          <a:ln/>
        </p:spPr>
        <p:txBody>
          <a:bodyPr wrap="square" lIns="0" tIns="0" rIns="0" bIns="0" rtlCol="0" anchor="t"/>
          <a:lstStyle/>
          <a:p>
            <a:pPr algn="ctr" indent="0" marL="0">
              <a:buNone/>
            </a:pPr>
            <a:r>
              <a:rPr lang="en-US" sz="1450" b="1" dirty="0">
                <a:solidFill>
                  <a:srgbClr val="1B2A4A"/>
                </a:solidFill>
                <a:latin typeface="Calibri" pitchFamily="34" charset="0"/>
                <a:ea typeface="Calibri" pitchFamily="34" charset="-122"/>
                <a:cs typeface="Calibri" pitchFamily="34" charset="-120"/>
              </a:rPr>
              <a:t>Run technical checks</a:t>
            </a:r>
            <a:endParaRPr lang="en-US" sz="1450" dirty="0"/>
          </a:p>
        </p:txBody>
      </p:sp>
      <p:sp>
        <p:nvSpPr>
          <p:cNvPr id="31" name="Text 22"/>
          <p:cNvSpPr txBox="1"/>
          <p:nvPr/>
        </p:nvSpPr>
        <p:spPr>
          <a:xfrm>
            <a:off x="9883140" y="3383280"/>
            <a:ext cx="1665732" cy="141732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Mandatory fields, signatures, eSignatures, early submission</a:t>
            </a:r>
            <a:endParaRPr lang="en-US" sz="1300" dirty="0"/>
          </a:p>
        </p:txBody>
      </p:sp>
      <p:sp>
        <p:nvSpPr>
          <p:cNvPr id="32" name="Shape 23"/>
          <p:cNvSpPr/>
          <p:nvPr/>
        </p:nvSpPr>
        <p:spPr>
          <a:xfrm>
            <a:off x="548640" y="5120640"/>
            <a:ext cx="11091672" cy="960120"/>
          </a:xfrm>
          <a:prstGeom prst="roundRect">
            <a:avLst>
              <a:gd name="adj" fmla="val 7619"/>
            </a:avLst>
          </a:prstGeom>
          <a:solidFill>
            <a:srgbClr val="1B2A4A"/>
          </a:solidFill>
          <a:ln/>
        </p:spPr>
      </p:sp>
      <p:sp>
        <p:nvSpPr>
          <p:cNvPr id="33" name="Shape 24"/>
          <p:cNvSpPr/>
          <p:nvPr/>
        </p:nvSpPr>
        <p:spPr>
          <a:xfrm>
            <a:off x="777240" y="5326380"/>
            <a:ext cx="548640" cy="548640"/>
          </a:xfrm>
          <a:prstGeom prst="ellipse">
            <a:avLst/>
          </a:prstGeom>
          <a:solidFill>
            <a:srgbClr val="31487A"/>
          </a:solidFill>
          <a:ln/>
        </p:spPr>
      </p:sp>
      <p:pic>
        <p:nvPicPr>
          <p:cNvPr id="34" name="Image 6" descr="preencoded.png">    </p:cNvPr>
          <p:cNvPicPr>
            <a:picLocks noChangeAspect="1"/>
          </p:cNvPicPr>
          <p:nvPr/>
        </p:nvPicPr>
        <p:blipFill>
          <a:blip r:embed="rId7"/>
          <a:stretch>
            <a:fillRect/>
          </a:stretch>
        </p:blipFill>
        <p:spPr>
          <a:xfrm>
            <a:off x="925373" y="5474513"/>
            <a:ext cx="252374" cy="252374"/>
          </a:xfrm>
          <a:prstGeom prst="rect">
            <a:avLst/>
          </a:prstGeom>
        </p:spPr>
      </p:pic>
      <p:sp>
        <p:nvSpPr>
          <p:cNvPr id="35" name="Text 25"/>
          <p:cNvSpPr txBox="1"/>
          <p:nvPr/>
        </p:nvSpPr>
        <p:spPr>
          <a:xfrm>
            <a:off x="1554480" y="5212080"/>
            <a:ext cx="9857232" cy="7772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Departure from the structure of the official template is grounds for formal rejection, and text that exceeds a length limit is truncated automatically by the submission system.</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 · CONSISTENCY AND STYLE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One Proposal, One Vocabulary</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18</a:t>
            </a:r>
            <a:endParaRPr lang="en-US" sz="900" dirty="0"/>
          </a:p>
        </p:txBody>
      </p:sp>
      <p:sp>
        <p:nvSpPr>
          <p:cNvPr id="7" name="Text 4"/>
          <p:cNvSpPr txBox="1"/>
          <p:nvPr/>
        </p:nvSpPr>
        <p:spPr>
          <a:xfrm>
            <a:off x="548640" y="1691640"/>
            <a:ext cx="2468880" cy="548640"/>
          </a:xfrm>
          <a:prstGeom prst="rect">
            <a:avLst/>
          </a:prstGeom>
          <a:noFill/>
          <a:ln/>
        </p:spPr>
        <p:txBody>
          <a:bodyPr wrap="square" lIns="0" tIns="0" rIns="0" bIns="0" rtlCol="0" anchor="ctr"/>
          <a:lstStyle/>
          <a:p>
            <a:pPr indent="0" marL="0">
              <a:buNone/>
            </a:pPr>
            <a:r>
              <a:rPr lang="en-US" sz="1350" i="1" dirty="0">
                <a:solidFill>
                  <a:srgbClr val="64708C"/>
                </a:solidFill>
                <a:latin typeface="Calibri" pitchFamily="34" charset="0"/>
                <a:ea typeface="Calibri" pitchFamily="34" charset="-122"/>
                <a:cs typeface="Calibri" pitchFamily="34" charset="-120"/>
              </a:rPr>
              <a:t>Must be identical in:</a:t>
            </a:r>
            <a:endParaRPr lang="en-US" sz="1350" dirty="0"/>
          </a:p>
        </p:txBody>
      </p:sp>
      <p:sp>
        <p:nvSpPr>
          <p:cNvPr id="8" name="Text 5"/>
          <p:cNvSpPr txBox="1"/>
          <p:nvPr/>
        </p:nvSpPr>
        <p:spPr>
          <a:xfrm>
            <a:off x="3017520" y="1691640"/>
            <a:ext cx="1463040" cy="548640"/>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All sections</a:t>
            </a:r>
            <a:endParaRPr lang="en-US" sz="1300" dirty="0"/>
          </a:p>
        </p:txBody>
      </p:sp>
      <p:sp>
        <p:nvSpPr>
          <p:cNvPr id="9" name="Text 6"/>
          <p:cNvSpPr txBox="1"/>
          <p:nvPr/>
        </p:nvSpPr>
        <p:spPr>
          <a:xfrm>
            <a:off x="4617720" y="1691640"/>
            <a:ext cx="1463040" cy="548640"/>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The budget</a:t>
            </a:r>
            <a:endParaRPr lang="en-US" sz="1300" dirty="0"/>
          </a:p>
        </p:txBody>
      </p:sp>
      <p:sp>
        <p:nvSpPr>
          <p:cNvPr id="10" name="Text 7"/>
          <p:cNvSpPr txBox="1"/>
          <p:nvPr/>
        </p:nvSpPr>
        <p:spPr>
          <a:xfrm>
            <a:off x="6217920" y="1691640"/>
            <a:ext cx="1463040" cy="548640"/>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The annexes</a:t>
            </a:r>
            <a:endParaRPr lang="en-US" sz="1300" dirty="0"/>
          </a:p>
        </p:txBody>
      </p:sp>
      <p:sp>
        <p:nvSpPr>
          <p:cNvPr id="11" name="Shape 8"/>
          <p:cNvSpPr/>
          <p:nvPr/>
        </p:nvSpPr>
        <p:spPr>
          <a:xfrm>
            <a:off x="548640" y="2377440"/>
            <a:ext cx="2514600" cy="822960"/>
          </a:xfrm>
          <a:prstGeom prst="roundRect">
            <a:avLst>
              <a:gd name="adj" fmla="val 8889"/>
            </a:avLst>
          </a:prstGeom>
          <a:solidFill>
            <a:srgbClr val="F4F7FC"/>
          </a:solidFill>
          <a:ln/>
        </p:spPr>
      </p:sp>
      <p:sp>
        <p:nvSpPr>
          <p:cNvPr id="12" name="Shape 9"/>
          <p:cNvSpPr/>
          <p:nvPr/>
        </p:nvSpPr>
        <p:spPr>
          <a:xfrm>
            <a:off x="713232" y="2560320"/>
            <a:ext cx="457200" cy="457200"/>
          </a:xfrm>
          <a:prstGeom prst="ellipse">
            <a:avLst/>
          </a:prstGeom>
          <a:solidFill>
            <a:srgbClr val="1B2A4A"/>
          </a:solidFill>
          <a:ln/>
        </p:spPr>
      </p:sp>
      <p:pic>
        <p:nvPicPr>
          <p:cNvPr id="13" name="Image 0" descr="preencoded.png">    </p:cNvPr>
          <p:cNvPicPr>
            <a:picLocks noChangeAspect="1"/>
          </p:cNvPicPr>
          <p:nvPr/>
        </p:nvPicPr>
        <p:blipFill>
          <a:blip r:embed="rId1"/>
          <a:stretch>
            <a:fillRect/>
          </a:stretch>
        </p:blipFill>
        <p:spPr>
          <a:xfrm>
            <a:off x="836676" y="2683764"/>
            <a:ext cx="210312" cy="210312"/>
          </a:xfrm>
          <a:prstGeom prst="rect">
            <a:avLst/>
          </a:prstGeom>
        </p:spPr>
      </p:pic>
      <p:sp>
        <p:nvSpPr>
          <p:cNvPr id="14" name="Text 10"/>
          <p:cNvSpPr txBox="1"/>
          <p:nvPr/>
        </p:nvSpPr>
        <p:spPr>
          <a:xfrm>
            <a:off x="1298448" y="2377440"/>
            <a:ext cx="1737360" cy="8229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Terminology</a:t>
            </a:r>
            <a:endParaRPr lang="en-US" sz="1400" dirty="0"/>
          </a:p>
        </p:txBody>
      </p:sp>
      <p:sp>
        <p:nvSpPr>
          <p:cNvPr id="15" name="Shape 11"/>
          <p:cNvSpPr/>
          <p:nvPr/>
        </p:nvSpPr>
        <p:spPr>
          <a:xfrm>
            <a:off x="3749040" y="2788920"/>
            <a:ext cx="3200400" cy="0"/>
          </a:xfrm>
          <a:prstGeom prst="line">
            <a:avLst/>
          </a:prstGeom>
          <a:noFill/>
          <a:ln w="25400">
            <a:solidFill>
              <a:srgbClr val="D5DDEB"/>
            </a:solidFill>
            <a:prstDash val="solid"/>
          </a:ln>
        </p:spPr>
      </p:sp>
      <p:sp>
        <p:nvSpPr>
          <p:cNvPr id="16" name="Shape 12"/>
          <p:cNvSpPr/>
          <p:nvPr/>
        </p:nvSpPr>
        <p:spPr>
          <a:xfrm>
            <a:off x="3474720" y="2514600"/>
            <a:ext cx="548640" cy="548640"/>
          </a:xfrm>
          <a:prstGeom prst="ellipse">
            <a:avLst/>
          </a:prstGeom>
          <a:solidFill>
            <a:srgbClr val="1B2A4A"/>
          </a:solidFill>
          <a:ln/>
        </p:spPr>
      </p:sp>
      <p:pic>
        <p:nvPicPr>
          <p:cNvPr id="17" name="Image 1" descr="preencoded.png">    </p:cNvPr>
          <p:cNvPicPr>
            <a:picLocks noChangeAspect="1"/>
          </p:cNvPicPr>
          <p:nvPr/>
        </p:nvPicPr>
        <p:blipFill>
          <a:blip r:embed="rId2"/>
          <a:stretch>
            <a:fillRect/>
          </a:stretch>
        </p:blipFill>
        <p:spPr>
          <a:xfrm>
            <a:off x="3622853" y="2662733"/>
            <a:ext cx="252374" cy="252374"/>
          </a:xfrm>
          <a:prstGeom prst="rect">
            <a:avLst/>
          </a:prstGeom>
        </p:spPr>
      </p:pic>
      <p:sp>
        <p:nvSpPr>
          <p:cNvPr id="18" name="Shape 13"/>
          <p:cNvSpPr/>
          <p:nvPr/>
        </p:nvSpPr>
        <p:spPr>
          <a:xfrm>
            <a:off x="5074920" y="2514600"/>
            <a:ext cx="548640" cy="548640"/>
          </a:xfrm>
          <a:prstGeom prst="ellipse">
            <a:avLst/>
          </a:prstGeom>
          <a:solidFill>
            <a:srgbClr val="1B2A4A"/>
          </a:solidFill>
          <a:ln/>
        </p:spPr>
      </p:sp>
      <p:pic>
        <p:nvPicPr>
          <p:cNvPr id="19" name="Image 2" descr="preencoded.png">    </p:cNvPr>
          <p:cNvPicPr>
            <a:picLocks noChangeAspect="1"/>
          </p:cNvPicPr>
          <p:nvPr/>
        </p:nvPicPr>
        <p:blipFill>
          <a:blip r:embed="rId3"/>
          <a:stretch>
            <a:fillRect/>
          </a:stretch>
        </p:blipFill>
        <p:spPr>
          <a:xfrm>
            <a:off x="5223053" y="2662733"/>
            <a:ext cx="252374" cy="252374"/>
          </a:xfrm>
          <a:prstGeom prst="rect">
            <a:avLst/>
          </a:prstGeom>
        </p:spPr>
      </p:pic>
      <p:sp>
        <p:nvSpPr>
          <p:cNvPr id="20" name="Shape 14"/>
          <p:cNvSpPr/>
          <p:nvPr/>
        </p:nvSpPr>
        <p:spPr>
          <a:xfrm>
            <a:off x="6675120" y="2514600"/>
            <a:ext cx="548640" cy="548640"/>
          </a:xfrm>
          <a:prstGeom prst="ellipse">
            <a:avLst/>
          </a:prstGeom>
          <a:solidFill>
            <a:srgbClr val="1B2A4A"/>
          </a:solidFill>
          <a:ln/>
        </p:spPr>
      </p:sp>
      <p:pic>
        <p:nvPicPr>
          <p:cNvPr id="21" name="Image 3" descr="preencoded.png">    </p:cNvPr>
          <p:cNvPicPr>
            <a:picLocks noChangeAspect="1"/>
          </p:cNvPicPr>
          <p:nvPr/>
        </p:nvPicPr>
        <p:blipFill>
          <a:blip r:embed="rId4"/>
          <a:stretch>
            <a:fillRect/>
          </a:stretch>
        </p:blipFill>
        <p:spPr>
          <a:xfrm>
            <a:off x="6823253" y="2662733"/>
            <a:ext cx="252374" cy="252374"/>
          </a:xfrm>
          <a:prstGeom prst="rect">
            <a:avLst/>
          </a:prstGeom>
        </p:spPr>
      </p:pic>
      <p:sp>
        <p:nvSpPr>
          <p:cNvPr id="22" name="Shape 15"/>
          <p:cNvSpPr/>
          <p:nvPr/>
        </p:nvSpPr>
        <p:spPr>
          <a:xfrm>
            <a:off x="4366260" y="2606040"/>
            <a:ext cx="365760" cy="365760"/>
          </a:xfrm>
          <a:prstGeom prst="ellipse">
            <a:avLst/>
          </a:prstGeom>
          <a:solidFill>
            <a:srgbClr val="FFFFFF"/>
          </a:solidFill>
          <a:ln w="15875">
            <a:solidFill>
              <a:srgbClr val="C9A227"/>
            </a:solidFill>
            <a:prstDash val="solid"/>
          </a:ln>
        </p:spPr>
      </p:sp>
      <p:sp>
        <p:nvSpPr>
          <p:cNvPr id="23" name="Text 16"/>
          <p:cNvSpPr txBox="1"/>
          <p:nvPr/>
        </p:nvSpPr>
        <p:spPr>
          <a:xfrm>
            <a:off x="4366260" y="2606040"/>
            <a:ext cx="365760" cy="365760"/>
          </a:xfrm>
          <a:prstGeom prst="rect">
            <a:avLst/>
          </a:prstGeom>
          <a:noFill/>
          <a:ln/>
        </p:spPr>
        <p:txBody>
          <a:bodyPr wrap="square" lIns="0" tIns="0" rIns="0" bIns="0" rtlCol="0" anchor="ctr"/>
          <a:lstStyle/>
          <a:p>
            <a:pPr algn="ctr" indent="0" marL="0">
              <a:buNone/>
            </a:pPr>
            <a:r>
              <a:rPr lang="en-US" sz="1600" b="1" dirty="0">
                <a:solidFill>
                  <a:srgbClr val="C9A227"/>
                </a:solidFill>
                <a:latin typeface="Calibri" pitchFamily="34" charset="0"/>
                <a:ea typeface="Calibri" pitchFamily="34" charset="-122"/>
                <a:cs typeface="Calibri" pitchFamily="34" charset="-120"/>
              </a:rPr>
              <a:t>=</a:t>
            </a:r>
            <a:endParaRPr lang="en-US" sz="1600" dirty="0"/>
          </a:p>
        </p:txBody>
      </p:sp>
      <p:sp>
        <p:nvSpPr>
          <p:cNvPr id="24" name="Shape 17"/>
          <p:cNvSpPr/>
          <p:nvPr/>
        </p:nvSpPr>
        <p:spPr>
          <a:xfrm>
            <a:off x="5966460" y="2606040"/>
            <a:ext cx="365760" cy="365760"/>
          </a:xfrm>
          <a:prstGeom prst="ellipse">
            <a:avLst/>
          </a:prstGeom>
          <a:solidFill>
            <a:srgbClr val="FFFFFF"/>
          </a:solidFill>
          <a:ln w="15875">
            <a:solidFill>
              <a:srgbClr val="C9A227"/>
            </a:solidFill>
            <a:prstDash val="solid"/>
          </a:ln>
        </p:spPr>
      </p:sp>
      <p:sp>
        <p:nvSpPr>
          <p:cNvPr id="25" name="Text 18"/>
          <p:cNvSpPr txBox="1"/>
          <p:nvPr/>
        </p:nvSpPr>
        <p:spPr>
          <a:xfrm>
            <a:off x="5966460" y="2606040"/>
            <a:ext cx="365760" cy="365760"/>
          </a:xfrm>
          <a:prstGeom prst="rect">
            <a:avLst/>
          </a:prstGeom>
          <a:noFill/>
          <a:ln/>
        </p:spPr>
        <p:txBody>
          <a:bodyPr wrap="square" lIns="0" tIns="0" rIns="0" bIns="0" rtlCol="0" anchor="ctr"/>
          <a:lstStyle/>
          <a:p>
            <a:pPr algn="ctr" indent="0" marL="0">
              <a:buNone/>
            </a:pPr>
            <a:r>
              <a:rPr lang="en-US" sz="1600" b="1" dirty="0">
                <a:solidFill>
                  <a:srgbClr val="C9A227"/>
                </a:solidFill>
                <a:latin typeface="Calibri" pitchFamily="34" charset="0"/>
                <a:ea typeface="Calibri" pitchFamily="34" charset="-122"/>
                <a:cs typeface="Calibri" pitchFamily="34" charset="-120"/>
              </a:rPr>
              <a:t>=</a:t>
            </a:r>
            <a:endParaRPr lang="en-US" sz="1600" dirty="0"/>
          </a:p>
        </p:txBody>
      </p:sp>
      <p:sp>
        <p:nvSpPr>
          <p:cNvPr id="26" name="Shape 19"/>
          <p:cNvSpPr/>
          <p:nvPr/>
        </p:nvSpPr>
        <p:spPr>
          <a:xfrm>
            <a:off x="548640" y="3310128"/>
            <a:ext cx="2514600" cy="822960"/>
          </a:xfrm>
          <a:prstGeom prst="roundRect">
            <a:avLst>
              <a:gd name="adj" fmla="val 8889"/>
            </a:avLst>
          </a:prstGeom>
          <a:solidFill>
            <a:srgbClr val="F4F7FC"/>
          </a:solidFill>
          <a:ln/>
        </p:spPr>
      </p:sp>
      <p:sp>
        <p:nvSpPr>
          <p:cNvPr id="27" name="Shape 20"/>
          <p:cNvSpPr/>
          <p:nvPr/>
        </p:nvSpPr>
        <p:spPr>
          <a:xfrm>
            <a:off x="713232" y="3493008"/>
            <a:ext cx="457200" cy="457200"/>
          </a:xfrm>
          <a:prstGeom prst="ellipse">
            <a:avLst/>
          </a:prstGeom>
          <a:solidFill>
            <a:srgbClr val="1B2A4A"/>
          </a:solidFill>
          <a:ln/>
        </p:spPr>
      </p:sp>
      <p:pic>
        <p:nvPicPr>
          <p:cNvPr id="28" name="Image 4" descr="preencoded.png">    </p:cNvPr>
          <p:cNvPicPr>
            <a:picLocks noChangeAspect="1"/>
          </p:cNvPicPr>
          <p:nvPr/>
        </p:nvPicPr>
        <p:blipFill>
          <a:blip r:embed="rId5"/>
          <a:stretch>
            <a:fillRect/>
          </a:stretch>
        </p:blipFill>
        <p:spPr>
          <a:xfrm>
            <a:off x="836676" y="3616452"/>
            <a:ext cx="210312" cy="210312"/>
          </a:xfrm>
          <a:prstGeom prst="rect">
            <a:avLst/>
          </a:prstGeom>
        </p:spPr>
      </p:pic>
      <p:sp>
        <p:nvSpPr>
          <p:cNvPr id="29" name="Text 21"/>
          <p:cNvSpPr txBox="1"/>
          <p:nvPr/>
        </p:nvSpPr>
        <p:spPr>
          <a:xfrm>
            <a:off x="1298448" y="3310128"/>
            <a:ext cx="1737360" cy="8229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Indicators</a:t>
            </a:r>
            <a:endParaRPr lang="en-US" sz="1400" dirty="0"/>
          </a:p>
        </p:txBody>
      </p:sp>
      <p:sp>
        <p:nvSpPr>
          <p:cNvPr id="30" name="Shape 22"/>
          <p:cNvSpPr/>
          <p:nvPr/>
        </p:nvSpPr>
        <p:spPr>
          <a:xfrm>
            <a:off x="3749040" y="3721608"/>
            <a:ext cx="3200400" cy="0"/>
          </a:xfrm>
          <a:prstGeom prst="line">
            <a:avLst/>
          </a:prstGeom>
          <a:noFill/>
          <a:ln w="25400">
            <a:solidFill>
              <a:srgbClr val="D5DDEB"/>
            </a:solidFill>
            <a:prstDash val="solid"/>
          </a:ln>
        </p:spPr>
      </p:sp>
      <p:sp>
        <p:nvSpPr>
          <p:cNvPr id="31" name="Shape 23"/>
          <p:cNvSpPr/>
          <p:nvPr/>
        </p:nvSpPr>
        <p:spPr>
          <a:xfrm>
            <a:off x="3474720" y="3447288"/>
            <a:ext cx="548640" cy="548640"/>
          </a:xfrm>
          <a:prstGeom prst="ellipse">
            <a:avLst/>
          </a:prstGeom>
          <a:solidFill>
            <a:srgbClr val="1B2A4A"/>
          </a:solidFill>
          <a:ln/>
        </p:spPr>
      </p:sp>
      <p:pic>
        <p:nvPicPr>
          <p:cNvPr id="32" name="Image 5" descr="preencoded.png">    </p:cNvPr>
          <p:cNvPicPr>
            <a:picLocks noChangeAspect="1"/>
          </p:cNvPicPr>
          <p:nvPr/>
        </p:nvPicPr>
        <p:blipFill>
          <a:blip r:embed="rId6"/>
          <a:stretch>
            <a:fillRect/>
          </a:stretch>
        </p:blipFill>
        <p:spPr>
          <a:xfrm>
            <a:off x="3622853" y="3595421"/>
            <a:ext cx="252374" cy="252374"/>
          </a:xfrm>
          <a:prstGeom prst="rect">
            <a:avLst/>
          </a:prstGeom>
        </p:spPr>
      </p:pic>
      <p:sp>
        <p:nvSpPr>
          <p:cNvPr id="33" name="Shape 24"/>
          <p:cNvSpPr/>
          <p:nvPr/>
        </p:nvSpPr>
        <p:spPr>
          <a:xfrm>
            <a:off x="5074920" y="3447288"/>
            <a:ext cx="548640" cy="548640"/>
          </a:xfrm>
          <a:prstGeom prst="ellipse">
            <a:avLst/>
          </a:prstGeom>
          <a:solidFill>
            <a:srgbClr val="1B2A4A"/>
          </a:solidFill>
          <a:ln/>
        </p:spPr>
      </p:sp>
      <p:pic>
        <p:nvPicPr>
          <p:cNvPr id="34" name="Image 6" descr="preencoded.png">    </p:cNvPr>
          <p:cNvPicPr>
            <a:picLocks noChangeAspect="1"/>
          </p:cNvPicPr>
          <p:nvPr/>
        </p:nvPicPr>
        <p:blipFill>
          <a:blip r:embed="rId7"/>
          <a:stretch>
            <a:fillRect/>
          </a:stretch>
        </p:blipFill>
        <p:spPr>
          <a:xfrm>
            <a:off x="5223053" y="3595421"/>
            <a:ext cx="252374" cy="252374"/>
          </a:xfrm>
          <a:prstGeom prst="rect">
            <a:avLst/>
          </a:prstGeom>
        </p:spPr>
      </p:pic>
      <p:sp>
        <p:nvSpPr>
          <p:cNvPr id="35" name="Shape 25"/>
          <p:cNvSpPr/>
          <p:nvPr/>
        </p:nvSpPr>
        <p:spPr>
          <a:xfrm>
            <a:off x="6675120" y="3447288"/>
            <a:ext cx="548640" cy="548640"/>
          </a:xfrm>
          <a:prstGeom prst="ellipse">
            <a:avLst/>
          </a:prstGeom>
          <a:solidFill>
            <a:srgbClr val="1B2A4A"/>
          </a:solidFill>
          <a:ln/>
        </p:spPr>
      </p:sp>
      <p:pic>
        <p:nvPicPr>
          <p:cNvPr id="36" name="Image 7" descr="preencoded.png">    </p:cNvPr>
          <p:cNvPicPr>
            <a:picLocks noChangeAspect="1"/>
          </p:cNvPicPr>
          <p:nvPr/>
        </p:nvPicPr>
        <p:blipFill>
          <a:blip r:embed="rId8"/>
          <a:stretch>
            <a:fillRect/>
          </a:stretch>
        </p:blipFill>
        <p:spPr>
          <a:xfrm>
            <a:off x="6823253" y="3595421"/>
            <a:ext cx="252374" cy="252374"/>
          </a:xfrm>
          <a:prstGeom prst="rect">
            <a:avLst/>
          </a:prstGeom>
        </p:spPr>
      </p:pic>
      <p:sp>
        <p:nvSpPr>
          <p:cNvPr id="37" name="Shape 26"/>
          <p:cNvSpPr/>
          <p:nvPr/>
        </p:nvSpPr>
        <p:spPr>
          <a:xfrm>
            <a:off x="4366260" y="3538728"/>
            <a:ext cx="365760" cy="365760"/>
          </a:xfrm>
          <a:prstGeom prst="ellipse">
            <a:avLst/>
          </a:prstGeom>
          <a:solidFill>
            <a:srgbClr val="FFFFFF"/>
          </a:solidFill>
          <a:ln w="15875">
            <a:solidFill>
              <a:srgbClr val="C9A227"/>
            </a:solidFill>
            <a:prstDash val="solid"/>
          </a:ln>
        </p:spPr>
      </p:sp>
      <p:sp>
        <p:nvSpPr>
          <p:cNvPr id="38" name="Text 27"/>
          <p:cNvSpPr txBox="1"/>
          <p:nvPr/>
        </p:nvSpPr>
        <p:spPr>
          <a:xfrm>
            <a:off x="4366260" y="3538728"/>
            <a:ext cx="365760" cy="365760"/>
          </a:xfrm>
          <a:prstGeom prst="rect">
            <a:avLst/>
          </a:prstGeom>
          <a:noFill/>
          <a:ln/>
        </p:spPr>
        <p:txBody>
          <a:bodyPr wrap="square" lIns="0" tIns="0" rIns="0" bIns="0" rtlCol="0" anchor="ctr"/>
          <a:lstStyle/>
          <a:p>
            <a:pPr algn="ctr" indent="0" marL="0">
              <a:buNone/>
            </a:pPr>
            <a:r>
              <a:rPr lang="en-US" sz="1600" b="1" dirty="0">
                <a:solidFill>
                  <a:srgbClr val="C9A227"/>
                </a:solidFill>
                <a:latin typeface="Calibri" pitchFamily="34" charset="0"/>
                <a:ea typeface="Calibri" pitchFamily="34" charset="-122"/>
                <a:cs typeface="Calibri" pitchFamily="34" charset="-120"/>
              </a:rPr>
              <a:t>=</a:t>
            </a:r>
            <a:endParaRPr lang="en-US" sz="1600" dirty="0"/>
          </a:p>
        </p:txBody>
      </p:sp>
      <p:sp>
        <p:nvSpPr>
          <p:cNvPr id="39" name="Shape 28"/>
          <p:cNvSpPr/>
          <p:nvPr/>
        </p:nvSpPr>
        <p:spPr>
          <a:xfrm>
            <a:off x="5966460" y="3538728"/>
            <a:ext cx="365760" cy="365760"/>
          </a:xfrm>
          <a:prstGeom prst="ellipse">
            <a:avLst/>
          </a:prstGeom>
          <a:solidFill>
            <a:srgbClr val="FFFFFF"/>
          </a:solidFill>
          <a:ln w="15875">
            <a:solidFill>
              <a:srgbClr val="C9A227"/>
            </a:solidFill>
            <a:prstDash val="solid"/>
          </a:ln>
        </p:spPr>
      </p:sp>
      <p:sp>
        <p:nvSpPr>
          <p:cNvPr id="40" name="Text 29"/>
          <p:cNvSpPr txBox="1"/>
          <p:nvPr/>
        </p:nvSpPr>
        <p:spPr>
          <a:xfrm>
            <a:off x="5966460" y="3538728"/>
            <a:ext cx="365760" cy="365760"/>
          </a:xfrm>
          <a:prstGeom prst="rect">
            <a:avLst/>
          </a:prstGeom>
          <a:noFill/>
          <a:ln/>
        </p:spPr>
        <p:txBody>
          <a:bodyPr wrap="square" lIns="0" tIns="0" rIns="0" bIns="0" rtlCol="0" anchor="ctr"/>
          <a:lstStyle/>
          <a:p>
            <a:pPr algn="ctr" indent="0" marL="0">
              <a:buNone/>
            </a:pPr>
            <a:r>
              <a:rPr lang="en-US" sz="1600" b="1" dirty="0">
                <a:solidFill>
                  <a:srgbClr val="C9A227"/>
                </a:solidFill>
                <a:latin typeface="Calibri" pitchFamily="34" charset="0"/>
                <a:ea typeface="Calibri" pitchFamily="34" charset="-122"/>
                <a:cs typeface="Calibri" pitchFamily="34" charset="-120"/>
              </a:rPr>
              <a:t>=</a:t>
            </a:r>
            <a:endParaRPr lang="en-US" sz="1600" dirty="0"/>
          </a:p>
        </p:txBody>
      </p:sp>
      <p:sp>
        <p:nvSpPr>
          <p:cNvPr id="41" name="Shape 30"/>
          <p:cNvSpPr/>
          <p:nvPr/>
        </p:nvSpPr>
        <p:spPr>
          <a:xfrm>
            <a:off x="548640" y="4242816"/>
            <a:ext cx="2514600" cy="822960"/>
          </a:xfrm>
          <a:prstGeom prst="roundRect">
            <a:avLst>
              <a:gd name="adj" fmla="val 8889"/>
            </a:avLst>
          </a:prstGeom>
          <a:solidFill>
            <a:srgbClr val="F4F7FC"/>
          </a:solidFill>
          <a:ln/>
        </p:spPr>
      </p:sp>
      <p:sp>
        <p:nvSpPr>
          <p:cNvPr id="42" name="Shape 31"/>
          <p:cNvSpPr/>
          <p:nvPr/>
        </p:nvSpPr>
        <p:spPr>
          <a:xfrm>
            <a:off x="713232" y="4425696"/>
            <a:ext cx="457200" cy="457200"/>
          </a:xfrm>
          <a:prstGeom prst="ellipse">
            <a:avLst/>
          </a:prstGeom>
          <a:solidFill>
            <a:srgbClr val="1B2A4A"/>
          </a:solidFill>
          <a:ln/>
        </p:spPr>
      </p:sp>
      <p:pic>
        <p:nvPicPr>
          <p:cNvPr id="43" name="Image 8" descr="preencoded.png">    </p:cNvPr>
          <p:cNvPicPr>
            <a:picLocks noChangeAspect="1"/>
          </p:cNvPicPr>
          <p:nvPr/>
        </p:nvPicPr>
        <p:blipFill>
          <a:blip r:embed="rId9"/>
          <a:stretch>
            <a:fillRect/>
          </a:stretch>
        </p:blipFill>
        <p:spPr>
          <a:xfrm>
            <a:off x="836676" y="4549140"/>
            <a:ext cx="210312" cy="210312"/>
          </a:xfrm>
          <a:prstGeom prst="rect">
            <a:avLst/>
          </a:prstGeom>
        </p:spPr>
      </p:pic>
      <p:sp>
        <p:nvSpPr>
          <p:cNvPr id="44" name="Text 32"/>
          <p:cNvSpPr txBox="1"/>
          <p:nvPr/>
        </p:nvSpPr>
        <p:spPr>
          <a:xfrm>
            <a:off x="1298448" y="4242816"/>
            <a:ext cx="1737360" cy="8229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Budget lines</a:t>
            </a:r>
            <a:endParaRPr lang="en-US" sz="1400" dirty="0"/>
          </a:p>
        </p:txBody>
      </p:sp>
      <p:sp>
        <p:nvSpPr>
          <p:cNvPr id="45" name="Shape 33"/>
          <p:cNvSpPr/>
          <p:nvPr/>
        </p:nvSpPr>
        <p:spPr>
          <a:xfrm>
            <a:off x="3749040" y="4654296"/>
            <a:ext cx="3200400" cy="0"/>
          </a:xfrm>
          <a:prstGeom prst="line">
            <a:avLst/>
          </a:prstGeom>
          <a:noFill/>
          <a:ln w="25400">
            <a:solidFill>
              <a:srgbClr val="D5DDEB"/>
            </a:solidFill>
            <a:prstDash val="solid"/>
          </a:ln>
        </p:spPr>
      </p:sp>
      <p:sp>
        <p:nvSpPr>
          <p:cNvPr id="46" name="Shape 34"/>
          <p:cNvSpPr/>
          <p:nvPr/>
        </p:nvSpPr>
        <p:spPr>
          <a:xfrm>
            <a:off x="3474720" y="4379976"/>
            <a:ext cx="548640" cy="548640"/>
          </a:xfrm>
          <a:prstGeom prst="ellipse">
            <a:avLst/>
          </a:prstGeom>
          <a:solidFill>
            <a:srgbClr val="1B2A4A"/>
          </a:solidFill>
          <a:ln/>
        </p:spPr>
      </p:sp>
      <p:pic>
        <p:nvPicPr>
          <p:cNvPr id="47" name="Image 9" descr="preencoded.png">    </p:cNvPr>
          <p:cNvPicPr>
            <a:picLocks noChangeAspect="1"/>
          </p:cNvPicPr>
          <p:nvPr/>
        </p:nvPicPr>
        <p:blipFill>
          <a:blip r:embed="rId10"/>
          <a:stretch>
            <a:fillRect/>
          </a:stretch>
        </p:blipFill>
        <p:spPr>
          <a:xfrm>
            <a:off x="3622853" y="4528109"/>
            <a:ext cx="252374" cy="252374"/>
          </a:xfrm>
          <a:prstGeom prst="rect">
            <a:avLst/>
          </a:prstGeom>
        </p:spPr>
      </p:pic>
      <p:sp>
        <p:nvSpPr>
          <p:cNvPr id="48" name="Shape 35"/>
          <p:cNvSpPr/>
          <p:nvPr/>
        </p:nvSpPr>
        <p:spPr>
          <a:xfrm>
            <a:off x="5074920" y="4379976"/>
            <a:ext cx="548640" cy="548640"/>
          </a:xfrm>
          <a:prstGeom prst="ellipse">
            <a:avLst/>
          </a:prstGeom>
          <a:solidFill>
            <a:srgbClr val="1B2A4A"/>
          </a:solidFill>
          <a:ln/>
        </p:spPr>
      </p:sp>
      <p:pic>
        <p:nvPicPr>
          <p:cNvPr id="49" name="Image 10" descr="preencoded.png">    </p:cNvPr>
          <p:cNvPicPr>
            <a:picLocks noChangeAspect="1"/>
          </p:cNvPicPr>
          <p:nvPr/>
        </p:nvPicPr>
        <p:blipFill>
          <a:blip r:embed="rId11"/>
          <a:stretch>
            <a:fillRect/>
          </a:stretch>
        </p:blipFill>
        <p:spPr>
          <a:xfrm>
            <a:off x="5223053" y="4528109"/>
            <a:ext cx="252374" cy="252374"/>
          </a:xfrm>
          <a:prstGeom prst="rect">
            <a:avLst/>
          </a:prstGeom>
        </p:spPr>
      </p:pic>
      <p:sp>
        <p:nvSpPr>
          <p:cNvPr id="50" name="Shape 36"/>
          <p:cNvSpPr/>
          <p:nvPr/>
        </p:nvSpPr>
        <p:spPr>
          <a:xfrm>
            <a:off x="6675120" y="4379976"/>
            <a:ext cx="548640" cy="548640"/>
          </a:xfrm>
          <a:prstGeom prst="ellipse">
            <a:avLst/>
          </a:prstGeom>
          <a:solidFill>
            <a:srgbClr val="1B2A4A"/>
          </a:solidFill>
          <a:ln/>
        </p:spPr>
      </p:sp>
      <p:pic>
        <p:nvPicPr>
          <p:cNvPr id="51" name="Image 11" descr="preencoded.png">    </p:cNvPr>
          <p:cNvPicPr>
            <a:picLocks noChangeAspect="1"/>
          </p:cNvPicPr>
          <p:nvPr/>
        </p:nvPicPr>
        <p:blipFill>
          <a:blip r:embed="rId12"/>
          <a:stretch>
            <a:fillRect/>
          </a:stretch>
        </p:blipFill>
        <p:spPr>
          <a:xfrm>
            <a:off x="6823253" y="4528109"/>
            <a:ext cx="252374" cy="252374"/>
          </a:xfrm>
          <a:prstGeom prst="rect">
            <a:avLst/>
          </a:prstGeom>
        </p:spPr>
      </p:pic>
      <p:sp>
        <p:nvSpPr>
          <p:cNvPr id="52" name="Shape 37"/>
          <p:cNvSpPr/>
          <p:nvPr/>
        </p:nvSpPr>
        <p:spPr>
          <a:xfrm>
            <a:off x="4366260" y="4471416"/>
            <a:ext cx="365760" cy="365760"/>
          </a:xfrm>
          <a:prstGeom prst="ellipse">
            <a:avLst/>
          </a:prstGeom>
          <a:solidFill>
            <a:srgbClr val="FFFFFF"/>
          </a:solidFill>
          <a:ln w="15875">
            <a:solidFill>
              <a:srgbClr val="C9A227"/>
            </a:solidFill>
            <a:prstDash val="solid"/>
          </a:ln>
        </p:spPr>
      </p:sp>
      <p:sp>
        <p:nvSpPr>
          <p:cNvPr id="53" name="Text 38"/>
          <p:cNvSpPr txBox="1"/>
          <p:nvPr/>
        </p:nvSpPr>
        <p:spPr>
          <a:xfrm>
            <a:off x="4366260" y="4471416"/>
            <a:ext cx="365760" cy="365760"/>
          </a:xfrm>
          <a:prstGeom prst="rect">
            <a:avLst/>
          </a:prstGeom>
          <a:noFill/>
          <a:ln/>
        </p:spPr>
        <p:txBody>
          <a:bodyPr wrap="square" lIns="0" tIns="0" rIns="0" bIns="0" rtlCol="0" anchor="ctr"/>
          <a:lstStyle/>
          <a:p>
            <a:pPr algn="ctr" indent="0" marL="0">
              <a:buNone/>
            </a:pPr>
            <a:r>
              <a:rPr lang="en-US" sz="1600" b="1" dirty="0">
                <a:solidFill>
                  <a:srgbClr val="C9A227"/>
                </a:solidFill>
                <a:latin typeface="Calibri" pitchFamily="34" charset="0"/>
                <a:ea typeface="Calibri" pitchFamily="34" charset="-122"/>
                <a:cs typeface="Calibri" pitchFamily="34" charset="-120"/>
              </a:rPr>
              <a:t>=</a:t>
            </a:r>
            <a:endParaRPr lang="en-US" sz="1600" dirty="0"/>
          </a:p>
        </p:txBody>
      </p:sp>
      <p:sp>
        <p:nvSpPr>
          <p:cNvPr id="54" name="Shape 39"/>
          <p:cNvSpPr/>
          <p:nvPr/>
        </p:nvSpPr>
        <p:spPr>
          <a:xfrm>
            <a:off x="5966460" y="4471416"/>
            <a:ext cx="365760" cy="365760"/>
          </a:xfrm>
          <a:prstGeom prst="ellipse">
            <a:avLst/>
          </a:prstGeom>
          <a:solidFill>
            <a:srgbClr val="FFFFFF"/>
          </a:solidFill>
          <a:ln w="15875">
            <a:solidFill>
              <a:srgbClr val="C9A227"/>
            </a:solidFill>
            <a:prstDash val="solid"/>
          </a:ln>
        </p:spPr>
      </p:sp>
      <p:sp>
        <p:nvSpPr>
          <p:cNvPr id="55" name="Text 40"/>
          <p:cNvSpPr txBox="1"/>
          <p:nvPr/>
        </p:nvSpPr>
        <p:spPr>
          <a:xfrm>
            <a:off x="5966460" y="4471416"/>
            <a:ext cx="365760" cy="365760"/>
          </a:xfrm>
          <a:prstGeom prst="rect">
            <a:avLst/>
          </a:prstGeom>
          <a:noFill/>
          <a:ln/>
        </p:spPr>
        <p:txBody>
          <a:bodyPr wrap="square" lIns="0" tIns="0" rIns="0" bIns="0" rtlCol="0" anchor="ctr"/>
          <a:lstStyle/>
          <a:p>
            <a:pPr algn="ctr" indent="0" marL="0">
              <a:buNone/>
            </a:pPr>
            <a:r>
              <a:rPr lang="en-US" sz="1600" b="1" dirty="0">
                <a:solidFill>
                  <a:srgbClr val="C9A227"/>
                </a:solidFill>
                <a:latin typeface="Calibri" pitchFamily="34" charset="0"/>
                <a:ea typeface="Calibri" pitchFamily="34" charset="-122"/>
                <a:cs typeface="Calibri" pitchFamily="34" charset="-120"/>
              </a:rPr>
              <a:t>=</a:t>
            </a:r>
            <a:endParaRPr lang="en-US" sz="1600" dirty="0"/>
          </a:p>
        </p:txBody>
      </p:sp>
      <p:sp>
        <p:nvSpPr>
          <p:cNvPr id="56" name="Shape 41"/>
          <p:cNvSpPr/>
          <p:nvPr/>
        </p:nvSpPr>
        <p:spPr>
          <a:xfrm>
            <a:off x="548640" y="5175504"/>
            <a:ext cx="2514600" cy="822960"/>
          </a:xfrm>
          <a:prstGeom prst="roundRect">
            <a:avLst>
              <a:gd name="adj" fmla="val 8889"/>
            </a:avLst>
          </a:prstGeom>
          <a:solidFill>
            <a:srgbClr val="F4F7FC"/>
          </a:solidFill>
          <a:ln/>
        </p:spPr>
      </p:sp>
      <p:sp>
        <p:nvSpPr>
          <p:cNvPr id="57" name="Shape 42"/>
          <p:cNvSpPr/>
          <p:nvPr/>
        </p:nvSpPr>
        <p:spPr>
          <a:xfrm>
            <a:off x="713232" y="5358384"/>
            <a:ext cx="457200" cy="457200"/>
          </a:xfrm>
          <a:prstGeom prst="ellipse">
            <a:avLst/>
          </a:prstGeom>
          <a:solidFill>
            <a:srgbClr val="1B2A4A"/>
          </a:solidFill>
          <a:ln/>
        </p:spPr>
      </p:sp>
      <p:pic>
        <p:nvPicPr>
          <p:cNvPr id="58" name="Image 12" descr="preencoded.png">    </p:cNvPr>
          <p:cNvPicPr>
            <a:picLocks noChangeAspect="1"/>
          </p:cNvPicPr>
          <p:nvPr/>
        </p:nvPicPr>
        <p:blipFill>
          <a:blip r:embed="rId13"/>
          <a:stretch>
            <a:fillRect/>
          </a:stretch>
        </p:blipFill>
        <p:spPr>
          <a:xfrm>
            <a:off x="836676" y="5481828"/>
            <a:ext cx="210312" cy="210312"/>
          </a:xfrm>
          <a:prstGeom prst="rect">
            <a:avLst/>
          </a:prstGeom>
        </p:spPr>
      </p:pic>
      <p:sp>
        <p:nvSpPr>
          <p:cNvPr id="59" name="Text 43"/>
          <p:cNvSpPr txBox="1"/>
          <p:nvPr/>
        </p:nvSpPr>
        <p:spPr>
          <a:xfrm>
            <a:off x="1298448" y="5175504"/>
            <a:ext cx="1737360" cy="8229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Work package titles</a:t>
            </a:r>
            <a:endParaRPr lang="en-US" sz="1400" dirty="0"/>
          </a:p>
        </p:txBody>
      </p:sp>
      <p:sp>
        <p:nvSpPr>
          <p:cNvPr id="60" name="Shape 44"/>
          <p:cNvSpPr/>
          <p:nvPr/>
        </p:nvSpPr>
        <p:spPr>
          <a:xfrm>
            <a:off x="3749040" y="5586984"/>
            <a:ext cx="3200400" cy="0"/>
          </a:xfrm>
          <a:prstGeom prst="line">
            <a:avLst/>
          </a:prstGeom>
          <a:noFill/>
          <a:ln w="25400">
            <a:solidFill>
              <a:srgbClr val="D5DDEB"/>
            </a:solidFill>
            <a:prstDash val="solid"/>
          </a:ln>
        </p:spPr>
      </p:sp>
      <p:sp>
        <p:nvSpPr>
          <p:cNvPr id="61" name="Shape 45"/>
          <p:cNvSpPr/>
          <p:nvPr/>
        </p:nvSpPr>
        <p:spPr>
          <a:xfrm>
            <a:off x="3474720" y="5312664"/>
            <a:ext cx="548640" cy="548640"/>
          </a:xfrm>
          <a:prstGeom prst="ellipse">
            <a:avLst/>
          </a:prstGeom>
          <a:solidFill>
            <a:srgbClr val="1B2A4A"/>
          </a:solidFill>
          <a:ln/>
        </p:spPr>
      </p:sp>
      <p:pic>
        <p:nvPicPr>
          <p:cNvPr id="62" name="Image 13" descr="preencoded.png">    </p:cNvPr>
          <p:cNvPicPr>
            <a:picLocks noChangeAspect="1"/>
          </p:cNvPicPr>
          <p:nvPr/>
        </p:nvPicPr>
        <p:blipFill>
          <a:blip r:embed="rId14"/>
          <a:stretch>
            <a:fillRect/>
          </a:stretch>
        </p:blipFill>
        <p:spPr>
          <a:xfrm>
            <a:off x="3622853" y="5460797"/>
            <a:ext cx="252374" cy="252374"/>
          </a:xfrm>
          <a:prstGeom prst="rect">
            <a:avLst/>
          </a:prstGeom>
        </p:spPr>
      </p:pic>
      <p:sp>
        <p:nvSpPr>
          <p:cNvPr id="63" name="Shape 46"/>
          <p:cNvSpPr/>
          <p:nvPr/>
        </p:nvSpPr>
        <p:spPr>
          <a:xfrm>
            <a:off x="5074920" y="5312664"/>
            <a:ext cx="548640" cy="548640"/>
          </a:xfrm>
          <a:prstGeom prst="ellipse">
            <a:avLst/>
          </a:prstGeom>
          <a:solidFill>
            <a:srgbClr val="1B2A4A"/>
          </a:solidFill>
          <a:ln/>
        </p:spPr>
      </p:sp>
      <p:pic>
        <p:nvPicPr>
          <p:cNvPr id="64" name="Image 14" descr="preencoded.png">    </p:cNvPr>
          <p:cNvPicPr>
            <a:picLocks noChangeAspect="1"/>
          </p:cNvPicPr>
          <p:nvPr/>
        </p:nvPicPr>
        <p:blipFill>
          <a:blip r:embed="rId15"/>
          <a:stretch>
            <a:fillRect/>
          </a:stretch>
        </p:blipFill>
        <p:spPr>
          <a:xfrm>
            <a:off x="5223053" y="5460797"/>
            <a:ext cx="252374" cy="252374"/>
          </a:xfrm>
          <a:prstGeom prst="rect">
            <a:avLst/>
          </a:prstGeom>
        </p:spPr>
      </p:pic>
      <p:sp>
        <p:nvSpPr>
          <p:cNvPr id="65" name="Shape 47"/>
          <p:cNvSpPr/>
          <p:nvPr/>
        </p:nvSpPr>
        <p:spPr>
          <a:xfrm>
            <a:off x="6675120" y="5312664"/>
            <a:ext cx="548640" cy="548640"/>
          </a:xfrm>
          <a:prstGeom prst="ellipse">
            <a:avLst/>
          </a:prstGeom>
          <a:solidFill>
            <a:srgbClr val="1B2A4A"/>
          </a:solidFill>
          <a:ln/>
        </p:spPr>
      </p:sp>
      <p:pic>
        <p:nvPicPr>
          <p:cNvPr id="66" name="Image 15" descr="preencoded.png">    </p:cNvPr>
          <p:cNvPicPr>
            <a:picLocks noChangeAspect="1"/>
          </p:cNvPicPr>
          <p:nvPr/>
        </p:nvPicPr>
        <p:blipFill>
          <a:blip r:embed="rId16"/>
          <a:stretch>
            <a:fillRect/>
          </a:stretch>
        </p:blipFill>
        <p:spPr>
          <a:xfrm>
            <a:off x="6823253" y="5460797"/>
            <a:ext cx="252374" cy="252374"/>
          </a:xfrm>
          <a:prstGeom prst="rect">
            <a:avLst/>
          </a:prstGeom>
        </p:spPr>
      </p:pic>
      <p:sp>
        <p:nvSpPr>
          <p:cNvPr id="67" name="Shape 48"/>
          <p:cNvSpPr/>
          <p:nvPr/>
        </p:nvSpPr>
        <p:spPr>
          <a:xfrm>
            <a:off x="4366260" y="5404104"/>
            <a:ext cx="365760" cy="365760"/>
          </a:xfrm>
          <a:prstGeom prst="ellipse">
            <a:avLst/>
          </a:prstGeom>
          <a:solidFill>
            <a:srgbClr val="FFFFFF"/>
          </a:solidFill>
          <a:ln w="15875">
            <a:solidFill>
              <a:srgbClr val="C9A227"/>
            </a:solidFill>
            <a:prstDash val="solid"/>
          </a:ln>
        </p:spPr>
      </p:sp>
      <p:sp>
        <p:nvSpPr>
          <p:cNvPr id="68" name="Text 49"/>
          <p:cNvSpPr txBox="1"/>
          <p:nvPr/>
        </p:nvSpPr>
        <p:spPr>
          <a:xfrm>
            <a:off x="4366260" y="5404104"/>
            <a:ext cx="365760" cy="365760"/>
          </a:xfrm>
          <a:prstGeom prst="rect">
            <a:avLst/>
          </a:prstGeom>
          <a:noFill/>
          <a:ln/>
        </p:spPr>
        <p:txBody>
          <a:bodyPr wrap="square" lIns="0" tIns="0" rIns="0" bIns="0" rtlCol="0" anchor="ctr"/>
          <a:lstStyle/>
          <a:p>
            <a:pPr algn="ctr" indent="0" marL="0">
              <a:buNone/>
            </a:pPr>
            <a:r>
              <a:rPr lang="en-US" sz="1600" b="1" dirty="0">
                <a:solidFill>
                  <a:srgbClr val="C9A227"/>
                </a:solidFill>
                <a:latin typeface="Calibri" pitchFamily="34" charset="0"/>
                <a:ea typeface="Calibri" pitchFamily="34" charset="-122"/>
                <a:cs typeface="Calibri" pitchFamily="34" charset="-120"/>
              </a:rPr>
              <a:t>=</a:t>
            </a:r>
            <a:endParaRPr lang="en-US" sz="1600" dirty="0"/>
          </a:p>
        </p:txBody>
      </p:sp>
      <p:sp>
        <p:nvSpPr>
          <p:cNvPr id="69" name="Shape 50"/>
          <p:cNvSpPr/>
          <p:nvPr/>
        </p:nvSpPr>
        <p:spPr>
          <a:xfrm>
            <a:off x="5966460" y="5404104"/>
            <a:ext cx="365760" cy="365760"/>
          </a:xfrm>
          <a:prstGeom prst="ellipse">
            <a:avLst/>
          </a:prstGeom>
          <a:solidFill>
            <a:srgbClr val="FFFFFF"/>
          </a:solidFill>
          <a:ln w="15875">
            <a:solidFill>
              <a:srgbClr val="C9A227"/>
            </a:solidFill>
            <a:prstDash val="solid"/>
          </a:ln>
        </p:spPr>
      </p:sp>
      <p:sp>
        <p:nvSpPr>
          <p:cNvPr id="70" name="Text 51"/>
          <p:cNvSpPr txBox="1"/>
          <p:nvPr/>
        </p:nvSpPr>
        <p:spPr>
          <a:xfrm>
            <a:off x="5966460" y="5404104"/>
            <a:ext cx="365760" cy="365760"/>
          </a:xfrm>
          <a:prstGeom prst="rect">
            <a:avLst/>
          </a:prstGeom>
          <a:noFill/>
          <a:ln/>
        </p:spPr>
        <p:txBody>
          <a:bodyPr wrap="square" lIns="0" tIns="0" rIns="0" bIns="0" rtlCol="0" anchor="ctr"/>
          <a:lstStyle/>
          <a:p>
            <a:pPr algn="ctr" indent="0" marL="0">
              <a:buNone/>
            </a:pPr>
            <a:r>
              <a:rPr lang="en-US" sz="1600" b="1" dirty="0">
                <a:solidFill>
                  <a:srgbClr val="C9A227"/>
                </a:solidFill>
                <a:latin typeface="Calibri" pitchFamily="34" charset="0"/>
                <a:ea typeface="Calibri" pitchFamily="34" charset="-122"/>
                <a:cs typeface="Calibri" pitchFamily="34" charset="-120"/>
              </a:rPr>
              <a:t>=</a:t>
            </a:r>
            <a:endParaRPr lang="en-US" sz="1600" dirty="0"/>
          </a:p>
        </p:txBody>
      </p:sp>
      <p:sp>
        <p:nvSpPr>
          <p:cNvPr id="71" name="Shape 52"/>
          <p:cNvSpPr/>
          <p:nvPr/>
        </p:nvSpPr>
        <p:spPr>
          <a:xfrm>
            <a:off x="7818120" y="1691640"/>
            <a:ext cx="3822192" cy="4434840"/>
          </a:xfrm>
          <a:prstGeom prst="roundRect">
            <a:avLst>
              <a:gd name="adj" fmla="val 1914"/>
            </a:avLst>
          </a:prstGeom>
          <a:solidFill>
            <a:srgbClr val="1B2A4A"/>
          </a:solidFill>
          <a:ln/>
        </p:spPr>
      </p:sp>
      <p:sp>
        <p:nvSpPr>
          <p:cNvPr id="72" name="Shape 53"/>
          <p:cNvSpPr/>
          <p:nvPr/>
        </p:nvSpPr>
        <p:spPr>
          <a:xfrm>
            <a:off x="8092440" y="1920240"/>
            <a:ext cx="548640" cy="548640"/>
          </a:xfrm>
          <a:prstGeom prst="ellipse">
            <a:avLst/>
          </a:prstGeom>
          <a:solidFill>
            <a:srgbClr val="31487A"/>
          </a:solidFill>
          <a:ln/>
        </p:spPr>
      </p:sp>
      <p:pic>
        <p:nvPicPr>
          <p:cNvPr id="73" name="Image 16" descr="preencoded.png">    </p:cNvPr>
          <p:cNvPicPr>
            <a:picLocks noChangeAspect="1"/>
          </p:cNvPicPr>
          <p:nvPr/>
        </p:nvPicPr>
        <p:blipFill>
          <a:blip r:embed="rId17"/>
          <a:stretch>
            <a:fillRect/>
          </a:stretch>
        </p:blipFill>
        <p:spPr>
          <a:xfrm>
            <a:off x="8240573" y="2068373"/>
            <a:ext cx="252374" cy="252374"/>
          </a:xfrm>
          <a:prstGeom prst="rect">
            <a:avLst/>
          </a:prstGeom>
        </p:spPr>
      </p:pic>
      <p:sp>
        <p:nvSpPr>
          <p:cNvPr id="74" name="Text 54"/>
          <p:cNvSpPr txBox="1"/>
          <p:nvPr/>
        </p:nvSpPr>
        <p:spPr>
          <a:xfrm>
            <a:off x="8778240" y="1920240"/>
            <a:ext cx="2633472" cy="54864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Language and style</a:t>
            </a:r>
            <a:endParaRPr lang="en-US" sz="1900" dirty="0"/>
          </a:p>
        </p:txBody>
      </p:sp>
      <p:sp>
        <p:nvSpPr>
          <p:cNvPr id="75" name="Text 55"/>
          <p:cNvSpPr txBox="1"/>
          <p:nvPr/>
        </p:nvSpPr>
        <p:spPr>
          <a:xfrm>
            <a:off x="8092440" y="2697480"/>
            <a:ext cx="3273552" cy="274320"/>
          </a:xfrm>
          <a:prstGeom prst="rect">
            <a:avLst/>
          </a:prstGeom>
          <a:noFill/>
          <a:ln/>
        </p:spPr>
        <p:txBody>
          <a:bodyPr wrap="square" lIns="0" tIns="0" rIns="0" bIns="0" rtlCol="0" anchor="t"/>
          <a:lstStyle/>
          <a:p>
            <a:pPr algn="l" indent="0" marL="0">
              <a:buNone/>
            </a:pPr>
            <a:r>
              <a:rPr lang="en-US" sz="1100" b="1" spc="200" kern="0" dirty="0">
                <a:solidFill>
                  <a:srgbClr val="C9A227"/>
                </a:solidFill>
                <a:latin typeface="Calibri" pitchFamily="34" charset="0"/>
                <a:ea typeface="Calibri" pitchFamily="34" charset="-122"/>
                <a:cs typeface="Calibri" pitchFamily="34" charset="-120"/>
              </a:rPr>
              <a:t>AIM FOR</a:t>
            </a:r>
            <a:endParaRPr lang="en-US" sz="1100" dirty="0"/>
          </a:p>
        </p:txBody>
      </p:sp>
      <p:sp>
        <p:nvSpPr>
          <p:cNvPr id="76" name="Text 56"/>
          <p:cNvSpPr txBox="1"/>
          <p:nvPr/>
        </p:nvSpPr>
        <p:spPr>
          <a:xfrm>
            <a:off x="8092440" y="3017520"/>
            <a:ext cx="3273552" cy="1097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rgbClr val="FFFFFF"/>
                </a:solidFill>
                <a:latin typeface="Calibri" pitchFamily="34" charset="0"/>
                <a:ea typeface="Calibri" pitchFamily="34" charset="-122"/>
                <a:cs typeface="Calibri" pitchFamily="34" charset="-120"/>
              </a:rPr>
              <a:t>Clear language</a:t>
            </a:r>
            <a:endParaRPr lang="en-US" sz="1400" dirty="0"/>
          </a:p>
          <a:p>
            <a:pPr marL="203200" indent="-203200">
              <a:spcAft>
                <a:spcPts val="500"/>
              </a:spcAft>
              <a:buSzPct val="100000"/>
              <a:buChar char="▪"/>
            </a:pPr>
            <a:r>
              <a:rPr lang="en-US" sz="1400" dirty="0">
                <a:solidFill>
                  <a:srgbClr val="FFFFFF"/>
                </a:solidFill>
                <a:latin typeface="Calibri" pitchFamily="34" charset="0"/>
                <a:ea typeface="Calibri" pitchFamily="34" charset="-122"/>
                <a:cs typeface="Calibri" pitchFamily="34" charset="-120"/>
              </a:rPr>
              <a:t>Concise wording</a:t>
            </a:r>
            <a:endParaRPr lang="en-US" sz="1400" dirty="0"/>
          </a:p>
          <a:p>
            <a:pPr marL="203200" indent="-203200">
              <a:spcAft>
                <a:spcPts val="500"/>
              </a:spcAft>
              <a:buSzPct val="100000"/>
              <a:buChar char="▪"/>
            </a:pPr>
            <a:r>
              <a:rPr lang="en-US" sz="1400" dirty="0">
                <a:solidFill>
                  <a:srgbClr val="FFFFFF"/>
                </a:solidFill>
                <a:latin typeface="Calibri" pitchFamily="34" charset="0"/>
                <a:ea typeface="Calibri" pitchFamily="34" charset="-122"/>
                <a:cs typeface="Calibri" pitchFamily="34" charset="-120"/>
              </a:rPr>
              <a:t>Well-argued statements</a:t>
            </a:r>
            <a:endParaRPr lang="en-US" sz="1400" dirty="0"/>
          </a:p>
        </p:txBody>
      </p:sp>
      <p:sp>
        <p:nvSpPr>
          <p:cNvPr id="77" name="Text 57"/>
          <p:cNvSpPr txBox="1"/>
          <p:nvPr/>
        </p:nvSpPr>
        <p:spPr>
          <a:xfrm>
            <a:off x="8092440" y="4251960"/>
            <a:ext cx="3273552" cy="274320"/>
          </a:xfrm>
          <a:prstGeom prst="rect">
            <a:avLst/>
          </a:prstGeom>
          <a:noFill/>
          <a:ln/>
        </p:spPr>
        <p:txBody>
          <a:bodyPr wrap="square" lIns="0" tIns="0" rIns="0" bIns="0" rtlCol="0" anchor="t"/>
          <a:lstStyle/>
          <a:p>
            <a:pPr algn="l" indent="0" marL="0">
              <a:buNone/>
            </a:pPr>
            <a:r>
              <a:rPr lang="en-US" sz="1100" b="1" spc="200" kern="0" dirty="0">
                <a:solidFill>
                  <a:srgbClr val="C9A227"/>
                </a:solidFill>
                <a:latin typeface="Calibri" pitchFamily="34" charset="0"/>
                <a:ea typeface="Calibri" pitchFamily="34" charset="-122"/>
                <a:cs typeface="Calibri" pitchFamily="34" charset="-120"/>
              </a:rPr>
              <a:t>AVOID</a:t>
            </a:r>
            <a:endParaRPr lang="en-US" sz="1100" dirty="0"/>
          </a:p>
        </p:txBody>
      </p:sp>
      <p:sp>
        <p:nvSpPr>
          <p:cNvPr id="78" name="Text 58"/>
          <p:cNvSpPr txBox="1"/>
          <p:nvPr/>
        </p:nvSpPr>
        <p:spPr>
          <a:xfrm>
            <a:off x="8092440" y="4572000"/>
            <a:ext cx="3273552" cy="137160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rgbClr val="FFFFFF"/>
                </a:solidFill>
                <a:latin typeface="Calibri" pitchFamily="34" charset="0"/>
                <a:ea typeface="Calibri" pitchFamily="34" charset="-122"/>
                <a:cs typeface="Calibri" pitchFamily="34" charset="-120"/>
              </a:rPr>
              <a:t>Excessive use of the passive voice</a:t>
            </a:r>
            <a:endParaRPr lang="en-US" sz="1400" dirty="0"/>
          </a:p>
          <a:p>
            <a:pPr marL="203200" indent="-203200">
              <a:spcAft>
                <a:spcPts val="500"/>
              </a:spcAft>
              <a:buSzPct val="100000"/>
              <a:buChar char="▪"/>
            </a:pPr>
            <a:r>
              <a:rPr lang="en-US" sz="1400" dirty="0">
                <a:solidFill>
                  <a:srgbClr val="FFFFFF"/>
                </a:solidFill>
                <a:latin typeface="Calibri" pitchFamily="34" charset="0"/>
                <a:ea typeface="Calibri" pitchFamily="34" charset="-122"/>
                <a:cs typeface="Calibri" pitchFamily="34" charset="-120"/>
              </a:rPr>
              <a:t>Sector-specific jargon that a reviewer from another field cannot follow</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 · FORMAL COMPLIANCE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From the Guidelines for Applicants to a Safe Submission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19</a:t>
            </a:r>
            <a:endParaRPr lang="en-US" sz="900" dirty="0"/>
          </a:p>
        </p:txBody>
      </p:sp>
      <p:sp>
        <p:nvSpPr>
          <p:cNvPr id="7" name="Text 4"/>
          <p:cNvSpPr txBox="1"/>
          <p:nvPr/>
        </p:nvSpPr>
        <p:spPr>
          <a:xfrm>
            <a:off x="548640" y="1691640"/>
            <a:ext cx="5669280" cy="274320"/>
          </a:xfrm>
          <a:prstGeom prst="rect">
            <a:avLst/>
          </a:prstGeom>
          <a:noFill/>
          <a:ln/>
        </p:spPr>
        <p:txBody>
          <a:bodyPr wrap="square" lIns="0" tIns="0" rIns="0" bIns="0" rtlCol="0" anchor="t"/>
          <a:lstStyle/>
          <a:p>
            <a:pPr algn="l" indent="0" marL="0">
              <a:buNone/>
            </a:pPr>
            <a:r>
              <a:rPr lang="en-US" sz="1200" b="1" spc="200" kern="0" dirty="0">
                <a:solidFill>
                  <a:srgbClr val="C9A227"/>
                </a:solidFill>
                <a:latin typeface="Calibri" pitchFamily="34" charset="0"/>
                <a:ea typeface="Calibri" pitchFamily="34" charset="-122"/>
                <a:cs typeface="Calibri" pitchFamily="34" charset="-120"/>
              </a:rPr>
              <a:t>WHAT THE GUIDELINES FOR APPLICANTS SET OUT</a:t>
            </a:r>
            <a:endParaRPr lang="en-US" sz="1200" dirty="0"/>
          </a:p>
        </p:txBody>
      </p:sp>
      <p:sp>
        <p:nvSpPr>
          <p:cNvPr id="8" name="Shape 5"/>
          <p:cNvSpPr/>
          <p:nvPr/>
        </p:nvSpPr>
        <p:spPr>
          <a:xfrm>
            <a:off x="548640" y="2103120"/>
            <a:ext cx="5577840" cy="1219200"/>
          </a:xfrm>
          <a:prstGeom prst="roundRect">
            <a:avLst>
              <a:gd name="adj" fmla="val 6000"/>
            </a:avLst>
          </a:prstGeom>
          <a:solidFill>
            <a:srgbClr val="F4F7FC"/>
          </a:solidFill>
          <a:ln/>
        </p:spPr>
      </p:sp>
      <p:sp>
        <p:nvSpPr>
          <p:cNvPr id="9" name="Shape 6"/>
          <p:cNvSpPr/>
          <p:nvPr/>
        </p:nvSpPr>
        <p:spPr>
          <a:xfrm>
            <a:off x="777240" y="2331720"/>
            <a:ext cx="502920" cy="502920"/>
          </a:xfrm>
          <a:prstGeom prst="ellipse">
            <a:avLst/>
          </a:prstGeom>
          <a:solidFill>
            <a:srgbClr val="1B2A4A"/>
          </a:solidFill>
          <a:ln/>
        </p:spPr>
      </p:sp>
      <p:pic>
        <p:nvPicPr>
          <p:cNvPr id="10" name="Image 0" descr="preencoded.png">    </p:cNvPr>
          <p:cNvPicPr>
            <a:picLocks noChangeAspect="1"/>
          </p:cNvPicPr>
          <p:nvPr/>
        </p:nvPicPr>
        <p:blipFill>
          <a:blip r:embed="rId1"/>
          <a:stretch>
            <a:fillRect/>
          </a:stretch>
        </p:blipFill>
        <p:spPr>
          <a:xfrm>
            <a:off x="913028" y="2467508"/>
            <a:ext cx="231343" cy="231343"/>
          </a:xfrm>
          <a:prstGeom prst="rect">
            <a:avLst/>
          </a:prstGeom>
        </p:spPr>
      </p:pic>
      <p:sp>
        <p:nvSpPr>
          <p:cNvPr id="11" name="Text 7"/>
          <p:cNvSpPr txBox="1"/>
          <p:nvPr/>
        </p:nvSpPr>
        <p:spPr>
          <a:xfrm>
            <a:off x="1463040" y="2331720"/>
            <a:ext cx="4526280" cy="50292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Formal submission requirements</a:t>
            </a:r>
            <a:endParaRPr lang="en-US" sz="1550" dirty="0"/>
          </a:p>
        </p:txBody>
      </p:sp>
      <p:sp>
        <p:nvSpPr>
          <p:cNvPr id="12" name="Text 8"/>
          <p:cNvSpPr txBox="1"/>
          <p:nvPr/>
        </p:nvSpPr>
        <p:spPr>
          <a:xfrm>
            <a:off x="777240" y="2971800"/>
            <a:ext cx="5120640" cy="16764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File format, length, language and deadline.</a:t>
            </a:r>
            <a:endParaRPr lang="en-US" sz="1350" dirty="0"/>
          </a:p>
        </p:txBody>
      </p:sp>
      <p:sp>
        <p:nvSpPr>
          <p:cNvPr id="13" name="Shape 9"/>
          <p:cNvSpPr/>
          <p:nvPr/>
        </p:nvSpPr>
        <p:spPr>
          <a:xfrm>
            <a:off x="548640" y="3505200"/>
            <a:ext cx="5577840" cy="1219200"/>
          </a:xfrm>
          <a:prstGeom prst="roundRect">
            <a:avLst>
              <a:gd name="adj" fmla="val 6000"/>
            </a:avLst>
          </a:prstGeom>
          <a:solidFill>
            <a:srgbClr val="F4F7FC"/>
          </a:solidFill>
          <a:ln/>
        </p:spPr>
      </p:sp>
      <p:sp>
        <p:nvSpPr>
          <p:cNvPr id="14" name="Shape 10"/>
          <p:cNvSpPr/>
          <p:nvPr/>
        </p:nvSpPr>
        <p:spPr>
          <a:xfrm>
            <a:off x="777240" y="3733800"/>
            <a:ext cx="502920" cy="502920"/>
          </a:xfrm>
          <a:prstGeom prst="ellipse">
            <a:avLst/>
          </a:prstGeom>
          <a:solidFill>
            <a:srgbClr val="1B2A4A"/>
          </a:solidFill>
          <a:ln/>
        </p:spPr>
      </p:sp>
      <p:pic>
        <p:nvPicPr>
          <p:cNvPr id="15" name="Image 1" descr="preencoded.png">    </p:cNvPr>
          <p:cNvPicPr>
            <a:picLocks noChangeAspect="1"/>
          </p:cNvPicPr>
          <p:nvPr/>
        </p:nvPicPr>
        <p:blipFill>
          <a:blip r:embed="rId2"/>
          <a:stretch>
            <a:fillRect/>
          </a:stretch>
        </p:blipFill>
        <p:spPr>
          <a:xfrm>
            <a:off x="913028" y="3869588"/>
            <a:ext cx="231343" cy="231343"/>
          </a:xfrm>
          <a:prstGeom prst="rect">
            <a:avLst/>
          </a:prstGeom>
        </p:spPr>
      </p:pic>
      <p:sp>
        <p:nvSpPr>
          <p:cNvPr id="16" name="Text 11"/>
          <p:cNvSpPr txBox="1"/>
          <p:nvPr/>
        </p:nvSpPr>
        <p:spPr>
          <a:xfrm>
            <a:off x="1463040" y="3733800"/>
            <a:ext cx="4526280" cy="50292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Eligibility criteria</a:t>
            </a:r>
            <a:endParaRPr lang="en-US" sz="1550" dirty="0"/>
          </a:p>
        </p:txBody>
      </p:sp>
      <p:sp>
        <p:nvSpPr>
          <p:cNvPr id="17" name="Text 12"/>
          <p:cNvSpPr txBox="1"/>
          <p:nvPr/>
        </p:nvSpPr>
        <p:spPr>
          <a:xfrm>
            <a:off x="777240" y="4373880"/>
            <a:ext cx="5120640" cy="16764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For the applicant, the partners and the costs.</a:t>
            </a:r>
            <a:endParaRPr lang="en-US" sz="1350" dirty="0"/>
          </a:p>
        </p:txBody>
      </p:sp>
      <p:sp>
        <p:nvSpPr>
          <p:cNvPr id="18" name="Shape 13"/>
          <p:cNvSpPr/>
          <p:nvPr/>
        </p:nvSpPr>
        <p:spPr>
          <a:xfrm>
            <a:off x="548640" y="4907280"/>
            <a:ext cx="5577840" cy="1219200"/>
          </a:xfrm>
          <a:prstGeom prst="roundRect">
            <a:avLst>
              <a:gd name="adj" fmla="val 6000"/>
            </a:avLst>
          </a:prstGeom>
          <a:solidFill>
            <a:srgbClr val="F4F7FC"/>
          </a:solidFill>
          <a:ln/>
        </p:spPr>
      </p:sp>
      <p:sp>
        <p:nvSpPr>
          <p:cNvPr id="19" name="Shape 14"/>
          <p:cNvSpPr/>
          <p:nvPr/>
        </p:nvSpPr>
        <p:spPr>
          <a:xfrm>
            <a:off x="777240" y="5135880"/>
            <a:ext cx="502920" cy="502920"/>
          </a:xfrm>
          <a:prstGeom prst="ellipse">
            <a:avLst/>
          </a:prstGeom>
          <a:solidFill>
            <a:srgbClr val="1B2A4A"/>
          </a:solidFill>
          <a:ln/>
        </p:spPr>
      </p:sp>
      <p:pic>
        <p:nvPicPr>
          <p:cNvPr id="20" name="Image 2" descr="preencoded.png">    </p:cNvPr>
          <p:cNvPicPr>
            <a:picLocks noChangeAspect="1"/>
          </p:cNvPicPr>
          <p:nvPr/>
        </p:nvPicPr>
        <p:blipFill>
          <a:blip r:embed="rId3"/>
          <a:stretch>
            <a:fillRect/>
          </a:stretch>
        </p:blipFill>
        <p:spPr>
          <a:xfrm>
            <a:off x="913028" y="5271668"/>
            <a:ext cx="231343" cy="231343"/>
          </a:xfrm>
          <a:prstGeom prst="rect">
            <a:avLst/>
          </a:prstGeom>
        </p:spPr>
      </p:pic>
      <p:sp>
        <p:nvSpPr>
          <p:cNvPr id="21" name="Text 15"/>
          <p:cNvSpPr txBox="1"/>
          <p:nvPr/>
        </p:nvSpPr>
        <p:spPr>
          <a:xfrm>
            <a:off x="1463040" y="5135880"/>
            <a:ext cx="4526280" cy="50292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Evaluation methodology</a:t>
            </a:r>
            <a:endParaRPr lang="en-US" sz="1550" dirty="0"/>
          </a:p>
        </p:txBody>
      </p:sp>
      <p:sp>
        <p:nvSpPr>
          <p:cNvPr id="22" name="Text 16"/>
          <p:cNvSpPr txBox="1"/>
          <p:nvPr/>
        </p:nvSpPr>
        <p:spPr>
          <a:xfrm>
            <a:off x="777240" y="5775960"/>
            <a:ext cx="5120640" cy="16764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The criteria and procedure by which applications are assessed (Section 5).</a:t>
            </a:r>
            <a:endParaRPr lang="en-US" sz="1350" dirty="0"/>
          </a:p>
        </p:txBody>
      </p:sp>
      <p:sp>
        <p:nvSpPr>
          <p:cNvPr id="23" name="Shape 17"/>
          <p:cNvSpPr/>
          <p:nvPr/>
        </p:nvSpPr>
        <p:spPr>
          <a:xfrm>
            <a:off x="6492240" y="1691640"/>
            <a:ext cx="5148072" cy="4434840"/>
          </a:xfrm>
          <a:prstGeom prst="roundRect">
            <a:avLst>
              <a:gd name="adj" fmla="val 1649"/>
            </a:avLst>
          </a:prstGeom>
          <a:solidFill>
            <a:srgbClr val="1B2A4A"/>
          </a:solidFill>
          <a:ln/>
        </p:spPr>
      </p:sp>
      <p:sp>
        <p:nvSpPr>
          <p:cNvPr id="24" name="Text 18"/>
          <p:cNvSpPr txBox="1"/>
          <p:nvPr/>
        </p:nvSpPr>
        <p:spPr>
          <a:xfrm>
            <a:off x="6812280" y="1892808"/>
            <a:ext cx="4507992" cy="502920"/>
          </a:xfrm>
          <a:prstGeom prst="rect">
            <a:avLst/>
          </a:prstGeom>
          <a:noFill/>
          <a:ln/>
        </p:spPr>
        <p:txBody>
          <a:bodyPr wrap="square" lIns="0" tIns="0" rIns="0" bIns="0" rtlCol="0" anchor="ctr"/>
          <a:lstStyle/>
          <a:p>
            <a:pPr indent="0" marL="0">
              <a:buNone/>
            </a:pPr>
            <a:r>
              <a:rPr lang="en-US" sz="2000" b="1" dirty="0">
                <a:solidFill>
                  <a:srgbClr val="FFFFFF"/>
                </a:solidFill>
                <a:latin typeface="Cambria" pitchFamily="34" charset="0"/>
                <a:ea typeface="Cambria" pitchFamily="34" charset="-122"/>
                <a:cs typeface="Cambria" pitchFamily="34" charset="-120"/>
              </a:rPr>
              <a:t>Pre-submission checklist</a:t>
            </a:r>
            <a:endParaRPr lang="en-US" sz="2000" dirty="0"/>
          </a:p>
        </p:txBody>
      </p:sp>
      <p:sp>
        <p:nvSpPr>
          <p:cNvPr id="25" name="Shape 19"/>
          <p:cNvSpPr/>
          <p:nvPr/>
        </p:nvSpPr>
        <p:spPr>
          <a:xfrm>
            <a:off x="6812280" y="2587752"/>
            <a:ext cx="310896" cy="310896"/>
          </a:xfrm>
          <a:prstGeom prst="ellipse">
            <a:avLst/>
          </a:prstGeom>
          <a:solidFill>
            <a:srgbClr val="C9A227"/>
          </a:solidFill>
          <a:ln/>
        </p:spPr>
      </p:sp>
      <p:pic>
        <p:nvPicPr>
          <p:cNvPr id="26" name="Image 3" descr="preencoded.png">    </p:cNvPr>
          <p:cNvPicPr>
            <a:picLocks noChangeAspect="1"/>
          </p:cNvPicPr>
          <p:nvPr/>
        </p:nvPicPr>
        <p:blipFill>
          <a:blip r:embed="rId4"/>
          <a:stretch>
            <a:fillRect/>
          </a:stretch>
        </p:blipFill>
        <p:spPr>
          <a:xfrm>
            <a:off x="6896222" y="2671694"/>
            <a:ext cx="143012" cy="143012"/>
          </a:xfrm>
          <a:prstGeom prst="rect">
            <a:avLst/>
          </a:prstGeom>
        </p:spPr>
      </p:pic>
      <p:sp>
        <p:nvSpPr>
          <p:cNvPr id="27" name="Text 20"/>
          <p:cNvSpPr txBox="1"/>
          <p:nvPr/>
        </p:nvSpPr>
        <p:spPr>
          <a:xfrm>
            <a:off x="7269480" y="2560320"/>
            <a:ext cx="4050792" cy="3657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All mandatory fields correctly completed</a:t>
            </a:r>
            <a:endParaRPr lang="en-US" sz="1400" dirty="0"/>
          </a:p>
        </p:txBody>
      </p:sp>
      <p:sp>
        <p:nvSpPr>
          <p:cNvPr id="28" name="Shape 21"/>
          <p:cNvSpPr/>
          <p:nvPr/>
        </p:nvSpPr>
        <p:spPr>
          <a:xfrm>
            <a:off x="6812280" y="3017520"/>
            <a:ext cx="310896" cy="310896"/>
          </a:xfrm>
          <a:prstGeom prst="ellipse">
            <a:avLst/>
          </a:prstGeom>
          <a:solidFill>
            <a:srgbClr val="C9A227"/>
          </a:solidFill>
          <a:ln/>
        </p:spPr>
      </p:sp>
      <p:pic>
        <p:nvPicPr>
          <p:cNvPr id="29" name="Image 4" descr="preencoded.png">    </p:cNvPr>
          <p:cNvPicPr>
            <a:picLocks noChangeAspect="1"/>
          </p:cNvPicPr>
          <p:nvPr/>
        </p:nvPicPr>
        <p:blipFill>
          <a:blip r:embed="rId5"/>
          <a:stretch>
            <a:fillRect/>
          </a:stretch>
        </p:blipFill>
        <p:spPr>
          <a:xfrm>
            <a:off x="6896222" y="3101462"/>
            <a:ext cx="143012" cy="143012"/>
          </a:xfrm>
          <a:prstGeom prst="rect">
            <a:avLst/>
          </a:prstGeom>
        </p:spPr>
      </p:pic>
      <p:sp>
        <p:nvSpPr>
          <p:cNvPr id="30" name="Text 22"/>
          <p:cNvSpPr txBox="1"/>
          <p:nvPr/>
        </p:nvSpPr>
        <p:spPr>
          <a:xfrm>
            <a:off x="7269480" y="2990088"/>
            <a:ext cx="4050792" cy="3657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Signatures and stamps present</a:t>
            </a:r>
            <a:endParaRPr lang="en-US" sz="1400" dirty="0"/>
          </a:p>
        </p:txBody>
      </p:sp>
      <p:sp>
        <p:nvSpPr>
          <p:cNvPr id="31" name="Shape 23"/>
          <p:cNvSpPr/>
          <p:nvPr/>
        </p:nvSpPr>
        <p:spPr>
          <a:xfrm>
            <a:off x="6812280" y="3447288"/>
            <a:ext cx="310896" cy="310896"/>
          </a:xfrm>
          <a:prstGeom prst="ellipse">
            <a:avLst/>
          </a:prstGeom>
          <a:solidFill>
            <a:srgbClr val="C9A227"/>
          </a:solidFill>
          <a:ln/>
        </p:spPr>
      </p:sp>
      <p:pic>
        <p:nvPicPr>
          <p:cNvPr id="32" name="Image 5" descr="preencoded.png">    </p:cNvPr>
          <p:cNvPicPr>
            <a:picLocks noChangeAspect="1"/>
          </p:cNvPicPr>
          <p:nvPr/>
        </p:nvPicPr>
        <p:blipFill>
          <a:blip r:embed="rId6"/>
          <a:stretch>
            <a:fillRect/>
          </a:stretch>
        </p:blipFill>
        <p:spPr>
          <a:xfrm>
            <a:off x="6896222" y="3531230"/>
            <a:ext cx="143012" cy="143012"/>
          </a:xfrm>
          <a:prstGeom prst="rect">
            <a:avLst/>
          </a:prstGeom>
        </p:spPr>
      </p:pic>
      <p:sp>
        <p:nvSpPr>
          <p:cNvPr id="33" name="Text 24"/>
          <p:cNvSpPr txBox="1"/>
          <p:nvPr/>
        </p:nvSpPr>
        <p:spPr>
          <a:xfrm>
            <a:off x="7269480" y="3419856"/>
            <a:ext cx="4050792" cy="3657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eSignatures of the coordinator and partners valid</a:t>
            </a:r>
            <a:endParaRPr lang="en-US" sz="1400" dirty="0"/>
          </a:p>
        </p:txBody>
      </p:sp>
      <p:sp>
        <p:nvSpPr>
          <p:cNvPr id="34" name="Shape 25"/>
          <p:cNvSpPr/>
          <p:nvPr/>
        </p:nvSpPr>
        <p:spPr>
          <a:xfrm>
            <a:off x="6812280" y="3877056"/>
            <a:ext cx="310896" cy="310896"/>
          </a:xfrm>
          <a:prstGeom prst="ellipse">
            <a:avLst/>
          </a:prstGeom>
          <a:solidFill>
            <a:srgbClr val="C9A227"/>
          </a:solidFill>
          <a:ln/>
        </p:spPr>
      </p:sp>
      <p:pic>
        <p:nvPicPr>
          <p:cNvPr id="35" name="Image 6" descr="preencoded.png">    </p:cNvPr>
          <p:cNvPicPr>
            <a:picLocks noChangeAspect="1"/>
          </p:cNvPicPr>
          <p:nvPr/>
        </p:nvPicPr>
        <p:blipFill>
          <a:blip r:embed="rId7"/>
          <a:stretch>
            <a:fillRect/>
          </a:stretch>
        </p:blipFill>
        <p:spPr>
          <a:xfrm>
            <a:off x="6896222" y="3960998"/>
            <a:ext cx="143012" cy="143012"/>
          </a:xfrm>
          <a:prstGeom prst="rect">
            <a:avLst/>
          </a:prstGeom>
        </p:spPr>
      </p:pic>
      <p:sp>
        <p:nvSpPr>
          <p:cNvPr id="36" name="Text 26"/>
          <p:cNvSpPr txBox="1"/>
          <p:nvPr/>
        </p:nvSpPr>
        <p:spPr>
          <a:xfrm>
            <a:off x="7269480" y="3849624"/>
            <a:ext cx="4050792" cy="3657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Structure of the official template followed</a:t>
            </a:r>
            <a:endParaRPr lang="en-US" sz="1400" dirty="0"/>
          </a:p>
        </p:txBody>
      </p:sp>
      <p:sp>
        <p:nvSpPr>
          <p:cNvPr id="37" name="Shape 27"/>
          <p:cNvSpPr/>
          <p:nvPr/>
        </p:nvSpPr>
        <p:spPr>
          <a:xfrm>
            <a:off x="6812280" y="4306824"/>
            <a:ext cx="310896" cy="310896"/>
          </a:xfrm>
          <a:prstGeom prst="ellipse">
            <a:avLst/>
          </a:prstGeom>
          <a:solidFill>
            <a:srgbClr val="C9A227"/>
          </a:solidFill>
          <a:ln/>
        </p:spPr>
      </p:sp>
      <p:pic>
        <p:nvPicPr>
          <p:cNvPr id="38" name="Image 7" descr="preencoded.png">    </p:cNvPr>
          <p:cNvPicPr>
            <a:picLocks noChangeAspect="1"/>
          </p:cNvPicPr>
          <p:nvPr/>
        </p:nvPicPr>
        <p:blipFill>
          <a:blip r:embed="rId8"/>
          <a:stretch>
            <a:fillRect/>
          </a:stretch>
        </p:blipFill>
        <p:spPr>
          <a:xfrm>
            <a:off x="6896222" y="4390766"/>
            <a:ext cx="143012" cy="143012"/>
          </a:xfrm>
          <a:prstGeom prst="rect">
            <a:avLst/>
          </a:prstGeom>
        </p:spPr>
      </p:pic>
      <p:sp>
        <p:nvSpPr>
          <p:cNvPr id="39" name="Text 28"/>
          <p:cNvSpPr txBox="1"/>
          <p:nvPr/>
        </p:nvSpPr>
        <p:spPr>
          <a:xfrm>
            <a:off x="7269480" y="4279392"/>
            <a:ext cx="4050792" cy="3657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Page and character limits respected</a:t>
            </a:r>
            <a:endParaRPr lang="en-US" sz="1400" dirty="0"/>
          </a:p>
        </p:txBody>
      </p:sp>
      <p:sp>
        <p:nvSpPr>
          <p:cNvPr id="40" name="Shape 29"/>
          <p:cNvSpPr/>
          <p:nvPr/>
        </p:nvSpPr>
        <p:spPr>
          <a:xfrm>
            <a:off x="6812280" y="4736592"/>
            <a:ext cx="310896" cy="310896"/>
          </a:xfrm>
          <a:prstGeom prst="ellipse">
            <a:avLst/>
          </a:prstGeom>
          <a:solidFill>
            <a:srgbClr val="C9A227"/>
          </a:solidFill>
          <a:ln/>
        </p:spPr>
      </p:sp>
      <p:pic>
        <p:nvPicPr>
          <p:cNvPr id="41" name="Image 8" descr="preencoded.png">    </p:cNvPr>
          <p:cNvPicPr>
            <a:picLocks noChangeAspect="1"/>
          </p:cNvPicPr>
          <p:nvPr/>
        </p:nvPicPr>
        <p:blipFill>
          <a:blip r:embed="rId9"/>
          <a:stretch>
            <a:fillRect/>
          </a:stretch>
        </p:blipFill>
        <p:spPr>
          <a:xfrm>
            <a:off x="6896222" y="4820534"/>
            <a:ext cx="143012" cy="143012"/>
          </a:xfrm>
          <a:prstGeom prst="rect">
            <a:avLst/>
          </a:prstGeom>
        </p:spPr>
      </p:pic>
      <p:sp>
        <p:nvSpPr>
          <p:cNvPr id="42" name="Text 30"/>
          <p:cNvSpPr txBox="1"/>
          <p:nvPr/>
        </p:nvSpPr>
        <p:spPr>
          <a:xfrm>
            <a:off x="7269480" y="4709160"/>
            <a:ext cx="4050792" cy="3657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All mandatory annexes attached</a:t>
            </a:r>
            <a:endParaRPr lang="en-US" sz="1400" dirty="0"/>
          </a:p>
        </p:txBody>
      </p:sp>
      <p:sp>
        <p:nvSpPr>
          <p:cNvPr id="43" name="Shape 31"/>
          <p:cNvSpPr/>
          <p:nvPr/>
        </p:nvSpPr>
        <p:spPr>
          <a:xfrm>
            <a:off x="6766560" y="5212080"/>
            <a:ext cx="4599432" cy="731520"/>
          </a:xfrm>
          <a:prstGeom prst="roundRect">
            <a:avLst>
              <a:gd name="adj" fmla="val 7500"/>
            </a:avLst>
          </a:prstGeom>
          <a:solidFill>
            <a:srgbClr val="31487A"/>
          </a:solidFill>
          <a:ln/>
        </p:spPr>
      </p:sp>
      <p:sp>
        <p:nvSpPr>
          <p:cNvPr id="44" name="Shape 32"/>
          <p:cNvSpPr/>
          <p:nvPr/>
        </p:nvSpPr>
        <p:spPr>
          <a:xfrm>
            <a:off x="6903720" y="5349240"/>
            <a:ext cx="457200" cy="457200"/>
          </a:xfrm>
          <a:prstGeom prst="ellipse">
            <a:avLst/>
          </a:prstGeom>
          <a:solidFill>
            <a:srgbClr val="C9A227"/>
          </a:solidFill>
          <a:ln/>
        </p:spPr>
      </p:sp>
      <p:pic>
        <p:nvPicPr>
          <p:cNvPr id="45" name="Image 9" descr="preencoded.png">    </p:cNvPr>
          <p:cNvPicPr>
            <a:picLocks noChangeAspect="1"/>
          </p:cNvPicPr>
          <p:nvPr/>
        </p:nvPicPr>
        <p:blipFill>
          <a:blip r:embed="rId10"/>
          <a:stretch>
            <a:fillRect/>
          </a:stretch>
        </p:blipFill>
        <p:spPr>
          <a:xfrm>
            <a:off x="7027164" y="5472684"/>
            <a:ext cx="210312" cy="210312"/>
          </a:xfrm>
          <a:prstGeom prst="rect">
            <a:avLst/>
          </a:prstGeom>
        </p:spPr>
      </p:pic>
      <p:sp>
        <p:nvSpPr>
          <p:cNvPr id="46" name="Text 33"/>
          <p:cNvSpPr txBox="1"/>
          <p:nvPr/>
        </p:nvSpPr>
        <p:spPr>
          <a:xfrm>
            <a:off x="7498080" y="5212080"/>
            <a:ext cx="3730752" cy="73152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Submit well in advance: the portal may fail in the final hours before the deadline.</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05</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5</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Criteria for Evaluating International Project Applications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blocks of criteria do evaluators apply?</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 individual and overall thresholds work?</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 Horizon Europe and Erasmus+ set scores and thresholds?</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3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 · EVALUATION CRITERIA</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Five Blocks of Evaluation Criteria</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21</a:t>
            </a:r>
            <a:endParaRPr lang="en-US" sz="900" dirty="0"/>
          </a:p>
        </p:txBody>
      </p:sp>
      <p:sp>
        <p:nvSpPr>
          <p:cNvPr id="7" name="Text 4"/>
          <p:cNvSpPr txBox="1"/>
          <p:nvPr/>
        </p:nvSpPr>
        <p:spPr>
          <a:xfrm>
            <a:off x="548640" y="1645920"/>
            <a:ext cx="11091672" cy="365760"/>
          </a:xfrm>
          <a:prstGeom prst="rect">
            <a:avLst/>
          </a:prstGeom>
          <a:noFill/>
          <a:ln/>
        </p:spPr>
        <p:txBody>
          <a:bodyPr wrap="square" lIns="0" tIns="0" rIns="0" bIns="0" rtlCol="0" anchor="t"/>
          <a:lstStyle/>
          <a:p>
            <a:pPr indent="0" marL="0">
              <a:buNone/>
            </a:pPr>
            <a:r>
              <a:rPr lang="en-US" sz="1500" i="1" dirty="0">
                <a:solidFill>
                  <a:srgbClr val="64708C"/>
                </a:solidFill>
                <a:latin typeface="Calibri" pitchFamily="34" charset="0"/>
                <a:ea typeface="Calibri" pitchFamily="34" charset="-122"/>
                <a:cs typeface="Calibri" pitchFamily="34" charset="-120"/>
              </a:rPr>
              <a:t>Applications are scored by independent external experts using a unified system of criteria.</a:t>
            </a:r>
            <a:endParaRPr lang="en-US" sz="1500" dirty="0"/>
          </a:p>
        </p:txBody>
      </p:sp>
      <p:sp>
        <p:nvSpPr>
          <p:cNvPr id="8" name="Shape 5"/>
          <p:cNvSpPr/>
          <p:nvPr/>
        </p:nvSpPr>
        <p:spPr>
          <a:xfrm>
            <a:off x="548640" y="2148840"/>
            <a:ext cx="2057400" cy="3108960"/>
          </a:xfrm>
          <a:prstGeom prst="roundRect">
            <a:avLst>
              <a:gd name="adj" fmla="val 3556"/>
            </a:avLst>
          </a:prstGeom>
          <a:solidFill>
            <a:srgbClr val="F4F7FC"/>
          </a:solidFill>
          <a:ln/>
        </p:spPr>
      </p:sp>
      <p:sp>
        <p:nvSpPr>
          <p:cNvPr id="9" name="Shape 6"/>
          <p:cNvSpPr/>
          <p:nvPr/>
        </p:nvSpPr>
        <p:spPr>
          <a:xfrm>
            <a:off x="777240" y="2377440"/>
            <a:ext cx="594360" cy="594360"/>
          </a:xfrm>
          <a:prstGeom prst="ellipse">
            <a:avLst/>
          </a:prstGeom>
          <a:solidFill>
            <a:srgbClr val="1B2A4A"/>
          </a:solidFill>
          <a:ln/>
        </p:spPr>
      </p:sp>
      <p:pic>
        <p:nvPicPr>
          <p:cNvPr id="10" name="Image 0" descr="preencoded.png">    </p:cNvPr>
          <p:cNvPicPr>
            <a:picLocks noChangeAspect="1"/>
          </p:cNvPicPr>
          <p:nvPr/>
        </p:nvPicPr>
        <p:blipFill>
          <a:blip r:embed="rId1"/>
          <a:stretch>
            <a:fillRect/>
          </a:stretch>
        </p:blipFill>
        <p:spPr>
          <a:xfrm>
            <a:off x="937717" y="2537917"/>
            <a:ext cx="273406" cy="273406"/>
          </a:xfrm>
          <a:prstGeom prst="rect">
            <a:avLst/>
          </a:prstGeom>
        </p:spPr>
      </p:pic>
      <p:sp>
        <p:nvSpPr>
          <p:cNvPr id="11" name="Text 7"/>
          <p:cNvSpPr txBox="1"/>
          <p:nvPr/>
        </p:nvSpPr>
        <p:spPr>
          <a:xfrm>
            <a:off x="777240" y="3108960"/>
            <a:ext cx="1645920" cy="685800"/>
          </a:xfrm>
          <a:prstGeom prst="rect">
            <a:avLst/>
          </a:prstGeom>
          <a:noFill/>
          <a:ln/>
        </p:spPr>
        <p:txBody>
          <a:bodyPr wrap="square" lIns="0" tIns="0" rIns="0" bIns="0" rtlCol="0" anchor="t"/>
          <a:lstStyle/>
          <a:p>
            <a:pPr indent="0" marL="0">
              <a:buNone/>
            </a:pPr>
            <a:r>
              <a:rPr lang="en-US" sz="1500" b="1" dirty="0">
                <a:solidFill>
                  <a:srgbClr val="1B2A4A"/>
                </a:solidFill>
                <a:latin typeface="Calibri" pitchFamily="34" charset="0"/>
                <a:ea typeface="Calibri" pitchFamily="34" charset="-122"/>
                <a:cs typeface="Calibri" pitchFamily="34" charset="-120"/>
              </a:rPr>
              <a:t>Relevance</a:t>
            </a:r>
            <a:endParaRPr lang="en-US" sz="1500" dirty="0"/>
          </a:p>
        </p:txBody>
      </p:sp>
      <p:sp>
        <p:nvSpPr>
          <p:cNvPr id="12" name="Text 8"/>
          <p:cNvSpPr txBox="1"/>
          <p:nvPr/>
        </p:nvSpPr>
        <p:spPr>
          <a:xfrm>
            <a:off x="777240" y="3794760"/>
            <a:ext cx="1645920" cy="137160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Fit with the objectives and priorities of the call; relevance of the problem; choice of target groups; European added value.</a:t>
            </a:r>
            <a:endParaRPr lang="en-US" sz="1300" dirty="0"/>
          </a:p>
        </p:txBody>
      </p:sp>
      <p:sp>
        <p:nvSpPr>
          <p:cNvPr id="13" name="Shape 9"/>
          <p:cNvSpPr/>
          <p:nvPr/>
        </p:nvSpPr>
        <p:spPr>
          <a:xfrm>
            <a:off x="2807208" y="2148840"/>
            <a:ext cx="2057400" cy="3108960"/>
          </a:xfrm>
          <a:prstGeom prst="roundRect">
            <a:avLst>
              <a:gd name="adj" fmla="val 3556"/>
            </a:avLst>
          </a:prstGeom>
          <a:solidFill>
            <a:srgbClr val="F4F7FC"/>
          </a:solidFill>
          <a:ln/>
        </p:spPr>
      </p:sp>
      <p:sp>
        <p:nvSpPr>
          <p:cNvPr id="14" name="Shape 10"/>
          <p:cNvSpPr/>
          <p:nvPr/>
        </p:nvSpPr>
        <p:spPr>
          <a:xfrm>
            <a:off x="3035808" y="2377440"/>
            <a:ext cx="594360" cy="594360"/>
          </a:xfrm>
          <a:prstGeom prst="ellipse">
            <a:avLst/>
          </a:prstGeom>
          <a:solidFill>
            <a:srgbClr val="1B2A4A"/>
          </a:solidFill>
          <a:ln/>
        </p:spPr>
      </p:sp>
      <p:pic>
        <p:nvPicPr>
          <p:cNvPr id="15" name="Image 1" descr="preencoded.png">    </p:cNvPr>
          <p:cNvPicPr>
            <a:picLocks noChangeAspect="1"/>
          </p:cNvPicPr>
          <p:nvPr/>
        </p:nvPicPr>
        <p:blipFill>
          <a:blip r:embed="rId2"/>
          <a:stretch>
            <a:fillRect/>
          </a:stretch>
        </p:blipFill>
        <p:spPr>
          <a:xfrm>
            <a:off x="3196285" y="2537917"/>
            <a:ext cx="273406" cy="273406"/>
          </a:xfrm>
          <a:prstGeom prst="rect">
            <a:avLst/>
          </a:prstGeom>
        </p:spPr>
      </p:pic>
      <p:sp>
        <p:nvSpPr>
          <p:cNvPr id="16" name="Text 11"/>
          <p:cNvSpPr txBox="1"/>
          <p:nvPr/>
        </p:nvSpPr>
        <p:spPr>
          <a:xfrm>
            <a:off x="3035808" y="3108960"/>
            <a:ext cx="1645920" cy="685800"/>
          </a:xfrm>
          <a:prstGeom prst="rect">
            <a:avLst/>
          </a:prstGeom>
          <a:noFill/>
          <a:ln/>
        </p:spPr>
        <p:txBody>
          <a:bodyPr wrap="square" lIns="0" tIns="0" rIns="0" bIns="0" rtlCol="0" anchor="t"/>
          <a:lstStyle/>
          <a:p>
            <a:pPr indent="0" marL="0">
              <a:buNone/>
            </a:pPr>
            <a:r>
              <a:rPr lang="en-US" sz="1500" b="1" dirty="0">
                <a:solidFill>
                  <a:srgbClr val="1B2A4A"/>
                </a:solidFill>
                <a:latin typeface="Calibri" pitchFamily="34" charset="0"/>
                <a:ea typeface="Calibri" pitchFamily="34" charset="-122"/>
                <a:cs typeface="Calibri" pitchFamily="34" charset="-120"/>
              </a:rPr>
              <a:t>Quality of design and implementation</a:t>
            </a:r>
            <a:endParaRPr lang="en-US" sz="1500" dirty="0"/>
          </a:p>
        </p:txBody>
      </p:sp>
      <p:sp>
        <p:nvSpPr>
          <p:cNvPr id="17" name="Text 12"/>
          <p:cNvSpPr txBox="1"/>
          <p:nvPr/>
        </p:nvSpPr>
        <p:spPr>
          <a:xfrm>
            <a:off x="3035808" y="3794760"/>
            <a:ext cx="1645920" cy="137160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Internal coherence; a realistic work plan and budget; methodology fit; consortium capacity; risk management.</a:t>
            </a:r>
            <a:endParaRPr lang="en-US" sz="1300" dirty="0"/>
          </a:p>
        </p:txBody>
      </p:sp>
      <p:sp>
        <p:nvSpPr>
          <p:cNvPr id="18" name="Shape 13"/>
          <p:cNvSpPr/>
          <p:nvPr/>
        </p:nvSpPr>
        <p:spPr>
          <a:xfrm>
            <a:off x="5065776" y="2148840"/>
            <a:ext cx="2057400" cy="3108960"/>
          </a:xfrm>
          <a:prstGeom prst="roundRect">
            <a:avLst>
              <a:gd name="adj" fmla="val 3556"/>
            </a:avLst>
          </a:prstGeom>
          <a:solidFill>
            <a:srgbClr val="F4F7FC"/>
          </a:solidFill>
          <a:ln/>
        </p:spPr>
      </p:sp>
      <p:sp>
        <p:nvSpPr>
          <p:cNvPr id="19" name="Shape 14"/>
          <p:cNvSpPr/>
          <p:nvPr/>
        </p:nvSpPr>
        <p:spPr>
          <a:xfrm>
            <a:off x="5294376" y="2377440"/>
            <a:ext cx="594360" cy="594360"/>
          </a:xfrm>
          <a:prstGeom prst="ellipse">
            <a:avLst/>
          </a:prstGeom>
          <a:solidFill>
            <a:srgbClr val="1B2A4A"/>
          </a:solidFill>
          <a:ln/>
        </p:spPr>
      </p:sp>
      <p:pic>
        <p:nvPicPr>
          <p:cNvPr id="20" name="Image 2" descr="preencoded.png">    </p:cNvPr>
          <p:cNvPicPr>
            <a:picLocks noChangeAspect="1"/>
          </p:cNvPicPr>
          <p:nvPr/>
        </p:nvPicPr>
        <p:blipFill>
          <a:blip r:embed="rId3"/>
          <a:stretch>
            <a:fillRect/>
          </a:stretch>
        </p:blipFill>
        <p:spPr>
          <a:xfrm>
            <a:off x="5454853" y="2537917"/>
            <a:ext cx="273406" cy="273406"/>
          </a:xfrm>
          <a:prstGeom prst="rect">
            <a:avLst/>
          </a:prstGeom>
        </p:spPr>
      </p:pic>
      <p:sp>
        <p:nvSpPr>
          <p:cNvPr id="21" name="Text 15"/>
          <p:cNvSpPr txBox="1"/>
          <p:nvPr/>
        </p:nvSpPr>
        <p:spPr>
          <a:xfrm>
            <a:off x="5294376" y="3108960"/>
            <a:ext cx="1645920" cy="685800"/>
          </a:xfrm>
          <a:prstGeom prst="rect">
            <a:avLst/>
          </a:prstGeom>
          <a:noFill/>
          <a:ln/>
        </p:spPr>
        <p:txBody>
          <a:bodyPr wrap="square" lIns="0" tIns="0" rIns="0" bIns="0" rtlCol="0" anchor="t"/>
          <a:lstStyle/>
          <a:p>
            <a:pPr indent="0" marL="0">
              <a:buNone/>
            </a:pPr>
            <a:r>
              <a:rPr lang="en-US" sz="1500" b="1" dirty="0">
                <a:solidFill>
                  <a:srgbClr val="1B2A4A"/>
                </a:solidFill>
                <a:latin typeface="Calibri" pitchFamily="34" charset="0"/>
                <a:ea typeface="Calibri" pitchFamily="34" charset="-122"/>
                <a:cs typeface="Calibri" pitchFamily="34" charset="-120"/>
              </a:rPr>
              <a:t>Impact</a:t>
            </a:r>
            <a:endParaRPr lang="en-US" sz="1500" dirty="0"/>
          </a:p>
        </p:txBody>
      </p:sp>
      <p:sp>
        <p:nvSpPr>
          <p:cNvPr id="22" name="Text 16"/>
          <p:cNvSpPr txBox="1"/>
          <p:nvPr/>
        </p:nvSpPr>
        <p:spPr>
          <a:xfrm>
            <a:off x="5294376" y="3794760"/>
            <a:ext cx="1645920" cy="137160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Scale and depth of change for target groups and stakeholders; dissemination and exploitation; horizontal priorities.</a:t>
            </a:r>
            <a:endParaRPr lang="en-US" sz="1300" dirty="0"/>
          </a:p>
        </p:txBody>
      </p:sp>
      <p:sp>
        <p:nvSpPr>
          <p:cNvPr id="23" name="Shape 17"/>
          <p:cNvSpPr/>
          <p:nvPr/>
        </p:nvSpPr>
        <p:spPr>
          <a:xfrm>
            <a:off x="7324344" y="2148840"/>
            <a:ext cx="2057400" cy="3108960"/>
          </a:xfrm>
          <a:prstGeom prst="roundRect">
            <a:avLst>
              <a:gd name="adj" fmla="val 3556"/>
            </a:avLst>
          </a:prstGeom>
          <a:solidFill>
            <a:srgbClr val="F4F7FC"/>
          </a:solidFill>
          <a:ln/>
        </p:spPr>
      </p:sp>
      <p:sp>
        <p:nvSpPr>
          <p:cNvPr id="24" name="Shape 18"/>
          <p:cNvSpPr/>
          <p:nvPr/>
        </p:nvSpPr>
        <p:spPr>
          <a:xfrm>
            <a:off x="7552944" y="2377440"/>
            <a:ext cx="594360" cy="594360"/>
          </a:xfrm>
          <a:prstGeom prst="ellipse">
            <a:avLst/>
          </a:prstGeom>
          <a:solidFill>
            <a:srgbClr val="1B2A4A"/>
          </a:solidFill>
          <a:ln/>
        </p:spPr>
      </p:sp>
      <p:pic>
        <p:nvPicPr>
          <p:cNvPr id="25" name="Image 3" descr="preencoded.png">    </p:cNvPr>
          <p:cNvPicPr>
            <a:picLocks noChangeAspect="1"/>
          </p:cNvPicPr>
          <p:nvPr/>
        </p:nvPicPr>
        <p:blipFill>
          <a:blip r:embed="rId4"/>
          <a:stretch>
            <a:fillRect/>
          </a:stretch>
        </p:blipFill>
        <p:spPr>
          <a:xfrm>
            <a:off x="7713421" y="2537917"/>
            <a:ext cx="273406" cy="273406"/>
          </a:xfrm>
          <a:prstGeom prst="rect">
            <a:avLst/>
          </a:prstGeom>
        </p:spPr>
      </p:pic>
      <p:sp>
        <p:nvSpPr>
          <p:cNvPr id="26" name="Text 19"/>
          <p:cNvSpPr txBox="1"/>
          <p:nvPr/>
        </p:nvSpPr>
        <p:spPr>
          <a:xfrm>
            <a:off x="7552944" y="3108960"/>
            <a:ext cx="1645920" cy="685800"/>
          </a:xfrm>
          <a:prstGeom prst="rect">
            <a:avLst/>
          </a:prstGeom>
          <a:noFill/>
          <a:ln/>
        </p:spPr>
        <p:txBody>
          <a:bodyPr wrap="square" lIns="0" tIns="0" rIns="0" bIns="0" rtlCol="0" anchor="t"/>
          <a:lstStyle/>
          <a:p>
            <a:pPr indent="0" marL="0">
              <a:buNone/>
            </a:pPr>
            <a:r>
              <a:rPr lang="en-US" sz="1500" b="1" dirty="0">
                <a:solidFill>
                  <a:srgbClr val="1B2A4A"/>
                </a:solidFill>
                <a:latin typeface="Calibri" pitchFamily="34" charset="0"/>
                <a:ea typeface="Calibri" pitchFamily="34" charset="-122"/>
                <a:cs typeface="Calibri" pitchFamily="34" charset="-120"/>
              </a:rPr>
              <a:t>Sustainability</a:t>
            </a:r>
            <a:endParaRPr lang="en-US" sz="1500" dirty="0"/>
          </a:p>
        </p:txBody>
      </p:sp>
      <p:sp>
        <p:nvSpPr>
          <p:cNvPr id="27" name="Text 20"/>
          <p:cNvSpPr txBox="1"/>
          <p:nvPr/>
        </p:nvSpPr>
        <p:spPr>
          <a:xfrm>
            <a:off x="7552944" y="3794760"/>
            <a:ext cx="1645920" cy="137160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Likelihood that results last after funding ends: partners' capacity, financial mechanisms, scaling up or replication.</a:t>
            </a:r>
            <a:endParaRPr lang="en-US" sz="1300" dirty="0"/>
          </a:p>
        </p:txBody>
      </p:sp>
      <p:sp>
        <p:nvSpPr>
          <p:cNvPr id="28" name="Shape 21"/>
          <p:cNvSpPr/>
          <p:nvPr/>
        </p:nvSpPr>
        <p:spPr>
          <a:xfrm>
            <a:off x="9582912" y="2148840"/>
            <a:ext cx="2057400" cy="3108960"/>
          </a:xfrm>
          <a:prstGeom prst="roundRect">
            <a:avLst>
              <a:gd name="adj" fmla="val 3556"/>
            </a:avLst>
          </a:prstGeom>
          <a:solidFill>
            <a:srgbClr val="F4F7FC"/>
          </a:solidFill>
          <a:ln/>
        </p:spPr>
      </p:sp>
      <p:sp>
        <p:nvSpPr>
          <p:cNvPr id="29" name="Shape 22"/>
          <p:cNvSpPr/>
          <p:nvPr/>
        </p:nvSpPr>
        <p:spPr>
          <a:xfrm>
            <a:off x="9811512" y="2377440"/>
            <a:ext cx="594360" cy="594360"/>
          </a:xfrm>
          <a:prstGeom prst="ellipse">
            <a:avLst/>
          </a:prstGeom>
          <a:solidFill>
            <a:srgbClr val="1B2A4A"/>
          </a:solidFill>
          <a:ln/>
        </p:spPr>
      </p:sp>
      <p:pic>
        <p:nvPicPr>
          <p:cNvPr id="30" name="Image 4" descr="preencoded.png">    </p:cNvPr>
          <p:cNvPicPr>
            <a:picLocks noChangeAspect="1"/>
          </p:cNvPicPr>
          <p:nvPr/>
        </p:nvPicPr>
        <p:blipFill>
          <a:blip r:embed="rId5"/>
          <a:stretch>
            <a:fillRect/>
          </a:stretch>
        </p:blipFill>
        <p:spPr>
          <a:xfrm>
            <a:off x="9971989" y="2537917"/>
            <a:ext cx="273406" cy="273406"/>
          </a:xfrm>
          <a:prstGeom prst="rect">
            <a:avLst/>
          </a:prstGeom>
        </p:spPr>
      </p:pic>
      <p:sp>
        <p:nvSpPr>
          <p:cNvPr id="31" name="Text 23"/>
          <p:cNvSpPr txBox="1"/>
          <p:nvPr/>
        </p:nvSpPr>
        <p:spPr>
          <a:xfrm>
            <a:off x="9811512" y="3108960"/>
            <a:ext cx="1645920" cy="685800"/>
          </a:xfrm>
          <a:prstGeom prst="rect">
            <a:avLst/>
          </a:prstGeom>
          <a:noFill/>
          <a:ln/>
        </p:spPr>
        <p:txBody>
          <a:bodyPr wrap="square" lIns="0" tIns="0" rIns="0" bIns="0" rtlCol="0" anchor="t"/>
          <a:lstStyle/>
          <a:p>
            <a:pPr indent="0" marL="0">
              <a:buNone/>
            </a:pPr>
            <a:r>
              <a:rPr lang="en-US" sz="1500" b="1" dirty="0">
                <a:solidFill>
                  <a:srgbClr val="1B2A4A"/>
                </a:solidFill>
                <a:latin typeface="Calibri" pitchFamily="34" charset="0"/>
                <a:ea typeface="Calibri" pitchFamily="34" charset="-122"/>
                <a:cs typeface="Calibri" pitchFamily="34" charset="-120"/>
              </a:rPr>
              <a:t>Cost-effectiveness / value for money</a:t>
            </a:r>
            <a:endParaRPr lang="en-US" sz="1500" dirty="0"/>
          </a:p>
        </p:txBody>
      </p:sp>
      <p:sp>
        <p:nvSpPr>
          <p:cNvPr id="32" name="Text 24"/>
          <p:cNvSpPr txBox="1"/>
          <p:nvPr/>
        </p:nvSpPr>
        <p:spPr>
          <a:xfrm>
            <a:off x="9811512" y="3794760"/>
            <a:ext cx="1645920" cy="137160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Budget in relation to expected results; sound budget lines; no excessive or unjustified funding.</a:t>
            </a:r>
            <a:endParaRPr lang="en-US" sz="1300" dirty="0"/>
          </a:p>
        </p:txBody>
      </p:sp>
      <p:sp>
        <p:nvSpPr>
          <p:cNvPr id="33" name="Shape 25"/>
          <p:cNvSpPr/>
          <p:nvPr/>
        </p:nvSpPr>
        <p:spPr>
          <a:xfrm>
            <a:off x="548640" y="5440680"/>
            <a:ext cx="11091672" cy="685800"/>
          </a:xfrm>
          <a:prstGeom prst="roundRect">
            <a:avLst>
              <a:gd name="adj" fmla="val 10667"/>
            </a:avLst>
          </a:prstGeom>
          <a:solidFill>
            <a:srgbClr val="1B2A4A"/>
          </a:solidFill>
          <a:ln/>
        </p:spPr>
      </p:sp>
      <p:sp>
        <p:nvSpPr>
          <p:cNvPr id="34" name="Shape 26"/>
          <p:cNvSpPr/>
          <p:nvPr/>
        </p:nvSpPr>
        <p:spPr>
          <a:xfrm>
            <a:off x="777240" y="5577840"/>
            <a:ext cx="411480" cy="411480"/>
          </a:xfrm>
          <a:prstGeom prst="ellipse">
            <a:avLst/>
          </a:prstGeom>
          <a:solidFill>
            <a:srgbClr val="31487A"/>
          </a:solidFill>
          <a:ln/>
        </p:spPr>
      </p:sp>
      <p:pic>
        <p:nvPicPr>
          <p:cNvPr id="35" name="Image 5" descr="preencoded.png">    </p:cNvPr>
          <p:cNvPicPr>
            <a:picLocks noChangeAspect="1"/>
          </p:cNvPicPr>
          <p:nvPr/>
        </p:nvPicPr>
        <p:blipFill>
          <a:blip r:embed="rId6"/>
          <a:stretch>
            <a:fillRect/>
          </a:stretch>
        </p:blipFill>
        <p:spPr>
          <a:xfrm>
            <a:off x="888340" y="5688940"/>
            <a:ext cx="189281" cy="189281"/>
          </a:xfrm>
          <a:prstGeom prst="rect">
            <a:avLst/>
          </a:prstGeom>
        </p:spPr>
      </p:pic>
      <p:sp>
        <p:nvSpPr>
          <p:cNvPr id="36" name="Text 27"/>
          <p:cNvSpPr txBox="1"/>
          <p:nvPr/>
        </p:nvSpPr>
        <p:spPr>
          <a:xfrm>
            <a:off x="1417320" y="5532120"/>
            <a:ext cx="9994392" cy="50292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Each criterion is scored on a points scale, with a threshold for each criterion and for the total — the logic is shown on the next slide.</a:t>
            </a:r>
            <a:endParaRPr 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 · SCORING AND THRESHOLDS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Two Filters Before Ranking: The Logic of Thresholds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22</a:t>
            </a:r>
            <a:endParaRPr lang="en-US" sz="900" dirty="0"/>
          </a:p>
        </p:txBody>
      </p:sp>
      <p:sp>
        <p:nvSpPr>
          <p:cNvPr id="7" name="Shape 4"/>
          <p:cNvSpPr/>
          <p:nvPr/>
        </p:nvSpPr>
        <p:spPr>
          <a:xfrm>
            <a:off x="548640" y="1737360"/>
            <a:ext cx="4160520" cy="868680"/>
          </a:xfrm>
          <a:prstGeom prst="roundRect">
            <a:avLst>
              <a:gd name="adj" fmla="val 8421"/>
            </a:avLst>
          </a:prstGeom>
          <a:solidFill>
            <a:srgbClr val="F4F7FC"/>
          </a:solidFill>
          <a:ln/>
        </p:spPr>
      </p:sp>
      <p:sp>
        <p:nvSpPr>
          <p:cNvPr id="8" name="Shape 5"/>
          <p:cNvSpPr/>
          <p:nvPr/>
        </p:nvSpPr>
        <p:spPr>
          <a:xfrm>
            <a:off x="731520" y="1920240"/>
            <a:ext cx="502920" cy="50292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867308" y="2056028"/>
            <a:ext cx="231343" cy="231343"/>
          </a:xfrm>
          <a:prstGeom prst="rect">
            <a:avLst/>
          </a:prstGeom>
        </p:spPr>
      </p:pic>
      <p:sp>
        <p:nvSpPr>
          <p:cNvPr id="10" name="Text 6"/>
          <p:cNvSpPr txBox="1"/>
          <p:nvPr/>
        </p:nvSpPr>
        <p:spPr>
          <a:xfrm>
            <a:off x="1417320" y="1737360"/>
            <a:ext cx="3154680" cy="86868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Each criterion is scored</a:t>
            </a:r>
            <a:endParaRPr lang="en-US" sz="1400" dirty="0"/>
          </a:p>
          <a:p>
            <a:pPr indent="0" marL="0">
              <a:buNone/>
            </a:pPr>
            <a:r>
              <a:rPr lang="en-US" sz="1250" dirty="0">
                <a:solidFill>
                  <a:srgbClr val="2B3445"/>
                </a:solidFill>
                <a:latin typeface="Calibri" pitchFamily="34" charset="0"/>
                <a:ea typeface="Calibri" pitchFamily="34" charset="-122"/>
                <a:cs typeface="Calibri" pitchFamily="34" charset="-120"/>
              </a:rPr>
              <a:t>on a points scale, e.g. 0–5</a:t>
            </a:r>
            <a:endParaRPr lang="en-US" sz="1400" dirty="0"/>
          </a:p>
        </p:txBody>
      </p:sp>
      <p:sp>
        <p:nvSpPr>
          <p:cNvPr id="11" name="Shape 7"/>
          <p:cNvSpPr/>
          <p:nvPr/>
        </p:nvSpPr>
        <p:spPr>
          <a:xfrm>
            <a:off x="982980" y="2633472"/>
            <a:ext cx="0" cy="192024"/>
          </a:xfrm>
          <a:prstGeom prst="line">
            <a:avLst/>
          </a:prstGeom>
          <a:noFill/>
          <a:ln w="19050">
            <a:solidFill>
              <a:srgbClr val="64708C"/>
            </a:solidFill>
            <a:prstDash val="solid"/>
            <a:tailEnd type="triangle"/>
          </a:ln>
        </p:spPr>
      </p:sp>
      <p:sp>
        <p:nvSpPr>
          <p:cNvPr id="12" name="Shape 8"/>
          <p:cNvSpPr/>
          <p:nvPr/>
        </p:nvSpPr>
        <p:spPr>
          <a:xfrm>
            <a:off x="548640" y="2852928"/>
            <a:ext cx="4160520" cy="868680"/>
          </a:xfrm>
          <a:prstGeom prst="roundRect">
            <a:avLst>
              <a:gd name="adj" fmla="val 8421"/>
            </a:avLst>
          </a:prstGeom>
          <a:solidFill>
            <a:srgbClr val="F4F7FC"/>
          </a:solidFill>
          <a:ln/>
        </p:spPr>
      </p:sp>
      <p:sp>
        <p:nvSpPr>
          <p:cNvPr id="13" name="Shape 9"/>
          <p:cNvSpPr/>
          <p:nvPr/>
        </p:nvSpPr>
        <p:spPr>
          <a:xfrm>
            <a:off x="731520" y="3035808"/>
            <a:ext cx="502920" cy="50292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867308" y="3171596"/>
            <a:ext cx="231343" cy="231343"/>
          </a:xfrm>
          <a:prstGeom prst="rect">
            <a:avLst/>
          </a:prstGeom>
        </p:spPr>
      </p:pic>
      <p:sp>
        <p:nvSpPr>
          <p:cNvPr id="15" name="Text 10"/>
          <p:cNvSpPr txBox="1"/>
          <p:nvPr/>
        </p:nvSpPr>
        <p:spPr>
          <a:xfrm>
            <a:off x="1417320" y="2852928"/>
            <a:ext cx="3154680" cy="86868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Filter 1: each criterion</a:t>
            </a:r>
            <a:endParaRPr lang="en-US" sz="1400" dirty="0"/>
          </a:p>
          <a:p>
            <a:pPr indent="0" marL="0">
              <a:buNone/>
            </a:pPr>
            <a:r>
              <a:rPr lang="en-US" sz="1250" dirty="0">
                <a:solidFill>
                  <a:srgbClr val="2B3445"/>
                </a:solidFill>
                <a:latin typeface="Calibri" pitchFamily="34" charset="0"/>
                <a:ea typeface="Calibri" pitchFamily="34" charset="-122"/>
                <a:cs typeface="Calibri" pitchFamily="34" charset="-120"/>
              </a:rPr>
              <a:t>must reach its individual threshold</a:t>
            </a:r>
            <a:endParaRPr lang="en-US" sz="1400" dirty="0"/>
          </a:p>
        </p:txBody>
      </p:sp>
      <p:sp>
        <p:nvSpPr>
          <p:cNvPr id="16" name="Shape 11"/>
          <p:cNvSpPr/>
          <p:nvPr/>
        </p:nvSpPr>
        <p:spPr>
          <a:xfrm>
            <a:off x="982980" y="3749040"/>
            <a:ext cx="0" cy="192024"/>
          </a:xfrm>
          <a:prstGeom prst="line">
            <a:avLst/>
          </a:prstGeom>
          <a:noFill/>
          <a:ln w="19050">
            <a:solidFill>
              <a:srgbClr val="64708C"/>
            </a:solidFill>
            <a:prstDash val="solid"/>
            <a:tailEnd type="triangle"/>
          </a:ln>
        </p:spPr>
      </p:sp>
      <p:sp>
        <p:nvSpPr>
          <p:cNvPr id="17" name="Shape 12"/>
          <p:cNvSpPr/>
          <p:nvPr/>
        </p:nvSpPr>
        <p:spPr>
          <a:xfrm>
            <a:off x="548640" y="3968496"/>
            <a:ext cx="4160520" cy="868680"/>
          </a:xfrm>
          <a:prstGeom prst="roundRect">
            <a:avLst>
              <a:gd name="adj" fmla="val 8421"/>
            </a:avLst>
          </a:prstGeom>
          <a:solidFill>
            <a:srgbClr val="F4F7FC"/>
          </a:solidFill>
          <a:ln/>
        </p:spPr>
      </p:sp>
      <p:sp>
        <p:nvSpPr>
          <p:cNvPr id="18" name="Shape 13"/>
          <p:cNvSpPr/>
          <p:nvPr/>
        </p:nvSpPr>
        <p:spPr>
          <a:xfrm>
            <a:off x="731520" y="4151376"/>
            <a:ext cx="502920" cy="502920"/>
          </a:xfrm>
          <a:prstGeom prst="ellipse">
            <a:avLst/>
          </a:prstGeom>
          <a:solidFill>
            <a:srgbClr val="1B2A4A"/>
          </a:solidFill>
          <a:ln/>
        </p:spPr>
      </p:sp>
      <p:pic>
        <p:nvPicPr>
          <p:cNvPr id="19" name="Image 2" descr="preencoded.png">    </p:cNvPr>
          <p:cNvPicPr>
            <a:picLocks noChangeAspect="1"/>
          </p:cNvPicPr>
          <p:nvPr/>
        </p:nvPicPr>
        <p:blipFill>
          <a:blip r:embed="rId3"/>
          <a:stretch>
            <a:fillRect/>
          </a:stretch>
        </p:blipFill>
        <p:spPr>
          <a:xfrm>
            <a:off x="867308" y="4287164"/>
            <a:ext cx="231343" cy="231343"/>
          </a:xfrm>
          <a:prstGeom prst="rect">
            <a:avLst/>
          </a:prstGeom>
        </p:spPr>
      </p:pic>
      <p:sp>
        <p:nvSpPr>
          <p:cNvPr id="20" name="Text 14"/>
          <p:cNvSpPr txBox="1"/>
          <p:nvPr/>
        </p:nvSpPr>
        <p:spPr>
          <a:xfrm>
            <a:off x="1417320" y="3968496"/>
            <a:ext cx="3154680" cy="86868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Filter 2: the total score</a:t>
            </a:r>
            <a:endParaRPr lang="en-US" sz="1400" dirty="0"/>
          </a:p>
          <a:p>
            <a:pPr indent="0" marL="0">
              <a:buNone/>
            </a:pPr>
            <a:r>
              <a:rPr lang="en-US" sz="1250" dirty="0">
                <a:solidFill>
                  <a:srgbClr val="2B3445"/>
                </a:solidFill>
                <a:latin typeface="Calibri" pitchFamily="34" charset="0"/>
                <a:ea typeface="Calibri" pitchFamily="34" charset="-122"/>
                <a:cs typeface="Calibri" pitchFamily="34" charset="-120"/>
              </a:rPr>
              <a:t>must reach the overall threshold</a:t>
            </a:r>
            <a:endParaRPr lang="en-US" sz="1400" dirty="0"/>
          </a:p>
        </p:txBody>
      </p:sp>
      <p:sp>
        <p:nvSpPr>
          <p:cNvPr id="21" name="Shape 15"/>
          <p:cNvSpPr/>
          <p:nvPr/>
        </p:nvSpPr>
        <p:spPr>
          <a:xfrm>
            <a:off x="982980" y="4864608"/>
            <a:ext cx="0" cy="192024"/>
          </a:xfrm>
          <a:prstGeom prst="line">
            <a:avLst/>
          </a:prstGeom>
          <a:noFill/>
          <a:ln w="19050">
            <a:solidFill>
              <a:srgbClr val="64708C"/>
            </a:solidFill>
            <a:prstDash val="solid"/>
            <a:tailEnd type="triangle"/>
          </a:ln>
        </p:spPr>
      </p:sp>
      <p:sp>
        <p:nvSpPr>
          <p:cNvPr id="22" name="Shape 16"/>
          <p:cNvSpPr/>
          <p:nvPr/>
        </p:nvSpPr>
        <p:spPr>
          <a:xfrm>
            <a:off x="548640" y="5084064"/>
            <a:ext cx="4160520" cy="868680"/>
          </a:xfrm>
          <a:prstGeom prst="roundRect">
            <a:avLst>
              <a:gd name="adj" fmla="val 8421"/>
            </a:avLst>
          </a:prstGeom>
          <a:solidFill>
            <a:srgbClr val="1B2A4A"/>
          </a:solidFill>
          <a:ln/>
        </p:spPr>
      </p:sp>
      <p:sp>
        <p:nvSpPr>
          <p:cNvPr id="23" name="Shape 17"/>
          <p:cNvSpPr/>
          <p:nvPr/>
        </p:nvSpPr>
        <p:spPr>
          <a:xfrm>
            <a:off x="731520" y="5266944"/>
            <a:ext cx="502920" cy="502920"/>
          </a:xfrm>
          <a:prstGeom prst="ellipse">
            <a:avLst/>
          </a:prstGeom>
          <a:solidFill>
            <a:srgbClr val="31487A"/>
          </a:solidFill>
          <a:ln/>
        </p:spPr>
      </p:sp>
      <p:pic>
        <p:nvPicPr>
          <p:cNvPr id="24" name="Image 3" descr="preencoded.png">    </p:cNvPr>
          <p:cNvPicPr>
            <a:picLocks noChangeAspect="1"/>
          </p:cNvPicPr>
          <p:nvPr/>
        </p:nvPicPr>
        <p:blipFill>
          <a:blip r:embed="rId4"/>
          <a:stretch>
            <a:fillRect/>
          </a:stretch>
        </p:blipFill>
        <p:spPr>
          <a:xfrm>
            <a:off x="867308" y="5402732"/>
            <a:ext cx="231343" cy="231343"/>
          </a:xfrm>
          <a:prstGeom prst="rect">
            <a:avLst/>
          </a:prstGeom>
        </p:spPr>
      </p:pic>
      <p:sp>
        <p:nvSpPr>
          <p:cNvPr id="25" name="Text 18"/>
          <p:cNvSpPr txBox="1"/>
          <p:nvPr/>
        </p:nvSpPr>
        <p:spPr>
          <a:xfrm>
            <a:off x="1417320" y="5084064"/>
            <a:ext cx="31546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Only then is the application ranked</a:t>
            </a:r>
            <a:endParaRPr lang="en-US" sz="1400" dirty="0"/>
          </a:p>
          <a:p>
            <a:pPr indent="0" marL="0">
              <a:buNone/>
            </a:pPr>
            <a:r>
              <a:rPr lang="en-US" sz="1250" dirty="0">
                <a:solidFill>
                  <a:srgbClr val="D6DEEE"/>
                </a:solidFill>
                <a:latin typeface="Calibri" pitchFamily="34" charset="0"/>
                <a:ea typeface="Calibri" pitchFamily="34" charset="-122"/>
                <a:cs typeface="Calibri" pitchFamily="34" charset="-120"/>
              </a:rPr>
              <a:t>failing either filter means rejection</a:t>
            </a:r>
            <a:endParaRPr lang="en-US" sz="1400" dirty="0"/>
          </a:p>
        </p:txBody>
      </p:sp>
      <p:sp>
        <p:nvSpPr>
          <p:cNvPr id="26" name="Text 19"/>
          <p:cNvSpPr txBox="1"/>
          <p:nvPr/>
        </p:nvSpPr>
        <p:spPr>
          <a:xfrm>
            <a:off x="5074920" y="1691640"/>
            <a:ext cx="6492240" cy="274320"/>
          </a:xfrm>
          <a:prstGeom prst="rect">
            <a:avLst/>
          </a:prstGeom>
          <a:noFill/>
          <a:ln/>
        </p:spPr>
        <p:txBody>
          <a:bodyPr wrap="square" lIns="0" tIns="0" rIns="0" bIns="0" rtlCol="0" anchor="t"/>
          <a:lstStyle/>
          <a:p>
            <a:pPr algn="l" indent="0" marL="0">
              <a:buNone/>
            </a:pPr>
            <a:r>
              <a:rPr lang="en-US" sz="1200" b="1" spc="200" kern="0" dirty="0">
                <a:solidFill>
                  <a:srgbClr val="C9A227"/>
                </a:solidFill>
                <a:latin typeface="Calibri" pitchFamily="34" charset="0"/>
                <a:ea typeface="Calibri" pitchFamily="34" charset="-122"/>
                <a:cs typeface="Calibri" pitchFamily="34" charset="-120"/>
              </a:rPr>
              <a:t>ILLUSTRATIVE EXAMPLE</a:t>
            </a:r>
            <a:endParaRPr lang="en-US" sz="1200" dirty="0"/>
          </a:p>
        </p:txBody>
      </p:sp>
      <p:sp>
        <p:nvSpPr>
          <p:cNvPr id="27" name="Text 20"/>
          <p:cNvSpPr txBox="1"/>
          <p:nvPr/>
        </p:nvSpPr>
        <p:spPr>
          <a:xfrm>
            <a:off x="5074920" y="1947672"/>
            <a:ext cx="6565392" cy="292608"/>
          </a:xfrm>
          <a:prstGeom prst="rect">
            <a:avLst/>
          </a:prstGeom>
          <a:noFill/>
          <a:ln/>
        </p:spPr>
        <p:txBody>
          <a:bodyPr wrap="square" lIns="0" tIns="0" rIns="0" bIns="0" rtlCol="0" anchor="t"/>
          <a:lstStyle/>
          <a:p>
            <a:pPr indent="0" marL="0">
              <a:buNone/>
            </a:pPr>
            <a:r>
              <a:rPr lang="en-US" sz="1250" i="1" dirty="0">
                <a:solidFill>
                  <a:srgbClr val="64708C"/>
                </a:solidFill>
                <a:latin typeface="Calibri" pitchFamily="34" charset="0"/>
                <a:ea typeface="Calibri" pitchFamily="34" charset="-122"/>
                <a:cs typeface="Calibri" pitchFamily="34" charset="-120"/>
              </a:rPr>
              <a:t>Scale 0–5 · threshold 3 per criterion · overall threshold 15 of 25</a:t>
            </a:r>
            <a:endParaRPr lang="en-US" sz="1250" dirty="0"/>
          </a:p>
        </p:txBody>
      </p:sp>
      <p:sp>
        <p:nvSpPr>
          <p:cNvPr id="28" name="Shape 21"/>
          <p:cNvSpPr/>
          <p:nvPr/>
        </p:nvSpPr>
        <p:spPr>
          <a:xfrm>
            <a:off x="5074920" y="2331720"/>
            <a:ext cx="3063240" cy="384048"/>
          </a:xfrm>
          <a:prstGeom prst="rect">
            <a:avLst/>
          </a:prstGeom>
          <a:solidFill>
            <a:srgbClr val="1B2A4A"/>
          </a:solidFill>
          <a:ln/>
        </p:spPr>
      </p:sp>
      <p:sp>
        <p:nvSpPr>
          <p:cNvPr id="29" name="Text 22"/>
          <p:cNvSpPr txBox="1"/>
          <p:nvPr/>
        </p:nvSpPr>
        <p:spPr>
          <a:xfrm>
            <a:off x="5166360" y="2331720"/>
            <a:ext cx="2926080" cy="384048"/>
          </a:xfrm>
          <a:prstGeom prst="rect">
            <a:avLst/>
          </a:prstGeom>
          <a:noFill/>
          <a:ln/>
        </p:spPr>
        <p:txBody>
          <a:bodyPr wrap="square" lIns="0" tIns="0" rIns="0" bIns="0" rtlCol="0" anchor="ctr"/>
          <a:lstStyle/>
          <a:p>
            <a:pPr algn="l" indent="0" marL="0">
              <a:buNone/>
            </a:pPr>
            <a:r>
              <a:rPr lang="en-US" sz="1200" b="1" dirty="0">
                <a:solidFill>
                  <a:srgbClr val="FFFFFF"/>
                </a:solidFill>
                <a:latin typeface="Calibri" pitchFamily="34" charset="0"/>
                <a:ea typeface="Calibri" pitchFamily="34" charset="-122"/>
                <a:cs typeface="Calibri" pitchFamily="34" charset="-120"/>
              </a:rPr>
              <a:t>Criterion</a:t>
            </a:r>
            <a:endParaRPr lang="en-US" sz="1200" dirty="0"/>
          </a:p>
        </p:txBody>
      </p:sp>
      <p:sp>
        <p:nvSpPr>
          <p:cNvPr id="30" name="Shape 23"/>
          <p:cNvSpPr/>
          <p:nvPr/>
        </p:nvSpPr>
        <p:spPr>
          <a:xfrm>
            <a:off x="8229600" y="2331720"/>
            <a:ext cx="1051560" cy="384048"/>
          </a:xfrm>
          <a:prstGeom prst="rect">
            <a:avLst/>
          </a:prstGeom>
          <a:solidFill>
            <a:srgbClr val="1B2A4A"/>
          </a:solidFill>
          <a:ln/>
        </p:spPr>
      </p:sp>
      <p:sp>
        <p:nvSpPr>
          <p:cNvPr id="31" name="Text 24"/>
          <p:cNvSpPr txBox="1"/>
          <p:nvPr/>
        </p:nvSpPr>
        <p:spPr>
          <a:xfrm>
            <a:off x="8321040" y="2331720"/>
            <a:ext cx="91440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Threshold</a:t>
            </a:r>
            <a:endParaRPr lang="en-US" sz="1200" dirty="0"/>
          </a:p>
        </p:txBody>
      </p:sp>
      <p:sp>
        <p:nvSpPr>
          <p:cNvPr id="32" name="Shape 25"/>
          <p:cNvSpPr/>
          <p:nvPr/>
        </p:nvSpPr>
        <p:spPr>
          <a:xfrm>
            <a:off x="9372600" y="2331720"/>
            <a:ext cx="1051560" cy="384048"/>
          </a:xfrm>
          <a:prstGeom prst="rect">
            <a:avLst/>
          </a:prstGeom>
          <a:solidFill>
            <a:srgbClr val="1B2A4A"/>
          </a:solidFill>
          <a:ln/>
        </p:spPr>
      </p:sp>
      <p:sp>
        <p:nvSpPr>
          <p:cNvPr id="33" name="Text 26"/>
          <p:cNvSpPr txBox="1"/>
          <p:nvPr/>
        </p:nvSpPr>
        <p:spPr>
          <a:xfrm>
            <a:off x="9464040" y="2331720"/>
            <a:ext cx="91440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Application A</a:t>
            </a:r>
            <a:endParaRPr lang="en-US" sz="1200" dirty="0"/>
          </a:p>
        </p:txBody>
      </p:sp>
      <p:sp>
        <p:nvSpPr>
          <p:cNvPr id="34" name="Shape 27"/>
          <p:cNvSpPr/>
          <p:nvPr/>
        </p:nvSpPr>
        <p:spPr>
          <a:xfrm>
            <a:off x="10515600" y="2331720"/>
            <a:ext cx="1124712" cy="384048"/>
          </a:xfrm>
          <a:prstGeom prst="rect">
            <a:avLst/>
          </a:prstGeom>
          <a:solidFill>
            <a:srgbClr val="1B2A4A"/>
          </a:solidFill>
          <a:ln/>
        </p:spPr>
      </p:sp>
      <p:sp>
        <p:nvSpPr>
          <p:cNvPr id="35" name="Text 28"/>
          <p:cNvSpPr txBox="1"/>
          <p:nvPr/>
        </p:nvSpPr>
        <p:spPr>
          <a:xfrm>
            <a:off x="10607040" y="2331720"/>
            <a:ext cx="987552"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Application B</a:t>
            </a:r>
            <a:endParaRPr lang="en-US" sz="1200" dirty="0"/>
          </a:p>
        </p:txBody>
      </p:sp>
      <p:sp>
        <p:nvSpPr>
          <p:cNvPr id="36" name="Shape 29"/>
          <p:cNvSpPr/>
          <p:nvPr/>
        </p:nvSpPr>
        <p:spPr>
          <a:xfrm>
            <a:off x="5074920" y="2752344"/>
            <a:ext cx="3063240" cy="384048"/>
          </a:xfrm>
          <a:prstGeom prst="rect">
            <a:avLst/>
          </a:prstGeom>
          <a:solidFill>
            <a:srgbClr val="F4F7FC"/>
          </a:solidFill>
          <a:ln w="9525">
            <a:solidFill>
              <a:srgbClr val="D5DDEB"/>
            </a:solidFill>
            <a:prstDash val="solid"/>
          </a:ln>
        </p:spPr>
      </p:sp>
      <p:sp>
        <p:nvSpPr>
          <p:cNvPr id="37" name="Text 30"/>
          <p:cNvSpPr txBox="1"/>
          <p:nvPr/>
        </p:nvSpPr>
        <p:spPr>
          <a:xfrm>
            <a:off x="5166360" y="2752344"/>
            <a:ext cx="2926080" cy="384048"/>
          </a:xfrm>
          <a:prstGeom prst="rect">
            <a:avLst/>
          </a:prstGeom>
          <a:noFill/>
          <a:ln/>
        </p:spPr>
        <p:txBody>
          <a:bodyPr wrap="square" lIns="0" tIns="0" rIns="0" bIns="0" rtlCol="0" anchor="ctr"/>
          <a:lstStyle/>
          <a:p>
            <a:pPr algn="l" indent="0" marL="0">
              <a:buNone/>
            </a:pPr>
            <a:r>
              <a:rPr lang="en-US" sz="1250" b="1" dirty="0">
                <a:solidFill>
                  <a:srgbClr val="1B2A4A"/>
                </a:solidFill>
                <a:latin typeface="Calibri" pitchFamily="34" charset="0"/>
                <a:ea typeface="Calibri" pitchFamily="34" charset="-122"/>
                <a:cs typeface="Calibri" pitchFamily="34" charset="-120"/>
              </a:rPr>
              <a:t>Relevance</a:t>
            </a:r>
            <a:endParaRPr lang="en-US" sz="1250" dirty="0"/>
          </a:p>
        </p:txBody>
      </p:sp>
      <p:sp>
        <p:nvSpPr>
          <p:cNvPr id="38" name="Shape 31"/>
          <p:cNvSpPr/>
          <p:nvPr/>
        </p:nvSpPr>
        <p:spPr>
          <a:xfrm>
            <a:off x="8229600" y="2752344"/>
            <a:ext cx="1051560" cy="384048"/>
          </a:xfrm>
          <a:prstGeom prst="rect">
            <a:avLst/>
          </a:prstGeom>
          <a:solidFill>
            <a:srgbClr val="F4F7FC"/>
          </a:solidFill>
          <a:ln w="9525">
            <a:solidFill>
              <a:srgbClr val="D5DDEB"/>
            </a:solidFill>
            <a:prstDash val="solid"/>
          </a:ln>
        </p:spPr>
      </p:sp>
      <p:sp>
        <p:nvSpPr>
          <p:cNvPr id="39" name="Text 32"/>
          <p:cNvSpPr txBox="1"/>
          <p:nvPr/>
        </p:nvSpPr>
        <p:spPr>
          <a:xfrm>
            <a:off x="8321040" y="2752344"/>
            <a:ext cx="914400" cy="384048"/>
          </a:xfrm>
          <a:prstGeom prst="rect">
            <a:avLst/>
          </a:prstGeom>
          <a:noFill/>
          <a:ln/>
        </p:spPr>
        <p:txBody>
          <a:bodyPr wrap="square" lIns="0" tIns="0" rIns="0" bIns="0" rtlCol="0" anchor="ctr"/>
          <a:lstStyle/>
          <a:p>
            <a:pPr algn="ctr" indent="0" marL="0">
              <a:buNone/>
            </a:pPr>
            <a:r>
              <a:rPr lang="en-US" sz="1350" dirty="0">
                <a:solidFill>
                  <a:srgbClr val="1B2A4A"/>
                </a:solidFill>
                <a:latin typeface="Calibri" pitchFamily="34" charset="0"/>
                <a:ea typeface="Calibri" pitchFamily="34" charset="-122"/>
                <a:cs typeface="Calibri" pitchFamily="34" charset="-120"/>
              </a:rPr>
              <a:t>3</a:t>
            </a:r>
            <a:endParaRPr lang="en-US" sz="1350" dirty="0"/>
          </a:p>
        </p:txBody>
      </p:sp>
      <p:sp>
        <p:nvSpPr>
          <p:cNvPr id="40" name="Shape 33"/>
          <p:cNvSpPr/>
          <p:nvPr/>
        </p:nvSpPr>
        <p:spPr>
          <a:xfrm>
            <a:off x="9372600" y="2752344"/>
            <a:ext cx="1051560" cy="384048"/>
          </a:xfrm>
          <a:prstGeom prst="rect">
            <a:avLst/>
          </a:prstGeom>
          <a:solidFill>
            <a:srgbClr val="F4F7FC"/>
          </a:solidFill>
          <a:ln w="9525">
            <a:solidFill>
              <a:srgbClr val="D5DDEB"/>
            </a:solidFill>
            <a:prstDash val="solid"/>
          </a:ln>
        </p:spPr>
      </p:sp>
      <p:sp>
        <p:nvSpPr>
          <p:cNvPr id="41" name="Text 34"/>
          <p:cNvSpPr txBox="1"/>
          <p:nvPr/>
        </p:nvSpPr>
        <p:spPr>
          <a:xfrm>
            <a:off x="9464040" y="2752344"/>
            <a:ext cx="914400" cy="384048"/>
          </a:xfrm>
          <a:prstGeom prst="rect">
            <a:avLst/>
          </a:prstGeom>
          <a:noFill/>
          <a:ln/>
        </p:spPr>
        <p:txBody>
          <a:bodyPr wrap="square" lIns="0" tIns="0" rIns="0" bIns="0" rtlCol="0" anchor="ctr"/>
          <a:lstStyle/>
          <a:p>
            <a:pPr algn="ctr" indent="0" marL="0">
              <a:buNone/>
            </a:pPr>
            <a:r>
              <a:rPr lang="en-US" sz="1350" dirty="0">
                <a:solidFill>
                  <a:srgbClr val="1B2A4A"/>
                </a:solidFill>
                <a:latin typeface="Calibri" pitchFamily="34" charset="0"/>
                <a:ea typeface="Calibri" pitchFamily="34" charset="-122"/>
                <a:cs typeface="Calibri" pitchFamily="34" charset="-120"/>
              </a:rPr>
              <a:t>5</a:t>
            </a:r>
            <a:endParaRPr lang="en-US" sz="1350" dirty="0"/>
          </a:p>
        </p:txBody>
      </p:sp>
      <p:sp>
        <p:nvSpPr>
          <p:cNvPr id="42" name="Shape 35"/>
          <p:cNvSpPr/>
          <p:nvPr/>
        </p:nvSpPr>
        <p:spPr>
          <a:xfrm>
            <a:off x="10515600" y="2752344"/>
            <a:ext cx="1124712" cy="384048"/>
          </a:xfrm>
          <a:prstGeom prst="rect">
            <a:avLst/>
          </a:prstGeom>
          <a:solidFill>
            <a:srgbClr val="F4F7FC"/>
          </a:solidFill>
          <a:ln w="9525">
            <a:solidFill>
              <a:srgbClr val="D5DDEB"/>
            </a:solidFill>
            <a:prstDash val="solid"/>
          </a:ln>
        </p:spPr>
      </p:sp>
      <p:sp>
        <p:nvSpPr>
          <p:cNvPr id="43" name="Text 36"/>
          <p:cNvSpPr txBox="1"/>
          <p:nvPr/>
        </p:nvSpPr>
        <p:spPr>
          <a:xfrm>
            <a:off x="10607040" y="2752344"/>
            <a:ext cx="987552" cy="384048"/>
          </a:xfrm>
          <a:prstGeom prst="rect">
            <a:avLst/>
          </a:prstGeom>
          <a:noFill/>
          <a:ln/>
        </p:spPr>
        <p:txBody>
          <a:bodyPr wrap="square" lIns="0" tIns="0" rIns="0" bIns="0" rtlCol="0" anchor="ctr"/>
          <a:lstStyle/>
          <a:p>
            <a:pPr algn="ctr" indent="0" marL="0">
              <a:buNone/>
            </a:pPr>
            <a:r>
              <a:rPr lang="en-US" sz="1350" dirty="0">
                <a:solidFill>
                  <a:srgbClr val="1B2A4A"/>
                </a:solidFill>
                <a:latin typeface="Calibri" pitchFamily="34" charset="0"/>
                <a:ea typeface="Calibri" pitchFamily="34" charset="-122"/>
                <a:cs typeface="Calibri" pitchFamily="34" charset="-120"/>
              </a:rPr>
              <a:t>4</a:t>
            </a:r>
            <a:endParaRPr lang="en-US" sz="1350" dirty="0"/>
          </a:p>
        </p:txBody>
      </p:sp>
      <p:sp>
        <p:nvSpPr>
          <p:cNvPr id="44" name="Shape 37"/>
          <p:cNvSpPr/>
          <p:nvPr/>
        </p:nvSpPr>
        <p:spPr>
          <a:xfrm>
            <a:off x="5074920" y="3172968"/>
            <a:ext cx="3063240" cy="384048"/>
          </a:xfrm>
          <a:prstGeom prst="rect">
            <a:avLst/>
          </a:prstGeom>
          <a:solidFill>
            <a:srgbClr val="FFFFFF"/>
          </a:solidFill>
          <a:ln w="9525">
            <a:solidFill>
              <a:srgbClr val="D5DDEB"/>
            </a:solidFill>
            <a:prstDash val="solid"/>
          </a:ln>
        </p:spPr>
      </p:sp>
      <p:sp>
        <p:nvSpPr>
          <p:cNvPr id="45" name="Text 38"/>
          <p:cNvSpPr txBox="1"/>
          <p:nvPr/>
        </p:nvSpPr>
        <p:spPr>
          <a:xfrm>
            <a:off x="5166360" y="3172968"/>
            <a:ext cx="2926080" cy="384048"/>
          </a:xfrm>
          <a:prstGeom prst="rect">
            <a:avLst/>
          </a:prstGeom>
          <a:noFill/>
          <a:ln/>
        </p:spPr>
        <p:txBody>
          <a:bodyPr wrap="square" lIns="0" tIns="0" rIns="0" bIns="0" rtlCol="0" anchor="ctr"/>
          <a:lstStyle/>
          <a:p>
            <a:pPr algn="l" indent="0" marL="0">
              <a:buNone/>
            </a:pPr>
            <a:r>
              <a:rPr lang="en-US" sz="1250" b="1" dirty="0">
                <a:solidFill>
                  <a:srgbClr val="1B2A4A"/>
                </a:solidFill>
                <a:latin typeface="Calibri" pitchFamily="34" charset="0"/>
                <a:ea typeface="Calibri" pitchFamily="34" charset="-122"/>
                <a:cs typeface="Calibri" pitchFamily="34" charset="-120"/>
              </a:rPr>
              <a:t>Quality of design and implementation</a:t>
            </a:r>
            <a:endParaRPr lang="en-US" sz="1250" dirty="0"/>
          </a:p>
        </p:txBody>
      </p:sp>
      <p:sp>
        <p:nvSpPr>
          <p:cNvPr id="46" name="Shape 39"/>
          <p:cNvSpPr/>
          <p:nvPr/>
        </p:nvSpPr>
        <p:spPr>
          <a:xfrm>
            <a:off x="8229600" y="3172968"/>
            <a:ext cx="1051560" cy="384048"/>
          </a:xfrm>
          <a:prstGeom prst="rect">
            <a:avLst/>
          </a:prstGeom>
          <a:solidFill>
            <a:srgbClr val="FFFFFF"/>
          </a:solidFill>
          <a:ln w="9525">
            <a:solidFill>
              <a:srgbClr val="D5DDEB"/>
            </a:solidFill>
            <a:prstDash val="solid"/>
          </a:ln>
        </p:spPr>
      </p:sp>
      <p:sp>
        <p:nvSpPr>
          <p:cNvPr id="47" name="Text 40"/>
          <p:cNvSpPr txBox="1"/>
          <p:nvPr/>
        </p:nvSpPr>
        <p:spPr>
          <a:xfrm>
            <a:off x="8321040" y="3172968"/>
            <a:ext cx="914400" cy="384048"/>
          </a:xfrm>
          <a:prstGeom prst="rect">
            <a:avLst/>
          </a:prstGeom>
          <a:noFill/>
          <a:ln/>
        </p:spPr>
        <p:txBody>
          <a:bodyPr wrap="square" lIns="0" tIns="0" rIns="0" bIns="0" rtlCol="0" anchor="ctr"/>
          <a:lstStyle/>
          <a:p>
            <a:pPr algn="ctr" indent="0" marL="0">
              <a:buNone/>
            </a:pPr>
            <a:r>
              <a:rPr lang="en-US" sz="1350" dirty="0">
                <a:solidFill>
                  <a:srgbClr val="1B2A4A"/>
                </a:solidFill>
                <a:latin typeface="Calibri" pitchFamily="34" charset="0"/>
                <a:ea typeface="Calibri" pitchFamily="34" charset="-122"/>
                <a:cs typeface="Calibri" pitchFamily="34" charset="-120"/>
              </a:rPr>
              <a:t>3</a:t>
            </a:r>
            <a:endParaRPr lang="en-US" sz="1350" dirty="0"/>
          </a:p>
        </p:txBody>
      </p:sp>
      <p:sp>
        <p:nvSpPr>
          <p:cNvPr id="48" name="Shape 41"/>
          <p:cNvSpPr/>
          <p:nvPr/>
        </p:nvSpPr>
        <p:spPr>
          <a:xfrm>
            <a:off x="9372600" y="3172968"/>
            <a:ext cx="1051560" cy="384048"/>
          </a:xfrm>
          <a:prstGeom prst="rect">
            <a:avLst/>
          </a:prstGeom>
          <a:solidFill>
            <a:srgbClr val="FFFFFF"/>
          </a:solidFill>
          <a:ln w="9525">
            <a:solidFill>
              <a:srgbClr val="D5DDEB"/>
            </a:solidFill>
            <a:prstDash val="solid"/>
          </a:ln>
        </p:spPr>
      </p:sp>
      <p:sp>
        <p:nvSpPr>
          <p:cNvPr id="49" name="Text 42"/>
          <p:cNvSpPr txBox="1"/>
          <p:nvPr/>
        </p:nvSpPr>
        <p:spPr>
          <a:xfrm>
            <a:off x="9464040" y="3172968"/>
            <a:ext cx="914400" cy="384048"/>
          </a:xfrm>
          <a:prstGeom prst="rect">
            <a:avLst/>
          </a:prstGeom>
          <a:noFill/>
          <a:ln/>
        </p:spPr>
        <p:txBody>
          <a:bodyPr wrap="square" lIns="0" tIns="0" rIns="0" bIns="0" rtlCol="0" anchor="ctr"/>
          <a:lstStyle/>
          <a:p>
            <a:pPr algn="ctr" indent="0" marL="0">
              <a:buNone/>
            </a:pPr>
            <a:r>
              <a:rPr lang="en-US" sz="1350" dirty="0">
                <a:solidFill>
                  <a:srgbClr val="1B2A4A"/>
                </a:solidFill>
                <a:latin typeface="Calibri" pitchFamily="34" charset="0"/>
                <a:ea typeface="Calibri" pitchFamily="34" charset="-122"/>
                <a:cs typeface="Calibri" pitchFamily="34" charset="-120"/>
              </a:rPr>
              <a:t>4</a:t>
            </a:r>
            <a:endParaRPr lang="en-US" sz="1350" dirty="0"/>
          </a:p>
        </p:txBody>
      </p:sp>
      <p:sp>
        <p:nvSpPr>
          <p:cNvPr id="50" name="Shape 43"/>
          <p:cNvSpPr/>
          <p:nvPr/>
        </p:nvSpPr>
        <p:spPr>
          <a:xfrm>
            <a:off x="10515600" y="3172968"/>
            <a:ext cx="1124712" cy="384048"/>
          </a:xfrm>
          <a:prstGeom prst="rect">
            <a:avLst/>
          </a:prstGeom>
          <a:solidFill>
            <a:srgbClr val="FFFFFF"/>
          </a:solidFill>
          <a:ln w="9525">
            <a:solidFill>
              <a:srgbClr val="D5DDEB"/>
            </a:solidFill>
            <a:prstDash val="solid"/>
          </a:ln>
        </p:spPr>
      </p:sp>
      <p:sp>
        <p:nvSpPr>
          <p:cNvPr id="51" name="Text 44"/>
          <p:cNvSpPr txBox="1"/>
          <p:nvPr/>
        </p:nvSpPr>
        <p:spPr>
          <a:xfrm>
            <a:off x="10607040" y="3172968"/>
            <a:ext cx="987552" cy="384048"/>
          </a:xfrm>
          <a:prstGeom prst="rect">
            <a:avLst/>
          </a:prstGeom>
          <a:noFill/>
          <a:ln/>
        </p:spPr>
        <p:txBody>
          <a:bodyPr wrap="square" lIns="0" tIns="0" rIns="0" bIns="0" rtlCol="0" anchor="ctr"/>
          <a:lstStyle/>
          <a:p>
            <a:pPr algn="ctr" indent="0" marL="0">
              <a:buNone/>
            </a:pPr>
            <a:r>
              <a:rPr lang="en-US" sz="1350" dirty="0">
                <a:solidFill>
                  <a:srgbClr val="1B2A4A"/>
                </a:solidFill>
                <a:latin typeface="Calibri" pitchFamily="34" charset="0"/>
                <a:ea typeface="Calibri" pitchFamily="34" charset="-122"/>
                <a:cs typeface="Calibri" pitchFamily="34" charset="-120"/>
              </a:rPr>
              <a:t>4</a:t>
            </a:r>
            <a:endParaRPr lang="en-US" sz="1350" dirty="0"/>
          </a:p>
        </p:txBody>
      </p:sp>
      <p:sp>
        <p:nvSpPr>
          <p:cNvPr id="52" name="Shape 45"/>
          <p:cNvSpPr/>
          <p:nvPr/>
        </p:nvSpPr>
        <p:spPr>
          <a:xfrm>
            <a:off x="5074920" y="3593592"/>
            <a:ext cx="3063240" cy="384048"/>
          </a:xfrm>
          <a:prstGeom prst="rect">
            <a:avLst/>
          </a:prstGeom>
          <a:solidFill>
            <a:srgbClr val="F4F7FC"/>
          </a:solidFill>
          <a:ln w="9525">
            <a:solidFill>
              <a:srgbClr val="D5DDEB"/>
            </a:solidFill>
            <a:prstDash val="solid"/>
          </a:ln>
        </p:spPr>
      </p:sp>
      <p:sp>
        <p:nvSpPr>
          <p:cNvPr id="53" name="Text 46"/>
          <p:cNvSpPr txBox="1"/>
          <p:nvPr/>
        </p:nvSpPr>
        <p:spPr>
          <a:xfrm>
            <a:off x="5166360" y="3593592"/>
            <a:ext cx="2926080" cy="384048"/>
          </a:xfrm>
          <a:prstGeom prst="rect">
            <a:avLst/>
          </a:prstGeom>
          <a:noFill/>
          <a:ln/>
        </p:spPr>
        <p:txBody>
          <a:bodyPr wrap="square" lIns="0" tIns="0" rIns="0" bIns="0" rtlCol="0" anchor="ctr"/>
          <a:lstStyle/>
          <a:p>
            <a:pPr algn="l" indent="0" marL="0">
              <a:buNone/>
            </a:pPr>
            <a:r>
              <a:rPr lang="en-US" sz="1250" b="1" dirty="0">
                <a:solidFill>
                  <a:srgbClr val="1B2A4A"/>
                </a:solidFill>
                <a:latin typeface="Calibri" pitchFamily="34" charset="0"/>
                <a:ea typeface="Calibri" pitchFamily="34" charset="-122"/>
                <a:cs typeface="Calibri" pitchFamily="34" charset="-120"/>
              </a:rPr>
              <a:t>Impact</a:t>
            </a:r>
            <a:endParaRPr lang="en-US" sz="1250" dirty="0"/>
          </a:p>
        </p:txBody>
      </p:sp>
      <p:sp>
        <p:nvSpPr>
          <p:cNvPr id="54" name="Shape 47"/>
          <p:cNvSpPr/>
          <p:nvPr/>
        </p:nvSpPr>
        <p:spPr>
          <a:xfrm>
            <a:off x="8229600" y="3593592"/>
            <a:ext cx="1051560" cy="384048"/>
          </a:xfrm>
          <a:prstGeom prst="rect">
            <a:avLst/>
          </a:prstGeom>
          <a:solidFill>
            <a:srgbClr val="F4F7FC"/>
          </a:solidFill>
          <a:ln w="9525">
            <a:solidFill>
              <a:srgbClr val="D5DDEB"/>
            </a:solidFill>
            <a:prstDash val="solid"/>
          </a:ln>
        </p:spPr>
      </p:sp>
      <p:sp>
        <p:nvSpPr>
          <p:cNvPr id="55" name="Text 48"/>
          <p:cNvSpPr txBox="1"/>
          <p:nvPr/>
        </p:nvSpPr>
        <p:spPr>
          <a:xfrm>
            <a:off x="8321040" y="3593592"/>
            <a:ext cx="914400" cy="384048"/>
          </a:xfrm>
          <a:prstGeom prst="rect">
            <a:avLst/>
          </a:prstGeom>
          <a:noFill/>
          <a:ln/>
        </p:spPr>
        <p:txBody>
          <a:bodyPr wrap="square" lIns="0" tIns="0" rIns="0" bIns="0" rtlCol="0" anchor="ctr"/>
          <a:lstStyle/>
          <a:p>
            <a:pPr algn="ctr" indent="0" marL="0">
              <a:buNone/>
            </a:pPr>
            <a:r>
              <a:rPr lang="en-US" sz="1350" dirty="0">
                <a:solidFill>
                  <a:srgbClr val="1B2A4A"/>
                </a:solidFill>
                <a:latin typeface="Calibri" pitchFamily="34" charset="0"/>
                <a:ea typeface="Calibri" pitchFamily="34" charset="-122"/>
                <a:cs typeface="Calibri" pitchFamily="34" charset="-120"/>
              </a:rPr>
              <a:t>3</a:t>
            </a:r>
            <a:endParaRPr lang="en-US" sz="1350" dirty="0"/>
          </a:p>
        </p:txBody>
      </p:sp>
      <p:sp>
        <p:nvSpPr>
          <p:cNvPr id="56" name="Shape 49"/>
          <p:cNvSpPr/>
          <p:nvPr/>
        </p:nvSpPr>
        <p:spPr>
          <a:xfrm>
            <a:off x="9372600" y="3593592"/>
            <a:ext cx="1051560" cy="384048"/>
          </a:xfrm>
          <a:prstGeom prst="rect">
            <a:avLst/>
          </a:prstGeom>
          <a:solidFill>
            <a:srgbClr val="F4F7FC"/>
          </a:solidFill>
          <a:ln w="9525">
            <a:solidFill>
              <a:srgbClr val="D5DDEB"/>
            </a:solidFill>
            <a:prstDash val="solid"/>
          </a:ln>
        </p:spPr>
      </p:sp>
      <p:sp>
        <p:nvSpPr>
          <p:cNvPr id="57" name="Text 50"/>
          <p:cNvSpPr txBox="1"/>
          <p:nvPr/>
        </p:nvSpPr>
        <p:spPr>
          <a:xfrm>
            <a:off x="9464040" y="3593592"/>
            <a:ext cx="914400" cy="384048"/>
          </a:xfrm>
          <a:prstGeom prst="rect">
            <a:avLst/>
          </a:prstGeom>
          <a:noFill/>
          <a:ln/>
        </p:spPr>
        <p:txBody>
          <a:bodyPr wrap="square" lIns="0" tIns="0" rIns="0" bIns="0" rtlCol="0" anchor="ctr"/>
          <a:lstStyle/>
          <a:p>
            <a:pPr algn="ctr" indent="0" marL="0">
              <a:buNone/>
            </a:pPr>
            <a:r>
              <a:rPr lang="en-US" sz="1350" dirty="0">
                <a:solidFill>
                  <a:srgbClr val="1B2A4A"/>
                </a:solidFill>
                <a:latin typeface="Calibri" pitchFamily="34" charset="0"/>
                <a:ea typeface="Calibri" pitchFamily="34" charset="-122"/>
                <a:cs typeface="Calibri" pitchFamily="34" charset="-120"/>
              </a:rPr>
              <a:t>5</a:t>
            </a:r>
            <a:endParaRPr lang="en-US" sz="1350" dirty="0"/>
          </a:p>
        </p:txBody>
      </p:sp>
      <p:sp>
        <p:nvSpPr>
          <p:cNvPr id="58" name="Shape 51"/>
          <p:cNvSpPr/>
          <p:nvPr/>
        </p:nvSpPr>
        <p:spPr>
          <a:xfrm>
            <a:off x="10515600" y="3593592"/>
            <a:ext cx="1124712" cy="384048"/>
          </a:xfrm>
          <a:prstGeom prst="rect">
            <a:avLst/>
          </a:prstGeom>
          <a:solidFill>
            <a:srgbClr val="F4F7FC"/>
          </a:solidFill>
          <a:ln w="9525">
            <a:solidFill>
              <a:srgbClr val="D5DDEB"/>
            </a:solidFill>
            <a:prstDash val="solid"/>
          </a:ln>
        </p:spPr>
      </p:sp>
      <p:sp>
        <p:nvSpPr>
          <p:cNvPr id="59" name="Text 52"/>
          <p:cNvSpPr txBox="1"/>
          <p:nvPr/>
        </p:nvSpPr>
        <p:spPr>
          <a:xfrm>
            <a:off x="10607040" y="3593592"/>
            <a:ext cx="987552" cy="384048"/>
          </a:xfrm>
          <a:prstGeom prst="rect">
            <a:avLst/>
          </a:prstGeom>
          <a:noFill/>
          <a:ln/>
        </p:spPr>
        <p:txBody>
          <a:bodyPr wrap="square" lIns="0" tIns="0" rIns="0" bIns="0" rtlCol="0" anchor="ctr"/>
          <a:lstStyle/>
          <a:p>
            <a:pPr algn="ctr" indent="0" marL="0">
              <a:buNone/>
            </a:pPr>
            <a:r>
              <a:rPr lang="en-US" sz="1350" dirty="0">
                <a:solidFill>
                  <a:srgbClr val="1B2A4A"/>
                </a:solidFill>
                <a:latin typeface="Calibri" pitchFamily="34" charset="0"/>
                <a:ea typeface="Calibri" pitchFamily="34" charset="-122"/>
                <a:cs typeface="Calibri" pitchFamily="34" charset="-120"/>
              </a:rPr>
              <a:t>3</a:t>
            </a:r>
            <a:endParaRPr lang="en-US" sz="1350" dirty="0"/>
          </a:p>
        </p:txBody>
      </p:sp>
      <p:sp>
        <p:nvSpPr>
          <p:cNvPr id="60" name="Shape 53"/>
          <p:cNvSpPr/>
          <p:nvPr/>
        </p:nvSpPr>
        <p:spPr>
          <a:xfrm>
            <a:off x="5074920" y="4014216"/>
            <a:ext cx="3063240" cy="384048"/>
          </a:xfrm>
          <a:prstGeom prst="rect">
            <a:avLst/>
          </a:prstGeom>
          <a:solidFill>
            <a:srgbClr val="FFFFFF"/>
          </a:solidFill>
          <a:ln w="9525">
            <a:solidFill>
              <a:srgbClr val="D5DDEB"/>
            </a:solidFill>
            <a:prstDash val="solid"/>
          </a:ln>
        </p:spPr>
      </p:sp>
      <p:sp>
        <p:nvSpPr>
          <p:cNvPr id="61" name="Text 54"/>
          <p:cNvSpPr txBox="1"/>
          <p:nvPr/>
        </p:nvSpPr>
        <p:spPr>
          <a:xfrm>
            <a:off x="5166360" y="4014216"/>
            <a:ext cx="2926080" cy="384048"/>
          </a:xfrm>
          <a:prstGeom prst="rect">
            <a:avLst/>
          </a:prstGeom>
          <a:noFill/>
          <a:ln/>
        </p:spPr>
        <p:txBody>
          <a:bodyPr wrap="square" lIns="0" tIns="0" rIns="0" bIns="0" rtlCol="0" anchor="ctr"/>
          <a:lstStyle/>
          <a:p>
            <a:pPr algn="l" indent="0" marL="0">
              <a:buNone/>
            </a:pPr>
            <a:r>
              <a:rPr lang="en-US" sz="1250" b="1" dirty="0">
                <a:solidFill>
                  <a:srgbClr val="1B2A4A"/>
                </a:solidFill>
                <a:latin typeface="Calibri" pitchFamily="34" charset="0"/>
                <a:ea typeface="Calibri" pitchFamily="34" charset="-122"/>
                <a:cs typeface="Calibri" pitchFamily="34" charset="-120"/>
              </a:rPr>
              <a:t>Sustainability</a:t>
            </a:r>
            <a:endParaRPr lang="en-US" sz="1250" dirty="0"/>
          </a:p>
        </p:txBody>
      </p:sp>
      <p:sp>
        <p:nvSpPr>
          <p:cNvPr id="62" name="Shape 55"/>
          <p:cNvSpPr/>
          <p:nvPr/>
        </p:nvSpPr>
        <p:spPr>
          <a:xfrm>
            <a:off x="8229600" y="4014216"/>
            <a:ext cx="1051560" cy="384048"/>
          </a:xfrm>
          <a:prstGeom prst="rect">
            <a:avLst/>
          </a:prstGeom>
          <a:solidFill>
            <a:srgbClr val="FFFFFF"/>
          </a:solidFill>
          <a:ln w="9525">
            <a:solidFill>
              <a:srgbClr val="D5DDEB"/>
            </a:solidFill>
            <a:prstDash val="solid"/>
          </a:ln>
        </p:spPr>
      </p:sp>
      <p:sp>
        <p:nvSpPr>
          <p:cNvPr id="63" name="Text 56"/>
          <p:cNvSpPr txBox="1"/>
          <p:nvPr/>
        </p:nvSpPr>
        <p:spPr>
          <a:xfrm>
            <a:off x="8321040" y="4014216"/>
            <a:ext cx="914400" cy="384048"/>
          </a:xfrm>
          <a:prstGeom prst="rect">
            <a:avLst/>
          </a:prstGeom>
          <a:noFill/>
          <a:ln/>
        </p:spPr>
        <p:txBody>
          <a:bodyPr wrap="square" lIns="0" tIns="0" rIns="0" bIns="0" rtlCol="0" anchor="ctr"/>
          <a:lstStyle/>
          <a:p>
            <a:pPr algn="ctr" indent="0" marL="0">
              <a:buNone/>
            </a:pPr>
            <a:r>
              <a:rPr lang="en-US" sz="1350" dirty="0">
                <a:solidFill>
                  <a:srgbClr val="1B2A4A"/>
                </a:solidFill>
                <a:latin typeface="Calibri" pitchFamily="34" charset="0"/>
                <a:ea typeface="Calibri" pitchFamily="34" charset="-122"/>
                <a:cs typeface="Calibri" pitchFamily="34" charset="-120"/>
              </a:rPr>
              <a:t>3</a:t>
            </a:r>
            <a:endParaRPr lang="en-US" sz="1350" dirty="0"/>
          </a:p>
        </p:txBody>
      </p:sp>
      <p:sp>
        <p:nvSpPr>
          <p:cNvPr id="64" name="Shape 57"/>
          <p:cNvSpPr/>
          <p:nvPr/>
        </p:nvSpPr>
        <p:spPr>
          <a:xfrm>
            <a:off x="9372600" y="4014216"/>
            <a:ext cx="1051560" cy="384048"/>
          </a:xfrm>
          <a:prstGeom prst="rect">
            <a:avLst/>
          </a:prstGeom>
          <a:solidFill>
            <a:srgbClr val="C9A227"/>
          </a:solidFill>
          <a:ln/>
        </p:spPr>
      </p:sp>
      <p:sp>
        <p:nvSpPr>
          <p:cNvPr id="65" name="Text 58"/>
          <p:cNvSpPr txBox="1"/>
          <p:nvPr/>
        </p:nvSpPr>
        <p:spPr>
          <a:xfrm>
            <a:off x="9464040" y="4014216"/>
            <a:ext cx="914400" cy="384048"/>
          </a:xfrm>
          <a:prstGeom prst="rect">
            <a:avLst/>
          </a:prstGeom>
          <a:noFill/>
          <a:ln/>
        </p:spPr>
        <p:txBody>
          <a:bodyPr wrap="square" lIns="0" tIns="0" rIns="0" bIns="0" rtlCol="0" anchor="ctr"/>
          <a:lstStyle/>
          <a:p>
            <a:pPr algn="ctr" indent="0" marL="0">
              <a:buNone/>
            </a:pPr>
            <a:r>
              <a:rPr lang="en-US" sz="1350" b="1" dirty="0">
                <a:solidFill>
                  <a:srgbClr val="1B2A4A"/>
                </a:solidFill>
                <a:latin typeface="Calibri" pitchFamily="34" charset="0"/>
                <a:ea typeface="Calibri" pitchFamily="34" charset="-122"/>
                <a:cs typeface="Calibri" pitchFamily="34" charset="-120"/>
              </a:rPr>
              <a:t>2</a:t>
            </a:r>
            <a:endParaRPr lang="en-US" sz="1350" dirty="0"/>
          </a:p>
        </p:txBody>
      </p:sp>
      <p:sp>
        <p:nvSpPr>
          <p:cNvPr id="66" name="Shape 59"/>
          <p:cNvSpPr/>
          <p:nvPr/>
        </p:nvSpPr>
        <p:spPr>
          <a:xfrm>
            <a:off x="10515600" y="4014216"/>
            <a:ext cx="1124712" cy="384048"/>
          </a:xfrm>
          <a:prstGeom prst="rect">
            <a:avLst/>
          </a:prstGeom>
          <a:solidFill>
            <a:srgbClr val="FFFFFF"/>
          </a:solidFill>
          <a:ln w="9525">
            <a:solidFill>
              <a:srgbClr val="D5DDEB"/>
            </a:solidFill>
            <a:prstDash val="solid"/>
          </a:ln>
        </p:spPr>
      </p:sp>
      <p:sp>
        <p:nvSpPr>
          <p:cNvPr id="67" name="Text 60"/>
          <p:cNvSpPr txBox="1"/>
          <p:nvPr/>
        </p:nvSpPr>
        <p:spPr>
          <a:xfrm>
            <a:off x="10607040" y="4014216"/>
            <a:ext cx="987552" cy="384048"/>
          </a:xfrm>
          <a:prstGeom prst="rect">
            <a:avLst/>
          </a:prstGeom>
          <a:noFill/>
          <a:ln/>
        </p:spPr>
        <p:txBody>
          <a:bodyPr wrap="square" lIns="0" tIns="0" rIns="0" bIns="0" rtlCol="0" anchor="ctr"/>
          <a:lstStyle/>
          <a:p>
            <a:pPr algn="ctr" indent="0" marL="0">
              <a:buNone/>
            </a:pPr>
            <a:r>
              <a:rPr lang="en-US" sz="1350" dirty="0">
                <a:solidFill>
                  <a:srgbClr val="1B2A4A"/>
                </a:solidFill>
                <a:latin typeface="Calibri" pitchFamily="34" charset="0"/>
                <a:ea typeface="Calibri" pitchFamily="34" charset="-122"/>
                <a:cs typeface="Calibri" pitchFamily="34" charset="-120"/>
              </a:rPr>
              <a:t>3</a:t>
            </a:r>
            <a:endParaRPr lang="en-US" sz="1350" dirty="0"/>
          </a:p>
        </p:txBody>
      </p:sp>
      <p:sp>
        <p:nvSpPr>
          <p:cNvPr id="68" name="Shape 61"/>
          <p:cNvSpPr/>
          <p:nvPr/>
        </p:nvSpPr>
        <p:spPr>
          <a:xfrm>
            <a:off x="5074920" y="4434840"/>
            <a:ext cx="3063240" cy="384048"/>
          </a:xfrm>
          <a:prstGeom prst="rect">
            <a:avLst/>
          </a:prstGeom>
          <a:solidFill>
            <a:srgbClr val="F4F7FC"/>
          </a:solidFill>
          <a:ln w="9525">
            <a:solidFill>
              <a:srgbClr val="D5DDEB"/>
            </a:solidFill>
            <a:prstDash val="solid"/>
          </a:ln>
        </p:spPr>
      </p:sp>
      <p:sp>
        <p:nvSpPr>
          <p:cNvPr id="69" name="Text 62"/>
          <p:cNvSpPr txBox="1"/>
          <p:nvPr/>
        </p:nvSpPr>
        <p:spPr>
          <a:xfrm>
            <a:off x="5166360" y="4434840"/>
            <a:ext cx="2926080" cy="384048"/>
          </a:xfrm>
          <a:prstGeom prst="rect">
            <a:avLst/>
          </a:prstGeom>
          <a:noFill/>
          <a:ln/>
        </p:spPr>
        <p:txBody>
          <a:bodyPr wrap="square" lIns="0" tIns="0" rIns="0" bIns="0" rtlCol="0" anchor="ctr"/>
          <a:lstStyle/>
          <a:p>
            <a:pPr algn="l" indent="0" marL="0">
              <a:buNone/>
            </a:pPr>
            <a:r>
              <a:rPr lang="en-US" sz="1250" b="1" dirty="0">
                <a:solidFill>
                  <a:srgbClr val="1B2A4A"/>
                </a:solidFill>
                <a:latin typeface="Calibri" pitchFamily="34" charset="0"/>
                <a:ea typeface="Calibri" pitchFamily="34" charset="-122"/>
                <a:cs typeface="Calibri" pitchFamily="34" charset="-120"/>
              </a:rPr>
              <a:t>Cost-effectiveness</a:t>
            </a:r>
            <a:endParaRPr lang="en-US" sz="1250" dirty="0"/>
          </a:p>
        </p:txBody>
      </p:sp>
      <p:sp>
        <p:nvSpPr>
          <p:cNvPr id="70" name="Shape 63"/>
          <p:cNvSpPr/>
          <p:nvPr/>
        </p:nvSpPr>
        <p:spPr>
          <a:xfrm>
            <a:off x="8229600" y="4434840"/>
            <a:ext cx="1051560" cy="384048"/>
          </a:xfrm>
          <a:prstGeom prst="rect">
            <a:avLst/>
          </a:prstGeom>
          <a:solidFill>
            <a:srgbClr val="F4F7FC"/>
          </a:solidFill>
          <a:ln w="9525">
            <a:solidFill>
              <a:srgbClr val="D5DDEB"/>
            </a:solidFill>
            <a:prstDash val="solid"/>
          </a:ln>
        </p:spPr>
      </p:sp>
      <p:sp>
        <p:nvSpPr>
          <p:cNvPr id="71" name="Text 64"/>
          <p:cNvSpPr txBox="1"/>
          <p:nvPr/>
        </p:nvSpPr>
        <p:spPr>
          <a:xfrm>
            <a:off x="8321040" y="4434840"/>
            <a:ext cx="914400" cy="384048"/>
          </a:xfrm>
          <a:prstGeom prst="rect">
            <a:avLst/>
          </a:prstGeom>
          <a:noFill/>
          <a:ln/>
        </p:spPr>
        <p:txBody>
          <a:bodyPr wrap="square" lIns="0" tIns="0" rIns="0" bIns="0" rtlCol="0" anchor="ctr"/>
          <a:lstStyle/>
          <a:p>
            <a:pPr algn="ctr" indent="0" marL="0">
              <a:buNone/>
            </a:pPr>
            <a:r>
              <a:rPr lang="en-US" sz="1350" dirty="0">
                <a:solidFill>
                  <a:srgbClr val="1B2A4A"/>
                </a:solidFill>
                <a:latin typeface="Calibri" pitchFamily="34" charset="0"/>
                <a:ea typeface="Calibri" pitchFamily="34" charset="-122"/>
                <a:cs typeface="Calibri" pitchFamily="34" charset="-120"/>
              </a:rPr>
              <a:t>3</a:t>
            </a:r>
            <a:endParaRPr lang="en-US" sz="1350" dirty="0"/>
          </a:p>
        </p:txBody>
      </p:sp>
      <p:sp>
        <p:nvSpPr>
          <p:cNvPr id="72" name="Shape 65"/>
          <p:cNvSpPr/>
          <p:nvPr/>
        </p:nvSpPr>
        <p:spPr>
          <a:xfrm>
            <a:off x="9372600" y="4434840"/>
            <a:ext cx="1051560" cy="384048"/>
          </a:xfrm>
          <a:prstGeom prst="rect">
            <a:avLst/>
          </a:prstGeom>
          <a:solidFill>
            <a:srgbClr val="F4F7FC"/>
          </a:solidFill>
          <a:ln w="9525">
            <a:solidFill>
              <a:srgbClr val="D5DDEB"/>
            </a:solidFill>
            <a:prstDash val="solid"/>
          </a:ln>
        </p:spPr>
      </p:sp>
      <p:sp>
        <p:nvSpPr>
          <p:cNvPr id="73" name="Text 66"/>
          <p:cNvSpPr txBox="1"/>
          <p:nvPr/>
        </p:nvSpPr>
        <p:spPr>
          <a:xfrm>
            <a:off x="9464040" y="4434840"/>
            <a:ext cx="914400" cy="384048"/>
          </a:xfrm>
          <a:prstGeom prst="rect">
            <a:avLst/>
          </a:prstGeom>
          <a:noFill/>
          <a:ln/>
        </p:spPr>
        <p:txBody>
          <a:bodyPr wrap="square" lIns="0" tIns="0" rIns="0" bIns="0" rtlCol="0" anchor="ctr"/>
          <a:lstStyle/>
          <a:p>
            <a:pPr algn="ctr" indent="0" marL="0">
              <a:buNone/>
            </a:pPr>
            <a:r>
              <a:rPr lang="en-US" sz="1350" dirty="0">
                <a:solidFill>
                  <a:srgbClr val="1B2A4A"/>
                </a:solidFill>
                <a:latin typeface="Calibri" pitchFamily="34" charset="0"/>
                <a:ea typeface="Calibri" pitchFamily="34" charset="-122"/>
                <a:cs typeface="Calibri" pitchFamily="34" charset="-120"/>
              </a:rPr>
              <a:t>5</a:t>
            </a:r>
            <a:endParaRPr lang="en-US" sz="1350" dirty="0"/>
          </a:p>
        </p:txBody>
      </p:sp>
      <p:sp>
        <p:nvSpPr>
          <p:cNvPr id="74" name="Shape 67"/>
          <p:cNvSpPr/>
          <p:nvPr/>
        </p:nvSpPr>
        <p:spPr>
          <a:xfrm>
            <a:off x="10515600" y="4434840"/>
            <a:ext cx="1124712" cy="384048"/>
          </a:xfrm>
          <a:prstGeom prst="rect">
            <a:avLst/>
          </a:prstGeom>
          <a:solidFill>
            <a:srgbClr val="F4F7FC"/>
          </a:solidFill>
          <a:ln w="9525">
            <a:solidFill>
              <a:srgbClr val="D5DDEB"/>
            </a:solidFill>
            <a:prstDash val="solid"/>
          </a:ln>
        </p:spPr>
      </p:sp>
      <p:sp>
        <p:nvSpPr>
          <p:cNvPr id="75" name="Text 68"/>
          <p:cNvSpPr txBox="1"/>
          <p:nvPr/>
        </p:nvSpPr>
        <p:spPr>
          <a:xfrm>
            <a:off x="10607040" y="4434840"/>
            <a:ext cx="987552" cy="384048"/>
          </a:xfrm>
          <a:prstGeom prst="rect">
            <a:avLst/>
          </a:prstGeom>
          <a:noFill/>
          <a:ln/>
        </p:spPr>
        <p:txBody>
          <a:bodyPr wrap="square" lIns="0" tIns="0" rIns="0" bIns="0" rtlCol="0" anchor="ctr"/>
          <a:lstStyle/>
          <a:p>
            <a:pPr algn="ctr" indent="0" marL="0">
              <a:buNone/>
            </a:pPr>
            <a:r>
              <a:rPr lang="en-US" sz="1350" dirty="0">
                <a:solidFill>
                  <a:srgbClr val="1B2A4A"/>
                </a:solidFill>
                <a:latin typeface="Calibri" pitchFamily="34" charset="0"/>
                <a:ea typeface="Calibri" pitchFamily="34" charset="-122"/>
                <a:cs typeface="Calibri" pitchFamily="34" charset="-120"/>
              </a:rPr>
              <a:t>4</a:t>
            </a:r>
            <a:endParaRPr lang="en-US" sz="1350" dirty="0"/>
          </a:p>
        </p:txBody>
      </p:sp>
      <p:sp>
        <p:nvSpPr>
          <p:cNvPr id="76" name="Shape 69"/>
          <p:cNvSpPr/>
          <p:nvPr/>
        </p:nvSpPr>
        <p:spPr>
          <a:xfrm>
            <a:off x="5074920" y="4855464"/>
            <a:ext cx="3063240" cy="420624"/>
          </a:xfrm>
          <a:prstGeom prst="rect">
            <a:avLst/>
          </a:prstGeom>
          <a:solidFill>
            <a:srgbClr val="E8EEF9"/>
          </a:solidFill>
          <a:ln/>
        </p:spPr>
      </p:sp>
      <p:sp>
        <p:nvSpPr>
          <p:cNvPr id="77" name="Text 70"/>
          <p:cNvSpPr txBox="1"/>
          <p:nvPr/>
        </p:nvSpPr>
        <p:spPr>
          <a:xfrm>
            <a:off x="5166360" y="4855464"/>
            <a:ext cx="2926080" cy="420624"/>
          </a:xfrm>
          <a:prstGeom prst="rect">
            <a:avLst/>
          </a:prstGeom>
          <a:noFill/>
          <a:ln/>
        </p:spPr>
        <p:txBody>
          <a:bodyPr wrap="square" lIns="0" tIns="0" rIns="0" bIns="0" rtlCol="0" anchor="ctr"/>
          <a:lstStyle/>
          <a:p>
            <a:pPr algn="l" indent="0" marL="0">
              <a:buNone/>
            </a:pPr>
            <a:r>
              <a:rPr lang="en-US" sz="1400" b="1" dirty="0">
                <a:solidFill>
                  <a:srgbClr val="1B2A4A"/>
                </a:solidFill>
                <a:latin typeface="Calibri" pitchFamily="34" charset="0"/>
                <a:ea typeface="Calibri" pitchFamily="34" charset="-122"/>
                <a:cs typeface="Calibri" pitchFamily="34" charset="-120"/>
              </a:rPr>
              <a:t>Total score</a:t>
            </a:r>
            <a:endParaRPr lang="en-US" sz="1400" dirty="0"/>
          </a:p>
        </p:txBody>
      </p:sp>
      <p:sp>
        <p:nvSpPr>
          <p:cNvPr id="78" name="Shape 71"/>
          <p:cNvSpPr/>
          <p:nvPr/>
        </p:nvSpPr>
        <p:spPr>
          <a:xfrm>
            <a:off x="8229600" y="4855464"/>
            <a:ext cx="1051560" cy="420624"/>
          </a:xfrm>
          <a:prstGeom prst="rect">
            <a:avLst/>
          </a:prstGeom>
          <a:solidFill>
            <a:srgbClr val="E8EEF9"/>
          </a:solidFill>
          <a:ln/>
        </p:spPr>
      </p:sp>
      <p:sp>
        <p:nvSpPr>
          <p:cNvPr id="79" name="Text 72"/>
          <p:cNvSpPr txBox="1"/>
          <p:nvPr/>
        </p:nvSpPr>
        <p:spPr>
          <a:xfrm>
            <a:off x="8321040" y="4855464"/>
            <a:ext cx="914400" cy="420624"/>
          </a:xfrm>
          <a:prstGeom prst="rect">
            <a:avLst/>
          </a:prstGeom>
          <a:noFill/>
          <a:ln/>
        </p:spPr>
        <p:txBody>
          <a:bodyPr wrap="square" lIns="0" tIns="0" rIns="0" bIns="0"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15</a:t>
            </a:r>
            <a:endParaRPr lang="en-US" sz="1400" dirty="0"/>
          </a:p>
        </p:txBody>
      </p:sp>
      <p:sp>
        <p:nvSpPr>
          <p:cNvPr id="80" name="Shape 73"/>
          <p:cNvSpPr/>
          <p:nvPr/>
        </p:nvSpPr>
        <p:spPr>
          <a:xfrm>
            <a:off x="9372600" y="4855464"/>
            <a:ext cx="1051560" cy="420624"/>
          </a:xfrm>
          <a:prstGeom prst="rect">
            <a:avLst/>
          </a:prstGeom>
          <a:solidFill>
            <a:srgbClr val="E8EEF9"/>
          </a:solidFill>
          <a:ln/>
        </p:spPr>
      </p:sp>
      <p:sp>
        <p:nvSpPr>
          <p:cNvPr id="81" name="Text 74"/>
          <p:cNvSpPr txBox="1"/>
          <p:nvPr/>
        </p:nvSpPr>
        <p:spPr>
          <a:xfrm>
            <a:off x="9464040" y="4855464"/>
            <a:ext cx="914400" cy="420624"/>
          </a:xfrm>
          <a:prstGeom prst="rect">
            <a:avLst/>
          </a:prstGeom>
          <a:noFill/>
          <a:ln/>
        </p:spPr>
        <p:txBody>
          <a:bodyPr wrap="square" lIns="0" tIns="0" rIns="0" bIns="0"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21</a:t>
            </a:r>
            <a:endParaRPr lang="en-US" sz="1400" dirty="0"/>
          </a:p>
        </p:txBody>
      </p:sp>
      <p:sp>
        <p:nvSpPr>
          <p:cNvPr id="82" name="Shape 75"/>
          <p:cNvSpPr/>
          <p:nvPr/>
        </p:nvSpPr>
        <p:spPr>
          <a:xfrm>
            <a:off x="10515600" y="4855464"/>
            <a:ext cx="1124712" cy="420624"/>
          </a:xfrm>
          <a:prstGeom prst="rect">
            <a:avLst/>
          </a:prstGeom>
          <a:solidFill>
            <a:srgbClr val="E8EEF9"/>
          </a:solidFill>
          <a:ln/>
        </p:spPr>
      </p:sp>
      <p:sp>
        <p:nvSpPr>
          <p:cNvPr id="83" name="Text 76"/>
          <p:cNvSpPr txBox="1"/>
          <p:nvPr/>
        </p:nvSpPr>
        <p:spPr>
          <a:xfrm>
            <a:off x="10607040" y="4855464"/>
            <a:ext cx="987552" cy="420624"/>
          </a:xfrm>
          <a:prstGeom prst="rect">
            <a:avLst/>
          </a:prstGeom>
          <a:noFill/>
          <a:ln/>
        </p:spPr>
        <p:txBody>
          <a:bodyPr wrap="square" lIns="0" tIns="0" rIns="0" bIns="0"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18</a:t>
            </a:r>
            <a:endParaRPr lang="en-US" sz="1400" dirty="0"/>
          </a:p>
        </p:txBody>
      </p:sp>
      <p:sp>
        <p:nvSpPr>
          <p:cNvPr id="84" name="Shape 77"/>
          <p:cNvSpPr/>
          <p:nvPr/>
        </p:nvSpPr>
        <p:spPr>
          <a:xfrm>
            <a:off x="5074920" y="5257800"/>
            <a:ext cx="3200400" cy="868680"/>
          </a:xfrm>
          <a:prstGeom prst="roundRect">
            <a:avLst>
              <a:gd name="adj" fmla="val 8421"/>
            </a:avLst>
          </a:prstGeom>
          <a:solidFill>
            <a:srgbClr val="F4F7FC"/>
          </a:solidFill>
          <a:ln/>
        </p:spPr>
      </p:sp>
      <p:sp>
        <p:nvSpPr>
          <p:cNvPr id="85" name="Shape 78"/>
          <p:cNvSpPr/>
          <p:nvPr/>
        </p:nvSpPr>
        <p:spPr>
          <a:xfrm>
            <a:off x="5239512" y="5458968"/>
            <a:ext cx="457200" cy="457200"/>
          </a:xfrm>
          <a:prstGeom prst="ellipse">
            <a:avLst/>
          </a:prstGeom>
          <a:solidFill>
            <a:srgbClr val="C9A227"/>
          </a:solidFill>
          <a:ln/>
        </p:spPr>
      </p:sp>
      <p:pic>
        <p:nvPicPr>
          <p:cNvPr id="86" name="Image 4" descr="preencoded.png">    </p:cNvPr>
          <p:cNvPicPr>
            <a:picLocks noChangeAspect="1"/>
          </p:cNvPicPr>
          <p:nvPr/>
        </p:nvPicPr>
        <p:blipFill>
          <a:blip r:embed="rId5"/>
          <a:stretch>
            <a:fillRect/>
          </a:stretch>
        </p:blipFill>
        <p:spPr>
          <a:xfrm>
            <a:off x="5362956" y="5582412"/>
            <a:ext cx="210312" cy="210312"/>
          </a:xfrm>
          <a:prstGeom prst="rect">
            <a:avLst/>
          </a:prstGeom>
        </p:spPr>
      </p:pic>
      <p:sp>
        <p:nvSpPr>
          <p:cNvPr id="87" name="Text 79"/>
          <p:cNvSpPr txBox="1"/>
          <p:nvPr/>
        </p:nvSpPr>
        <p:spPr>
          <a:xfrm>
            <a:off x="5806440" y="5257800"/>
            <a:ext cx="2377440" cy="86868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A: rejected</a:t>
            </a:r>
            <a:endParaRPr lang="en-US" sz="1350" dirty="0"/>
          </a:p>
          <a:p>
            <a:pPr indent="0" marL="0">
              <a:buNone/>
            </a:pPr>
            <a:r>
              <a:rPr lang="en-US" sz="1150" dirty="0">
                <a:solidFill>
                  <a:srgbClr val="2B3445"/>
                </a:solidFill>
                <a:latin typeface="Calibri" pitchFamily="34" charset="0"/>
                <a:ea typeface="Calibri" pitchFamily="34" charset="-122"/>
                <a:cs typeface="Calibri" pitchFamily="34" charset="-120"/>
              </a:rPr>
              <a:t>below the threshold on sustainability, despite the higher total</a:t>
            </a:r>
            <a:endParaRPr lang="en-US" sz="1350" dirty="0"/>
          </a:p>
        </p:txBody>
      </p:sp>
      <p:sp>
        <p:nvSpPr>
          <p:cNvPr id="88" name="Shape 80"/>
          <p:cNvSpPr/>
          <p:nvPr/>
        </p:nvSpPr>
        <p:spPr>
          <a:xfrm>
            <a:off x="8439912" y="5257800"/>
            <a:ext cx="3200400" cy="868680"/>
          </a:xfrm>
          <a:prstGeom prst="roundRect">
            <a:avLst>
              <a:gd name="adj" fmla="val 8421"/>
            </a:avLst>
          </a:prstGeom>
          <a:solidFill>
            <a:srgbClr val="1B2A4A"/>
          </a:solidFill>
          <a:ln/>
        </p:spPr>
      </p:sp>
      <p:sp>
        <p:nvSpPr>
          <p:cNvPr id="89" name="Shape 81"/>
          <p:cNvSpPr/>
          <p:nvPr/>
        </p:nvSpPr>
        <p:spPr>
          <a:xfrm>
            <a:off x="8604504" y="5458968"/>
            <a:ext cx="457200" cy="457200"/>
          </a:xfrm>
          <a:prstGeom prst="ellipse">
            <a:avLst/>
          </a:prstGeom>
          <a:solidFill>
            <a:srgbClr val="31487A"/>
          </a:solidFill>
          <a:ln/>
        </p:spPr>
      </p:sp>
      <p:pic>
        <p:nvPicPr>
          <p:cNvPr id="90" name="Image 5" descr="preencoded.png">    </p:cNvPr>
          <p:cNvPicPr>
            <a:picLocks noChangeAspect="1"/>
          </p:cNvPicPr>
          <p:nvPr/>
        </p:nvPicPr>
        <p:blipFill>
          <a:blip r:embed="rId6"/>
          <a:stretch>
            <a:fillRect/>
          </a:stretch>
        </p:blipFill>
        <p:spPr>
          <a:xfrm>
            <a:off x="8727948" y="5582412"/>
            <a:ext cx="210312" cy="210312"/>
          </a:xfrm>
          <a:prstGeom prst="rect">
            <a:avLst/>
          </a:prstGeom>
        </p:spPr>
      </p:pic>
      <p:sp>
        <p:nvSpPr>
          <p:cNvPr id="91" name="Text 82"/>
          <p:cNvSpPr txBox="1"/>
          <p:nvPr/>
        </p:nvSpPr>
        <p:spPr>
          <a:xfrm>
            <a:off x="9171432" y="5257800"/>
            <a:ext cx="2377440" cy="86868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B: ranked</a:t>
            </a:r>
            <a:endParaRPr lang="en-US" sz="1350" dirty="0"/>
          </a:p>
          <a:p>
            <a:pPr indent="0" marL="0">
              <a:buNone/>
            </a:pPr>
            <a:r>
              <a:rPr lang="en-US" sz="1150" dirty="0">
                <a:solidFill>
                  <a:srgbClr val="D6DEEE"/>
                </a:solidFill>
                <a:latin typeface="Calibri" pitchFamily="34" charset="0"/>
                <a:ea typeface="Calibri" pitchFamily="34" charset="-122"/>
                <a:cs typeface="Calibri" pitchFamily="34" charset="-120"/>
              </a:rPr>
              <a:t>passes both the individual and the overall thresholds</a:t>
            </a:r>
            <a:endParaRPr lang="en-US" sz="13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 · THRESHOLDS IN PRACTICE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Scores and Thresholds in Two EU Programmes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23</a:t>
            </a:r>
            <a:endParaRPr lang="en-US" sz="900" dirty="0"/>
          </a:p>
        </p:txBody>
      </p:sp>
      <p:sp>
        <p:nvSpPr>
          <p:cNvPr id="7" name="Shape 4"/>
          <p:cNvSpPr/>
          <p:nvPr/>
        </p:nvSpPr>
        <p:spPr>
          <a:xfrm>
            <a:off x="548640" y="1737360"/>
            <a:ext cx="411480" cy="182880"/>
          </a:xfrm>
          <a:prstGeom prst="roundRect">
            <a:avLst>
              <a:gd name="adj" fmla="val 15000"/>
            </a:avLst>
          </a:prstGeom>
          <a:solidFill>
            <a:srgbClr val="C9D5EC"/>
          </a:solidFill>
          <a:ln/>
        </p:spPr>
      </p:sp>
      <p:sp>
        <p:nvSpPr>
          <p:cNvPr id="8" name="Text 5"/>
          <p:cNvSpPr txBox="1"/>
          <p:nvPr/>
        </p:nvSpPr>
        <p:spPr>
          <a:xfrm>
            <a:off x="1051560" y="1664208"/>
            <a:ext cx="3840480" cy="329184"/>
          </a:xfrm>
          <a:prstGeom prst="rect">
            <a:avLst/>
          </a:prstGeom>
          <a:noFill/>
          <a:ln/>
        </p:spPr>
        <p:txBody>
          <a:bodyPr wrap="square" lIns="0" tIns="0" rIns="0" bIns="0" rtlCol="0" anchor="ctr"/>
          <a:lstStyle/>
          <a:p>
            <a:pPr indent="0" marL="0">
              <a:buNone/>
            </a:pPr>
            <a:r>
              <a:rPr lang="en-US" sz="1200" dirty="0">
                <a:solidFill>
                  <a:srgbClr val="2B3445"/>
                </a:solidFill>
                <a:latin typeface="Calibri" pitchFamily="34" charset="0"/>
                <a:ea typeface="Calibri" pitchFamily="34" charset="-122"/>
                <a:cs typeface="Calibri" pitchFamily="34" charset="-120"/>
              </a:rPr>
              <a:t>Below the threshold: the application is rejected</a:t>
            </a:r>
            <a:endParaRPr lang="en-US" sz="1200" dirty="0"/>
          </a:p>
        </p:txBody>
      </p:sp>
      <p:sp>
        <p:nvSpPr>
          <p:cNvPr id="9" name="Shape 6"/>
          <p:cNvSpPr/>
          <p:nvPr/>
        </p:nvSpPr>
        <p:spPr>
          <a:xfrm>
            <a:off x="5029200" y="1737360"/>
            <a:ext cx="411480" cy="182880"/>
          </a:xfrm>
          <a:prstGeom prst="roundRect">
            <a:avLst>
              <a:gd name="adj" fmla="val 15000"/>
            </a:avLst>
          </a:prstGeom>
          <a:solidFill>
            <a:srgbClr val="1B2A4A"/>
          </a:solidFill>
          <a:ln/>
        </p:spPr>
      </p:sp>
      <p:sp>
        <p:nvSpPr>
          <p:cNvPr id="10" name="Text 7"/>
          <p:cNvSpPr txBox="1"/>
          <p:nvPr/>
        </p:nvSpPr>
        <p:spPr>
          <a:xfrm>
            <a:off x="5532120" y="1664208"/>
            <a:ext cx="3200400" cy="329184"/>
          </a:xfrm>
          <a:prstGeom prst="rect">
            <a:avLst/>
          </a:prstGeom>
          <a:noFill/>
          <a:ln/>
        </p:spPr>
        <p:txBody>
          <a:bodyPr wrap="square" lIns="0" tIns="0" rIns="0" bIns="0" rtlCol="0" anchor="ctr"/>
          <a:lstStyle/>
          <a:p>
            <a:pPr indent="0" marL="0">
              <a:buNone/>
            </a:pPr>
            <a:r>
              <a:rPr lang="en-US" sz="1200" dirty="0">
                <a:solidFill>
                  <a:srgbClr val="2B3445"/>
                </a:solidFill>
                <a:latin typeface="Calibri" pitchFamily="34" charset="0"/>
                <a:ea typeface="Calibri" pitchFamily="34" charset="-122"/>
                <a:cs typeface="Calibri" pitchFamily="34" charset="-120"/>
              </a:rPr>
              <a:t>Scores at or above the threshold</a:t>
            </a:r>
            <a:endParaRPr lang="en-US" sz="1200" dirty="0"/>
          </a:p>
        </p:txBody>
      </p:sp>
      <p:sp>
        <p:nvSpPr>
          <p:cNvPr id="11" name="Shape 8"/>
          <p:cNvSpPr/>
          <p:nvPr/>
        </p:nvSpPr>
        <p:spPr>
          <a:xfrm>
            <a:off x="548640" y="2103120"/>
            <a:ext cx="5394960" cy="3611880"/>
          </a:xfrm>
          <a:prstGeom prst="roundRect">
            <a:avLst>
              <a:gd name="adj" fmla="val 2025"/>
            </a:avLst>
          </a:prstGeom>
          <a:solidFill>
            <a:srgbClr val="F4F7FC"/>
          </a:solidFill>
          <a:ln/>
        </p:spPr>
      </p:sp>
      <p:sp>
        <p:nvSpPr>
          <p:cNvPr id="12" name="Shape 9"/>
          <p:cNvSpPr/>
          <p:nvPr/>
        </p:nvSpPr>
        <p:spPr>
          <a:xfrm>
            <a:off x="777240" y="2286000"/>
            <a:ext cx="502920" cy="502920"/>
          </a:xfrm>
          <a:prstGeom prst="ellipse">
            <a:avLst/>
          </a:prstGeom>
          <a:solidFill>
            <a:srgbClr val="1B2A4A"/>
          </a:solidFill>
          <a:ln/>
        </p:spPr>
      </p:sp>
      <p:pic>
        <p:nvPicPr>
          <p:cNvPr id="13" name="Image 0" descr="preencoded.png">    </p:cNvPr>
          <p:cNvPicPr>
            <a:picLocks noChangeAspect="1"/>
          </p:cNvPicPr>
          <p:nvPr/>
        </p:nvPicPr>
        <p:blipFill>
          <a:blip r:embed="rId1"/>
          <a:stretch>
            <a:fillRect/>
          </a:stretch>
        </p:blipFill>
        <p:spPr>
          <a:xfrm>
            <a:off x="913028" y="2421788"/>
            <a:ext cx="231343" cy="231343"/>
          </a:xfrm>
          <a:prstGeom prst="rect">
            <a:avLst/>
          </a:prstGeom>
        </p:spPr>
      </p:pic>
      <p:sp>
        <p:nvSpPr>
          <p:cNvPr id="14" name="Text 10"/>
          <p:cNvSpPr txBox="1"/>
          <p:nvPr/>
        </p:nvSpPr>
        <p:spPr>
          <a:xfrm>
            <a:off x="1417320" y="2221992"/>
            <a:ext cx="4389120" cy="64008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Horizon Europe</a:t>
            </a:r>
            <a:endParaRPr lang="en-US" sz="1400" dirty="0"/>
          </a:p>
          <a:p>
            <a:pPr indent="0" marL="0">
              <a:buNone/>
            </a:pPr>
            <a:r>
              <a:rPr lang="en-US" sz="1150" dirty="0">
                <a:solidFill>
                  <a:srgbClr val="64708C"/>
                </a:solidFill>
                <a:latin typeface="Calibri" pitchFamily="34" charset="0"/>
                <a:ea typeface="Calibri" pitchFamily="34" charset="-122"/>
                <a:cs typeface="Calibri" pitchFamily="34" charset="-120"/>
              </a:rPr>
              <a:t>Research and Innovation Actions · Innovation Actions</a:t>
            </a:r>
            <a:endParaRPr lang="en-US" sz="1400" dirty="0"/>
          </a:p>
        </p:txBody>
      </p:sp>
      <p:sp>
        <p:nvSpPr>
          <p:cNvPr id="15" name="Text 11"/>
          <p:cNvSpPr txBox="1"/>
          <p:nvPr/>
        </p:nvSpPr>
        <p:spPr>
          <a:xfrm>
            <a:off x="4983480" y="2907792"/>
            <a:ext cx="777240" cy="228600"/>
          </a:xfrm>
          <a:prstGeom prst="rect">
            <a:avLst/>
          </a:prstGeom>
          <a:noFill/>
          <a:ln/>
        </p:spPr>
        <p:txBody>
          <a:bodyPr wrap="square" lIns="0" tIns="0" rIns="0" bIns="0" rtlCol="0" anchor="t"/>
          <a:lstStyle/>
          <a:p>
            <a:pPr algn="r" indent="0" marL="0">
              <a:buNone/>
            </a:pPr>
            <a:r>
              <a:rPr lang="en-US" sz="1000" dirty="0">
                <a:solidFill>
                  <a:srgbClr val="64708C"/>
                </a:solidFill>
                <a:latin typeface="Calibri" pitchFamily="34" charset="0"/>
                <a:ea typeface="Calibri" pitchFamily="34" charset="-122"/>
                <a:cs typeface="Calibri" pitchFamily="34" charset="-120"/>
              </a:rPr>
              <a:t>min / max</a:t>
            </a:r>
            <a:endParaRPr lang="en-US" sz="1000" dirty="0"/>
          </a:p>
        </p:txBody>
      </p:sp>
      <p:sp>
        <p:nvSpPr>
          <p:cNvPr id="16" name="Text 12"/>
          <p:cNvSpPr txBox="1"/>
          <p:nvPr/>
        </p:nvSpPr>
        <p:spPr>
          <a:xfrm>
            <a:off x="777240" y="3136392"/>
            <a:ext cx="2286000" cy="62484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Excellence</a:t>
            </a:r>
            <a:endParaRPr lang="en-US" sz="1250" dirty="0"/>
          </a:p>
        </p:txBody>
      </p:sp>
      <p:sp>
        <p:nvSpPr>
          <p:cNvPr id="17" name="Shape 13"/>
          <p:cNvSpPr/>
          <p:nvPr/>
        </p:nvSpPr>
        <p:spPr>
          <a:xfrm>
            <a:off x="3154680" y="3339084"/>
            <a:ext cx="1069848" cy="219456"/>
          </a:xfrm>
          <a:prstGeom prst="rect">
            <a:avLst/>
          </a:prstGeom>
          <a:solidFill>
            <a:srgbClr val="C9D5EC"/>
          </a:solidFill>
          <a:ln/>
        </p:spPr>
      </p:sp>
      <p:sp>
        <p:nvSpPr>
          <p:cNvPr id="18" name="Shape 14"/>
          <p:cNvSpPr/>
          <p:nvPr/>
        </p:nvSpPr>
        <p:spPr>
          <a:xfrm>
            <a:off x="4224528" y="3339084"/>
            <a:ext cx="713232" cy="219456"/>
          </a:xfrm>
          <a:prstGeom prst="rect">
            <a:avLst/>
          </a:prstGeom>
          <a:solidFill>
            <a:srgbClr val="1B2A4A"/>
          </a:solidFill>
          <a:ln/>
        </p:spPr>
      </p:sp>
      <p:sp>
        <p:nvSpPr>
          <p:cNvPr id="19" name="Text 15"/>
          <p:cNvSpPr txBox="1"/>
          <p:nvPr/>
        </p:nvSpPr>
        <p:spPr>
          <a:xfrm>
            <a:off x="4983480" y="3136392"/>
            <a:ext cx="777240" cy="624840"/>
          </a:xfrm>
          <a:prstGeom prst="rect">
            <a:avLst/>
          </a:prstGeom>
          <a:noFill/>
          <a:ln/>
        </p:spPr>
        <p:txBody>
          <a:bodyPr wrap="square" lIns="0" tIns="0" rIns="0" bIns="0" rtlCol="0" anchor="ctr"/>
          <a:lstStyle/>
          <a:p>
            <a:pPr algn="r" indent="0" marL="0">
              <a:buNone/>
            </a:pPr>
            <a:r>
              <a:rPr lang="en-US" sz="1250" b="1" dirty="0">
                <a:solidFill>
                  <a:srgbClr val="1B2A4A"/>
                </a:solidFill>
                <a:latin typeface="Calibri" pitchFamily="34" charset="0"/>
                <a:ea typeface="Calibri" pitchFamily="34" charset="-122"/>
                <a:cs typeface="Calibri" pitchFamily="34" charset="-120"/>
              </a:rPr>
              <a:t>3 / 5</a:t>
            </a:r>
            <a:endParaRPr lang="en-US" sz="1250" dirty="0"/>
          </a:p>
        </p:txBody>
      </p:sp>
      <p:sp>
        <p:nvSpPr>
          <p:cNvPr id="20" name="Text 16"/>
          <p:cNvSpPr txBox="1"/>
          <p:nvPr/>
        </p:nvSpPr>
        <p:spPr>
          <a:xfrm>
            <a:off x="777240" y="3761232"/>
            <a:ext cx="2286000" cy="62484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Impact</a:t>
            </a:r>
            <a:endParaRPr lang="en-US" sz="1250" dirty="0"/>
          </a:p>
        </p:txBody>
      </p:sp>
      <p:sp>
        <p:nvSpPr>
          <p:cNvPr id="21" name="Shape 17"/>
          <p:cNvSpPr/>
          <p:nvPr/>
        </p:nvSpPr>
        <p:spPr>
          <a:xfrm>
            <a:off x="3154680" y="3963924"/>
            <a:ext cx="1069848" cy="219456"/>
          </a:xfrm>
          <a:prstGeom prst="rect">
            <a:avLst/>
          </a:prstGeom>
          <a:solidFill>
            <a:srgbClr val="C9D5EC"/>
          </a:solidFill>
          <a:ln/>
        </p:spPr>
      </p:sp>
      <p:sp>
        <p:nvSpPr>
          <p:cNvPr id="22" name="Shape 18"/>
          <p:cNvSpPr/>
          <p:nvPr/>
        </p:nvSpPr>
        <p:spPr>
          <a:xfrm>
            <a:off x="4224528" y="3963924"/>
            <a:ext cx="713232" cy="219456"/>
          </a:xfrm>
          <a:prstGeom prst="rect">
            <a:avLst/>
          </a:prstGeom>
          <a:solidFill>
            <a:srgbClr val="1B2A4A"/>
          </a:solidFill>
          <a:ln/>
        </p:spPr>
      </p:sp>
      <p:sp>
        <p:nvSpPr>
          <p:cNvPr id="23" name="Text 19"/>
          <p:cNvSpPr txBox="1"/>
          <p:nvPr/>
        </p:nvSpPr>
        <p:spPr>
          <a:xfrm>
            <a:off x="4983480" y="3761232"/>
            <a:ext cx="777240" cy="624840"/>
          </a:xfrm>
          <a:prstGeom prst="rect">
            <a:avLst/>
          </a:prstGeom>
          <a:noFill/>
          <a:ln/>
        </p:spPr>
        <p:txBody>
          <a:bodyPr wrap="square" lIns="0" tIns="0" rIns="0" bIns="0" rtlCol="0" anchor="ctr"/>
          <a:lstStyle/>
          <a:p>
            <a:pPr algn="r" indent="0" marL="0">
              <a:buNone/>
            </a:pPr>
            <a:r>
              <a:rPr lang="en-US" sz="1250" b="1" dirty="0">
                <a:solidFill>
                  <a:srgbClr val="1B2A4A"/>
                </a:solidFill>
                <a:latin typeface="Calibri" pitchFamily="34" charset="0"/>
                <a:ea typeface="Calibri" pitchFamily="34" charset="-122"/>
                <a:cs typeface="Calibri" pitchFamily="34" charset="-120"/>
              </a:rPr>
              <a:t>3 / 5</a:t>
            </a:r>
            <a:endParaRPr lang="en-US" sz="1250" dirty="0"/>
          </a:p>
        </p:txBody>
      </p:sp>
      <p:sp>
        <p:nvSpPr>
          <p:cNvPr id="24" name="Text 20"/>
          <p:cNvSpPr txBox="1"/>
          <p:nvPr/>
        </p:nvSpPr>
        <p:spPr>
          <a:xfrm>
            <a:off x="777240" y="4386072"/>
            <a:ext cx="2286000" cy="62484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Quality and efficiency of the implementation</a:t>
            </a:r>
            <a:endParaRPr lang="en-US" sz="1250" dirty="0"/>
          </a:p>
        </p:txBody>
      </p:sp>
      <p:sp>
        <p:nvSpPr>
          <p:cNvPr id="25" name="Shape 21"/>
          <p:cNvSpPr/>
          <p:nvPr/>
        </p:nvSpPr>
        <p:spPr>
          <a:xfrm>
            <a:off x="3154680" y="4588764"/>
            <a:ext cx="1069848" cy="219456"/>
          </a:xfrm>
          <a:prstGeom prst="rect">
            <a:avLst/>
          </a:prstGeom>
          <a:solidFill>
            <a:srgbClr val="C9D5EC"/>
          </a:solidFill>
          <a:ln/>
        </p:spPr>
      </p:sp>
      <p:sp>
        <p:nvSpPr>
          <p:cNvPr id="26" name="Shape 22"/>
          <p:cNvSpPr/>
          <p:nvPr/>
        </p:nvSpPr>
        <p:spPr>
          <a:xfrm>
            <a:off x="4224528" y="4588764"/>
            <a:ext cx="713232" cy="219456"/>
          </a:xfrm>
          <a:prstGeom prst="rect">
            <a:avLst/>
          </a:prstGeom>
          <a:solidFill>
            <a:srgbClr val="1B2A4A"/>
          </a:solidFill>
          <a:ln/>
        </p:spPr>
      </p:sp>
      <p:sp>
        <p:nvSpPr>
          <p:cNvPr id="27" name="Text 23"/>
          <p:cNvSpPr txBox="1"/>
          <p:nvPr/>
        </p:nvSpPr>
        <p:spPr>
          <a:xfrm>
            <a:off x="4983480" y="4386072"/>
            <a:ext cx="777240" cy="624840"/>
          </a:xfrm>
          <a:prstGeom prst="rect">
            <a:avLst/>
          </a:prstGeom>
          <a:noFill/>
          <a:ln/>
        </p:spPr>
        <p:txBody>
          <a:bodyPr wrap="square" lIns="0" tIns="0" rIns="0" bIns="0" rtlCol="0" anchor="ctr"/>
          <a:lstStyle/>
          <a:p>
            <a:pPr algn="r" indent="0" marL="0">
              <a:buNone/>
            </a:pPr>
            <a:r>
              <a:rPr lang="en-US" sz="1250" b="1" dirty="0">
                <a:solidFill>
                  <a:srgbClr val="1B2A4A"/>
                </a:solidFill>
                <a:latin typeface="Calibri" pitchFamily="34" charset="0"/>
                <a:ea typeface="Calibri" pitchFamily="34" charset="-122"/>
                <a:cs typeface="Calibri" pitchFamily="34" charset="-120"/>
              </a:rPr>
              <a:t>3 / 5</a:t>
            </a:r>
            <a:endParaRPr lang="en-US" sz="1250" dirty="0"/>
          </a:p>
        </p:txBody>
      </p:sp>
      <p:sp>
        <p:nvSpPr>
          <p:cNvPr id="28" name="Text 24"/>
          <p:cNvSpPr txBox="1"/>
          <p:nvPr/>
        </p:nvSpPr>
        <p:spPr>
          <a:xfrm>
            <a:off x="777240" y="5074920"/>
            <a:ext cx="1600200" cy="502920"/>
          </a:xfrm>
          <a:prstGeom prst="rect">
            <a:avLst/>
          </a:prstGeom>
          <a:noFill/>
          <a:ln/>
        </p:spPr>
        <p:txBody>
          <a:bodyPr wrap="square" lIns="0" tIns="0" rIns="0" bIns="0" rtlCol="0" anchor="ctr"/>
          <a:lstStyle/>
          <a:p>
            <a:pPr indent="0" marL="0">
              <a:buNone/>
            </a:pPr>
            <a:r>
              <a:rPr lang="en-US" sz="2200" b="1" dirty="0">
                <a:solidFill>
                  <a:srgbClr val="1B2A4A"/>
                </a:solidFill>
                <a:latin typeface="Cambria" pitchFamily="34" charset="0"/>
                <a:ea typeface="Cambria" pitchFamily="34" charset="-122"/>
                <a:cs typeface="Cambria" pitchFamily="34" charset="-120"/>
              </a:rPr>
              <a:t>≥ 10 / 15</a:t>
            </a:r>
            <a:endParaRPr lang="en-US" sz="2200" dirty="0"/>
          </a:p>
        </p:txBody>
      </p:sp>
      <p:sp>
        <p:nvSpPr>
          <p:cNvPr id="29" name="Text 25"/>
          <p:cNvSpPr txBox="1"/>
          <p:nvPr/>
        </p:nvSpPr>
        <p:spPr>
          <a:xfrm>
            <a:off x="2423160" y="5056632"/>
            <a:ext cx="3337560" cy="548640"/>
          </a:xfrm>
          <a:prstGeom prst="rect">
            <a:avLst/>
          </a:prstGeom>
          <a:noFill/>
          <a:ln/>
        </p:spPr>
        <p:txBody>
          <a:bodyPr wrap="square" lIns="0" tIns="0" rIns="0" bIns="0" rtlCol="0" anchor="ctr"/>
          <a:lstStyle/>
          <a:p>
            <a:pPr indent="0" marL="0">
              <a:buNone/>
            </a:pPr>
            <a:r>
              <a:rPr lang="en-US" sz="1150" dirty="0">
                <a:solidFill>
                  <a:srgbClr val="2B3445"/>
                </a:solidFill>
                <a:latin typeface="Calibri" pitchFamily="34" charset="0"/>
                <a:ea typeface="Calibri" pitchFamily="34" charset="-122"/>
                <a:cs typeface="Calibri" pitchFamily="34" charset="-120"/>
              </a:rPr>
              <a:t>overall threshold for the sum of the three scores; Impact is weighted 1.5 when ranking Innovation Actions</a:t>
            </a:r>
            <a:endParaRPr lang="en-US" sz="1150" dirty="0"/>
          </a:p>
        </p:txBody>
      </p:sp>
      <p:sp>
        <p:nvSpPr>
          <p:cNvPr id="30" name="Shape 26"/>
          <p:cNvSpPr/>
          <p:nvPr/>
        </p:nvSpPr>
        <p:spPr>
          <a:xfrm>
            <a:off x="6245352" y="2103120"/>
            <a:ext cx="5394960" cy="3611880"/>
          </a:xfrm>
          <a:prstGeom prst="roundRect">
            <a:avLst>
              <a:gd name="adj" fmla="val 2025"/>
            </a:avLst>
          </a:prstGeom>
          <a:solidFill>
            <a:srgbClr val="F4F7FC"/>
          </a:solidFill>
          <a:ln/>
        </p:spPr>
      </p:sp>
      <p:sp>
        <p:nvSpPr>
          <p:cNvPr id="31" name="Shape 27"/>
          <p:cNvSpPr/>
          <p:nvPr/>
        </p:nvSpPr>
        <p:spPr>
          <a:xfrm>
            <a:off x="6473952" y="2286000"/>
            <a:ext cx="502920" cy="502920"/>
          </a:xfrm>
          <a:prstGeom prst="ellipse">
            <a:avLst/>
          </a:prstGeom>
          <a:solidFill>
            <a:srgbClr val="1B2A4A"/>
          </a:solidFill>
          <a:ln/>
        </p:spPr>
      </p:sp>
      <p:pic>
        <p:nvPicPr>
          <p:cNvPr id="32" name="Image 1" descr="preencoded.png">    </p:cNvPr>
          <p:cNvPicPr>
            <a:picLocks noChangeAspect="1"/>
          </p:cNvPicPr>
          <p:nvPr/>
        </p:nvPicPr>
        <p:blipFill>
          <a:blip r:embed="rId2"/>
          <a:stretch>
            <a:fillRect/>
          </a:stretch>
        </p:blipFill>
        <p:spPr>
          <a:xfrm>
            <a:off x="6609740" y="2421788"/>
            <a:ext cx="231343" cy="231343"/>
          </a:xfrm>
          <a:prstGeom prst="rect">
            <a:avLst/>
          </a:prstGeom>
        </p:spPr>
      </p:pic>
      <p:sp>
        <p:nvSpPr>
          <p:cNvPr id="33" name="Text 28"/>
          <p:cNvSpPr txBox="1"/>
          <p:nvPr/>
        </p:nvSpPr>
        <p:spPr>
          <a:xfrm>
            <a:off x="7114032" y="2221992"/>
            <a:ext cx="4389120" cy="64008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Erasmus+</a:t>
            </a:r>
            <a:endParaRPr lang="en-US" sz="1400" dirty="0"/>
          </a:p>
          <a:p>
            <a:pPr indent="0" marL="0">
              <a:buNone/>
            </a:pPr>
            <a:r>
              <a:rPr lang="en-US" sz="1150" dirty="0">
                <a:solidFill>
                  <a:srgbClr val="64708C"/>
                </a:solidFill>
                <a:latin typeface="Calibri" pitchFamily="34" charset="0"/>
                <a:ea typeface="Calibri" pitchFamily="34" charset="-122"/>
                <a:cs typeface="Calibri" pitchFamily="34" charset="-120"/>
              </a:rPr>
              <a:t>Cooperation Partnerships (Key Action 2)</a:t>
            </a:r>
            <a:endParaRPr lang="en-US" sz="1400" dirty="0"/>
          </a:p>
        </p:txBody>
      </p:sp>
      <p:sp>
        <p:nvSpPr>
          <p:cNvPr id="34" name="Text 29"/>
          <p:cNvSpPr txBox="1"/>
          <p:nvPr/>
        </p:nvSpPr>
        <p:spPr>
          <a:xfrm>
            <a:off x="10680192" y="2907792"/>
            <a:ext cx="777240" cy="228600"/>
          </a:xfrm>
          <a:prstGeom prst="rect">
            <a:avLst/>
          </a:prstGeom>
          <a:noFill/>
          <a:ln/>
        </p:spPr>
        <p:txBody>
          <a:bodyPr wrap="square" lIns="0" tIns="0" rIns="0" bIns="0" rtlCol="0" anchor="t"/>
          <a:lstStyle/>
          <a:p>
            <a:pPr algn="r" indent="0" marL="0">
              <a:buNone/>
            </a:pPr>
            <a:r>
              <a:rPr lang="en-US" sz="1000" dirty="0">
                <a:solidFill>
                  <a:srgbClr val="64708C"/>
                </a:solidFill>
                <a:latin typeface="Calibri" pitchFamily="34" charset="0"/>
                <a:ea typeface="Calibri" pitchFamily="34" charset="-122"/>
                <a:cs typeface="Calibri" pitchFamily="34" charset="-120"/>
              </a:rPr>
              <a:t>min / max</a:t>
            </a:r>
            <a:endParaRPr lang="en-US" sz="1000" dirty="0"/>
          </a:p>
        </p:txBody>
      </p:sp>
      <p:sp>
        <p:nvSpPr>
          <p:cNvPr id="35" name="Text 30"/>
          <p:cNvSpPr txBox="1"/>
          <p:nvPr/>
        </p:nvSpPr>
        <p:spPr>
          <a:xfrm>
            <a:off x="6473952" y="3136392"/>
            <a:ext cx="2286000" cy="468630"/>
          </a:xfrm>
          <a:prstGeom prst="rect">
            <a:avLst/>
          </a:prstGeom>
          <a:noFill/>
          <a:ln/>
        </p:spPr>
        <p:txBody>
          <a:bodyPr wrap="square" lIns="0" tIns="0" rIns="0" bIns="0" rtlCol="0" anchor="ctr"/>
          <a:lstStyle/>
          <a:p>
            <a:pPr indent="0" marL="0">
              <a:buNone/>
            </a:pPr>
            <a:r>
              <a:rPr lang="en-US" sz="1150" b="1" dirty="0">
                <a:solidFill>
                  <a:srgbClr val="1B2A4A"/>
                </a:solidFill>
                <a:latin typeface="Calibri" pitchFamily="34" charset="0"/>
                <a:ea typeface="Calibri" pitchFamily="34" charset="-122"/>
                <a:cs typeface="Calibri" pitchFamily="34" charset="-120"/>
              </a:rPr>
              <a:t>Relevance of the project</a:t>
            </a:r>
            <a:endParaRPr lang="en-US" sz="1150" dirty="0"/>
          </a:p>
        </p:txBody>
      </p:sp>
      <p:sp>
        <p:nvSpPr>
          <p:cNvPr id="36" name="Shape 31"/>
          <p:cNvSpPr/>
          <p:nvPr/>
        </p:nvSpPr>
        <p:spPr>
          <a:xfrm>
            <a:off x="8851392" y="3260979"/>
            <a:ext cx="772668" cy="219456"/>
          </a:xfrm>
          <a:prstGeom prst="rect">
            <a:avLst/>
          </a:prstGeom>
          <a:solidFill>
            <a:srgbClr val="C9D5EC"/>
          </a:solidFill>
          <a:ln/>
        </p:spPr>
      </p:sp>
      <p:sp>
        <p:nvSpPr>
          <p:cNvPr id="37" name="Shape 32"/>
          <p:cNvSpPr/>
          <p:nvPr/>
        </p:nvSpPr>
        <p:spPr>
          <a:xfrm>
            <a:off x="9624060" y="3260979"/>
            <a:ext cx="713232" cy="219456"/>
          </a:xfrm>
          <a:prstGeom prst="rect">
            <a:avLst/>
          </a:prstGeom>
          <a:solidFill>
            <a:srgbClr val="1B2A4A"/>
          </a:solidFill>
          <a:ln/>
        </p:spPr>
      </p:sp>
      <p:sp>
        <p:nvSpPr>
          <p:cNvPr id="38" name="Text 33"/>
          <p:cNvSpPr txBox="1"/>
          <p:nvPr/>
        </p:nvSpPr>
        <p:spPr>
          <a:xfrm>
            <a:off x="10680192" y="3136392"/>
            <a:ext cx="777240" cy="468630"/>
          </a:xfrm>
          <a:prstGeom prst="rect">
            <a:avLst/>
          </a:prstGeom>
          <a:noFill/>
          <a:ln/>
        </p:spPr>
        <p:txBody>
          <a:bodyPr wrap="square" lIns="0" tIns="0" rIns="0" bIns="0" rtlCol="0" anchor="ctr"/>
          <a:lstStyle/>
          <a:p>
            <a:pPr algn="r" indent="0" marL="0">
              <a:buNone/>
            </a:pPr>
            <a:r>
              <a:rPr lang="en-US" sz="1250" b="1" dirty="0">
                <a:solidFill>
                  <a:srgbClr val="1B2A4A"/>
                </a:solidFill>
                <a:latin typeface="Calibri" pitchFamily="34" charset="0"/>
                <a:ea typeface="Calibri" pitchFamily="34" charset="-122"/>
                <a:cs typeface="Calibri" pitchFamily="34" charset="-120"/>
              </a:rPr>
              <a:t>13 / 25</a:t>
            </a:r>
            <a:endParaRPr lang="en-US" sz="1250" dirty="0"/>
          </a:p>
        </p:txBody>
      </p:sp>
      <p:sp>
        <p:nvSpPr>
          <p:cNvPr id="39" name="Text 34"/>
          <p:cNvSpPr txBox="1"/>
          <p:nvPr/>
        </p:nvSpPr>
        <p:spPr>
          <a:xfrm>
            <a:off x="6473952" y="3605022"/>
            <a:ext cx="2286000" cy="468630"/>
          </a:xfrm>
          <a:prstGeom prst="rect">
            <a:avLst/>
          </a:prstGeom>
          <a:noFill/>
          <a:ln/>
        </p:spPr>
        <p:txBody>
          <a:bodyPr wrap="square" lIns="0" tIns="0" rIns="0" bIns="0" rtlCol="0" anchor="ctr"/>
          <a:lstStyle/>
          <a:p>
            <a:pPr indent="0" marL="0">
              <a:buNone/>
            </a:pPr>
            <a:r>
              <a:rPr lang="en-US" sz="1150" b="1" dirty="0">
                <a:solidFill>
                  <a:srgbClr val="1B2A4A"/>
                </a:solidFill>
                <a:latin typeface="Calibri" pitchFamily="34" charset="0"/>
                <a:ea typeface="Calibri" pitchFamily="34" charset="-122"/>
                <a:cs typeface="Calibri" pitchFamily="34" charset="-120"/>
              </a:rPr>
              <a:t>Quality of the project design and implementation</a:t>
            </a:r>
            <a:endParaRPr lang="en-US" sz="1150" dirty="0"/>
          </a:p>
        </p:txBody>
      </p:sp>
      <p:sp>
        <p:nvSpPr>
          <p:cNvPr id="40" name="Shape 35"/>
          <p:cNvSpPr/>
          <p:nvPr/>
        </p:nvSpPr>
        <p:spPr>
          <a:xfrm>
            <a:off x="8851392" y="3729609"/>
            <a:ext cx="891540" cy="219456"/>
          </a:xfrm>
          <a:prstGeom prst="rect">
            <a:avLst/>
          </a:prstGeom>
          <a:solidFill>
            <a:srgbClr val="C9D5EC"/>
          </a:solidFill>
          <a:ln/>
        </p:spPr>
      </p:sp>
      <p:sp>
        <p:nvSpPr>
          <p:cNvPr id="41" name="Shape 36"/>
          <p:cNvSpPr/>
          <p:nvPr/>
        </p:nvSpPr>
        <p:spPr>
          <a:xfrm>
            <a:off x="9742932" y="3729609"/>
            <a:ext cx="891540" cy="219456"/>
          </a:xfrm>
          <a:prstGeom prst="rect">
            <a:avLst/>
          </a:prstGeom>
          <a:solidFill>
            <a:srgbClr val="1B2A4A"/>
          </a:solidFill>
          <a:ln/>
        </p:spPr>
      </p:sp>
      <p:sp>
        <p:nvSpPr>
          <p:cNvPr id="42" name="Text 37"/>
          <p:cNvSpPr txBox="1"/>
          <p:nvPr/>
        </p:nvSpPr>
        <p:spPr>
          <a:xfrm>
            <a:off x="10680192" y="3605022"/>
            <a:ext cx="777240" cy="468630"/>
          </a:xfrm>
          <a:prstGeom prst="rect">
            <a:avLst/>
          </a:prstGeom>
          <a:noFill/>
          <a:ln/>
        </p:spPr>
        <p:txBody>
          <a:bodyPr wrap="square" lIns="0" tIns="0" rIns="0" bIns="0" rtlCol="0" anchor="ctr"/>
          <a:lstStyle/>
          <a:p>
            <a:pPr algn="r" indent="0" marL="0">
              <a:buNone/>
            </a:pPr>
            <a:r>
              <a:rPr lang="en-US" sz="1250" b="1" dirty="0">
                <a:solidFill>
                  <a:srgbClr val="1B2A4A"/>
                </a:solidFill>
                <a:latin typeface="Calibri" pitchFamily="34" charset="0"/>
                <a:ea typeface="Calibri" pitchFamily="34" charset="-122"/>
                <a:cs typeface="Calibri" pitchFamily="34" charset="-120"/>
              </a:rPr>
              <a:t>15 / 30</a:t>
            </a:r>
            <a:endParaRPr lang="en-US" sz="1250" dirty="0"/>
          </a:p>
        </p:txBody>
      </p:sp>
      <p:sp>
        <p:nvSpPr>
          <p:cNvPr id="43" name="Text 38"/>
          <p:cNvSpPr txBox="1"/>
          <p:nvPr/>
        </p:nvSpPr>
        <p:spPr>
          <a:xfrm>
            <a:off x="6473952" y="4073652"/>
            <a:ext cx="2286000" cy="468630"/>
          </a:xfrm>
          <a:prstGeom prst="rect">
            <a:avLst/>
          </a:prstGeom>
          <a:noFill/>
          <a:ln/>
        </p:spPr>
        <p:txBody>
          <a:bodyPr wrap="square" lIns="0" tIns="0" rIns="0" bIns="0" rtlCol="0" anchor="ctr"/>
          <a:lstStyle/>
          <a:p>
            <a:pPr indent="0" marL="0">
              <a:buNone/>
            </a:pPr>
            <a:r>
              <a:rPr lang="en-US" sz="1150" b="1" dirty="0">
                <a:solidFill>
                  <a:srgbClr val="1B2A4A"/>
                </a:solidFill>
                <a:latin typeface="Calibri" pitchFamily="34" charset="0"/>
                <a:ea typeface="Calibri" pitchFamily="34" charset="-122"/>
                <a:cs typeface="Calibri" pitchFamily="34" charset="-120"/>
              </a:rPr>
              <a:t>Quality of the partnership and the cooperation arrangements</a:t>
            </a:r>
            <a:endParaRPr lang="en-US" sz="1150" dirty="0"/>
          </a:p>
        </p:txBody>
      </p:sp>
      <p:sp>
        <p:nvSpPr>
          <p:cNvPr id="44" name="Shape 39"/>
          <p:cNvSpPr/>
          <p:nvPr/>
        </p:nvSpPr>
        <p:spPr>
          <a:xfrm>
            <a:off x="8851392" y="4198239"/>
            <a:ext cx="594360" cy="219456"/>
          </a:xfrm>
          <a:prstGeom prst="rect">
            <a:avLst/>
          </a:prstGeom>
          <a:solidFill>
            <a:srgbClr val="C9D5EC"/>
          </a:solidFill>
          <a:ln/>
        </p:spPr>
      </p:sp>
      <p:sp>
        <p:nvSpPr>
          <p:cNvPr id="45" name="Shape 40"/>
          <p:cNvSpPr/>
          <p:nvPr/>
        </p:nvSpPr>
        <p:spPr>
          <a:xfrm>
            <a:off x="9445752" y="4198239"/>
            <a:ext cx="594360" cy="219456"/>
          </a:xfrm>
          <a:prstGeom prst="rect">
            <a:avLst/>
          </a:prstGeom>
          <a:solidFill>
            <a:srgbClr val="1B2A4A"/>
          </a:solidFill>
          <a:ln/>
        </p:spPr>
      </p:sp>
      <p:sp>
        <p:nvSpPr>
          <p:cNvPr id="46" name="Text 41"/>
          <p:cNvSpPr txBox="1"/>
          <p:nvPr/>
        </p:nvSpPr>
        <p:spPr>
          <a:xfrm>
            <a:off x="10680192" y="4073652"/>
            <a:ext cx="777240" cy="468630"/>
          </a:xfrm>
          <a:prstGeom prst="rect">
            <a:avLst/>
          </a:prstGeom>
          <a:noFill/>
          <a:ln/>
        </p:spPr>
        <p:txBody>
          <a:bodyPr wrap="square" lIns="0" tIns="0" rIns="0" bIns="0" rtlCol="0" anchor="ctr"/>
          <a:lstStyle/>
          <a:p>
            <a:pPr algn="r" indent="0" marL="0">
              <a:buNone/>
            </a:pPr>
            <a:r>
              <a:rPr lang="en-US" sz="1250" b="1" dirty="0">
                <a:solidFill>
                  <a:srgbClr val="1B2A4A"/>
                </a:solidFill>
                <a:latin typeface="Calibri" pitchFamily="34" charset="0"/>
                <a:ea typeface="Calibri" pitchFamily="34" charset="-122"/>
                <a:cs typeface="Calibri" pitchFamily="34" charset="-120"/>
              </a:rPr>
              <a:t>10 / 20</a:t>
            </a:r>
            <a:endParaRPr lang="en-US" sz="1250" dirty="0"/>
          </a:p>
        </p:txBody>
      </p:sp>
      <p:sp>
        <p:nvSpPr>
          <p:cNvPr id="47" name="Text 42"/>
          <p:cNvSpPr txBox="1"/>
          <p:nvPr/>
        </p:nvSpPr>
        <p:spPr>
          <a:xfrm>
            <a:off x="6473952" y="4542282"/>
            <a:ext cx="2286000" cy="468630"/>
          </a:xfrm>
          <a:prstGeom prst="rect">
            <a:avLst/>
          </a:prstGeom>
          <a:noFill/>
          <a:ln/>
        </p:spPr>
        <p:txBody>
          <a:bodyPr wrap="square" lIns="0" tIns="0" rIns="0" bIns="0" rtlCol="0" anchor="ctr"/>
          <a:lstStyle/>
          <a:p>
            <a:pPr indent="0" marL="0">
              <a:buNone/>
            </a:pPr>
            <a:r>
              <a:rPr lang="en-US" sz="1150" b="1" dirty="0">
                <a:solidFill>
                  <a:srgbClr val="1B2A4A"/>
                </a:solidFill>
                <a:latin typeface="Calibri" pitchFamily="34" charset="0"/>
                <a:ea typeface="Calibri" pitchFamily="34" charset="-122"/>
                <a:cs typeface="Calibri" pitchFamily="34" charset="-120"/>
              </a:rPr>
              <a:t>Impact</a:t>
            </a:r>
            <a:endParaRPr lang="en-US" sz="1150" dirty="0"/>
          </a:p>
        </p:txBody>
      </p:sp>
      <p:sp>
        <p:nvSpPr>
          <p:cNvPr id="48" name="Shape 43"/>
          <p:cNvSpPr/>
          <p:nvPr/>
        </p:nvSpPr>
        <p:spPr>
          <a:xfrm>
            <a:off x="8851392" y="4666869"/>
            <a:ext cx="772668" cy="219456"/>
          </a:xfrm>
          <a:prstGeom prst="rect">
            <a:avLst/>
          </a:prstGeom>
          <a:solidFill>
            <a:srgbClr val="C9D5EC"/>
          </a:solidFill>
          <a:ln/>
        </p:spPr>
      </p:sp>
      <p:sp>
        <p:nvSpPr>
          <p:cNvPr id="49" name="Shape 44"/>
          <p:cNvSpPr/>
          <p:nvPr/>
        </p:nvSpPr>
        <p:spPr>
          <a:xfrm>
            <a:off x="9624060" y="4666869"/>
            <a:ext cx="713232" cy="219456"/>
          </a:xfrm>
          <a:prstGeom prst="rect">
            <a:avLst/>
          </a:prstGeom>
          <a:solidFill>
            <a:srgbClr val="1B2A4A"/>
          </a:solidFill>
          <a:ln/>
        </p:spPr>
      </p:sp>
      <p:sp>
        <p:nvSpPr>
          <p:cNvPr id="50" name="Text 45"/>
          <p:cNvSpPr txBox="1"/>
          <p:nvPr/>
        </p:nvSpPr>
        <p:spPr>
          <a:xfrm>
            <a:off x="10680192" y="4542282"/>
            <a:ext cx="777240" cy="468630"/>
          </a:xfrm>
          <a:prstGeom prst="rect">
            <a:avLst/>
          </a:prstGeom>
          <a:noFill/>
          <a:ln/>
        </p:spPr>
        <p:txBody>
          <a:bodyPr wrap="square" lIns="0" tIns="0" rIns="0" bIns="0" rtlCol="0" anchor="ctr"/>
          <a:lstStyle/>
          <a:p>
            <a:pPr algn="r" indent="0" marL="0">
              <a:buNone/>
            </a:pPr>
            <a:r>
              <a:rPr lang="en-US" sz="1250" b="1" dirty="0">
                <a:solidFill>
                  <a:srgbClr val="1B2A4A"/>
                </a:solidFill>
                <a:latin typeface="Calibri" pitchFamily="34" charset="0"/>
                <a:ea typeface="Calibri" pitchFamily="34" charset="-122"/>
                <a:cs typeface="Calibri" pitchFamily="34" charset="-120"/>
              </a:rPr>
              <a:t>13 / 25</a:t>
            </a:r>
            <a:endParaRPr lang="en-US" sz="1250" dirty="0"/>
          </a:p>
        </p:txBody>
      </p:sp>
      <p:sp>
        <p:nvSpPr>
          <p:cNvPr id="51" name="Text 46"/>
          <p:cNvSpPr txBox="1"/>
          <p:nvPr/>
        </p:nvSpPr>
        <p:spPr>
          <a:xfrm>
            <a:off x="6473952" y="5074920"/>
            <a:ext cx="1600200" cy="502920"/>
          </a:xfrm>
          <a:prstGeom prst="rect">
            <a:avLst/>
          </a:prstGeom>
          <a:noFill/>
          <a:ln/>
        </p:spPr>
        <p:txBody>
          <a:bodyPr wrap="square" lIns="0" tIns="0" rIns="0" bIns="0" rtlCol="0" anchor="ctr"/>
          <a:lstStyle/>
          <a:p>
            <a:pPr indent="0" marL="0">
              <a:buNone/>
            </a:pPr>
            <a:r>
              <a:rPr lang="en-US" sz="2200" b="1" dirty="0">
                <a:solidFill>
                  <a:srgbClr val="1B2A4A"/>
                </a:solidFill>
                <a:latin typeface="Cambria" pitchFamily="34" charset="0"/>
                <a:ea typeface="Cambria" pitchFamily="34" charset="-122"/>
                <a:cs typeface="Cambria" pitchFamily="34" charset="-120"/>
              </a:rPr>
              <a:t>≥ 70 / 100</a:t>
            </a:r>
            <a:endParaRPr lang="en-US" sz="2200" dirty="0"/>
          </a:p>
        </p:txBody>
      </p:sp>
      <p:sp>
        <p:nvSpPr>
          <p:cNvPr id="52" name="Text 47"/>
          <p:cNvSpPr txBox="1"/>
          <p:nvPr/>
        </p:nvSpPr>
        <p:spPr>
          <a:xfrm>
            <a:off x="8119872" y="5056632"/>
            <a:ext cx="3337560" cy="548640"/>
          </a:xfrm>
          <a:prstGeom prst="rect">
            <a:avLst/>
          </a:prstGeom>
          <a:noFill/>
          <a:ln/>
        </p:spPr>
        <p:txBody>
          <a:bodyPr wrap="square" lIns="0" tIns="0" rIns="0" bIns="0" rtlCol="0" anchor="ctr"/>
          <a:lstStyle/>
          <a:p>
            <a:pPr indent="0" marL="0">
              <a:buNone/>
            </a:pPr>
            <a:r>
              <a:rPr lang="en-US" sz="1150" dirty="0">
                <a:solidFill>
                  <a:srgbClr val="2B3445"/>
                </a:solidFill>
                <a:latin typeface="Calibri" pitchFamily="34" charset="0"/>
                <a:ea typeface="Calibri" pitchFamily="34" charset="-122"/>
                <a:cs typeface="Calibri" pitchFamily="34" charset="-120"/>
              </a:rPr>
              <a:t>overall minimum, plus at least half of the maximum points in each criterion</a:t>
            </a:r>
            <a:endParaRPr lang="en-US" sz="1150" dirty="0"/>
          </a:p>
        </p:txBody>
      </p:sp>
      <p:sp>
        <p:nvSpPr>
          <p:cNvPr id="53" name="Text 48"/>
          <p:cNvSpPr txBox="1"/>
          <p:nvPr/>
        </p:nvSpPr>
        <p:spPr>
          <a:xfrm>
            <a:off x="548640" y="5833872"/>
            <a:ext cx="11091672" cy="27432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Sources: European Commission, Horizon Europe Work Programme 2026–2027, General Annexes, Annex D; Erasmus+ Programme Guide 2026, Part B: Cooperation partnerships.</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06</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6</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Common Mistakes in Writing Grant Applications and Ways to Prevent Them</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mistakes most often lead to rejection?</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can each of them be prevented?</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At which stage should each safeguard be applied?</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3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 · MISTAKES AND PREVENTION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Seven Common Mistakes and Ways to Prevent Them</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25</a:t>
            </a:r>
            <a:endParaRPr lang="en-US" sz="900" dirty="0"/>
          </a:p>
        </p:txBody>
      </p:sp>
      <p:sp>
        <p:nvSpPr>
          <p:cNvPr id="7" name="Shape 4"/>
          <p:cNvSpPr/>
          <p:nvPr/>
        </p:nvSpPr>
        <p:spPr>
          <a:xfrm>
            <a:off x="1051560" y="1645920"/>
            <a:ext cx="384048" cy="384048"/>
          </a:xfrm>
          <a:prstGeom prst="ellipse">
            <a:avLst/>
          </a:prstGeom>
          <a:solidFill>
            <a:srgbClr val="1B2A4A"/>
          </a:solidFill>
          <a:ln/>
        </p:spPr>
      </p:sp>
      <p:pic>
        <p:nvPicPr>
          <p:cNvPr id="8" name="Image 0" descr="preencoded.png">    </p:cNvPr>
          <p:cNvPicPr>
            <a:picLocks noChangeAspect="1"/>
          </p:cNvPicPr>
          <p:nvPr/>
        </p:nvPicPr>
        <p:blipFill>
          <a:blip r:embed="rId1"/>
          <a:stretch>
            <a:fillRect/>
          </a:stretch>
        </p:blipFill>
        <p:spPr>
          <a:xfrm>
            <a:off x="1155253" y="1749613"/>
            <a:ext cx="176662" cy="176662"/>
          </a:xfrm>
          <a:prstGeom prst="rect">
            <a:avLst/>
          </a:prstGeom>
        </p:spPr>
      </p:pic>
      <p:sp>
        <p:nvSpPr>
          <p:cNvPr id="9" name="Text 5"/>
          <p:cNvSpPr txBox="1"/>
          <p:nvPr/>
        </p:nvSpPr>
        <p:spPr>
          <a:xfrm>
            <a:off x="1554480" y="1700784"/>
            <a:ext cx="3657600" cy="274320"/>
          </a:xfrm>
          <a:prstGeom prst="rect">
            <a:avLst/>
          </a:prstGeom>
          <a:noFill/>
          <a:ln/>
        </p:spPr>
        <p:txBody>
          <a:bodyPr wrap="square" lIns="0" tIns="0" rIns="0" bIns="0" rtlCol="0" anchor="t"/>
          <a:lstStyle/>
          <a:p>
            <a:pPr algn="l" indent="0" marL="0">
              <a:buNone/>
            </a:pPr>
            <a:r>
              <a:rPr lang="en-US" sz="1150" b="1" spc="200" kern="0" dirty="0">
                <a:solidFill>
                  <a:srgbClr val="C9A227"/>
                </a:solidFill>
                <a:latin typeface="Calibri" pitchFamily="34" charset="0"/>
                <a:ea typeface="Calibri" pitchFamily="34" charset="-122"/>
                <a:cs typeface="Calibri" pitchFamily="34" charset="-120"/>
              </a:rPr>
              <a:t>COMMON MISTAKE</a:t>
            </a:r>
            <a:endParaRPr lang="en-US" sz="1150" dirty="0"/>
          </a:p>
        </p:txBody>
      </p:sp>
      <p:sp>
        <p:nvSpPr>
          <p:cNvPr id="10" name="Shape 6"/>
          <p:cNvSpPr/>
          <p:nvPr/>
        </p:nvSpPr>
        <p:spPr>
          <a:xfrm>
            <a:off x="6492240" y="1645920"/>
            <a:ext cx="384048" cy="384048"/>
          </a:xfrm>
          <a:prstGeom prst="ellipse">
            <a:avLst/>
          </a:prstGeom>
          <a:solidFill>
            <a:srgbClr val="C9A227"/>
          </a:solidFill>
          <a:ln/>
        </p:spPr>
      </p:sp>
      <p:pic>
        <p:nvPicPr>
          <p:cNvPr id="11" name="Image 1" descr="preencoded.png">    </p:cNvPr>
          <p:cNvPicPr>
            <a:picLocks noChangeAspect="1"/>
          </p:cNvPicPr>
          <p:nvPr/>
        </p:nvPicPr>
        <p:blipFill>
          <a:blip r:embed="rId2"/>
          <a:stretch>
            <a:fillRect/>
          </a:stretch>
        </p:blipFill>
        <p:spPr>
          <a:xfrm>
            <a:off x="6595933" y="1749613"/>
            <a:ext cx="176662" cy="176662"/>
          </a:xfrm>
          <a:prstGeom prst="rect">
            <a:avLst/>
          </a:prstGeom>
        </p:spPr>
      </p:pic>
      <p:sp>
        <p:nvSpPr>
          <p:cNvPr id="12" name="Text 7"/>
          <p:cNvSpPr txBox="1"/>
          <p:nvPr/>
        </p:nvSpPr>
        <p:spPr>
          <a:xfrm>
            <a:off x="6995160" y="1700784"/>
            <a:ext cx="3657600" cy="274320"/>
          </a:xfrm>
          <a:prstGeom prst="rect">
            <a:avLst/>
          </a:prstGeom>
          <a:noFill/>
          <a:ln/>
        </p:spPr>
        <p:txBody>
          <a:bodyPr wrap="square" lIns="0" tIns="0" rIns="0" bIns="0" rtlCol="0" anchor="t"/>
          <a:lstStyle/>
          <a:p>
            <a:pPr algn="l" indent="0" marL="0">
              <a:buNone/>
            </a:pPr>
            <a:r>
              <a:rPr lang="en-US" sz="1150" b="1" spc="200" kern="0" dirty="0">
                <a:solidFill>
                  <a:srgbClr val="C9A227"/>
                </a:solidFill>
                <a:latin typeface="Calibri" pitchFamily="34" charset="0"/>
                <a:ea typeface="Calibri" pitchFamily="34" charset="-122"/>
                <a:cs typeface="Calibri" pitchFamily="34" charset="-120"/>
              </a:rPr>
              <a:t>WAY TO PREVENT IT</a:t>
            </a:r>
            <a:endParaRPr lang="en-US" sz="1150" dirty="0"/>
          </a:p>
        </p:txBody>
      </p:sp>
      <p:sp>
        <p:nvSpPr>
          <p:cNvPr id="13" name="Shape 8"/>
          <p:cNvSpPr/>
          <p:nvPr/>
        </p:nvSpPr>
        <p:spPr>
          <a:xfrm>
            <a:off x="548640" y="2209582"/>
            <a:ext cx="384048" cy="384048"/>
          </a:xfrm>
          <a:prstGeom prst="ellipse">
            <a:avLst/>
          </a:prstGeom>
          <a:solidFill>
            <a:srgbClr val="1B2A4A"/>
          </a:solidFill>
          <a:ln/>
        </p:spPr>
      </p:sp>
      <p:sp>
        <p:nvSpPr>
          <p:cNvPr id="14" name="Text 9"/>
          <p:cNvSpPr txBox="1"/>
          <p:nvPr/>
        </p:nvSpPr>
        <p:spPr>
          <a:xfrm>
            <a:off x="548640" y="2209582"/>
            <a:ext cx="384048" cy="384048"/>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1</a:t>
            </a:r>
            <a:endParaRPr lang="en-US" sz="1300" dirty="0"/>
          </a:p>
        </p:txBody>
      </p:sp>
      <p:sp>
        <p:nvSpPr>
          <p:cNvPr id="15" name="Shape 10"/>
          <p:cNvSpPr/>
          <p:nvPr/>
        </p:nvSpPr>
        <p:spPr>
          <a:xfrm>
            <a:off x="1051560" y="2148840"/>
            <a:ext cx="4892040" cy="505533"/>
          </a:xfrm>
          <a:prstGeom prst="roundRect">
            <a:avLst>
              <a:gd name="adj" fmla="val 14470"/>
            </a:avLst>
          </a:prstGeom>
          <a:solidFill>
            <a:srgbClr val="F4F7FC"/>
          </a:solidFill>
          <a:ln/>
        </p:spPr>
      </p:sp>
      <p:sp>
        <p:nvSpPr>
          <p:cNvPr id="16" name="Text 11"/>
          <p:cNvSpPr txBox="1"/>
          <p:nvPr/>
        </p:nvSpPr>
        <p:spPr>
          <a:xfrm>
            <a:off x="1188720" y="2148840"/>
            <a:ext cx="4663440" cy="505533"/>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Mismatch with the call's priorities: </a:t>
            </a:r>
            <a:pPr indent="0" marL="0">
              <a:buNone/>
            </a:pPr>
            <a:r>
              <a:rPr lang="en-US" sz="1200" dirty="0">
                <a:solidFill>
                  <a:srgbClr val="2B3445"/>
                </a:solidFill>
                <a:latin typeface="Calibri" pitchFamily="34" charset="0"/>
                <a:ea typeface="Calibri" pitchFamily="34" charset="-122"/>
                <a:cs typeface="Calibri" pitchFamily="34" charset="-120"/>
              </a:rPr>
              <a:t>the idea misses the call's thematic focus, however significant the problem</a:t>
            </a:r>
            <a:endParaRPr lang="en-US" sz="1200" dirty="0"/>
          </a:p>
        </p:txBody>
      </p:sp>
      <p:sp>
        <p:nvSpPr>
          <p:cNvPr id="17" name="Shape 12"/>
          <p:cNvSpPr/>
          <p:nvPr/>
        </p:nvSpPr>
        <p:spPr>
          <a:xfrm>
            <a:off x="6035040" y="2282734"/>
            <a:ext cx="347472" cy="237744"/>
          </a:xfrm>
          <a:prstGeom prst="rightArrow">
            <a:avLst/>
          </a:prstGeom>
          <a:solidFill>
            <a:srgbClr val="C9A227"/>
          </a:solidFill>
          <a:ln/>
        </p:spPr>
      </p:sp>
      <p:sp>
        <p:nvSpPr>
          <p:cNvPr id="18" name="Shape 13"/>
          <p:cNvSpPr/>
          <p:nvPr/>
        </p:nvSpPr>
        <p:spPr>
          <a:xfrm>
            <a:off x="6492240" y="2148840"/>
            <a:ext cx="5148072" cy="505533"/>
          </a:xfrm>
          <a:prstGeom prst="roundRect">
            <a:avLst>
              <a:gd name="adj" fmla="val 14470"/>
            </a:avLst>
          </a:prstGeom>
          <a:solidFill>
            <a:srgbClr val="1B2A4A"/>
          </a:solidFill>
          <a:ln/>
        </p:spPr>
      </p:sp>
      <p:sp>
        <p:nvSpPr>
          <p:cNvPr id="19" name="Text 14"/>
          <p:cNvSpPr txBox="1"/>
          <p:nvPr/>
        </p:nvSpPr>
        <p:spPr>
          <a:xfrm>
            <a:off x="6629400" y="2148840"/>
            <a:ext cx="4919472" cy="505533"/>
          </a:xfrm>
          <a:prstGeom prst="rect">
            <a:avLst/>
          </a:prstGeom>
          <a:noFill/>
          <a:ln/>
        </p:spPr>
        <p:txBody>
          <a:bodyPr wrap="square" lIns="0" tIns="0" rIns="0" bIns="0" rtlCol="0" anchor="ctr"/>
          <a:lstStyle/>
          <a:p>
            <a:pPr indent="0" marL="0">
              <a:buNone/>
            </a:pPr>
            <a:r>
              <a:rPr lang="en-US" sz="1200" dirty="0">
                <a:solidFill>
                  <a:srgbClr val="FFFFFF"/>
                </a:solidFill>
                <a:latin typeface="Calibri" pitchFamily="34" charset="0"/>
                <a:ea typeface="Calibri" pitchFamily="34" charset="-122"/>
                <a:cs typeface="Calibri" pitchFamily="34" charset="-120"/>
              </a:rPr>
              <a:t>Analyse the Guidelines for Applicants in advance; consult the programme's National Contact Point</a:t>
            </a:r>
            <a:endParaRPr lang="en-US" sz="1200" dirty="0"/>
          </a:p>
        </p:txBody>
      </p:sp>
      <p:sp>
        <p:nvSpPr>
          <p:cNvPr id="20" name="Shape 15"/>
          <p:cNvSpPr/>
          <p:nvPr/>
        </p:nvSpPr>
        <p:spPr>
          <a:xfrm>
            <a:off x="548640" y="2788267"/>
            <a:ext cx="384048" cy="384048"/>
          </a:xfrm>
          <a:prstGeom prst="ellipse">
            <a:avLst/>
          </a:prstGeom>
          <a:solidFill>
            <a:srgbClr val="1B2A4A"/>
          </a:solidFill>
          <a:ln/>
        </p:spPr>
      </p:sp>
      <p:sp>
        <p:nvSpPr>
          <p:cNvPr id="21" name="Text 16"/>
          <p:cNvSpPr txBox="1"/>
          <p:nvPr/>
        </p:nvSpPr>
        <p:spPr>
          <a:xfrm>
            <a:off x="548640" y="2788267"/>
            <a:ext cx="384048" cy="384048"/>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2</a:t>
            </a:r>
            <a:endParaRPr lang="en-US" sz="1300" dirty="0"/>
          </a:p>
        </p:txBody>
      </p:sp>
      <p:sp>
        <p:nvSpPr>
          <p:cNvPr id="22" name="Shape 17"/>
          <p:cNvSpPr/>
          <p:nvPr/>
        </p:nvSpPr>
        <p:spPr>
          <a:xfrm>
            <a:off x="1051560" y="2727525"/>
            <a:ext cx="4892040" cy="505533"/>
          </a:xfrm>
          <a:prstGeom prst="roundRect">
            <a:avLst>
              <a:gd name="adj" fmla="val 14470"/>
            </a:avLst>
          </a:prstGeom>
          <a:solidFill>
            <a:srgbClr val="F4F7FC"/>
          </a:solidFill>
          <a:ln/>
        </p:spPr>
      </p:sp>
      <p:sp>
        <p:nvSpPr>
          <p:cNvPr id="23" name="Text 18"/>
          <p:cNvSpPr txBox="1"/>
          <p:nvPr/>
        </p:nvSpPr>
        <p:spPr>
          <a:xfrm>
            <a:off x="1188720" y="2727525"/>
            <a:ext cx="4663440" cy="505533"/>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Vague or overambitious objectives: </a:t>
            </a:r>
            <a:pPr indent="0" marL="0">
              <a:buNone/>
            </a:pPr>
            <a:r>
              <a:rPr lang="en-US" sz="1200" dirty="0">
                <a:solidFill>
                  <a:srgbClr val="2B3445"/>
                </a:solidFill>
                <a:latin typeface="Calibri" pitchFamily="34" charset="0"/>
                <a:ea typeface="Calibri" pitchFamily="34" charset="-122"/>
                <a:cs typeface="Calibri" pitchFamily="34" charset="-120"/>
              </a:rPr>
              <a:t>unachievable within the available resources and timeframe</a:t>
            </a:r>
            <a:endParaRPr lang="en-US" sz="1200" dirty="0"/>
          </a:p>
        </p:txBody>
      </p:sp>
      <p:sp>
        <p:nvSpPr>
          <p:cNvPr id="24" name="Shape 19"/>
          <p:cNvSpPr/>
          <p:nvPr/>
        </p:nvSpPr>
        <p:spPr>
          <a:xfrm>
            <a:off x="6035040" y="2861419"/>
            <a:ext cx="347472" cy="237744"/>
          </a:xfrm>
          <a:prstGeom prst="rightArrow">
            <a:avLst/>
          </a:prstGeom>
          <a:solidFill>
            <a:srgbClr val="C9A227"/>
          </a:solidFill>
          <a:ln/>
        </p:spPr>
      </p:sp>
      <p:sp>
        <p:nvSpPr>
          <p:cNvPr id="25" name="Shape 20"/>
          <p:cNvSpPr/>
          <p:nvPr/>
        </p:nvSpPr>
        <p:spPr>
          <a:xfrm>
            <a:off x="6492240" y="2727525"/>
            <a:ext cx="5148072" cy="505533"/>
          </a:xfrm>
          <a:prstGeom prst="roundRect">
            <a:avLst>
              <a:gd name="adj" fmla="val 14470"/>
            </a:avLst>
          </a:prstGeom>
          <a:solidFill>
            <a:srgbClr val="1B2A4A"/>
          </a:solidFill>
          <a:ln/>
        </p:spPr>
      </p:sp>
      <p:sp>
        <p:nvSpPr>
          <p:cNvPr id="26" name="Text 21"/>
          <p:cNvSpPr txBox="1"/>
          <p:nvPr/>
        </p:nvSpPr>
        <p:spPr>
          <a:xfrm>
            <a:off x="6629400" y="2727525"/>
            <a:ext cx="4919472" cy="505533"/>
          </a:xfrm>
          <a:prstGeom prst="rect">
            <a:avLst/>
          </a:prstGeom>
          <a:noFill/>
          <a:ln/>
        </p:spPr>
        <p:txBody>
          <a:bodyPr wrap="square" lIns="0" tIns="0" rIns="0" bIns="0" rtlCol="0" anchor="ctr"/>
          <a:lstStyle/>
          <a:p>
            <a:pPr indent="0" marL="0">
              <a:buNone/>
            </a:pPr>
            <a:r>
              <a:rPr lang="en-US" sz="1200" dirty="0">
                <a:solidFill>
                  <a:srgbClr val="FFFFFF"/>
                </a:solidFill>
                <a:latin typeface="Calibri" pitchFamily="34" charset="0"/>
                <a:ea typeface="Calibri" pitchFamily="34" charset="-122"/>
                <a:cs typeface="Calibri" pitchFamily="34" charset="-120"/>
              </a:rPr>
              <a:t>Apply the SMART rule; match the scale of the stated results to the budget requested</a:t>
            </a:r>
            <a:endParaRPr lang="en-US" sz="1200" dirty="0"/>
          </a:p>
        </p:txBody>
      </p:sp>
      <p:sp>
        <p:nvSpPr>
          <p:cNvPr id="27" name="Shape 22"/>
          <p:cNvSpPr/>
          <p:nvPr/>
        </p:nvSpPr>
        <p:spPr>
          <a:xfrm>
            <a:off x="548640" y="3366951"/>
            <a:ext cx="384048" cy="384048"/>
          </a:xfrm>
          <a:prstGeom prst="ellipse">
            <a:avLst/>
          </a:prstGeom>
          <a:solidFill>
            <a:srgbClr val="1B2A4A"/>
          </a:solidFill>
          <a:ln/>
        </p:spPr>
      </p:sp>
      <p:sp>
        <p:nvSpPr>
          <p:cNvPr id="28" name="Text 23"/>
          <p:cNvSpPr txBox="1"/>
          <p:nvPr/>
        </p:nvSpPr>
        <p:spPr>
          <a:xfrm>
            <a:off x="548640" y="3366951"/>
            <a:ext cx="384048" cy="384048"/>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3</a:t>
            </a:r>
            <a:endParaRPr lang="en-US" sz="1300" dirty="0"/>
          </a:p>
        </p:txBody>
      </p:sp>
      <p:sp>
        <p:nvSpPr>
          <p:cNvPr id="29" name="Shape 24"/>
          <p:cNvSpPr/>
          <p:nvPr/>
        </p:nvSpPr>
        <p:spPr>
          <a:xfrm>
            <a:off x="1051560" y="3306209"/>
            <a:ext cx="4892040" cy="505533"/>
          </a:xfrm>
          <a:prstGeom prst="roundRect">
            <a:avLst>
              <a:gd name="adj" fmla="val 14470"/>
            </a:avLst>
          </a:prstGeom>
          <a:solidFill>
            <a:srgbClr val="F4F7FC"/>
          </a:solidFill>
          <a:ln/>
        </p:spPr>
      </p:sp>
      <p:sp>
        <p:nvSpPr>
          <p:cNvPr id="30" name="Text 25"/>
          <p:cNvSpPr txBox="1"/>
          <p:nvPr/>
        </p:nvSpPr>
        <p:spPr>
          <a:xfrm>
            <a:off x="1188720" y="3306209"/>
            <a:ext cx="4663440" cy="505533"/>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No logical link between sections: </a:t>
            </a:r>
            <a:pPr indent="0" marL="0">
              <a:buNone/>
            </a:pPr>
            <a:r>
              <a:rPr lang="en-US" sz="1200" dirty="0">
                <a:solidFill>
                  <a:srgbClr val="2B3445"/>
                </a:solidFill>
                <a:latin typeface="Calibri" pitchFamily="34" charset="0"/>
                <a:ea typeface="Calibri" pitchFamily="34" charset="-122"/>
                <a:cs typeface="Calibri" pitchFamily="34" charset="-120"/>
              </a:rPr>
              <a:t>indicators vs methodology, budget vs work plan</a:t>
            </a:r>
            <a:endParaRPr lang="en-US" sz="1200" dirty="0"/>
          </a:p>
        </p:txBody>
      </p:sp>
      <p:sp>
        <p:nvSpPr>
          <p:cNvPr id="31" name="Shape 26"/>
          <p:cNvSpPr/>
          <p:nvPr/>
        </p:nvSpPr>
        <p:spPr>
          <a:xfrm>
            <a:off x="6035040" y="3440103"/>
            <a:ext cx="347472" cy="237744"/>
          </a:xfrm>
          <a:prstGeom prst="rightArrow">
            <a:avLst/>
          </a:prstGeom>
          <a:solidFill>
            <a:srgbClr val="C9A227"/>
          </a:solidFill>
          <a:ln/>
        </p:spPr>
      </p:sp>
      <p:sp>
        <p:nvSpPr>
          <p:cNvPr id="32" name="Shape 27"/>
          <p:cNvSpPr/>
          <p:nvPr/>
        </p:nvSpPr>
        <p:spPr>
          <a:xfrm>
            <a:off x="6492240" y="3306209"/>
            <a:ext cx="5148072" cy="505533"/>
          </a:xfrm>
          <a:prstGeom prst="roundRect">
            <a:avLst>
              <a:gd name="adj" fmla="val 14470"/>
            </a:avLst>
          </a:prstGeom>
          <a:solidFill>
            <a:srgbClr val="1B2A4A"/>
          </a:solidFill>
          <a:ln/>
        </p:spPr>
      </p:sp>
      <p:sp>
        <p:nvSpPr>
          <p:cNvPr id="33" name="Text 28"/>
          <p:cNvSpPr txBox="1"/>
          <p:nvPr/>
        </p:nvSpPr>
        <p:spPr>
          <a:xfrm>
            <a:off x="6629400" y="3306209"/>
            <a:ext cx="4919472" cy="505533"/>
          </a:xfrm>
          <a:prstGeom prst="rect">
            <a:avLst/>
          </a:prstGeom>
          <a:noFill/>
          <a:ln/>
        </p:spPr>
        <p:txBody>
          <a:bodyPr wrap="square" lIns="0" tIns="0" rIns="0" bIns="0" rtlCol="0" anchor="ctr"/>
          <a:lstStyle/>
          <a:p>
            <a:pPr indent="0" marL="0">
              <a:buNone/>
            </a:pPr>
            <a:r>
              <a:rPr lang="en-US" sz="1200" dirty="0">
                <a:solidFill>
                  <a:srgbClr val="FFFFFF"/>
                </a:solidFill>
                <a:latin typeface="Calibri" pitchFamily="34" charset="0"/>
                <a:ea typeface="Calibri" pitchFamily="34" charset="-122"/>
                <a:cs typeface="Calibri" pitchFamily="34" charset="-120"/>
              </a:rPr>
              <a:t>Construct the logframe matrix before drafting the sections; cross-check terminology throughout</a:t>
            </a:r>
            <a:endParaRPr lang="en-US" sz="1200" dirty="0"/>
          </a:p>
        </p:txBody>
      </p:sp>
      <p:sp>
        <p:nvSpPr>
          <p:cNvPr id="34" name="Shape 29"/>
          <p:cNvSpPr/>
          <p:nvPr/>
        </p:nvSpPr>
        <p:spPr>
          <a:xfrm>
            <a:off x="548640" y="3945636"/>
            <a:ext cx="384048" cy="384048"/>
          </a:xfrm>
          <a:prstGeom prst="ellipse">
            <a:avLst/>
          </a:prstGeom>
          <a:solidFill>
            <a:srgbClr val="1B2A4A"/>
          </a:solidFill>
          <a:ln/>
        </p:spPr>
      </p:sp>
      <p:sp>
        <p:nvSpPr>
          <p:cNvPr id="35" name="Text 30"/>
          <p:cNvSpPr txBox="1"/>
          <p:nvPr/>
        </p:nvSpPr>
        <p:spPr>
          <a:xfrm>
            <a:off x="548640" y="3945636"/>
            <a:ext cx="384048" cy="384048"/>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4</a:t>
            </a:r>
            <a:endParaRPr lang="en-US" sz="1300" dirty="0"/>
          </a:p>
        </p:txBody>
      </p:sp>
      <p:sp>
        <p:nvSpPr>
          <p:cNvPr id="36" name="Shape 31"/>
          <p:cNvSpPr/>
          <p:nvPr/>
        </p:nvSpPr>
        <p:spPr>
          <a:xfrm>
            <a:off x="1051560" y="3884894"/>
            <a:ext cx="4892040" cy="505533"/>
          </a:xfrm>
          <a:prstGeom prst="roundRect">
            <a:avLst>
              <a:gd name="adj" fmla="val 14470"/>
            </a:avLst>
          </a:prstGeom>
          <a:solidFill>
            <a:srgbClr val="F4F7FC"/>
          </a:solidFill>
          <a:ln/>
        </p:spPr>
      </p:sp>
      <p:sp>
        <p:nvSpPr>
          <p:cNvPr id="37" name="Text 32"/>
          <p:cNvSpPr txBox="1"/>
          <p:nvPr/>
        </p:nvSpPr>
        <p:spPr>
          <a:xfrm>
            <a:off x="1188720" y="3884894"/>
            <a:ext cx="4663440" cy="505533"/>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Weak justification of the partnership: </a:t>
            </a:r>
            <a:pPr indent="0" marL="0">
              <a:buNone/>
            </a:pPr>
            <a:r>
              <a:rPr lang="en-US" sz="1200" dirty="0">
                <a:solidFill>
                  <a:srgbClr val="2B3445"/>
                </a:solidFill>
                <a:latin typeface="Calibri" pitchFamily="34" charset="0"/>
                <a:ea typeface="Calibri" pitchFamily="34" charset="-122"/>
                <a:cs typeface="Calibri" pitchFamily="34" charset="-120"/>
              </a:rPr>
              <a:t>a formal list of partners without clear roles</a:t>
            </a:r>
            <a:endParaRPr lang="en-US" sz="1200" dirty="0"/>
          </a:p>
        </p:txBody>
      </p:sp>
      <p:sp>
        <p:nvSpPr>
          <p:cNvPr id="38" name="Shape 33"/>
          <p:cNvSpPr/>
          <p:nvPr/>
        </p:nvSpPr>
        <p:spPr>
          <a:xfrm>
            <a:off x="6035040" y="4018788"/>
            <a:ext cx="347472" cy="237744"/>
          </a:xfrm>
          <a:prstGeom prst="rightArrow">
            <a:avLst/>
          </a:prstGeom>
          <a:solidFill>
            <a:srgbClr val="C9A227"/>
          </a:solidFill>
          <a:ln/>
        </p:spPr>
      </p:sp>
      <p:sp>
        <p:nvSpPr>
          <p:cNvPr id="39" name="Shape 34"/>
          <p:cNvSpPr/>
          <p:nvPr/>
        </p:nvSpPr>
        <p:spPr>
          <a:xfrm>
            <a:off x="6492240" y="3884894"/>
            <a:ext cx="5148072" cy="505533"/>
          </a:xfrm>
          <a:prstGeom prst="roundRect">
            <a:avLst>
              <a:gd name="adj" fmla="val 14470"/>
            </a:avLst>
          </a:prstGeom>
          <a:solidFill>
            <a:srgbClr val="1B2A4A"/>
          </a:solidFill>
          <a:ln/>
        </p:spPr>
      </p:sp>
      <p:sp>
        <p:nvSpPr>
          <p:cNvPr id="40" name="Text 35"/>
          <p:cNvSpPr txBox="1"/>
          <p:nvPr/>
        </p:nvSpPr>
        <p:spPr>
          <a:xfrm>
            <a:off x="6629400" y="3884894"/>
            <a:ext cx="4919472" cy="505533"/>
          </a:xfrm>
          <a:prstGeom prst="rect">
            <a:avLst/>
          </a:prstGeom>
          <a:noFill/>
          <a:ln/>
        </p:spPr>
        <p:txBody>
          <a:bodyPr wrap="square" lIns="0" tIns="0" rIns="0" bIns="0" rtlCol="0" anchor="ctr"/>
          <a:lstStyle/>
          <a:p>
            <a:pPr indent="0" marL="0">
              <a:buNone/>
            </a:pPr>
            <a:r>
              <a:rPr lang="en-US" sz="1200" dirty="0">
                <a:solidFill>
                  <a:srgbClr val="FFFFFF"/>
                </a:solidFill>
                <a:latin typeface="Calibri" pitchFamily="34" charset="0"/>
                <a:ea typeface="Calibri" pitchFamily="34" charset="-122"/>
                <a:cs typeface="Calibri" pitchFamily="34" charset="-120"/>
              </a:rPr>
              <a:t>Describe each partner's competencies and link them to specific tasks in the work plan</a:t>
            </a:r>
            <a:endParaRPr lang="en-US" sz="1200" dirty="0"/>
          </a:p>
        </p:txBody>
      </p:sp>
      <p:sp>
        <p:nvSpPr>
          <p:cNvPr id="41" name="Shape 36"/>
          <p:cNvSpPr/>
          <p:nvPr/>
        </p:nvSpPr>
        <p:spPr>
          <a:xfrm>
            <a:off x="548640" y="4524321"/>
            <a:ext cx="384048" cy="384048"/>
          </a:xfrm>
          <a:prstGeom prst="ellipse">
            <a:avLst/>
          </a:prstGeom>
          <a:solidFill>
            <a:srgbClr val="1B2A4A"/>
          </a:solidFill>
          <a:ln/>
        </p:spPr>
      </p:sp>
      <p:sp>
        <p:nvSpPr>
          <p:cNvPr id="42" name="Text 37"/>
          <p:cNvSpPr txBox="1"/>
          <p:nvPr/>
        </p:nvSpPr>
        <p:spPr>
          <a:xfrm>
            <a:off x="548640" y="4524321"/>
            <a:ext cx="384048" cy="384048"/>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5</a:t>
            </a:r>
            <a:endParaRPr lang="en-US" sz="1300" dirty="0"/>
          </a:p>
        </p:txBody>
      </p:sp>
      <p:sp>
        <p:nvSpPr>
          <p:cNvPr id="43" name="Shape 38"/>
          <p:cNvSpPr/>
          <p:nvPr/>
        </p:nvSpPr>
        <p:spPr>
          <a:xfrm>
            <a:off x="1051560" y="4463578"/>
            <a:ext cx="4892040" cy="505533"/>
          </a:xfrm>
          <a:prstGeom prst="roundRect">
            <a:avLst>
              <a:gd name="adj" fmla="val 14470"/>
            </a:avLst>
          </a:prstGeom>
          <a:solidFill>
            <a:srgbClr val="F4F7FC"/>
          </a:solidFill>
          <a:ln/>
        </p:spPr>
      </p:sp>
      <p:sp>
        <p:nvSpPr>
          <p:cNvPr id="44" name="Text 39"/>
          <p:cNvSpPr txBox="1"/>
          <p:nvPr/>
        </p:nvSpPr>
        <p:spPr>
          <a:xfrm>
            <a:off x="1188720" y="4463578"/>
            <a:ext cx="4663440" cy="505533"/>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Sustainability as a declaration: </a:t>
            </a:r>
            <a:pPr indent="0" marL="0">
              <a:buNone/>
            </a:pPr>
            <a:r>
              <a:rPr lang="en-US" sz="1200" dirty="0">
                <a:solidFill>
                  <a:srgbClr val="2B3445"/>
                </a:solidFill>
                <a:latin typeface="Calibri" pitchFamily="34" charset="0"/>
                <a:ea typeface="Calibri" pitchFamily="34" charset="-122"/>
                <a:cs typeface="Calibri" pitchFamily="34" charset="-120"/>
              </a:rPr>
              <a:t>general statements without a specific mechanism</a:t>
            </a:r>
            <a:endParaRPr lang="en-US" sz="1200" dirty="0"/>
          </a:p>
        </p:txBody>
      </p:sp>
      <p:sp>
        <p:nvSpPr>
          <p:cNvPr id="45" name="Shape 40"/>
          <p:cNvSpPr/>
          <p:nvPr/>
        </p:nvSpPr>
        <p:spPr>
          <a:xfrm>
            <a:off x="6035040" y="4597473"/>
            <a:ext cx="347472" cy="237744"/>
          </a:xfrm>
          <a:prstGeom prst="rightArrow">
            <a:avLst/>
          </a:prstGeom>
          <a:solidFill>
            <a:srgbClr val="C9A227"/>
          </a:solidFill>
          <a:ln/>
        </p:spPr>
      </p:sp>
      <p:sp>
        <p:nvSpPr>
          <p:cNvPr id="46" name="Shape 41"/>
          <p:cNvSpPr/>
          <p:nvPr/>
        </p:nvSpPr>
        <p:spPr>
          <a:xfrm>
            <a:off x="6492240" y="4463578"/>
            <a:ext cx="5148072" cy="505533"/>
          </a:xfrm>
          <a:prstGeom prst="roundRect">
            <a:avLst>
              <a:gd name="adj" fmla="val 14470"/>
            </a:avLst>
          </a:prstGeom>
          <a:solidFill>
            <a:srgbClr val="1B2A4A"/>
          </a:solidFill>
          <a:ln/>
        </p:spPr>
      </p:sp>
      <p:sp>
        <p:nvSpPr>
          <p:cNvPr id="47" name="Text 42"/>
          <p:cNvSpPr txBox="1"/>
          <p:nvPr/>
        </p:nvSpPr>
        <p:spPr>
          <a:xfrm>
            <a:off x="6629400" y="4463578"/>
            <a:ext cx="4919472" cy="505533"/>
          </a:xfrm>
          <a:prstGeom prst="rect">
            <a:avLst/>
          </a:prstGeom>
          <a:noFill/>
          <a:ln/>
        </p:spPr>
        <p:txBody>
          <a:bodyPr wrap="square" lIns="0" tIns="0" rIns="0" bIns="0" rtlCol="0" anchor="ctr"/>
          <a:lstStyle/>
          <a:p>
            <a:pPr indent="0" marL="0">
              <a:buNone/>
            </a:pPr>
            <a:r>
              <a:rPr lang="en-US" sz="1200" dirty="0">
                <a:solidFill>
                  <a:srgbClr val="FFFFFF"/>
                </a:solidFill>
                <a:latin typeface="Calibri" pitchFamily="34" charset="0"/>
                <a:ea typeface="Calibri" pitchFamily="34" charset="-122"/>
                <a:cs typeface="Calibri" pitchFamily="34" charset="-120"/>
              </a:rPr>
              <a:t>Develop a concrete, realistic plan for institutional and financial sustainability at the design stage</a:t>
            </a:r>
            <a:endParaRPr lang="en-US" sz="1200" dirty="0"/>
          </a:p>
        </p:txBody>
      </p:sp>
      <p:sp>
        <p:nvSpPr>
          <p:cNvPr id="48" name="Shape 43"/>
          <p:cNvSpPr/>
          <p:nvPr/>
        </p:nvSpPr>
        <p:spPr>
          <a:xfrm>
            <a:off x="548640" y="5103005"/>
            <a:ext cx="384048" cy="384048"/>
          </a:xfrm>
          <a:prstGeom prst="ellipse">
            <a:avLst/>
          </a:prstGeom>
          <a:solidFill>
            <a:srgbClr val="1B2A4A"/>
          </a:solidFill>
          <a:ln/>
        </p:spPr>
      </p:sp>
      <p:sp>
        <p:nvSpPr>
          <p:cNvPr id="49" name="Text 44"/>
          <p:cNvSpPr txBox="1"/>
          <p:nvPr/>
        </p:nvSpPr>
        <p:spPr>
          <a:xfrm>
            <a:off x="548640" y="5103005"/>
            <a:ext cx="384048" cy="384048"/>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6</a:t>
            </a:r>
            <a:endParaRPr lang="en-US" sz="1300" dirty="0"/>
          </a:p>
        </p:txBody>
      </p:sp>
      <p:sp>
        <p:nvSpPr>
          <p:cNvPr id="50" name="Shape 45"/>
          <p:cNvSpPr/>
          <p:nvPr/>
        </p:nvSpPr>
        <p:spPr>
          <a:xfrm>
            <a:off x="1051560" y="5042263"/>
            <a:ext cx="4892040" cy="505533"/>
          </a:xfrm>
          <a:prstGeom prst="roundRect">
            <a:avLst>
              <a:gd name="adj" fmla="val 14470"/>
            </a:avLst>
          </a:prstGeom>
          <a:solidFill>
            <a:srgbClr val="F4F7FC"/>
          </a:solidFill>
          <a:ln/>
        </p:spPr>
      </p:sp>
      <p:sp>
        <p:nvSpPr>
          <p:cNvPr id="51" name="Text 46"/>
          <p:cNvSpPr txBox="1"/>
          <p:nvPr/>
        </p:nvSpPr>
        <p:spPr>
          <a:xfrm>
            <a:off x="1188720" y="5042263"/>
            <a:ext cx="4663440" cy="505533"/>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Breach of formal requirements: </a:t>
            </a:r>
            <a:pPr indent="0" marL="0">
              <a:buNone/>
            </a:pPr>
            <a:r>
              <a:rPr lang="en-US" sz="1200" dirty="0">
                <a:solidFill>
                  <a:srgbClr val="2B3445"/>
                </a:solidFill>
                <a:latin typeface="Calibri" pitchFamily="34" charset="0"/>
                <a:ea typeface="Calibri" pitchFamily="34" charset="-122"/>
                <a:cs typeface="Calibri" pitchFamily="34" charset="-120"/>
              </a:rPr>
              <a:t>length limits, template, missing annexes, late submission</a:t>
            </a:r>
            <a:endParaRPr lang="en-US" sz="1200" dirty="0"/>
          </a:p>
        </p:txBody>
      </p:sp>
      <p:sp>
        <p:nvSpPr>
          <p:cNvPr id="52" name="Shape 47"/>
          <p:cNvSpPr/>
          <p:nvPr/>
        </p:nvSpPr>
        <p:spPr>
          <a:xfrm>
            <a:off x="6035040" y="5176157"/>
            <a:ext cx="347472" cy="237744"/>
          </a:xfrm>
          <a:prstGeom prst="rightArrow">
            <a:avLst/>
          </a:prstGeom>
          <a:solidFill>
            <a:srgbClr val="C9A227"/>
          </a:solidFill>
          <a:ln/>
        </p:spPr>
      </p:sp>
      <p:sp>
        <p:nvSpPr>
          <p:cNvPr id="53" name="Shape 48"/>
          <p:cNvSpPr/>
          <p:nvPr/>
        </p:nvSpPr>
        <p:spPr>
          <a:xfrm>
            <a:off x="6492240" y="5042263"/>
            <a:ext cx="5148072" cy="505533"/>
          </a:xfrm>
          <a:prstGeom prst="roundRect">
            <a:avLst>
              <a:gd name="adj" fmla="val 14470"/>
            </a:avLst>
          </a:prstGeom>
          <a:solidFill>
            <a:srgbClr val="1B2A4A"/>
          </a:solidFill>
          <a:ln/>
        </p:spPr>
      </p:sp>
      <p:sp>
        <p:nvSpPr>
          <p:cNvPr id="54" name="Text 49"/>
          <p:cNvSpPr txBox="1"/>
          <p:nvPr/>
        </p:nvSpPr>
        <p:spPr>
          <a:xfrm>
            <a:off x="6629400" y="5042263"/>
            <a:ext cx="4919472" cy="505533"/>
          </a:xfrm>
          <a:prstGeom prst="rect">
            <a:avLst/>
          </a:prstGeom>
          <a:noFill/>
          <a:ln/>
        </p:spPr>
        <p:txBody>
          <a:bodyPr wrap="square" lIns="0" tIns="0" rIns="0" bIns="0" rtlCol="0" anchor="ctr"/>
          <a:lstStyle/>
          <a:p>
            <a:pPr indent="0" marL="0">
              <a:buNone/>
            </a:pPr>
            <a:r>
              <a:rPr lang="en-US" sz="1200" dirty="0">
                <a:solidFill>
                  <a:srgbClr val="FFFFFF"/>
                </a:solidFill>
                <a:latin typeface="Calibri" pitchFamily="34" charset="0"/>
                <a:ea typeface="Calibri" pitchFamily="34" charset="-122"/>
                <a:cs typeface="Calibri" pitchFamily="34" charset="-120"/>
              </a:rPr>
              <a:t>Draw up a checklist of compliance with formal requirements; submit well in advance</a:t>
            </a:r>
            <a:endParaRPr lang="en-US" sz="1200" dirty="0"/>
          </a:p>
        </p:txBody>
      </p:sp>
      <p:sp>
        <p:nvSpPr>
          <p:cNvPr id="55" name="Shape 50"/>
          <p:cNvSpPr/>
          <p:nvPr/>
        </p:nvSpPr>
        <p:spPr>
          <a:xfrm>
            <a:off x="548640" y="5681690"/>
            <a:ext cx="384048" cy="384048"/>
          </a:xfrm>
          <a:prstGeom prst="ellipse">
            <a:avLst/>
          </a:prstGeom>
          <a:solidFill>
            <a:srgbClr val="1B2A4A"/>
          </a:solidFill>
          <a:ln/>
        </p:spPr>
      </p:sp>
      <p:sp>
        <p:nvSpPr>
          <p:cNvPr id="56" name="Text 51"/>
          <p:cNvSpPr txBox="1"/>
          <p:nvPr/>
        </p:nvSpPr>
        <p:spPr>
          <a:xfrm>
            <a:off x="548640" y="5681690"/>
            <a:ext cx="384048" cy="384048"/>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7</a:t>
            </a:r>
            <a:endParaRPr lang="en-US" sz="1300" dirty="0"/>
          </a:p>
        </p:txBody>
      </p:sp>
      <p:sp>
        <p:nvSpPr>
          <p:cNvPr id="57" name="Shape 52"/>
          <p:cNvSpPr/>
          <p:nvPr/>
        </p:nvSpPr>
        <p:spPr>
          <a:xfrm>
            <a:off x="1051560" y="5620947"/>
            <a:ext cx="4892040" cy="505533"/>
          </a:xfrm>
          <a:prstGeom prst="roundRect">
            <a:avLst>
              <a:gd name="adj" fmla="val 14470"/>
            </a:avLst>
          </a:prstGeom>
          <a:solidFill>
            <a:srgbClr val="F4F7FC"/>
          </a:solidFill>
          <a:ln/>
        </p:spPr>
      </p:sp>
      <p:sp>
        <p:nvSpPr>
          <p:cNvPr id="58" name="Text 53"/>
          <p:cNvSpPr txBox="1"/>
          <p:nvPr/>
        </p:nvSpPr>
        <p:spPr>
          <a:xfrm>
            <a:off x="1188720" y="5620947"/>
            <a:ext cx="4663440" cy="505533"/>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Unrealistic or inappropriate budget: </a:t>
            </a:r>
            <a:pPr indent="0" marL="0">
              <a:buNone/>
            </a:pPr>
            <a:r>
              <a:rPr lang="en-US" sz="1200" dirty="0">
                <a:solidFill>
                  <a:srgbClr val="2B3445"/>
                </a:solidFill>
                <a:latin typeface="Calibri" pitchFamily="34" charset="0"/>
                <a:ea typeface="Calibri" pitchFamily="34" charset="-122"/>
                <a:cs typeface="Calibri" pitchFamily="34" charset="-120"/>
              </a:rPr>
              <a:t>inflated or unclear items; donor's financial rules not met</a:t>
            </a:r>
            <a:endParaRPr lang="en-US" sz="1200" dirty="0"/>
          </a:p>
        </p:txBody>
      </p:sp>
      <p:sp>
        <p:nvSpPr>
          <p:cNvPr id="59" name="Shape 54"/>
          <p:cNvSpPr/>
          <p:nvPr/>
        </p:nvSpPr>
        <p:spPr>
          <a:xfrm>
            <a:off x="6035040" y="5754842"/>
            <a:ext cx="347472" cy="237744"/>
          </a:xfrm>
          <a:prstGeom prst="rightArrow">
            <a:avLst/>
          </a:prstGeom>
          <a:solidFill>
            <a:srgbClr val="C9A227"/>
          </a:solidFill>
          <a:ln/>
        </p:spPr>
      </p:sp>
      <p:sp>
        <p:nvSpPr>
          <p:cNvPr id="60" name="Shape 55"/>
          <p:cNvSpPr/>
          <p:nvPr/>
        </p:nvSpPr>
        <p:spPr>
          <a:xfrm>
            <a:off x="6492240" y="5620947"/>
            <a:ext cx="5148072" cy="505533"/>
          </a:xfrm>
          <a:prstGeom prst="roundRect">
            <a:avLst>
              <a:gd name="adj" fmla="val 14470"/>
            </a:avLst>
          </a:prstGeom>
          <a:solidFill>
            <a:srgbClr val="1B2A4A"/>
          </a:solidFill>
          <a:ln/>
        </p:spPr>
      </p:sp>
      <p:sp>
        <p:nvSpPr>
          <p:cNvPr id="61" name="Text 56"/>
          <p:cNvSpPr txBox="1"/>
          <p:nvPr/>
        </p:nvSpPr>
        <p:spPr>
          <a:xfrm>
            <a:off x="6629400" y="5620947"/>
            <a:ext cx="4919472" cy="505533"/>
          </a:xfrm>
          <a:prstGeom prst="rect">
            <a:avLst/>
          </a:prstGeom>
          <a:noFill/>
          <a:ln/>
        </p:spPr>
        <p:txBody>
          <a:bodyPr wrap="square" lIns="0" tIns="0" rIns="0" bIns="0" rtlCol="0" anchor="ctr"/>
          <a:lstStyle/>
          <a:p>
            <a:pPr indent="0" marL="0">
              <a:buNone/>
            </a:pPr>
            <a:r>
              <a:rPr lang="en-US" sz="1200" dirty="0">
                <a:solidFill>
                  <a:srgbClr val="FFFFFF"/>
                </a:solidFill>
                <a:latin typeface="Calibri" pitchFamily="34" charset="0"/>
                <a:ea typeface="Calibri" pitchFamily="34" charset="-122"/>
                <a:cs typeface="Calibri" pitchFamily="34" charset="-120"/>
              </a:rPr>
              <a:t>Involve the consortium's financial manager in the budget, in parallel with the substantive part</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 · WHEN TO APPLY EACH SAFEGUARD</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Building Prevention into the Preparation Process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26</a:t>
            </a:r>
            <a:endParaRPr lang="en-US" sz="900" dirty="0"/>
          </a:p>
        </p:txBody>
      </p:sp>
      <p:sp>
        <p:nvSpPr>
          <p:cNvPr id="7" name="Shape 4"/>
          <p:cNvSpPr/>
          <p:nvPr/>
        </p:nvSpPr>
        <p:spPr>
          <a:xfrm>
            <a:off x="548640" y="1691640"/>
            <a:ext cx="3703320" cy="594360"/>
          </a:xfrm>
          <a:prstGeom prst="homePlate">
            <a:avLst/>
          </a:prstGeom>
          <a:solidFill>
            <a:srgbClr val="1B2A4A"/>
          </a:solidFill>
          <a:ln/>
        </p:spPr>
      </p:sp>
      <p:sp>
        <p:nvSpPr>
          <p:cNvPr id="8" name="Text 5"/>
          <p:cNvSpPr txBox="1"/>
          <p:nvPr/>
        </p:nvSpPr>
        <p:spPr>
          <a:xfrm>
            <a:off x="822960" y="1691640"/>
            <a:ext cx="2788920" cy="594360"/>
          </a:xfrm>
          <a:prstGeom prst="rect">
            <a:avLst/>
          </a:prstGeom>
          <a:noFill/>
          <a:ln/>
        </p:spPr>
        <p:txBody>
          <a:bodyPr wrap="square" lIns="0" tIns="0" rIns="0" bIns="0" rtlCol="0" anchor="ctr"/>
          <a:lstStyle/>
          <a:p>
            <a:pPr indent="0" marL="0">
              <a:buNone/>
            </a:pPr>
            <a:r>
              <a:rPr lang="en-US" sz="1700" b="1" dirty="0">
                <a:solidFill>
                  <a:srgbClr val="C9A227"/>
                </a:solidFill>
                <a:latin typeface="Cambria" pitchFamily="34" charset="0"/>
                <a:ea typeface="Cambria" pitchFamily="34" charset="-122"/>
                <a:cs typeface="Cambria" pitchFamily="34" charset="-120"/>
              </a:rPr>
              <a:t>Before drafting</a:t>
            </a:r>
            <a:endParaRPr lang="en-US" sz="1700" dirty="0"/>
          </a:p>
        </p:txBody>
      </p:sp>
      <p:sp>
        <p:nvSpPr>
          <p:cNvPr id="9" name="Shape 6"/>
          <p:cNvSpPr/>
          <p:nvPr/>
        </p:nvSpPr>
        <p:spPr>
          <a:xfrm>
            <a:off x="548640" y="2468880"/>
            <a:ext cx="3611880" cy="640080"/>
          </a:xfrm>
          <a:prstGeom prst="roundRect">
            <a:avLst>
              <a:gd name="adj" fmla="val 11429"/>
            </a:avLst>
          </a:prstGeom>
          <a:solidFill>
            <a:srgbClr val="F4F7FC"/>
          </a:solidFill>
          <a:ln/>
        </p:spPr>
      </p:sp>
      <p:sp>
        <p:nvSpPr>
          <p:cNvPr id="10" name="Shape 7"/>
          <p:cNvSpPr/>
          <p:nvPr/>
        </p:nvSpPr>
        <p:spPr>
          <a:xfrm>
            <a:off x="685800" y="2596896"/>
            <a:ext cx="384048" cy="384048"/>
          </a:xfrm>
          <a:prstGeom prst="ellipse">
            <a:avLst/>
          </a:prstGeom>
          <a:solidFill>
            <a:srgbClr val="1B2A4A"/>
          </a:solidFill>
          <a:ln/>
        </p:spPr>
      </p:sp>
      <p:sp>
        <p:nvSpPr>
          <p:cNvPr id="11" name="Text 8"/>
          <p:cNvSpPr txBox="1"/>
          <p:nvPr/>
        </p:nvSpPr>
        <p:spPr>
          <a:xfrm>
            <a:off x="685800" y="2596896"/>
            <a:ext cx="384048" cy="384048"/>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1</a:t>
            </a:r>
            <a:endParaRPr lang="en-US" sz="1300" dirty="0"/>
          </a:p>
        </p:txBody>
      </p:sp>
      <p:sp>
        <p:nvSpPr>
          <p:cNvPr id="12" name="Text 9"/>
          <p:cNvSpPr txBox="1"/>
          <p:nvPr/>
        </p:nvSpPr>
        <p:spPr>
          <a:xfrm>
            <a:off x="1207008" y="2468880"/>
            <a:ext cx="2834640" cy="640080"/>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Analyse the Guidelines for Applicants; consult the National Contact Point</a:t>
            </a:r>
            <a:endParaRPr lang="en-US" sz="1250" dirty="0"/>
          </a:p>
        </p:txBody>
      </p:sp>
      <p:sp>
        <p:nvSpPr>
          <p:cNvPr id="13" name="Shape 10"/>
          <p:cNvSpPr/>
          <p:nvPr/>
        </p:nvSpPr>
        <p:spPr>
          <a:xfrm>
            <a:off x="548640" y="3200400"/>
            <a:ext cx="3611880" cy="640080"/>
          </a:xfrm>
          <a:prstGeom prst="roundRect">
            <a:avLst>
              <a:gd name="adj" fmla="val 11429"/>
            </a:avLst>
          </a:prstGeom>
          <a:solidFill>
            <a:srgbClr val="F4F7FC"/>
          </a:solidFill>
          <a:ln/>
        </p:spPr>
      </p:sp>
      <p:sp>
        <p:nvSpPr>
          <p:cNvPr id="14" name="Shape 11"/>
          <p:cNvSpPr/>
          <p:nvPr/>
        </p:nvSpPr>
        <p:spPr>
          <a:xfrm>
            <a:off x="685800" y="3328416"/>
            <a:ext cx="384048" cy="384048"/>
          </a:xfrm>
          <a:prstGeom prst="ellipse">
            <a:avLst/>
          </a:prstGeom>
          <a:solidFill>
            <a:srgbClr val="1B2A4A"/>
          </a:solidFill>
          <a:ln/>
        </p:spPr>
      </p:sp>
      <p:sp>
        <p:nvSpPr>
          <p:cNvPr id="15" name="Text 12"/>
          <p:cNvSpPr txBox="1"/>
          <p:nvPr/>
        </p:nvSpPr>
        <p:spPr>
          <a:xfrm>
            <a:off x="685800" y="3328416"/>
            <a:ext cx="384048" cy="384048"/>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3</a:t>
            </a:r>
            <a:endParaRPr lang="en-US" sz="1300" dirty="0"/>
          </a:p>
        </p:txBody>
      </p:sp>
      <p:sp>
        <p:nvSpPr>
          <p:cNvPr id="16" name="Text 13"/>
          <p:cNvSpPr txBox="1"/>
          <p:nvPr/>
        </p:nvSpPr>
        <p:spPr>
          <a:xfrm>
            <a:off x="1207008" y="3200400"/>
            <a:ext cx="2834640" cy="640080"/>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Construct the logframe matrix before drafting the sections</a:t>
            </a:r>
            <a:endParaRPr lang="en-US" sz="1250" dirty="0"/>
          </a:p>
        </p:txBody>
      </p:sp>
      <p:sp>
        <p:nvSpPr>
          <p:cNvPr id="17" name="Shape 14"/>
          <p:cNvSpPr/>
          <p:nvPr/>
        </p:nvSpPr>
        <p:spPr>
          <a:xfrm>
            <a:off x="4288536" y="1691640"/>
            <a:ext cx="3703320" cy="594360"/>
          </a:xfrm>
          <a:prstGeom prst="chevron">
            <a:avLst/>
          </a:prstGeom>
          <a:solidFill>
            <a:srgbClr val="24365F"/>
          </a:solidFill>
          <a:ln/>
        </p:spPr>
      </p:sp>
      <p:sp>
        <p:nvSpPr>
          <p:cNvPr id="18" name="Text 15"/>
          <p:cNvSpPr txBox="1"/>
          <p:nvPr/>
        </p:nvSpPr>
        <p:spPr>
          <a:xfrm>
            <a:off x="4745736" y="1691640"/>
            <a:ext cx="2788920" cy="59436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While drafting</a:t>
            </a:r>
            <a:endParaRPr lang="en-US" sz="1700" dirty="0"/>
          </a:p>
        </p:txBody>
      </p:sp>
      <p:sp>
        <p:nvSpPr>
          <p:cNvPr id="19" name="Shape 16"/>
          <p:cNvSpPr/>
          <p:nvPr/>
        </p:nvSpPr>
        <p:spPr>
          <a:xfrm>
            <a:off x="4288536" y="2468880"/>
            <a:ext cx="3611880" cy="640080"/>
          </a:xfrm>
          <a:prstGeom prst="roundRect">
            <a:avLst>
              <a:gd name="adj" fmla="val 11429"/>
            </a:avLst>
          </a:prstGeom>
          <a:solidFill>
            <a:srgbClr val="F4F7FC"/>
          </a:solidFill>
          <a:ln/>
        </p:spPr>
      </p:sp>
      <p:sp>
        <p:nvSpPr>
          <p:cNvPr id="20" name="Shape 17"/>
          <p:cNvSpPr/>
          <p:nvPr/>
        </p:nvSpPr>
        <p:spPr>
          <a:xfrm>
            <a:off x="4425696" y="2596896"/>
            <a:ext cx="384048" cy="384048"/>
          </a:xfrm>
          <a:prstGeom prst="ellipse">
            <a:avLst/>
          </a:prstGeom>
          <a:solidFill>
            <a:srgbClr val="1B2A4A"/>
          </a:solidFill>
          <a:ln/>
        </p:spPr>
      </p:sp>
      <p:sp>
        <p:nvSpPr>
          <p:cNvPr id="21" name="Text 18"/>
          <p:cNvSpPr txBox="1"/>
          <p:nvPr/>
        </p:nvSpPr>
        <p:spPr>
          <a:xfrm>
            <a:off x="4425696" y="2596896"/>
            <a:ext cx="384048" cy="384048"/>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2</a:t>
            </a:r>
            <a:endParaRPr lang="en-US" sz="1300" dirty="0"/>
          </a:p>
        </p:txBody>
      </p:sp>
      <p:sp>
        <p:nvSpPr>
          <p:cNvPr id="22" name="Text 19"/>
          <p:cNvSpPr txBox="1"/>
          <p:nvPr/>
        </p:nvSpPr>
        <p:spPr>
          <a:xfrm>
            <a:off x="4946904" y="2468880"/>
            <a:ext cx="2834640" cy="640080"/>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Apply the SMART rule; match the scale of results to the budget</a:t>
            </a:r>
            <a:endParaRPr lang="en-US" sz="1250" dirty="0"/>
          </a:p>
        </p:txBody>
      </p:sp>
      <p:sp>
        <p:nvSpPr>
          <p:cNvPr id="23" name="Shape 20"/>
          <p:cNvSpPr/>
          <p:nvPr/>
        </p:nvSpPr>
        <p:spPr>
          <a:xfrm>
            <a:off x="4288536" y="3200400"/>
            <a:ext cx="3611880" cy="640080"/>
          </a:xfrm>
          <a:prstGeom prst="roundRect">
            <a:avLst>
              <a:gd name="adj" fmla="val 11429"/>
            </a:avLst>
          </a:prstGeom>
          <a:solidFill>
            <a:srgbClr val="F4F7FC"/>
          </a:solidFill>
          <a:ln/>
        </p:spPr>
      </p:sp>
      <p:sp>
        <p:nvSpPr>
          <p:cNvPr id="24" name="Shape 21"/>
          <p:cNvSpPr/>
          <p:nvPr/>
        </p:nvSpPr>
        <p:spPr>
          <a:xfrm>
            <a:off x="4425696" y="3328416"/>
            <a:ext cx="384048" cy="384048"/>
          </a:xfrm>
          <a:prstGeom prst="ellipse">
            <a:avLst/>
          </a:prstGeom>
          <a:solidFill>
            <a:srgbClr val="1B2A4A"/>
          </a:solidFill>
          <a:ln/>
        </p:spPr>
      </p:sp>
      <p:sp>
        <p:nvSpPr>
          <p:cNvPr id="25" name="Text 22"/>
          <p:cNvSpPr txBox="1"/>
          <p:nvPr/>
        </p:nvSpPr>
        <p:spPr>
          <a:xfrm>
            <a:off x="4425696" y="3328416"/>
            <a:ext cx="384048" cy="384048"/>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4</a:t>
            </a:r>
            <a:endParaRPr lang="en-US" sz="1300" dirty="0"/>
          </a:p>
        </p:txBody>
      </p:sp>
      <p:sp>
        <p:nvSpPr>
          <p:cNvPr id="26" name="Text 23"/>
          <p:cNvSpPr txBox="1"/>
          <p:nvPr/>
        </p:nvSpPr>
        <p:spPr>
          <a:xfrm>
            <a:off x="4946904" y="3200400"/>
            <a:ext cx="2834640" cy="640080"/>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Link each partner's competencies to specific tasks</a:t>
            </a:r>
            <a:endParaRPr lang="en-US" sz="1250" dirty="0"/>
          </a:p>
        </p:txBody>
      </p:sp>
      <p:sp>
        <p:nvSpPr>
          <p:cNvPr id="27" name="Shape 24"/>
          <p:cNvSpPr/>
          <p:nvPr/>
        </p:nvSpPr>
        <p:spPr>
          <a:xfrm>
            <a:off x="4288536" y="3931920"/>
            <a:ext cx="3611880" cy="640080"/>
          </a:xfrm>
          <a:prstGeom prst="roundRect">
            <a:avLst>
              <a:gd name="adj" fmla="val 11429"/>
            </a:avLst>
          </a:prstGeom>
          <a:solidFill>
            <a:srgbClr val="F4F7FC"/>
          </a:solidFill>
          <a:ln/>
        </p:spPr>
      </p:sp>
      <p:sp>
        <p:nvSpPr>
          <p:cNvPr id="28" name="Shape 25"/>
          <p:cNvSpPr/>
          <p:nvPr/>
        </p:nvSpPr>
        <p:spPr>
          <a:xfrm>
            <a:off x="4425696" y="4059936"/>
            <a:ext cx="384048" cy="384048"/>
          </a:xfrm>
          <a:prstGeom prst="ellipse">
            <a:avLst/>
          </a:prstGeom>
          <a:solidFill>
            <a:srgbClr val="1B2A4A"/>
          </a:solidFill>
          <a:ln/>
        </p:spPr>
      </p:sp>
      <p:sp>
        <p:nvSpPr>
          <p:cNvPr id="29" name="Text 26"/>
          <p:cNvSpPr txBox="1"/>
          <p:nvPr/>
        </p:nvSpPr>
        <p:spPr>
          <a:xfrm>
            <a:off x="4425696" y="4059936"/>
            <a:ext cx="384048" cy="384048"/>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5</a:t>
            </a:r>
            <a:endParaRPr lang="en-US" sz="1300" dirty="0"/>
          </a:p>
        </p:txBody>
      </p:sp>
      <p:sp>
        <p:nvSpPr>
          <p:cNvPr id="30" name="Text 27"/>
          <p:cNvSpPr txBox="1"/>
          <p:nvPr/>
        </p:nvSpPr>
        <p:spPr>
          <a:xfrm>
            <a:off x="4946904" y="3931920"/>
            <a:ext cx="2834640" cy="640080"/>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Plan institutional and financial sustainability at the design stage</a:t>
            </a:r>
            <a:endParaRPr lang="en-US" sz="1250" dirty="0"/>
          </a:p>
        </p:txBody>
      </p:sp>
      <p:sp>
        <p:nvSpPr>
          <p:cNvPr id="31" name="Shape 28"/>
          <p:cNvSpPr/>
          <p:nvPr/>
        </p:nvSpPr>
        <p:spPr>
          <a:xfrm>
            <a:off x="4288536" y="4663440"/>
            <a:ext cx="3611880" cy="640080"/>
          </a:xfrm>
          <a:prstGeom prst="roundRect">
            <a:avLst>
              <a:gd name="adj" fmla="val 11429"/>
            </a:avLst>
          </a:prstGeom>
          <a:solidFill>
            <a:srgbClr val="F4F7FC"/>
          </a:solidFill>
          <a:ln/>
        </p:spPr>
      </p:sp>
      <p:sp>
        <p:nvSpPr>
          <p:cNvPr id="32" name="Shape 29"/>
          <p:cNvSpPr/>
          <p:nvPr/>
        </p:nvSpPr>
        <p:spPr>
          <a:xfrm>
            <a:off x="4425696" y="4791456"/>
            <a:ext cx="384048" cy="384048"/>
          </a:xfrm>
          <a:prstGeom prst="ellipse">
            <a:avLst/>
          </a:prstGeom>
          <a:solidFill>
            <a:srgbClr val="1B2A4A"/>
          </a:solidFill>
          <a:ln/>
        </p:spPr>
      </p:sp>
      <p:sp>
        <p:nvSpPr>
          <p:cNvPr id="33" name="Text 30"/>
          <p:cNvSpPr txBox="1"/>
          <p:nvPr/>
        </p:nvSpPr>
        <p:spPr>
          <a:xfrm>
            <a:off x="4425696" y="4791456"/>
            <a:ext cx="384048" cy="384048"/>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7</a:t>
            </a:r>
            <a:endParaRPr lang="en-US" sz="1300" dirty="0"/>
          </a:p>
        </p:txBody>
      </p:sp>
      <p:sp>
        <p:nvSpPr>
          <p:cNvPr id="34" name="Text 31"/>
          <p:cNvSpPr txBox="1"/>
          <p:nvPr/>
        </p:nvSpPr>
        <p:spPr>
          <a:xfrm>
            <a:off x="4946904" y="4663440"/>
            <a:ext cx="2834640" cy="640080"/>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Prepare the budget with the financial manager, in parallel</a:t>
            </a:r>
            <a:endParaRPr lang="en-US" sz="1250" dirty="0"/>
          </a:p>
        </p:txBody>
      </p:sp>
      <p:sp>
        <p:nvSpPr>
          <p:cNvPr id="35" name="Shape 32"/>
          <p:cNvSpPr/>
          <p:nvPr/>
        </p:nvSpPr>
        <p:spPr>
          <a:xfrm>
            <a:off x="8028432" y="1691640"/>
            <a:ext cx="3611880" cy="594360"/>
          </a:xfrm>
          <a:prstGeom prst="chevron">
            <a:avLst/>
          </a:prstGeom>
          <a:solidFill>
            <a:srgbClr val="31487A"/>
          </a:solidFill>
          <a:ln/>
        </p:spPr>
      </p:sp>
      <p:sp>
        <p:nvSpPr>
          <p:cNvPr id="36" name="Text 33"/>
          <p:cNvSpPr txBox="1"/>
          <p:nvPr/>
        </p:nvSpPr>
        <p:spPr>
          <a:xfrm>
            <a:off x="8485632" y="1691640"/>
            <a:ext cx="2788920" cy="59436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Before submission</a:t>
            </a:r>
            <a:endParaRPr lang="en-US" sz="1700" dirty="0"/>
          </a:p>
        </p:txBody>
      </p:sp>
      <p:sp>
        <p:nvSpPr>
          <p:cNvPr id="37" name="Shape 34"/>
          <p:cNvSpPr/>
          <p:nvPr/>
        </p:nvSpPr>
        <p:spPr>
          <a:xfrm>
            <a:off x="8028432" y="2468880"/>
            <a:ext cx="3611880" cy="640080"/>
          </a:xfrm>
          <a:prstGeom prst="roundRect">
            <a:avLst>
              <a:gd name="adj" fmla="val 11429"/>
            </a:avLst>
          </a:prstGeom>
          <a:solidFill>
            <a:srgbClr val="F4F7FC"/>
          </a:solidFill>
          <a:ln/>
        </p:spPr>
      </p:sp>
      <p:sp>
        <p:nvSpPr>
          <p:cNvPr id="38" name="Shape 35"/>
          <p:cNvSpPr/>
          <p:nvPr/>
        </p:nvSpPr>
        <p:spPr>
          <a:xfrm>
            <a:off x="8165592" y="2596896"/>
            <a:ext cx="384048" cy="384048"/>
          </a:xfrm>
          <a:prstGeom prst="ellipse">
            <a:avLst/>
          </a:prstGeom>
          <a:solidFill>
            <a:srgbClr val="1B2A4A"/>
          </a:solidFill>
          <a:ln/>
        </p:spPr>
      </p:sp>
      <p:sp>
        <p:nvSpPr>
          <p:cNvPr id="39" name="Text 36"/>
          <p:cNvSpPr txBox="1"/>
          <p:nvPr/>
        </p:nvSpPr>
        <p:spPr>
          <a:xfrm>
            <a:off x="8165592" y="2596896"/>
            <a:ext cx="384048" cy="384048"/>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3</a:t>
            </a:r>
            <a:endParaRPr lang="en-US" sz="1300" dirty="0"/>
          </a:p>
        </p:txBody>
      </p:sp>
      <p:sp>
        <p:nvSpPr>
          <p:cNvPr id="40" name="Text 37"/>
          <p:cNvSpPr txBox="1"/>
          <p:nvPr/>
        </p:nvSpPr>
        <p:spPr>
          <a:xfrm>
            <a:off x="8686800" y="2468880"/>
            <a:ext cx="2834640" cy="640080"/>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Cross-check terminology, indicators and budget lines</a:t>
            </a:r>
            <a:endParaRPr lang="en-US" sz="1250" dirty="0"/>
          </a:p>
        </p:txBody>
      </p:sp>
      <p:sp>
        <p:nvSpPr>
          <p:cNvPr id="41" name="Shape 38"/>
          <p:cNvSpPr/>
          <p:nvPr/>
        </p:nvSpPr>
        <p:spPr>
          <a:xfrm>
            <a:off x="8028432" y="3200400"/>
            <a:ext cx="3611880" cy="640080"/>
          </a:xfrm>
          <a:prstGeom prst="roundRect">
            <a:avLst>
              <a:gd name="adj" fmla="val 11429"/>
            </a:avLst>
          </a:prstGeom>
          <a:solidFill>
            <a:srgbClr val="F4F7FC"/>
          </a:solidFill>
          <a:ln/>
        </p:spPr>
      </p:sp>
      <p:sp>
        <p:nvSpPr>
          <p:cNvPr id="42" name="Shape 39"/>
          <p:cNvSpPr/>
          <p:nvPr/>
        </p:nvSpPr>
        <p:spPr>
          <a:xfrm>
            <a:off x="8165592" y="3328416"/>
            <a:ext cx="384048" cy="384048"/>
          </a:xfrm>
          <a:prstGeom prst="ellipse">
            <a:avLst/>
          </a:prstGeom>
          <a:solidFill>
            <a:srgbClr val="1B2A4A"/>
          </a:solidFill>
          <a:ln/>
        </p:spPr>
      </p:sp>
      <p:sp>
        <p:nvSpPr>
          <p:cNvPr id="43" name="Text 40"/>
          <p:cNvSpPr txBox="1"/>
          <p:nvPr/>
        </p:nvSpPr>
        <p:spPr>
          <a:xfrm>
            <a:off x="8165592" y="3328416"/>
            <a:ext cx="384048" cy="384048"/>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6</a:t>
            </a:r>
            <a:endParaRPr lang="en-US" sz="1300" dirty="0"/>
          </a:p>
        </p:txBody>
      </p:sp>
      <p:sp>
        <p:nvSpPr>
          <p:cNvPr id="44" name="Text 41"/>
          <p:cNvSpPr txBox="1"/>
          <p:nvPr/>
        </p:nvSpPr>
        <p:spPr>
          <a:xfrm>
            <a:off x="8686800" y="3200400"/>
            <a:ext cx="2834640" cy="640080"/>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Work through the checklist of formal requirements</a:t>
            </a:r>
            <a:endParaRPr lang="en-US" sz="1250" dirty="0"/>
          </a:p>
        </p:txBody>
      </p:sp>
      <p:sp>
        <p:nvSpPr>
          <p:cNvPr id="45" name="Shape 42"/>
          <p:cNvSpPr/>
          <p:nvPr/>
        </p:nvSpPr>
        <p:spPr>
          <a:xfrm>
            <a:off x="8028432" y="3931920"/>
            <a:ext cx="3611880" cy="640080"/>
          </a:xfrm>
          <a:prstGeom prst="roundRect">
            <a:avLst>
              <a:gd name="adj" fmla="val 11429"/>
            </a:avLst>
          </a:prstGeom>
          <a:solidFill>
            <a:srgbClr val="F4F7FC"/>
          </a:solidFill>
          <a:ln/>
        </p:spPr>
      </p:sp>
      <p:sp>
        <p:nvSpPr>
          <p:cNvPr id="46" name="Shape 43"/>
          <p:cNvSpPr/>
          <p:nvPr/>
        </p:nvSpPr>
        <p:spPr>
          <a:xfrm>
            <a:off x="8165592" y="4059936"/>
            <a:ext cx="384048" cy="384048"/>
          </a:xfrm>
          <a:prstGeom prst="ellipse">
            <a:avLst/>
          </a:prstGeom>
          <a:solidFill>
            <a:srgbClr val="1B2A4A"/>
          </a:solidFill>
          <a:ln/>
        </p:spPr>
      </p:sp>
      <p:sp>
        <p:nvSpPr>
          <p:cNvPr id="47" name="Text 44"/>
          <p:cNvSpPr txBox="1"/>
          <p:nvPr/>
        </p:nvSpPr>
        <p:spPr>
          <a:xfrm>
            <a:off x="8165592" y="4059936"/>
            <a:ext cx="384048" cy="384048"/>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6</a:t>
            </a:r>
            <a:endParaRPr lang="en-US" sz="1300" dirty="0"/>
          </a:p>
        </p:txBody>
      </p:sp>
      <p:sp>
        <p:nvSpPr>
          <p:cNvPr id="48" name="Text 45"/>
          <p:cNvSpPr txBox="1"/>
          <p:nvPr/>
        </p:nvSpPr>
        <p:spPr>
          <a:xfrm>
            <a:off x="8686800" y="3931920"/>
            <a:ext cx="2834640" cy="640080"/>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Submit well in advance of the deadline</a:t>
            </a:r>
            <a:endParaRPr lang="en-US" sz="1250" dirty="0"/>
          </a:p>
        </p:txBody>
      </p:sp>
      <p:sp>
        <p:nvSpPr>
          <p:cNvPr id="49" name="Shape 46"/>
          <p:cNvSpPr/>
          <p:nvPr/>
        </p:nvSpPr>
        <p:spPr>
          <a:xfrm>
            <a:off x="548640" y="5486400"/>
            <a:ext cx="11091672" cy="640080"/>
          </a:xfrm>
          <a:prstGeom prst="roundRect">
            <a:avLst>
              <a:gd name="adj" fmla="val 11429"/>
            </a:avLst>
          </a:prstGeom>
          <a:solidFill>
            <a:srgbClr val="1B2A4A"/>
          </a:solidFill>
          <a:ln/>
        </p:spPr>
      </p:sp>
      <p:sp>
        <p:nvSpPr>
          <p:cNvPr id="50" name="Shape 47"/>
          <p:cNvSpPr/>
          <p:nvPr/>
        </p:nvSpPr>
        <p:spPr>
          <a:xfrm>
            <a:off x="777240" y="5623560"/>
            <a:ext cx="365760" cy="365760"/>
          </a:xfrm>
          <a:prstGeom prst="ellipse">
            <a:avLst/>
          </a:prstGeom>
          <a:solidFill>
            <a:srgbClr val="31487A"/>
          </a:solidFill>
          <a:ln/>
        </p:spPr>
      </p:sp>
      <p:pic>
        <p:nvPicPr>
          <p:cNvPr id="51" name="Image 0" descr="preencoded.png">    </p:cNvPr>
          <p:cNvPicPr>
            <a:picLocks noChangeAspect="1"/>
          </p:cNvPicPr>
          <p:nvPr/>
        </p:nvPicPr>
        <p:blipFill>
          <a:blip r:embed="rId1"/>
          <a:stretch>
            <a:fillRect/>
          </a:stretch>
        </p:blipFill>
        <p:spPr>
          <a:xfrm>
            <a:off x="875995" y="5722315"/>
            <a:ext cx="168250" cy="168250"/>
          </a:xfrm>
          <a:prstGeom prst="rect">
            <a:avLst/>
          </a:prstGeom>
        </p:spPr>
      </p:pic>
      <p:sp>
        <p:nvSpPr>
          <p:cNvPr id="52" name="Text 48"/>
          <p:cNvSpPr txBox="1"/>
          <p:nvPr/>
        </p:nvSpPr>
        <p:spPr>
          <a:xfrm>
            <a:off x="1371600" y="5577840"/>
            <a:ext cx="10040112" cy="45720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Numbers refer to the seven mistakes on the previous slide. Several safeguards belong before or alongside drafting, not at the end.</a:t>
            </a:r>
            <a:endParaRPr lang="en-US" sz="13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411480"/>
            <a:ext cx="54864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SUMMARY</a:t>
            </a:r>
            <a:endParaRPr lang="en-US" sz="1100" dirty="0"/>
          </a:p>
        </p:txBody>
      </p:sp>
      <p:sp>
        <p:nvSpPr>
          <p:cNvPr id="6" name="Text 4"/>
          <p:cNvSpPr txBox="1"/>
          <p:nvPr/>
        </p:nvSpPr>
        <p:spPr>
          <a:xfrm>
            <a:off x="548640" y="685800"/>
            <a:ext cx="10058400" cy="77724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Key Takeaways</a:t>
            </a:r>
            <a:endParaRPr lang="en-US" sz="3000" dirty="0"/>
          </a:p>
        </p:txBody>
      </p:sp>
      <p:sp>
        <p:nvSpPr>
          <p:cNvPr id="7" name="Shape 5"/>
          <p:cNvSpPr/>
          <p:nvPr/>
        </p:nvSpPr>
        <p:spPr>
          <a:xfrm>
            <a:off x="548640" y="1737360"/>
            <a:ext cx="457200" cy="457200"/>
          </a:xfrm>
          <a:prstGeom prst="ellipse">
            <a:avLst/>
          </a:prstGeom>
          <a:solidFill>
            <a:srgbClr val="C9A227"/>
          </a:solidFill>
          <a:ln/>
        </p:spPr>
      </p:sp>
      <p:pic>
        <p:nvPicPr>
          <p:cNvPr id="8" name="Image 0" descr="preencoded.png">    </p:cNvPr>
          <p:cNvPicPr>
            <a:picLocks noChangeAspect="1"/>
          </p:cNvPicPr>
          <p:nvPr/>
        </p:nvPicPr>
        <p:blipFill>
          <a:blip r:embed="rId1"/>
          <a:stretch>
            <a:fillRect/>
          </a:stretch>
        </p:blipFill>
        <p:spPr>
          <a:xfrm>
            <a:off x="672084" y="1860804"/>
            <a:ext cx="210312" cy="210312"/>
          </a:xfrm>
          <a:prstGeom prst="rect">
            <a:avLst/>
          </a:prstGeom>
        </p:spPr>
      </p:pic>
      <p:sp>
        <p:nvSpPr>
          <p:cNvPr id="9" name="Text 6"/>
          <p:cNvSpPr txBox="1"/>
          <p:nvPr/>
        </p:nvSpPr>
        <p:spPr>
          <a:xfrm>
            <a:off x="1188720" y="169164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Most proposals share one logical structure, from the problem to the expected effect; the executive summary opens the document but is written last.</a:t>
            </a:r>
            <a:endParaRPr lang="en-US" sz="1500" dirty="0"/>
          </a:p>
        </p:txBody>
      </p:sp>
      <p:sp>
        <p:nvSpPr>
          <p:cNvPr id="10" name="Shape 7"/>
          <p:cNvSpPr/>
          <p:nvPr/>
        </p:nvSpPr>
        <p:spPr>
          <a:xfrm>
            <a:off x="548640" y="3154680"/>
            <a:ext cx="457200" cy="457200"/>
          </a:xfrm>
          <a:prstGeom prst="ellipse">
            <a:avLst/>
          </a:prstGeom>
          <a:solidFill>
            <a:srgbClr val="C9A227"/>
          </a:solidFill>
          <a:ln/>
        </p:spPr>
      </p:sp>
      <p:pic>
        <p:nvPicPr>
          <p:cNvPr id="11" name="Image 1" descr="preencoded.png">    </p:cNvPr>
          <p:cNvPicPr>
            <a:picLocks noChangeAspect="1"/>
          </p:cNvPicPr>
          <p:nvPr/>
        </p:nvPicPr>
        <p:blipFill>
          <a:blip r:embed="rId2"/>
          <a:stretch>
            <a:fillRect/>
          </a:stretch>
        </p:blipFill>
        <p:spPr>
          <a:xfrm>
            <a:off x="672084" y="3278124"/>
            <a:ext cx="210312" cy="210312"/>
          </a:xfrm>
          <a:prstGeom prst="rect">
            <a:avLst/>
          </a:prstGeom>
        </p:spPr>
      </p:pic>
      <p:sp>
        <p:nvSpPr>
          <p:cNvPr id="12" name="Text 8"/>
          <p:cNvSpPr txBox="1"/>
          <p:nvPr/>
        </p:nvSpPr>
        <p:spPr>
          <a:xfrm>
            <a:off x="1188720" y="310896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The overall goal is a contribution; the specific objective is a measurable change of state for the target group; activities are not objectives.</a:t>
            </a:r>
            <a:endParaRPr lang="en-US" sz="1500" dirty="0"/>
          </a:p>
        </p:txBody>
      </p:sp>
      <p:sp>
        <p:nvSpPr>
          <p:cNvPr id="13" name="Shape 9"/>
          <p:cNvSpPr/>
          <p:nvPr/>
        </p:nvSpPr>
        <p:spPr>
          <a:xfrm>
            <a:off x="548640" y="4572000"/>
            <a:ext cx="457200" cy="457200"/>
          </a:xfrm>
          <a:prstGeom prst="ellipse">
            <a:avLst/>
          </a:prstGeom>
          <a:solidFill>
            <a:srgbClr val="C9A227"/>
          </a:solidFill>
          <a:ln/>
        </p:spPr>
      </p:sp>
      <p:pic>
        <p:nvPicPr>
          <p:cNvPr id="14" name="Image 2" descr="preencoded.png">    </p:cNvPr>
          <p:cNvPicPr>
            <a:picLocks noChangeAspect="1"/>
          </p:cNvPicPr>
          <p:nvPr/>
        </p:nvPicPr>
        <p:blipFill>
          <a:blip r:embed="rId3"/>
          <a:stretch>
            <a:fillRect/>
          </a:stretch>
        </p:blipFill>
        <p:spPr>
          <a:xfrm>
            <a:off x="672084" y="4695444"/>
            <a:ext cx="210312" cy="210312"/>
          </a:xfrm>
          <a:prstGeom prst="rect">
            <a:avLst/>
          </a:prstGeom>
        </p:spPr>
      </p:pic>
      <p:sp>
        <p:nvSpPr>
          <p:cNvPr id="15" name="Text 10"/>
          <p:cNvSpPr txBox="1"/>
          <p:nvPr/>
        </p:nvSpPr>
        <p:spPr>
          <a:xfrm>
            <a:off x="1188720" y="452628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SMART formulations and indicators that combine quantitative and qualitative dimensions, and separate outputs from outcomes, make results verifiable.</a:t>
            </a:r>
            <a:endParaRPr lang="en-US" sz="1500" dirty="0"/>
          </a:p>
        </p:txBody>
      </p:sp>
      <p:sp>
        <p:nvSpPr>
          <p:cNvPr id="16" name="Shape 11"/>
          <p:cNvSpPr/>
          <p:nvPr/>
        </p:nvSpPr>
        <p:spPr>
          <a:xfrm>
            <a:off x="6309360" y="1737360"/>
            <a:ext cx="457200" cy="457200"/>
          </a:xfrm>
          <a:prstGeom prst="ellipse">
            <a:avLst/>
          </a:prstGeom>
          <a:solidFill>
            <a:srgbClr val="C9A227"/>
          </a:solidFill>
          <a:ln/>
        </p:spPr>
      </p:sp>
      <p:pic>
        <p:nvPicPr>
          <p:cNvPr id="17" name="Image 3" descr="preencoded.png">    </p:cNvPr>
          <p:cNvPicPr>
            <a:picLocks noChangeAspect="1"/>
          </p:cNvPicPr>
          <p:nvPr/>
        </p:nvPicPr>
        <p:blipFill>
          <a:blip r:embed="rId4"/>
          <a:stretch>
            <a:fillRect/>
          </a:stretch>
        </p:blipFill>
        <p:spPr>
          <a:xfrm>
            <a:off x="6432804" y="1860804"/>
            <a:ext cx="210312" cy="210312"/>
          </a:xfrm>
          <a:prstGeom prst="rect">
            <a:avLst/>
          </a:prstGeom>
        </p:spPr>
      </p:pic>
      <p:sp>
        <p:nvSpPr>
          <p:cNvPr id="18" name="Text 12"/>
          <p:cNvSpPr txBox="1"/>
          <p:nvPr/>
        </p:nvSpPr>
        <p:spPr>
          <a:xfrm>
            <a:off x="6949440" y="169164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Work packages, a WBS built on the 100% rule, deliverables, milestones and a Gantt chart turn objectives into an implementation plan.</a:t>
            </a:r>
            <a:endParaRPr lang="en-US" sz="1500" dirty="0"/>
          </a:p>
        </p:txBody>
      </p:sp>
      <p:sp>
        <p:nvSpPr>
          <p:cNvPr id="19" name="Shape 13"/>
          <p:cNvSpPr/>
          <p:nvPr/>
        </p:nvSpPr>
        <p:spPr>
          <a:xfrm>
            <a:off x="6309360" y="3154680"/>
            <a:ext cx="457200" cy="457200"/>
          </a:xfrm>
          <a:prstGeom prst="ellipse">
            <a:avLst/>
          </a:prstGeom>
          <a:solidFill>
            <a:srgbClr val="C9A227"/>
          </a:solidFill>
          <a:ln/>
        </p:spPr>
      </p:sp>
      <p:pic>
        <p:nvPicPr>
          <p:cNvPr id="20" name="Image 4" descr="preencoded.png">    </p:cNvPr>
          <p:cNvPicPr>
            <a:picLocks noChangeAspect="1"/>
          </p:cNvPicPr>
          <p:nvPr/>
        </p:nvPicPr>
        <p:blipFill>
          <a:blip r:embed="rId5"/>
          <a:stretch>
            <a:fillRect/>
          </a:stretch>
        </p:blipFill>
        <p:spPr>
          <a:xfrm>
            <a:off x="6432804" y="3278124"/>
            <a:ext cx="210312" cy="210312"/>
          </a:xfrm>
          <a:prstGeom prst="rect">
            <a:avLst/>
          </a:prstGeom>
        </p:spPr>
      </p:pic>
      <p:sp>
        <p:nvSpPr>
          <p:cNvPr id="21" name="Text 14"/>
          <p:cNvSpPr txBox="1"/>
          <p:nvPr/>
        </p:nvSpPr>
        <p:spPr>
          <a:xfrm>
            <a:off x="6949440" y="310896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The application form demands the official template, length limits, cross-section consistency, technical checks and early submission.</a:t>
            </a:r>
            <a:endParaRPr lang="en-US" sz="1500" dirty="0"/>
          </a:p>
        </p:txBody>
      </p:sp>
      <p:sp>
        <p:nvSpPr>
          <p:cNvPr id="22" name="Shape 15"/>
          <p:cNvSpPr/>
          <p:nvPr/>
        </p:nvSpPr>
        <p:spPr>
          <a:xfrm>
            <a:off x="6309360" y="4572000"/>
            <a:ext cx="457200" cy="457200"/>
          </a:xfrm>
          <a:prstGeom prst="ellipse">
            <a:avLst/>
          </a:prstGeom>
          <a:solidFill>
            <a:srgbClr val="C9A227"/>
          </a:solidFill>
          <a:ln/>
        </p:spPr>
      </p:sp>
      <p:pic>
        <p:nvPicPr>
          <p:cNvPr id="23" name="Image 5" descr="preencoded.png">    </p:cNvPr>
          <p:cNvPicPr>
            <a:picLocks noChangeAspect="1"/>
          </p:cNvPicPr>
          <p:nvPr/>
        </p:nvPicPr>
        <p:blipFill>
          <a:blip r:embed="rId6"/>
          <a:stretch>
            <a:fillRect/>
          </a:stretch>
        </p:blipFill>
        <p:spPr>
          <a:xfrm>
            <a:off x="6432804" y="4695444"/>
            <a:ext cx="210312" cy="210312"/>
          </a:xfrm>
          <a:prstGeom prst="rect">
            <a:avLst/>
          </a:prstGeom>
        </p:spPr>
      </p:pic>
      <p:sp>
        <p:nvSpPr>
          <p:cNvPr id="24" name="Text 16"/>
          <p:cNvSpPr txBox="1"/>
          <p:nvPr/>
        </p:nvSpPr>
        <p:spPr>
          <a:xfrm>
            <a:off x="6949440" y="452628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Evaluators score relevance, quality, impact, sustainability and cost-effectiveness against individual and overall thresholds; common mistakes are preventable.</a:t>
            </a:r>
            <a:endParaRPr lang="en-US" sz="1500" dirty="0"/>
          </a:p>
        </p:txBody>
      </p:sp>
      <p:sp>
        <p:nvSpPr>
          <p:cNvPr id="25" name="Text 17"/>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3  ·  INTERNATIONAL PROJECT ACTIVITY</a:t>
            </a:r>
            <a:endParaRPr lang="en-US" sz="900" dirty="0"/>
          </a:p>
        </p:txBody>
      </p:sp>
      <p:sp>
        <p:nvSpPr>
          <p:cNvPr id="26" name="Text 18"/>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27</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SELF-CHECK</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Questions for Self-Assessment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28</a:t>
            </a:r>
            <a:endParaRPr lang="en-US" sz="900" dirty="0"/>
          </a:p>
        </p:txBody>
      </p:sp>
      <p:sp>
        <p:nvSpPr>
          <p:cNvPr id="6" name="Shape 4"/>
          <p:cNvSpPr/>
          <p:nvPr/>
        </p:nvSpPr>
        <p:spPr>
          <a:xfrm>
            <a:off x="548640" y="1691640"/>
            <a:ext cx="5394960" cy="1298448"/>
          </a:xfrm>
          <a:prstGeom prst="roundRect">
            <a:avLst>
              <a:gd name="adj" fmla="val 5634"/>
            </a:avLst>
          </a:prstGeom>
          <a:solidFill>
            <a:srgbClr val="F4F7FC"/>
          </a:solidFill>
          <a:ln/>
        </p:spPr>
      </p:sp>
      <p:sp>
        <p:nvSpPr>
          <p:cNvPr id="7" name="Shape 5"/>
          <p:cNvSpPr/>
          <p:nvPr/>
        </p:nvSpPr>
        <p:spPr>
          <a:xfrm>
            <a:off x="731520" y="2112264"/>
            <a:ext cx="457200" cy="457200"/>
          </a:xfrm>
          <a:prstGeom prst="ellipse">
            <a:avLst/>
          </a:prstGeom>
          <a:solidFill>
            <a:srgbClr val="1B2A4A"/>
          </a:solidFill>
          <a:ln/>
        </p:spPr>
      </p:sp>
      <p:sp>
        <p:nvSpPr>
          <p:cNvPr id="8" name="Text 6"/>
          <p:cNvSpPr txBox="1"/>
          <p:nvPr/>
        </p:nvSpPr>
        <p:spPr>
          <a:xfrm>
            <a:off x="731520" y="211226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9" name="Text 7"/>
          <p:cNvSpPr txBox="1"/>
          <p:nvPr/>
        </p:nvSpPr>
        <p:spPr>
          <a:xfrm>
            <a:off x="1371600" y="178308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Why is the executive summary traditionally prepared after work on all other sections of the application has been completed?</a:t>
            </a:r>
            <a:endParaRPr lang="en-US" sz="1350" dirty="0"/>
          </a:p>
        </p:txBody>
      </p:sp>
      <p:sp>
        <p:nvSpPr>
          <p:cNvPr id="10" name="Shape 8"/>
          <p:cNvSpPr/>
          <p:nvPr/>
        </p:nvSpPr>
        <p:spPr>
          <a:xfrm>
            <a:off x="548640" y="3154680"/>
            <a:ext cx="5394960" cy="1298448"/>
          </a:xfrm>
          <a:prstGeom prst="roundRect">
            <a:avLst>
              <a:gd name="adj" fmla="val 5634"/>
            </a:avLst>
          </a:prstGeom>
          <a:solidFill>
            <a:srgbClr val="F4F7FC"/>
          </a:solidFill>
          <a:ln/>
        </p:spPr>
      </p:sp>
      <p:sp>
        <p:nvSpPr>
          <p:cNvPr id="11" name="Shape 9"/>
          <p:cNvSpPr/>
          <p:nvPr/>
        </p:nvSpPr>
        <p:spPr>
          <a:xfrm>
            <a:off x="731520" y="3575304"/>
            <a:ext cx="457200" cy="457200"/>
          </a:xfrm>
          <a:prstGeom prst="ellipse">
            <a:avLst/>
          </a:prstGeom>
          <a:solidFill>
            <a:srgbClr val="1B2A4A"/>
          </a:solidFill>
          <a:ln/>
        </p:spPr>
      </p:sp>
      <p:sp>
        <p:nvSpPr>
          <p:cNvPr id="12" name="Text 10"/>
          <p:cNvSpPr txBox="1"/>
          <p:nvPr/>
        </p:nvSpPr>
        <p:spPr>
          <a:xfrm>
            <a:off x="731520" y="357530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13" name="Text 11"/>
          <p:cNvSpPr txBox="1"/>
          <p:nvPr/>
        </p:nvSpPr>
        <p:spPr>
          <a:xfrm>
            <a:off x="1371600" y="324612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Give an example of the common mistake of “substituting means for objectives” and propose a correct formulation.</a:t>
            </a:r>
            <a:endParaRPr lang="en-US" sz="1350" dirty="0"/>
          </a:p>
        </p:txBody>
      </p:sp>
      <p:sp>
        <p:nvSpPr>
          <p:cNvPr id="14" name="Shape 12"/>
          <p:cNvSpPr/>
          <p:nvPr/>
        </p:nvSpPr>
        <p:spPr>
          <a:xfrm>
            <a:off x="548640" y="4617720"/>
            <a:ext cx="5394960" cy="1298448"/>
          </a:xfrm>
          <a:prstGeom prst="roundRect">
            <a:avLst>
              <a:gd name="adj" fmla="val 5634"/>
            </a:avLst>
          </a:prstGeom>
          <a:solidFill>
            <a:srgbClr val="F4F7FC"/>
          </a:solidFill>
          <a:ln/>
        </p:spPr>
      </p:sp>
      <p:sp>
        <p:nvSpPr>
          <p:cNvPr id="15" name="Shape 13"/>
          <p:cNvSpPr/>
          <p:nvPr/>
        </p:nvSpPr>
        <p:spPr>
          <a:xfrm>
            <a:off x="731520" y="5038344"/>
            <a:ext cx="457200" cy="457200"/>
          </a:xfrm>
          <a:prstGeom prst="ellipse">
            <a:avLst/>
          </a:prstGeom>
          <a:solidFill>
            <a:srgbClr val="1B2A4A"/>
          </a:solidFill>
          <a:ln/>
        </p:spPr>
      </p:sp>
      <p:sp>
        <p:nvSpPr>
          <p:cNvPr id="16" name="Text 14"/>
          <p:cNvSpPr txBox="1"/>
          <p:nvPr/>
        </p:nvSpPr>
        <p:spPr>
          <a:xfrm>
            <a:off x="731520" y="503834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17" name="Text 15"/>
          <p:cNvSpPr txBox="1"/>
          <p:nvPr/>
        </p:nvSpPr>
        <p:spPr>
          <a:xfrm>
            <a:off x="1371600" y="470916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What is the 100% rule in constructing a Work Breakdown Structure (WBS)?</a:t>
            </a:r>
            <a:endParaRPr lang="en-US" sz="1350" dirty="0"/>
          </a:p>
        </p:txBody>
      </p:sp>
      <p:sp>
        <p:nvSpPr>
          <p:cNvPr id="18" name="Shape 16"/>
          <p:cNvSpPr/>
          <p:nvPr/>
        </p:nvSpPr>
        <p:spPr>
          <a:xfrm>
            <a:off x="6217920" y="1691640"/>
            <a:ext cx="5394960" cy="1298448"/>
          </a:xfrm>
          <a:prstGeom prst="roundRect">
            <a:avLst>
              <a:gd name="adj" fmla="val 5634"/>
            </a:avLst>
          </a:prstGeom>
          <a:solidFill>
            <a:srgbClr val="F4F7FC"/>
          </a:solidFill>
          <a:ln/>
        </p:spPr>
      </p:sp>
      <p:sp>
        <p:nvSpPr>
          <p:cNvPr id="19" name="Shape 17"/>
          <p:cNvSpPr/>
          <p:nvPr/>
        </p:nvSpPr>
        <p:spPr>
          <a:xfrm>
            <a:off x="6400800" y="2112264"/>
            <a:ext cx="457200" cy="457200"/>
          </a:xfrm>
          <a:prstGeom prst="ellipse">
            <a:avLst/>
          </a:prstGeom>
          <a:solidFill>
            <a:srgbClr val="1B2A4A"/>
          </a:solidFill>
          <a:ln/>
        </p:spPr>
      </p:sp>
      <p:sp>
        <p:nvSpPr>
          <p:cNvPr id="20" name="Text 18"/>
          <p:cNvSpPr txBox="1"/>
          <p:nvPr/>
        </p:nvSpPr>
        <p:spPr>
          <a:xfrm>
            <a:off x="6400800" y="211226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4</a:t>
            </a:r>
            <a:endParaRPr lang="en-US" sz="1400" dirty="0"/>
          </a:p>
        </p:txBody>
      </p:sp>
      <p:sp>
        <p:nvSpPr>
          <p:cNvPr id="21" name="Text 19"/>
          <p:cNvSpPr txBox="1"/>
          <p:nvPr/>
        </p:nvSpPr>
        <p:spPr>
          <a:xfrm>
            <a:off x="7040880" y="178308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How does a milestone differ from a deliverable?</a:t>
            </a:r>
            <a:endParaRPr lang="en-US" sz="1350" dirty="0"/>
          </a:p>
        </p:txBody>
      </p:sp>
      <p:sp>
        <p:nvSpPr>
          <p:cNvPr id="22" name="Shape 20"/>
          <p:cNvSpPr/>
          <p:nvPr/>
        </p:nvSpPr>
        <p:spPr>
          <a:xfrm>
            <a:off x="6217920" y="3154680"/>
            <a:ext cx="5394960" cy="1298448"/>
          </a:xfrm>
          <a:prstGeom prst="roundRect">
            <a:avLst>
              <a:gd name="adj" fmla="val 5634"/>
            </a:avLst>
          </a:prstGeom>
          <a:solidFill>
            <a:srgbClr val="F4F7FC"/>
          </a:solidFill>
          <a:ln/>
        </p:spPr>
      </p:sp>
      <p:sp>
        <p:nvSpPr>
          <p:cNvPr id="23" name="Shape 21"/>
          <p:cNvSpPr/>
          <p:nvPr/>
        </p:nvSpPr>
        <p:spPr>
          <a:xfrm>
            <a:off x="6400800" y="3575304"/>
            <a:ext cx="457200" cy="457200"/>
          </a:xfrm>
          <a:prstGeom prst="ellipse">
            <a:avLst/>
          </a:prstGeom>
          <a:solidFill>
            <a:srgbClr val="1B2A4A"/>
          </a:solidFill>
          <a:ln/>
        </p:spPr>
      </p:sp>
      <p:sp>
        <p:nvSpPr>
          <p:cNvPr id="24" name="Text 22"/>
          <p:cNvSpPr txBox="1"/>
          <p:nvPr/>
        </p:nvSpPr>
        <p:spPr>
          <a:xfrm>
            <a:off x="6400800" y="357530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5</a:t>
            </a:r>
            <a:endParaRPr lang="en-US" sz="1400" dirty="0"/>
          </a:p>
        </p:txBody>
      </p:sp>
      <p:sp>
        <p:nvSpPr>
          <p:cNvPr id="25" name="Text 23"/>
          <p:cNvSpPr txBox="1"/>
          <p:nvPr/>
        </p:nvSpPr>
        <p:spPr>
          <a:xfrm>
            <a:off x="7040880" y="324612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Explain the logic of thresholds in evaluating applications against individual criteria.</a:t>
            </a:r>
            <a:endParaRPr lang="en-US" sz="1350" dirty="0"/>
          </a:p>
        </p:txBody>
      </p:sp>
      <p:sp>
        <p:nvSpPr>
          <p:cNvPr id="26" name="Shape 24"/>
          <p:cNvSpPr/>
          <p:nvPr/>
        </p:nvSpPr>
        <p:spPr>
          <a:xfrm>
            <a:off x="6217920" y="4617720"/>
            <a:ext cx="5394960" cy="1298448"/>
          </a:xfrm>
          <a:prstGeom prst="roundRect">
            <a:avLst>
              <a:gd name="adj" fmla="val 5634"/>
            </a:avLst>
          </a:prstGeom>
          <a:solidFill>
            <a:srgbClr val="F4F7FC"/>
          </a:solidFill>
          <a:ln/>
        </p:spPr>
      </p:sp>
      <p:sp>
        <p:nvSpPr>
          <p:cNvPr id="27" name="Shape 25"/>
          <p:cNvSpPr/>
          <p:nvPr/>
        </p:nvSpPr>
        <p:spPr>
          <a:xfrm>
            <a:off x="6400800" y="5038344"/>
            <a:ext cx="457200" cy="457200"/>
          </a:xfrm>
          <a:prstGeom prst="ellipse">
            <a:avLst/>
          </a:prstGeom>
          <a:solidFill>
            <a:srgbClr val="1B2A4A"/>
          </a:solidFill>
          <a:ln/>
        </p:spPr>
      </p:sp>
      <p:sp>
        <p:nvSpPr>
          <p:cNvPr id="28" name="Text 26"/>
          <p:cNvSpPr txBox="1"/>
          <p:nvPr/>
        </p:nvSpPr>
        <p:spPr>
          <a:xfrm>
            <a:off x="6400800" y="503834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6</a:t>
            </a:r>
            <a:endParaRPr lang="en-US" sz="1400" dirty="0"/>
          </a:p>
        </p:txBody>
      </p:sp>
      <p:sp>
        <p:nvSpPr>
          <p:cNvPr id="29" name="Text 27"/>
          <p:cNvSpPr txBox="1"/>
          <p:nvPr/>
        </p:nvSpPr>
        <p:spPr>
          <a:xfrm>
            <a:off x="7040880" y="470916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What steps help prevent breaches of the formal requirements for submitting an application?</a:t>
            </a:r>
            <a:endParaRPr lang="en-US" sz="13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SOURCES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Recommended Reading</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3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29</a:t>
            </a:r>
            <a:endParaRPr lang="en-US" sz="900" dirty="0"/>
          </a:p>
        </p:txBody>
      </p:sp>
      <p:sp>
        <p:nvSpPr>
          <p:cNvPr id="6" name="Shape 4"/>
          <p:cNvSpPr/>
          <p:nvPr/>
        </p:nvSpPr>
        <p:spPr>
          <a:xfrm>
            <a:off x="548640" y="1783080"/>
            <a:ext cx="1188720" cy="1188720"/>
          </a:xfrm>
          <a:prstGeom prst="ellipse">
            <a:avLst/>
          </a:prstGeom>
          <a:solidFill>
            <a:srgbClr val="1B2A4A"/>
          </a:solidFill>
          <a:ln/>
        </p:spPr>
      </p:sp>
      <p:pic>
        <p:nvPicPr>
          <p:cNvPr id="7" name="Image 0" descr="preencoded.png">    </p:cNvPr>
          <p:cNvPicPr>
            <a:picLocks noChangeAspect="1"/>
          </p:cNvPicPr>
          <p:nvPr/>
        </p:nvPicPr>
        <p:blipFill>
          <a:blip r:embed="rId1"/>
          <a:stretch>
            <a:fillRect/>
          </a:stretch>
        </p:blipFill>
        <p:spPr>
          <a:xfrm>
            <a:off x="869594" y="2104034"/>
            <a:ext cx="546811" cy="546811"/>
          </a:xfrm>
          <a:prstGeom prst="rect">
            <a:avLst/>
          </a:prstGeom>
        </p:spPr>
      </p:pic>
      <p:sp>
        <p:nvSpPr>
          <p:cNvPr id="8" name="Text 5"/>
          <p:cNvSpPr txBox="1"/>
          <p:nvPr/>
        </p:nvSpPr>
        <p:spPr>
          <a:xfrm>
            <a:off x="2194560" y="1737360"/>
            <a:ext cx="9418320" cy="438912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Aid Delivery Methods. Volume 1: Project Cycle Management Guidelines. European Commission, EuropeAid Cooperation Office.</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Horizon Europe Programme Guide. European Commission, Directorate-General for Research and Innovation.</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EU Grants: How to complete your ethics self-assessment. Funding &amp; Tenders Portal Online Manual. European Commission.</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A Guide to the Project Management Body of Knowledge (PMBOK Guide). 7th edition. Project Management Institute, 2021.</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Erasmus+ Programme Guide. European Education and Culture Executive Agency.</a:t>
            </a:r>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Shape 3"/>
          <p:cNvSpPr/>
          <p:nvPr/>
        </p:nvSpPr>
        <p:spPr>
          <a:xfrm>
            <a:off x="548640" y="1463040"/>
            <a:ext cx="1005840" cy="1005840"/>
          </a:xfrm>
          <a:prstGeom prst="ellipse">
            <a:avLst/>
          </a:prstGeom>
          <a:solidFill>
            <a:srgbClr val="31487A"/>
          </a:solidFill>
          <a:ln w="19050">
            <a:solidFill>
              <a:srgbClr val="C9A227"/>
            </a:solidFill>
            <a:prstDash val="solid"/>
          </a:ln>
        </p:spPr>
      </p:sp>
      <p:pic>
        <p:nvPicPr>
          <p:cNvPr id="6" name="Image 0" descr="preencoded.png">    </p:cNvPr>
          <p:cNvPicPr>
            <a:picLocks noChangeAspect="1"/>
          </p:cNvPicPr>
          <p:nvPr/>
        </p:nvPicPr>
        <p:blipFill>
          <a:blip r:embed="rId1"/>
          <a:stretch>
            <a:fillRect/>
          </a:stretch>
        </p:blipFill>
        <p:spPr>
          <a:xfrm>
            <a:off x="820217" y="1734617"/>
            <a:ext cx="462686" cy="462686"/>
          </a:xfrm>
          <a:prstGeom prst="rect">
            <a:avLst/>
          </a:prstGeom>
        </p:spPr>
      </p:pic>
      <p:sp>
        <p:nvSpPr>
          <p:cNvPr id="7" name="Text 4"/>
          <p:cNvSpPr txBox="1"/>
          <p:nvPr/>
        </p:nvSpPr>
        <p:spPr>
          <a:xfrm>
            <a:off x="548640" y="2743200"/>
            <a:ext cx="8229600" cy="914400"/>
          </a:xfrm>
          <a:prstGeom prst="rect">
            <a:avLst/>
          </a:prstGeom>
          <a:noFill/>
          <a:ln/>
        </p:spPr>
        <p:txBody>
          <a:bodyPr wrap="square" lIns="0" tIns="0" rIns="0" bIns="0" rtlCol="0" anchor="t"/>
          <a:lstStyle/>
          <a:p>
            <a:pPr indent="0" marL="0">
              <a:buNone/>
            </a:pPr>
            <a:r>
              <a:rPr lang="en-US" sz="3600" b="1" dirty="0">
                <a:solidFill>
                  <a:srgbClr val="FFFFFF"/>
                </a:solidFill>
                <a:latin typeface="Cambria" pitchFamily="34" charset="0"/>
                <a:ea typeface="Cambria" pitchFamily="34" charset="-122"/>
                <a:cs typeface="Cambria" pitchFamily="34" charset="-120"/>
              </a:rPr>
              <a:t>Thank you for your attention</a:t>
            </a:r>
            <a:endParaRPr lang="en-US" sz="3600" dirty="0"/>
          </a:p>
        </p:txBody>
      </p:sp>
      <p:sp>
        <p:nvSpPr>
          <p:cNvPr id="8" name="Text 5"/>
          <p:cNvSpPr txBox="1"/>
          <p:nvPr/>
        </p:nvSpPr>
        <p:spPr>
          <a:xfrm>
            <a:off x="548640" y="3703320"/>
            <a:ext cx="8229600" cy="548640"/>
          </a:xfrm>
          <a:prstGeom prst="rect">
            <a:avLst/>
          </a:prstGeom>
          <a:noFill/>
          <a:ln/>
        </p:spPr>
        <p:txBody>
          <a:bodyPr wrap="square" lIns="0" tIns="0" rIns="0" bIns="0" rtlCol="0" anchor="t"/>
          <a:lstStyle/>
          <a:p>
            <a:pPr indent="0" marL="0">
              <a:buNone/>
            </a:pPr>
            <a:r>
              <a:rPr lang="en-US" sz="1600" dirty="0">
                <a:solidFill>
                  <a:srgbClr val="C9D3E6"/>
                </a:solidFill>
                <a:latin typeface="Calibri" pitchFamily="34" charset="0"/>
                <a:ea typeface="Calibri" pitchFamily="34" charset="-122"/>
                <a:cs typeface="Calibri" pitchFamily="34" charset="-120"/>
              </a:rPr>
              <a:t>Questions and discussion</a:t>
            </a:r>
            <a:endParaRPr lang="en-US" sz="1600" dirty="0"/>
          </a:p>
        </p:txBody>
      </p:sp>
      <p:sp>
        <p:nvSpPr>
          <p:cNvPr id="9" name="Text 6"/>
          <p:cNvSpPr txBox="1"/>
          <p:nvPr/>
        </p:nvSpPr>
        <p:spPr>
          <a:xfrm>
            <a:off x="548640" y="4754880"/>
            <a:ext cx="27432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NEXT</a:t>
            </a:r>
            <a:endParaRPr lang="en-US" sz="1100" dirty="0"/>
          </a:p>
        </p:txBody>
      </p:sp>
      <p:sp>
        <p:nvSpPr>
          <p:cNvPr id="10" name="Text 7"/>
          <p:cNvSpPr txBox="1"/>
          <p:nvPr/>
        </p:nvSpPr>
        <p:spPr>
          <a:xfrm>
            <a:off x="548640" y="5029200"/>
            <a:ext cx="8229600" cy="73152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Lecture 4. Grant Funding, Donor Programmes and Building an International Consortium</a:t>
            </a:r>
            <a:endParaRPr lang="en-US" sz="1500" dirty="0"/>
          </a:p>
        </p:txBody>
      </p:sp>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3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30</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 Developing an International Project Proposal and Grant Application</dc:title>
  <dc:subject>PptxGenJS Presentation</dc:subject>
  <dc:creator>International Project Activity</dc:creator>
  <cp:lastModifiedBy>International Project Activity</cp:lastModifiedBy>
  <cp:revision>1</cp:revision>
  <dcterms:created xsi:type="dcterms:W3CDTF">2026-09-29T13:56:41Z</dcterms:created>
  <dcterms:modified xsi:type="dcterms:W3CDTF">2026-09-29T13:56:41Z</dcterms:modified>
</cp:coreProperties>
</file>