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300" r:id="rId4"/>
    <p:sldId id="301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327" r:id="rId13"/>
    <p:sldId id="309" r:id="rId14"/>
    <p:sldId id="328" r:id="rId15"/>
    <p:sldId id="329" r:id="rId16"/>
    <p:sldId id="330" r:id="rId17"/>
    <p:sldId id="331" r:id="rId18"/>
    <p:sldId id="333" r:id="rId1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F563A4-0842-4BD0-B00B-6A46712841AD}" type="datetimeFigureOut">
              <a:rPr lang="uk-UA" smtClean="0"/>
              <a:pPr/>
              <a:t>25.04.2024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366D8B-23BE-4978-893B-3D872D3455AE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чт 25.04.24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чт 25.04.24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чт 25.04.24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чт 25.04.24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чт 25.04.24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чт 25.04.24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чт 25.04.24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чт 25.04.24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чт 25.04.24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чт 25.04.24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чт 25.04.24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чт 25.04.24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366868" y="1481364"/>
            <a:ext cx="5105400" cy="1920204"/>
          </a:xfrm>
        </p:spPr>
        <p:txBody>
          <a:bodyPr/>
          <a:lstStyle/>
          <a:p>
            <a:r>
              <a:rPr lang="ru-RU" sz="3200" dirty="0"/>
              <a:t>КОРОТКОСТРОКОВИЙ ПРОГНОЗ ФІНАНСОВОГО</a:t>
            </a:r>
            <a:br>
              <a:rPr lang="ru-RU" sz="3200" dirty="0"/>
            </a:br>
            <a:r>
              <a:rPr lang="ru-RU" sz="3200" dirty="0"/>
              <a:t>СТАНУ ПІДПРИЄМСТВА</a:t>
            </a:r>
            <a:br>
              <a:rPr lang="ru-RU" sz="3200" i="1" dirty="0"/>
            </a:br>
            <a:endParaRPr lang="ru-RU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1" name="Прямоугольник 10"/>
          <p:cNvSpPr/>
          <p:nvPr/>
        </p:nvSpPr>
        <p:spPr>
          <a:xfrm>
            <a:off x="1115616" y="476672"/>
            <a:ext cx="650085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2. За 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набором прогнозованих показників: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- методи, в яких прогнозується один або кілька окремих показників, що становлять найбільший інтерес і значущість для аналітика;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- методи побудови прогнозних форм звітності, коли на основі аналізу даних минулих періодів прогнозується кожна стаття (укрупнена стаття) балансу і звіту про фінансові результати. </a:t>
            </a:r>
          </a:p>
        </p:txBody>
      </p:sp>
    </p:spTree>
    <p:extLst>
      <p:ext uri="{BB962C8B-B14F-4D97-AF65-F5344CB8AC3E}">
        <p14:creationId xmlns:p14="http://schemas.microsoft.com/office/powerpoint/2010/main" val="17426142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8" name="Прямоугольник 7"/>
          <p:cNvSpPr/>
          <p:nvPr/>
        </p:nvSpPr>
        <p:spPr>
          <a:xfrm>
            <a:off x="714348" y="642919"/>
            <a:ext cx="707236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3. За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характером 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залежності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результативної і факторних ознак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детерміновані методи – припускають наявність функціональних жорстко детермінованих зв’язків, коли кожному значенню факторної ознаки відповідає цілком визначене невипадкове значення результативної ознаки;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- стохастичні методи – припускають імовірнісний характер як прогнозу, так і самого зв’язку між показниками, що досліджуються;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- методи експертних оцінок – передбачають багатоступінчасте опитування експертів за спеціальними схемами і обробку отриманих результатів за допомогою інструментарію економічної статистики.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08154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8" name="Прямоугольник 7"/>
          <p:cNvSpPr/>
          <p:nvPr/>
        </p:nvSpPr>
        <p:spPr>
          <a:xfrm>
            <a:off x="714348" y="642919"/>
            <a:ext cx="70723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785795"/>
            <a:ext cx="664373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4. За 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складом критеріїв: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однокритеріальні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методи – застосовуються при побудові моделей комплексного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однокритеріального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оцінювання фінансового стану підприємства, де в якості критерія виступає ймовірність настання банкрутства;</a:t>
            </a:r>
          </a:p>
          <a:p>
            <a:pPr algn="just">
              <a:buFontTx/>
              <a:buChar char="-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багатокритеріальні методи – спрямовані на отримання, обробку та подання інформації про властивості об’єктів.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8154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6" name="Прямоугольник 5"/>
          <p:cNvSpPr/>
          <p:nvPr/>
        </p:nvSpPr>
        <p:spPr>
          <a:xfrm>
            <a:off x="928662" y="928670"/>
            <a:ext cx="592933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5. За 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характером прогнозної інформації: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- пророковані (предикативні) методи, що використовуються при побудові предикативних моделей з метою прогнозування доходів і майбутнього фінансового стану підприємства;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- описові (дескриптивні) методи, що застосовуються у дескриптивних моделях, які будуються на основі даних фінансової звітності підприємства і передбачають проведення вертикального і горизонтального аналізу показників, розрахунок аналітичних коефіцієнтів.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5696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428604"/>
            <a:ext cx="685804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Формування прогнозної фінансової звітності</a:t>
            </a:r>
          </a:p>
          <a:p>
            <a:pPr algn="just"/>
            <a:endParaRPr lang="uk-UA" sz="2400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Історична звітність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фіксує результати господарювання за визначений період.</a:t>
            </a:r>
          </a:p>
          <a:p>
            <a:pPr algn="just"/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Прогнозна фінансова звітність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формується до початку господарської діяльності відповідно до обраної стратегії підприємства.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За результатами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короткострокового фінансового прогнозування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розробляються три основні документи: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- прогноз руху грошових коштів;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- прогноз звіту про фінансові результати;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- прогноз бухгалтерського балансу.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612845"/>
            <a:ext cx="678661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200" b="1" i="1" dirty="0">
                <a:latin typeface="Times New Roman" pitchFamily="18" charset="0"/>
                <a:cs typeface="Times New Roman" pitchFamily="18" charset="0"/>
              </a:rPr>
              <a:t>Дані, що включаються у короткострокові фінансові прогнози, характеризують такі параметри:</a:t>
            </a:r>
          </a:p>
          <a:p>
            <a:pPr algn="just"/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- фінансову стратегію підприємства;</a:t>
            </a:r>
          </a:p>
          <a:p>
            <a:pPr algn="just"/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- результати фінансового аналізу за попередній період;</a:t>
            </a:r>
          </a:p>
          <a:p>
            <a:pPr algn="just"/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- планові обсяги виробництва і реалізації продукції, а також інші економічні показники операційної діяльності підприємства;</a:t>
            </a:r>
          </a:p>
          <a:p>
            <a:pPr algn="just"/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- систему розроблених на підприємстві норм і нормативів витрат окремих видів ресурсів;</a:t>
            </a:r>
          </a:p>
          <a:p>
            <a:pPr algn="just"/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- чинну систему оподаткування;</a:t>
            </a:r>
          </a:p>
          <a:p>
            <a:pPr algn="just"/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- чинну систему норм амортизаційних відрахувань;</a:t>
            </a:r>
          </a:p>
          <a:p>
            <a:pPr algn="just"/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- середні ставки кредитного і депозитного відсотків на фінансовому ринку тощо.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785794"/>
            <a:ext cx="642942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Прогноз руху грошових коштів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розробляється з урахуванням їх надходження, витрачання та розрахунку чистого грошового потоку (надлишок або дефіцит). Фактично він відображає грошові потоки за операційною, інвестиційною та фінансовою діяльністю.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	Метою розроблення 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прогнозного балансу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є визначення необхідного приросту окремих видів активів із забезпеченням їх внутрішньої збалансованості, а також формування оптимальної структури капіталу, яка забезпечувала б достатню фінансову стійкість підприємства в майбутньому.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1305342"/>
            <a:ext cx="678661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Три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види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політики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/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консервативна,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агресивна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компромісна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Консервативна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політика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передбачає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власного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капіталу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довгострокових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зобов’язань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необоротних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постійної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частини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½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змінної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частини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поточних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зобов’язань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фінансується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половина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змінної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частини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виникає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потреба.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714357"/>
            <a:ext cx="700092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Сутність 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агресивної політики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полягає у тому, що власний капітал і довгострокові зобов’язання, які разом становлять постійні пасиви підприємства, використовуються тільки для формування необоротних активів.</a:t>
            </a:r>
          </a:p>
          <a:p>
            <a:pPr algn="just"/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Компромісна політика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дозволяє досягти компромісу між вартістю капіталу та ризиком недостатності фінансових ресурсів. Ця політика передбачає фінансування необоротних активів і постійної частини оборотних активів за рахунок довгострокових власних і залучених джерел коштів, а змінної частини оборотних активів – за рахунок поточних зобов’язань.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7239000" cy="4857784"/>
          </a:xfrm>
        </p:spPr>
        <p:txBody>
          <a:bodyPr>
            <a:normAutofit/>
          </a:bodyPr>
          <a:lstStyle/>
          <a:p>
            <a:pPr marL="0" lvl="0" indent="360000" algn="ctr">
              <a:buNone/>
            </a:pPr>
            <a:r>
              <a:rPr lang="uk-UA" sz="2800" b="1" u="sng" dirty="0">
                <a:latin typeface="Times New Roman" pitchFamily="18" charset="0"/>
                <a:cs typeface="Times New Roman" pitchFamily="18" charset="0"/>
              </a:rPr>
              <a:t>Питання лекції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800" i="1" dirty="0"/>
              <a:t>1. </a:t>
            </a:r>
            <a:r>
              <a:rPr lang="ru-RU" sz="2800" i="1" dirty="0" err="1"/>
              <a:t>Сутність</a:t>
            </a:r>
            <a:r>
              <a:rPr lang="ru-RU" sz="2800" i="1" dirty="0"/>
              <a:t>, </a:t>
            </a:r>
            <a:r>
              <a:rPr lang="ru-RU" sz="2800" i="1" dirty="0" err="1"/>
              <a:t>етапи</a:t>
            </a:r>
            <a:r>
              <a:rPr lang="ru-RU" sz="2800" i="1" dirty="0"/>
              <a:t> та </a:t>
            </a:r>
            <a:r>
              <a:rPr lang="ru-RU" sz="2800" i="1" dirty="0" err="1"/>
              <a:t>методи</a:t>
            </a:r>
            <a:r>
              <a:rPr lang="ru-RU" sz="2800" i="1" dirty="0"/>
              <a:t> </a:t>
            </a:r>
            <a:r>
              <a:rPr lang="ru-RU" sz="2800" i="1" dirty="0" err="1"/>
              <a:t>прогнозування</a:t>
            </a:r>
            <a:r>
              <a:rPr lang="ru-RU" sz="2800" i="1" dirty="0"/>
              <a:t> </a:t>
            </a:r>
            <a:r>
              <a:rPr lang="ru-RU" sz="2800" i="1" dirty="0" err="1"/>
              <a:t>фінансового</a:t>
            </a:r>
            <a:r>
              <a:rPr lang="ru-RU" sz="2800" i="1" dirty="0"/>
              <a:t> стану </a:t>
            </a:r>
            <a:r>
              <a:rPr lang="ru-RU" sz="2800" i="1" dirty="0" err="1"/>
              <a:t>підприємства</a:t>
            </a:r>
            <a:endParaRPr lang="ru-RU" sz="2800" i="1" dirty="0"/>
          </a:p>
          <a:p>
            <a:pPr algn="just"/>
            <a:r>
              <a:rPr lang="ru-RU" sz="2800" i="1" dirty="0"/>
              <a:t>2. </a:t>
            </a:r>
            <a:r>
              <a:rPr lang="ru-RU" sz="2800" i="1" dirty="0" err="1"/>
              <a:t>Формування</a:t>
            </a:r>
            <a:r>
              <a:rPr lang="ru-RU" sz="2800" i="1" dirty="0"/>
              <a:t> </a:t>
            </a:r>
            <a:r>
              <a:rPr lang="ru-RU" sz="2800" i="1" dirty="0" err="1"/>
              <a:t>прогнозної</a:t>
            </a:r>
            <a:r>
              <a:rPr lang="ru-RU" sz="2800" i="1" dirty="0"/>
              <a:t> </a:t>
            </a:r>
            <a:r>
              <a:rPr lang="ru-RU" sz="2800" i="1" dirty="0" err="1"/>
              <a:t>фінансової</a:t>
            </a:r>
            <a:r>
              <a:rPr lang="ru-RU" sz="2800" i="1" dirty="0"/>
              <a:t> </a:t>
            </a:r>
            <a:r>
              <a:rPr lang="ru-RU" sz="2800" i="1" dirty="0" err="1"/>
              <a:t>звітності</a:t>
            </a:r>
            <a:endParaRPr lang="ru-RU" sz="2800" i="1" dirty="0"/>
          </a:p>
          <a:p>
            <a:pPr algn="just"/>
            <a:r>
              <a:rPr lang="ru-RU" sz="2800" i="1"/>
              <a:t>3</a:t>
            </a:r>
            <a:r>
              <a:rPr lang="ru-RU" sz="2800" i="1" dirty="0"/>
              <a:t>. </a:t>
            </a:r>
            <a:r>
              <a:rPr lang="ru-RU" sz="2800" i="1" dirty="0" err="1"/>
              <a:t>Багатофакторні</a:t>
            </a:r>
            <a:r>
              <a:rPr lang="ru-RU" sz="2800" i="1" dirty="0"/>
              <a:t> </a:t>
            </a:r>
            <a:r>
              <a:rPr lang="ru-RU" sz="2800" i="1" dirty="0" err="1"/>
              <a:t>моделі</a:t>
            </a:r>
            <a:r>
              <a:rPr lang="ru-RU" sz="2800" i="1" dirty="0"/>
              <a:t> </a:t>
            </a:r>
            <a:r>
              <a:rPr lang="ru-RU" sz="2800" i="1" dirty="0" err="1"/>
              <a:t>діагностики</a:t>
            </a:r>
            <a:r>
              <a:rPr lang="ru-RU" sz="2800" i="1" dirty="0"/>
              <a:t> </a:t>
            </a:r>
            <a:r>
              <a:rPr lang="ru-RU" sz="2800" i="1" dirty="0" err="1"/>
              <a:t>ймовірності</a:t>
            </a:r>
            <a:r>
              <a:rPr lang="ru-RU" sz="2800" i="1" dirty="0"/>
              <a:t> </a:t>
            </a:r>
            <a:r>
              <a:rPr lang="ru-RU" sz="2800" i="1" dirty="0" err="1"/>
              <a:t>банкрутства</a:t>
            </a:r>
            <a:endParaRPr lang="ru-RU" sz="2800" i="1" dirty="0"/>
          </a:p>
          <a:p>
            <a:pPr marL="0" lvl="0" indent="360000" algn="just">
              <a:buNone/>
            </a:pPr>
            <a:endParaRPr lang="uk-UA" sz="2800" dirty="0">
              <a:latin typeface="Times New Roman" pitchFamily="18" charset="0"/>
              <a:cs typeface="Times New Roman" pitchFamily="18" charset="0"/>
            </a:endParaRPr>
          </a:p>
          <a:p>
            <a:pPr marL="0" lvl="0" indent="360000" algn="just">
              <a:buFont typeface="+mj-lt"/>
              <a:buAutoNum type="arabicPeriod"/>
            </a:pPr>
            <a:endParaRPr lang="uk-UA" sz="2800" dirty="0">
              <a:latin typeface="Times New Roman" pitchFamily="18" charset="0"/>
              <a:cs typeface="Times New Roman" pitchFamily="18" charset="0"/>
            </a:endParaRPr>
          </a:p>
          <a:p>
            <a:pPr marL="0" lvl="0" indent="360000" algn="just">
              <a:buFont typeface="+mj-lt"/>
              <a:buAutoNum type="arabicPeriod"/>
            </a:pPr>
            <a:endParaRPr lang="uk-UA" dirty="0"/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714356"/>
            <a:ext cx="685804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800" b="1" i="1" dirty="0">
                <a:latin typeface="Times New Roman" pitchFamily="18" charset="0"/>
                <a:cs typeface="Times New Roman" pitchFamily="18" charset="0"/>
              </a:rPr>
              <a:t>Прогноз –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це науково обґрунтоване судження про можливий стан об’єкта в майбутньому, про альтернативні шляхи його розвитку та терміни їх реалізації.</a:t>
            </a:r>
          </a:p>
          <a:p>
            <a:pPr algn="just"/>
            <a:r>
              <a:rPr lang="uk-UA" sz="2800" b="1" i="1" dirty="0">
                <a:latin typeface="Times New Roman" pitchFamily="18" charset="0"/>
                <a:cs typeface="Times New Roman" pitchFamily="18" charset="0"/>
              </a:rPr>
              <a:t>Прогнозування –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це наукове виявлення імовірних шляхів та результатів розвитку соціально-економічних явищ та процесів на підставі аналізу тенденцій розвитку.</a:t>
            </a:r>
          </a:p>
          <a:p>
            <a:pPr algn="just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098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85786" y="785794"/>
            <a:ext cx="678661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Види економічних прогнозів:</a:t>
            </a:r>
          </a:p>
          <a:p>
            <a:pPr marL="457200" indent="-457200" algn="just">
              <a:buAutoNum type="arabicPeriod"/>
            </a:pP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За масштабом прогнозування: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мікро- і макроекономічні прогнози;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За функціональним призначенням (напрямами прогнозування):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пошукові –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прогнозування того, як розвиватиметься об’єкт дослідження при збереженні існуючих тенденцій розвитку;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нормативні –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визначення шляхів і термінів досягнення можливого стану об’єкта прогнозування в майбутньому, прийнятого як мета. </a:t>
            </a:r>
          </a:p>
          <a:p>
            <a:pPr marL="457200" indent="-457200" algn="just">
              <a:buAutoNum type="arabicPeriod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831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5786" y="58847"/>
            <a:ext cx="685804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i="1" dirty="0">
                <a:latin typeface="Times New Roman" pitchFamily="18" charset="0"/>
                <a:cs typeface="Times New Roman" pitchFamily="18" charset="0"/>
              </a:rPr>
              <a:t>3. За часом упередження (прогнозованим періодом):</a:t>
            </a:r>
          </a:p>
          <a:p>
            <a:pPr algn="just">
              <a:buFontTx/>
              <a:buChar char="-"/>
            </a:pPr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оперативні –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період прогнозування до одного місяця; ґрунтуються на припущенні, що в прогнозованому періоді не відбудеться суттєвих як кількісних, так і якісних змін в об’єкті дослідження; </a:t>
            </a:r>
          </a:p>
          <a:p>
            <a:pPr algn="just">
              <a:buFontTx/>
              <a:buChar char="-"/>
            </a:pPr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 короткострокові –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від одного місяця до року;  </a:t>
            </a:r>
          </a:p>
          <a:p>
            <a:pPr algn="just">
              <a:buFontTx/>
              <a:buChar char="-"/>
            </a:pPr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середньострокові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– від одного до п’яти років; </a:t>
            </a:r>
          </a:p>
          <a:p>
            <a:pPr algn="just"/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- довгострокові –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не менше п’яти років.</a:t>
            </a:r>
          </a:p>
        </p:txBody>
      </p:sp>
    </p:spTree>
    <p:extLst>
      <p:ext uri="{BB962C8B-B14F-4D97-AF65-F5344CB8AC3E}">
        <p14:creationId xmlns:p14="http://schemas.microsoft.com/office/powerpoint/2010/main" val="63878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70426" y="1064930"/>
            <a:ext cx="725916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Фінансове прогнозування дає змогу знайти відповіді на такі питання: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- які грошові кошти може мати підприємство у своєму розпорядженні;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- які джерела їх надходження;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- чи достатньо фінансових ресурсів для виконання фінансових завдань;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- яка частина коштів має бути перерахована в бюджет, банкам та іншим кредиторам;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- як повинен здійснюватися розподіл прибутку та його використання на підприємстві.</a:t>
            </a:r>
            <a:endParaRPr kumimoji="0" lang="uk-UA" sz="24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007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14348" y="785795"/>
            <a:ext cx="614365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Методика фінансового прогнозування складається 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з трьох етапів: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1) підготовчий етап, на якому здійснюється збір та первинна обробка інформації про фінансовий стан підприємства;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2) аналіз фінансового стану підприємства, який дозволяє виявити основні фактори, що впливають на його зміну;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3) прогнозування фінансового стану та його моделювання в залежності від цілей прогнозування.</a:t>
            </a:r>
            <a:endParaRPr lang="uk-UA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319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4348" y="500042"/>
            <a:ext cx="70009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Джерела прогнозної інформації</a:t>
            </a: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1) накопичений досвід, що ґрунтується на знанні закономірностей перебігу і розвитку явищ, процесів, подій;</a:t>
            </a: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2) екстраполяція існуючої тенденції, закон розвитку якої в минулому і на сьогодні досить відомий;</a:t>
            </a: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3) побудова моделей прогнозованих об’єктів щодо очікуваних або намічених умов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147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751344"/>
            <a:ext cx="692948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Класифікація методів прогнозування фінансового стану підприємства: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1. За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ступенем </a:t>
            </a:r>
            <a:r>
              <a:rPr lang="uk-UA" sz="2400" i="1" dirty="0" err="1">
                <a:latin typeface="Times New Roman" pitchFamily="18" charset="0"/>
                <a:cs typeface="Times New Roman" pitchFamily="18" charset="0"/>
              </a:rPr>
              <a:t>формалізованості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 методичного підходу: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- кількісні методи – передбачають використання нормативно-законодавчих актів і, як правило, побудовані на основі стохастичного факторного, параметричного, порівняльного та детермінованого факторного аналізу;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- якісні методи – ґрунтуються на системі якісних характеристик, що виступають основою експертних оцінок;</a:t>
            </a:r>
          </a:p>
          <a:p>
            <a:pPr algn="just">
              <a:buFontTx/>
              <a:buChar char="-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комбіновані методи – передбачають розрахунок комплексних показників із застосуванням експертних оцінок.</a:t>
            </a:r>
          </a:p>
        </p:txBody>
      </p:sp>
    </p:spTree>
    <p:extLst>
      <p:ext uri="{BB962C8B-B14F-4D97-AF65-F5344CB8AC3E}">
        <p14:creationId xmlns:p14="http://schemas.microsoft.com/office/powerpoint/2010/main" val="29541303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1277</TotalTime>
  <Words>943</Words>
  <Application>Microsoft Office PowerPoint</Application>
  <PresentationFormat>Экран (4:3)</PresentationFormat>
  <Paragraphs>80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Calibri</vt:lpstr>
      <vt:lpstr>Times New Roman</vt:lpstr>
      <vt:lpstr>Trebuchet MS</vt:lpstr>
      <vt:lpstr>Wingdings</vt:lpstr>
      <vt:lpstr>Wingdings 2</vt:lpstr>
      <vt:lpstr>Изящная</vt:lpstr>
      <vt:lpstr>КОРОТКОСТРОКОВИЙ ПРОГНОЗ ФІНАНСОВОГО СТАНУ ПІДПРИЄМСТВА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ОСНОВИ ФІНАНСОВОЇ САНАЦІЇ ПІДПРИЄМСТВА</dc:title>
  <dc:creator>andrew</dc:creator>
  <cp:lastModifiedBy>Пользователь</cp:lastModifiedBy>
  <cp:revision>230</cp:revision>
  <dcterms:created xsi:type="dcterms:W3CDTF">2013-11-10T19:44:41Z</dcterms:created>
  <dcterms:modified xsi:type="dcterms:W3CDTF">2024-04-25T09:24:57Z</dcterms:modified>
</cp:coreProperties>
</file>