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0" r:id="rId3"/>
    <p:sldId id="269" r:id="rId4"/>
    <p:sldId id="299" r:id="rId5"/>
    <p:sldId id="300" r:id="rId6"/>
    <p:sldId id="301" r:id="rId7"/>
    <p:sldId id="271" r:id="rId8"/>
    <p:sldId id="285" r:id="rId9"/>
    <p:sldId id="296" r:id="rId10"/>
    <p:sldId id="303" r:id="rId11"/>
    <p:sldId id="286" r:id="rId12"/>
    <p:sldId id="302" r:id="rId13"/>
    <p:sldId id="297" r:id="rId14"/>
    <p:sldId id="29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14.05.2024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4.jpg"/>
          <p:cNvPicPr>
            <a:picLocks noChangeAspect="1"/>
          </p:cNvPicPr>
          <p:nvPr userDrawn="1"/>
        </p:nvPicPr>
        <p:blipFill>
          <a:blip r:embed="rId2" cstate="print"/>
          <a:stretch>
            <a:fillRect/>
          </a:stretch>
        </p:blipFill>
        <p:spPr>
          <a:xfrm>
            <a:off x="22151" y="0"/>
            <a:ext cx="9099698" cy="6858000"/>
          </a:xfrm>
          <a:prstGeom prst="rect">
            <a:avLst/>
          </a:prstGeom>
        </p:spPr>
      </p:pic>
      <p:pic>
        <p:nvPicPr>
          <p:cNvPr id="8" name="Рисунок 7" descr="1-2.jpg"/>
          <p:cNvPicPr>
            <a:picLocks noChangeAspect="1"/>
          </p:cNvPicPr>
          <p:nvPr userDrawn="1"/>
        </p:nvPicPr>
        <p:blipFill>
          <a:blip r:embed="rId3" cstate="print"/>
          <a:stretch>
            <a:fillRect/>
          </a:stretch>
        </p:blipFill>
        <p:spPr>
          <a:xfrm>
            <a:off x="2946" y="0"/>
            <a:ext cx="9138108"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44A6F43-ECE7-4D06-8ED7-608C4E0DB824}" type="datetimeFigureOut">
              <a:rPr lang="ru-RU" smtClean="0"/>
              <a:pPr/>
              <a:t>14.05.2024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44A6F43-ECE7-4D06-8ED7-608C4E0DB824}" type="datetimeFigureOut">
              <a:rPr lang="ru-RU" smtClean="0"/>
              <a:pPr/>
              <a:t>14.05.2024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14.05.2024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2-2.jpg"/>
          <p:cNvPicPr>
            <a:picLocks noChangeAspect="1"/>
          </p:cNvPicPr>
          <p:nvPr userDrawn="1"/>
        </p:nvPicPr>
        <p:blipFill>
          <a:blip r:embed="rId2" cstate="print"/>
          <a:stretch>
            <a:fillRect/>
          </a:stretch>
        </p:blipFill>
        <p:spPr>
          <a:xfrm>
            <a:off x="2946" y="0"/>
            <a:ext cx="9138108"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14.05.2024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14.05.2024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9.jpg"/>
          <p:cNvPicPr>
            <a:picLocks noChangeAspect="1"/>
          </p:cNvPicPr>
          <p:nvPr userDrawn="1"/>
        </p:nvPicPr>
        <p:blipFill>
          <a:blip r:embed="rId2" cstate="print"/>
          <a:stretch>
            <a:fillRect/>
          </a:stretch>
        </p:blipFill>
        <p:spPr>
          <a:xfrm>
            <a:off x="22151" y="0"/>
            <a:ext cx="9099698"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14.05.2024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9.jpg"/>
          <p:cNvPicPr>
            <a:picLocks noChangeAspect="1"/>
          </p:cNvPicPr>
          <p:nvPr userDrawn="1"/>
        </p:nvPicPr>
        <p:blipFill>
          <a:blip r:embed="rId2" cstate="print"/>
          <a:stretch>
            <a:fillRect/>
          </a:stretch>
        </p:blipFill>
        <p:spPr>
          <a:xfrm>
            <a:off x="22151" y="0"/>
            <a:ext cx="9099698" cy="6858000"/>
          </a:xfrm>
          <a:prstGeom prst="rect">
            <a:avLst/>
          </a:prstGeom>
        </p:spPr>
      </p:pic>
      <p:pic>
        <p:nvPicPr>
          <p:cNvPr id="8" name="Рисунок 7" descr="6.jpg"/>
          <p:cNvPicPr>
            <a:picLocks noChangeAspect="1"/>
          </p:cNvPicPr>
          <p:nvPr userDrawn="1"/>
        </p:nvPicPr>
        <p:blipFill>
          <a:blip r:embed="rId3" cstate="print"/>
          <a:stretch>
            <a:fillRect/>
          </a:stretch>
        </p:blipFill>
        <p:spPr>
          <a:xfrm>
            <a:off x="22151" y="0"/>
            <a:ext cx="9099698"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14.05.2024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9.jpg"/>
          <p:cNvPicPr>
            <a:picLocks noChangeAspect="1"/>
          </p:cNvPicPr>
          <p:nvPr userDrawn="1"/>
        </p:nvPicPr>
        <p:blipFill>
          <a:blip r:embed="rId2" cstate="print"/>
          <a:stretch>
            <a:fillRect/>
          </a:stretch>
        </p:blipFill>
        <p:spPr>
          <a:xfrm>
            <a:off x="22151" y="0"/>
            <a:ext cx="9099698" cy="6858000"/>
          </a:xfrm>
          <a:prstGeom prst="rect">
            <a:avLst/>
          </a:prstGeom>
        </p:spPr>
      </p:pic>
      <p:pic>
        <p:nvPicPr>
          <p:cNvPr id="8" name="Рисунок 7" descr="6.jpg"/>
          <p:cNvPicPr>
            <a:picLocks noChangeAspect="1"/>
          </p:cNvPicPr>
          <p:nvPr userDrawn="1"/>
        </p:nvPicPr>
        <p:blipFill>
          <a:blip r:embed="rId3" cstate="print"/>
          <a:stretch>
            <a:fillRect/>
          </a:stretch>
        </p:blipFill>
        <p:spPr>
          <a:xfrm>
            <a:off x="22151" y="0"/>
            <a:ext cx="9099698" cy="6858000"/>
          </a:xfrm>
          <a:prstGeom prst="rect">
            <a:avLst/>
          </a:prstGeom>
        </p:spPr>
      </p:pic>
      <p:pic>
        <p:nvPicPr>
          <p:cNvPr id="9" name="Рисунок 8" descr="8.jpg"/>
          <p:cNvPicPr>
            <a:picLocks noChangeAspect="1"/>
          </p:cNvPicPr>
          <p:nvPr userDrawn="1"/>
        </p:nvPicPr>
        <p:blipFill>
          <a:blip r:embed="rId4" cstate="print"/>
          <a:stretch>
            <a:fillRect/>
          </a:stretch>
        </p:blipFill>
        <p:spPr>
          <a:xfrm>
            <a:off x="22151" y="0"/>
            <a:ext cx="9099698"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44A6F43-ECE7-4D06-8ED7-608C4E0DB824}" type="datetimeFigureOut">
              <a:rPr lang="ru-RU" smtClean="0"/>
              <a:pPr/>
              <a:t>14.05.2024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44A6F43-ECE7-4D06-8ED7-608C4E0DB824}" type="datetimeFigureOut">
              <a:rPr lang="ru-RU" smtClean="0"/>
              <a:pPr/>
              <a:t>14.05.2024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44A6F43-ECE7-4D06-8ED7-608C4E0DB824}" type="datetimeFigureOut">
              <a:rPr lang="ru-RU" smtClean="0"/>
              <a:pPr/>
              <a:t>14.05.2024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90D6CC-42CD-4AAD-B62B-E256D7FBBB89}" type="slidenum">
              <a:rPr lang="ru-RU" smtClean="0"/>
              <a:pPr/>
              <a:t>‹#›</a:t>
            </a:fld>
            <a:endParaRPr lang="ru-RU"/>
          </a:p>
        </p:txBody>
      </p:sp>
      <p:pic>
        <p:nvPicPr>
          <p:cNvPr id="10" name="Рисунок 9" descr="7.jpg"/>
          <p:cNvPicPr>
            <a:picLocks noChangeAspect="1"/>
          </p:cNvPicPr>
          <p:nvPr userDrawn="1"/>
        </p:nvPicPr>
        <p:blipFill>
          <a:blip r:embed="rId2" cstate="print"/>
          <a:stretch>
            <a:fillRect/>
          </a:stretch>
        </p:blipFill>
        <p:spPr>
          <a:xfrm>
            <a:off x="7364" y="0"/>
            <a:ext cx="9129271"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A6F43-ECE7-4D06-8ED7-608C4E0DB824}" type="datetimeFigureOut">
              <a:rPr lang="ru-RU" smtClean="0"/>
              <a:pPr/>
              <a:t>14.05.2024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0D6CC-42CD-4AAD-B62B-E256D7FBBB89}" type="slidenum">
              <a:rPr lang="ru-RU" smtClean="0"/>
              <a:pPr/>
              <a:t>‹#›</a:t>
            </a:fld>
            <a:endParaRPr lang="ru-RU"/>
          </a:p>
        </p:txBody>
      </p:sp>
      <p:pic>
        <p:nvPicPr>
          <p:cNvPr id="7" name="Рисунок 6" descr="2-3.jpg"/>
          <p:cNvPicPr>
            <a:picLocks noChangeAspect="1"/>
          </p:cNvPicPr>
          <p:nvPr/>
        </p:nvPicPr>
        <p:blipFill>
          <a:blip r:embed="rId13" cstate="print"/>
          <a:stretch>
            <a:fillRect/>
          </a:stretch>
        </p:blipFill>
        <p:spPr>
          <a:xfrm>
            <a:off x="2946" y="0"/>
            <a:ext cx="9138108"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2" r:id="rId5"/>
    <p:sldLayoutId id="2147483663" r:id="rId6"/>
    <p:sldLayoutId id="2147483651" r:id="rId7"/>
    <p:sldLayoutId id="2147483652" r:id="rId8"/>
    <p:sldLayoutId id="2147483653" r:id="rId9"/>
    <p:sldLayoutId id="2147483654" r:id="rId10"/>
    <p:sldLayoutId id="21474836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8" y="5301208"/>
            <a:ext cx="968549" cy="1406870"/>
          </a:xfrm>
          <a:prstGeom prst="rect">
            <a:avLst/>
          </a:prstGeom>
        </p:spPr>
      </p:pic>
      <p:sp>
        <p:nvSpPr>
          <p:cNvPr id="2" name="Прямоугольник 1"/>
          <p:cNvSpPr/>
          <p:nvPr/>
        </p:nvSpPr>
        <p:spPr>
          <a:xfrm>
            <a:off x="539552" y="476672"/>
            <a:ext cx="8136904" cy="4834400"/>
          </a:xfrm>
          <a:prstGeom prst="rect">
            <a:avLst/>
          </a:prstGeom>
        </p:spPr>
        <p:txBody>
          <a:bodyPr wrap="square">
            <a:spAutoFit/>
          </a:bodyPr>
          <a:lstStyle/>
          <a:p>
            <a:pPr algn="ctr">
              <a:lnSpc>
                <a:spcPct val="107000"/>
              </a:lnSpc>
              <a:spcAft>
                <a:spcPts val="0"/>
              </a:spcAft>
            </a:pPr>
            <a:r>
              <a:rPr lang="uk-UA" sz="3200" b="1" dirty="0">
                <a:latin typeface="Times New Roman" panose="02020603050405020304" pitchFamily="18" charset="0"/>
                <a:ea typeface="Times New Roman" panose="02020603050405020304" pitchFamily="18" charset="0"/>
                <a:cs typeface="Times New Roman" panose="02020603050405020304" pitchFamily="18" charset="0"/>
              </a:rPr>
              <a:t>Лекція № </a:t>
            </a:r>
            <a:r>
              <a:rPr lang="uk-UA" sz="3200" b="1" dirty="0" smtClean="0">
                <a:latin typeface="Times New Roman" panose="02020603050405020304" pitchFamily="18" charset="0"/>
                <a:ea typeface="Times New Roman" panose="02020603050405020304" pitchFamily="18" charset="0"/>
                <a:cs typeface="Times New Roman" panose="02020603050405020304" pitchFamily="18" charset="0"/>
              </a:rPr>
              <a:t>12: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uk-UA" sz="3200" b="1" dirty="0">
                <a:latin typeface="Times New Roman" panose="02020603050405020304" pitchFamily="18" charset="0"/>
                <a:ea typeface="Times New Roman" panose="02020603050405020304" pitchFamily="18" charset="0"/>
                <a:cs typeface="Times New Roman" panose="02020603050405020304" pitchFamily="18" charset="0"/>
              </a:rPr>
              <a:t>Геополітична безпека </a:t>
            </a:r>
            <a:r>
              <a:rPr lang="uk-UA" sz="3200" b="1" dirty="0" smtClean="0">
                <a:latin typeface="Times New Roman" panose="02020603050405020304" pitchFamily="18" charset="0"/>
                <a:ea typeface="Times New Roman" panose="02020603050405020304" pitchFamily="18" charset="0"/>
                <a:cs typeface="Times New Roman" panose="02020603050405020304" pitchFamily="18" charset="0"/>
              </a:rPr>
              <a:t>України</a:t>
            </a:r>
          </a:p>
          <a:p>
            <a:pPr algn="ctr">
              <a:lnSpc>
                <a:spcPct val="107000"/>
              </a:lnSpc>
              <a:spcAft>
                <a:spcPts val="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2800" dirty="0">
                <a:latin typeface="Times New Roman" panose="02020603050405020304" pitchFamily="18" charset="0"/>
                <a:ea typeface="Times New Roman" panose="02020603050405020304" pitchFamily="18" charset="0"/>
                <a:cs typeface="Times New Roman" panose="02020603050405020304" pitchFamily="18" charset="0"/>
              </a:rPr>
              <a:t>1. Поняття та зміст геополітики.</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uk-UA" sz="2800" dirty="0">
                <a:latin typeface="Times New Roman" panose="02020603050405020304" pitchFamily="18" charset="0"/>
                <a:ea typeface="Times New Roman" panose="02020603050405020304" pitchFamily="18" charset="0"/>
                <a:cs typeface="Times New Roman" panose="02020603050405020304" pitchFamily="18" charset="0"/>
              </a:rPr>
              <a:t>2. Поняття геополітичної безпеки.</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uk-UA" sz="2800" dirty="0">
                <a:latin typeface="Times New Roman" panose="02020603050405020304" pitchFamily="18" charset="0"/>
                <a:ea typeface="Times New Roman" panose="02020603050405020304" pitchFamily="18" charset="0"/>
                <a:cs typeface="Times New Roman" panose="02020603050405020304" pitchFamily="18" charset="0"/>
              </a:rPr>
              <a:t>3. Загальна характеристика України як суб’єкта геополітики.</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uk-UA" sz="2800" dirty="0">
                <a:latin typeface="Times New Roman" panose="02020603050405020304" pitchFamily="18" charset="0"/>
                <a:ea typeface="Times New Roman" panose="02020603050405020304" pitchFamily="18" charset="0"/>
                <a:cs typeface="Times New Roman" panose="02020603050405020304" pitchFamily="18" charset="0"/>
              </a:rPr>
              <a:t>4. Сучасні загрози геополітичній безпеці.</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uk-UA" sz="2800" dirty="0">
                <a:latin typeface="Times New Roman" panose="02020603050405020304" pitchFamily="18" charset="0"/>
                <a:ea typeface="Times New Roman" panose="02020603050405020304" pitchFamily="18" charset="0"/>
                <a:cs typeface="Times New Roman" panose="02020603050405020304" pitchFamily="18" charset="0"/>
              </a:rPr>
              <a:t>5. Пріоритетні напрями забезпечення геополітичної безпеки.</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386686" y="4832621"/>
            <a:ext cx="8370623" cy="1753916"/>
          </a:xfrm>
          <a:prstGeom prst="rect">
            <a:avLst/>
          </a:prstGeom>
        </p:spPr>
        <p:txBody>
          <a:bodyPr wrap="square">
            <a:spAutoFit/>
          </a:bodyPr>
          <a:lstStyle/>
          <a:p>
            <a:pPr indent="457200" algn="just"/>
            <a:r>
              <a:rPr lang="uk-UA" b="1" dirty="0" smtClean="0">
                <a:latin typeface="Times New Roman" panose="02020603050405020304" pitchFamily="18" charset="0"/>
                <a:cs typeface="Times New Roman" panose="02020603050405020304" pitchFamily="18" charset="0"/>
              </a:rPr>
              <a:t>Хартленд</a:t>
            </a:r>
            <a:r>
              <a:rPr lang="uk-UA" dirty="0" smtClean="0">
                <a:latin typeface="Times New Roman" panose="02020603050405020304" pitchFamily="18" charset="0"/>
                <a:cs typeface="Times New Roman" panose="02020603050405020304" pitchFamily="18" charset="0"/>
              </a:rPr>
              <a:t> або </a:t>
            </a:r>
            <a:r>
              <a:rPr lang="uk-UA" b="1" dirty="0" smtClean="0">
                <a:latin typeface="Times New Roman" panose="02020603050405020304" pitchFamily="18" charset="0"/>
                <a:cs typeface="Times New Roman" panose="02020603050405020304" pitchFamily="18" charset="0"/>
              </a:rPr>
              <a:t>Гартленд</a:t>
            </a:r>
            <a:r>
              <a:rPr lang="uk-UA" dirty="0" smtClean="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англ</a:t>
            </a:r>
            <a:r>
              <a:rPr lang="uk-UA" dirty="0" smtClean="0">
                <a:latin typeface="Times New Roman" panose="02020603050405020304" pitchFamily="18" charset="0"/>
                <a:cs typeface="Times New Roman" panose="02020603050405020304" pitchFamily="18" charset="0"/>
              </a:rPr>
              <a:t>. </a:t>
            </a:r>
            <a:r>
              <a:rPr lang="uk-UA" i="1" dirty="0" err="1" smtClean="0">
                <a:latin typeface="Times New Roman" panose="02020603050405020304" pitchFamily="18" charset="0"/>
                <a:cs typeface="Times New Roman" panose="02020603050405020304" pitchFamily="18" charset="0"/>
              </a:rPr>
              <a:t>Heartland</a:t>
            </a:r>
            <a:r>
              <a:rPr lang="uk-UA" i="1" dirty="0" smtClean="0">
                <a:latin typeface="Times New Roman" panose="02020603050405020304" pitchFamily="18" charset="0"/>
                <a:cs typeface="Times New Roman" panose="02020603050405020304" pitchFamily="18" charset="0"/>
              </a:rPr>
              <a:t> </a:t>
            </a:r>
            <a:r>
              <a:rPr lang="uk-UA" i="1" dirty="0" err="1" smtClean="0">
                <a:latin typeface="Times New Roman" panose="02020603050405020304" pitchFamily="18" charset="0"/>
                <a:cs typeface="Times New Roman" panose="02020603050405020304" pitchFamily="18" charset="0"/>
              </a:rPr>
              <a:t>Theory</a:t>
            </a:r>
            <a:r>
              <a:rPr lang="uk-UA" dirty="0" smtClean="0">
                <a:latin typeface="Times New Roman" panose="02020603050405020304" pitchFamily="18" charset="0"/>
                <a:cs typeface="Times New Roman" panose="02020603050405020304" pitchFamily="18" charset="0"/>
              </a:rPr>
              <a:t> — теорія серцевинної землі, стрижневого району; «серце світу», </a:t>
            </a:r>
            <a:r>
              <a:rPr lang="uk-UA" i="1" dirty="0" err="1" smtClean="0">
                <a:latin typeface="Times New Roman" panose="02020603050405020304" pitchFamily="18" charset="0"/>
                <a:cs typeface="Times New Roman" panose="02020603050405020304" pitchFamily="18" charset="0"/>
              </a:rPr>
              <a:t>Pivot</a:t>
            </a:r>
            <a:r>
              <a:rPr lang="uk-UA" i="1" dirty="0" smtClean="0">
                <a:latin typeface="Times New Roman" panose="02020603050405020304" pitchFamily="18" charset="0"/>
                <a:cs typeface="Times New Roman" panose="02020603050405020304" pitchFamily="18" charset="0"/>
              </a:rPr>
              <a:t> </a:t>
            </a:r>
            <a:r>
              <a:rPr lang="uk-UA" i="1" dirty="0" err="1" smtClean="0">
                <a:latin typeface="Times New Roman" panose="02020603050405020304" pitchFamily="18" charset="0"/>
                <a:cs typeface="Times New Roman" panose="02020603050405020304" pitchFamily="18" charset="0"/>
              </a:rPr>
              <a:t>area</a:t>
            </a:r>
            <a:r>
              <a:rPr lang="uk-UA" dirty="0" smtClean="0">
                <a:latin typeface="Times New Roman" panose="02020603050405020304" pitchFamily="18" charset="0"/>
                <a:cs typeface="Times New Roman" panose="02020603050405020304" pitchFamily="18" charset="0"/>
              </a:rPr>
              <a:t> — осьовий ареал) —геополітична концепція, яка стверджує, що контроль над гартлендом дає можливість контролювати світ.</a:t>
            </a:r>
          </a:p>
          <a:p>
            <a:pPr indent="457200"/>
            <a:r>
              <a:rPr lang="uk-UA" dirty="0" smtClean="0">
                <a:latin typeface="Times New Roman" panose="02020603050405020304" pitchFamily="18" charset="0"/>
                <a:cs typeface="Times New Roman" panose="02020603050405020304" pitchFamily="18" charset="0"/>
              </a:rPr>
              <a:t>Уперше поняття вжив </a:t>
            </a:r>
            <a:r>
              <a:rPr lang="uk-UA" b="1" dirty="0" err="1" smtClean="0">
                <a:latin typeface="Times New Roman" panose="02020603050405020304" pitchFamily="18" charset="0"/>
                <a:cs typeface="Times New Roman" panose="02020603050405020304" pitchFamily="18" charset="0"/>
              </a:rPr>
              <a:t>Маккіндер</a:t>
            </a:r>
            <a:r>
              <a:rPr lang="uk-UA" dirty="0" smtClean="0">
                <a:latin typeface="Times New Roman" panose="02020603050405020304" pitchFamily="18" charset="0"/>
                <a:cs typeface="Times New Roman" panose="02020603050405020304" pitchFamily="18" charset="0"/>
              </a:rPr>
              <a:t> у статті «Географічна вісь історії» 1904 р.</a:t>
            </a:r>
          </a:p>
          <a:p>
            <a:pPr algn="just">
              <a:lnSpc>
                <a:spcPct val="107000"/>
              </a:lnSpc>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87" y="456458"/>
            <a:ext cx="8370623" cy="4191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2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395536" y="476672"/>
            <a:ext cx="8280920" cy="5078313"/>
          </a:xfrm>
          <a:prstGeom prst="rect">
            <a:avLst/>
          </a:prstGeom>
        </p:spPr>
        <p:txBody>
          <a:bodyPr wrap="square">
            <a:spAutoFit/>
          </a:bodyPr>
          <a:lstStyle/>
          <a:p>
            <a:pPr indent="457200" algn="just"/>
            <a:r>
              <a:rPr lang="uk-UA" b="1" i="1" dirty="0">
                <a:latin typeface="Times New Roman" panose="02020603050405020304" pitchFamily="18" charset="0"/>
                <a:cs typeface="Times New Roman" panose="02020603050405020304" pitchFamily="18" charset="0"/>
              </a:rPr>
              <a:t>3. Загальна характеристика України як суб’єкта геополітики</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Враховуючи, що Україна знаходиться на стику західної цивілізації, православного та ісламського світу, вона вимушена активно включатися в їхні відносини, запобігати непорозумінням, котрі виникають між ними.</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Стратегічний вибір на приєднання до європейських інтеграційних процесів жодною мірою не повинен позначитися на зусиллях щодо забезпечення інтересів України на пострадянському просторі.</a:t>
            </a:r>
            <a:endParaRPr lang="en-US" dirty="0">
              <a:latin typeface="Times New Roman" panose="02020603050405020304" pitchFamily="18" charset="0"/>
              <a:cs typeface="Times New Roman" panose="02020603050405020304" pitchFamily="18" charset="0"/>
            </a:endParaRPr>
          </a:p>
          <a:p>
            <a:pPr indent="457200" algn="just"/>
            <a:endParaRPr lang="uk-UA" dirty="0" smtClean="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Потреба </a:t>
            </a:r>
            <a:r>
              <a:rPr lang="uk-UA" dirty="0">
                <a:latin typeface="Times New Roman" panose="02020603050405020304" pitchFamily="18" charset="0"/>
                <a:cs typeface="Times New Roman" panose="02020603050405020304" pitchFamily="18" charset="0"/>
              </a:rPr>
              <a:t>проведення активної політики економічного просування України в </a:t>
            </a:r>
            <a:r>
              <a:rPr lang="uk-UA" i="1" dirty="0">
                <a:latin typeface="Times New Roman" panose="02020603050405020304" pitchFamily="18" charset="0"/>
                <a:cs typeface="Times New Roman" panose="02020603050405020304" pitchFamily="18" charset="0"/>
              </a:rPr>
              <a:t>Південному</a:t>
            </a:r>
            <a:r>
              <a:rPr lang="uk-UA" dirty="0">
                <a:latin typeface="Times New Roman" panose="02020603050405020304" pitchFamily="18" charset="0"/>
                <a:cs typeface="Times New Roman" panose="02020603050405020304" pitchFamily="18" charset="0"/>
              </a:rPr>
              <a:t> та </a:t>
            </a:r>
            <a:r>
              <a:rPr lang="uk-UA" i="1" dirty="0">
                <a:latin typeface="Times New Roman" panose="02020603050405020304" pitchFamily="18" charset="0"/>
                <a:cs typeface="Times New Roman" panose="02020603050405020304" pitchFamily="18" charset="0"/>
              </a:rPr>
              <a:t>Східному</a:t>
            </a:r>
            <a:r>
              <a:rPr lang="uk-UA" dirty="0">
                <a:latin typeface="Times New Roman" panose="02020603050405020304" pitchFamily="18" charset="0"/>
                <a:cs typeface="Times New Roman" panose="02020603050405020304" pitchFamily="18" charset="0"/>
              </a:rPr>
              <a:t> напрямах пояснюється найбільшими в світі обсягами ринків та їх відносною невибагливістю, що важливо з огляду на недостатню конкурентоспроможність українських товарів і промислової продукції. </a:t>
            </a:r>
            <a:endParaRPr lang="uk-UA" dirty="0" smtClean="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Такі </a:t>
            </a:r>
            <a:r>
              <a:rPr lang="uk-UA" dirty="0">
                <a:latin typeface="Times New Roman" panose="02020603050405020304" pitchFamily="18" charset="0"/>
                <a:cs typeface="Times New Roman" panose="02020603050405020304" pitchFamily="18" charset="0"/>
              </a:rPr>
              <a:t>держави, як Китай, Індія, Пакистан, Індонезія, В'єтнам, Іран, Ірак, Єгипет, Нігерія є величезними за обсягами ринками, на яких України може проводити активну політику економічного просування своїх товарів, особливо продукції танкобудування, ракетобудування, літакобудування та суднобудування. З іншого боку, тут наявні високі технології та значні обсяги вільних фінансових ресурсів (азіатські «молоді тигри», країни Перської затоки, Ізраїль, Японія</a:t>
            </a:r>
            <a:r>
              <a:rPr lang="uk-UA"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739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476672"/>
            <a:ext cx="8208912" cy="2528641"/>
          </a:xfrm>
          <a:prstGeom prst="rect">
            <a:avLst/>
          </a:prstGeom>
        </p:spPr>
        <p:txBody>
          <a:bodyPr wrap="square">
            <a:spAutoFit/>
          </a:bodyPr>
          <a:lstStyle/>
          <a:p>
            <a:pPr indent="457200" algn="just"/>
            <a:r>
              <a:rPr lang="uk-UA" dirty="0" smtClean="0">
                <a:latin typeface="Times New Roman" panose="02020603050405020304" pitchFamily="18" charset="0"/>
                <a:cs typeface="Times New Roman" panose="02020603050405020304" pitchFamily="18" charset="0"/>
              </a:rPr>
              <a:t>З </a:t>
            </a:r>
            <a:r>
              <a:rPr lang="uk-UA" dirty="0">
                <a:latin typeface="Times New Roman" panose="02020603050405020304" pitchFamily="18" charset="0"/>
                <a:cs typeface="Times New Roman" panose="02020603050405020304" pitchFamily="18" charset="0"/>
              </a:rPr>
              <a:t>огляду на необхідність забезпечення національної безпеки, важливим є </a:t>
            </a:r>
            <a:r>
              <a:rPr lang="uk-UA" b="1" dirty="0">
                <a:latin typeface="Times New Roman" panose="02020603050405020304" pitchFamily="18" charset="0"/>
                <a:cs typeface="Times New Roman" panose="02020603050405020304" pitchFamily="18" charset="0"/>
              </a:rPr>
              <a:t>регіон Причорномор’я</a:t>
            </a:r>
            <a:r>
              <a:rPr lang="uk-UA" dirty="0">
                <a:latin typeface="Times New Roman" panose="02020603050405020304" pitchFamily="18" charset="0"/>
                <a:cs typeface="Times New Roman" panose="02020603050405020304" pitchFamily="18" charset="0"/>
              </a:rPr>
              <a:t>, де найбільш пріоритетним партнером є Туреччина, бо Україна і Туреччина — дві сторони одного комунікаційного перехрестя. Проте пріоритетність зв'язків з Анкарою не виключає необхідності розвитку відносин з такими державами, як Греція та Болгарія. </a:t>
            </a:r>
            <a:endParaRPr lang="uk-UA" dirty="0" smtClean="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Тяжіють </a:t>
            </a:r>
            <a:r>
              <a:rPr lang="uk-UA" dirty="0">
                <a:latin typeface="Times New Roman" panose="02020603050405020304" pitchFamily="18" charset="0"/>
                <a:cs typeface="Times New Roman" panose="02020603050405020304" pitchFamily="18" charset="0"/>
              </a:rPr>
              <a:t>до тандему Україна — Туреччина і Грузія та Азербайджан, оскільки для них актуальною залишається проблема мінімізації російського, іранського, турецького, британського і американського впливів.</a:t>
            </a:r>
            <a:endParaRPr lang="en-US" dirty="0">
              <a:latin typeface="Times New Roman" panose="02020603050405020304" pitchFamily="18" charset="0"/>
              <a:cs typeface="Times New Roman" panose="02020603050405020304" pitchFamily="18" charset="0"/>
            </a:endParaRPr>
          </a:p>
          <a:p>
            <a:pPr algn="just">
              <a:lnSpc>
                <a:spcPct val="107000"/>
              </a:lnSpc>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Мап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344" y="2780928"/>
            <a:ext cx="4237087" cy="363178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876256" y="4365104"/>
            <a:ext cx="1728191" cy="615553"/>
          </a:xfrm>
          <a:prstGeom prst="rect">
            <a:avLst/>
          </a:prstGeom>
        </p:spPr>
        <p:txBody>
          <a:bodyPr wrap="square">
            <a:spAutoFit/>
          </a:bodyPr>
          <a:lstStyle/>
          <a:p>
            <a:pPr algn="ctr"/>
            <a:r>
              <a:rPr lang="ru-RU" sz="1600" b="1" dirty="0" smtClean="0">
                <a:solidFill>
                  <a:srgbClr val="202122"/>
                </a:solidFill>
                <a:latin typeface="Times New Roman" panose="02020603050405020304" pitchFamily="18" charset="0"/>
                <a:cs typeface="Times New Roman" panose="02020603050405020304" pitchFamily="18" charset="0"/>
              </a:rPr>
              <a:t>ГУАМ, 1997 р.</a:t>
            </a:r>
          </a:p>
          <a:p>
            <a:r>
              <a:rPr lang="ru-RU" dirty="0">
                <a:solidFill>
                  <a:srgbClr val="202122"/>
                </a:solidFill>
                <a:latin typeface="Arial" panose="020B0604020202020204" pitchFamily="34" charset="0"/>
              </a:rPr>
              <a:t> </a:t>
            </a:r>
            <a:endParaRPr lang="en-US" dirty="0"/>
          </a:p>
        </p:txBody>
      </p:sp>
    </p:spTree>
    <p:extLst>
      <p:ext uri="{BB962C8B-B14F-4D97-AF65-F5344CB8AC3E}">
        <p14:creationId xmlns:p14="http://schemas.microsoft.com/office/powerpoint/2010/main" val="4103342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539552" y="476672"/>
            <a:ext cx="8136904" cy="5746766"/>
          </a:xfrm>
          <a:prstGeom prst="rect">
            <a:avLst/>
          </a:prstGeom>
        </p:spPr>
        <p:txBody>
          <a:bodyPr wrap="square">
            <a:spAutoFit/>
          </a:bodyPr>
          <a:lstStyle/>
          <a:p>
            <a:pPr indent="457200" algn="just">
              <a:spcAft>
                <a:spcPts val="0"/>
              </a:spcAft>
            </a:pPr>
            <a:r>
              <a:rPr lang="uk-UA" sz="1600" b="1" i="1" dirty="0">
                <a:latin typeface="Times New Roman" panose="02020603050405020304" pitchFamily="18" charset="0"/>
                <a:ea typeface="Times New Roman" panose="02020603050405020304" pitchFamily="18" charset="0"/>
                <a:cs typeface="Times New Roman" panose="02020603050405020304" pitchFamily="18" charset="0"/>
              </a:rPr>
              <a:t>4. Сучасні загрози геополітичній безпеці</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uk-UA" sz="1600" dirty="0">
                <a:latin typeface="Times New Roman" panose="02020603050405020304" pitchFamily="18" charset="0"/>
                <a:ea typeface="Times New Roman" panose="02020603050405020304" pitchFamily="18" charset="0"/>
              </a:rPr>
              <a:t>Відповідно до ст. 7 Закону України «Про основи національної безпеки України» до основних загроз національним інтересам і національній безпеці в зовнішньополітичній та внутрішньополітичній сферах належать:</a:t>
            </a:r>
            <a:endParaRPr lang="en-US" sz="1600" dirty="0">
              <a:latin typeface="Times New Roman" panose="02020603050405020304" pitchFamily="18" charset="0"/>
              <a:ea typeface="Times New Roman" panose="02020603050405020304" pitchFamily="18" charset="0"/>
            </a:endParaRPr>
          </a:p>
          <a:p>
            <a:pPr indent="457200" algn="ctr">
              <a:spcAft>
                <a:spcPts val="0"/>
              </a:spcAft>
            </a:pPr>
            <a:r>
              <a:rPr lang="uk-UA" sz="1600" b="1" dirty="0">
                <a:latin typeface="Times New Roman" panose="02020603050405020304" pitchFamily="18" charset="0"/>
                <a:ea typeface="Times New Roman" panose="02020603050405020304" pitchFamily="18" charset="0"/>
              </a:rPr>
              <a:t>у зовнішньополітичній сфері:</a:t>
            </a:r>
            <a:endParaRPr lang="en-US" sz="1600" dirty="0">
              <a:latin typeface="Times New Roman" panose="02020603050405020304" pitchFamily="18" charset="0"/>
              <a:ea typeface="Times New Roman" panose="02020603050405020304" pitchFamily="18" charset="0"/>
            </a:endParaRPr>
          </a:p>
          <a:p>
            <a:pPr marL="342900" lvl="0" indent="457200" algn="just">
              <a:spcAft>
                <a:spcPts val="0"/>
              </a:spcAft>
              <a:buFont typeface="Symbol" panose="05050102010706020507" pitchFamily="18" charset="2"/>
              <a:buChar char=""/>
            </a:pPr>
            <a:r>
              <a:rPr lang="uk-UA" sz="1600" dirty="0">
                <a:latin typeface="Times New Roman" panose="02020603050405020304" pitchFamily="18" charset="0"/>
                <a:ea typeface="Times New Roman" panose="02020603050405020304" pitchFamily="18" charset="0"/>
              </a:rPr>
              <a:t>посягання на державний суверенітет України та її територіальну цілісність, територіальні претензії з боку інших держав;</a:t>
            </a:r>
            <a:endParaRPr lang="en-US" sz="1600" dirty="0">
              <a:latin typeface="Times New Roman" panose="02020603050405020304" pitchFamily="18" charset="0"/>
              <a:ea typeface="Times New Roman" panose="02020603050405020304" pitchFamily="18" charset="0"/>
            </a:endParaRPr>
          </a:p>
          <a:p>
            <a:pPr marL="342900" lvl="0" indent="457200" algn="just">
              <a:spcAft>
                <a:spcPts val="0"/>
              </a:spcAft>
              <a:buFont typeface="Symbol" panose="05050102010706020507" pitchFamily="18" charset="2"/>
              <a:buChar char=""/>
            </a:pPr>
            <a:r>
              <a:rPr lang="uk-UA" sz="1600" dirty="0">
                <a:latin typeface="Times New Roman" panose="02020603050405020304" pitchFamily="18" charset="0"/>
                <a:ea typeface="Times New Roman" panose="02020603050405020304" pitchFamily="18" charset="0"/>
              </a:rPr>
              <a:t>спроби втручання у внутрішні справи України з боку інших держав;</a:t>
            </a:r>
            <a:endParaRPr lang="en-US" sz="1600" dirty="0">
              <a:latin typeface="Times New Roman" panose="02020603050405020304" pitchFamily="18" charset="0"/>
              <a:ea typeface="Times New Roman" panose="02020603050405020304" pitchFamily="18" charset="0"/>
            </a:endParaRPr>
          </a:p>
          <a:p>
            <a:pPr marL="342900" lvl="0" indent="457200" algn="just">
              <a:spcAft>
                <a:spcPts val="0"/>
              </a:spcAft>
              <a:buFont typeface="Symbol" panose="05050102010706020507" pitchFamily="18" charset="2"/>
              <a:buChar char=""/>
            </a:pPr>
            <a:r>
              <a:rPr lang="uk-UA" sz="1600" dirty="0">
                <a:latin typeface="Times New Roman" panose="02020603050405020304" pitchFamily="18" charset="0"/>
                <a:ea typeface="Times New Roman" panose="02020603050405020304" pitchFamily="18" charset="0"/>
              </a:rPr>
              <a:t>воєнно-політична нестабільність, регіональні та локальні війни (конфлікти) в різних регіонах світу, насамперед поблизу кордонів України;</a:t>
            </a:r>
            <a:endParaRPr lang="en-US" sz="1600" dirty="0">
              <a:latin typeface="Times New Roman" panose="02020603050405020304" pitchFamily="18" charset="0"/>
              <a:ea typeface="Times New Roman" panose="02020603050405020304" pitchFamily="18" charset="0"/>
            </a:endParaRPr>
          </a:p>
          <a:p>
            <a:pPr indent="457200" algn="ctr">
              <a:spcAft>
                <a:spcPts val="0"/>
              </a:spcAft>
            </a:pPr>
            <a:r>
              <a:rPr lang="uk-UA" sz="1600" b="1" dirty="0">
                <a:latin typeface="Times New Roman" panose="02020603050405020304" pitchFamily="18" charset="0"/>
                <a:ea typeface="Times New Roman" panose="02020603050405020304" pitchFamily="18" charset="0"/>
              </a:rPr>
              <a:t>у внутрішньополітичній сфері:</a:t>
            </a:r>
            <a:endParaRPr lang="en-US" sz="1600" dirty="0">
              <a:latin typeface="Times New Roman" panose="02020603050405020304" pitchFamily="18" charset="0"/>
              <a:ea typeface="Times New Roman" panose="02020603050405020304" pitchFamily="18" charset="0"/>
            </a:endParaRPr>
          </a:p>
          <a:p>
            <a:pPr marL="342900" lvl="0" indent="457200" algn="just">
              <a:spcAft>
                <a:spcPts val="0"/>
              </a:spcAft>
              <a:buFont typeface="Symbol" panose="05050102010706020507" pitchFamily="18" charset="2"/>
              <a:buChar char=""/>
            </a:pPr>
            <a:r>
              <a:rPr lang="uk-UA" sz="1600" dirty="0">
                <a:latin typeface="Times New Roman" panose="02020603050405020304" pitchFamily="18" charset="0"/>
                <a:ea typeface="Times New Roman" panose="02020603050405020304" pitchFamily="18" charset="0"/>
              </a:rPr>
              <a:t>порушення з боку органів державної влади та органів місцевого самоврядування Конституції, законів України, прав і свобод людини і громадянина, в тому числі при проведенні виборчих кампаній, недостатня ефективність контролю за дотриманням вимог Конституції і виконання законів України;</a:t>
            </a:r>
            <a:endParaRPr lang="en-US" sz="1600" dirty="0">
              <a:latin typeface="Times New Roman" panose="02020603050405020304" pitchFamily="18" charset="0"/>
              <a:ea typeface="Times New Roman" panose="02020603050405020304" pitchFamily="18" charset="0"/>
            </a:endParaRPr>
          </a:p>
          <a:p>
            <a:pPr marL="342900" lvl="0" indent="457200" algn="just">
              <a:spcAft>
                <a:spcPts val="0"/>
              </a:spcAft>
              <a:buFont typeface="Symbol" panose="05050102010706020507" pitchFamily="18" charset="2"/>
              <a:buChar char=""/>
            </a:pPr>
            <a:r>
              <a:rPr lang="uk-UA" sz="1600" dirty="0">
                <a:latin typeface="Times New Roman" panose="02020603050405020304" pitchFamily="18" charset="0"/>
                <a:ea typeface="Times New Roman" panose="02020603050405020304" pitchFamily="18" charset="0"/>
              </a:rPr>
              <a:t>можливість виникнення конфліктів у сфері міжетнічних і міжконфесійних відносин, радикалізації та проявів екстремізму в діяльності деяких об'єднань національних меншин та релігійних громад;</a:t>
            </a:r>
            <a:endParaRPr lang="en-US" sz="1600" dirty="0">
              <a:latin typeface="Times New Roman" panose="02020603050405020304" pitchFamily="18" charset="0"/>
              <a:ea typeface="Times New Roman" panose="02020603050405020304" pitchFamily="18" charset="0"/>
            </a:endParaRPr>
          </a:p>
          <a:p>
            <a:pPr marL="342900" lvl="0" indent="457200" algn="just">
              <a:spcAft>
                <a:spcPts val="0"/>
              </a:spcAft>
              <a:buFont typeface="Symbol" panose="05050102010706020507" pitchFamily="18" charset="2"/>
              <a:buChar char=""/>
            </a:pPr>
            <a:r>
              <a:rPr lang="uk-UA" sz="1600" dirty="0">
                <a:latin typeface="Times New Roman" panose="02020603050405020304" pitchFamily="18" charset="0"/>
                <a:ea typeface="Times New Roman" panose="02020603050405020304" pitchFamily="18" charset="0"/>
              </a:rPr>
              <a:t>загроза проявів сепаратизму в окремих регіонах України;</a:t>
            </a:r>
            <a:endParaRPr lang="en-US" sz="1600" dirty="0">
              <a:latin typeface="Times New Roman" panose="02020603050405020304" pitchFamily="18" charset="0"/>
              <a:ea typeface="Times New Roman" panose="02020603050405020304" pitchFamily="18" charset="0"/>
            </a:endParaRPr>
          </a:p>
          <a:p>
            <a:pPr marL="342900" lvl="0" indent="457200" algn="just">
              <a:spcAft>
                <a:spcPts val="0"/>
              </a:spcAft>
              <a:buFont typeface="Symbol" panose="05050102010706020507" pitchFamily="18" charset="2"/>
              <a:buChar char=""/>
            </a:pPr>
            <a:r>
              <a:rPr lang="uk-UA" sz="1600" dirty="0">
                <a:latin typeface="Times New Roman" panose="02020603050405020304" pitchFamily="18" charset="0"/>
                <a:ea typeface="Times New Roman" panose="02020603050405020304" pitchFamily="18" charset="0"/>
              </a:rPr>
              <a:t>структурна та функціональна незбалансованість політичної системи суспільства, нездатність окремих її ланок до оперативного реагування на загрози національній безпеці.</a:t>
            </a:r>
            <a:endParaRPr lang="en-US" sz="1600" dirty="0">
              <a:latin typeface="Times New Roman" panose="02020603050405020304" pitchFamily="18" charset="0"/>
              <a:ea typeface="Times New Roman" panose="02020603050405020304" pitchFamily="18" charset="0"/>
            </a:endParaRPr>
          </a:p>
          <a:p>
            <a:pPr algn="just">
              <a:lnSpc>
                <a:spcPct val="107000"/>
              </a:lnSpc>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5201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539552" y="476672"/>
            <a:ext cx="8136904" cy="3390415"/>
          </a:xfrm>
          <a:prstGeom prst="rect">
            <a:avLst/>
          </a:prstGeom>
        </p:spPr>
        <p:txBody>
          <a:bodyPr wrap="square">
            <a:spAutoFit/>
          </a:bodyPr>
          <a:lstStyle/>
          <a:p>
            <a:pPr indent="457200" algn="just">
              <a:spcAft>
                <a:spcPts val="0"/>
              </a:spcAft>
            </a:pPr>
            <a:r>
              <a:rPr lang="uk-UA" sz="2000" b="1" i="1" dirty="0">
                <a:latin typeface="Times New Roman" panose="02020603050405020304" pitchFamily="18" charset="0"/>
                <a:ea typeface="Times New Roman" panose="02020603050405020304" pitchFamily="18" charset="0"/>
                <a:cs typeface="Times New Roman" panose="02020603050405020304" pitchFamily="18" charset="0"/>
              </a:rPr>
              <a:t>5. Пріоритетні напрями забезпечення геополітичної безпеки</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Система забезпечення геополітичної безпеки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організована державою система суб'єктів: державних органів, громадських організацій, посадових осіб і окремих громадян, об'єднаних цілями та завданнями щодо просування забезпечених недоторканністю національних інтересів у геополітичній сфері.</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О</a:t>
            </a:r>
            <a:r>
              <a:rPr lang="uk-UA" sz="2000" dirty="0" smtClean="0">
                <a:latin typeface="Times New Roman" panose="02020603050405020304" pitchFamily="18" charset="0"/>
                <a:ea typeface="Times New Roman" panose="02020603050405020304" pitchFamily="18" charset="0"/>
                <a:cs typeface="Times New Roman" panose="02020603050405020304" pitchFamily="18" charset="0"/>
              </a:rPr>
              <a:t>рганом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стратегічного управління національною безпекою виступає Рада національної безпеки і оборони </a:t>
            </a:r>
            <a:r>
              <a:rPr lang="uk-UA" sz="2000" dirty="0" smtClean="0">
                <a:latin typeface="Times New Roman" panose="02020603050405020304" pitchFamily="18" charset="0"/>
                <a:ea typeface="Times New Roman" panose="02020603050405020304" pitchFamily="18" charset="0"/>
                <a:cs typeface="Times New Roman" panose="02020603050405020304" pitchFamily="18" charset="0"/>
              </a:rPr>
              <a:t>України. </a:t>
            </a:r>
          </a:p>
          <a:p>
            <a:pPr indent="457200" algn="just">
              <a:spcAft>
                <a:spcPts val="0"/>
              </a:spcAft>
            </a:pPr>
            <a:r>
              <a:rPr lang="uk-UA" sz="2000" dirty="0" smtClean="0">
                <a:latin typeface="Times New Roman" panose="02020603050405020304" pitchFamily="18" charset="0"/>
                <a:ea typeface="Times New Roman" panose="02020603050405020304" pitchFamily="18" charset="0"/>
                <a:cs typeface="Times New Roman" panose="02020603050405020304" pitchFamily="18" charset="0"/>
              </a:rPr>
              <a:t>Основним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суб’єктом управління геополітичною безпекою виступає </a:t>
            </a: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Міністерство закордонних справ України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a:t>
            </a: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МЗС</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України).</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6610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395536" y="476672"/>
            <a:ext cx="8352928" cy="4247317"/>
          </a:xfrm>
          <a:prstGeom prst="rect">
            <a:avLst/>
          </a:prstGeom>
        </p:spPr>
        <p:txBody>
          <a:bodyPr wrap="square">
            <a:spAutoFit/>
          </a:bodyPr>
          <a:lstStyle/>
          <a:p>
            <a:pPr indent="457200" algn="just">
              <a:spcAft>
                <a:spcPts val="0"/>
              </a:spcAft>
            </a:pPr>
            <a:r>
              <a:rPr lang="uk-UA" b="1" i="1" dirty="0">
                <a:latin typeface="Times New Roman" panose="02020603050405020304" pitchFamily="18" charset="0"/>
                <a:ea typeface="Times New Roman" panose="02020603050405020304" pitchFamily="18" charset="0"/>
                <a:cs typeface="Times New Roman" panose="02020603050405020304" pitchFamily="18" charset="0"/>
              </a:rPr>
              <a:t>1. Поняття та зміст геополітики.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Шведський вчений Рудольф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Челлен</a:t>
            </a:r>
            <a:r>
              <a:rPr lang="uk-UA" dirty="0">
                <a:latin typeface="Times New Roman" panose="02020603050405020304" pitchFamily="18" charset="0"/>
                <a:ea typeface="Times New Roman" panose="02020603050405020304" pitchFamily="18" charset="0"/>
                <a:cs typeface="Times New Roman" panose="02020603050405020304" pitchFamily="18" charset="0"/>
              </a:rPr>
              <a:t> (1864-1922) ввів у науку поняття "</a:t>
            </a:r>
            <a:r>
              <a:rPr lang="uk-UA" b="1" dirty="0">
                <a:latin typeface="Times New Roman" panose="02020603050405020304" pitchFamily="18" charset="0"/>
                <a:ea typeface="Times New Roman" panose="02020603050405020304" pitchFamily="18" charset="0"/>
                <a:cs typeface="Times New Roman" panose="02020603050405020304" pitchFamily="18" charset="0"/>
              </a:rPr>
              <a:t>геополітика</a:t>
            </a:r>
            <a:r>
              <a:rPr lang="uk-UA" dirty="0">
                <a:latin typeface="Times New Roman" panose="02020603050405020304" pitchFamily="18" charset="0"/>
                <a:ea typeface="Times New Roman" panose="02020603050405020304" pitchFamily="18" charset="0"/>
                <a:cs typeface="Times New Roman" panose="02020603050405020304" pitchFamily="18" charset="0"/>
              </a:rPr>
              <a:t>" — доктрина, що розглядає державу як географічний організм або просторовий </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феномен.</a:t>
            </a:r>
          </a:p>
          <a:p>
            <a:pPr indent="457200" algn="ctr">
              <a:spcAft>
                <a:spcPts val="0"/>
              </a:spcAft>
            </a:pPr>
            <a:r>
              <a:rPr lang="uk-UA" b="1" dirty="0" smtClean="0">
                <a:latin typeface="Times New Roman" panose="02020603050405020304" pitchFamily="18" charset="0"/>
                <a:cs typeface="Times New Roman" panose="02020603050405020304" pitchFamily="18" charset="0"/>
              </a:rPr>
              <a:t>Геополітика</a:t>
            </a:r>
            <a:endParaRPr lang="uk-UA" dirty="0" smtClean="0">
              <a:latin typeface="Times New Roman" panose="02020603050405020304" pitchFamily="18" charset="0"/>
              <a:cs typeface="Times New Roman" panose="02020603050405020304" pitchFamily="18" charset="0"/>
            </a:endParaRPr>
          </a:p>
          <a:p>
            <a:pPr marL="342900" indent="-342900" algn="just">
              <a:spcAft>
                <a:spcPts val="0"/>
              </a:spcAft>
              <a:buAutoNum type="arabicParenR"/>
            </a:pPr>
            <a:r>
              <a:rPr lang="uk-UA" dirty="0" smtClean="0">
                <a:latin typeface="Times New Roman" panose="02020603050405020304" pitchFamily="18" charset="0"/>
                <a:cs typeface="Times New Roman" panose="02020603050405020304" pitchFamily="18" charset="0"/>
              </a:rPr>
              <a:t>наука </a:t>
            </a:r>
            <a:r>
              <a:rPr lang="uk-UA" dirty="0">
                <a:latin typeface="Times New Roman" panose="02020603050405020304" pitchFamily="18" charset="0"/>
                <a:cs typeface="Times New Roman" panose="02020603050405020304" pitchFamily="18" charset="0"/>
              </a:rPr>
              <a:t>геополітика є область знання, що вивчає закони, принципи та закономірності просторово-часової організації розвитку держав, регіонів і світу в цілому з урахуванням системної взаємодії географічних, політичних, економічних, військових, етнічних, демографічних, екологічних і інших чинників; </a:t>
            </a:r>
            <a:endParaRPr lang="uk-UA" dirty="0" smtClean="0">
              <a:latin typeface="Times New Roman" panose="02020603050405020304" pitchFamily="18" charset="0"/>
              <a:cs typeface="Times New Roman" panose="02020603050405020304" pitchFamily="18" charset="0"/>
            </a:endParaRPr>
          </a:p>
          <a:p>
            <a:pPr marL="342900" indent="-342900" algn="just">
              <a:spcAft>
                <a:spcPts val="0"/>
              </a:spcAft>
              <a:buAutoNum type="arabicParenR"/>
            </a:pPr>
            <a:r>
              <a:rPr lang="uk-UA" dirty="0" smtClean="0">
                <a:latin typeface="Times New Roman" panose="02020603050405020304" pitchFamily="18" charset="0"/>
                <a:cs typeface="Times New Roman" panose="02020603050405020304" pitchFamily="18" charset="0"/>
              </a:rPr>
              <a:t>як </a:t>
            </a:r>
            <a:r>
              <a:rPr lang="uk-UA" dirty="0">
                <a:latin typeface="Times New Roman" panose="02020603050405020304" pitchFamily="18" charset="0"/>
                <a:cs typeface="Times New Roman" panose="02020603050405020304" pitchFamily="18" charset="0"/>
              </a:rPr>
              <a:t>явище це сфера діяльності, пов'язана з відносинами між соціальними групами, націями, державами, блоками держав, головним змістом якої є боротьба за контроль і панування над ресурсами земного, водного, повітряно-космічного, інформаційних (духовно-культурного) просторів держави, регіону, миру.</a:t>
            </a:r>
            <a:endParaRPr lang="en-US" dirty="0">
              <a:latin typeface="Times New Roman" panose="02020603050405020304" pitchFamily="18" charset="0"/>
              <a:cs typeface="Times New Roman" panose="02020603050405020304" pitchFamily="18" charset="0"/>
            </a:endParaRPr>
          </a:p>
        </p:txBody>
      </p:sp>
      <p:pic>
        <p:nvPicPr>
          <p:cNvPr id="4104" name="Picture 8" descr="Політична географія та геополітика. | Тест на 20 запитань. Географі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4" y="4581128"/>
            <a:ext cx="36004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727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539552" y="476672"/>
            <a:ext cx="8136904" cy="1477328"/>
          </a:xfrm>
          <a:prstGeom prst="rect">
            <a:avLst/>
          </a:prstGeom>
        </p:spPr>
        <p:txBody>
          <a:bodyPr wrap="square">
            <a:spAutoFit/>
          </a:bodyPr>
          <a:lstStyle/>
          <a:p>
            <a:pPr indent="457200" algn="just"/>
            <a:r>
              <a:rPr lang="uk-UA" dirty="0" smtClean="0">
                <a:latin typeface="Times New Roman" panose="02020603050405020304" pitchFamily="18" charset="0"/>
                <a:cs typeface="Times New Roman" panose="02020603050405020304" pitchFamily="18" charset="0"/>
              </a:rPr>
              <a:t>Геополітика </a:t>
            </a:r>
            <a:r>
              <a:rPr lang="uk-UA" dirty="0">
                <a:latin typeface="Times New Roman" panose="02020603050405020304" pitchFamily="18" charset="0"/>
                <a:cs typeface="Times New Roman" panose="02020603050405020304" pitchFamily="18" charset="0"/>
              </a:rPr>
              <a:t>виникла на базі трьох наукових підходів:</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 цивілізаційного;</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 військово-стратегічного;</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 теорій географічного детермінізму.</a:t>
            </a:r>
            <a:endParaRPr lang="en-US" dirty="0">
              <a:latin typeface="Times New Roman" panose="02020603050405020304" pitchFamily="18" charset="0"/>
              <a:cs typeface="Times New Roman" panose="02020603050405020304" pitchFamily="18" charset="0"/>
            </a:endParaRPr>
          </a:p>
          <a:p>
            <a:pPr indent="457200" algn="just"/>
            <a:endParaRPr lang="uk-UA" dirty="0" smtClean="0">
              <a:latin typeface="Times New Roman" panose="02020603050405020304" pitchFamily="18" charset="0"/>
              <a:cs typeface="Times New Roman" panose="02020603050405020304" pitchFamily="18" charset="0"/>
            </a:endParaRPr>
          </a:p>
        </p:txBody>
      </p:sp>
      <p:pic>
        <p:nvPicPr>
          <p:cNvPr id="1026" name="Picture 2" descr="Цивилизационный подход к истории Данилевского: «Россия и Европа» —  Артюшенко Олег Григорьевич"/>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321" y="1814889"/>
            <a:ext cx="4180447" cy="305427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86321" y="5035651"/>
            <a:ext cx="4180448" cy="1323439"/>
          </a:xfrm>
          <a:prstGeom prst="rect">
            <a:avLst/>
          </a:prstGeom>
        </p:spPr>
        <p:txBody>
          <a:bodyPr wrap="square">
            <a:spAutoFit/>
          </a:bodyPr>
          <a:lstStyle/>
          <a:p>
            <a:pPr algn="ctr"/>
            <a:r>
              <a:rPr lang="uk-UA" sz="1600" dirty="0" smtClean="0">
                <a:latin typeface="Times New Roman" panose="02020603050405020304" pitchFamily="18" charset="0"/>
                <a:ea typeface="Calibri" panose="020F0502020204030204" pitchFamily="34" charset="0"/>
              </a:rPr>
              <a:t>Основоположник </a:t>
            </a:r>
            <a:r>
              <a:rPr lang="uk-UA" sz="1600" dirty="0">
                <a:latin typeface="Times New Roman" panose="02020603050405020304" pitchFamily="18" charset="0"/>
                <a:ea typeface="Calibri" panose="020F0502020204030204" pitchFamily="34" charset="0"/>
              </a:rPr>
              <a:t>цивілізаційного підходу до історичного </a:t>
            </a:r>
            <a:r>
              <a:rPr lang="uk-UA" sz="1600" dirty="0" smtClean="0">
                <a:latin typeface="Times New Roman" panose="02020603050405020304" pitchFamily="18" charset="0"/>
                <a:ea typeface="Calibri" panose="020F0502020204030204" pitchFamily="34" charset="0"/>
              </a:rPr>
              <a:t>процесу –  </a:t>
            </a:r>
          </a:p>
          <a:p>
            <a:pPr algn="ctr"/>
            <a:r>
              <a:rPr lang="uk-UA" sz="1600" dirty="0" smtClean="0">
                <a:latin typeface="Times New Roman" panose="02020603050405020304" pitchFamily="18" charset="0"/>
                <a:ea typeface="Calibri" panose="020F0502020204030204" pitchFamily="34" charset="0"/>
              </a:rPr>
              <a:t>російський учений </a:t>
            </a:r>
            <a:r>
              <a:rPr lang="uk-UA" sz="1600" dirty="0">
                <a:latin typeface="Times New Roman" panose="02020603050405020304" pitchFamily="18" charset="0"/>
                <a:ea typeface="Calibri" panose="020F0502020204030204" pitchFamily="34" charset="0"/>
              </a:rPr>
              <a:t>біолог, історик, соціолог, автор книги «Росія і Європа» </a:t>
            </a:r>
            <a:endParaRPr lang="uk-UA" sz="1600" dirty="0" smtClean="0">
              <a:latin typeface="Times New Roman" panose="02020603050405020304" pitchFamily="18" charset="0"/>
              <a:ea typeface="Calibri" panose="020F0502020204030204" pitchFamily="34" charset="0"/>
            </a:endParaRPr>
          </a:p>
          <a:p>
            <a:pPr algn="ctr"/>
            <a:r>
              <a:rPr lang="uk-UA" sz="1600" b="1" dirty="0" smtClean="0">
                <a:latin typeface="Times New Roman" panose="02020603050405020304" pitchFamily="18" charset="0"/>
                <a:ea typeface="Calibri" panose="020F0502020204030204" pitchFamily="34" charset="0"/>
              </a:rPr>
              <a:t>М</a:t>
            </a:r>
            <a:r>
              <a:rPr lang="uk-UA" sz="1600" b="1" dirty="0">
                <a:latin typeface="Times New Roman" panose="02020603050405020304" pitchFamily="18" charset="0"/>
                <a:ea typeface="Calibri" panose="020F0502020204030204" pitchFamily="34" charset="0"/>
              </a:rPr>
              <a:t>. Данилевський </a:t>
            </a:r>
            <a:endParaRPr lang="en-US" sz="1600" b="1" dirty="0"/>
          </a:p>
        </p:txBody>
      </p:sp>
      <p:pic>
        <p:nvPicPr>
          <p:cNvPr id="1028" name="Picture 4" descr="Зіткнення цивілізацій” С. Хантінгтона або чому московське православʼя — це  електрочайник без підставки з Бучі. | by Roman Trukhin | 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999" y="1814888"/>
            <a:ext cx="2023061" cy="30542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Росіяни одержимі імперською величчю. Історик філософії Андрій Дахній про  руйнівну сутність “народу-богоносця” — Локальна історі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3060" y="1814888"/>
            <a:ext cx="2101865" cy="305427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719998" y="5035651"/>
            <a:ext cx="4124927" cy="830997"/>
          </a:xfrm>
          <a:prstGeom prst="rect">
            <a:avLst/>
          </a:prstGeom>
        </p:spPr>
        <p:txBody>
          <a:bodyPr wrap="square">
            <a:spAutoFit/>
          </a:bodyPr>
          <a:lstStyle/>
          <a:p>
            <a:pPr algn="ctr"/>
            <a:r>
              <a:rPr lang="uk-UA" sz="1600" dirty="0">
                <a:latin typeface="Times New Roman" panose="02020603050405020304" pitchFamily="18" charset="0"/>
                <a:ea typeface="Calibri" panose="020F0502020204030204" pitchFamily="34" charset="0"/>
              </a:rPr>
              <a:t>К</a:t>
            </a:r>
            <a:r>
              <a:rPr lang="uk-UA" sz="1600" dirty="0" smtClean="0">
                <a:latin typeface="Times New Roman" panose="02020603050405020304" pitchFamily="18" charset="0"/>
                <a:ea typeface="Calibri" panose="020F0502020204030204" pitchFamily="34" charset="0"/>
              </a:rPr>
              <a:t>нига </a:t>
            </a:r>
            <a:r>
              <a:rPr lang="uk-UA" sz="1600" dirty="0">
                <a:latin typeface="Times New Roman" panose="02020603050405020304" pitchFamily="18" charset="0"/>
                <a:ea typeface="Calibri" panose="020F0502020204030204" pitchFamily="34" charset="0"/>
              </a:rPr>
              <a:t>професора Гарвардського університету </a:t>
            </a:r>
            <a:r>
              <a:rPr lang="uk-UA" sz="1600" b="1" dirty="0" err="1" smtClean="0">
                <a:latin typeface="Times New Roman" panose="02020603050405020304" pitchFamily="18" charset="0"/>
                <a:ea typeface="Calibri" panose="020F0502020204030204" pitchFamily="34" charset="0"/>
              </a:rPr>
              <a:t>Самуеля</a:t>
            </a:r>
            <a:r>
              <a:rPr lang="uk-UA" sz="1600" b="1" dirty="0" smtClean="0">
                <a:latin typeface="Times New Roman" panose="02020603050405020304" pitchFamily="18" charset="0"/>
                <a:ea typeface="Calibri" panose="020F0502020204030204" pitchFamily="34" charset="0"/>
              </a:rPr>
              <a:t> </a:t>
            </a:r>
            <a:r>
              <a:rPr lang="uk-UA" sz="1600" b="1" dirty="0" err="1">
                <a:latin typeface="Times New Roman" panose="02020603050405020304" pitchFamily="18" charset="0"/>
                <a:ea typeface="Calibri" panose="020F0502020204030204" pitchFamily="34" charset="0"/>
              </a:rPr>
              <a:t>Г</a:t>
            </a:r>
            <a:r>
              <a:rPr lang="uk-UA" sz="1600" b="1" dirty="0" err="1" smtClean="0">
                <a:latin typeface="Times New Roman" panose="02020603050405020304" pitchFamily="18" charset="0"/>
                <a:ea typeface="Calibri" panose="020F0502020204030204" pitchFamily="34" charset="0"/>
              </a:rPr>
              <a:t>антінгтона</a:t>
            </a:r>
            <a:r>
              <a:rPr lang="uk-UA" sz="1600" b="1" dirty="0" smtClean="0">
                <a:latin typeface="Times New Roman" panose="02020603050405020304" pitchFamily="18" charset="0"/>
                <a:ea typeface="Calibri" panose="020F0502020204030204" pitchFamily="34" charset="0"/>
              </a:rPr>
              <a:t> </a:t>
            </a:r>
            <a:r>
              <a:rPr lang="uk-UA" sz="1600" dirty="0">
                <a:latin typeface="Times New Roman" panose="02020603050405020304" pitchFamily="18" charset="0"/>
                <a:ea typeface="Calibri" panose="020F0502020204030204" pitchFamily="34" charset="0"/>
              </a:rPr>
              <a:t>«Зіткнення </a:t>
            </a:r>
            <a:r>
              <a:rPr lang="uk-UA" sz="1600" dirty="0" smtClean="0">
                <a:latin typeface="Times New Roman" panose="02020603050405020304" pitchFamily="18" charset="0"/>
                <a:ea typeface="Calibri" panose="020F0502020204030204" pitchFamily="34" charset="0"/>
              </a:rPr>
              <a:t>цивілізацій» </a:t>
            </a:r>
            <a:r>
              <a:rPr lang="uk-UA" sz="1600" dirty="0">
                <a:latin typeface="Times New Roman" panose="02020603050405020304" pitchFamily="18" charset="0"/>
                <a:ea typeface="Calibri" panose="020F0502020204030204" pitchFamily="34" charset="0"/>
              </a:rPr>
              <a:t>(1993). </a:t>
            </a:r>
            <a:endParaRPr lang="en-US" sz="1600" dirty="0"/>
          </a:p>
        </p:txBody>
      </p:sp>
    </p:spTree>
    <p:extLst>
      <p:ext uri="{BB962C8B-B14F-4D97-AF65-F5344CB8AC3E}">
        <p14:creationId xmlns:p14="http://schemas.microsoft.com/office/powerpoint/2010/main" val="386141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539552" y="476672"/>
            <a:ext cx="8136904" cy="2585323"/>
          </a:xfrm>
          <a:prstGeom prst="rect">
            <a:avLst/>
          </a:prstGeom>
        </p:spPr>
        <p:txBody>
          <a:bodyPr wrap="square">
            <a:spAutoFit/>
          </a:bodyPr>
          <a:lstStyle/>
          <a:p>
            <a:pPr indent="457200" algn="just"/>
            <a:r>
              <a:rPr lang="uk-UA" dirty="0" smtClean="0">
                <a:latin typeface="Times New Roman" panose="02020603050405020304" pitchFamily="18" charset="0"/>
                <a:cs typeface="Times New Roman" panose="02020603050405020304" pitchFamily="18" charset="0"/>
              </a:rPr>
              <a:t>Другим </a:t>
            </a:r>
            <a:r>
              <a:rPr lang="uk-UA" dirty="0">
                <a:latin typeface="Times New Roman" panose="02020603050405020304" pitchFamily="18" charset="0"/>
                <a:cs typeface="Times New Roman" panose="02020603050405020304" pitchFamily="18" charset="0"/>
              </a:rPr>
              <a:t>джерелом геополітики, як вважають багато учених, були військово-стратегічні теорії.</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Визнаними авторами таких теорій вважаються </a:t>
            </a:r>
            <a:r>
              <a:rPr lang="uk-UA" b="1" dirty="0">
                <a:latin typeface="Times New Roman" panose="02020603050405020304" pitchFamily="18" charset="0"/>
                <a:cs typeface="Times New Roman" panose="02020603050405020304" pitchFamily="18" charset="0"/>
              </a:rPr>
              <a:t>Г. </a:t>
            </a:r>
            <a:r>
              <a:rPr lang="uk-UA" b="1" dirty="0" err="1">
                <a:latin typeface="Times New Roman" panose="02020603050405020304" pitchFamily="18" charset="0"/>
                <a:cs typeface="Times New Roman" panose="02020603050405020304" pitchFamily="18" charset="0"/>
              </a:rPr>
              <a:t>Гроцій</a:t>
            </a:r>
            <a:r>
              <a:rPr lang="uk-UA"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Сунь Цзи</a:t>
            </a:r>
            <a:r>
              <a:rPr lang="uk-UA"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Н. Макіавеллі</a:t>
            </a:r>
            <a:r>
              <a:rPr lang="uk-UA" dirty="0">
                <a:latin typeface="Times New Roman" panose="02020603050405020304" pitchFamily="18" charset="0"/>
                <a:cs typeface="Times New Roman" panose="02020603050405020304" pitchFamily="18" charset="0"/>
              </a:rPr>
              <a:t> (1469-1527), </a:t>
            </a:r>
            <a:r>
              <a:rPr lang="uk-UA" b="1" dirty="0" smtClean="0">
                <a:latin typeface="Times New Roman" panose="02020603050405020304" pitchFamily="18" charset="0"/>
                <a:cs typeface="Times New Roman" panose="02020603050405020304" pitchFamily="18" charset="0"/>
              </a:rPr>
              <a:t>К. </a:t>
            </a:r>
            <a:r>
              <a:rPr lang="uk-UA" b="1" dirty="0">
                <a:latin typeface="Times New Roman" panose="02020603050405020304" pitchFamily="18" charset="0"/>
                <a:cs typeface="Times New Roman" panose="02020603050405020304" pitchFamily="18" charset="0"/>
              </a:rPr>
              <a:t>фон Клаузевіц </a:t>
            </a:r>
            <a:r>
              <a:rPr lang="uk-UA" dirty="0">
                <a:latin typeface="Times New Roman" panose="02020603050405020304" pitchFamily="18" charset="0"/>
                <a:cs typeface="Times New Roman" panose="02020603050405020304" pitchFamily="18" charset="0"/>
              </a:rPr>
              <a:t>(1780-1831), </a:t>
            </a:r>
            <a:r>
              <a:rPr lang="uk-UA" b="1" dirty="0">
                <a:latin typeface="Times New Roman" panose="02020603050405020304" pitchFamily="18" charset="0"/>
                <a:cs typeface="Times New Roman" panose="02020603050405020304" pitchFamily="18" charset="0"/>
              </a:rPr>
              <a:t>Г</a:t>
            </a:r>
            <a:r>
              <a:rPr lang="uk-UA" b="1" dirty="0" smtClean="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Мольтке</a:t>
            </a:r>
            <a:r>
              <a:rPr lang="uk-UA" b="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(1848-1916) і ін. </a:t>
            </a:r>
            <a:endParaRPr lang="uk-UA" dirty="0" smtClean="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Але </a:t>
            </a:r>
            <a:r>
              <a:rPr lang="uk-UA" dirty="0">
                <a:latin typeface="Times New Roman" panose="02020603050405020304" pitchFamily="18" charset="0"/>
                <a:cs typeface="Times New Roman" panose="02020603050405020304" pitchFamily="18" charset="0"/>
              </a:rPr>
              <a:t>найбільш вплинув на розробку та поглиблення цих теорій зробив американський військово-морський теоретик, історик </a:t>
            </a:r>
            <a:r>
              <a:rPr lang="uk-UA" b="1" dirty="0">
                <a:latin typeface="Times New Roman" panose="02020603050405020304" pitchFamily="18" charset="0"/>
                <a:cs typeface="Times New Roman" panose="02020603050405020304" pitchFamily="18" charset="0"/>
              </a:rPr>
              <a:t>Альфред </a:t>
            </a:r>
            <a:r>
              <a:rPr lang="uk-UA" b="1" dirty="0" err="1">
                <a:latin typeface="Times New Roman" panose="02020603050405020304" pitchFamily="18" charset="0"/>
                <a:cs typeface="Times New Roman" panose="02020603050405020304" pitchFamily="18" charset="0"/>
              </a:rPr>
              <a:t>Мехен</a:t>
            </a:r>
            <a:r>
              <a:rPr lang="uk-UA" b="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(1840-1914) — автор відомих праць «Вплив морської </a:t>
            </a:r>
            <a:r>
              <a:rPr lang="uk-UA" dirty="0" smtClean="0">
                <a:latin typeface="Times New Roman" panose="02020603050405020304" pitchFamily="18" charset="0"/>
                <a:cs typeface="Times New Roman" panose="02020603050405020304" pitchFamily="18" charset="0"/>
              </a:rPr>
              <a:t>сили </a:t>
            </a:r>
            <a:r>
              <a:rPr lang="uk-UA" dirty="0">
                <a:latin typeface="Times New Roman" panose="02020603050405020304" pitchFamily="18" charset="0"/>
                <a:cs typeface="Times New Roman" panose="02020603050405020304" pitchFamily="18" charset="0"/>
              </a:rPr>
              <a:t>на історію», «Проблема Азії і її дія на міжнародну політику</a:t>
            </a:r>
            <a:r>
              <a:rPr lang="uk-UA"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2852936"/>
            <a:ext cx="2808312" cy="3492838"/>
          </a:xfrm>
          <a:prstGeom prst="rect">
            <a:avLst/>
          </a:prstGeom>
        </p:spPr>
      </p:pic>
    </p:spTree>
    <p:extLst>
      <p:ext uri="{BB962C8B-B14F-4D97-AF65-F5344CB8AC3E}">
        <p14:creationId xmlns:p14="http://schemas.microsoft.com/office/powerpoint/2010/main" val="3269275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4860032" y="764704"/>
            <a:ext cx="3888432" cy="2369880"/>
          </a:xfrm>
          <a:prstGeom prst="rect">
            <a:avLst/>
          </a:prstGeom>
        </p:spPr>
        <p:txBody>
          <a:bodyPr wrap="square">
            <a:spAutoFit/>
          </a:bodyPr>
          <a:lstStyle/>
          <a:p>
            <a:pPr indent="457200" algn="ctr" fontAlgn="base">
              <a:spcAft>
                <a:spcPts val="0"/>
              </a:spcAft>
            </a:pP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Контр-адмірал </a:t>
            </a:r>
          </a:p>
          <a:p>
            <a:pPr indent="457200" algn="ctr" fontAlgn="base">
              <a:spcAft>
                <a:spcPts val="0"/>
              </a:spcAft>
            </a:pPr>
            <a:r>
              <a:rPr lang="uk-UA" sz="2400" b="1" dirty="0" smtClean="0">
                <a:latin typeface="Times New Roman" panose="02020603050405020304" pitchFamily="18" charset="0"/>
                <a:ea typeface="Times New Roman" panose="02020603050405020304" pitchFamily="18" charset="0"/>
                <a:cs typeface="Times New Roman" panose="02020603050405020304" pitchFamily="18" charset="0"/>
              </a:rPr>
              <a:t>Альфред Мехен</a:t>
            </a: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indent="457200" algn="just" fontAlgn="base">
              <a:spcAft>
                <a:spcPts val="0"/>
              </a:spcAft>
            </a:pPr>
            <a:r>
              <a:rPr lang="uk-UA" sz="2000" dirty="0" smtClean="0">
                <a:latin typeface="Times New Roman" panose="02020603050405020304" pitchFamily="18" charset="0"/>
                <a:ea typeface="Times New Roman" panose="02020603050405020304" pitchFamily="18" charset="0"/>
                <a:cs typeface="Times New Roman" panose="02020603050405020304" pitchFamily="18" charset="0"/>
              </a:rPr>
              <a:t>Вчений, практик військово-морської стратегії, ефективний політичний діяч. (Автор праці «Вплив морської сили на історію. 1660-1783 рр.»)</a:t>
            </a:r>
            <a:endParaRPr lang="uk-UA"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074" name="Picture 2" descr="Alfred thayer mah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002" y="476672"/>
            <a:ext cx="4205977" cy="5852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08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539552" y="476672"/>
            <a:ext cx="8136904" cy="1692771"/>
          </a:xfrm>
          <a:prstGeom prst="rect">
            <a:avLst/>
          </a:prstGeom>
        </p:spPr>
        <p:txBody>
          <a:bodyPr wrap="square">
            <a:spAutoFit/>
          </a:bodyPr>
          <a:lstStyle/>
          <a:p>
            <a:pPr indent="457200" algn="just"/>
            <a:r>
              <a:rPr lang="uk-UA" dirty="0" smtClean="0">
                <a:latin typeface="Times New Roman" panose="02020603050405020304" pitchFamily="18" charset="0"/>
                <a:cs typeface="Times New Roman" panose="02020603050405020304" pitchFamily="18" charset="0"/>
              </a:rPr>
              <a:t>Третім </a:t>
            </a:r>
            <a:r>
              <a:rPr lang="uk-UA" dirty="0">
                <a:latin typeface="Times New Roman" panose="02020603050405020304" pitchFamily="18" charset="0"/>
                <a:cs typeface="Times New Roman" panose="02020603050405020304" pitchFamily="18" charset="0"/>
              </a:rPr>
              <a:t>теоретичним джерелом геополітики є концепції </a:t>
            </a:r>
            <a:r>
              <a:rPr lang="uk-UA" b="1" dirty="0">
                <a:latin typeface="Times New Roman" panose="02020603050405020304" pitchFamily="18" charset="0"/>
                <a:cs typeface="Times New Roman" panose="02020603050405020304" pitchFamily="18" charset="0"/>
              </a:rPr>
              <a:t>географічного детермінізму.</a:t>
            </a:r>
            <a:endParaRPr lang="en-US" b="1"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Це найбільш давнє джерело пізнання. Ідеї про вплив географічного середовища (клімату, фунтів, річок, морів і ін.) на історію і людину зустрічаємо у Геродота, Гіппократа, </a:t>
            </a:r>
            <a:r>
              <a:rPr lang="uk-UA" dirty="0" err="1">
                <a:latin typeface="Times New Roman" panose="02020603050405020304" pitchFamily="18" charset="0"/>
                <a:cs typeface="Times New Roman" panose="02020603050405020304" pitchFamily="18" charset="0"/>
              </a:rPr>
              <a:t>Фукідіда</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Полібія</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Арістотеля</a:t>
            </a:r>
            <a:r>
              <a:rPr lang="uk-UA" dirty="0">
                <a:latin typeface="Times New Roman" panose="02020603050405020304" pitchFamily="18" charset="0"/>
                <a:cs typeface="Times New Roman" panose="02020603050405020304" pitchFamily="18" charset="0"/>
              </a:rPr>
              <a:t> та інших античних авторів.</a:t>
            </a:r>
            <a:endParaRPr lang="en-US"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0" name="Picture 2" descr="Монтескьё, Шарль-Луи де Секонда | это... Что такое Монтескьё, Шарль-Луи де  Секонд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155" y="2060848"/>
            <a:ext cx="3540393" cy="424847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211960" y="2060849"/>
            <a:ext cx="4464496" cy="3785652"/>
          </a:xfrm>
          <a:prstGeom prst="rect">
            <a:avLst/>
          </a:prstGeom>
        </p:spPr>
        <p:txBody>
          <a:bodyPr wrap="square">
            <a:spAutoFit/>
          </a:bodyPr>
          <a:lstStyle/>
          <a:p>
            <a:pPr indent="457200" algn="just">
              <a:spcAft>
                <a:spcPts val="0"/>
              </a:spcAft>
            </a:pPr>
            <a:r>
              <a:rPr lang="uk-UA" sz="1600" i="1" dirty="0">
                <a:latin typeface="Times New Roman" panose="02020603050405020304" pitchFamily="18" charset="0"/>
                <a:ea typeface="Calibri" panose="020F0502020204030204" pitchFamily="34" charset="0"/>
                <a:cs typeface="Times New Roman" panose="02020603050405020304" pitchFamily="18" charset="0"/>
              </a:rPr>
              <a:t>Європейська епоха великих географічних </a:t>
            </a:r>
            <a:r>
              <a:rPr lang="uk-UA" sz="1600" i="1" dirty="0" err="1">
                <a:latin typeface="Times New Roman" panose="02020603050405020304" pitchFamily="18" charset="0"/>
                <a:ea typeface="Calibri" panose="020F0502020204030204" pitchFamily="34" charset="0"/>
                <a:cs typeface="Times New Roman" panose="02020603050405020304" pitchFamily="18" charset="0"/>
              </a:rPr>
              <a:t>відкриттів</a:t>
            </a:r>
            <a:r>
              <a:rPr lang="uk-UA" sz="1600" i="1" dirty="0">
                <a:latin typeface="Times New Roman" panose="02020603050405020304" pitchFamily="18" charset="0"/>
                <a:ea typeface="Calibri" panose="020F0502020204030204" pitchFamily="34" charset="0"/>
                <a:cs typeface="Times New Roman" panose="02020603050405020304" pitchFamily="18" charset="0"/>
              </a:rPr>
              <a:t> стала новим етапом розвитку ідей географічного детермінізму. Французький вчений </a:t>
            </a:r>
            <a:r>
              <a:rPr lang="uk-UA" sz="1600" i="1" dirty="0" smtClean="0">
                <a:latin typeface="Times New Roman" panose="02020603050405020304" pitchFamily="18" charset="0"/>
                <a:ea typeface="Calibri" panose="020F0502020204030204" pitchFamily="34" charset="0"/>
                <a:cs typeface="Times New Roman" panose="02020603050405020304" pitchFamily="18" charset="0"/>
              </a:rPr>
              <a:t>Ж. </a:t>
            </a:r>
            <a:r>
              <a:rPr lang="uk-UA" sz="1600" i="1" dirty="0" err="1">
                <a:latin typeface="Times New Roman" panose="02020603050405020304" pitchFamily="18" charset="0"/>
                <a:ea typeface="Calibri" panose="020F0502020204030204" pitchFamily="34" charset="0"/>
                <a:cs typeface="Times New Roman" panose="02020603050405020304" pitchFamily="18" charset="0"/>
              </a:rPr>
              <a:t>Боден</a:t>
            </a:r>
            <a:r>
              <a:rPr lang="uk-UA" sz="1600" i="1" dirty="0">
                <a:latin typeface="Times New Roman" panose="02020603050405020304" pitchFamily="18" charset="0"/>
                <a:ea typeface="Calibri" panose="020F0502020204030204" pitchFamily="34" charset="0"/>
                <a:cs typeface="Times New Roman" panose="02020603050405020304" pitchFamily="18" charset="0"/>
              </a:rPr>
              <a:t> (1530-1596) у роботі «Шість книг про державу» (1577) знову викликав інтерес до проблеми географічного детермінізму. </a:t>
            </a:r>
            <a:endParaRPr lang="uk-UA" sz="1600" i="1"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1600" i="1" dirty="0" smtClean="0">
                <a:latin typeface="Times New Roman" panose="02020603050405020304" pitchFamily="18" charset="0"/>
                <a:ea typeface="Calibri" panose="020F0502020204030204" pitchFamily="34" charset="0"/>
                <a:cs typeface="Times New Roman" panose="02020603050405020304" pitchFamily="18" charset="0"/>
              </a:rPr>
              <a:t>Ідеї </a:t>
            </a:r>
            <a:r>
              <a:rPr lang="uk-UA" sz="1600" i="1" dirty="0">
                <a:latin typeface="Times New Roman" panose="02020603050405020304" pitchFamily="18" charset="0"/>
                <a:ea typeface="Calibri" panose="020F0502020204030204" pitchFamily="34" charset="0"/>
                <a:cs typeface="Times New Roman" panose="02020603050405020304" pitchFamily="18" charset="0"/>
              </a:rPr>
              <a:t>географічного детермінізму знайшли широке розповсюдження в ХVІІІ-ХІХ ст. Особливо популярні вони були у Франції. У роботі «Про дух законів» (1748) французький просвітитель, філософ Шарль Монтеск’є (1689-1755) головну причину в законодавчому устрої держав, услід за </a:t>
            </a:r>
            <a:r>
              <a:rPr lang="uk-UA" sz="1600" i="1" dirty="0" err="1">
                <a:latin typeface="Times New Roman" panose="02020603050405020304" pitchFamily="18" charset="0"/>
                <a:ea typeface="Calibri" panose="020F0502020204030204" pitchFamily="34" charset="0"/>
                <a:cs typeface="Times New Roman" panose="02020603050405020304" pitchFamily="18" charset="0"/>
              </a:rPr>
              <a:t>Боденом</a:t>
            </a:r>
            <a:r>
              <a:rPr lang="uk-UA" sz="1600" i="1" dirty="0">
                <a:latin typeface="Times New Roman" panose="02020603050405020304" pitchFamily="18" charset="0"/>
                <a:ea typeface="Calibri" panose="020F0502020204030204" pitchFamily="34" charset="0"/>
                <a:cs typeface="Times New Roman" panose="02020603050405020304" pitchFamily="18" charset="0"/>
              </a:rPr>
              <a:t>, бачив в особливостях клімату.</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6593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476672"/>
            <a:ext cx="8208912" cy="3385542"/>
          </a:xfrm>
          <a:prstGeom prst="rect">
            <a:avLst/>
          </a:prstGeom>
        </p:spPr>
        <p:txBody>
          <a:bodyPr wrap="square">
            <a:spAutoFit/>
          </a:bodyPr>
          <a:lstStyle/>
          <a:p>
            <a:pPr indent="457200" algn="just">
              <a:spcAft>
                <a:spcPts val="0"/>
              </a:spcAft>
            </a:pPr>
            <a:r>
              <a:rPr lang="uk-UA" b="1" i="1" dirty="0">
                <a:latin typeface="Times New Roman" panose="02020603050405020304" pitchFamily="18" charset="0"/>
                <a:ea typeface="Times New Roman" panose="02020603050405020304" pitchFamily="18" charset="0"/>
                <a:cs typeface="Times New Roman" panose="02020603050405020304" pitchFamily="18" charset="0"/>
              </a:rPr>
              <a:t>2. Поняття геополітичної безпеки</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Геополітична безпека</a:t>
            </a:r>
            <a:r>
              <a:rPr lang="uk-UA" dirty="0">
                <a:latin typeface="Times New Roman" panose="02020603050405020304" pitchFamily="18" charset="0"/>
                <a:ea typeface="Calibri" panose="020F0502020204030204" pitchFamily="34" charset="0"/>
                <a:cs typeface="Times New Roman" panose="02020603050405020304" pitchFamily="18" charset="0"/>
              </a:rPr>
              <a:t> — складова національної безпеки, процес управління системою національної безпеки, за якого державними та недержавними інституціями забезпечується встановлення контролю і панування над ресурсами земного, водного, повітряно-космічного, інформаційних (духовно-культурного) просторів держави, регіону, світу</a:t>
            </a:r>
            <a:r>
              <a:rPr lang="uk-UA" dirty="0" smtClean="0">
                <a:latin typeface="Times New Roman" panose="02020603050405020304" pitchFamily="18" charset="0"/>
                <a:ea typeface="Calibri" panose="020F0502020204030204" pitchFamily="34" charset="0"/>
                <a:cs typeface="Times New Roman" panose="02020603050405020304" pitchFamily="18" charset="0"/>
              </a:rPr>
              <a:t>.</a:t>
            </a:r>
          </a:p>
          <a:p>
            <a:pPr indent="457200" algn="just">
              <a:spcAft>
                <a:spcPts val="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Об’єктами</a:t>
            </a:r>
            <a:r>
              <a:rPr lang="uk-UA" dirty="0">
                <a:latin typeface="Times New Roman" panose="02020603050405020304" pitchFamily="18" charset="0"/>
                <a:ea typeface="Calibri" panose="020F0502020204030204" pitchFamily="34" charset="0"/>
                <a:cs typeface="Times New Roman" panose="02020603050405020304" pitchFamily="18" charset="0"/>
              </a:rPr>
              <a:t> геополітичної безпеки є ресурси земного, водного, повітряно-космічного, інформаційних (духовно-культурного) просторів держави, регіону, світу.</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Суб'єктами</a:t>
            </a:r>
            <a:r>
              <a:rPr lang="uk-UA" dirty="0">
                <a:latin typeface="Times New Roman" panose="02020603050405020304" pitchFamily="18" charset="0"/>
                <a:ea typeface="Calibri" panose="020F0502020204030204" pitchFamily="34" charset="0"/>
                <a:cs typeface="Times New Roman" panose="02020603050405020304" pitchFamily="18" charset="0"/>
              </a:rPr>
              <a:t> геополітичної безпеки є держави, транснаціональні корпорації, окремі індивіди.</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2" name="Picture 2" descr="Пушки или колбаса: совместима ли геополитика с ростом благосостояния? |  Новости полити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683" y="3645024"/>
            <a:ext cx="3834998" cy="271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463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3" y="332656"/>
            <a:ext cx="8208912" cy="6019597"/>
          </a:xfrm>
          <a:prstGeom prst="rect">
            <a:avLst/>
          </a:prstGeom>
        </p:spPr>
        <p:txBody>
          <a:bodyPr wrap="square">
            <a:spAutoFit/>
          </a:bodyPr>
          <a:lstStyle/>
          <a:p>
            <a:pPr algn="ctr">
              <a:lnSpc>
                <a:spcPct val="107000"/>
              </a:lnSpc>
              <a:spcAft>
                <a:spcPts val="0"/>
              </a:spcAft>
            </a:pPr>
            <a:r>
              <a:rPr lang="uk-UA" i="1" u="sng" dirty="0" err="1">
                <a:latin typeface="Times New Roman" panose="02020603050405020304" pitchFamily="18" charset="0"/>
                <a:ea typeface="Calibri" panose="020F0502020204030204" pitchFamily="34" charset="0"/>
                <a:cs typeface="Times New Roman" panose="02020603050405020304" pitchFamily="18" charset="0"/>
              </a:rPr>
              <a:t>Категорійно</a:t>
            </a:r>
            <a:r>
              <a:rPr lang="uk-UA" i="1" u="sng" dirty="0">
                <a:latin typeface="Times New Roman" panose="02020603050405020304" pitchFamily="18" charset="0"/>
                <a:ea typeface="Calibri" panose="020F0502020204030204" pitchFamily="34" charset="0"/>
                <a:cs typeface="Times New Roman" panose="02020603050405020304" pitchFamily="18" charset="0"/>
              </a:rPr>
              <a:t>-понятійна система геополітичної безпеки</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Контроль над простором.</a:t>
            </a:r>
            <a:r>
              <a:rPr lang="uk-UA" dirty="0">
                <a:latin typeface="Times New Roman" panose="02020603050405020304" pitchFamily="18" charset="0"/>
                <a:ea typeface="Calibri" panose="020F0502020204030204" pitchFamily="34" charset="0"/>
                <a:cs typeface="Times New Roman" panose="02020603050405020304" pitchFamily="18" charset="0"/>
              </a:rPr>
              <a:t> Геополітика вивчає основи, можливості, механізми та форми контролю простору з боку політичних інститутів, у першу чергу з боку держав і коаліцій держав. Територія, яку контролює або намагається контролювати держава, характеризується передусім ступенем освоєння її центром, рівнем розвитку їх зв'язків. Розрізняють декілька видів геополітичних просторів.</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uk-UA"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Ендемічний </a:t>
            </a:r>
            <a:r>
              <a:rPr lang="uk-UA" b="1" dirty="0">
                <a:latin typeface="Times New Roman" panose="02020603050405020304" pitchFamily="18" charset="0"/>
                <a:ea typeface="Calibri" panose="020F0502020204030204" pitchFamily="34" charset="0"/>
                <a:cs typeface="Times New Roman" panose="02020603050405020304" pitchFamily="18" charset="0"/>
              </a:rPr>
              <a:t>простір</a:t>
            </a:r>
            <a:r>
              <a:rPr lang="uk-UA" dirty="0">
                <a:latin typeface="Times New Roman" panose="02020603050405020304" pitchFamily="18" charset="0"/>
                <a:ea typeface="Calibri" panose="020F0502020204030204" pitchFamily="34" charset="0"/>
                <a:cs typeface="Times New Roman" panose="02020603050405020304" pitchFamily="18" charset="0"/>
              </a:rPr>
              <a:t> — простір, що контролюється однією державою тривалий час. Причому приналежність цього простору визнається сусідами.</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uk-UA"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Прикордонний </a:t>
            </a:r>
            <a:r>
              <a:rPr lang="uk-UA" b="1" dirty="0">
                <a:latin typeface="Times New Roman" panose="02020603050405020304" pitchFamily="18" charset="0"/>
                <a:ea typeface="Calibri" panose="020F0502020204030204" pitchFamily="34" charset="0"/>
                <a:cs typeface="Times New Roman" panose="02020603050405020304" pitchFamily="18" charset="0"/>
              </a:rPr>
              <a:t>простір</a:t>
            </a:r>
            <a:r>
              <a:rPr lang="uk-UA" dirty="0">
                <a:latin typeface="Times New Roman" panose="02020603050405020304" pitchFamily="18" charset="0"/>
                <a:ea typeface="Calibri" panose="020F0502020204030204" pitchFamily="34" charset="0"/>
                <a:cs typeface="Times New Roman" panose="02020603050405020304" pitchFamily="18" charset="0"/>
              </a:rPr>
              <a:t> — територія, що перебуває під контролем даної держави, але не є у достатній мірі освоєною демографічно, економічно, політично, інформаційно. Почасти до таких просторів належать території, що заселені національними меншинами. Сусідні держави іноді можуть піддавати сумніву приналежність цих територій, проте не розглядає їх як свої.</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uk-UA"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Перехресне </a:t>
            </a:r>
            <a:r>
              <a:rPr lang="uk-UA" b="1" dirty="0">
                <a:latin typeface="Times New Roman" panose="02020603050405020304" pitchFamily="18" charset="0"/>
                <a:ea typeface="Calibri" panose="020F0502020204030204" pitchFamily="34" charset="0"/>
                <a:cs typeface="Times New Roman" panose="02020603050405020304" pitchFamily="18" charset="0"/>
              </a:rPr>
              <a:t>поле</a:t>
            </a:r>
            <a:r>
              <a:rPr lang="uk-UA" dirty="0">
                <a:latin typeface="Times New Roman" panose="02020603050405020304" pitchFamily="18" charset="0"/>
                <a:ea typeface="Calibri" panose="020F0502020204030204" pitchFamily="34" charset="0"/>
                <a:cs typeface="Times New Roman" panose="02020603050405020304" pitchFamily="18" charset="0"/>
              </a:rPr>
              <a:t> — простір, на який претендує одразу ж декілька держав. Даний простір заселений переважно титульним етносом, втім може перебувати у складі іншої політико-територіального об’єднання.</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1864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476672"/>
            <a:ext cx="8208912" cy="4477829"/>
          </a:xfrm>
          <a:prstGeom prst="rect">
            <a:avLst/>
          </a:prstGeom>
        </p:spPr>
        <p:txBody>
          <a:bodyPr wrap="square">
            <a:spAutoFit/>
          </a:bodyPr>
          <a:lstStyle/>
          <a:p>
            <a:pPr indent="457200" algn="just"/>
            <a:r>
              <a:rPr lang="uk-UA" b="1" dirty="0">
                <a:latin typeface="Times New Roman" panose="02020603050405020304" pitchFamily="18" charset="0"/>
                <a:cs typeface="Times New Roman" panose="02020603050405020304" pitchFamily="18" charset="0"/>
              </a:rPr>
              <a:t>Атлантизм </a:t>
            </a:r>
            <a:r>
              <a:rPr lang="uk-UA" dirty="0">
                <a:latin typeface="Times New Roman" panose="02020603050405020304" pitchFamily="18" charset="0"/>
                <a:cs typeface="Times New Roman" panose="02020603050405020304" pitchFamily="18" charset="0"/>
              </a:rPr>
              <a:t>(споріднене термінам вода, море, </a:t>
            </a:r>
            <a:r>
              <a:rPr lang="uk-UA" dirty="0" err="1">
                <a:latin typeface="Times New Roman" panose="02020603050405020304" pitchFamily="18" charset="0"/>
                <a:cs typeface="Times New Roman" panose="02020603050405020304" pitchFamily="18" charset="0"/>
              </a:rPr>
              <a:t>таласократія</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Sea</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Power</a:t>
            </a:r>
            <a:r>
              <a:rPr lang="uk-UA" dirty="0">
                <a:latin typeface="Times New Roman" panose="02020603050405020304" pitchFamily="18" charset="0"/>
                <a:cs typeface="Times New Roman" panose="02020603050405020304" pitchFamily="18" charset="0"/>
              </a:rPr>
              <a:t>) — складне геополітичне поняття поєднує в собі: історично — Західний сектор людської цивілізації; стратегічно — союз Західних держав, у котрих домінує ліберал-демократична ідеологія; воєнно-стратегічно — держави-учасниці HATO; соціально — орієнтацію на ринковий устрій і ринкові цінності (насамперед модель США). Протилежне євразійству.</a:t>
            </a:r>
            <a:endParaRPr lang="en-US" dirty="0">
              <a:latin typeface="Times New Roman" panose="02020603050405020304" pitchFamily="18" charset="0"/>
              <a:cs typeface="Times New Roman" panose="02020603050405020304" pitchFamily="18" charset="0"/>
            </a:endParaRPr>
          </a:p>
          <a:p>
            <a:pPr indent="457200" algn="just"/>
            <a:endParaRPr lang="uk-UA" b="1" dirty="0" smtClean="0">
              <a:latin typeface="Times New Roman" panose="02020603050405020304" pitchFamily="18" charset="0"/>
              <a:cs typeface="Times New Roman" panose="02020603050405020304" pitchFamily="18" charset="0"/>
            </a:endParaRPr>
          </a:p>
          <a:p>
            <a:pPr indent="457200" algn="just"/>
            <a:r>
              <a:rPr lang="uk-UA" b="1" dirty="0" smtClean="0">
                <a:latin typeface="Times New Roman" panose="02020603050405020304" pitchFamily="18" charset="0"/>
                <a:cs typeface="Times New Roman" panose="02020603050405020304" pitchFamily="18" charset="0"/>
              </a:rPr>
              <a:t>Пасіонарність</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термін </a:t>
            </a:r>
            <a:r>
              <a:rPr lang="uk-UA" dirty="0" err="1">
                <a:latin typeface="Times New Roman" panose="02020603050405020304" pitchFamily="18" charset="0"/>
                <a:cs typeface="Times New Roman" panose="02020603050405020304" pitchFamily="18" charset="0"/>
              </a:rPr>
              <a:t>Гумільова</a:t>
            </a:r>
            <a:r>
              <a:rPr lang="uk-UA" dirty="0">
                <a:latin typeface="Times New Roman" panose="02020603050405020304" pitchFamily="18" charset="0"/>
                <a:cs typeface="Times New Roman" panose="02020603050405020304" pitchFamily="18" charset="0"/>
              </a:rPr>
              <a:t> означає внутрішню енергетику етносу, рушійну силу культурного, політичного і геополітичного творення.</a:t>
            </a:r>
            <a:endParaRPr lang="en-US" dirty="0">
              <a:latin typeface="Times New Roman" panose="02020603050405020304" pitchFamily="18" charset="0"/>
              <a:cs typeface="Times New Roman" panose="02020603050405020304" pitchFamily="18" charset="0"/>
            </a:endParaRPr>
          </a:p>
          <a:p>
            <a:pPr indent="457200" algn="just"/>
            <a:endParaRPr lang="uk-UA" b="1" dirty="0" smtClean="0">
              <a:latin typeface="Times New Roman" panose="02020603050405020304" pitchFamily="18" charset="0"/>
              <a:cs typeface="Times New Roman" panose="02020603050405020304" pitchFamily="18" charset="0"/>
            </a:endParaRPr>
          </a:p>
          <a:p>
            <a:pPr indent="457200" algn="just"/>
            <a:r>
              <a:rPr lang="uk-UA" b="1" dirty="0" err="1" smtClean="0">
                <a:latin typeface="Times New Roman" panose="02020603050405020304" pitchFamily="18" charset="0"/>
                <a:cs typeface="Times New Roman" panose="02020603050405020304" pitchFamily="18" charset="0"/>
              </a:rPr>
              <a:t>Таласократія</a:t>
            </a:r>
            <a:r>
              <a:rPr lang="uk-UA" b="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a:t>
            </a:r>
            <a:r>
              <a:rPr lang="uk-UA" dirty="0" err="1">
                <a:latin typeface="Times New Roman" panose="02020603050405020304" pitchFamily="18" charset="0"/>
                <a:cs typeface="Times New Roman" panose="02020603050405020304" pitchFamily="18" charset="0"/>
              </a:rPr>
              <a:t>грец</a:t>
            </a:r>
            <a:r>
              <a:rPr lang="uk-UA" dirty="0">
                <a:latin typeface="Times New Roman" panose="02020603050405020304" pitchFamily="18" charset="0"/>
                <a:cs typeface="Times New Roman" panose="02020603050405020304" pitchFamily="18" charset="0"/>
              </a:rPr>
              <a:t>. - влада через моря або морська могутність) характеристика держав і націй з домінуванням </a:t>
            </a:r>
            <a:r>
              <a:rPr lang="uk-UA" dirty="0" smtClean="0">
                <a:latin typeface="Times New Roman" panose="02020603050405020304" pitchFamily="18" charset="0"/>
                <a:cs typeface="Times New Roman" panose="02020603050405020304" pitchFamily="18" charset="0"/>
              </a:rPr>
              <a:t>мореплавства.</a:t>
            </a:r>
            <a:endParaRPr lang="en-US" dirty="0">
              <a:latin typeface="Times New Roman" panose="02020603050405020304" pitchFamily="18" charset="0"/>
              <a:cs typeface="Times New Roman" panose="02020603050405020304" pitchFamily="18" charset="0"/>
            </a:endParaRPr>
          </a:p>
          <a:p>
            <a:pPr indent="457200" algn="just"/>
            <a:endParaRPr lang="uk-UA" b="1" dirty="0" smtClean="0">
              <a:latin typeface="Times New Roman" panose="02020603050405020304" pitchFamily="18" charset="0"/>
              <a:cs typeface="Times New Roman" panose="02020603050405020304" pitchFamily="18" charset="0"/>
            </a:endParaRPr>
          </a:p>
          <a:p>
            <a:pPr indent="457200" algn="just"/>
            <a:r>
              <a:rPr lang="uk-UA" b="1" dirty="0" err="1" smtClean="0">
                <a:latin typeface="Times New Roman" panose="02020603050405020304" pitchFamily="18" charset="0"/>
                <a:cs typeface="Times New Roman" panose="02020603050405020304" pitchFamily="18" charset="0"/>
              </a:rPr>
              <a:t>Теллурократія</a:t>
            </a:r>
            <a:r>
              <a:rPr lang="uk-UA" b="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a:t>
            </a:r>
            <a:r>
              <a:rPr lang="uk-UA" dirty="0" err="1">
                <a:latin typeface="Times New Roman" panose="02020603050405020304" pitchFamily="18" charset="0"/>
                <a:cs typeface="Times New Roman" panose="02020603050405020304" pitchFamily="18" charset="0"/>
              </a:rPr>
              <a:t>грец</a:t>
            </a:r>
            <a:r>
              <a:rPr lang="uk-UA" dirty="0">
                <a:latin typeface="Times New Roman" panose="02020603050405020304" pitchFamily="18" charset="0"/>
                <a:cs typeface="Times New Roman" panose="02020603050405020304" pitchFamily="18" charset="0"/>
              </a:rPr>
              <a:t>. влада через землі або сухопутна могутність</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характеристика держав з явною сухопутною геополітичною орієнтацією.</a:t>
            </a:r>
            <a:endParaRPr lang="en-US" dirty="0">
              <a:latin typeface="Times New Roman" panose="02020603050405020304" pitchFamily="18" charset="0"/>
              <a:cs typeface="Times New Roman" panose="02020603050405020304" pitchFamily="18" charset="0"/>
            </a:endParaRPr>
          </a:p>
          <a:p>
            <a:pPr algn="just">
              <a:lnSpc>
                <a:spcPct val="107000"/>
              </a:lnSpc>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4082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1113</Words>
  <Application>Microsoft Office PowerPoint</Application>
  <PresentationFormat>Экран (4:3)</PresentationFormat>
  <Paragraphs>78</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Пользователь</cp:lastModifiedBy>
  <cp:revision>58</cp:revision>
  <dcterms:created xsi:type="dcterms:W3CDTF">2015-03-20T17:04:15Z</dcterms:created>
  <dcterms:modified xsi:type="dcterms:W3CDTF">2024-05-14T06:15:46Z</dcterms:modified>
</cp:coreProperties>
</file>