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1.png"/><Relationship Id="rId3" Type="http://schemas.openxmlformats.org/officeDocument/2006/relationships/image" Target="../media/image-5-1.png"/><Relationship Id="rId4" Type="http://schemas.openxmlformats.org/officeDocument/2006/relationships/image" Target="../media/image-5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3" name="Shape 1"/>
          <p:cNvSpPr/>
          <p:nvPr/>
        </p:nvSpPr>
        <p:spPr>
          <a:xfrm>
            <a:off x="8664854" y="3681374"/>
            <a:ext cx="3061411" cy="3061411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961120" y="3977640"/>
            <a:ext cx="2468880" cy="246888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E8792E"/>
          </a:solidFill>
          <a:ln/>
        </p:spPr>
      </p:sp>
      <p:sp>
        <p:nvSpPr>
          <p:cNvPr id="5" name="Shape 3"/>
          <p:cNvSpPr/>
          <p:nvPr/>
        </p:nvSpPr>
        <p:spPr>
          <a:xfrm>
            <a:off x="8961120" y="3977640"/>
            <a:ext cx="2468880" cy="246888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243863"/>
          </a:solidFill>
          <a:ln/>
        </p:spPr>
      </p:sp>
      <p:sp>
        <p:nvSpPr>
          <p:cNvPr id="6" name="Shape 4"/>
          <p:cNvSpPr/>
          <p:nvPr/>
        </p:nvSpPr>
        <p:spPr>
          <a:xfrm>
            <a:off x="8961120" y="3977640"/>
            <a:ext cx="2468880" cy="246888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F2A65A"/>
          </a:solidFill>
          <a:ln/>
        </p:spPr>
      </p:sp>
      <p:sp>
        <p:nvSpPr>
          <p:cNvPr id="7" name="Shape 5"/>
          <p:cNvSpPr/>
          <p:nvPr/>
        </p:nvSpPr>
        <p:spPr>
          <a:xfrm>
            <a:off x="8961120" y="3977640"/>
            <a:ext cx="2468880" cy="246888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4A5E82"/>
          </a:solidFill>
          <a:ln/>
        </p:spPr>
      </p:sp>
      <p:sp>
        <p:nvSpPr>
          <p:cNvPr id="8" name="Shape 6"/>
          <p:cNvSpPr/>
          <p:nvPr/>
        </p:nvSpPr>
        <p:spPr>
          <a:xfrm>
            <a:off x="9504274" y="4520794"/>
            <a:ext cx="1382573" cy="1382573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icons/trend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36091" y="4852611"/>
            <a:ext cx="718938" cy="71893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2960" y="14173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4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777240" y="1874520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Стратегічний розвиток бренду</a:t>
            </a:r>
            <a:endParaRPr lang="en-US" sz="4000" dirty="0"/>
          </a:p>
        </p:txBody>
      </p:sp>
      <p:sp>
        <p:nvSpPr>
          <p:cNvPr id="12" name="Text 9"/>
          <p:cNvSpPr/>
          <p:nvPr/>
        </p:nvSpPr>
        <p:spPr>
          <a:xfrm>
            <a:off x="822960" y="288036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Ребрендинг, розширення та зростання бренду в динамічному середовищі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22960" y="59893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E9C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Дисципліна «Бренд-менеджмент» · Державний університет «Житомирська політехніка»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Чотири питання сьогоднішньої теми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2514600" cy="393192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97280" y="2034540"/>
            <a:ext cx="1417320" cy="141732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234440" y="2171700"/>
            <a:ext cx="1143000" cy="114300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E8792E"/>
          </a:solidFill>
          <a:ln/>
        </p:spPr>
      </p:sp>
      <p:sp>
        <p:nvSpPr>
          <p:cNvPr id="7" name="Shape 5"/>
          <p:cNvSpPr/>
          <p:nvPr/>
        </p:nvSpPr>
        <p:spPr>
          <a:xfrm>
            <a:off x="1234440" y="2171700"/>
            <a:ext cx="1143000" cy="114300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243863"/>
          </a:solidFill>
          <a:ln/>
        </p:spPr>
      </p:sp>
      <p:sp>
        <p:nvSpPr>
          <p:cNvPr id="8" name="Shape 6"/>
          <p:cNvSpPr/>
          <p:nvPr/>
        </p:nvSpPr>
        <p:spPr>
          <a:xfrm>
            <a:off x="1234440" y="2171700"/>
            <a:ext cx="1143000" cy="114300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F2A65A"/>
          </a:solidFill>
          <a:ln/>
        </p:spPr>
      </p:sp>
      <p:sp>
        <p:nvSpPr>
          <p:cNvPr id="9" name="Shape 7"/>
          <p:cNvSpPr/>
          <p:nvPr/>
        </p:nvSpPr>
        <p:spPr>
          <a:xfrm>
            <a:off x="1234440" y="2171700"/>
            <a:ext cx="1143000" cy="114300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4A5E82"/>
          </a:solidFill>
          <a:ln/>
        </p:spPr>
      </p:sp>
      <p:sp>
        <p:nvSpPr>
          <p:cNvPr id="10" name="Shape 8"/>
          <p:cNvSpPr/>
          <p:nvPr/>
        </p:nvSpPr>
        <p:spPr>
          <a:xfrm>
            <a:off x="1485900" y="242316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11" name="Image 0" descr="icons/rebrand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9519" y="2576779"/>
            <a:ext cx="332842" cy="332842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777240" y="207568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94944" y="3566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Ребрендинг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804672" y="4389120"/>
            <a:ext cx="200253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Коли, навіщо і як бренд змінює себе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3319272" y="1874520"/>
            <a:ext cx="2514600" cy="393192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867912" y="2034540"/>
            <a:ext cx="1417320" cy="141732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4005072" y="2171700"/>
            <a:ext cx="1143000" cy="114300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4A5E82"/>
          </a:solidFill>
          <a:ln/>
        </p:spPr>
      </p:sp>
      <p:sp>
        <p:nvSpPr>
          <p:cNvPr id="18" name="Shape 15"/>
          <p:cNvSpPr/>
          <p:nvPr/>
        </p:nvSpPr>
        <p:spPr>
          <a:xfrm>
            <a:off x="4005072" y="2171700"/>
            <a:ext cx="1143000" cy="114300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E8792E"/>
          </a:solidFill>
          <a:ln/>
        </p:spPr>
      </p:sp>
      <p:sp>
        <p:nvSpPr>
          <p:cNvPr id="19" name="Shape 16"/>
          <p:cNvSpPr/>
          <p:nvPr/>
        </p:nvSpPr>
        <p:spPr>
          <a:xfrm>
            <a:off x="4005072" y="2171700"/>
            <a:ext cx="1143000" cy="114300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243863"/>
          </a:solidFill>
          <a:ln/>
        </p:spPr>
      </p:sp>
      <p:sp>
        <p:nvSpPr>
          <p:cNvPr id="20" name="Shape 17"/>
          <p:cNvSpPr/>
          <p:nvPr/>
        </p:nvSpPr>
        <p:spPr>
          <a:xfrm>
            <a:off x="4005072" y="2171700"/>
            <a:ext cx="1143000" cy="114300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F2A65A"/>
          </a:solidFill>
          <a:ln/>
        </p:spPr>
      </p:sp>
      <p:sp>
        <p:nvSpPr>
          <p:cNvPr id="21" name="Shape 18"/>
          <p:cNvSpPr/>
          <p:nvPr/>
        </p:nvSpPr>
        <p:spPr>
          <a:xfrm>
            <a:off x="4256532" y="242316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22" name="Image 1" descr="icons/extend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0151" y="2576779"/>
            <a:ext cx="332842" cy="332842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3547872" y="207568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300" dirty="0"/>
          </a:p>
        </p:txBody>
      </p:sp>
      <p:sp>
        <p:nvSpPr>
          <p:cNvPr id="24" name="Text 20"/>
          <p:cNvSpPr/>
          <p:nvPr/>
        </p:nvSpPr>
        <p:spPr>
          <a:xfrm>
            <a:off x="3465576" y="3566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Розширення бренду</a:t>
            </a:r>
            <a:endParaRPr lang="en-US" sz="1450" dirty="0"/>
          </a:p>
        </p:txBody>
      </p:sp>
      <p:sp>
        <p:nvSpPr>
          <p:cNvPr id="25" name="Text 21"/>
          <p:cNvSpPr/>
          <p:nvPr/>
        </p:nvSpPr>
        <p:spPr>
          <a:xfrm>
            <a:off x="3575304" y="4389120"/>
            <a:ext cx="200253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Зростання портфеля без втрати капіталу</a:t>
            </a:r>
            <a:endParaRPr lang="en-US" sz="1150" dirty="0"/>
          </a:p>
        </p:txBody>
      </p:sp>
      <p:sp>
        <p:nvSpPr>
          <p:cNvPr id="26" name="Shape 22"/>
          <p:cNvSpPr/>
          <p:nvPr/>
        </p:nvSpPr>
        <p:spPr>
          <a:xfrm>
            <a:off x="6089904" y="1874520"/>
            <a:ext cx="2514600" cy="393192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3"/>
          <p:cNvSpPr/>
          <p:nvPr/>
        </p:nvSpPr>
        <p:spPr>
          <a:xfrm>
            <a:off x="6638544" y="2034540"/>
            <a:ext cx="1417320" cy="141732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28" name="Shape 24"/>
          <p:cNvSpPr/>
          <p:nvPr/>
        </p:nvSpPr>
        <p:spPr>
          <a:xfrm>
            <a:off x="6775704" y="2171700"/>
            <a:ext cx="1143000" cy="114300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243863"/>
          </a:solidFill>
          <a:ln/>
        </p:spPr>
      </p:sp>
      <p:sp>
        <p:nvSpPr>
          <p:cNvPr id="29" name="Shape 25"/>
          <p:cNvSpPr/>
          <p:nvPr/>
        </p:nvSpPr>
        <p:spPr>
          <a:xfrm>
            <a:off x="6775704" y="2171700"/>
            <a:ext cx="1143000" cy="114300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F2A65A"/>
          </a:solidFill>
          <a:ln/>
        </p:spPr>
      </p:sp>
      <p:sp>
        <p:nvSpPr>
          <p:cNvPr id="30" name="Shape 26"/>
          <p:cNvSpPr/>
          <p:nvPr/>
        </p:nvSpPr>
        <p:spPr>
          <a:xfrm>
            <a:off x="6775704" y="2171700"/>
            <a:ext cx="1143000" cy="114300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4A5E82"/>
          </a:solidFill>
          <a:ln/>
        </p:spPr>
      </p:sp>
      <p:sp>
        <p:nvSpPr>
          <p:cNvPr id="31" name="Shape 27"/>
          <p:cNvSpPr/>
          <p:nvPr/>
        </p:nvSpPr>
        <p:spPr>
          <a:xfrm>
            <a:off x="6775704" y="2171700"/>
            <a:ext cx="1143000" cy="114300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E8792E"/>
          </a:solidFill>
          <a:ln/>
        </p:spPr>
      </p:sp>
      <p:sp>
        <p:nvSpPr>
          <p:cNvPr id="32" name="Shape 28"/>
          <p:cNvSpPr/>
          <p:nvPr/>
        </p:nvSpPr>
        <p:spPr>
          <a:xfrm>
            <a:off x="7027164" y="242316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33" name="Image 2" descr="icons/global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0783" y="2576779"/>
            <a:ext cx="332842" cy="332842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6318504" y="207568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300" dirty="0"/>
          </a:p>
        </p:txBody>
      </p:sp>
      <p:sp>
        <p:nvSpPr>
          <p:cNvPr id="35" name="Text 30"/>
          <p:cNvSpPr/>
          <p:nvPr/>
        </p:nvSpPr>
        <p:spPr>
          <a:xfrm>
            <a:off x="6236208" y="3566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Інтернаціоналізація</a:t>
            </a:r>
            <a:endParaRPr lang="en-US" sz="1450" dirty="0"/>
          </a:p>
        </p:txBody>
      </p:sp>
      <p:sp>
        <p:nvSpPr>
          <p:cNvPr id="36" name="Text 31"/>
          <p:cNvSpPr/>
          <p:nvPr/>
        </p:nvSpPr>
        <p:spPr>
          <a:xfrm>
            <a:off x="6345936" y="4389120"/>
            <a:ext cx="200253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Глобальна узгодженість і локальна адаптація</a:t>
            </a:r>
            <a:endParaRPr lang="en-US" sz="1150" dirty="0"/>
          </a:p>
        </p:txBody>
      </p:sp>
      <p:sp>
        <p:nvSpPr>
          <p:cNvPr id="37" name="Shape 32"/>
          <p:cNvSpPr/>
          <p:nvPr/>
        </p:nvSpPr>
        <p:spPr>
          <a:xfrm>
            <a:off x="8860536" y="1874520"/>
            <a:ext cx="2514600" cy="3931920"/>
          </a:xfrm>
          <a:prstGeom prst="roundRect">
            <a:avLst>
              <a:gd name="adj" fmla="val 436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8" name="Shape 33"/>
          <p:cNvSpPr/>
          <p:nvPr/>
        </p:nvSpPr>
        <p:spPr>
          <a:xfrm>
            <a:off x="9409176" y="2034540"/>
            <a:ext cx="1417320" cy="141732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39" name="Shape 34"/>
          <p:cNvSpPr/>
          <p:nvPr/>
        </p:nvSpPr>
        <p:spPr>
          <a:xfrm>
            <a:off x="9546336" y="2171700"/>
            <a:ext cx="1143000" cy="114300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F2A65A"/>
          </a:solidFill>
          <a:ln/>
        </p:spPr>
      </p:sp>
      <p:sp>
        <p:nvSpPr>
          <p:cNvPr id="40" name="Shape 35"/>
          <p:cNvSpPr/>
          <p:nvPr/>
        </p:nvSpPr>
        <p:spPr>
          <a:xfrm>
            <a:off x="9546336" y="2171700"/>
            <a:ext cx="1143000" cy="114300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4A5E82"/>
          </a:solidFill>
          <a:ln/>
        </p:spPr>
      </p:sp>
      <p:sp>
        <p:nvSpPr>
          <p:cNvPr id="41" name="Shape 36"/>
          <p:cNvSpPr/>
          <p:nvPr/>
        </p:nvSpPr>
        <p:spPr>
          <a:xfrm>
            <a:off x="9546336" y="2171700"/>
            <a:ext cx="1143000" cy="114300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E8792E"/>
          </a:solidFill>
          <a:ln/>
        </p:spPr>
      </p:sp>
      <p:sp>
        <p:nvSpPr>
          <p:cNvPr id="42" name="Shape 37"/>
          <p:cNvSpPr/>
          <p:nvPr/>
        </p:nvSpPr>
        <p:spPr>
          <a:xfrm>
            <a:off x="9546336" y="2171700"/>
            <a:ext cx="1143000" cy="114300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243863"/>
          </a:solidFill>
          <a:ln/>
        </p:spPr>
      </p:sp>
      <p:sp>
        <p:nvSpPr>
          <p:cNvPr id="43" name="Shape 38"/>
          <p:cNvSpPr/>
          <p:nvPr/>
        </p:nvSpPr>
        <p:spPr>
          <a:xfrm>
            <a:off x="9797796" y="2423160"/>
            <a:ext cx="640080" cy="64008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44" name="Image 3" descr="icons/esg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1415" y="2576779"/>
            <a:ext cx="332842" cy="332842"/>
          </a:xfrm>
          <a:prstGeom prst="rect">
            <a:avLst/>
          </a:prstGeom>
        </p:spPr>
      </p:pic>
      <p:sp>
        <p:nvSpPr>
          <p:cNvPr id="45" name="Text 39"/>
          <p:cNvSpPr/>
          <p:nvPr/>
        </p:nvSpPr>
        <p:spPr>
          <a:xfrm>
            <a:off x="9089136" y="2075688"/>
            <a:ext cx="914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300" dirty="0"/>
          </a:p>
        </p:txBody>
      </p:sp>
      <p:sp>
        <p:nvSpPr>
          <p:cNvPr id="46" name="Text 40"/>
          <p:cNvSpPr/>
          <p:nvPr/>
        </p:nvSpPr>
        <p:spPr>
          <a:xfrm>
            <a:off x="9006840" y="3566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 і сталий розвиток</a:t>
            </a:r>
            <a:endParaRPr lang="en-US" sz="1450" dirty="0"/>
          </a:p>
        </p:txBody>
      </p:sp>
      <p:sp>
        <p:nvSpPr>
          <p:cNvPr id="47" name="Text 41"/>
          <p:cNvSpPr/>
          <p:nvPr/>
        </p:nvSpPr>
        <p:spPr>
          <a:xfrm>
            <a:off x="9116568" y="4389120"/>
            <a:ext cx="200253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 як довгостроковий фактор капіталу бренду</a:t>
            </a:r>
            <a:endParaRPr lang="en-US" sz="1150" dirty="0"/>
          </a:p>
        </p:txBody>
      </p:sp>
      <p:sp>
        <p:nvSpPr>
          <p:cNvPr id="48" name="Text 42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49" name="Text 43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3" name="Shape 1"/>
          <p:cNvSpPr/>
          <p:nvPr/>
        </p:nvSpPr>
        <p:spPr>
          <a:xfrm>
            <a:off x="8300923" y="1671523"/>
            <a:ext cx="3514954" cy="351495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E8792E"/>
          </a:solidFill>
          <a:ln/>
        </p:spPr>
      </p:sp>
      <p:sp>
        <p:nvSpPr>
          <p:cNvPr id="5" name="Shape 3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243863"/>
          </a:solidFill>
          <a:ln/>
        </p:spPr>
      </p:sp>
      <p:sp>
        <p:nvSpPr>
          <p:cNvPr id="6" name="Shape 4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F2A65A"/>
          </a:solidFill>
          <a:ln/>
        </p:spPr>
      </p:sp>
      <p:sp>
        <p:nvSpPr>
          <p:cNvPr id="7" name="Shape 5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4A5E82"/>
          </a:solidFill>
          <a:ln/>
        </p:spPr>
      </p:sp>
      <p:sp>
        <p:nvSpPr>
          <p:cNvPr id="8" name="Shape 6"/>
          <p:cNvSpPr/>
          <p:nvPr/>
        </p:nvSpPr>
        <p:spPr>
          <a:xfrm>
            <a:off x="9264701" y="2635301"/>
            <a:ext cx="1587398" cy="1587398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icons/rebrand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5676" y="3016276"/>
            <a:ext cx="825447" cy="8254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296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2999232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Ребрендинг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822960" y="4160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 компанії варто змінювати обличчя бренду – і якою ціною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РЕБРЕНДИНГ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Рестайлінг чи повний ребрендинг?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120640" cy="4434840"/>
          </a:xfrm>
          <a:prstGeom prst="roundRect">
            <a:avLst>
              <a:gd name="adj" fmla="val 20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1837944"/>
            <a:ext cx="658368" cy="658368"/>
          </a:xfrm>
          <a:prstGeom prst="ellipse">
            <a:avLst/>
          </a:prstGeom>
          <a:solidFill>
            <a:srgbClr val="4A5E82"/>
          </a:solidFill>
          <a:ln/>
        </p:spPr>
      </p:sp>
      <p:pic>
        <p:nvPicPr>
          <p:cNvPr id="6" name="Image 0" descr="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1986077"/>
            <a:ext cx="362102" cy="3621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87452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Рестайлінг (Rebrand-lite)</a:t>
            </a:r>
            <a:endParaRPr lang="en-US" sz="1650" dirty="0"/>
          </a:p>
        </p:txBody>
      </p:sp>
      <p:sp>
        <p:nvSpPr>
          <p:cNvPr id="8" name="Text 5"/>
          <p:cNvSpPr/>
          <p:nvPr/>
        </p:nvSpPr>
        <p:spPr>
          <a:xfrm>
            <a:off x="914400" y="2697480"/>
            <a:ext cx="43891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Оновлення візуальних елементів – логотипу, кольорів, шрифтів – без зміни стратегічної суті бренду. Позиціонування, місія та цільова аудиторія залишаються незмінними.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914400" y="4599432"/>
            <a:ext cx="4389120" cy="9144"/>
          </a:xfrm>
          <a:prstGeom prst="rect">
            <a:avLst/>
          </a:prstGeom>
          <a:solidFill>
            <a:srgbClr val="E4E7EC"/>
          </a:solidFill>
          <a:ln/>
        </p:spPr>
      </p:sp>
      <p:sp>
        <p:nvSpPr>
          <p:cNvPr id="10" name="Text 7"/>
          <p:cNvSpPr/>
          <p:nvPr/>
        </p:nvSpPr>
        <p:spPr>
          <a:xfrm>
            <a:off x="914400" y="4727448"/>
            <a:ext cx="4389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Burger King (2021) – новий пласкіший логотип у стилі 1970-х, та сама позиція «смачного фастфуду».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126480" y="1600200"/>
            <a:ext cx="5120640" cy="4434840"/>
          </a:xfrm>
          <a:prstGeom prst="roundRect">
            <a:avLst>
              <a:gd name="adj" fmla="val 20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19088" y="1837944"/>
            <a:ext cx="658368" cy="658368"/>
          </a:xfrm>
          <a:prstGeom prst="ellipse">
            <a:avLst/>
          </a:prstGeom>
          <a:solidFill>
            <a:srgbClr val="E8792E"/>
          </a:solidFill>
          <a:ln/>
        </p:spPr>
      </p:sp>
      <p:pic>
        <p:nvPicPr>
          <p:cNvPr id="13" name="Image 1" descr="icons/rebran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7221" y="1986077"/>
            <a:ext cx="362102" cy="36210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78040" y="187452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Повний ребрендинг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6492240" y="2697480"/>
            <a:ext cx="43891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8000"/>
              </a:lnSpc>
              <a:buNone/>
            </a:pPr>
            <a:r>
              <a:rPr lang="en-US" sz="13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Глибока трансформація: нові назва, позиціонування, цінності або цільова аудиторія. Змінюється сама обіцянка бренду, а не лише її «упаковка».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6492240" y="4599432"/>
            <a:ext cx="4389120" cy="9144"/>
          </a:xfrm>
          <a:prstGeom prst="rect">
            <a:avLst/>
          </a:prstGeom>
          <a:solidFill>
            <a:srgbClr val="E4E7EC"/>
          </a:solidFill>
          <a:ln/>
        </p:spPr>
      </p:sp>
      <p:sp>
        <p:nvSpPr>
          <p:cNvPr id="17" name="Text 13"/>
          <p:cNvSpPr/>
          <p:nvPr/>
        </p:nvSpPr>
        <p:spPr>
          <a:xfrm>
            <a:off x="6492240" y="4727448"/>
            <a:ext cx="43891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Dunkin’ Donuts → Dunkin’ (2019) – зміна назви й фокусу з «пончиків» на «напої на ходу».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9" name="Text 15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РЕБРЕНДИНГ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Причини та етапи проведення ребрендингу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ТИПОВІ ПРИЧИНИ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49224" y="2020824"/>
            <a:ext cx="384048" cy="384048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6" name="Image 0" descr="icons/chec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5635" y="2107235"/>
            <a:ext cx="211226" cy="21122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07008" y="1965960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Злиття, поглинання або вихід із портфеля материнської компанії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49224" y="2679192"/>
            <a:ext cx="384048" cy="384048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9" name="Image 1" descr="icons/che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635" y="2765603"/>
            <a:ext cx="211226" cy="21122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207008" y="2624328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Застаріле позиціонування, що не відповідає новій аудиторії</a:t>
            </a:r>
            <a:endParaRPr lang="en-US" sz="1150" dirty="0"/>
          </a:p>
        </p:txBody>
      </p:sp>
      <p:sp>
        <p:nvSpPr>
          <p:cNvPr id="11" name="Shape 7"/>
          <p:cNvSpPr/>
          <p:nvPr/>
        </p:nvSpPr>
        <p:spPr>
          <a:xfrm>
            <a:off x="649224" y="3337560"/>
            <a:ext cx="384048" cy="384048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12" name="Image 2" descr="icons/check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635" y="3423971"/>
            <a:ext cx="211226" cy="21122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07008" y="3282696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Репутаційна криза, яку неможливо подолати без видимих змін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649224" y="3995928"/>
            <a:ext cx="384048" cy="384048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15" name="Image 3" descr="icons/check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635" y="4082339"/>
            <a:ext cx="211226" cy="21122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07008" y="3941064"/>
            <a:ext cx="4160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Вихід на нові ринки або в нові категорії продукту</a:t>
            </a:r>
            <a:endParaRPr lang="en-US" sz="1150" dirty="0"/>
          </a:p>
        </p:txBody>
      </p:sp>
      <p:sp>
        <p:nvSpPr>
          <p:cNvPr id="17" name="Shape 11"/>
          <p:cNvSpPr/>
          <p:nvPr/>
        </p:nvSpPr>
        <p:spPr>
          <a:xfrm>
            <a:off x="5532120" y="1536192"/>
            <a:ext cx="13716" cy="4617720"/>
          </a:xfrm>
          <a:prstGeom prst="rect">
            <a:avLst/>
          </a:prstGeom>
          <a:solidFill>
            <a:srgbClr val="E4E7EC"/>
          </a:solidFill>
          <a:ln/>
        </p:spPr>
      </p:sp>
      <p:sp>
        <p:nvSpPr>
          <p:cNvPr id="18" name="Text 12"/>
          <p:cNvSpPr/>
          <p:nvPr/>
        </p:nvSpPr>
        <p:spPr>
          <a:xfrm>
            <a:off x="5943600" y="15544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ЕТАПИ ПРОВЕДЕННЯ</a:t>
            </a:r>
            <a:endParaRPr lang="en-US" sz="1200" dirty="0"/>
          </a:p>
        </p:txBody>
      </p:sp>
      <p:sp>
        <p:nvSpPr>
          <p:cNvPr id="19" name="Shape 13"/>
          <p:cNvSpPr/>
          <p:nvPr/>
        </p:nvSpPr>
        <p:spPr>
          <a:xfrm>
            <a:off x="5943600" y="2011680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8792E"/>
          </a:solidFill>
          <a:ln/>
        </p:spPr>
      </p:sp>
      <p:sp>
        <p:nvSpPr>
          <p:cNvPr id="20" name="Text 14"/>
          <p:cNvSpPr/>
          <p:nvPr/>
        </p:nvSpPr>
        <p:spPr>
          <a:xfrm>
            <a:off x="5943600" y="2011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6537960" y="1956816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 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Дослідження сприйняття бренду аудиторією та ринком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5943600" y="2670048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8792E"/>
          </a:solidFill>
          <a:ln/>
        </p:spPr>
      </p:sp>
      <p:sp>
        <p:nvSpPr>
          <p:cNvPr id="23" name="Text 17"/>
          <p:cNvSpPr/>
          <p:nvPr/>
        </p:nvSpPr>
        <p:spPr>
          <a:xfrm>
            <a:off x="5943600" y="26700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24" name="Text 18"/>
          <p:cNvSpPr/>
          <p:nvPr/>
        </p:nvSpPr>
        <p:spPr>
          <a:xfrm>
            <a:off x="6537960" y="2615184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Нове позиціонування, платформа цінностей, архітектура</a:t>
            </a:r>
            <a:endParaRPr lang="en-US" sz="1250" dirty="0"/>
          </a:p>
        </p:txBody>
      </p:sp>
      <p:sp>
        <p:nvSpPr>
          <p:cNvPr id="25" name="Shape 19"/>
          <p:cNvSpPr/>
          <p:nvPr/>
        </p:nvSpPr>
        <p:spPr>
          <a:xfrm>
            <a:off x="5943600" y="3328416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8792E"/>
          </a:solidFill>
          <a:ln/>
        </p:spPr>
      </p:sp>
      <p:sp>
        <p:nvSpPr>
          <p:cNvPr id="26" name="Text 20"/>
          <p:cNvSpPr/>
          <p:nvPr/>
        </p:nvSpPr>
        <p:spPr>
          <a:xfrm>
            <a:off x="5943600" y="33284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27" name="Text 21"/>
          <p:cNvSpPr/>
          <p:nvPr/>
        </p:nvSpPr>
        <p:spPr>
          <a:xfrm>
            <a:off x="6537960" y="3273552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Дизайн 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Розробка нової візуальної та вербальної ідентики</a:t>
            </a:r>
            <a:endParaRPr lang="en-US" sz="1250" dirty="0"/>
          </a:p>
        </p:txBody>
      </p:sp>
      <p:sp>
        <p:nvSpPr>
          <p:cNvPr id="28" name="Shape 22"/>
          <p:cNvSpPr/>
          <p:nvPr/>
        </p:nvSpPr>
        <p:spPr>
          <a:xfrm>
            <a:off x="5943600" y="3986784"/>
            <a:ext cx="457200" cy="457200"/>
          </a:xfrm>
          <a:prstGeom prst="roundRect">
            <a:avLst>
              <a:gd name="adj" fmla="val 16000"/>
            </a:avLst>
          </a:prstGeom>
          <a:solidFill>
            <a:srgbClr val="E8792E"/>
          </a:solidFill>
          <a:ln/>
        </p:spPr>
      </p:sp>
      <p:sp>
        <p:nvSpPr>
          <p:cNvPr id="29" name="Text 23"/>
          <p:cNvSpPr/>
          <p:nvPr/>
        </p:nvSpPr>
        <p:spPr>
          <a:xfrm>
            <a:off x="5943600" y="3986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30" name="Text 24"/>
          <p:cNvSpPr/>
          <p:nvPr/>
        </p:nvSpPr>
        <p:spPr>
          <a:xfrm>
            <a:off x="6537960" y="3931920"/>
            <a:ext cx="5029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Запуск 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Поетапна комунікація змін – спершу команді, потім ринку</a:t>
            </a:r>
            <a:endParaRPr lang="en-US" sz="1250" dirty="0"/>
          </a:p>
        </p:txBody>
      </p:sp>
      <p:sp>
        <p:nvSpPr>
          <p:cNvPr id="31" name="Text 25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32" name="Text 26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КЕЙС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Ризики ребрендингу: два сценарії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120640" cy="4434840"/>
          </a:xfrm>
          <a:prstGeom prst="roundRect">
            <a:avLst>
              <a:gd name="adj" fmla="val 20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1837944"/>
            <a:ext cx="658368" cy="658368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6" name="Image 0" descr="icons/chec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5840" y="2002536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18562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243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ВДАЛИЙ ПРИКЛАД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600200" y="211226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Burger King, 2021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14400" y="2834640"/>
            <a:ext cx="43891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Повернення до спрощеної, «пласкої» ідентики у дусі 1970-х. Зміну підтримали послідовна робота з меню, упаковкою та інтер’єрами ресторанів – рестайлінг відчувався органічним, а не косметичним.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126480" y="1600200"/>
            <a:ext cx="5120640" cy="4434840"/>
          </a:xfrm>
          <a:prstGeom prst="roundRect">
            <a:avLst>
              <a:gd name="adj" fmla="val 206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6419088" y="1837944"/>
            <a:ext cx="658368" cy="658368"/>
          </a:xfrm>
          <a:prstGeom prst="ellipse">
            <a:avLst/>
          </a:prstGeom>
          <a:solidFill>
            <a:srgbClr val="E8792E"/>
          </a:solidFill>
          <a:ln/>
        </p:spPr>
      </p:sp>
      <p:pic>
        <p:nvPicPr>
          <p:cNvPr id="12" name="Image 1" descr="icons/cro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2002536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7178040" y="1856232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НЕВДАЛИЙ ПРИКЛАД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7178040" y="2112264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Gap, 2010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6492240" y="2834640"/>
            <a:ext cx="438912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Новий логотип представили без пояснення й без підготовки аудиторії. Хвиля критики в соцмережах змусила компанію повернути попередній логотип уже за шість днів – класичний приклад ребрендингу без стратегії комунікації.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3" name="Shape 1"/>
          <p:cNvSpPr/>
          <p:nvPr/>
        </p:nvSpPr>
        <p:spPr>
          <a:xfrm>
            <a:off x="8300923" y="1671523"/>
            <a:ext cx="3514954" cy="351495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4A5E82"/>
          </a:solidFill>
          <a:ln/>
        </p:spPr>
      </p:sp>
      <p:sp>
        <p:nvSpPr>
          <p:cNvPr id="5" name="Shape 3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E8792E"/>
          </a:solidFill>
          <a:ln/>
        </p:spPr>
      </p:sp>
      <p:sp>
        <p:nvSpPr>
          <p:cNvPr id="6" name="Shape 4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243863"/>
          </a:solidFill>
          <a:ln/>
        </p:spPr>
      </p:sp>
      <p:sp>
        <p:nvSpPr>
          <p:cNvPr id="7" name="Shape 5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F2A65A"/>
          </a:solidFill>
          <a:ln/>
        </p:spPr>
      </p:sp>
      <p:sp>
        <p:nvSpPr>
          <p:cNvPr id="8" name="Shape 6"/>
          <p:cNvSpPr/>
          <p:nvPr/>
        </p:nvSpPr>
        <p:spPr>
          <a:xfrm>
            <a:off x="9264701" y="2635301"/>
            <a:ext cx="1587398" cy="1587398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icons/extend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5676" y="3016276"/>
            <a:ext cx="825447" cy="8254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296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2999232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Розширення бренду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822960" y="4160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зростати новими продуктами й категоріями, не розмиваючи капітал бренду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РОЗШИРЕННЯ БРЕНДУ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Три шляхи розширення бренду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3429000" cy="429768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874520" y="1943100"/>
            <a:ext cx="777240" cy="777240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6" name="Image 0" descr="icons/layers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8830" y="2137410"/>
            <a:ext cx="388620" cy="3886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97180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Лінійне розширення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22960" y="352044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Нові варіанти в межах тієї самої категорії – смак, формат, ціновий сегмент.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914400" y="4892040"/>
            <a:ext cx="2697480" cy="9144"/>
          </a:xfrm>
          <a:prstGeom prst="rect">
            <a:avLst/>
          </a:prstGeom>
          <a:solidFill>
            <a:srgbClr val="E4E7EC"/>
          </a:solidFill>
          <a:ln/>
        </p:spPr>
      </p:sp>
      <p:sp>
        <p:nvSpPr>
          <p:cNvPr id="10" name="Text 7"/>
          <p:cNvSpPr/>
          <p:nvPr/>
        </p:nvSpPr>
        <p:spPr>
          <a:xfrm>
            <a:off x="822960" y="502920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Coca-Cola → Coca-Cola Zero, Diet Coke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251960" y="1645920"/>
            <a:ext cx="3429000" cy="429768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5577840" y="1943100"/>
            <a:ext cx="777240" cy="777240"/>
          </a:xfrm>
          <a:prstGeom prst="ellipse">
            <a:avLst/>
          </a:prstGeom>
          <a:solidFill>
            <a:srgbClr val="E8792E"/>
          </a:solidFill>
          <a:ln/>
        </p:spPr>
      </p:sp>
      <p:pic>
        <p:nvPicPr>
          <p:cNvPr id="13" name="Image 1" descr="icons/tren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2137410"/>
            <a:ext cx="388620" cy="3886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480560" y="297180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Категорійне розширення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4526280" y="352044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Вихід у нову товарну категорію на основі довіри до ключової властивості бренду.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617720" y="4892040"/>
            <a:ext cx="2697480" cy="9144"/>
          </a:xfrm>
          <a:prstGeom prst="rect">
            <a:avLst/>
          </a:prstGeom>
          <a:solidFill>
            <a:srgbClr val="E4E7EC"/>
          </a:solidFill>
          <a:ln/>
        </p:spPr>
      </p:sp>
      <p:sp>
        <p:nvSpPr>
          <p:cNvPr id="17" name="Text 13"/>
          <p:cNvSpPr/>
          <p:nvPr/>
        </p:nvSpPr>
        <p:spPr>
          <a:xfrm>
            <a:off x="4526280" y="502920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Dove: мило → шампуні, дезодоранти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7955280" y="1645920"/>
            <a:ext cx="3429000" cy="429768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9281160" y="1943100"/>
            <a:ext cx="777240" cy="777240"/>
          </a:xfrm>
          <a:prstGeom prst="ellipse">
            <a:avLst/>
          </a:prstGeom>
          <a:solidFill>
            <a:srgbClr val="4A5E82"/>
          </a:solidFill>
          <a:ln/>
        </p:spPr>
      </p:sp>
      <p:pic>
        <p:nvPicPr>
          <p:cNvPr id="20" name="Image 2" descr="icons/extend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5470" y="2137410"/>
            <a:ext cx="388620" cy="38862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183880" y="2971800"/>
            <a:ext cx="2971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Ко-брендинг</a:t>
            </a:r>
            <a:endParaRPr lang="en-US" sz="1450" dirty="0"/>
          </a:p>
        </p:txBody>
      </p:sp>
      <p:sp>
        <p:nvSpPr>
          <p:cNvPr id="22" name="Text 17"/>
          <p:cNvSpPr/>
          <p:nvPr/>
        </p:nvSpPr>
        <p:spPr>
          <a:xfrm>
            <a:off x="8229600" y="3520440"/>
            <a:ext cx="2880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Об’єднання двох брендів в одному продукті чи кампанії для взаємного підсилення.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8321040" y="4892040"/>
            <a:ext cx="2697480" cy="9144"/>
          </a:xfrm>
          <a:prstGeom prst="rect">
            <a:avLst/>
          </a:prstGeom>
          <a:solidFill>
            <a:srgbClr val="E4E7EC"/>
          </a:solidFill>
          <a:ln/>
        </p:spPr>
      </p:sp>
      <p:sp>
        <p:nvSpPr>
          <p:cNvPr id="24" name="Text 19"/>
          <p:cNvSpPr/>
          <p:nvPr/>
        </p:nvSpPr>
        <p:spPr>
          <a:xfrm>
            <a:off x="8229600" y="5029200"/>
            <a:ext cx="2880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GoPro × Red Bull – спільний контент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РОЗШИРЕННЯ БРЕНДУ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Коли розширення підсилює бренд, а коли розмиває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120640" cy="43434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59536" y="1911096"/>
            <a:ext cx="566928" cy="566928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6" name="Image 0" descr="icons/chec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1268" y="2052828"/>
            <a:ext cx="283464" cy="2834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9202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ПІДСИЛЮЄ БРЕНД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14400" y="2843784"/>
            <a:ext cx="82296" cy="82296"/>
          </a:xfrm>
          <a:prstGeom prst="ellipse">
            <a:avLst/>
          </a:prstGeom>
          <a:solidFill>
            <a:srgbClr val="243863"/>
          </a:solidFill>
          <a:ln/>
        </p:spPr>
      </p:sp>
      <p:sp>
        <p:nvSpPr>
          <p:cNvPr id="9" name="Text 6"/>
          <p:cNvSpPr/>
          <p:nvPr/>
        </p:nvSpPr>
        <p:spPr>
          <a:xfrm>
            <a:off x="1143000" y="2651760"/>
            <a:ext cx="4160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категорія логічно продовжує ключову асоціацію бренду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914400" y="3803904"/>
            <a:ext cx="82296" cy="82296"/>
          </a:xfrm>
          <a:prstGeom prst="ellipse">
            <a:avLst/>
          </a:prstGeom>
          <a:solidFill>
            <a:srgbClr val="243863"/>
          </a:solidFill>
          <a:ln/>
        </p:spPr>
      </p:sp>
      <p:sp>
        <p:nvSpPr>
          <p:cNvPr id="11" name="Text 8"/>
          <p:cNvSpPr/>
          <p:nvPr/>
        </p:nvSpPr>
        <p:spPr>
          <a:xfrm>
            <a:off x="1143000" y="3611880"/>
            <a:ext cx="4160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Якість нового продукту відповідає очікуванням від бренду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914400" y="4764024"/>
            <a:ext cx="82296" cy="82296"/>
          </a:xfrm>
          <a:prstGeom prst="ellipse">
            <a:avLst/>
          </a:prstGeom>
          <a:solidFill>
            <a:srgbClr val="243863"/>
          </a:solidFill>
          <a:ln/>
        </p:spPr>
      </p:sp>
      <p:sp>
        <p:nvSpPr>
          <p:cNvPr id="13" name="Text 10"/>
          <p:cNvSpPr/>
          <p:nvPr/>
        </p:nvSpPr>
        <p:spPr>
          <a:xfrm>
            <a:off x="1143000" y="4572000"/>
            <a:ext cx="4160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Аудиторія розширення перетинається з наявною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126480" y="1645920"/>
            <a:ext cx="5120640" cy="434340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6437376" y="1911096"/>
            <a:ext cx="566928" cy="566928"/>
          </a:xfrm>
          <a:prstGeom prst="ellipse">
            <a:avLst/>
          </a:prstGeom>
          <a:solidFill>
            <a:srgbClr val="E8792E"/>
          </a:solidFill>
          <a:ln/>
        </p:spPr>
      </p:sp>
      <p:pic>
        <p:nvPicPr>
          <p:cNvPr id="16" name="Image 1" descr="icons/cross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9108" y="2052828"/>
            <a:ext cx="283464" cy="283464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7086600" y="19202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РОЗМИВАЄ БРЕНД</a:t>
            </a:r>
            <a:endParaRPr lang="en-US" sz="1500" dirty="0"/>
          </a:p>
        </p:txBody>
      </p:sp>
      <p:sp>
        <p:nvSpPr>
          <p:cNvPr id="18" name="Shape 14"/>
          <p:cNvSpPr/>
          <p:nvPr/>
        </p:nvSpPr>
        <p:spPr>
          <a:xfrm>
            <a:off x="6492240" y="2843784"/>
            <a:ext cx="82296" cy="82296"/>
          </a:xfrm>
          <a:prstGeom prst="ellipse">
            <a:avLst/>
          </a:prstGeom>
          <a:solidFill>
            <a:srgbClr val="E8792E"/>
          </a:solidFill>
          <a:ln/>
        </p:spPr>
      </p:sp>
      <p:sp>
        <p:nvSpPr>
          <p:cNvPr id="19" name="Text 15"/>
          <p:cNvSpPr/>
          <p:nvPr/>
        </p:nvSpPr>
        <p:spPr>
          <a:xfrm>
            <a:off x="6720840" y="2651760"/>
            <a:ext cx="4160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Розширення суперечить основній обіцянці бренду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6492240" y="3803904"/>
            <a:ext cx="82296" cy="82296"/>
          </a:xfrm>
          <a:prstGeom prst="ellipse">
            <a:avLst/>
          </a:prstGeom>
          <a:solidFill>
            <a:srgbClr val="E8792E"/>
          </a:solidFill>
          <a:ln/>
        </p:spPr>
      </p:sp>
      <p:sp>
        <p:nvSpPr>
          <p:cNvPr id="21" name="Text 17"/>
          <p:cNvSpPr/>
          <p:nvPr/>
        </p:nvSpPr>
        <p:spPr>
          <a:xfrm>
            <a:off x="6720840" y="3611880"/>
            <a:ext cx="4160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Занадто багато категорій – споживач втрачає розуміння «хто ми»</a:t>
            </a:r>
            <a:endParaRPr lang="en-US" sz="1250" dirty="0"/>
          </a:p>
        </p:txBody>
      </p:sp>
      <p:sp>
        <p:nvSpPr>
          <p:cNvPr id="22" name="Shape 18"/>
          <p:cNvSpPr/>
          <p:nvPr/>
        </p:nvSpPr>
        <p:spPr>
          <a:xfrm>
            <a:off x="6492240" y="4764024"/>
            <a:ext cx="82296" cy="82296"/>
          </a:xfrm>
          <a:prstGeom prst="ellipse">
            <a:avLst/>
          </a:prstGeom>
          <a:solidFill>
            <a:srgbClr val="E8792E"/>
          </a:solidFill>
          <a:ln/>
        </p:spPr>
      </p:sp>
      <p:sp>
        <p:nvSpPr>
          <p:cNvPr id="23" name="Text 19"/>
          <p:cNvSpPr/>
          <p:nvPr/>
        </p:nvSpPr>
        <p:spPr>
          <a:xfrm>
            <a:off x="6720840" y="4572000"/>
            <a:ext cx="4160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Невдалий продукт шкодить репутації всього портфеля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25" name="Text 2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3" name="Shape 1"/>
          <p:cNvSpPr/>
          <p:nvPr/>
        </p:nvSpPr>
        <p:spPr>
          <a:xfrm>
            <a:off x="8300923" y="1671523"/>
            <a:ext cx="3514954" cy="351495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243863"/>
          </a:solidFill>
          <a:ln/>
        </p:spPr>
      </p:sp>
      <p:sp>
        <p:nvSpPr>
          <p:cNvPr id="5" name="Shape 3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F2A65A"/>
          </a:solidFill>
          <a:ln/>
        </p:spPr>
      </p:sp>
      <p:sp>
        <p:nvSpPr>
          <p:cNvPr id="6" name="Shape 4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4A5E82"/>
          </a:solidFill>
          <a:ln/>
        </p:spPr>
      </p:sp>
      <p:sp>
        <p:nvSpPr>
          <p:cNvPr id="7" name="Shape 5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E8792E"/>
          </a:solidFill>
          <a:ln/>
        </p:spPr>
      </p:sp>
      <p:sp>
        <p:nvSpPr>
          <p:cNvPr id="8" name="Shape 6"/>
          <p:cNvSpPr/>
          <p:nvPr/>
        </p:nvSpPr>
        <p:spPr>
          <a:xfrm>
            <a:off x="9264701" y="2635301"/>
            <a:ext cx="1587398" cy="1587398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icons/global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5676" y="3016276"/>
            <a:ext cx="825447" cy="8254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296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2999232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Інтернаціоналізація бренду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822960" y="4160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Глобальна узгодженість versus локальна релевантність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 · ІНТЕРНАЦІОНАЛІЗАЦІЯ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Глобальна стратегія, локальна адаптація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12064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5400000">
              <a:srgbClr val="1B2A4A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14400" y="2011680"/>
            <a:ext cx="146304" cy="146304"/>
          </a:xfrm>
          <a:prstGeom prst="ellipse">
            <a:avLst/>
          </a:prstGeom>
          <a:solidFill>
            <a:srgbClr val="243863"/>
          </a:solidFill>
          <a:ln/>
        </p:spPr>
      </p:sp>
      <p:sp>
        <p:nvSpPr>
          <p:cNvPr id="6" name="Text 4"/>
          <p:cNvSpPr/>
          <p:nvPr/>
        </p:nvSpPr>
        <p:spPr>
          <a:xfrm>
            <a:off x="1207008" y="1819656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Глобальна узгодженість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914400" y="2441448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Єдина ідентика, повідомлення та якість у всіх країнах. Забезпечує впізнаваність і економію на маркетингу.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14400" y="329184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Coca-Cola – однакова візуальна ідентика й обіцянка бренду по всьому світу.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126480" y="1600200"/>
            <a:ext cx="5120640" cy="2331720"/>
          </a:xfrm>
          <a:prstGeom prst="roundRect">
            <a:avLst>
              <a:gd name="adj" fmla="val 39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38100" dir="5400000">
              <a:srgbClr val="1B2A4A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6492240" y="2011680"/>
            <a:ext cx="146304" cy="146304"/>
          </a:xfrm>
          <a:prstGeom prst="ellipse">
            <a:avLst/>
          </a:prstGeom>
          <a:solidFill>
            <a:srgbClr val="E8792E"/>
          </a:solidFill>
          <a:ln/>
        </p:spPr>
      </p:sp>
      <p:sp>
        <p:nvSpPr>
          <p:cNvPr id="11" name="Text 9"/>
          <p:cNvSpPr/>
          <p:nvPr/>
        </p:nvSpPr>
        <p:spPr>
          <a:xfrm>
            <a:off x="6784848" y="1819656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Локальна адаптація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6492240" y="2441448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2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Продукт, меню чи комунікація підлаштовуються під культурні та смакові особливості ринку.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492240" y="3291840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McDonald’s – McSpicy Paneer в Індії, McArabia на Близькому Сході.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48640" y="4251960"/>
            <a:ext cx="10561320" cy="1600200"/>
          </a:xfrm>
          <a:prstGeom prst="roundRect">
            <a:avLst>
              <a:gd name="adj" fmla="val 5714"/>
            </a:avLst>
          </a:prstGeom>
          <a:solidFill>
            <a:srgbClr val="1B2A4A"/>
          </a:solidFill>
          <a:ln/>
        </p:spPr>
      </p:sp>
      <p:sp>
        <p:nvSpPr>
          <p:cNvPr id="15" name="Shape 13"/>
          <p:cNvSpPr/>
          <p:nvPr/>
        </p:nvSpPr>
        <p:spPr>
          <a:xfrm>
            <a:off x="937260" y="4750308"/>
            <a:ext cx="594360" cy="594360"/>
          </a:xfrm>
          <a:prstGeom prst="ellipse">
            <a:avLst/>
          </a:prstGeom>
          <a:solidFill>
            <a:srgbClr val="E8792E"/>
          </a:solidFill>
          <a:ln/>
        </p:spPr>
      </p:sp>
      <p:pic>
        <p:nvPicPr>
          <p:cNvPr id="16" name="Image 0" descr="icons/warn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4898898"/>
            <a:ext cx="297180" cy="297180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691640" y="445312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ТИПОВА ПОМИЛКА ЛОКАЛІЗАЦІЇ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691640" y="4727448"/>
            <a:ext cx="9052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DCE3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Pampers у Японії: на упаковці використали образ лелеки, що приносить немовля – символ, незнайомий японським споживачам. Через незрозумілий меседж P&amp;G довелося змінити локальну комунікацію бренду.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3" name="Shape 1"/>
          <p:cNvSpPr/>
          <p:nvPr/>
        </p:nvSpPr>
        <p:spPr>
          <a:xfrm>
            <a:off x="8300923" y="1671523"/>
            <a:ext cx="3514954" cy="351495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F2A65A"/>
          </a:solidFill>
          <a:ln/>
        </p:spPr>
      </p:sp>
      <p:sp>
        <p:nvSpPr>
          <p:cNvPr id="5" name="Shape 3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4A5E82"/>
          </a:solidFill>
          <a:ln/>
        </p:spPr>
      </p:sp>
      <p:sp>
        <p:nvSpPr>
          <p:cNvPr id="6" name="Shape 4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E8792E"/>
          </a:solidFill>
          <a:ln/>
        </p:spPr>
      </p:sp>
      <p:sp>
        <p:nvSpPr>
          <p:cNvPr id="7" name="Shape 5"/>
          <p:cNvSpPr/>
          <p:nvPr/>
        </p:nvSpPr>
        <p:spPr>
          <a:xfrm>
            <a:off x="8641080" y="2011680"/>
            <a:ext cx="2834640" cy="283464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243863"/>
          </a:solidFill>
          <a:ln/>
        </p:spPr>
      </p:sp>
      <p:sp>
        <p:nvSpPr>
          <p:cNvPr id="8" name="Shape 6"/>
          <p:cNvSpPr/>
          <p:nvPr/>
        </p:nvSpPr>
        <p:spPr>
          <a:xfrm>
            <a:off x="9264701" y="2635301"/>
            <a:ext cx="1587398" cy="1587398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icons/esg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5676" y="3016276"/>
            <a:ext cx="825447" cy="825447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822960" y="26060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2999232"/>
            <a:ext cx="78638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Бренд і сталий розвиток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822960" y="416052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 як фактор довгострокової цінності бренду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 · ESG І БРЕНД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Purpose-driven бренд: цінність і межа щирості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607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Соціальна й екологічна відповідальність дедалі більше впливають на капітал бренду: довіру, лояльність і готовність платити більше. Але обіцянка «відповідального бренду» працює лише тоді, коли підтверджена діями.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331720"/>
            <a:ext cx="5120640" cy="3703320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50392" y="2560320"/>
            <a:ext cx="640080" cy="640080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7" name="Image 0" descr="icons/check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0412" y="2720340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00200" y="25694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2438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ЩИРИЙ ПРИКЛАД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600200" y="282549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Patagonia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914400" y="3520440"/>
            <a:ext cx="43891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Кампанія «Don’t Buy This Jacket» закликала купувати менше й ремонтувати одяг замість заміни. Позиція узгоджена з усією бізнес-моделлю бренду – від матеріалів до програми ремонту речей.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6126480" y="2331720"/>
            <a:ext cx="5120640" cy="3703320"/>
          </a:xfrm>
          <a:prstGeom prst="roundRect">
            <a:avLst>
              <a:gd name="adj" fmla="val 246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2560320"/>
            <a:ext cx="640080" cy="640080"/>
          </a:xfrm>
          <a:prstGeom prst="ellipse">
            <a:avLst/>
          </a:prstGeom>
          <a:solidFill>
            <a:srgbClr val="E8792E"/>
          </a:solidFill>
          <a:ln/>
        </p:spPr>
      </p:sp>
      <p:pic>
        <p:nvPicPr>
          <p:cNvPr id="13" name="Image 1" descr="icons/warn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252" y="2720340"/>
            <a:ext cx="320040" cy="32004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78040" y="2569464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2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ГРІНВОШИНГУ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7178040" y="2825496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H&amp;M Conscious Collection</a:t>
            </a:r>
            <a:endParaRPr lang="en-US" sz="1550" dirty="0"/>
          </a:p>
        </p:txBody>
      </p:sp>
      <p:sp>
        <p:nvSpPr>
          <p:cNvPr id="16" name="Text 12"/>
          <p:cNvSpPr/>
          <p:nvPr/>
        </p:nvSpPr>
        <p:spPr>
          <a:xfrm>
            <a:off x="6492240" y="3520440"/>
            <a:ext cx="43891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200" dirty="0">
                <a:solidFill>
                  <a:srgbClr val="333F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Норвезьке управління захисту прав споживачів (2019) визнало заяви колекції про «екологічність» оманливими через відсутність конкретних доказів – приклад розриву між комунікацією і реальними практиками.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E879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 ЛЕКЦІЇ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Чотири ідеї, які варто запам’ятати</a:t>
            </a:r>
            <a:endParaRPr lang="en-US" sz="25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2514600" cy="42062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440180" y="1920240"/>
            <a:ext cx="731520" cy="731520"/>
          </a:xfrm>
          <a:prstGeom prst="ellipse">
            <a:avLst/>
          </a:prstGeom>
          <a:solidFill>
            <a:srgbClr val="243863"/>
          </a:solidFill>
          <a:ln/>
        </p:spPr>
      </p:sp>
      <p:pic>
        <p:nvPicPr>
          <p:cNvPr id="6" name="Image 0" descr="icons/rebrand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23060" y="2103120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9808" y="2926080"/>
            <a:ext cx="2112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Ребрендинг – це стратегія, а не косметика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77240" y="3931920"/>
            <a:ext cx="2057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чіткої причини й підготовленої комунікації зміни ідентики радше шкодять бренду, ніж допомагають.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319272" y="1600200"/>
            <a:ext cx="2514600" cy="42062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10812" y="1920240"/>
            <a:ext cx="731520" cy="731520"/>
          </a:xfrm>
          <a:prstGeom prst="ellipse">
            <a:avLst/>
          </a:prstGeom>
          <a:solidFill>
            <a:srgbClr val="E8792E"/>
          </a:solidFill>
          <a:ln/>
        </p:spPr>
      </p:sp>
      <p:pic>
        <p:nvPicPr>
          <p:cNvPr id="11" name="Image 1" descr="icons/exten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3692" y="2103120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20440" y="2926080"/>
            <a:ext cx="2112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Розширення працює, поки не суперечить суті бренду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3547872" y="3931920"/>
            <a:ext cx="2057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Кожна нова категорія має підсилювати, а не розмивати головну асоціацію бренду.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089904" y="1600200"/>
            <a:ext cx="2514600" cy="42062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981444" y="1920240"/>
            <a:ext cx="731520" cy="731520"/>
          </a:xfrm>
          <a:prstGeom prst="ellipse">
            <a:avLst/>
          </a:prstGeom>
          <a:solidFill>
            <a:srgbClr val="4A5E82"/>
          </a:solidFill>
          <a:ln/>
        </p:spPr>
      </p:sp>
      <p:pic>
        <p:nvPicPr>
          <p:cNvPr id="16" name="Image 2" descr="icons/global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4324" y="2103120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91072" y="2926080"/>
            <a:ext cx="2112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Глобальний бренд говорить локальною мовою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6318504" y="3931920"/>
            <a:ext cx="2057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Єдина ідентика поєднується з культурною чутливістю на кожному ринку.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8860536" y="1600200"/>
            <a:ext cx="2514600" cy="420624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/>
          <a:effectLst>
            <a:outerShdw sx="100000" sy="100000" kx="0" ky="0" algn="bl" rotWithShape="0" blurRad="88900" dist="38100" dir="5400000">
              <a:srgbClr val="1B2A4A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752076" y="1920240"/>
            <a:ext cx="731520" cy="731520"/>
          </a:xfrm>
          <a:prstGeom prst="ellipse">
            <a:avLst/>
          </a:prstGeom>
          <a:solidFill>
            <a:srgbClr val="F2A65A"/>
          </a:solidFill>
          <a:ln/>
        </p:spPr>
      </p:sp>
      <p:pic>
        <p:nvPicPr>
          <p:cNvPr id="21" name="Image 3" descr="icons/esg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956" y="2103120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061704" y="2926080"/>
            <a:ext cx="211226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B2A4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Відповідальність – частина капіталу бренду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9089136" y="3931920"/>
            <a:ext cx="2057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ESG-позиція підсилює довіру лише тоді, коли підтверджена реальними діями компанії.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" y="2011680"/>
            <a:ext cx="2834640" cy="283464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4E7E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60120" y="2286000"/>
            <a:ext cx="2286000" cy="2286000"/>
          </a:xfrm>
          <a:prstGeom prst="pie">
            <a:avLst>
              <a:gd name="adj1" fmla="val 0"/>
              <a:gd name="adj2" fmla="val 5400000"/>
            </a:avLst>
          </a:prstGeom>
          <a:solidFill>
            <a:srgbClr val="E8792E"/>
          </a:solidFill>
          <a:ln/>
        </p:spPr>
      </p:sp>
      <p:sp>
        <p:nvSpPr>
          <p:cNvPr id="5" name="Shape 3"/>
          <p:cNvSpPr/>
          <p:nvPr/>
        </p:nvSpPr>
        <p:spPr>
          <a:xfrm>
            <a:off x="960120" y="2286000"/>
            <a:ext cx="2286000" cy="2286000"/>
          </a:xfrm>
          <a:prstGeom prst="pie">
            <a:avLst>
              <a:gd name="adj1" fmla="val 5400000"/>
              <a:gd name="adj2" fmla="val 10800000"/>
            </a:avLst>
          </a:prstGeom>
          <a:solidFill>
            <a:srgbClr val="243863"/>
          </a:solidFill>
          <a:ln/>
        </p:spPr>
      </p:sp>
      <p:sp>
        <p:nvSpPr>
          <p:cNvPr id="6" name="Shape 4"/>
          <p:cNvSpPr/>
          <p:nvPr/>
        </p:nvSpPr>
        <p:spPr>
          <a:xfrm>
            <a:off x="960120" y="2286000"/>
            <a:ext cx="2286000" cy="2286000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F2A65A"/>
          </a:solidFill>
          <a:ln/>
        </p:spPr>
      </p:sp>
      <p:sp>
        <p:nvSpPr>
          <p:cNvPr id="7" name="Shape 5"/>
          <p:cNvSpPr/>
          <p:nvPr/>
        </p:nvSpPr>
        <p:spPr>
          <a:xfrm>
            <a:off x="960120" y="2286000"/>
            <a:ext cx="2286000" cy="2286000"/>
          </a:xfrm>
          <a:prstGeom prst="pie">
            <a:avLst>
              <a:gd name="adj1" fmla="val 16200000"/>
              <a:gd name="adj2" fmla="val 21600000"/>
            </a:avLst>
          </a:prstGeom>
          <a:solidFill>
            <a:srgbClr val="4A5E82"/>
          </a:solidFill>
          <a:ln/>
        </p:spPr>
      </p:sp>
      <p:sp>
        <p:nvSpPr>
          <p:cNvPr id="8" name="Shape 6"/>
          <p:cNvSpPr/>
          <p:nvPr/>
        </p:nvSpPr>
        <p:spPr>
          <a:xfrm>
            <a:off x="1463040" y="2788920"/>
            <a:ext cx="1280160" cy="1280160"/>
          </a:xfrm>
          <a:prstGeom prst="ellipse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2A4A">
                <a:alpha val="18000"/>
              </a:srgbClr>
            </a:outerShdw>
          </a:effectLst>
        </p:spPr>
      </p:sp>
      <p:pic>
        <p:nvPicPr>
          <p:cNvPr id="9" name="Image 0" descr="icons/trend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0278" y="3096158"/>
            <a:ext cx="665683" cy="665683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023360" y="2697480"/>
            <a:ext cx="73152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Дякую за увагу</a:t>
            </a:r>
            <a:endParaRPr lang="en-US" sz="3200" dirty="0"/>
          </a:p>
        </p:txBody>
      </p:sp>
      <p:sp>
        <p:nvSpPr>
          <p:cNvPr id="11" name="Text 8"/>
          <p:cNvSpPr/>
          <p:nvPr/>
        </p:nvSpPr>
        <p:spPr>
          <a:xfrm>
            <a:off x="4023360" y="3520440"/>
            <a:ext cx="7406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C9D2E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самоперевірки: коли ребрендинг виправданий? Де межа між розширенням і розмиванням бренду? Чим локальна адаптація відрізняється від втрати ідентики?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548640" y="647395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Бренд-менеджмент · Лекція 4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11475720" y="647395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2026-09-23T18:18:07Z</dcterms:created>
  <dcterms:modified xsi:type="dcterms:W3CDTF">2026-09-23T18:18:07Z</dcterms:modified>
</cp:coreProperties>
</file>