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Ризик — це невизначена подія, яка може мати позитивний або негативний вплив на цілі проєкту. Управління ризиками є циклічним процесом: ідентифікація, класифікація, аналіз і планування реагування повторюються протягом усього проєкту. Джерелом ідентифікації часто слугує аналіз припущень логічної матриці — кожне невизначене припущення є потенційним ризиком.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Класифікація ризиків за джерелом дозволяє системно охопити всі сфери проєкту під час ідентифікації та закріпити відповідальних за моніторинг кожної категорії. Особливо важливими для міжнародних проєктів є політико-безпекові та комплаєнс-ризики.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Матриця ймовірність-вплив дозволяє швидко пріоритизувати ризики без складних розрахунків. Ризики у правому верхньому куті — критичний пріоритет, потребують негайного плану реагування; ризики в лівому нижньому куті можна лише моніторити. Для великих інвестиційних проєктів цей якісний аналіз доповнюється кількісними методами, наприклад Monte Carlo.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Для загроз застосовують чотири класичні стратегії: уникнення, пом’якшення, передавання, прийняття. Для можливостей — дзеркальні стратегії: використання, посилення, поділ, прийняття. Вибір стратегії залежить від пріоритету ризику в матриці ймовірність-вплив та від вартості реагування.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Реєстр ризиків — центральний документ, який супроводжує проєкт від планування до закриття. Він містить опис, джерело, категорію, ймовірність, вплив, пріоритет, стратегію реагування, конкретні дії, власника ризику та статус. Головна помилка команд — розглядати реєстр як разовий документ планування замість регулярно оновлюваного інструменту.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Журнал припущень пов’язує логіку втручання проєкту (логічну матрицю) з поточним управлінням ризиками: кожне припущення позначається як підтверджене, під загрозою або таке, що не справдилось. План дій на випадок непередбачуваних обставин заздалегідь визначає кроки реагування та тригери для ризиків з високим пріоритетом.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Резерв на випадки покриває конкретні відомі ризики з реєстру і закладається на рівні окремих компонентів бюджету. Управлінський резерв — це загальний буфер на сукупну невизначеність проєкту, тобто на ті дрібні фактори, які неможливо ідентифікувати заздалегідь поодинці. Змішування цих двох резервів — поширена помилка в управлінні бюджетом.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Внутрішня комунікація забезпечує координацію консорціуму: чіткі канали, регулярну періодичність і механізм ескалації. Зовнішня комунікація спрямована на цільові групи, медіа та громадськість і має узгоджуватися з вимогами донора щодо меседжів і візуальної ідентики.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Видимість — це обов’язкове визнання джерела фінансування: логотипи донора та застереження про фінансування на всіх публічних матеріалах. Для більшості донорів, особливо ЄС, це юридично обов’язкова умова грантової угоди, а не рекомендація.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Поширення і використання — не синоніми. Поширення максимізує обізнаність про результати серед аудиторій, а використання означає їх практичне впровадження в діяльність партнерів або суспільства після завершення проєкту, що безпосередньо пов’язано зі сталістю, яка розглядається в Темі 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 відміну від планування, де матриця влада-інтерес будується один раз, на етапі реалізації управління зацікавленими сторонами вимагає постійного моніторингу. Позиції, інтереси й вплив сторін змінюються під впливом реальних подій, тому стратегію залучення потрібно регулярно переглядати.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Крос-культурний менеджмент у міжнародному консорціумі спирається на конкретні операційні інструменти: явні угоди про спосіб роботи, брифінги для нових членів команди, призначені культурні медіатори в партнерських організаціях і свідома відмова від етноцентричних припущень щодо «правильного» способу роботи, спираючись на моделі Голла та Хофстеде з Теми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QA — превентивний, процесно-орієнтований підхід: дотримання стандартів запобігає дефектам ще під час створення продукту. QC — реактивна перевірка вже готового продукту проти визначених критеріїв приймання перед поданням чи публікацією. Обидва процеси спираються на стандарти якості, визначені під час планування.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Експертне рецензування — обов’язковий етап внутрішнього контролю якості: продукт перевіряє член консорціуму, не залучений до його створення, за наперед визначеними критеріями. Це відбувається до подання донору чи публікації, що дозволяє виявити недоліки завчасно.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Перевірка відповідності вимогам донора охоплює шаблони звітності, вимоги видимості, термінологію грантової угоди та горизонтальні вимоги — гендерну рівність, доступність, екологічну сталість. Ця перевірка часто повторюється донором під час оцінювання звіту, що розглядається в Темі 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Конфлікти в міжнародній проєктній команді виникають з різних джерел: розподіл ресурсів і ролей, нечітке розуміння обсягу робіт, крос-культурні непорозуміння, особистісна несумісність та розбіжність пріоритетів між організацією-партнером і консорціумом загалом.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Модель Томаса-Кілманна виділяє п’ять стилів поведінки в конфлікті за двома вимірами: наполегливість (увага до власних інтересів) і кооперативність (увага до інтересів інших). Ефективний керівник міжнародного проєкту опановує весь спектр стилів і свідомо обирає стиль залежно від ситуації, а не використовує один звичний спосіб постійно.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Окрім особистих стилів поведінки, консорціуми покладаються на формалізовані механізми: положення угоди про врегулювання спорів з ескалацією до керівного комітету, регулярні структуровані зустрічі для раннього виявлення напруги, залучення нейтрального фасилітатора для складних спорів і обов’язкове документування досягнутих домовленостей.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Актуальні дані 2025-2026 років фіксують стрімке зростання використання штучного інтелекту в проєктному менеджменті: частка організацій, що застосовують ШІ, зросла з 36% у 2023 році до 70%. Половина фахівців, які використовують ШІ, називають аналіз і прогнозування ризиків серед функцій, що найбільше виграють від цієї технології.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Індекс уникнення невизначеності Хофстеде показує, наскільки культура толерує неоднозначність і ризик. Партнери з високим UAI, як-от Україна чи Польща, зазвичай очікують детальних процедур і формальних правил управління ризиками, тоді як партнери з нижчим UAI, як Велика Британія чи США, комфортніше почуваються з гнучкішими підходами — це варто враховувати під час побудови спільної комунікаційної стратегії консорціуму.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П’ять контурів управління — ризики, комунікація, стейкхолдери й культура, якість, конфлікти — не існують окремо. Вони утворюють єдиний ланцюг: слабкість в одній ланці неминуче позначається на інших, тому керівник міжнародного проєкту має керувати ними системно, а не ізольовано.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Шість ключових висновків теми узагальнюють управління ризиками, комунікаціями та якістю в міжнародному проєкті: циклічність ризик-менеджменту, живий реєстр ризиків, юридичну обов’язковість видимості, вплив культури на процеси, пріоритет запобігання над контролем у якості та свідомий вибір стилю поведінки в конфлікті.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Завершуємо тему питаннями для обговорення, які допомагають студентам застосувати матеріал до власного досвіду. Наступна тема курсу — оцінювання, звітність і сталість результатів міжнародного проєкту.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image" Target="../media/image-2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image" Target="../media/image-2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48472" y="-2377440"/>
            <a:ext cx="5669280" cy="5669280"/>
          </a:xfrm>
          <a:prstGeom prst="ellipse">
            <a:avLst/>
          </a:prstGeom>
          <a:solidFill>
            <a:srgbClr val="24365F">
              <a:alpha val="5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560320" y="4480560"/>
            <a:ext cx="4754880" cy="4754880"/>
          </a:xfrm>
          <a:prstGeom prst="ellipse">
            <a:avLst/>
          </a:prstGeom>
          <a:solidFill>
            <a:srgbClr val="24365F">
              <a:alpha val="4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96596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7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22960" y="2423160"/>
            <a:ext cx="9875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Управління ризиками, комунікаціями</a:t>
            </a:r>
            <a:endParaRPr lang="en-US" sz="36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та якістю міжнародного проєкту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822960" y="443484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50" i="1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Ідентифікація ризиків · реєстр і журнал припущень · комунікаційна стратегія</a:t>
            </a:r>
            <a:endParaRPr lang="en-US" sz="14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450" i="1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мультикультурна взаємодія · управління якістю · врегулювання конфліктів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822960" y="5806440"/>
            <a:ext cx="868680" cy="384048"/>
          </a:xfrm>
          <a:prstGeom prst="roundRect">
            <a:avLst>
              <a:gd name="adj" fmla="val 14286"/>
            </a:avLst>
          </a:prstGeom>
          <a:solidFill>
            <a:srgbClr val="24365F"/>
          </a:solidFill>
          <a:ln w="9525">
            <a:solidFill>
              <a:srgbClr val="C9A22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5806440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ЗК4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856232" y="5806440"/>
            <a:ext cx="868680" cy="384048"/>
          </a:xfrm>
          <a:prstGeom prst="roundRect">
            <a:avLst>
              <a:gd name="adj" fmla="val 14286"/>
            </a:avLst>
          </a:prstGeom>
          <a:solidFill>
            <a:srgbClr val="24365F"/>
          </a:solidFill>
          <a:ln w="9525">
            <a:solidFill>
              <a:srgbClr val="C9A22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856232" y="5806440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ЗК5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2889504" y="5806440"/>
            <a:ext cx="868680" cy="384048"/>
          </a:xfrm>
          <a:prstGeom prst="roundRect">
            <a:avLst>
              <a:gd name="adj" fmla="val 14286"/>
            </a:avLst>
          </a:prstGeom>
          <a:solidFill>
            <a:srgbClr val="24365F"/>
          </a:solidFill>
          <a:ln w="9525">
            <a:solidFill>
              <a:srgbClr val="C9A22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889504" y="5806440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СК1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922776" y="5806440"/>
            <a:ext cx="868680" cy="384048"/>
          </a:xfrm>
          <a:prstGeom prst="roundRect">
            <a:avLst>
              <a:gd name="adj" fmla="val 14286"/>
            </a:avLst>
          </a:prstGeom>
          <a:solidFill>
            <a:srgbClr val="24365F"/>
          </a:solidFill>
          <a:ln w="9525">
            <a:solidFill>
              <a:srgbClr val="C9A22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922776" y="5806440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СК10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956048" y="5806440"/>
            <a:ext cx="868680" cy="384048"/>
          </a:xfrm>
          <a:prstGeom prst="roundRect">
            <a:avLst>
              <a:gd name="adj" fmla="val 14286"/>
            </a:avLst>
          </a:prstGeom>
          <a:solidFill>
            <a:srgbClr val="24365F"/>
          </a:solidFill>
          <a:ln w="9525">
            <a:solidFill>
              <a:srgbClr val="C9A22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956048" y="5806440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РН2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89320" y="5806440"/>
            <a:ext cx="868680" cy="384048"/>
          </a:xfrm>
          <a:prstGeom prst="roundRect">
            <a:avLst>
              <a:gd name="adj" fmla="val 14286"/>
            </a:avLst>
          </a:prstGeom>
          <a:solidFill>
            <a:srgbClr val="24365F"/>
          </a:solidFill>
          <a:ln w="9525">
            <a:solidFill>
              <a:srgbClr val="C9A22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989320" y="5806440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РН4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22960" y="6355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EB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Державний університет «Житомирська політехніка» · Магістерський курс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10195560" y="2011680"/>
            <a:ext cx="1371600" cy="1371600"/>
          </a:xfrm>
          <a:prstGeom prst="ellipse">
            <a:avLst/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1" name="Image 0" descr="/home/claude/mpd_pptx_t7/icons/risk_shield_gol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52176" y="2368296"/>
            <a:ext cx="658368" cy="6583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ЗМІСТ ТЕМИ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7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2883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План теми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02920" y="1371600"/>
            <a:ext cx="11183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Шість складових управління ризиками, якістю та людською взаємодією в міжнародному проєкті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02920" y="1828800"/>
            <a:ext cx="5408676" cy="1207008"/>
          </a:xfrm>
          <a:prstGeom prst="roundRect">
            <a:avLst>
              <a:gd name="adj" fmla="val 60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758952" y="2084832"/>
            <a:ext cx="658368" cy="65836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9" name="Image 0" descr="/home/claude/mpd_pptx_t7/icons/risk_search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0128" y="2256008"/>
            <a:ext cx="316017" cy="316017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600200" y="2029968"/>
            <a:ext cx="41285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Ідентифікація, аналіз та оцінювання ризиків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1600200" y="2514600"/>
            <a:ext cx="41285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Класифікація джерел, матриця ймовірність–вплив, стратегії реагування</a:t>
            </a:r>
            <a:endParaRPr lang="en-US" sz="1080" dirty="0"/>
          </a:p>
        </p:txBody>
      </p:sp>
      <p:sp>
        <p:nvSpPr>
          <p:cNvPr id="12" name="Shape 9"/>
          <p:cNvSpPr/>
          <p:nvPr/>
        </p:nvSpPr>
        <p:spPr>
          <a:xfrm>
            <a:off x="6277356" y="1828800"/>
            <a:ext cx="5408676" cy="1207008"/>
          </a:xfrm>
          <a:prstGeom prst="roundRect">
            <a:avLst>
              <a:gd name="adj" fmla="val 60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533388" y="2084832"/>
            <a:ext cx="658368" cy="65836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4" name="Image 1" descr="/home/claude/mpd_pptx_t7/icons/register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4564" y="2256008"/>
            <a:ext cx="316017" cy="316017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374636" y="2029968"/>
            <a:ext cx="41285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Реєстр ризиків і журнал припущень</a:t>
            </a:r>
            <a:endParaRPr lang="en-US" sz="1350" dirty="0"/>
          </a:p>
        </p:txBody>
      </p:sp>
      <p:sp>
        <p:nvSpPr>
          <p:cNvPr id="16" name="Text 12"/>
          <p:cNvSpPr/>
          <p:nvPr/>
        </p:nvSpPr>
        <p:spPr>
          <a:xfrm>
            <a:off x="7374636" y="2514600"/>
            <a:ext cx="41285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дій на випадок непередбачуваних обставин, управління невизначеністю</a:t>
            </a:r>
            <a:endParaRPr lang="en-US" sz="1080" dirty="0"/>
          </a:p>
        </p:txBody>
      </p:sp>
      <p:sp>
        <p:nvSpPr>
          <p:cNvPr id="17" name="Shape 13"/>
          <p:cNvSpPr/>
          <p:nvPr/>
        </p:nvSpPr>
        <p:spPr>
          <a:xfrm>
            <a:off x="502920" y="3218688"/>
            <a:ext cx="5408676" cy="1207008"/>
          </a:xfrm>
          <a:prstGeom prst="roundRect">
            <a:avLst>
              <a:gd name="adj" fmla="val 60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758952" y="3474720"/>
            <a:ext cx="658368" cy="65836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9" name="Image 2" descr="/home/claude/mpd_pptx_t7/icons/comm_external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128" y="3645896"/>
            <a:ext cx="316017" cy="316017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600200" y="3419856"/>
            <a:ext cx="41285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 Комунікаційна стратегія проєкту</a:t>
            </a:r>
            <a:endParaRPr lang="en-US" sz="1350" dirty="0"/>
          </a:p>
        </p:txBody>
      </p:sp>
      <p:sp>
        <p:nvSpPr>
          <p:cNvPr id="21" name="Text 16"/>
          <p:cNvSpPr/>
          <p:nvPr/>
        </p:nvSpPr>
        <p:spPr>
          <a:xfrm>
            <a:off x="1600200" y="3904488"/>
            <a:ext cx="41285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Внутрішня і зовнішня комунікація, видимість, поширення й використання результатів</a:t>
            </a:r>
            <a:endParaRPr lang="en-US" sz="1080" dirty="0"/>
          </a:p>
        </p:txBody>
      </p:sp>
      <p:sp>
        <p:nvSpPr>
          <p:cNvPr id="22" name="Shape 17"/>
          <p:cNvSpPr/>
          <p:nvPr/>
        </p:nvSpPr>
        <p:spPr>
          <a:xfrm>
            <a:off x="6277356" y="3218688"/>
            <a:ext cx="5408676" cy="1207008"/>
          </a:xfrm>
          <a:prstGeom prst="roundRect">
            <a:avLst>
              <a:gd name="adj" fmla="val 60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6533388" y="3474720"/>
            <a:ext cx="658368" cy="65836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4" name="Image 3" descr="/home/claude/mpd_pptx_t7/icons/stakeholder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4564" y="3645896"/>
            <a:ext cx="316017" cy="316017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374636" y="3419856"/>
            <a:ext cx="41285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 Зацікавлені сторони й міжкультурна взаємодія</a:t>
            </a:r>
            <a:endParaRPr lang="en-US" sz="1350" dirty="0"/>
          </a:p>
        </p:txBody>
      </p:sp>
      <p:sp>
        <p:nvSpPr>
          <p:cNvPr id="26" name="Text 20"/>
          <p:cNvSpPr/>
          <p:nvPr/>
        </p:nvSpPr>
        <p:spPr>
          <a:xfrm>
            <a:off x="7374636" y="3904488"/>
            <a:ext cx="41285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Моніторинг позицій у консорціумі, інструменти крос-культурного менеджменту</a:t>
            </a:r>
            <a:endParaRPr lang="en-US" sz="1080" dirty="0"/>
          </a:p>
        </p:txBody>
      </p:sp>
      <p:sp>
        <p:nvSpPr>
          <p:cNvPr id="27" name="Shape 21"/>
          <p:cNvSpPr/>
          <p:nvPr/>
        </p:nvSpPr>
        <p:spPr>
          <a:xfrm>
            <a:off x="502920" y="4608576"/>
            <a:ext cx="5408676" cy="1207008"/>
          </a:xfrm>
          <a:prstGeom prst="roundRect">
            <a:avLst>
              <a:gd name="adj" fmla="val 60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8" name="Shape 22"/>
          <p:cNvSpPr/>
          <p:nvPr/>
        </p:nvSpPr>
        <p:spPr>
          <a:xfrm>
            <a:off x="758952" y="4864608"/>
            <a:ext cx="658368" cy="65836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9" name="Image 4" descr="/home/claude/mpd_pptx_t7/icons/quality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128" y="5035784"/>
            <a:ext cx="316017" cy="316017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1600200" y="4809744"/>
            <a:ext cx="41285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5. Управління якістю результатів</a:t>
            </a:r>
            <a:endParaRPr lang="en-US" sz="1350" dirty="0"/>
          </a:p>
        </p:txBody>
      </p:sp>
      <p:sp>
        <p:nvSpPr>
          <p:cNvPr id="31" name="Text 24"/>
          <p:cNvSpPr/>
          <p:nvPr/>
        </p:nvSpPr>
        <p:spPr>
          <a:xfrm>
            <a:off x="1600200" y="5294376"/>
            <a:ext cx="41285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 проти QC, експертне рецензування, перевірка відповідності вимогам донора</a:t>
            </a:r>
            <a:endParaRPr lang="en-US" sz="1080" dirty="0"/>
          </a:p>
        </p:txBody>
      </p:sp>
      <p:sp>
        <p:nvSpPr>
          <p:cNvPr id="32" name="Shape 25"/>
          <p:cNvSpPr/>
          <p:nvPr/>
        </p:nvSpPr>
        <p:spPr>
          <a:xfrm>
            <a:off x="6277356" y="4608576"/>
            <a:ext cx="5408676" cy="1207008"/>
          </a:xfrm>
          <a:prstGeom prst="roundRect">
            <a:avLst>
              <a:gd name="adj" fmla="val 60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3" name="Shape 26"/>
          <p:cNvSpPr/>
          <p:nvPr/>
        </p:nvSpPr>
        <p:spPr>
          <a:xfrm>
            <a:off x="6533388" y="4864608"/>
            <a:ext cx="658368" cy="65836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4" name="Image 5" descr="/home/claude/mpd_pptx_t7/icons/conflict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4564" y="5035784"/>
            <a:ext cx="316017" cy="316017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7374636" y="4809744"/>
            <a:ext cx="41285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6. Конфлікти у проєктній команді</a:t>
            </a:r>
            <a:endParaRPr lang="en-US" sz="1350" dirty="0"/>
          </a:p>
        </p:txBody>
      </p:sp>
      <p:sp>
        <p:nvSpPr>
          <p:cNvPr id="36" name="Text 28"/>
          <p:cNvSpPr/>
          <p:nvPr/>
        </p:nvSpPr>
        <p:spPr>
          <a:xfrm>
            <a:off x="7374636" y="5294376"/>
            <a:ext cx="41285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 конфліктів, модель Томаса–Кілманна, механізми врегулювання</a:t>
            </a:r>
            <a:endParaRPr lang="en-US" sz="108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РЕЗУЛЬТАТИ НАВЧАННЯ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7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2883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Що ви зможете після цієї теми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02920" y="1874520"/>
            <a:ext cx="3514344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894332" y="2130552"/>
            <a:ext cx="731520" cy="7315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7/icons/risk_search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84527" y="2320747"/>
            <a:ext cx="351130" cy="3511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85800" y="2971800"/>
            <a:ext cx="31485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Ідентифікувати та класифікувати ризики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685800" y="3429000"/>
            <a:ext cx="31485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Проводити якісний аналіз за матрицею ймовірність–вплив і обирати стратегію реагування</a:t>
            </a:r>
            <a:endParaRPr lang="en-US" sz="980" dirty="0"/>
          </a:p>
        </p:txBody>
      </p:sp>
      <p:sp>
        <p:nvSpPr>
          <p:cNvPr id="11" name="Shape 8"/>
          <p:cNvSpPr/>
          <p:nvPr/>
        </p:nvSpPr>
        <p:spPr>
          <a:xfrm>
            <a:off x="4337304" y="1874520"/>
            <a:ext cx="3514344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5728716" y="2130552"/>
            <a:ext cx="731520" cy="7315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1" descr="/home/claude/mpd_pptx_t7/icons/register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8911" y="2320747"/>
            <a:ext cx="351130" cy="35113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520184" y="2971800"/>
            <a:ext cx="31485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Вести реєстр ризиків і журнал припущень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4520184" y="3429000"/>
            <a:ext cx="31485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Розрізняти резерв на випадки (contingency) і загальний управлінський резерв</a:t>
            </a:r>
            <a:endParaRPr lang="en-US" sz="980" dirty="0"/>
          </a:p>
        </p:txBody>
      </p:sp>
      <p:sp>
        <p:nvSpPr>
          <p:cNvPr id="16" name="Shape 12"/>
          <p:cNvSpPr/>
          <p:nvPr/>
        </p:nvSpPr>
        <p:spPr>
          <a:xfrm>
            <a:off x="8171688" y="1874520"/>
            <a:ext cx="3514344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9563100" y="2130552"/>
            <a:ext cx="731520" cy="7315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8" name="Image 2" descr="/home/claude/mpd_pptx_t7/icons/comm_external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3295" y="2320747"/>
            <a:ext cx="351130" cy="35113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354568" y="2971800"/>
            <a:ext cx="31485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Розробляти комунікаційну стратегію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8354568" y="3429000"/>
            <a:ext cx="31485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Дотримуватись вимог видимості донора, планувати поширення й використання результатів</a:t>
            </a:r>
            <a:endParaRPr lang="en-US" sz="980" dirty="0"/>
          </a:p>
        </p:txBody>
      </p:sp>
      <p:sp>
        <p:nvSpPr>
          <p:cNvPr id="21" name="Shape 16"/>
          <p:cNvSpPr/>
          <p:nvPr/>
        </p:nvSpPr>
        <p:spPr>
          <a:xfrm>
            <a:off x="502920" y="4114800"/>
            <a:ext cx="3514344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1894332" y="4370832"/>
            <a:ext cx="731520" cy="7315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3" name="Image 3" descr="/home/claude/mpd_pptx_t7/icons/cultur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4527" y="4561027"/>
            <a:ext cx="351130" cy="35113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685800" y="5212080"/>
            <a:ext cx="31485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Керувати міжкультурною командою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685800" y="5669280"/>
            <a:ext cx="31485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Адаптувати стиль співпраці в консорціумі з урахуванням культурних відмінностей</a:t>
            </a:r>
            <a:endParaRPr lang="en-US" sz="980" dirty="0"/>
          </a:p>
        </p:txBody>
      </p:sp>
      <p:sp>
        <p:nvSpPr>
          <p:cNvPr id="26" name="Shape 20"/>
          <p:cNvSpPr/>
          <p:nvPr/>
        </p:nvSpPr>
        <p:spPr>
          <a:xfrm>
            <a:off x="4337304" y="4114800"/>
            <a:ext cx="3514344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5728716" y="4370832"/>
            <a:ext cx="731520" cy="7315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8" name="Image 4" descr="/home/claude/mpd_pptx_t7/icons/quality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8911" y="4561027"/>
            <a:ext cx="351130" cy="351130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4520184" y="5212080"/>
            <a:ext cx="31485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Забезпечувати якість продуктів проєкту</a:t>
            </a:r>
            <a:endParaRPr lang="en-US" sz="1250" dirty="0"/>
          </a:p>
        </p:txBody>
      </p:sp>
      <p:sp>
        <p:nvSpPr>
          <p:cNvPr id="30" name="Text 23"/>
          <p:cNvSpPr/>
          <p:nvPr/>
        </p:nvSpPr>
        <p:spPr>
          <a:xfrm>
            <a:off x="4520184" y="5669280"/>
            <a:ext cx="31485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Організовувати експертне рецензування та перевірку відповідності вимогам донора</a:t>
            </a:r>
            <a:endParaRPr lang="en-US" sz="980" dirty="0"/>
          </a:p>
        </p:txBody>
      </p:sp>
      <p:sp>
        <p:nvSpPr>
          <p:cNvPr id="31" name="Shape 24"/>
          <p:cNvSpPr/>
          <p:nvPr/>
        </p:nvSpPr>
        <p:spPr>
          <a:xfrm>
            <a:off x="8171688" y="4114800"/>
            <a:ext cx="3514344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2" name="Shape 25"/>
          <p:cNvSpPr/>
          <p:nvPr/>
        </p:nvSpPr>
        <p:spPr>
          <a:xfrm>
            <a:off x="9563100" y="4370832"/>
            <a:ext cx="731520" cy="7315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3" name="Image 5" descr="/home/claude/mpd_pptx_t7/icons/resolve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3295" y="4561027"/>
            <a:ext cx="351130" cy="351130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8354568" y="5212080"/>
            <a:ext cx="31485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Врегульовувати конфлікти в команді</a:t>
            </a:r>
            <a:endParaRPr lang="en-US" sz="1250" dirty="0"/>
          </a:p>
        </p:txBody>
      </p:sp>
      <p:sp>
        <p:nvSpPr>
          <p:cNvPr id="35" name="Text 27"/>
          <p:cNvSpPr/>
          <p:nvPr/>
        </p:nvSpPr>
        <p:spPr>
          <a:xfrm>
            <a:off x="8354568" y="5669280"/>
            <a:ext cx="31485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Застосовувати модель Томаса–Кілманна та формальні механізми вирішення спорів</a:t>
            </a:r>
            <a:endParaRPr lang="en-US" sz="9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ІДЕНТИФІКАЦІЯ РИЗИКІВ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7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2883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Ризик і циклічний процес управління ним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02920" y="1508760"/>
            <a:ext cx="11183112" cy="777240"/>
          </a:xfrm>
          <a:prstGeom prst="roundRect">
            <a:avLst>
              <a:gd name="adj" fmla="val 941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77240" y="1508760"/>
            <a:ext cx="106344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 — невизначена подія або умова, яка в разі настання позитивно чи негативно впливає щонайменше на одну мету проєкту (терміни, бюджет, якість, охоплення).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02920" y="2606040"/>
            <a:ext cx="2603754" cy="3063240"/>
          </a:xfrm>
          <a:prstGeom prst="roundRect">
            <a:avLst>
              <a:gd name="adj" fmla="val 2809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1475613" y="2862072"/>
            <a:ext cx="658368" cy="658368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0" name="Image 0" descr="/home/claude/mpd_pptx_t7/icons/risk_search_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789" y="3033248"/>
            <a:ext cx="316017" cy="316017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2603754" y="27432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667512" y="3657600"/>
            <a:ext cx="22745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Ідентифікація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67512" y="4114800"/>
            <a:ext cx="22745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Мозковий штурм, чек-листи, аналіз припущень логічної матриці, SWOT, консультації з партнерами й експертами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3015234" y="3867912"/>
            <a:ext cx="2651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3362706" y="2606040"/>
            <a:ext cx="2603754" cy="3063240"/>
          </a:xfrm>
          <a:prstGeom prst="roundRect">
            <a:avLst>
              <a:gd name="adj" fmla="val 2809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4335399" y="2862072"/>
            <a:ext cx="658368" cy="658368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7" name="Image 1" descr="/home/claude/mpd_pptx_t7/icons/filter_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6575" y="3033248"/>
            <a:ext cx="316017" cy="316017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5463540" y="27432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9" name="Text 15"/>
          <p:cNvSpPr/>
          <p:nvPr/>
        </p:nvSpPr>
        <p:spPr>
          <a:xfrm>
            <a:off x="3527298" y="3657600"/>
            <a:ext cx="22745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Класифікація</a:t>
            </a:r>
            <a:endParaRPr lang="en-US" sz="1300" dirty="0"/>
          </a:p>
        </p:txBody>
      </p:sp>
      <p:sp>
        <p:nvSpPr>
          <p:cNvPr id="20" name="Text 16"/>
          <p:cNvSpPr/>
          <p:nvPr/>
        </p:nvSpPr>
        <p:spPr>
          <a:xfrm>
            <a:off x="3527298" y="4114800"/>
            <a:ext cx="22745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 джерелом: політико-безпекові, фінансово-економічні, організаційно-управлінські, операційні, репутаційні, комплаєнс</a:t>
            </a:r>
            <a:endParaRPr lang="en-US" sz="1000" dirty="0"/>
          </a:p>
        </p:txBody>
      </p:sp>
      <p:sp>
        <p:nvSpPr>
          <p:cNvPr id="21" name="Text 17"/>
          <p:cNvSpPr/>
          <p:nvPr/>
        </p:nvSpPr>
        <p:spPr>
          <a:xfrm>
            <a:off x="5875020" y="3867912"/>
            <a:ext cx="2651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2" name="Shape 18"/>
          <p:cNvSpPr/>
          <p:nvPr/>
        </p:nvSpPr>
        <p:spPr>
          <a:xfrm>
            <a:off x="6222492" y="2606040"/>
            <a:ext cx="2603754" cy="3063240"/>
          </a:xfrm>
          <a:prstGeom prst="roundRect">
            <a:avLst>
              <a:gd name="adj" fmla="val 2809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3" name="Shape 19"/>
          <p:cNvSpPr/>
          <p:nvPr/>
        </p:nvSpPr>
        <p:spPr>
          <a:xfrm>
            <a:off x="7195185" y="2862072"/>
            <a:ext cx="658368" cy="658368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4" name="Image 2" descr="/home/claude/mpd_pptx_t7/icons/risk_scale_nav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6361" y="3033248"/>
            <a:ext cx="316017" cy="316017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8323326" y="27432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26" name="Text 21"/>
          <p:cNvSpPr/>
          <p:nvPr/>
        </p:nvSpPr>
        <p:spPr>
          <a:xfrm>
            <a:off x="6387084" y="3657600"/>
            <a:ext cx="22745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Якісний і кількісний аналіз</a:t>
            </a:r>
            <a:endParaRPr lang="en-US" sz="1300" dirty="0"/>
          </a:p>
        </p:txBody>
      </p:sp>
      <p:sp>
        <p:nvSpPr>
          <p:cNvPr id="27" name="Text 22"/>
          <p:cNvSpPr/>
          <p:nvPr/>
        </p:nvSpPr>
        <p:spPr>
          <a:xfrm>
            <a:off x="6387084" y="4114800"/>
            <a:ext cx="22745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Матриця «ймовірність × вплив» для пріоритизації; для великих інфраструктурних проєктів — Monte Carlo та інші кількісні методи</a:t>
            </a:r>
            <a:endParaRPr lang="en-US" sz="1000" dirty="0"/>
          </a:p>
        </p:txBody>
      </p:sp>
      <p:sp>
        <p:nvSpPr>
          <p:cNvPr id="28" name="Text 23"/>
          <p:cNvSpPr/>
          <p:nvPr/>
        </p:nvSpPr>
        <p:spPr>
          <a:xfrm>
            <a:off x="8734806" y="3867912"/>
            <a:ext cx="2651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9" name="Shape 24"/>
          <p:cNvSpPr/>
          <p:nvPr/>
        </p:nvSpPr>
        <p:spPr>
          <a:xfrm>
            <a:off x="9082278" y="2606040"/>
            <a:ext cx="2603754" cy="3063240"/>
          </a:xfrm>
          <a:prstGeom prst="roundRect">
            <a:avLst>
              <a:gd name="adj" fmla="val 2809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0" name="Shape 25"/>
          <p:cNvSpPr/>
          <p:nvPr/>
        </p:nvSpPr>
        <p:spPr>
          <a:xfrm>
            <a:off x="10054971" y="2862072"/>
            <a:ext cx="658368" cy="658368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1" name="Image 3" descr="/home/claude/mpd_pptx_t7/icons/risk_shield_nav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6147" y="3033248"/>
            <a:ext cx="316017" cy="316017"/>
          </a:xfrm>
          <a:prstGeom prst="rect">
            <a:avLst/>
          </a:prstGeom>
        </p:spPr>
      </p:pic>
      <p:sp>
        <p:nvSpPr>
          <p:cNvPr id="32" name="Text 26"/>
          <p:cNvSpPr/>
          <p:nvPr/>
        </p:nvSpPr>
        <p:spPr>
          <a:xfrm>
            <a:off x="11183112" y="27432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33" name="Text 27"/>
          <p:cNvSpPr/>
          <p:nvPr/>
        </p:nvSpPr>
        <p:spPr>
          <a:xfrm>
            <a:off x="9246870" y="3657600"/>
            <a:ext cx="22745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Планування реагування</a:t>
            </a:r>
            <a:endParaRPr lang="en-US" sz="1300" dirty="0"/>
          </a:p>
        </p:txBody>
      </p:sp>
      <p:sp>
        <p:nvSpPr>
          <p:cNvPr id="34" name="Text 28"/>
          <p:cNvSpPr/>
          <p:nvPr/>
        </p:nvSpPr>
        <p:spPr>
          <a:xfrm>
            <a:off x="9246870" y="4114800"/>
            <a:ext cx="22745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Вибір стратегії відповідно до типу ризику (загроза чи можливість) і призначення відповідального власника ризику</a:t>
            </a:r>
            <a:endParaRPr lang="en-US" sz="1000" dirty="0"/>
          </a:p>
        </p:txBody>
      </p:sp>
      <p:sp>
        <p:nvSpPr>
          <p:cNvPr id="35" name="Text 29"/>
          <p:cNvSpPr/>
          <p:nvPr/>
        </p:nvSpPr>
        <p:spPr>
          <a:xfrm>
            <a:off x="502920" y="5852160"/>
            <a:ext cx="11183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Процес циклічний: реєстр і оцінки регулярно переглядаються протягом усього життєвого циклу проєкту, а не лише на етапі планування.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ІДЕНТИФІКАЦІЯ РИЗИКІВ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7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2883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Класифікація ризиків за джерелом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02920" y="1371600"/>
            <a:ext cx="11183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Категоризація допомагає системно шукати ризики й розподіляти відповідальність за їх моніторинг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02920" y="1965960"/>
            <a:ext cx="3544824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731520" y="2194560"/>
            <a:ext cx="594360" cy="59436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9" name="Image 0" descr="/home/claude/mpd_pptx_t7/icons/fl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6054" y="2349094"/>
            <a:ext cx="285293" cy="285293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463040" y="2167128"/>
            <a:ext cx="24018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Політико-безпекові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731520" y="2862072"/>
            <a:ext cx="308762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Зміна законодавства, збройний конфлікт, нестабільність влади, санкційні режими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4322064" y="1965960"/>
            <a:ext cx="3544824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550664" y="2194560"/>
            <a:ext cx="594360" cy="59436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4" name="Image 1" descr="/home/claude/mpd_pptx_t7/icons/money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5198" y="2349094"/>
            <a:ext cx="285293" cy="285293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282184" y="2167128"/>
            <a:ext cx="24018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Фінансово-економічні</a:t>
            </a:r>
            <a:endParaRPr lang="en-US" sz="1250" dirty="0"/>
          </a:p>
        </p:txBody>
      </p:sp>
      <p:sp>
        <p:nvSpPr>
          <p:cNvPr id="16" name="Text 12"/>
          <p:cNvSpPr/>
          <p:nvPr/>
        </p:nvSpPr>
        <p:spPr>
          <a:xfrm>
            <a:off x="4550664" y="2862072"/>
            <a:ext cx="308762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Коливання курсу валют, інфляція, затримка траншів фінансування, зростання цін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8141208" y="1965960"/>
            <a:ext cx="3544824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8369808" y="2194560"/>
            <a:ext cx="594360" cy="59436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9" name="Image 2" descr="/home/claude/mpd_pptx_t7/icons/building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342" y="2349094"/>
            <a:ext cx="285293" cy="285293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9101328" y="2167128"/>
            <a:ext cx="24018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Організаційно-управлінські</a:t>
            </a:r>
            <a:endParaRPr lang="en-US" sz="1250" dirty="0"/>
          </a:p>
        </p:txBody>
      </p:sp>
      <p:sp>
        <p:nvSpPr>
          <p:cNvPr id="21" name="Text 16"/>
          <p:cNvSpPr/>
          <p:nvPr/>
        </p:nvSpPr>
        <p:spPr>
          <a:xfrm>
            <a:off x="8369808" y="2862072"/>
            <a:ext cx="308762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Плинність кадрів, слабка координація консорціуму, перевантаження партнерів</a:t>
            </a:r>
            <a:endParaRPr lang="en-US" sz="1000" dirty="0"/>
          </a:p>
        </p:txBody>
      </p:sp>
      <p:sp>
        <p:nvSpPr>
          <p:cNvPr id="22" name="Shape 17"/>
          <p:cNvSpPr/>
          <p:nvPr/>
        </p:nvSpPr>
        <p:spPr>
          <a:xfrm>
            <a:off x="502920" y="4096512"/>
            <a:ext cx="3544824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731520" y="4325112"/>
            <a:ext cx="594360" cy="59436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4" name="Image 3" descr="/home/claude/mpd_pptx_t7/icons/gear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054" y="4479646"/>
            <a:ext cx="285293" cy="285293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463040" y="4297680"/>
            <a:ext cx="24018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Операційні</a:t>
            </a:r>
            <a:endParaRPr lang="en-US" sz="1250" dirty="0"/>
          </a:p>
        </p:txBody>
      </p:sp>
      <p:sp>
        <p:nvSpPr>
          <p:cNvPr id="26" name="Text 20"/>
          <p:cNvSpPr/>
          <p:nvPr/>
        </p:nvSpPr>
        <p:spPr>
          <a:xfrm>
            <a:off x="731520" y="4992624"/>
            <a:ext cx="308762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Затримки поставок, технічні збої, логістичні проблеми на місцях реалізації</a:t>
            </a:r>
            <a:endParaRPr lang="en-US" sz="1000" dirty="0"/>
          </a:p>
        </p:txBody>
      </p:sp>
      <p:sp>
        <p:nvSpPr>
          <p:cNvPr id="27" name="Shape 21"/>
          <p:cNvSpPr/>
          <p:nvPr/>
        </p:nvSpPr>
        <p:spPr>
          <a:xfrm>
            <a:off x="4322064" y="4096512"/>
            <a:ext cx="3544824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8" name="Shape 22"/>
          <p:cNvSpPr/>
          <p:nvPr/>
        </p:nvSpPr>
        <p:spPr>
          <a:xfrm>
            <a:off x="4550664" y="4325112"/>
            <a:ext cx="594360" cy="59436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9" name="Image 4" descr="/home/claude/mpd_pptx_t7/icons/medal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5198" y="4479646"/>
            <a:ext cx="285293" cy="285293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5282184" y="4297680"/>
            <a:ext cx="24018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Репутаційні</a:t>
            </a:r>
            <a:endParaRPr lang="en-US" sz="1250" dirty="0"/>
          </a:p>
        </p:txBody>
      </p:sp>
      <p:sp>
        <p:nvSpPr>
          <p:cNvPr id="31" name="Text 24"/>
          <p:cNvSpPr/>
          <p:nvPr/>
        </p:nvSpPr>
        <p:spPr>
          <a:xfrm>
            <a:off x="4550664" y="4992624"/>
            <a:ext cx="308762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Негативне висвітлення в медіа, втрата довіри бенефіціарів або громадськості</a:t>
            </a:r>
            <a:endParaRPr lang="en-US" sz="1000" dirty="0"/>
          </a:p>
        </p:txBody>
      </p:sp>
      <p:sp>
        <p:nvSpPr>
          <p:cNvPr id="32" name="Shape 25"/>
          <p:cNvSpPr/>
          <p:nvPr/>
        </p:nvSpPr>
        <p:spPr>
          <a:xfrm>
            <a:off x="8141208" y="4096512"/>
            <a:ext cx="3544824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3" name="Shape 26"/>
          <p:cNvSpPr/>
          <p:nvPr/>
        </p:nvSpPr>
        <p:spPr>
          <a:xfrm>
            <a:off x="8369808" y="4325112"/>
            <a:ext cx="594360" cy="59436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4" name="Image 5" descr="/home/claude/mpd_pptx_t7/icons/compliance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4342" y="4479646"/>
            <a:ext cx="285293" cy="285293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9101328" y="4297680"/>
            <a:ext cx="24018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Комплаєнс</a:t>
            </a:r>
            <a:endParaRPr lang="en-US" sz="1250" dirty="0"/>
          </a:p>
        </p:txBody>
      </p:sp>
      <p:sp>
        <p:nvSpPr>
          <p:cNvPr id="36" name="Text 28"/>
          <p:cNvSpPr/>
          <p:nvPr/>
        </p:nvSpPr>
        <p:spPr>
          <a:xfrm>
            <a:off x="8369808" y="4992624"/>
            <a:ext cx="308762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Порушення умов грантової угоди, невідповідність вимогам звітності донора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ЯКІСНИЙ АНАЛІЗ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7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2883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Матриця «ймовірність × вплив»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02920" y="1371600"/>
            <a:ext cx="11183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Інструмент пріоритизації ризиків для якісного аналізу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1737360" y="2148840"/>
            <a:ext cx="1874520" cy="1143000"/>
          </a:xfrm>
          <a:prstGeom prst="rect">
            <a:avLst/>
          </a:prstGeom>
          <a:solidFill>
            <a:srgbClr val="C9A22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611880" y="2148840"/>
            <a:ext cx="1874520" cy="1143000"/>
          </a:xfrm>
          <a:prstGeom prst="rect">
            <a:avLst/>
          </a:prstGeom>
          <a:solidFill>
            <a:srgbClr val="B23A2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486400" y="2148840"/>
            <a:ext cx="1874520" cy="1143000"/>
          </a:xfrm>
          <a:prstGeom prst="rect">
            <a:avLst/>
          </a:prstGeom>
          <a:solidFill>
            <a:srgbClr val="8C1F1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737360" y="3291840"/>
            <a:ext cx="1874520" cy="1143000"/>
          </a:xfrm>
          <a:prstGeom prst="rect">
            <a:avLst/>
          </a:prstGeom>
          <a:solidFill>
            <a:srgbClr val="E4D9A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611880" y="3291840"/>
            <a:ext cx="1874520" cy="1143000"/>
          </a:xfrm>
          <a:prstGeom prst="rect">
            <a:avLst/>
          </a:prstGeom>
          <a:solidFill>
            <a:srgbClr val="C9A22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486400" y="3291840"/>
            <a:ext cx="1874520" cy="1143000"/>
          </a:xfrm>
          <a:prstGeom prst="rect">
            <a:avLst/>
          </a:prstGeom>
          <a:solidFill>
            <a:srgbClr val="B23A2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737360" y="4434840"/>
            <a:ext cx="1874520" cy="1143000"/>
          </a:xfrm>
          <a:prstGeom prst="rect">
            <a:avLst/>
          </a:prstGeom>
          <a:solidFill>
            <a:srgbClr val="D8E2D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611880" y="4434840"/>
            <a:ext cx="1874520" cy="1143000"/>
          </a:xfrm>
          <a:prstGeom prst="rect">
            <a:avLst/>
          </a:prstGeom>
          <a:solidFill>
            <a:srgbClr val="E4D9A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486400" y="4434840"/>
            <a:ext cx="1874520" cy="1143000"/>
          </a:xfrm>
          <a:prstGeom prst="rect">
            <a:avLst/>
          </a:prstGeom>
          <a:solidFill>
            <a:srgbClr val="C9A22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48640" y="1764792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ЙМОВІРНІСТЬ ↑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48640" y="2148840"/>
            <a:ext cx="1051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Висока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48640" y="3291840"/>
            <a:ext cx="1051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Середня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48640" y="4434840"/>
            <a:ext cx="1051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Низька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1737360" y="5669280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Низький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611880" y="5669280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Середній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486400" y="5669280"/>
            <a:ext cx="1874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Високий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1737360" y="6016752"/>
            <a:ext cx="5623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ВПЛИВ →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6277356" y="2574036"/>
            <a:ext cx="292608" cy="292608"/>
          </a:xfrm>
          <a:prstGeom prst="ellipse">
            <a:avLst/>
          </a:prstGeom>
          <a:solidFill>
            <a:srgbClr val="1B2A4A"/>
          </a:solidFill>
          <a:ln w="1905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6277356" y="255574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402836" y="2574036"/>
            <a:ext cx="292608" cy="292608"/>
          </a:xfrm>
          <a:prstGeom prst="ellipse">
            <a:avLst/>
          </a:prstGeom>
          <a:solidFill>
            <a:srgbClr val="1B2A4A"/>
          </a:solidFill>
          <a:ln w="1905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4402836" y="255574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6277356" y="3717036"/>
            <a:ext cx="292608" cy="292608"/>
          </a:xfrm>
          <a:prstGeom prst="ellipse">
            <a:avLst/>
          </a:prstGeom>
          <a:solidFill>
            <a:srgbClr val="1B2A4A"/>
          </a:solidFill>
          <a:ln w="1905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6277356" y="369874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2528316" y="3717036"/>
            <a:ext cx="292608" cy="292608"/>
          </a:xfrm>
          <a:prstGeom prst="ellipse">
            <a:avLst/>
          </a:prstGeom>
          <a:solidFill>
            <a:srgbClr val="1B2A4A"/>
          </a:solidFill>
          <a:ln w="1905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2528316" y="369874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4402836" y="4860036"/>
            <a:ext cx="292608" cy="292608"/>
          </a:xfrm>
          <a:prstGeom prst="ellipse">
            <a:avLst/>
          </a:prstGeom>
          <a:solidFill>
            <a:srgbClr val="1B2A4A"/>
          </a:solidFill>
          <a:ln w="1905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4402836" y="484174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4402836" y="3717036"/>
            <a:ext cx="292608" cy="292608"/>
          </a:xfrm>
          <a:prstGeom prst="ellipse">
            <a:avLst/>
          </a:prstGeom>
          <a:solidFill>
            <a:srgbClr val="1B2A4A"/>
          </a:solidFill>
          <a:ln w="1905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4402836" y="369874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7863840" y="1920240"/>
            <a:ext cx="3822192" cy="4160520"/>
          </a:xfrm>
          <a:prstGeom prst="roundRect">
            <a:avLst>
              <a:gd name="adj" fmla="val 191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7" name="Text 35"/>
          <p:cNvSpPr/>
          <p:nvPr/>
        </p:nvSpPr>
        <p:spPr>
          <a:xfrm>
            <a:off x="8092440" y="2103120"/>
            <a:ext cx="3364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Приклади ризиків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8092440" y="2487168"/>
            <a:ext cx="336499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Зрив фінансування партнером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8092440" y="3063240"/>
            <a:ext cx="336499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 Затримка митного оформлення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8092440" y="3639312"/>
            <a:ext cx="336499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③ Плинність ключового персоналу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8092440" y="4215384"/>
            <a:ext cx="336499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④ Курсові коливання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8092440" y="4791456"/>
            <a:ext cx="336499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⑤ Технічний збій платформи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8092440" y="5367528"/>
            <a:ext cx="336499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⑥ Зміна пріоритетів донора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ПЛАНУВАННЯ РЕАГУВАННЯ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7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2883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Стратегії реагування на ризики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02920" y="1371600"/>
            <a:ext cx="11183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Загрози потребують стримування, можливості — використання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02920" y="1874520"/>
            <a:ext cx="5408676" cy="502920"/>
          </a:xfrm>
          <a:prstGeom prst="roundRect">
            <a:avLst>
              <a:gd name="adj" fmla="val 14545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502920" y="1874520"/>
            <a:ext cx="54086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ЗАГРОЗИ (негативний вплив)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277356" y="1874520"/>
            <a:ext cx="5408676" cy="502920"/>
          </a:xfrm>
          <a:prstGeom prst="roundRect">
            <a:avLst>
              <a:gd name="adj" fmla="val 14545"/>
            </a:avLst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277356" y="1874520"/>
            <a:ext cx="54086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МОЖЛИВОСТІ (позитивний вплив)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02920" y="2560320"/>
            <a:ext cx="5408676" cy="914400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85800" y="2706624"/>
            <a:ext cx="621792" cy="621792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0" descr="/home/claude/mpd_pptx_t7/icons/war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7466" y="2868290"/>
            <a:ext cx="298460" cy="29846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435608" y="2651760"/>
            <a:ext cx="43113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Уникнення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1435608" y="2962656"/>
            <a:ext cx="43113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Усунути причину ризику — змінити план, щоб загроза не могла виникнути</a:t>
            </a:r>
            <a:endParaRPr lang="en-US" sz="960" dirty="0"/>
          </a:p>
        </p:txBody>
      </p:sp>
      <p:sp>
        <p:nvSpPr>
          <p:cNvPr id="16" name="Shape 13"/>
          <p:cNvSpPr/>
          <p:nvPr/>
        </p:nvSpPr>
        <p:spPr>
          <a:xfrm>
            <a:off x="502920" y="3584448"/>
            <a:ext cx="5408676" cy="914400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685800" y="3730752"/>
            <a:ext cx="621792" cy="621792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8" name="Image 1" descr="/home/claude/mpd_pptx_t7/icons/risk_shield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466" y="3892418"/>
            <a:ext cx="298460" cy="29846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435608" y="3675888"/>
            <a:ext cx="43113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Пом’якшення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1435608" y="3986784"/>
            <a:ext cx="43113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Знизити ймовірність або вплив завчасними діями</a:t>
            </a:r>
            <a:endParaRPr lang="en-US" sz="960" dirty="0"/>
          </a:p>
        </p:txBody>
      </p:sp>
      <p:sp>
        <p:nvSpPr>
          <p:cNvPr id="21" name="Shape 17"/>
          <p:cNvSpPr/>
          <p:nvPr/>
        </p:nvSpPr>
        <p:spPr>
          <a:xfrm>
            <a:off x="502920" y="4608576"/>
            <a:ext cx="5408676" cy="914400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Shape 18"/>
          <p:cNvSpPr/>
          <p:nvPr/>
        </p:nvSpPr>
        <p:spPr>
          <a:xfrm>
            <a:off x="685800" y="4754880"/>
            <a:ext cx="621792" cy="621792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3" name="Image 2" descr="/home/claude/mpd_pptx_t7/icons/arrow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466" y="4916546"/>
            <a:ext cx="298460" cy="298460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1435608" y="4700016"/>
            <a:ext cx="43113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Передавання</a:t>
            </a:r>
            <a:endParaRPr lang="en-US" sz="1200" dirty="0"/>
          </a:p>
        </p:txBody>
      </p:sp>
      <p:sp>
        <p:nvSpPr>
          <p:cNvPr id="25" name="Text 20"/>
          <p:cNvSpPr/>
          <p:nvPr/>
        </p:nvSpPr>
        <p:spPr>
          <a:xfrm>
            <a:off x="1435608" y="5010912"/>
            <a:ext cx="43113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Перекласти наслідки на третю сторону (страхування, субпідряд)</a:t>
            </a:r>
            <a:endParaRPr lang="en-US" sz="960" dirty="0"/>
          </a:p>
        </p:txBody>
      </p:sp>
      <p:sp>
        <p:nvSpPr>
          <p:cNvPr id="26" name="Shape 21"/>
          <p:cNvSpPr/>
          <p:nvPr/>
        </p:nvSpPr>
        <p:spPr>
          <a:xfrm>
            <a:off x="502920" y="5632704"/>
            <a:ext cx="5408676" cy="914400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7" name="Shape 22"/>
          <p:cNvSpPr/>
          <p:nvPr/>
        </p:nvSpPr>
        <p:spPr>
          <a:xfrm>
            <a:off x="685800" y="5779008"/>
            <a:ext cx="621792" cy="621792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8" name="Image 3" descr="/home/claude/mpd_pptx_t7/icons/check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466" y="5940674"/>
            <a:ext cx="298460" cy="298460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1435608" y="5724144"/>
            <a:ext cx="43113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Прийняття</a:t>
            </a:r>
            <a:endParaRPr lang="en-US" sz="1200" dirty="0"/>
          </a:p>
        </p:txBody>
      </p:sp>
      <p:sp>
        <p:nvSpPr>
          <p:cNvPr id="30" name="Text 24"/>
          <p:cNvSpPr/>
          <p:nvPr/>
        </p:nvSpPr>
        <p:spPr>
          <a:xfrm>
            <a:off x="1435608" y="6035040"/>
            <a:ext cx="43113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Пасивне (резерв) або активне (план дій) визнання ризику без запобіжних заходів</a:t>
            </a:r>
            <a:endParaRPr lang="en-US" sz="960" dirty="0"/>
          </a:p>
        </p:txBody>
      </p:sp>
      <p:sp>
        <p:nvSpPr>
          <p:cNvPr id="31" name="Shape 25"/>
          <p:cNvSpPr/>
          <p:nvPr/>
        </p:nvSpPr>
        <p:spPr>
          <a:xfrm>
            <a:off x="6277356" y="2560320"/>
            <a:ext cx="5408676" cy="914400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2" name="Shape 26"/>
          <p:cNvSpPr/>
          <p:nvPr/>
        </p:nvSpPr>
        <p:spPr>
          <a:xfrm>
            <a:off x="6460236" y="2706624"/>
            <a:ext cx="621792" cy="621792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3" name="Image 4" descr="/home/claude/mpd_pptx_t7/icons/target_navy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1902" y="2868290"/>
            <a:ext cx="298460" cy="298460"/>
          </a:xfrm>
          <a:prstGeom prst="rect">
            <a:avLst/>
          </a:prstGeom>
        </p:spPr>
      </p:pic>
      <p:sp>
        <p:nvSpPr>
          <p:cNvPr id="34" name="Text 27"/>
          <p:cNvSpPr/>
          <p:nvPr/>
        </p:nvSpPr>
        <p:spPr>
          <a:xfrm>
            <a:off x="7210044" y="2651760"/>
            <a:ext cx="43113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Використання</a:t>
            </a:r>
            <a:endParaRPr lang="en-US" sz="1200" dirty="0"/>
          </a:p>
        </p:txBody>
      </p:sp>
      <p:sp>
        <p:nvSpPr>
          <p:cNvPr id="35" name="Text 28"/>
          <p:cNvSpPr/>
          <p:nvPr/>
        </p:nvSpPr>
        <p:spPr>
          <a:xfrm>
            <a:off x="7210044" y="2962656"/>
            <a:ext cx="43113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Гарантовано реалізувати можливість, усунувши невизначеність</a:t>
            </a:r>
            <a:endParaRPr lang="en-US" sz="960" dirty="0"/>
          </a:p>
        </p:txBody>
      </p:sp>
      <p:sp>
        <p:nvSpPr>
          <p:cNvPr id="36" name="Shape 29"/>
          <p:cNvSpPr/>
          <p:nvPr/>
        </p:nvSpPr>
        <p:spPr>
          <a:xfrm>
            <a:off x="6277356" y="3584448"/>
            <a:ext cx="5408676" cy="914400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7" name="Shape 30"/>
          <p:cNvSpPr/>
          <p:nvPr/>
        </p:nvSpPr>
        <p:spPr>
          <a:xfrm>
            <a:off x="6460236" y="3730752"/>
            <a:ext cx="621792" cy="621792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8" name="Image 5" descr="/home/claude/mpd_pptx_t7/icons/chart_navy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1902" y="3892418"/>
            <a:ext cx="298460" cy="298460"/>
          </a:xfrm>
          <a:prstGeom prst="rect">
            <a:avLst/>
          </a:prstGeom>
        </p:spPr>
      </p:pic>
      <p:sp>
        <p:nvSpPr>
          <p:cNvPr id="39" name="Text 31"/>
          <p:cNvSpPr/>
          <p:nvPr/>
        </p:nvSpPr>
        <p:spPr>
          <a:xfrm>
            <a:off x="7210044" y="3675888"/>
            <a:ext cx="43113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Посилення</a:t>
            </a:r>
            <a:endParaRPr lang="en-US" sz="1200" dirty="0"/>
          </a:p>
        </p:txBody>
      </p:sp>
      <p:sp>
        <p:nvSpPr>
          <p:cNvPr id="40" name="Text 32"/>
          <p:cNvSpPr/>
          <p:nvPr/>
        </p:nvSpPr>
        <p:spPr>
          <a:xfrm>
            <a:off x="7210044" y="3986784"/>
            <a:ext cx="43113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Збільшити ймовірність або позитивний ефект можливості</a:t>
            </a:r>
            <a:endParaRPr lang="en-US" sz="960" dirty="0"/>
          </a:p>
        </p:txBody>
      </p:sp>
      <p:sp>
        <p:nvSpPr>
          <p:cNvPr id="41" name="Shape 33"/>
          <p:cNvSpPr/>
          <p:nvPr/>
        </p:nvSpPr>
        <p:spPr>
          <a:xfrm>
            <a:off x="6277356" y="4608576"/>
            <a:ext cx="5408676" cy="914400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42" name="Shape 34"/>
          <p:cNvSpPr/>
          <p:nvPr/>
        </p:nvSpPr>
        <p:spPr>
          <a:xfrm>
            <a:off x="6460236" y="4754880"/>
            <a:ext cx="621792" cy="621792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43" name="Image 6" descr="/home/claude/mpd_pptx_t7/icons/stakeholder_navy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1902" y="4916546"/>
            <a:ext cx="298460" cy="298460"/>
          </a:xfrm>
          <a:prstGeom prst="rect">
            <a:avLst/>
          </a:prstGeom>
        </p:spPr>
      </p:pic>
      <p:sp>
        <p:nvSpPr>
          <p:cNvPr id="44" name="Text 35"/>
          <p:cNvSpPr/>
          <p:nvPr/>
        </p:nvSpPr>
        <p:spPr>
          <a:xfrm>
            <a:off x="7210044" y="4700016"/>
            <a:ext cx="43113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Поділ</a:t>
            </a:r>
            <a:endParaRPr lang="en-US" sz="1200" dirty="0"/>
          </a:p>
        </p:txBody>
      </p:sp>
      <p:sp>
        <p:nvSpPr>
          <p:cNvPr id="45" name="Text 36"/>
          <p:cNvSpPr/>
          <p:nvPr/>
        </p:nvSpPr>
        <p:spPr>
          <a:xfrm>
            <a:off x="7210044" y="5010912"/>
            <a:ext cx="43113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Залучити партнера, який краще використає можливість спільно</a:t>
            </a:r>
            <a:endParaRPr lang="en-US" sz="960" dirty="0"/>
          </a:p>
        </p:txBody>
      </p:sp>
      <p:sp>
        <p:nvSpPr>
          <p:cNvPr id="46" name="Shape 37"/>
          <p:cNvSpPr/>
          <p:nvPr/>
        </p:nvSpPr>
        <p:spPr>
          <a:xfrm>
            <a:off x="6277356" y="5632704"/>
            <a:ext cx="5408676" cy="914400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47" name="Shape 38"/>
          <p:cNvSpPr/>
          <p:nvPr/>
        </p:nvSpPr>
        <p:spPr>
          <a:xfrm>
            <a:off x="6460236" y="5779008"/>
            <a:ext cx="621792" cy="621792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48" name="Image 7" descr="/home/claude/mpd_pptx_t7/icons/check_navy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1902" y="5940674"/>
            <a:ext cx="298460" cy="298460"/>
          </a:xfrm>
          <a:prstGeom prst="rect">
            <a:avLst/>
          </a:prstGeom>
        </p:spPr>
      </p:pic>
      <p:sp>
        <p:nvSpPr>
          <p:cNvPr id="49" name="Text 39"/>
          <p:cNvSpPr/>
          <p:nvPr/>
        </p:nvSpPr>
        <p:spPr>
          <a:xfrm>
            <a:off x="7210044" y="5724144"/>
            <a:ext cx="43113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Прийняття</a:t>
            </a:r>
            <a:endParaRPr lang="en-US" sz="1200" dirty="0"/>
          </a:p>
        </p:txBody>
      </p:sp>
      <p:sp>
        <p:nvSpPr>
          <p:cNvPr id="50" name="Text 40"/>
          <p:cNvSpPr/>
          <p:nvPr/>
        </p:nvSpPr>
        <p:spPr>
          <a:xfrm>
            <a:off x="7210044" y="6035040"/>
            <a:ext cx="43113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Скористатися можливістю, якщо вона настане, без активних дій</a:t>
            </a:r>
            <a:endParaRPr lang="en-US" sz="9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РЕЄСТР РИЗИКІВ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7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2883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Реєстр ризиків — живий документ проєкту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02920" y="1371600"/>
            <a:ext cx="11183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Оновлюється регулярно протягом усього проєкту, а не лише на етапі планування</a:t>
            </a:r>
            <a:endParaRPr lang="en-US" sz="14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920240"/>
          <a:ext cx="11183112" cy="4023360"/>
        </p:xfrm>
        <a:graphic>
          <a:graphicData uri="http://schemas.openxmlformats.org/drawingml/2006/table">
            <a:tbl>
              <a:tblPr/>
              <a:tblGrid>
                <a:gridCol w="2148840"/>
                <a:gridCol w="1325880"/>
                <a:gridCol w="777240"/>
                <a:gridCol w="777240"/>
                <a:gridCol w="868680"/>
                <a:gridCol w="1965960"/>
                <a:gridCol w="132588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Ризик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Категорія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Ймов.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Вплив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Пріоритет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Стратегія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Власник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Затримка траншу фінансування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Фінансово-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економічний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Середня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Високий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Високий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Пом’якшення: резерв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оборотних коштів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Фінансовий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менеджер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Плинність ключового персоналу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Організаційно-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управлінський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Висока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Середній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Високий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Пом’якшення: дублю-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вання ролей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Керівник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проєкту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Зміна митних правил країни-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партнера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Політико-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безпековий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Низька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Високий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Середній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Прийняття (активне):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план дій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Координатор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логістики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Технічний збій платформи звітності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Операційний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Середня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Низький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Низький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Передавання: SLA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 постачальником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IT-адміністратор</a:t>
                      </a:r>
                      <a:endParaRPr lang="en-US" sz="9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502920" y="6053328"/>
            <a:ext cx="11183112" cy="365760"/>
          </a:xfrm>
          <a:prstGeom prst="roundRect">
            <a:avLst>
              <a:gd name="adj" fmla="val 20000"/>
            </a:avLst>
          </a:prstGeom>
          <a:solidFill>
            <a:srgbClr val="E8EEF9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685800" y="6053328"/>
            <a:ext cx="108173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Поля реєстру: опис ризику · джерело · категорія · ймовірність · вплив · пріоритет · стратегія реагування · конкретні дії · власник ризику · статус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ЖУРНАЛ ПРИПУЩЕНЬ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7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2883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Журнал припущень і план дій на випадок непередбачуваних обставин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02920" y="1874520"/>
            <a:ext cx="5408676" cy="4343400"/>
          </a:xfrm>
          <a:prstGeom prst="roundRect">
            <a:avLst>
              <a:gd name="adj" fmla="val 168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77240" y="2148840"/>
            <a:ext cx="685800" cy="6858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7/icons/journal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5548" y="2327148"/>
            <a:ext cx="329184" cy="32918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600200" y="2194560"/>
            <a:ext cx="35798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Журнал припущень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777240" y="3017520"/>
            <a:ext cx="48600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Відстежує статус кожного припущення логічної матриці проєкту, пов’язуючи проєктну логіку з поточним управлінням ризиками.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777240" y="3931920"/>
            <a:ext cx="4860036" cy="548640"/>
          </a:xfrm>
          <a:prstGeom prst="roundRect">
            <a:avLst>
              <a:gd name="adj" fmla="val 10000"/>
            </a:avLst>
          </a:prstGeom>
          <a:solidFill>
            <a:srgbClr val="D8E2D3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931920"/>
            <a:ext cx="44942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Підтверджено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777240" y="4617720"/>
            <a:ext cx="4860036" cy="548640"/>
          </a:xfrm>
          <a:prstGeom prst="roundRect">
            <a:avLst>
              <a:gd name="adj" fmla="val 10000"/>
            </a:avLst>
          </a:prstGeom>
          <a:solidFill>
            <a:srgbClr val="F3E3B8"/>
          </a:solidFill>
          <a:ln/>
        </p:spPr>
      </p:sp>
      <p:sp>
        <p:nvSpPr>
          <p:cNvPr id="14" name="Text 11"/>
          <p:cNvSpPr/>
          <p:nvPr/>
        </p:nvSpPr>
        <p:spPr>
          <a:xfrm>
            <a:off x="960120" y="4617720"/>
            <a:ext cx="44942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A6B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 загрозою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777240" y="5303520"/>
            <a:ext cx="4860036" cy="548640"/>
          </a:xfrm>
          <a:prstGeom prst="roundRect">
            <a:avLst>
              <a:gd name="adj" fmla="val 10000"/>
            </a:avLst>
          </a:prstGeom>
          <a:solidFill>
            <a:srgbClr val="F2C9C2"/>
          </a:solidFill>
          <a:ln/>
        </p:spPr>
      </p:sp>
      <p:sp>
        <p:nvSpPr>
          <p:cNvPr id="16" name="Text 13"/>
          <p:cNvSpPr/>
          <p:nvPr/>
        </p:nvSpPr>
        <p:spPr>
          <a:xfrm>
            <a:off x="960120" y="5303520"/>
            <a:ext cx="44942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8C1F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справдилось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6277356" y="1874520"/>
            <a:ext cx="5408676" cy="4343400"/>
          </a:xfrm>
          <a:prstGeom prst="roundRect">
            <a:avLst>
              <a:gd name="adj" fmla="val 168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6551676" y="2148840"/>
            <a:ext cx="685800" cy="68580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9" name="Image 1" descr="/home/claude/mpd_pptx_t7/icons/contingency_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9984" y="2327148"/>
            <a:ext cx="329184" cy="329184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7374636" y="2130552"/>
            <a:ext cx="40827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План дій на випадок непередбачуваних обставин</a:t>
            </a:r>
            <a:endParaRPr lang="en-US" sz="1400" dirty="0"/>
          </a:p>
        </p:txBody>
      </p:sp>
      <p:sp>
        <p:nvSpPr>
          <p:cNvPr id="21" name="Shape 17"/>
          <p:cNvSpPr/>
          <p:nvPr/>
        </p:nvSpPr>
        <p:spPr>
          <a:xfrm>
            <a:off x="6551676" y="3090672"/>
            <a:ext cx="201168" cy="20116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2" name="Text 18"/>
          <p:cNvSpPr/>
          <p:nvPr/>
        </p:nvSpPr>
        <p:spPr>
          <a:xfrm>
            <a:off x="6551676" y="308152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23" name="Text 19"/>
          <p:cNvSpPr/>
          <p:nvPr/>
        </p:nvSpPr>
        <p:spPr>
          <a:xfrm>
            <a:off x="6899148" y="3017520"/>
            <a:ext cx="44942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Складається для ризиків з високим пріоритетом ще на етапі планування</a:t>
            </a:r>
            <a:endParaRPr lang="en-US" sz="1050" dirty="0"/>
          </a:p>
        </p:txBody>
      </p:sp>
      <p:sp>
        <p:nvSpPr>
          <p:cNvPr id="24" name="Shape 20"/>
          <p:cNvSpPr/>
          <p:nvPr/>
        </p:nvSpPr>
        <p:spPr>
          <a:xfrm>
            <a:off x="6551676" y="3840480"/>
            <a:ext cx="201168" cy="20116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5" name="Text 21"/>
          <p:cNvSpPr/>
          <p:nvPr/>
        </p:nvSpPr>
        <p:spPr>
          <a:xfrm>
            <a:off x="6551676" y="3831336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26" name="Text 22"/>
          <p:cNvSpPr/>
          <p:nvPr/>
        </p:nvSpPr>
        <p:spPr>
          <a:xfrm>
            <a:off x="6899148" y="3767328"/>
            <a:ext cx="44942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Визначає заздалегідь кроки реагування, якщо ризик настане</a:t>
            </a:r>
            <a:endParaRPr lang="en-US" sz="1050" dirty="0"/>
          </a:p>
        </p:txBody>
      </p:sp>
      <p:sp>
        <p:nvSpPr>
          <p:cNvPr id="27" name="Shape 23"/>
          <p:cNvSpPr/>
          <p:nvPr/>
        </p:nvSpPr>
        <p:spPr>
          <a:xfrm>
            <a:off x="6551676" y="4590288"/>
            <a:ext cx="201168" cy="20116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8" name="Text 24"/>
          <p:cNvSpPr/>
          <p:nvPr/>
        </p:nvSpPr>
        <p:spPr>
          <a:xfrm>
            <a:off x="6551676" y="4581144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29" name="Text 25"/>
          <p:cNvSpPr/>
          <p:nvPr/>
        </p:nvSpPr>
        <p:spPr>
          <a:xfrm>
            <a:off x="6899148" y="4517136"/>
            <a:ext cx="44942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Містить тригери ризику — конкретні ознаки настання події</a:t>
            </a:r>
            <a:endParaRPr lang="en-US" sz="1050" dirty="0"/>
          </a:p>
        </p:txBody>
      </p:sp>
      <p:sp>
        <p:nvSpPr>
          <p:cNvPr id="30" name="Shape 26"/>
          <p:cNvSpPr/>
          <p:nvPr/>
        </p:nvSpPr>
        <p:spPr>
          <a:xfrm>
            <a:off x="6551676" y="5340096"/>
            <a:ext cx="201168" cy="20116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31" name="Text 27"/>
          <p:cNvSpPr/>
          <p:nvPr/>
        </p:nvSpPr>
        <p:spPr>
          <a:xfrm>
            <a:off x="6551676" y="5330952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32" name="Text 28"/>
          <p:cNvSpPr/>
          <p:nvPr/>
        </p:nvSpPr>
        <p:spPr>
          <a:xfrm>
            <a:off x="6899148" y="5266944"/>
            <a:ext cx="44942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Підкріплюється резервом на випадки (contingency reserve), прив’язаним до конкретного ризику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УПРАВЛІННЯ НЕВИЗНАЧЕНІСТЮ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7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2883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Резерв на випадки проти управлінського резерву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02920" y="1371600"/>
            <a:ext cx="11183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Два різні інструменти для двох різних типів невизначеності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02920" y="1965960"/>
            <a:ext cx="5408676" cy="4114800"/>
          </a:xfrm>
          <a:prstGeom prst="roundRect">
            <a:avLst>
              <a:gd name="adj" fmla="val 177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777240" y="2240280"/>
            <a:ext cx="713232" cy="713232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9" name="Image 0" descr="/home/claude/mpd_pptx_t7/icons/reserv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2680" y="2425720"/>
            <a:ext cx="342351" cy="342351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645920" y="2221992"/>
            <a:ext cx="40370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Резерв на випадки</a:t>
            </a:r>
            <a:endParaRPr lang="en-US" sz="1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(contingency reserve)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777240" y="3227832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2" name="Text 9"/>
          <p:cNvSpPr/>
          <p:nvPr/>
        </p:nvSpPr>
        <p:spPr>
          <a:xfrm>
            <a:off x="1051560" y="3127248"/>
            <a:ext cx="45399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3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Прив’язаний до конкретних ідентифікованих ризиків з реєстру</a:t>
            </a:r>
            <a:endParaRPr lang="en-US" sz="1030" dirty="0"/>
          </a:p>
        </p:txBody>
      </p:sp>
      <p:sp>
        <p:nvSpPr>
          <p:cNvPr id="13" name="Shape 10"/>
          <p:cNvSpPr/>
          <p:nvPr/>
        </p:nvSpPr>
        <p:spPr>
          <a:xfrm>
            <a:off x="777240" y="3941064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4" name="Text 11"/>
          <p:cNvSpPr/>
          <p:nvPr/>
        </p:nvSpPr>
        <p:spPr>
          <a:xfrm>
            <a:off x="1051560" y="3840480"/>
            <a:ext cx="45399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3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Розмір визначається оцінкою ймовірності та вартості наслідків кожного ризику</a:t>
            </a:r>
            <a:endParaRPr lang="en-US" sz="1030" dirty="0"/>
          </a:p>
        </p:txBody>
      </p:sp>
      <p:sp>
        <p:nvSpPr>
          <p:cNvPr id="15" name="Shape 12"/>
          <p:cNvSpPr/>
          <p:nvPr/>
        </p:nvSpPr>
        <p:spPr>
          <a:xfrm>
            <a:off x="777240" y="4654296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6" name="Text 13"/>
          <p:cNvSpPr/>
          <p:nvPr/>
        </p:nvSpPr>
        <p:spPr>
          <a:xfrm>
            <a:off x="1051560" y="4553712"/>
            <a:ext cx="45399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3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Використання санкціонується власником ризику за визначеним тригером</a:t>
            </a:r>
            <a:endParaRPr lang="en-US" sz="1030" dirty="0"/>
          </a:p>
        </p:txBody>
      </p:sp>
      <p:sp>
        <p:nvSpPr>
          <p:cNvPr id="17" name="Shape 14"/>
          <p:cNvSpPr/>
          <p:nvPr/>
        </p:nvSpPr>
        <p:spPr>
          <a:xfrm>
            <a:off x="777240" y="5367528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8" name="Text 15"/>
          <p:cNvSpPr/>
          <p:nvPr/>
        </p:nvSpPr>
        <p:spPr>
          <a:xfrm>
            <a:off x="1051560" y="5266944"/>
            <a:ext cx="45399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3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Частина базового бюджету проєкту</a:t>
            </a:r>
            <a:endParaRPr lang="en-US" sz="1030" dirty="0"/>
          </a:p>
        </p:txBody>
      </p:sp>
      <p:sp>
        <p:nvSpPr>
          <p:cNvPr id="19" name="Shape 16"/>
          <p:cNvSpPr/>
          <p:nvPr/>
        </p:nvSpPr>
        <p:spPr>
          <a:xfrm>
            <a:off x="6277356" y="1965960"/>
            <a:ext cx="5408676" cy="4114800"/>
          </a:xfrm>
          <a:prstGeom prst="roundRect">
            <a:avLst>
              <a:gd name="adj" fmla="val 177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6551676" y="2240280"/>
            <a:ext cx="713232" cy="713232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1" name="Image 1" descr="/home/claude/mpd_pptx_t7/icons/risk_dic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7116" y="2425720"/>
            <a:ext cx="342351" cy="342351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7420356" y="2221992"/>
            <a:ext cx="40370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Управлінський резерв</a:t>
            </a:r>
            <a:endParaRPr lang="en-US" sz="1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(management reserve)</a:t>
            </a:r>
            <a:endParaRPr lang="en-US" sz="1400" dirty="0"/>
          </a:p>
        </p:txBody>
      </p:sp>
      <p:sp>
        <p:nvSpPr>
          <p:cNvPr id="23" name="Shape 19"/>
          <p:cNvSpPr/>
          <p:nvPr/>
        </p:nvSpPr>
        <p:spPr>
          <a:xfrm>
            <a:off x="6551676" y="3227832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4" name="Text 20"/>
          <p:cNvSpPr/>
          <p:nvPr/>
        </p:nvSpPr>
        <p:spPr>
          <a:xfrm>
            <a:off x="6825996" y="3127248"/>
            <a:ext cx="45399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3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Загальний буфер, не прив’язаний до жодного конкретного ризику</a:t>
            </a:r>
            <a:endParaRPr lang="en-US" sz="1030" dirty="0"/>
          </a:p>
        </p:txBody>
      </p:sp>
      <p:sp>
        <p:nvSpPr>
          <p:cNvPr id="25" name="Shape 21"/>
          <p:cNvSpPr/>
          <p:nvPr/>
        </p:nvSpPr>
        <p:spPr>
          <a:xfrm>
            <a:off x="6551676" y="3941064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6" name="Text 22"/>
          <p:cNvSpPr/>
          <p:nvPr/>
        </p:nvSpPr>
        <p:spPr>
          <a:xfrm>
            <a:off x="6825996" y="3840480"/>
            <a:ext cx="45399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3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Покриває сукупний ефект дрібних, наперед непередбачуваних факторів</a:t>
            </a:r>
            <a:endParaRPr lang="en-US" sz="1030" dirty="0"/>
          </a:p>
        </p:txBody>
      </p:sp>
      <p:sp>
        <p:nvSpPr>
          <p:cNvPr id="27" name="Shape 23"/>
          <p:cNvSpPr/>
          <p:nvPr/>
        </p:nvSpPr>
        <p:spPr>
          <a:xfrm>
            <a:off x="6551676" y="4654296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8" name="Text 24"/>
          <p:cNvSpPr/>
          <p:nvPr/>
        </p:nvSpPr>
        <p:spPr>
          <a:xfrm>
            <a:off x="6825996" y="4553712"/>
            <a:ext cx="45399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3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Використання санкціонується керівництвом проєкту/донором окремо</a:t>
            </a:r>
            <a:endParaRPr lang="en-US" sz="1030" dirty="0"/>
          </a:p>
        </p:txBody>
      </p:sp>
      <p:sp>
        <p:nvSpPr>
          <p:cNvPr id="29" name="Shape 25"/>
          <p:cNvSpPr/>
          <p:nvPr/>
        </p:nvSpPr>
        <p:spPr>
          <a:xfrm>
            <a:off x="6551676" y="5367528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30" name="Text 26"/>
          <p:cNvSpPr/>
          <p:nvPr/>
        </p:nvSpPr>
        <p:spPr>
          <a:xfrm>
            <a:off x="6825996" y="5266944"/>
            <a:ext cx="45399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3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Відображає загальну невизначеність проєкту як такого</a:t>
            </a:r>
            <a:endParaRPr lang="en-US" sz="103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КОМУНІКАЦІЙНА СТРАТЕГІЯ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7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2883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Внутрішня і зовнішня комунікація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02920" y="1874520"/>
            <a:ext cx="5408676" cy="4343400"/>
          </a:xfrm>
          <a:prstGeom prst="roundRect">
            <a:avLst>
              <a:gd name="adj" fmla="val 168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77240" y="2148840"/>
            <a:ext cx="713232" cy="713232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7/icons/comm_internal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2680" y="2334280"/>
            <a:ext cx="342351" cy="342351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645920" y="2240280"/>
            <a:ext cx="35341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Внутрішня комунікація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777240" y="3182112"/>
            <a:ext cx="146304" cy="146304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1" name="Text 8"/>
          <p:cNvSpPr/>
          <p:nvPr/>
        </p:nvSpPr>
        <p:spPr>
          <a:xfrm>
            <a:off x="1051560" y="3081528"/>
            <a:ext cx="45857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Координація консорціуму: усі партнери, спільна робота</a:t>
            </a:r>
            <a:endParaRPr lang="en-US" sz="1080" dirty="0"/>
          </a:p>
        </p:txBody>
      </p:sp>
      <p:sp>
        <p:nvSpPr>
          <p:cNvPr id="12" name="Shape 9"/>
          <p:cNvSpPr/>
          <p:nvPr/>
        </p:nvSpPr>
        <p:spPr>
          <a:xfrm>
            <a:off x="777240" y="3931920"/>
            <a:ext cx="146304" cy="146304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3" name="Text 10"/>
          <p:cNvSpPr/>
          <p:nvPr/>
        </p:nvSpPr>
        <p:spPr>
          <a:xfrm>
            <a:off x="1051560" y="3831336"/>
            <a:ext cx="45857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Визначені канали (пошта, месенджери, спільні платформи)</a:t>
            </a:r>
            <a:endParaRPr lang="en-US" sz="1080" dirty="0"/>
          </a:p>
        </p:txBody>
      </p:sp>
      <p:sp>
        <p:nvSpPr>
          <p:cNvPr id="14" name="Shape 11"/>
          <p:cNvSpPr/>
          <p:nvPr/>
        </p:nvSpPr>
        <p:spPr>
          <a:xfrm>
            <a:off x="777240" y="4681728"/>
            <a:ext cx="146304" cy="146304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5" name="Text 12"/>
          <p:cNvSpPr/>
          <p:nvPr/>
        </p:nvSpPr>
        <p:spPr>
          <a:xfrm>
            <a:off x="1051560" y="4581144"/>
            <a:ext cx="45857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Регулярна періодичність зустрічей (щотижневі/щомісячні)</a:t>
            </a:r>
            <a:endParaRPr lang="en-US" sz="1080" dirty="0"/>
          </a:p>
        </p:txBody>
      </p:sp>
      <p:sp>
        <p:nvSpPr>
          <p:cNvPr id="16" name="Shape 13"/>
          <p:cNvSpPr/>
          <p:nvPr/>
        </p:nvSpPr>
        <p:spPr>
          <a:xfrm>
            <a:off x="777240" y="5431536"/>
            <a:ext cx="146304" cy="146304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7" name="Text 14"/>
          <p:cNvSpPr/>
          <p:nvPr/>
        </p:nvSpPr>
        <p:spPr>
          <a:xfrm>
            <a:off x="1051560" y="5330952"/>
            <a:ext cx="45857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Механізм ескалації питань до керівного комітету</a:t>
            </a:r>
            <a:endParaRPr lang="en-US" sz="1080" dirty="0"/>
          </a:p>
        </p:txBody>
      </p:sp>
      <p:sp>
        <p:nvSpPr>
          <p:cNvPr id="18" name="Shape 15"/>
          <p:cNvSpPr/>
          <p:nvPr/>
        </p:nvSpPr>
        <p:spPr>
          <a:xfrm>
            <a:off x="6277356" y="1874520"/>
            <a:ext cx="5408676" cy="4343400"/>
          </a:xfrm>
          <a:prstGeom prst="roundRect">
            <a:avLst>
              <a:gd name="adj" fmla="val 168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6551676" y="2148840"/>
            <a:ext cx="713232" cy="713232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0" name="Image 1" descr="/home/claude/mpd_pptx_t7/icons/comm_external_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7116" y="2334280"/>
            <a:ext cx="342351" cy="342351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7420356" y="2240280"/>
            <a:ext cx="40370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Зовнішня комунікація</a:t>
            </a:r>
            <a:endParaRPr lang="en-US" sz="1500" dirty="0"/>
          </a:p>
        </p:txBody>
      </p:sp>
      <p:sp>
        <p:nvSpPr>
          <p:cNvPr id="22" name="Shape 18"/>
          <p:cNvSpPr/>
          <p:nvPr/>
        </p:nvSpPr>
        <p:spPr>
          <a:xfrm>
            <a:off x="6551676" y="3182112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3" name="Text 19"/>
          <p:cNvSpPr/>
          <p:nvPr/>
        </p:nvSpPr>
        <p:spPr>
          <a:xfrm>
            <a:off x="6825996" y="3081528"/>
            <a:ext cx="45857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Цільові групи: бенефіціари, громадськість, партнери</a:t>
            </a:r>
            <a:endParaRPr lang="en-US" sz="1080" dirty="0"/>
          </a:p>
        </p:txBody>
      </p:sp>
      <p:sp>
        <p:nvSpPr>
          <p:cNvPr id="24" name="Shape 20"/>
          <p:cNvSpPr/>
          <p:nvPr/>
        </p:nvSpPr>
        <p:spPr>
          <a:xfrm>
            <a:off x="6551676" y="3931920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5" name="Text 21"/>
          <p:cNvSpPr/>
          <p:nvPr/>
        </p:nvSpPr>
        <p:spPr>
          <a:xfrm>
            <a:off x="6825996" y="3831336"/>
            <a:ext cx="45857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Медіа: прес-релізи, публікації, соціальні мережі</a:t>
            </a:r>
            <a:endParaRPr lang="en-US" sz="1080" dirty="0"/>
          </a:p>
        </p:txBody>
      </p:sp>
      <p:sp>
        <p:nvSpPr>
          <p:cNvPr id="26" name="Shape 22"/>
          <p:cNvSpPr/>
          <p:nvPr/>
        </p:nvSpPr>
        <p:spPr>
          <a:xfrm>
            <a:off x="6551676" y="4681728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7" name="Text 23"/>
          <p:cNvSpPr/>
          <p:nvPr/>
        </p:nvSpPr>
        <p:spPr>
          <a:xfrm>
            <a:off x="6825996" y="4581144"/>
            <a:ext cx="45857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Публічні заходи: конференції, презентації результатів</a:t>
            </a:r>
            <a:endParaRPr lang="en-US" sz="1080" dirty="0"/>
          </a:p>
        </p:txBody>
      </p:sp>
      <p:sp>
        <p:nvSpPr>
          <p:cNvPr id="28" name="Shape 24"/>
          <p:cNvSpPr/>
          <p:nvPr/>
        </p:nvSpPr>
        <p:spPr>
          <a:xfrm>
            <a:off x="6551676" y="5431536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9" name="Text 25"/>
          <p:cNvSpPr/>
          <p:nvPr/>
        </p:nvSpPr>
        <p:spPr>
          <a:xfrm>
            <a:off x="6825996" y="5330952"/>
            <a:ext cx="45857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Узгодження меседжів із вимогами донора та бренду</a:t>
            </a:r>
            <a:endParaRPr lang="en-US" sz="10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ВИДИМІСТЬ ПРОЄКТУ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7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2883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Видимість — обов’язкова умова грантової угоди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02920" y="1371600"/>
            <a:ext cx="11183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Визнання джерела фінансування на всіх матеріалах проєкту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02920" y="1920240"/>
            <a:ext cx="6675120" cy="4160520"/>
          </a:xfrm>
          <a:prstGeom prst="roundRect">
            <a:avLst>
              <a:gd name="adj" fmla="val 175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22960" y="2194560"/>
            <a:ext cx="777240" cy="7772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9" name="Image 0" descr="/home/claude/mpd_pptx_t7/icons/visibility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5042" y="2396642"/>
            <a:ext cx="373075" cy="373075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828800" y="224028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Що означає вимога видимості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22960" y="2999232"/>
            <a:ext cx="164592" cy="164592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2" name="Text 9"/>
          <p:cNvSpPr/>
          <p:nvPr/>
        </p:nvSpPr>
        <p:spPr>
          <a:xfrm>
            <a:off x="1143000" y="2898648"/>
            <a:ext cx="5852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Розміщення логотипу донора на всіх публічних матеріалах: звітах, публікаціях, вивісках, презентаціях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822960" y="3776472"/>
            <a:ext cx="164592" cy="164592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4" name="Text 11"/>
          <p:cNvSpPr/>
          <p:nvPr/>
        </p:nvSpPr>
        <p:spPr>
          <a:xfrm>
            <a:off x="1143000" y="3675888"/>
            <a:ext cx="5852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Обов’язкове застереження про фінансування (funding disclaimer) у визначеному форматі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822960" y="4553712"/>
            <a:ext cx="164592" cy="164592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6" name="Text 13"/>
          <p:cNvSpPr/>
          <p:nvPr/>
        </p:nvSpPr>
        <p:spPr>
          <a:xfrm>
            <a:off x="1143000" y="4453128"/>
            <a:ext cx="5852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Юридично обов’язкова умова грантової угоди — недотримання може призвести до фінансових корекцій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822960" y="5330952"/>
            <a:ext cx="164592" cy="164592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8" name="Text 15"/>
          <p:cNvSpPr/>
          <p:nvPr/>
        </p:nvSpPr>
        <p:spPr>
          <a:xfrm>
            <a:off x="1143000" y="5230368"/>
            <a:ext cx="5852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Особливо суворо контролюється донорами ЄС (Erasmus+, Horizon Europe та ін.)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7452360" y="1920240"/>
            <a:ext cx="4233672" cy="4160520"/>
          </a:xfrm>
          <a:prstGeom prst="roundRect">
            <a:avLst>
              <a:gd name="adj" fmla="val 1758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9203436" y="2240280"/>
            <a:ext cx="731520" cy="73152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1" name="Image 1" descr="/home/claude/mpd_pptx_t7/icons/flag_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3631" y="2430475"/>
            <a:ext cx="351130" cy="351130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7726680" y="3108960"/>
            <a:ext cx="3685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Приклад формулювання застереження</a:t>
            </a:r>
            <a:endParaRPr lang="en-US" sz="1250" dirty="0"/>
          </a:p>
        </p:txBody>
      </p:sp>
      <p:sp>
        <p:nvSpPr>
          <p:cNvPr id="23" name="Text 19"/>
          <p:cNvSpPr/>
          <p:nvPr/>
        </p:nvSpPr>
        <p:spPr>
          <a:xfrm>
            <a:off x="7772400" y="3749040"/>
            <a:ext cx="3593592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50" i="1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«Ця публікація підготовлена за фінансової підтримки Європейського Союзу. Її зміст є винятковою відповідальністю [назва організації] і не обов’язково відображає позицію Європейського Союзу.»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РЕЗУЛЬТАТИ ПРОЄКТУ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7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2883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Поширення проти використання результатів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02920" y="1371600"/>
            <a:ext cx="11183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Два взаємопов’язані, але різні за метою процеси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02920" y="1920240"/>
            <a:ext cx="5408676" cy="4114800"/>
          </a:xfrm>
          <a:prstGeom prst="roundRect">
            <a:avLst>
              <a:gd name="adj" fmla="val 177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777240" y="2194560"/>
            <a:ext cx="713232" cy="713232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9" name="Image 0" descr="/home/claude/mpd_pptx_t7/icons/disseminatio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2680" y="2380000"/>
            <a:ext cx="342351" cy="342351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77240" y="3063240"/>
            <a:ext cx="48600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Поширення (dissemination)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777240" y="3611880"/>
            <a:ext cx="486003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Систематичне інформування зацікавлених аудиторій про результати проєкту: конференції, публікації, вебсайт, соціальні мережі — з метою максимізації обізнаності про здобутки.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777240" y="5166360"/>
            <a:ext cx="48600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Питання: «Хто дізнається про результати?»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277356" y="1920240"/>
            <a:ext cx="5408676" cy="4114800"/>
          </a:xfrm>
          <a:prstGeom prst="roundRect">
            <a:avLst>
              <a:gd name="adj" fmla="val 177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6551676" y="2194560"/>
            <a:ext cx="713232" cy="713232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5" name="Image 1" descr="/home/claude/mpd_pptx_t7/icons/exploitation_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7116" y="2380000"/>
            <a:ext cx="342351" cy="342351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6551676" y="3063240"/>
            <a:ext cx="48600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Використання (exploitation)</a:t>
            </a:r>
            <a:endParaRPr lang="en-US" sz="1450" dirty="0"/>
          </a:p>
        </p:txBody>
      </p:sp>
      <p:sp>
        <p:nvSpPr>
          <p:cNvPr id="17" name="Text 13"/>
          <p:cNvSpPr/>
          <p:nvPr/>
        </p:nvSpPr>
        <p:spPr>
          <a:xfrm>
            <a:off x="6551676" y="3611880"/>
            <a:ext cx="486003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Практичне застосування результатів після завершення проєкту: інтеграція в діяльність партнерів, комерціалізація (за наявності), інституційне закріплення напрацювань.</a:t>
            </a:r>
            <a:endParaRPr lang="en-US" sz="1100" dirty="0"/>
          </a:p>
        </p:txBody>
      </p:sp>
      <p:sp>
        <p:nvSpPr>
          <p:cNvPr id="18" name="Text 14"/>
          <p:cNvSpPr/>
          <p:nvPr/>
        </p:nvSpPr>
        <p:spPr>
          <a:xfrm>
            <a:off x="6551676" y="5166360"/>
            <a:ext cx="48600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Питання: «Хто й як застосує результати далі?» → див. Тема 8 (сталість)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ЗАЦІКАВЛЕНІ СТОРОНИ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7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2883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Зацікавлені сторони на етапі реалізації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02920" y="1371600"/>
            <a:ext cx="11183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Безперервний моніторинг, а не одноразовий аналіз на старті проєкту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02920" y="1965960"/>
            <a:ext cx="2603754" cy="3291840"/>
          </a:xfrm>
          <a:prstGeom prst="roundRect">
            <a:avLst>
              <a:gd name="adj" fmla="val 280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1457325" y="2221992"/>
            <a:ext cx="694944" cy="694944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9" name="Image 0" descr="/home/claude/mpd_pptx_t7/icons/stakeholder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8010" y="2402677"/>
            <a:ext cx="333573" cy="333573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40080" y="3063240"/>
            <a:ext cx="232943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Постійний моніторинг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40080" y="3657600"/>
            <a:ext cx="232943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Відстеження позицій, інтересів і впливу зацікавлених сторін протягом усього проєкту</a:t>
            </a:r>
            <a:endParaRPr lang="en-US" sz="960" dirty="0"/>
          </a:p>
        </p:txBody>
      </p:sp>
      <p:sp>
        <p:nvSpPr>
          <p:cNvPr id="12" name="Text 9"/>
          <p:cNvSpPr/>
          <p:nvPr/>
        </p:nvSpPr>
        <p:spPr>
          <a:xfrm>
            <a:off x="3015234" y="3502152"/>
            <a:ext cx="2651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3362706" y="1965960"/>
            <a:ext cx="2603754" cy="3291840"/>
          </a:xfrm>
          <a:prstGeom prst="roundRect">
            <a:avLst>
              <a:gd name="adj" fmla="val 280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317111" y="2221992"/>
            <a:ext cx="694944" cy="694944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5" name="Image 1" descr="/home/claude/mpd_pptx_t7/icons/char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796" y="2402677"/>
            <a:ext cx="333573" cy="333573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3499866" y="3063240"/>
            <a:ext cx="232943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Оновлення матриці «влада–інтерес»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3499866" y="3657600"/>
            <a:ext cx="232943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Перегляд матриці, побудованої в Темі 2, з урахуванням реальних подій проєкту</a:t>
            </a:r>
            <a:endParaRPr lang="en-US" sz="960" dirty="0"/>
          </a:p>
        </p:txBody>
      </p:sp>
      <p:sp>
        <p:nvSpPr>
          <p:cNvPr id="18" name="Text 14"/>
          <p:cNvSpPr/>
          <p:nvPr/>
        </p:nvSpPr>
        <p:spPr>
          <a:xfrm>
            <a:off x="5875020" y="3502152"/>
            <a:ext cx="2651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9" name="Shape 15"/>
          <p:cNvSpPr/>
          <p:nvPr/>
        </p:nvSpPr>
        <p:spPr>
          <a:xfrm>
            <a:off x="6222492" y="1965960"/>
            <a:ext cx="2603754" cy="3291840"/>
          </a:xfrm>
          <a:prstGeom prst="roundRect">
            <a:avLst>
              <a:gd name="adj" fmla="val 280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176897" y="2221992"/>
            <a:ext cx="694944" cy="694944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1" name="Image 2" descr="/home/claude/mpd_pptx_t7/icons/puzzl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582" y="2402677"/>
            <a:ext cx="333573" cy="333573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6359652" y="3063240"/>
            <a:ext cx="232943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Поява нових акторів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6359652" y="3657600"/>
            <a:ext cx="232943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Врахування нових стейкхолдерів, які виникають у ході реалізації (нова влада, нові донори)</a:t>
            </a:r>
            <a:endParaRPr lang="en-US" sz="960" dirty="0"/>
          </a:p>
        </p:txBody>
      </p:sp>
      <p:sp>
        <p:nvSpPr>
          <p:cNvPr id="24" name="Text 19"/>
          <p:cNvSpPr/>
          <p:nvPr/>
        </p:nvSpPr>
        <p:spPr>
          <a:xfrm>
            <a:off x="8734806" y="3502152"/>
            <a:ext cx="2651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5" name="Shape 20"/>
          <p:cNvSpPr/>
          <p:nvPr/>
        </p:nvSpPr>
        <p:spPr>
          <a:xfrm>
            <a:off x="9082278" y="1965960"/>
            <a:ext cx="2603754" cy="3291840"/>
          </a:xfrm>
          <a:prstGeom prst="roundRect">
            <a:avLst>
              <a:gd name="adj" fmla="val 280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6" name="Shape 21"/>
          <p:cNvSpPr/>
          <p:nvPr/>
        </p:nvSpPr>
        <p:spPr>
          <a:xfrm>
            <a:off x="10036683" y="2221992"/>
            <a:ext cx="694944" cy="694944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7" name="Image 3" descr="/home/claude/mpd_pptx_t7/icons/gear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7368" y="2402677"/>
            <a:ext cx="333573" cy="333573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9219438" y="3063240"/>
            <a:ext cx="232943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Адаптація стратегії залучення</a:t>
            </a:r>
            <a:endParaRPr lang="en-US" sz="1200" dirty="0"/>
          </a:p>
        </p:txBody>
      </p:sp>
      <p:sp>
        <p:nvSpPr>
          <p:cNvPr id="29" name="Text 23"/>
          <p:cNvSpPr/>
          <p:nvPr/>
        </p:nvSpPr>
        <p:spPr>
          <a:xfrm>
            <a:off x="9219438" y="3657600"/>
            <a:ext cx="232943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Коригування підходу відповідно до зміни позицій і повноважень ключових сторін</a:t>
            </a:r>
            <a:endParaRPr lang="en-US" sz="960" dirty="0"/>
          </a:p>
        </p:txBody>
      </p:sp>
      <p:sp>
        <p:nvSpPr>
          <p:cNvPr id="30" name="Shape 24"/>
          <p:cNvSpPr/>
          <p:nvPr/>
        </p:nvSpPr>
        <p:spPr>
          <a:xfrm>
            <a:off x="502920" y="5486400"/>
            <a:ext cx="11183112" cy="960120"/>
          </a:xfrm>
          <a:prstGeom prst="roundRect">
            <a:avLst>
              <a:gd name="adj" fmla="val 7619"/>
            </a:avLst>
          </a:prstGeom>
          <a:solidFill>
            <a:srgbClr val="E8EEF9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1" name="Text 25"/>
          <p:cNvSpPr/>
          <p:nvPr/>
        </p:nvSpPr>
        <p:spPr>
          <a:xfrm>
            <a:off x="777240" y="5486400"/>
            <a:ext cx="1063447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Приклад: місцева влада, яка на старті проєкту мала низький вплив, після виборів отримує повноваження затверджувати дозволи — стратегія залучення має адаптуватись негайно.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МІЖКУЛЬТУРНА ВЗАЄМОДІЯ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7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2883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Інструменти крос-культурного менеджменту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02920" y="1371600"/>
            <a:ext cx="11183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Практичне застосування моделей Хофстеде та Голла (Тема 1) у щоденній роботі консорціуму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02920" y="2057400"/>
            <a:ext cx="5431536" cy="1737360"/>
          </a:xfrm>
          <a:prstGeom prst="roundRect">
            <a:avLst>
              <a:gd name="adj" fmla="val 421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758952" y="2313432"/>
            <a:ext cx="685800" cy="6858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9" name="Image 0" descr="/home/claude/mpd_pptx_t7/icons/doc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7260" y="2491740"/>
            <a:ext cx="329184" cy="32918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600200" y="2276856"/>
            <a:ext cx="41056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Угода про «спосіб роботи»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1600200" y="2770632"/>
            <a:ext cx="41056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Явна домовленість щодо пунктуальності, стилю ухвалення рішень, очікувань щодо зворотного зв’язку</a:t>
            </a:r>
            <a:endParaRPr lang="en-US" sz="1030" dirty="0"/>
          </a:p>
        </p:txBody>
      </p:sp>
      <p:sp>
        <p:nvSpPr>
          <p:cNvPr id="12" name="Shape 9"/>
          <p:cNvSpPr/>
          <p:nvPr/>
        </p:nvSpPr>
        <p:spPr>
          <a:xfrm>
            <a:off x="6254496" y="2057400"/>
            <a:ext cx="5431536" cy="1737360"/>
          </a:xfrm>
          <a:prstGeom prst="roundRect">
            <a:avLst>
              <a:gd name="adj" fmla="val 421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510528" y="2313432"/>
            <a:ext cx="685800" cy="6858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4" name="Image 1" descr="/home/claude/mpd_pptx_t7/icons/mediator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8836" y="2491740"/>
            <a:ext cx="329184" cy="32918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351776" y="2276856"/>
            <a:ext cx="41056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Крос-культурний брифінг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7351776" y="2770632"/>
            <a:ext cx="41056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Ознайомлення нових членів команди з культурними особливостями партнерів консорціуму</a:t>
            </a:r>
            <a:endParaRPr lang="en-US" sz="1030" dirty="0"/>
          </a:p>
        </p:txBody>
      </p:sp>
      <p:sp>
        <p:nvSpPr>
          <p:cNvPr id="17" name="Shape 13"/>
          <p:cNvSpPr/>
          <p:nvPr/>
        </p:nvSpPr>
        <p:spPr>
          <a:xfrm>
            <a:off x="502920" y="4050792"/>
            <a:ext cx="5431536" cy="1737360"/>
          </a:xfrm>
          <a:prstGeom prst="roundRect">
            <a:avLst>
              <a:gd name="adj" fmla="val 421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758952" y="4306824"/>
            <a:ext cx="685800" cy="6858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9" name="Image 2" descr="/home/claude/mpd_pptx_t7/icons/ear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" y="4485132"/>
            <a:ext cx="329184" cy="329184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600200" y="4270248"/>
            <a:ext cx="41056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Культурні медіатори</a:t>
            </a:r>
            <a:endParaRPr lang="en-US" sz="1300" dirty="0"/>
          </a:p>
        </p:txBody>
      </p:sp>
      <p:sp>
        <p:nvSpPr>
          <p:cNvPr id="21" name="Text 16"/>
          <p:cNvSpPr/>
          <p:nvPr/>
        </p:nvSpPr>
        <p:spPr>
          <a:xfrm>
            <a:off x="1600200" y="4764024"/>
            <a:ext cx="41056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Призначені особи в партнерських організаціях, які допомагають долати непорозуміння</a:t>
            </a:r>
            <a:endParaRPr lang="en-US" sz="1030" dirty="0"/>
          </a:p>
        </p:txBody>
      </p:sp>
      <p:sp>
        <p:nvSpPr>
          <p:cNvPr id="22" name="Shape 17"/>
          <p:cNvSpPr/>
          <p:nvPr/>
        </p:nvSpPr>
        <p:spPr>
          <a:xfrm>
            <a:off x="6254496" y="4050792"/>
            <a:ext cx="5431536" cy="1737360"/>
          </a:xfrm>
          <a:prstGeom prst="roundRect">
            <a:avLst>
              <a:gd name="adj" fmla="val 421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6510528" y="4306824"/>
            <a:ext cx="685800" cy="6858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4" name="Image 3" descr="/home/claude/mpd_pptx_t7/icons/mask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8836" y="4485132"/>
            <a:ext cx="329184" cy="32918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351776" y="4270248"/>
            <a:ext cx="41056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Уникнення етноцентризму</a:t>
            </a:r>
            <a:endParaRPr lang="en-US" sz="1300" dirty="0"/>
          </a:p>
        </p:txBody>
      </p:sp>
      <p:sp>
        <p:nvSpPr>
          <p:cNvPr id="26" name="Text 20"/>
          <p:cNvSpPr/>
          <p:nvPr/>
        </p:nvSpPr>
        <p:spPr>
          <a:xfrm>
            <a:off x="7351776" y="4764024"/>
            <a:ext cx="41056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Свідома відмова від припущення, що «свій» спосіб роботи є єдино правильним</a:t>
            </a:r>
            <a:endParaRPr lang="en-US" sz="10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УПРАВЛІННЯ ЯКІСТЮ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7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2883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Забезпечення якості проти контролю якості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02920" y="1371600"/>
            <a:ext cx="11183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Стандарти й критерії приймання визначаються ще на етапі планування якості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02920" y="1965960"/>
            <a:ext cx="5408676" cy="4114800"/>
          </a:xfrm>
          <a:prstGeom prst="roundRect">
            <a:avLst>
              <a:gd name="adj" fmla="val 177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777240" y="2240280"/>
            <a:ext cx="713232" cy="713232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9" name="Image 0" descr="/home/claude/mpd_pptx_t7/icons/quality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2680" y="2425720"/>
            <a:ext cx="342351" cy="342351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77240" y="3108960"/>
            <a:ext cx="48600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QA — Quality Assurance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777240" y="3502152"/>
            <a:ext cx="48600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Забезпечення якості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777240" y="4096512"/>
            <a:ext cx="146304" cy="146304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3" name="Text 10"/>
          <p:cNvSpPr/>
          <p:nvPr/>
        </p:nvSpPr>
        <p:spPr>
          <a:xfrm>
            <a:off x="1051560" y="3995928"/>
            <a:ext cx="45857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8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Превентивний, процесно-орієнтований підхід</a:t>
            </a:r>
            <a:endParaRPr lang="en-US" sz="1080" dirty="0"/>
          </a:p>
        </p:txBody>
      </p:sp>
      <p:sp>
        <p:nvSpPr>
          <p:cNvPr id="14" name="Shape 11"/>
          <p:cNvSpPr/>
          <p:nvPr/>
        </p:nvSpPr>
        <p:spPr>
          <a:xfrm>
            <a:off x="777240" y="4718304"/>
            <a:ext cx="146304" cy="146304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5" name="Text 12"/>
          <p:cNvSpPr/>
          <p:nvPr/>
        </p:nvSpPr>
        <p:spPr>
          <a:xfrm>
            <a:off x="1051560" y="4617720"/>
            <a:ext cx="45857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8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Дотримання стандартів і процедур для запобігання дефектам</a:t>
            </a:r>
            <a:endParaRPr lang="en-US" sz="1080" dirty="0"/>
          </a:p>
        </p:txBody>
      </p:sp>
      <p:sp>
        <p:nvSpPr>
          <p:cNvPr id="16" name="Shape 13"/>
          <p:cNvSpPr/>
          <p:nvPr/>
        </p:nvSpPr>
        <p:spPr>
          <a:xfrm>
            <a:off x="777240" y="5340096"/>
            <a:ext cx="146304" cy="146304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7" name="Text 14"/>
          <p:cNvSpPr/>
          <p:nvPr/>
        </p:nvSpPr>
        <p:spPr>
          <a:xfrm>
            <a:off x="1051560" y="5239512"/>
            <a:ext cx="45857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8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Застосовується протягом усього процесу створення продукту</a:t>
            </a:r>
            <a:endParaRPr lang="en-US" sz="1080" dirty="0"/>
          </a:p>
        </p:txBody>
      </p:sp>
      <p:sp>
        <p:nvSpPr>
          <p:cNvPr id="18" name="Shape 15"/>
          <p:cNvSpPr/>
          <p:nvPr/>
        </p:nvSpPr>
        <p:spPr>
          <a:xfrm>
            <a:off x="6277356" y="1965960"/>
            <a:ext cx="5408676" cy="4114800"/>
          </a:xfrm>
          <a:prstGeom prst="roundRect">
            <a:avLst>
              <a:gd name="adj" fmla="val 177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6551676" y="2240280"/>
            <a:ext cx="713232" cy="713232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0" name="Image 1" descr="/home/claude/mpd_pptx_t7/icons/peer_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7116" y="2425720"/>
            <a:ext cx="342351" cy="342351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6551676" y="3108960"/>
            <a:ext cx="48600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QC — Quality Control</a:t>
            </a:r>
            <a:endParaRPr lang="en-US" sz="1500" dirty="0"/>
          </a:p>
        </p:txBody>
      </p:sp>
      <p:sp>
        <p:nvSpPr>
          <p:cNvPr id="22" name="Text 18"/>
          <p:cNvSpPr/>
          <p:nvPr/>
        </p:nvSpPr>
        <p:spPr>
          <a:xfrm>
            <a:off x="6551676" y="3502152"/>
            <a:ext cx="48600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Контроль якості</a:t>
            </a:r>
            <a:endParaRPr lang="en-US" sz="1150" dirty="0"/>
          </a:p>
        </p:txBody>
      </p:sp>
      <p:sp>
        <p:nvSpPr>
          <p:cNvPr id="23" name="Shape 19"/>
          <p:cNvSpPr/>
          <p:nvPr/>
        </p:nvSpPr>
        <p:spPr>
          <a:xfrm>
            <a:off x="6551676" y="4096512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4" name="Text 20"/>
          <p:cNvSpPr/>
          <p:nvPr/>
        </p:nvSpPr>
        <p:spPr>
          <a:xfrm>
            <a:off x="6825996" y="3995928"/>
            <a:ext cx="45857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8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Реактивний підхід — перевірка вже готового продукту</a:t>
            </a:r>
            <a:endParaRPr lang="en-US" sz="1080" dirty="0"/>
          </a:p>
        </p:txBody>
      </p:sp>
      <p:sp>
        <p:nvSpPr>
          <p:cNvPr id="25" name="Shape 21"/>
          <p:cNvSpPr/>
          <p:nvPr/>
        </p:nvSpPr>
        <p:spPr>
          <a:xfrm>
            <a:off x="6551676" y="4718304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6" name="Text 22"/>
          <p:cNvSpPr/>
          <p:nvPr/>
        </p:nvSpPr>
        <p:spPr>
          <a:xfrm>
            <a:off x="6825996" y="4617720"/>
            <a:ext cx="45857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8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Звірка результату з визначеними критеріями приймання</a:t>
            </a:r>
            <a:endParaRPr lang="en-US" sz="1080" dirty="0"/>
          </a:p>
        </p:txBody>
      </p:sp>
      <p:sp>
        <p:nvSpPr>
          <p:cNvPr id="27" name="Shape 23"/>
          <p:cNvSpPr/>
          <p:nvPr/>
        </p:nvSpPr>
        <p:spPr>
          <a:xfrm>
            <a:off x="6551676" y="5340096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8" name="Text 24"/>
          <p:cNvSpPr/>
          <p:nvPr/>
        </p:nvSpPr>
        <p:spPr>
          <a:xfrm>
            <a:off x="6825996" y="5239512"/>
            <a:ext cx="45857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08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Здійснюється перед фінальним затвердженням чи поданням</a:t>
            </a:r>
            <a:endParaRPr lang="en-US" sz="10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ЕКСПЕРТНЕ РЕЦЕНЗУВАННЯ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7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2883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Процес експертного рецензування (peer review)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02920" y="1371600"/>
            <a:ext cx="11183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Внутрішній перегляд членом консорціуму, який не брав участі у створенні продукту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02920" y="2103120"/>
            <a:ext cx="2090318" cy="3383280"/>
          </a:xfrm>
          <a:prstGeom prst="roundRect">
            <a:avLst>
              <a:gd name="adj" fmla="val 3500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1237183" y="2340864"/>
            <a:ext cx="621792" cy="621792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9" name="Image 0" descr="/home/claude/mpd_pptx_t7/icons/doc_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8849" y="2502530"/>
            <a:ext cx="298460" cy="29846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2136038" y="2212848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3108960"/>
            <a:ext cx="181599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Підготовка продукту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640080" y="3749040"/>
            <a:ext cx="181599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Автор або команда завершує чернетку звіту, публікації чи іншого результату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2510942" y="3703320"/>
            <a:ext cx="228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2776118" y="2103120"/>
            <a:ext cx="2090318" cy="3383280"/>
          </a:xfrm>
          <a:prstGeom prst="roundRect">
            <a:avLst>
              <a:gd name="adj" fmla="val 3500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3510382" y="2340864"/>
            <a:ext cx="621792" cy="621792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6" name="Image 1" descr="/home/claude/mpd_pptx_t7/icons/peer_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048" y="2502530"/>
            <a:ext cx="298460" cy="29846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4409237" y="2212848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8" name="Text 14"/>
          <p:cNvSpPr/>
          <p:nvPr/>
        </p:nvSpPr>
        <p:spPr>
          <a:xfrm>
            <a:off x="2913278" y="3108960"/>
            <a:ext cx="181599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Призначення рецензента</a:t>
            </a:r>
            <a:endParaRPr lang="en-US" sz="1100" dirty="0"/>
          </a:p>
        </p:txBody>
      </p:sp>
      <p:sp>
        <p:nvSpPr>
          <p:cNvPr id="19" name="Text 15"/>
          <p:cNvSpPr/>
          <p:nvPr/>
        </p:nvSpPr>
        <p:spPr>
          <a:xfrm>
            <a:off x="2913278" y="3749040"/>
            <a:ext cx="181599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Обирається член консорціуму, не залучений до створення продукту</a:t>
            </a:r>
            <a:endParaRPr lang="en-US" sz="920" dirty="0"/>
          </a:p>
        </p:txBody>
      </p:sp>
      <p:sp>
        <p:nvSpPr>
          <p:cNvPr id="20" name="Text 16"/>
          <p:cNvSpPr/>
          <p:nvPr/>
        </p:nvSpPr>
        <p:spPr>
          <a:xfrm>
            <a:off x="4784141" y="3703320"/>
            <a:ext cx="228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1" name="Shape 17"/>
          <p:cNvSpPr/>
          <p:nvPr/>
        </p:nvSpPr>
        <p:spPr>
          <a:xfrm>
            <a:off x="5049317" y="2103120"/>
            <a:ext cx="2090318" cy="3383280"/>
          </a:xfrm>
          <a:prstGeom prst="roundRect">
            <a:avLst>
              <a:gd name="adj" fmla="val 3500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Shape 18"/>
          <p:cNvSpPr/>
          <p:nvPr/>
        </p:nvSpPr>
        <p:spPr>
          <a:xfrm>
            <a:off x="5783580" y="2340864"/>
            <a:ext cx="621792" cy="621792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3" name="Image 2" descr="/home/claude/mpd_pptx_t7/icons/risk_scale_nav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5246" y="2502530"/>
            <a:ext cx="298460" cy="298460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6682435" y="2212848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25" name="Text 20"/>
          <p:cNvSpPr/>
          <p:nvPr/>
        </p:nvSpPr>
        <p:spPr>
          <a:xfrm>
            <a:off x="5186477" y="3108960"/>
            <a:ext cx="181599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Оцінка за критеріями</a:t>
            </a:r>
            <a:endParaRPr lang="en-US" sz="1100" dirty="0"/>
          </a:p>
        </p:txBody>
      </p:sp>
      <p:sp>
        <p:nvSpPr>
          <p:cNvPr id="26" name="Text 21"/>
          <p:cNvSpPr/>
          <p:nvPr/>
        </p:nvSpPr>
        <p:spPr>
          <a:xfrm>
            <a:off x="5186477" y="3749040"/>
            <a:ext cx="181599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Перевірка відповідності визначеним критеріям якості та вимогам донора</a:t>
            </a:r>
            <a:endParaRPr lang="en-US" sz="920" dirty="0"/>
          </a:p>
        </p:txBody>
      </p:sp>
      <p:sp>
        <p:nvSpPr>
          <p:cNvPr id="27" name="Text 22"/>
          <p:cNvSpPr/>
          <p:nvPr/>
        </p:nvSpPr>
        <p:spPr>
          <a:xfrm>
            <a:off x="7057339" y="3703320"/>
            <a:ext cx="228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8" name="Shape 23"/>
          <p:cNvSpPr/>
          <p:nvPr/>
        </p:nvSpPr>
        <p:spPr>
          <a:xfrm>
            <a:off x="7322515" y="2103120"/>
            <a:ext cx="2090318" cy="3383280"/>
          </a:xfrm>
          <a:prstGeom prst="roundRect">
            <a:avLst>
              <a:gd name="adj" fmla="val 3500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9" name="Shape 24"/>
          <p:cNvSpPr/>
          <p:nvPr/>
        </p:nvSpPr>
        <p:spPr>
          <a:xfrm>
            <a:off x="8056778" y="2340864"/>
            <a:ext cx="621792" cy="621792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0" name="Image 3" descr="/home/claude/mpd_pptx_t7/icons/check_nav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8444" y="2502530"/>
            <a:ext cx="298460" cy="298460"/>
          </a:xfrm>
          <a:prstGeom prst="rect">
            <a:avLst/>
          </a:prstGeom>
        </p:spPr>
      </p:pic>
      <p:sp>
        <p:nvSpPr>
          <p:cNvPr id="31" name="Text 25"/>
          <p:cNvSpPr/>
          <p:nvPr/>
        </p:nvSpPr>
        <p:spPr>
          <a:xfrm>
            <a:off x="8955634" y="2212848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32" name="Text 26"/>
          <p:cNvSpPr/>
          <p:nvPr/>
        </p:nvSpPr>
        <p:spPr>
          <a:xfrm>
            <a:off x="7459675" y="3108960"/>
            <a:ext cx="181599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Внесення правок</a:t>
            </a:r>
            <a:endParaRPr lang="en-US" sz="1100" dirty="0"/>
          </a:p>
        </p:txBody>
      </p:sp>
      <p:sp>
        <p:nvSpPr>
          <p:cNvPr id="33" name="Text 27"/>
          <p:cNvSpPr/>
          <p:nvPr/>
        </p:nvSpPr>
        <p:spPr>
          <a:xfrm>
            <a:off x="7459675" y="3749040"/>
            <a:ext cx="181599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Автор доопрацьовує продукт з урахуванням зауважень рецензента</a:t>
            </a:r>
            <a:endParaRPr lang="en-US" sz="920" dirty="0"/>
          </a:p>
        </p:txBody>
      </p:sp>
      <p:sp>
        <p:nvSpPr>
          <p:cNvPr id="34" name="Text 28"/>
          <p:cNvSpPr/>
          <p:nvPr/>
        </p:nvSpPr>
        <p:spPr>
          <a:xfrm>
            <a:off x="9330538" y="3703320"/>
            <a:ext cx="228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35" name="Shape 29"/>
          <p:cNvSpPr/>
          <p:nvPr/>
        </p:nvSpPr>
        <p:spPr>
          <a:xfrm>
            <a:off x="9595714" y="2103120"/>
            <a:ext cx="2090318" cy="3383280"/>
          </a:xfrm>
          <a:prstGeom prst="roundRect">
            <a:avLst>
              <a:gd name="adj" fmla="val 3500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6" name="Shape 30"/>
          <p:cNvSpPr/>
          <p:nvPr/>
        </p:nvSpPr>
        <p:spPr>
          <a:xfrm>
            <a:off x="10329977" y="2340864"/>
            <a:ext cx="621792" cy="621792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7" name="Image 4" descr="/home/claude/mpd_pptx_t7/icons/flag_navy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1643" y="2502530"/>
            <a:ext cx="298460" cy="298460"/>
          </a:xfrm>
          <a:prstGeom prst="rect">
            <a:avLst/>
          </a:prstGeom>
        </p:spPr>
      </p:pic>
      <p:sp>
        <p:nvSpPr>
          <p:cNvPr id="38" name="Text 31"/>
          <p:cNvSpPr/>
          <p:nvPr/>
        </p:nvSpPr>
        <p:spPr>
          <a:xfrm>
            <a:off x="11228832" y="2212848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300" dirty="0"/>
          </a:p>
        </p:txBody>
      </p:sp>
      <p:sp>
        <p:nvSpPr>
          <p:cNvPr id="39" name="Text 32"/>
          <p:cNvSpPr/>
          <p:nvPr/>
        </p:nvSpPr>
        <p:spPr>
          <a:xfrm>
            <a:off x="9732874" y="3108960"/>
            <a:ext cx="181599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Затвердження й подання</a:t>
            </a:r>
            <a:endParaRPr lang="en-US" sz="1100" dirty="0"/>
          </a:p>
        </p:txBody>
      </p:sp>
      <p:sp>
        <p:nvSpPr>
          <p:cNvPr id="40" name="Text 33"/>
          <p:cNvSpPr/>
          <p:nvPr/>
        </p:nvSpPr>
        <p:spPr>
          <a:xfrm>
            <a:off x="9732874" y="3749040"/>
            <a:ext cx="181599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Фінальна версія подається донору або публікується</a:t>
            </a:r>
            <a:endParaRPr lang="en-US" sz="9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ВІДПОВІДНІСТЬ ВИМОГАМ ДОНОРА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7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2883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Перевірка відповідності вимогам донора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02920" y="1371600"/>
            <a:ext cx="11183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Систематична звірка перед поданням звітів і продуктів — часто повторюється під час оцінювання звіту (Тема 8)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02920" y="2148840"/>
            <a:ext cx="3544824" cy="1783080"/>
          </a:xfrm>
          <a:prstGeom prst="roundRect">
            <a:avLst>
              <a:gd name="adj" fmla="val 4103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704088" y="2350008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9" name="Image 0" descr="/home/claude/mpd_pptx_t7/icons/doc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1489" y="2497409"/>
            <a:ext cx="272125" cy="272125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371600" y="2331720"/>
            <a:ext cx="24932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Шаблони звітності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04088" y="2990088"/>
            <a:ext cx="31424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Використання актуальних форм і структури, визначених грантовою угодою</a:t>
            </a:r>
            <a:endParaRPr lang="en-US" sz="960" dirty="0"/>
          </a:p>
        </p:txBody>
      </p:sp>
      <p:sp>
        <p:nvSpPr>
          <p:cNvPr id="12" name="Shape 9"/>
          <p:cNvSpPr/>
          <p:nvPr/>
        </p:nvSpPr>
        <p:spPr>
          <a:xfrm>
            <a:off x="4322064" y="2148840"/>
            <a:ext cx="3544824" cy="1783080"/>
          </a:xfrm>
          <a:prstGeom prst="roundRect">
            <a:avLst>
              <a:gd name="adj" fmla="val 4103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523232" y="2350008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4" name="Image 1" descr="/home/claude/mpd_pptx_t7/icons/visibility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0633" y="2497409"/>
            <a:ext cx="272125" cy="272125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190744" y="2331720"/>
            <a:ext cx="24932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Вимоги видимості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4523232" y="2990088"/>
            <a:ext cx="31424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Наявність логотипів донора та коректного застереження про фінансування</a:t>
            </a:r>
            <a:endParaRPr lang="en-US" sz="960" dirty="0"/>
          </a:p>
        </p:txBody>
      </p:sp>
      <p:sp>
        <p:nvSpPr>
          <p:cNvPr id="17" name="Shape 13"/>
          <p:cNvSpPr/>
          <p:nvPr/>
        </p:nvSpPr>
        <p:spPr>
          <a:xfrm>
            <a:off x="8141208" y="2148840"/>
            <a:ext cx="3544824" cy="1783080"/>
          </a:xfrm>
          <a:prstGeom prst="roundRect">
            <a:avLst>
              <a:gd name="adj" fmla="val 4103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8342376" y="2350008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9" name="Image 2" descr="/home/claude/mpd_pptx_t7/icons/key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9777" y="2497409"/>
            <a:ext cx="272125" cy="272125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9009888" y="2331720"/>
            <a:ext cx="24932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Термінологія угоди</a:t>
            </a:r>
            <a:endParaRPr lang="en-US" sz="1200" dirty="0"/>
          </a:p>
        </p:txBody>
      </p:sp>
      <p:sp>
        <p:nvSpPr>
          <p:cNvPr id="21" name="Text 16"/>
          <p:cNvSpPr/>
          <p:nvPr/>
        </p:nvSpPr>
        <p:spPr>
          <a:xfrm>
            <a:off x="8342376" y="2990088"/>
            <a:ext cx="31424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Відповідність формулювань термінології грантової угоди й логічної матриці</a:t>
            </a:r>
            <a:endParaRPr lang="en-US" sz="960" dirty="0"/>
          </a:p>
        </p:txBody>
      </p:sp>
      <p:sp>
        <p:nvSpPr>
          <p:cNvPr id="22" name="Shape 17"/>
          <p:cNvSpPr/>
          <p:nvPr/>
        </p:nvSpPr>
        <p:spPr>
          <a:xfrm>
            <a:off x="502920" y="4160520"/>
            <a:ext cx="3544824" cy="1783080"/>
          </a:xfrm>
          <a:prstGeom prst="roundRect">
            <a:avLst>
              <a:gd name="adj" fmla="val 4103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704088" y="4361688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4" name="Image 3" descr="/home/claude/mpd_pptx_t7/icons/balanc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489" y="4509089"/>
            <a:ext cx="272125" cy="272125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371600" y="4343400"/>
            <a:ext cx="24932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Гендерна рівність</a:t>
            </a:r>
            <a:endParaRPr lang="en-US" sz="1200" dirty="0"/>
          </a:p>
        </p:txBody>
      </p:sp>
      <p:sp>
        <p:nvSpPr>
          <p:cNvPr id="26" name="Text 20"/>
          <p:cNvSpPr/>
          <p:nvPr/>
        </p:nvSpPr>
        <p:spPr>
          <a:xfrm>
            <a:off x="704088" y="5001768"/>
            <a:ext cx="31424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Врахування горизонтальної вимоги щодо гендерної рівності у діяльності й звітності</a:t>
            </a:r>
            <a:endParaRPr lang="en-US" sz="960" dirty="0"/>
          </a:p>
        </p:txBody>
      </p:sp>
      <p:sp>
        <p:nvSpPr>
          <p:cNvPr id="27" name="Shape 21"/>
          <p:cNvSpPr/>
          <p:nvPr/>
        </p:nvSpPr>
        <p:spPr>
          <a:xfrm>
            <a:off x="4322064" y="4160520"/>
            <a:ext cx="3544824" cy="1783080"/>
          </a:xfrm>
          <a:prstGeom prst="roundRect">
            <a:avLst>
              <a:gd name="adj" fmla="val 4103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8" name="Shape 22"/>
          <p:cNvSpPr/>
          <p:nvPr/>
        </p:nvSpPr>
        <p:spPr>
          <a:xfrm>
            <a:off x="4523232" y="4361688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9" name="Image 4" descr="/home/claude/mpd_pptx_t7/icons/stakeholder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0633" y="4509089"/>
            <a:ext cx="272125" cy="272125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5190744" y="4343400"/>
            <a:ext cx="24932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Доступність</a:t>
            </a:r>
            <a:endParaRPr lang="en-US" sz="1200" dirty="0"/>
          </a:p>
        </p:txBody>
      </p:sp>
      <p:sp>
        <p:nvSpPr>
          <p:cNvPr id="31" name="Text 24"/>
          <p:cNvSpPr/>
          <p:nvPr/>
        </p:nvSpPr>
        <p:spPr>
          <a:xfrm>
            <a:off x="4523232" y="5001768"/>
            <a:ext cx="31424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Забезпечення доступності продуктів для осіб з інвалідністю</a:t>
            </a:r>
            <a:endParaRPr lang="en-US" sz="960" dirty="0"/>
          </a:p>
        </p:txBody>
      </p:sp>
      <p:sp>
        <p:nvSpPr>
          <p:cNvPr id="32" name="Shape 25"/>
          <p:cNvSpPr/>
          <p:nvPr/>
        </p:nvSpPr>
        <p:spPr>
          <a:xfrm>
            <a:off x="8141208" y="4160520"/>
            <a:ext cx="3544824" cy="1783080"/>
          </a:xfrm>
          <a:prstGeom prst="roundRect">
            <a:avLst>
              <a:gd name="adj" fmla="val 4103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3" name="Shape 26"/>
          <p:cNvSpPr/>
          <p:nvPr/>
        </p:nvSpPr>
        <p:spPr>
          <a:xfrm>
            <a:off x="8342376" y="4361688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4" name="Image 5" descr="/home/claude/mpd_pptx_t7/icons/gear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9777" y="4509089"/>
            <a:ext cx="272125" cy="272125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9009888" y="4343400"/>
            <a:ext cx="24932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Екологічна сталість</a:t>
            </a:r>
            <a:endParaRPr lang="en-US" sz="1200" dirty="0"/>
          </a:p>
        </p:txBody>
      </p:sp>
      <p:sp>
        <p:nvSpPr>
          <p:cNvPr id="36" name="Text 28"/>
          <p:cNvSpPr/>
          <p:nvPr/>
        </p:nvSpPr>
        <p:spPr>
          <a:xfrm>
            <a:off x="8342376" y="5001768"/>
            <a:ext cx="31424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Врахування екологічних горизонтальних вимог донора в реалізації проєкту</a:t>
            </a:r>
            <a:endParaRPr lang="en-US" sz="9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КОНФЛІКТИ В КОМАНДІ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7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2883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Джерела конфліктів у проєктній команді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02920" y="1874520"/>
            <a:ext cx="2090318" cy="3749040"/>
          </a:xfrm>
          <a:prstGeom prst="roundRect">
            <a:avLst>
              <a:gd name="adj" fmla="val 35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218895" y="2148840"/>
            <a:ext cx="658368" cy="65836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7/icons/scaleuneve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0071" y="2320016"/>
            <a:ext cx="316017" cy="316017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40080" y="3017520"/>
            <a:ext cx="181599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Розподіл ресурсів і ролей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640080" y="3840480"/>
            <a:ext cx="181599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Незгода щодо розподілу бюджету, обладнання чи зон відповідальності між партнерами</a:t>
            </a:r>
            <a:endParaRPr lang="en-US" sz="960" dirty="0"/>
          </a:p>
        </p:txBody>
      </p:sp>
      <p:sp>
        <p:nvSpPr>
          <p:cNvPr id="11" name="Shape 8"/>
          <p:cNvSpPr/>
          <p:nvPr/>
        </p:nvSpPr>
        <p:spPr>
          <a:xfrm>
            <a:off x="2776118" y="1874520"/>
            <a:ext cx="2090318" cy="3749040"/>
          </a:xfrm>
          <a:prstGeom prst="roundRect">
            <a:avLst>
              <a:gd name="adj" fmla="val 35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492094" y="2148840"/>
            <a:ext cx="658368" cy="65836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1" descr="/home/claude/mpd_pptx_t7/icons/doc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3269" y="2320016"/>
            <a:ext cx="316017" cy="316017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2913278" y="3017520"/>
            <a:ext cx="181599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Нечітке розуміння обсягу робіт</a:t>
            </a:r>
            <a:endParaRPr lang="en-US" sz="1150" dirty="0"/>
          </a:p>
        </p:txBody>
      </p:sp>
      <p:sp>
        <p:nvSpPr>
          <p:cNvPr id="15" name="Text 11"/>
          <p:cNvSpPr/>
          <p:nvPr/>
        </p:nvSpPr>
        <p:spPr>
          <a:xfrm>
            <a:off x="2913278" y="3840480"/>
            <a:ext cx="181599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Пов’язано з повзучим розширенням обсягу (scope creep, Тема 5) і різним трактуванням завдань</a:t>
            </a:r>
            <a:endParaRPr lang="en-US" sz="960" dirty="0"/>
          </a:p>
        </p:txBody>
      </p:sp>
      <p:sp>
        <p:nvSpPr>
          <p:cNvPr id="16" name="Shape 12"/>
          <p:cNvSpPr/>
          <p:nvPr/>
        </p:nvSpPr>
        <p:spPr>
          <a:xfrm>
            <a:off x="5049317" y="1874520"/>
            <a:ext cx="2090318" cy="3749040"/>
          </a:xfrm>
          <a:prstGeom prst="roundRect">
            <a:avLst>
              <a:gd name="adj" fmla="val 35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5765292" y="2148840"/>
            <a:ext cx="658368" cy="65836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8" name="Image 2" descr="/home/claude/mpd_pptx_t7/icons/cultur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468" y="2320016"/>
            <a:ext cx="316017" cy="316017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5186477" y="3017520"/>
            <a:ext cx="181599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Крос-культурні непорозуміння</a:t>
            </a:r>
            <a:endParaRPr lang="en-US" sz="1150" dirty="0"/>
          </a:p>
        </p:txBody>
      </p:sp>
      <p:sp>
        <p:nvSpPr>
          <p:cNvPr id="20" name="Text 15"/>
          <p:cNvSpPr/>
          <p:nvPr/>
        </p:nvSpPr>
        <p:spPr>
          <a:xfrm>
            <a:off x="5186477" y="3840480"/>
            <a:ext cx="181599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Різні стилі комунікації, ухвалення рішень і ставлення до часу серед партнерів</a:t>
            </a:r>
            <a:endParaRPr lang="en-US" sz="960" dirty="0"/>
          </a:p>
        </p:txBody>
      </p:sp>
      <p:sp>
        <p:nvSpPr>
          <p:cNvPr id="21" name="Shape 16"/>
          <p:cNvSpPr/>
          <p:nvPr/>
        </p:nvSpPr>
        <p:spPr>
          <a:xfrm>
            <a:off x="7322515" y="1874520"/>
            <a:ext cx="2090318" cy="3749040"/>
          </a:xfrm>
          <a:prstGeom prst="roundRect">
            <a:avLst>
              <a:gd name="adj" fmla="val 35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8038490" y="2148840"/>
            <a:ext cx="658368" cy="65836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3" name="Image 3" descr="/home/claude/mpd_pptx_t7/icons/brai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9666" y="2320016"/>
            <a:ext cx="316017" cy="316017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459675" y="3017520"/>
            <a:ext cx="181599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Особистісна несумісність</a:t>
            </a:r>
            <a:endParaRPr lang="en-US" sz="1150" dirty="0"/>
          </a:p>
        </p:txBody>
      </p:sp>
      <p:sp>
        <p:nvSpPr>
          <p:cNvPr id="25" name="Text 19"/>
          <p:cNvSpPr/>
          <p:nvPr/>
        </p:nvSpPr>
        <p:spPr>
          <a:xfrm>
            <a:off x="7459675" y="3840480"/>
            <a:ext cx="181599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Індивідуальні відмінності в характерах і робочих стилях членів команди</a:t>
            </a:r>
            <a:endParaRPr lang="en-US" sz="960" dirty="0"/>
          </a:p>
        </p:txBody>
      </p:sp>
      <p:sp>
        <p:nvSpPr>
          <p:cNvPr id="26" name="Shape 20"/>
          <p:cNvSpPr/>
          <p:nvPr/>
        </p:nvSpPr>
        <p:spPr>
          <a:xfrm>
            <a:off x="9595714" y="1874520"/>
            <a:ext cx="2090318" cy="3749040"/>
          </a:xfrm>
          <a:prstGeom prst="roundRect">
            <a:avLst>
              <a:gd name="adj" fmla="val 35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10311689" y="2148840"/>
            <a:ext cx="658368" cy="65836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8" name="Image 4" descr="/home/claude/mpd_pptx_t7/icons/targe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2864" y="2320016"/>
            <a:ext cx="316017" cy="316017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9732874" y="3017520"/>
            <a:ext cx="181599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Розбіжність пріоритетів</a:t>
            </a:r>
            <a:endParaRPr lang="en-US" sz="1150" dirty="0"/>
          </a:p>
        </p:txBody>
      </p:sp>
      <p:sp>
        <p:nvSpPr>
          <p:cNvPr id="30" name="Text 23"/>
          <p:cNvSpPr/>
          <p:nvPr/>
        </p:nvSpPr>
        <p:spPr>
          <a:xfrm>
            <a:off x="9732874" y="3840480"/>
            <a:ext cx="181599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Інтереси окремої партнерської організації суперечать цілям консорціуму загалом</a:t>
            </a:r>
            <a:endParaRPr lang="en-US" sz="9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МОДЕЛЬ ТОМАСА–КІЛМАННА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7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2883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Модель Томаса–Кілманна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02920" y="1371600"/>
            <a:ext cx="11183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П’ять стилів поведінки в конфлікті за увагою до власних і чужих інтересів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880360" y="2514600"/>
            <a:ext cx="0" cy="3017520"/>
          </a:xfrm>
          <a:prstGeom prst="line">
            <a:avLst/>
          </a:prstGeom>
          <a:noFill/>
          <a:ln w="15875">
            <a:solidFill>
              <a:srgbClr val="64708C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880360" y="5532120"/>
            <a:ext cx="3017520" cy="0"/>
          </a:xfrm>
          <a:prstGeom prst="line">
            <a:avLst/>
          </a:prstGeom>
          <a:noFill/>
          <a:ln w="15875">
            <a:solidFill>
              <a:srgbClr val="64708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 rot="16200000">
            <a:off x="-320040" y="3877056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НАПОЛЕГЛИВІСТЬ (власні інтереси)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2880360" y="591616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КООПЕРАТИВНІСТЬ (інтереси інших)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2354580" y="1988820"/>
            <a:ext cx="1051560" cy="1051560"/>
          </a:xfrm>
          <a:prstGeom prst="ellipse">
            <a:avLst/>
          </a:prstGeom>
          <a:solidFill>
            <a:srgbClr val="B23A2E"/>
          </a:solidFill>
          <a:ln w="254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2409444" y="1988820"/>
            <a:ext cx="9418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Конкуренція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372100" y="1988820"/>
            <a:ext cx="1051560" cy="1051560"/>
          </a:xfrm>
          <a:prstGeom prst="ellipse">
            <a:avLst/>
          </a:prstGeom>
          <a:solidFill>
            <a:srgbClr val="1B6B3A"/>
          </a:solidFill>
          <a:ln w="254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5426964" y="1988820"/>
            <a:ext cx="9418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Співпраця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3954780" y="3589020"/>
            <a:ext cx="868680" cy="868680"/>
          </a:xfrm>
          <a:prstGeom prst="ellipse">
            <a:avLst/>
          </a:prstGeom>
          <a:solidFill>
            <a:srgbClr val="C9A227"/>
          </a:solidFill>
          <a:ln w="254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4009644" y="3589020"/>
            <a:ext cx="7589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Компроміс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2354580" y="5006340"/>
            <a:ext cx="1051560" cy="1051560"/>
          </a:xfrm>
          <a:prstGeom prst="ellipse">
            <a:avLst/>
          </a:prstGeom>
          <a:solidFill>
            <a:srgbClr val="64708C"/>
          </a:solidFill>
          <a:ln w="254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2409444" y="5006340"/>
            <a:ext cx="9418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Уникнення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5372100" y="5006340"/>
            <a:ext cx="1051560" cy="1051560"/>
          </a:xfrm>
          <a:prstGeom prst="ellipse">
            <a:avLst/>
          </a:prstGeom>
          <a:solidFill>
            <a:srgbClr val="3A6EA5"/>
          </a:solidFill>
          <a:ln w="254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5426964" y="5006340"/>
            <a:ext cx="9418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Пристосування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6949440" y="1874520"/>
            <a:ext cx="4663440" cy="4480560"/>
          </a:xfrm>
          <a:prstGeom prst="roundRect">
            <a:avLst>
              <a:gd name="adj" fmla="val 1633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7178040" y="205740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Коли застосовувати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178040" y="2496312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Конкуренція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7178040" y="2770632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Термінові рішення, непопулярні заходи</a:t>
            </a:r>
            <a:endParaRPr lang="en-US" sz="960" dirty="0"/>
          </a:p>
        </p:txBody>
      </p:sp>
      <p:sp>
        <p:nvSpPr>
          <p:cNvPr id="25" name="Text 23"/>
          <p:cNvSpPr/>
          <p:nvPr/>
        </p:nvSpPr>
        <p:spPr>
          <a:xfrm>
            <a:off x="7178040" y="3209544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Співпраця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7178040" y="3483864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Складні питання, важливі для обох сторін</a:t>
            </a:r>
            <a:endParaRPr lang="en-US" sz="960" dirty="0"/>
          </a:p>
        </p:txBody>
      </p:sp>
      <p:sp>
        <p:nvSpPr>
          <p:cNvPr id="27" name="Text 25"/>
          <p:cNvSpPr/>
          <p:nvPr/>
        </p:nvSpPr>
        <p:spPr>
          <a:xfrm>
            <a:off x="7178040" y="3922776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Компроміс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7178040" y="4197096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Тимчасові рішення за обмеженого часу</a:t>
            </a:r>
            <a:endParaRPr lang="en-US" sz="960" dirty="0"/>
          </a:p>
        </p:txBody>
      </p:sp>
      <p:sp>
        <p:nvSpPr>
          <p:cNvPr id="29" name="Text 27"/>
          <p:cNvSpPr/>
          <p:nvPr/>
        </p:nvSpPr>
        <p:spPr>
          <a:xfrm>
            <a:off x="7178040" y="4636008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Уникнення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7178040" y="4910328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Дрібні питання, потреба «охолодження»</a:t>
            </a:r>
            <a:endParaRPr lang="en-US" sz="960" dirty="0"/>
          </a:p>
        </p:txBody>
      </p:sp>
      <p:sp>
        <p:nvSpPr>
          <p:cNvPr id="31" name="Text 29"/>
          <p:cNvSpPr/>
          <p:nvPr/>
        </p:nvSpPr>
        <p:spPr>
          <a:xfrm>
            <a:off x="7178040" y="534924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Пристосування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7178040" y="562356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Збереження стосунків важливіше за питання</a:t>
            </a:r>
            <a:endParaRPr lang="en-US" sz="96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ВРЕГУЛЮВАННЯ КОНФЛІКТІВ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7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2883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Формалізовані механізми врегулювання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02920" y="1371600"/>
            <a:ext cx="11183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Структурні рішення консорціуму, які доповнюють особисті стилі поведінки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02920" y="2011680"/>
            <a:ext cx="5431536" cy="1737360"/>
          </a:xfrm>
          <a:prstGeom prst="roundRect">
            <a:avLst>
              <a:gd name="adj" fmla="val 421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758952" y="2267712"/>
            <a:ext cx="685800" cy="68580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9" name="Image 0" descr="/home/claude/mpd_pptx_t7/icons/doc_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7260" y="2446020"/>
            <a:ext cx="329184" cy="32918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600200" y="2231136"/>
            <a:ext cx="41056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Положення консорціумної угоди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1600200" y="2724912"/>
            <a:ext cx="41056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Пункти про врегулювання спорів: ескалація до керівного комітету, медіація, арбітраж</a:t>
            </a:r>
            <a:endParaRPr lang="en-US" sz="1030" dirty="0"/>
          </a:p>
        </p:txBody>
      </p:sp>
      <p:sp>
        <p:nvSpPr>
          <p:cNvPr id="12" name="Shape 9"/>
          <p:cNvSpPr/>
          <p:nvPr/>
        </p:nvSpPr>
        <p:spPr>
          <a:xfrm>
            <a:off x="6254496" y="2011680"/>
            <a:ext cx="5431536" cy="1737360"/>
          </a:xfrm>
          <a:prstGeom prst="roundRect">
            <a:avLst>
              <a:gd name="adj" fmla="val 421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510528" y="2267712"/>
            <a:ext cx="685800" cy="68580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4" name="Image 1" descr="/home/claude/mpd_pptx_t7/icons/meeting_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8836" y="2446020"/>
            <a:ext cx="329184" cy="32918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351776" y="2231136"/>
            <a:ext cx="41056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Регулярні структуровані зустрічі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7351776" y="2724912"/>
            <a:ext cx="41056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Раннє виявлення напруги завдяки постійному ритму зустрічей консорціуму</a:t>
            </a:r>
            <a:endParaRPr lang="en-US" sz="1030" dirty="0"/>
          </a:p>
        </p:txBody>
      </p:sp>
      <p:sp>
        <p:nvSpPr>
          <p:cNvPr id="17" name="Shape 13"/>
          <p:cNvSpPr/>
          <p:nvPr/>
        </p:nvSpPr>
        <p:spPr>
          <a:xfrm>
            <a:off x="502920" y="4005072"/>
            <a:ext cx="5431536" cy="1737360"/>
          </a:xfrm>
          <a:prstGeom prst="roundRect">
            <a:avLst>
              <a:gd name="adj" fmla="val 421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758952" y="4261104"/>
            <a:ext cx="685800" cy="68580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9" name="Image 2" descr="/home/claude/mpd_pptx_t7/icons/mediator_nav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" y="4439412"/>
            <a:ext cx="329184" cy="329184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600200" y="4224528"/>
            <a:ext cx="41056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Нейтральний фасилітатор</a:t>
            </a:r>
            <a:endParaRPr lang="en-US" sz="1300" dirty="0"/>
          </a:p>
        </p:txBody>
      </p:sp>
      <p:sp>
        <p:nvSpPr>
          <p:cNvPr id="21" name="Text 16"/>
          <p:cNvSpPr/>
          <p:nvPr/>
        </p:nvSpPr>
        <p:spPr>
          <a:xfrm>
            <a:off x="1600200" y="4718304"/>
            <a:ext cx="41056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Залучення незалежної особи для складних міжпартнерських спорів</a:t>
            </a:r>
            <a:endParaRPr lang="en-US" sz="1030" dirty="0"/>
          </a:p>
        </p:txBody>
      </p:sp>
      <p:sp>
        <p:nvSpPr>
          <p:cNvPr id="22" name="Shape 17"/>
          <p:cNvSpPr/>
          <p:nvPr/>
        </p:nvSpPr>
        <p:spPr>
          <a:xfrm>
            <a:off x="6254496" y="4005072"/>
            <a:ext cx="5431536" cy="1737360"/>
          </a:xfrm>
          <a:prstGeom prst="roundRect">
            <a:avLst>
              <a:gd name="adj" fmla="val 421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6510528" y="4261104"/>
            <a:ext cx="685800" cy="68580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4" name="Image 3" descr="/home/claude/mpd_pptx_t7/icons/flag_nav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8836" y="4439412"/>
            <a:ext cx="329184" cy="32918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351776" y="4224528"/>
            <a:ext cx="41056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Документування домовленостей</a:t>
            </a:r>
            <a:endParaRPr lang="en-US" sz="1300" dirty="0"/>
          </a:p>
        </p:txBody>
      </p:sp>
      <p:sp>
        <p:nvSpPr>
          <p:cNvPr id="26" name="Text 20"/>
          <p:cNvSpPr/>
          <p:nvPr/>
        </p:nvSpPr>
        <p:spPr>
          <a:xfrm>
            <a:off x="7351776" y="4718304"/>
            <a:ext cx="41056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Фіксація рішень, досягнутих у результаті врегулювання конфлікту</a:t>
            </a:r>
            <a:endParaRPr lang="en-US" sz="103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48472" y="-2377440"/>
            <a:ext cx="5669280" cy="5669280"/>
          </a:xfrm>
          <a:prstGeom prst="ellipse">
            <a:avLst/>
          </a:prstGeom>
          <a:solidFill>
            <a:srgbClr val="24365F">
              <a:alpha val="5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560320" y="4480560"/>
            <a:ext cx="4754880" cy="4754880"/>
          </a:xfrm>
          <a:prstGeom prst="ellipse">
            <a:avLst/>
          </a:prstGeom>
          <a:solidFill>
            <a:srgbClr val="24365F">
              <a:alpha val="4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СУЧАСНИЙ КОНТЕКСТ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EB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22883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EB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ШІ у прогнозуванні та управлінні ризиками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502920" y="1371600"/>
            <a:ext cx="11183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Дані 2025–2026: стрімке зростання застосування штучного інтелекту в проєктному менеджменті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02920" y="2286000"/>
            <a:ext cx="3514344" cy="2834640"/>
          </a:xfrm>
          <a:prstGeom prst="roundRect">
            <a:avLst>
              <a:gd name="adj" fmla="val 2581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85800" y="2514600"/>
            <a:ext cx="31485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70%</a:t>
            </a:r>
            <a:endParaRPr lang="en-US" sz="4600" dirty="0"/>
          </a:p>
        </p:txBody>
      </p:sp>
      <p:sp>
        <p:nvSpPr>
          <p:cNvPr id="11" name="Text 9"/>
          <p:cNvSpPr/>
          <p:nvPr/>
        </p:nvSpPr>
        <p:spPr>
          <a:xfrm>
            <a:off x="777240" y="3520440"/>
            <a:ext cx="296570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організацій наразі використовують ШІ в проєктній діяльності — проти лише 36% у 2023 р.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337304" y="2286000"/>
            <a:ext cx="3514344" cy="2834640"/>
          </a:xfrm>
          <a:prstGeom prst="roundRect">
            <a:avLst>
              <a:gd name="adj" fmla="val 2581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4520184" y="2514600"/>
            <a:ext cx="31485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50%</a:t>
            </a:r>
            <a:endParaRPr lang="en-US" sz="4600" dirty="0"/>
          </a:p>
        </p:txBody>
      </p:sp>
      <p:sp>
        <p:nvSpPr>
          <p:cNvPr id="14" name="Text 12"/>
          <p:cNvSpPr/>
          <p:nvPr/>
        </p:nvSpPr>
        <p:spPr>
          <a:xfrm>
            <a:off x="4611624" y="3520440"/>
            <a:ext cx="296570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фахівців з проєктного менеджменту, які застосовують ШІ, називають аналіз і прогнозування ризиків серед топ-функцій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171688" y="2286000"/>
            <a:ext cx="3514344" cy="2834640"/>
          </a:xfrm>
          <a:prstGeom prst="roundRect">
            <a:avLst>
              <a:gd name="adj" fmla="val 2581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8354568" y="2514600"/>
            <a:ext cx="31485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61%</a:t>
            </a:r>
            <a:endParaRPr lang="en-US" sz="4600" dirty="0"/>
          </a:p>
        </p:txBody>
      </p:sp>
      <p:sp>
        <p:nvSpPr>
          <p:cNvPr id="17" name="Text 15"/>
          <p:cNvSpPr/>
          <p:nvPr/>
        </p:nvSpPr>
        <p:spPr>
          <a:xfrm>
            <a:off x="8446008" y="3520440"/>
            <a:ext cx="296570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фахівців з управління проєктами наразі працюють віддалено принаймні частину часу — комунікація стає критичною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02920" y="5440680"/>
            <a:ext cx="11183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AEB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Джерело: monday.com, «135+ Project Management Statistics and Trends for 2026» (2025–2026 рр.)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48472" y="-2377440"/>
            <a:ext cx="5669280" cy="5669280"/>
          </a:xfrm>
          <a:prstGeom prst="ellipse">
            <a:avLst/>
          </a:prstGeom>
          <a:solidFill>
            <a:srgbClr val="24365F">
              <a:alpha val="5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560320" y="4480560"/>
            <a:ext cx="4754880" cy="4754880"/>
          </a:xfrm>
          <a:prstGeom prst="ellipse">
            <a:avLst/>
          </a:prstGeom>
          <a:solidFill>
            <a:srgbClr val="24365F">
              <a:alpha val="4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СУЧАСНИЙ КОНТЕКСТ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EB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22883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EB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Культурний вимір консорціуму: UAI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502920" y="1417320"/>
            <a:ext cx="11183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Індекс уникнення невизначеності Хофстеде — країни консорціуму по-різному сприймають ризик і неоднозначність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85800" y="2148840"/>
            <a:ext cx="2103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Україна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2880360" y="2212848"/>
            <a:ext cx="7680960" cy="384048"/>
          </a:xfrm>
          <a:prstGeom prst="roundRect">
            <a:avLst>
              <a:gd name="adj" fmla="val 9524"/>
            </a:avLst>
          </a:prstGeom>
          <a:solidFill>
            <a:srgbClr val="24365F"/>
          </a:solidFill>
          <a:ln/>
        </p:spPr>
      </p:sp>
      <p:sp>
        <p:nvSpPr>
          <p:cNvPr id="11" name="Shape 9"/>
          <p:cNvSpPr/>
          <p:nvPr/>
        </p:nvSpPr>
        <p:spPr>
          <a:xfrm>
            <a:off x="2880360" y="2212848"/>
            <a:ext cx="7296912" cy="384048"/>
          </a:xfrm>
          <a:prstGeom prst="roundRect">
            <a:avLst>
              <a:gd name="adj" fmla="val 9524"/>
            </a:avLst>
          </a:prstGeom>
          <a:solidFill>
            <a:srgbClr val="C9A227"/>
          </a:solidFill>
          <a:ln/>
        </p:spPr>
      </p:sp>
      <p:sp>
        <p:nvSpPr>
          <p:cNvPr id="12" name="Text 10"/>
          <p:cNvSpPr/>
          <p:nvPr/>
        </p:nvSpPr>
        <p:spPr>
          <a:xfrm>
            <a:off x="10268712" y="2148840"/>
            <a:ext cx="548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85800" y="2743200"/>
            <a:ext cx="2103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Польща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2880360" y="2807208"/>
            <a:ext cx="7680960" cy="384048"/>
          </a:xfrm>
          <a:prstGeom prst="roundRect">
            <a:avLst>
              <a:gd name="adj" fmla="val 9524"/>
            </a:avLst>
          </a:prstGeom>
          <a:solidFill>
            <a:srgbClr val="24365F"/>
          </a:solidFill>
          <a:ln/>
        </p:spPr>
      </p:sp>
      <p:sp>
        <p:nvSpPr>
          <p:cNvPr id="15" name="Shape 13"/>
          <p:cNvSpPr/>
          <p:nvPr/>
        </p:nvSpPr>
        <p:spPr>
          <a:xfrm>
            <a:off x="2880360" y="2807208"/>
            <a:ext cx="7143293" cy="384048"/>
          </a:xfrm>
          <a:prstGeom prst="roundRect">
            <a:avLst>
              <a:gd name="adj" fmla="val 9524"/>
            </a:avLst>
          </a:prstGeom>
          <a:solidFill>
            <a:srgbClr val="C9A227"/>
          </a:solidFill>
          <a:ln/>
        </p:spPr>
      </p:sp>
      <p:sp>
        <p:nvSpPr>
          <p:cNvPr id="16" name="Text 14"/>
          <p:cNvSpPr/>
          <p:nvPr/>
        </p:nvSpPr>
        <p:spPr>
          <a:xfrm>
            <a:off x="10115093" y="2743200"/>
            <a:ext cx="548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93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685800" y="3337560"/>
            <a:ext cx="2103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Греція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2880360" y="3401568"/>
            <a:ext cx="7680960" cy="384048"/>
          </a:xfrm>
          <a:prstGeom prst="roundRect">
            <a:avLst>
              <a:gd name="adj" fmla="val 9524"/>
            </a:avLst>
          </a:prstGeom>
          <a:solidFill>
            <a:srgbClr val="24365F"/>
          </a:solidFill>
          <a:ln/>
        </p:spPr>
      </p:sp>
      <p:sp>
        <p:nvSpPr>
          <p:cNvPr id="19" name="Shape 17"/>
          <p:cNvSpPr/>
          <p:nvPr/>
        </p:nvSpPr>
        <p:spPr>
          <a:xfrm>
            <a:off x="2880360" y="3401568"/>
            <a:ext cx="7680960" cy="384048"/>
          </a:xfrm>
          <a:prstGeom prst="roundRect">
            <a:avLst>
              <a:gd name="adj" fmla="val 9524"/>
            </a:avLst>
          </a:prstGeom>
          <a:solidFill>
            <a:srgbClr val="C9A227"/>
          </a:solidFill>
          <a:ln/>
        </p:spPr>
      </p:sp>
      <p:sp>
        <p:nvSpPr>
          <p:cNvPr id="20" name="Text 18"/>
          <p:cNvSpPr/>
          <p:nvPr/>
        </p:nvSpPr>
        <p:spPr>
          <a:xfrm>
            <a:off x="10652760" y="3337560"/>
            <a:ext cx="548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685800" y="3931920"/>
            <a:ext cx="2103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Німеччина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2880360" y="3995928"/>
            <a:ext cx="7680960" cy="384048"/>
          </a:xfrm>
          <a:prstGeom prst="roundRect">
            <a:avLst>
              <a:gd name="adj" fmla="val 9524"/>
            </a:avLst>
          </a:prstGeom>
          <a:solidFill>
            <a:srgbClr val="24365F"/>
          </a:solidFill>
          <a:ln/>
        </p:spPr>
      </p:sp>
      <p:sp>
        <p:nvSpPr>
          <p:cNvPr id="23" name="Shape 21"/>
          <p:cNvSpPr/>
          <p:nvPr/>
        </p:nvSpPr>
        <p:spPr>
          <a:xfrm>
            <a:off x="2880360" y="3995928"/>
            <a:ext cx="4992624" cy="384048"/>
          </a:xfrm>
          <a:prstGeom prst="roundRect">
            <a:avLst>
              <a:gd name="adj" fmla="val 9524"/>
            </a:avLst>
          </a:prstGeom>
          <a:solidFill>
            <a:srgbClr val="C9A227"/>
          </a:solidFill>
          <a:ln/>
        </p:spPr>
      </p:sp>
      <p:sp>
        <p:nvSpPr>
          <p:cNvPr id="24" name="Text 22"/>
          <p:cNvSpPr/>
          <p:nvPr/>
        </p:nvSpPr>
        <p:spPr>
          <a:xfrm>
            <a:off x="7964424" y="3931920"/>
            <a:ext cx="548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685800" y="4526280"/>
            <a:ext cx="2103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США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2880360" y="4590288"/>
            <a:ext cx="7680960" cy="384048"/>
          </a:xfrm>
          <a:prstGeom prst="roundRect">
            <a:avLst>
              <a:gd name="adj" fmla="val 9524"/>
            </a:avLst>
          </a:prstGeom>
          <a:solidFill>
            <a:srgbClr val="24365F"/>
          </a:solidFill>
          <a:ln/>
        </p:spPr>
      </p:sp>
      <p:sp>
        <p:nvSpPr>
          <p:cNvPr id="27" name="Shape 25"/>
          <p:cNvSpPr/>
          <p:nvPr/>
        </p:nvSpPr>
        <p:spPr>
          <a:xfrm>
            <a:off x="2880360" y="4590288"/>
            <a:ext cx="3533242" cy="384048"/>
          </a:xfrm>
          <a:prstGeom prst="roundRect">
            <a:avLst>
              <a:gd name="adj" fmla="val 9524"/>
            </a:avLst>
          </a:prstGeom>
          <a:solidFill>
            <a:srgbClr val="C9A227"/>
          </a:solidFill>
          <a:ln/>
        </p:spPr>
      </p:sp>
      <p:sp>
        <p:nvSpPr>
          <p:cNvPr id="28" name="Text 26"/>
          <p:cNvSpPr/>
          <p:nvPr/>
        </p:nvSpPr>
        <p:spPr>
          <a:xfrm>
            <a:off x="6505042" y="4526280"/>
            <a:ext cx="548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685800" y="5120640"/>
            <a:ext cx="2103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Велика Британія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2880360" y="5184648"/>
            <a:ext cx="7680960" cy="384048"/>
          </a:xfrm>
          <a:prstGeom prst="roundRect">
            <a:avLst>
              <a:gd name="adj" fmla="val 9524"/>
            </a:avLst>
          </a:prstGeom>
          <a:solidFill>
            <a:srgbClr val="24365F"/>
          </a:solidFill>
          <a:ln/>
        </p:spPr>
      </p:sp>
      <p:sp>
        <p:nvSpPr>
          <p:cNvPr id="31" name="Shape 29"/>
          <p:cNvSpPr/>
          <p:nvPr/>
        </p:nvSpPr>
        <p:spPr>
          <a:xfrm>
            <a:off x="2880360" y="5184648"/>
            <a:ext cx="2688336" cy="384048"/>
          </a:xfrm>
          <a:prstGeom prst="roundRect">
            <a:avLst>
              <a:gd name="adj" fmla="val 9524"/>
            </a:avLst>
          </a:prstGeom>
          <a:solidFill>
            <a:srgbClr val="C9A227"/>
          </a:solidFill>
          <a:ln/>
        </p:spPr>
      </p:sp>
      <p:sp>
        <p:nvSpPr>
          <p:cNvPr id="32" name="Text 30"/>
          <p:cNvSpPr/>
          <p:nvPr/>
        </p:nvSpPr>
        <p:spPr>
          <a:xfrm>
            <a:off x="5660136" y="5120640"/>
            <a:ext cx="548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1150" dirty="0"/>
          </a:p>
        </p:txBody>
      </p:sp>
      <p:sp>
        <p:nvSpPr>
          <p:cNvPr id="33" name="Text 31"/>
          <p:cNvSpPr/>
          <p:nvPr/>
        </p:nvSpPr>
        <p:spPr>
          <a:xfrm>
            <a:off x="685800" y="5650992"/>
            <a:ext cx="108173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Вищий бал = сильніше прагнення уникати невизначеності: детальні процедури, формальні правила, менша толерантність до неоднозначності в комунікації та плануванні ризиків.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685800" y="6053328"/>
            <a:ext cx="108173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AEB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Джерело: Hofstede Insights, Country Comparison Tool (індекс уникнення невизначеності, шкала 0–100)</a:t>
            </a:r>
            <a:endParaRPr lang="en-US" sz="9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СИНТЕЗ ТЕМИ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7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2883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Єдиний ланцюг управління проєктом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02920" y="1371600"/>
            <a:ext cx="11183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Ризики, комунікація, стейкхолдери, якість і конфлікти — взаємопов’язані контури управління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02920" y="2286000"/>
            <a:ext cx="2090318" cy="2468880"/>
          </a:xfrm>
          <a:prstGeom prst="roundRect">
            <a:avLst>
              <a:gd name="adj" fmla="val 35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1182319" y="2542032"/>
            <a:ext cx="731520" cy="7315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9" name="Image 0" descr="/home/claude/mpd_pptx_t7/icons/risk_shield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2514" y="2732227"/>
            <a:ext cx="351130" cy="35113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94360" y="3474720"/>
            <a:ext cx="19074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Ризики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640080" y="3977640"/>
            <a:ext cx="181599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Ідентифікація й реагування</a:t>
            </a:r>
            <a:endParaRPr lang="en-US" sz="960" dirty="0"/>
          </a:p>
        </p:txBody>
      </p:sp>
      <p:sp>
        <p:nvSpPr>
          <p:cNvPr id="12" name="Text 9"/>
          <p:cNvSpPr/>
          <p:nvPr/>
        </p:nvSpPr>
        <p:spPr>
          <a:xfrm>
            <a:off x="2501798" y="3364992"/>
            <a:ext cx="2651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2776118" y="2286000"/>
            <a:ext cx="2090318" cy="2468880"/>
          </a:xfrm>
          <a:prstGeom prst="roundRect">
            <a:avLst>
              <a:gd name="adj" fmla="val 35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3455518" y="2542032"/>
            <a:ext cx="731520" cy="7315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5" name="Image 1" descr="/home/claude/mpd_pptx_t7/icons/comm_external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5713" y="2732227"/>
            <a:ext cx="351130" cy="35113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2867558" y="3474720"/>
            <a:ext cx="19074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Комунікація</a:t>
            </a:r>
            <a:endParaRPr lang="en-US" sz="1250" dirty="0"/>
          </a:p>
        </p:txBody>
      </p:sp>
      <p:sp>
        <p:nvSpPr>
          <p:cNvPr id="17" name="Text 13"/>
          <p:cNvSpPr/>
          <p:nvPr/>
        </p:nvSpPr>
        <p:spPr>
          <a:xfrm>
            <a:off x="2913278" y="3977640"/>
            <a:ext cx="181599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Внутрішня, зовнішня, видимість</a:t>
            </a:r>
            <a:endParaRPr lang="en-US" sz="960" dirty="0"/>
          </a:p>
        </p:txBody>
      </p:sp>
      <p:sp>
        <p:nvSpPr>
          <p:cNvPr id="18" name="Text 14"/>
          <p:cNvSpPr/>
          <p:nvPr/>
        </p:nvSpPr>
        <p:spPr>
          <a:xfrm>
            <a:off x="4774997" y="3364992"/>
            <a:ext cx="2651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9" name="Shape 15"/>
          <p:cNvSpPr/>
          <p:nvPr/>
        </p:nvSpPr>
        <p:spPr>
          <a:xfrm>
            <a:off x="5049317" y="2286000"/>
            <a:ext cx="2090318" cy="2468880"/>
          </a:xfrm>
          <a:prstGeom prst="roundRect">
            <a:avLst>
              <a:gd name="adj" fmla="val 35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5728716" y="2542032"/>
            <a:ext cx="731520" cy="7315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1" name="Image 2" descr="/home/claude/mpd_pptx_t7/icons/stakeholder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8911" y="2732227"/>
            <a:ext cx="351130" cy="35113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5140757" y="3474720"/>
            <a:ext cx="19074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Стейкхолдери й культура</a:t>
            </a:r>
            <a:endParaRPr lang="en-US" sz="1250" dirty="0"/>
          </a:p>
        </p:txBody>
      </p:sp>
      <p:sp>
        <p:nvSpPr>
          <p:cNvPr id="23" name="Text 18"/>
          <p:cNvSpPr/>
          <p:nvPr/>
        </p:nvSpPr>
        <p:spPr>
          <a:xfrm>
            <a:off x="5186477" y="3977640"/>
            <a:ext cx="181599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Моніторинг і адаптація</a:t>
            </a:r>
            <a:endParaRPr lang="en-US" sz="960" dirty="0"/>
          </a:p>
        </p:txBody>
      </p:sp>
      <p:sp>
        <p:nvSpPr>
          <p:cNvPr id="24" name="Text 19"/>
          <p:cNvSpPr/>
          <p:nvPr/>
        </p:nvSpPr>
        <p:spPr>
          <a:xfrm>
            <a:off x="7048195" y="3364992"/>
            <a:ext cx="2651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5" name="Shape 20"/>
          <p:cNvSpPr/>
          <p:nvPr/>
        </p:nvSpPr>
        <p:spPr>
          <a:xfrm>
            <a:off x="7322515" y="2286000"/>
            <a:ext cx="2090318" cy="2468880"/>
          </a:xfrm>
          <a:prstGeom prst="roundRect">
            <a:avLst>
              <a:gd name="adj" fmla="val 35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6" name="Shape 21"/>
          <p:cNvSpPr/>
          <p:nvPr/>
        </p:nvSpPr>
        <p:spPr>
          <a:xfrm>
            <a:off x="8001914" y="2542032"/>
            <a:ext cx="731520" cy="7315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7" name="Image 3" descr="/home/claude/mpd_pptx_t7/icons/qualit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2110" y="2732227"/>
            <a:ext cx="351130" cy="351130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7413955" y="3474720"/>
            <a:ext cx="19074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Якість</a:t>
            </a:r>
            <a:endParaRPr lang="en-US" sz="1250" dirty="0"/>
          </a:p>
        </p:txBody>
      </p:sp>
      <p:sp>
        <p:nvSpPr>
          <p:cNvPr id="29" name="Text 23"/>
          <p:cNvSpPr/>
          <p:nvPr/>
        </p:nvSpPr>
        <p:spPr>
          <a:xfrm>
            <a:off x="7459675" y="3977640"/>
            <a:ext cx="181599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QA/QC, рецензування</a:t>
            </a:r>
            <a:endParaRPr lang="en-US" sz="960" dirty="0"/>
          </a:p>
        </p:txBody>
      </p:sp>
      <p:sp>
        <p:nvSpPr>
          <p:cNvPr id="30" name="Text 24"/>
          <p:cNvSpPr/>
          <p:nvPr/>
        </p:nvSpPr>
        <p:spPr>
          <a:xfrm>
            <a:off x="9321394" y="3364992"/>
            <a:ext cx="2651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31" name="Shape 25"/>
          <p:cNvSpPr/>
          <p:nvPr/>
        </p:nvSpPr>
        <p:spPr>
          <a:xfrm>
            <a:off x="9595714" y="2286000"/>
            <a:ext cx="2090318" cy="2468880"/>
          </a:xfrm>
          <a:prstGeom prst="roundRect">
            <a:avLst>
              <a:gd name="adj" fmla="val 35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2" name="Shape 26"/>
          <p:cNvSpPr/>
          <p:nvPr/>
        </p:nvSpPr>
        <p:spPr>
          <a:xfrm>
            <a:off x="10275113" y="2542032"/>
            <a:ext cx="731520" cy="7315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3" name="Image 4" descr="/home/claude/mpd_pptx_t7/icons/resolve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5308" y="2732227"/>
            <a:ext cx="351130" cy="351130"/>
          </a:xfrm>
          <a:prstGeom prst="rect">
            <a:avLst/>
          </a:prstGeom>
        </p:spPr>
      </p:pic>
      <p:sp>
        <p:nvSpPr>
          <p:cNvPr id="34" name="Text 27"/>
          <p:cNvSpPr/>
          <p:nvPr/>
        </p:nvSpPr>
        <p:spPr>
          <a:xfrm>
            <a:off x="9687154" y="3474720"/>
            <a:ext cx="19074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Конфлікти</a:t>
            </a:r>
            <a:endParaRPr lang="en-US" sz="1250" dirty="0"/>
          </a:p>
        </p:txBody>
      </p:sp>
      <p:sp>
        <p:nvSpPr>
          <p:cNvPr id="35" name="Text 28"/>
          <p:cNvSpPr/>
          <p:nvPr/>
        </p:nvSpPr>
        <p:spPr>
          <a:xfrm>
            <a:off x="9732874" y="3977640"/>
            <a:ext cx="181599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Стилі та механізми</a:t>
            </a:r>
            <a:endParaRPr lang="en-US" sz="960" dirty="0"/>
          </a:p>
        </p:txBody>
      </p:sp>
      <p:sp>
        <p:nvSpPr>
          <p:cNvPr id="36" name="Shape 29"/>
          <p:cNvSpPr/>
          <p:nvPr/>
        </p:nvSpPr>
        <p:spPr>
          <a:xfrm>
            <a:off x="502920" y="5074920"/>
            <a:ext cx="11183112" cy="1234440"/>
          </a:xfrm>
          <a:prstGeom prst="roundRect">
            <a:avLst>
              <a:gd name="adj" fmla="val 5926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7" name="Text 30"/>
          <p:cNvSpPr/>
          <p:nvPr/>
        </p:nvSpPr>
        <p:spPr>
          <a:xfrm>
            <a:off x="822960" y="5074920"/>
            <a:ext cx="1054303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i="1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Слабкість в одному контурі підриває інші: неідентифікований ризик стає кризою комунікації; неврегульований конфлікт знижує якість продукту; ігнорування стейкхолдера підриває довіру донора.</a:t>
            </a:r>
            <a:endParaRPr lang="en-US" sz="12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ПІДСУМОК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7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2883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Головні висновки теми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02920" y="1874520"/>
            <a:ext cx="3544824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685800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3270504" y="2057400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9" name="Image 0" descr="/home/claude/mpd_pptx_t7/icons/risk_search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3150" y="2200046"/>
            <a:ext cx="263347" cy="263347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85800" y="2651760"/>
            <a:ext cx="31790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Ризик — циклічний процес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685800" y="3081528"/>
            <a:ext cx="31790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Ідентифікація, аналіз і реагування повторюються протягом усього проєкту</a:t>
            </a:r>
            <a:endParaRPr lang="en-US" sz="980" dirty="0"/>
          </a:p>
        </p:txBody>
      </p:sp>
      <p:sp>
        <p:nvSpPr>
          <p:cNvPr id="12" name="Shape 9"/>
          <p:cNvSpPr/>
          <p:nvPr/>
        </p:nvSpPr>
        <p:spPr>
          <a:xfrm>
            <a:off x="4322064" y="1874520"/>
            <a:ext cx="3544824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4504944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7089648" y="2057400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5" name="Image 1" descr="/home/claude/mpd_pptx_t7/icons/register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2294" y="2200046"/>
            <a:ext cx="263347" cy="263347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4504944" y="2651760"/>
            <a:ext cx="31790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Реєстр — живий документ</a:t>
            </a:r>
            <a:endParaRPr lang="en-US" sz="1250" dirty="0"/>
          </a:p>
        </p:txBody>
      </p:sp>
      <p:sp>
        <p:nvSpPr>
          <p:cNvPr id="17" name="Text 13"/>
          <p:cNvSpPr/>
          <p:nvPr/>
        </p:nvSpPr>
        <p:spPr>
          <a:xfrm>
            <a:off x="4504944" y="3081528"/>
            <a:ext cx="31790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Регулярно оновлюється; резерв на випадки ≠ управлінський резерв</a:t>
            </a:r>
            <a:endParaRPr lang="en-US" sz="980" dirty="0"/>
          </a:p>
        </p:txBody>
      </p:sp>
      <p:sp>
        <p:nvSpPr>
          <p:cNvPr id="18" name="Shape 14"/>
          <p:cNvSpPr/>
          <p:nvPr/>
        </p:nvSpPr>
        <p:spPr>
          <a:xfrm>
            <a:off x="8141208" y="1874520"/>
            <a:ext cx="3544824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9" name="Text 15"/>
          <p:cNvSpPr/>
          <p:nvPr/>
        </p:nvSpPr>
        <p:spPr>
          <a:xfrm>
            <a:off x="8324088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20" name="Shape 16"/>
          <p:cNvSpPr/>
          <p:nvPr/>
        </p:nvSpPr>
        <p:spPr>
          <a:xfrm>
            <a:off x="10908792" y="2057400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1" name="Image 2" descr="/home/claude/mpd_pptx_t7/icons/visibility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1438" y="2200046"/>
            <a:ext cx="263347" cy="263347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324088" y="2651760"/>
            <a:ext cx="31790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Видимість — юридична вимога</a:t>
            </a:r>
            <a:endParaRPr lang="en-US" sz="1250" dirty="0"/>
          </a:p>
        </p:txBody>
      </p:sp>
      <p:sp>
        <p:nvSpPr>
          <p:cNvPr id="23" name="Text 18"/>
          <p:cNvSpPr/>
          <p:nvPr/>
        </p:nvSpPr>
        <p:spPr>
          <a:xfrm>
            <a:off x="8324088" y="3081528"/>
            <a:ext cx="31790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Обов’язкове визнання донора на всіх матеріалах, не рекомендація</a:t>
            </a:r>
            <a:endParaRPr lang="en-US" sz="980" dirty="0"/>
          </a:p>
        </p:txBody>
      </p:sp>
      <p:sp>
        <p:nvSpPr>
          <p:cNvPr id="24" name="Shape 19"/>
          <p:cNvSpPr/>
          <p:nvPr/>
        </p:nvSpPr>
        <p:spPr>
          <a:xfrm>
            <a:off x="502920" y="4005072"/>
            <a:ext cx="3544824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5" name="Text 20"/>
          <p:cNvSpPr/>
          <p:nvPr/>
        </p:nvSpPr>
        <p:spPr>
          <a:xfrm>
            <a:off x="685800" y="4142232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26" name="Shape 21"/>
          <p:cNvSpPr/>
          <p:nvPr/>
        </p:nvSpPr>
        <p:spPr>
          <a:xfrm>
            <a:off x="3270504" y="4187952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7" name="Image 3" descr="/home/claude/mpd_pptx_t7/icons/cultur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3150" y="4330598"/>
            <a:ext cx="263347" cy="263347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685800" y="4782312"/>
            <a:ext cx="31790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Культура впливає на процес</a:t>
            </a:r>
            <a:endParaRPr lang="en-US" sz="1250" dirty="0"/>
          </a:p>
        </p:txBody>
      </p:sp>
      <p:sp>
        <p:nvSpPr>
          <p:cNvPr id="29" name="Text 23"/>
          <p:cNvSpPr/>
          <p:nvPr/>
        </p:nvSpPr>
        <p:spPr>
          <a:xfrm>
            <a:off x="685800" y="5212080"/>
            <a:ext cx="31790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Матриця влада–інтерес і крос-культурні інструменти потребують постійної адаптації</a:t>
            </a:r>
            <a:endParaRPr lang="en-US" sz="980" dirty="0"/>
          </a:p>
        </p:txBody>
      </p:sp>
      <p:sp>
        <p:nvSpPr>
          <p:cNvPr id="30" name="Shape 24"/>
          <p:cNvSpPr/>
          <p:nvPr/>
        </p:nvSpPr>
        <p:spPr>
          <a:xfrm>
            <a:off x="4322064" y="4005072"/>
            <a:ext cx="3544824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1" name="Text 25"/>
          <p:cNvSpPr/>
          <p:nvPr/>
        </p:nvSpPr>
        <p:spPr>
          <a:xfrm>
            <a:off x="4504944" y="4142232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200" dirty="0"/>
          </a:p>
        </p:txBody>
      </p:sp>
      <p:sp>
        <p:nvSpPr>
          <p:cNvPr id="32" name="Shape 26"/>
          <p:cNvSpPr/>
          <p:nvPr/>
        </p:nvSpPr>
        <p:spPr>
          <a:xfrm>
            <a:off x="7089648" y="4187952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3" name="Image 4" descr="/home/claude/mpd_pptx_t7/icons/quality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2294" y="4330598"/>
            <a:ext cx="263347" cy="263347"/>
          </a:xfrm>
          <a:prstGeom prst="rect">
            <a:avLst/>
          </a:prstGeom>
        </p:spPr>
      </p:pic>
      <p:sp>
        <p:nvSpPr>
          <p:cNvPr id="34" name="Text 27"/>
          <p:cNvSpPr/>
          <p:nvPr/>
        </p:nvSpPr>
        <p:spPr>
          <a:xfrm>
            <a:off x="4504944" y="4782312"/>
            <a:ext cx="31790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QA передує QC</a:t>
            </a:r>
            <a:endParaRPr lang="en-US" sz="1250" dirty="0"/>
          </a:p>
        </p:txBody>
      </p:sp>
      <p:sp>
        <p:nvSpPr>
          <p:cNvPr id="35" name="Text 28"/>
          <p:cNvSpPr/>
          <p:nvPr/>
        </p:nvSpPr>
        <p:spPr>
          <a:xfrm>
            <a:off x="4504944" y="5212080"/>
            <a:ext cx="31790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Запобігання дефектам важливіше за їх виявлення в готовому продукті</a:t>
            </a:r>
            <a:endParaRPr lang="en-US" sz="980" dirty="0"/>
          </a:p>
        </p:txBody>
      </p:sp>
      <p:sp>
        <p:nvSpPr>
          <p:cNvPr id="36" name="Shape 29"/>
          <p:cNvSpPr/>
          <p:nvPr/>
        </p:nvSpPr>
        <p:spPr>
          <a:xfrm>
            <a:off x="8141208" y="4005072"/>
            <a:ext cx="3544824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7" name="Text 30"/>
          <p:cNvSpPr/>
          <p:nvPr/>
        </p:nvSpPr>
        <p:spPr>
          <a:xfrm>
            <a:off x="8324088" y="4142232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200" dirty="0"/>
          </a:p>
        </p:txBody>
      </p:sp>
      <p:sp>
        <p:nvSpPr>
          <p:cNvPr id="38" name="Shape 31"/>
          <p:cNvSpPr/>
          <p:nvPr/>
        </p:nvSpPr>
        <p:spPr>
          <a:xfrm>
            <a:off x="10908792" y="4187952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9" name="Image 5" descr="/home/claude/mpd_pptx_t7/icons/resolve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51438" y="4330598"/>
            <a:ext cx="263347" cy="263347"/>
          </a:xfrm>
          <a:prstGeom prst="rect">
            <a:avLst/>
          </a:prstGeom>
        </p:spPr>
      </p:pic>
      <p:sp>
        <p:nvSpPr>
          <p:cNvPr id="40" name="Text 32"/>
          <p:cNvSpPr/>
          <p:nvPr/>
        </p:nvSpPr>
        <p:spPr>
          <a:xfrm>
            <a:off x="8324088" y="4782312"/>
            <a:ext cx="31790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Стиль конфлікту — вибір</a:t>
            </a:r>
            <a:endParaRPr lang="en-US" sz="1250" dirty="0"/>
          </a:p>
        </p:txBody>
      </p:sp>
      <p:sp>
        <p:nvSpPr>
          <p:cNvPr id="41" name="Text 33"/>
          <p:cNvSpPr/>
          <p:nvPr/>
        </p:nvSpPr>
        <p:spPr>
          <a:xfrm>
            <a:off x="8324088" y="5212080"/>
            <a:ext cx="317906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Ефективний керівник свідомо обирає стиль за моделлю Томаса–Кілманна</a:t>
            </a:r>
            <a:endParaRPr lang="en-US" sz="98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48472" y="-2377440"/>
            <a:ext cx="5669280" cy="5669280"/>
          </a:xfrm>
          <a:prstGeom prst="ellipse">
            <a:avLst/>
          </a:prstGeom>
          <a:solidFill>
            <a:srgbClr val="24365F">
              <a:alpha val="5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560320" y="4480560"/>
            <a:ext cx="4754880" cy="4754880"/>
          </a:xfrm>
          <a:prstGeom prst="ellipse">
            <a:avLst/>
          </a:prstGeom>
          <a:solidFill>
            <a:srgbClr val="24365F">
              <a:alpha val="4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ОБГОВОРЕННЯ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EB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228832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EB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02920" y="658368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Питання для обговорення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502920" y="1737360"/>
            <a:ext cx="457200" cy="457200"/>
          </a:xfrm>
          <a:prstGeom prst="ellipse">
            <a:avLst/>
          </a:prstGeom>
          <a:solidFill>
            <a:srgbClr val="24365F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143000" y="1691640"/>
            <a:ext cx="103601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ризики міжнародного проєкту у вашій галузі найважче ідентифікувати завчасно — і чому?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02920" y="2697480"/>
            <a:ext cx="457200" cy="457200"/>
          </a:xfrm>
          <a:prstGeom prst="ellipse">
            <a:avLst/>
          </a:prstGeom>
          <a:solidFill>
            <a:srgbClr val="24365F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2697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143000" y="2651760"/>
            <a:ext cx="103601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розрізнити ситуацію, що вимагає використання резерву на випадки, від тієї, що вимагає управлінського резерву?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502920" y="3657600"/>
            <a:ext cx="457200" cy="457200"/>
          </a:xfrm>
          <a:prstGeom prst="ellipse">
            <a:avLst/>
          </a:prstGeom>
          <a:solidFill>
            <a:srgbClr val="24365F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3657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143000" y="3611880"/>
            <a:ext cx="103601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Який стиль за моделлю Томаса–Кілманна ви застосовуєте найчастіше — і які конфлікти він залишає невирішеними?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502920" y="4892040"/>
            <a:ext cx="11183112" cy="0"/>
          </a:xfrm>
          <a:prstGeom prst="line">
            <a:avLst/>
          </a:prstGeom>
          <a:noFill/>
          <a:ln w="6350">
            <a:solidFill>
              <a:srgbClr val="AEB9D6"/>
            </a:solidFill>
            <a:prstDash val="dash"/>
          </a:ln>
        </p:spPr>
      </p:sp>
      <p:sp>
        <p:nvSpPr>
          <p:cNvPr id="18" name="Text 16"/>
          <p:cNvSpPr/>
          <p:nvPr/>
        </p:nvSpPr>
        <p:spPr>
          <a:xfrm>
            <a:off x="502920" y="5166360"/>
            <a:ext cx="111831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Дякуємо за увагу!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502920" y="5806440"/>
            <a:ext cx="11183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8: Оцінювання, звітність і сталість результатів міжнародного проєкту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2026-08-25T09:24:35Z</dcterms:created>
  <dcterms:modified xsi:type="dcterms:W3CDTF">2026-08-25T09:24:35Z</dcterms:modified>
</cp:coreProperties>
</file>