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795"/>
    <p:restoredTop sz="94654"/>
  </p:normalViewPr>
  <p:slideViewPr>
    <p:cSldViewPr snapToGrid="0" snapToObjects="1">
      <p:cViewPr varScale="1">
        <p:scale>
          <a:sx n="136" d="100"/>
          <a:sy n="136" d="100"/>
        </p:scale>
        <p:origin x="656" y="2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484554-DDFF-2844-977E-19BFC92C56E9}" type="datetimeFigureOut">
              <a:rPr lang="ru-UA" smtClean="0"/>
              <a:t>01.09.2026</a:t>
            </a:fld>
            <a:endParaRPr lang="ru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B8947F-877E-0C4A-B1DA-70C9ADDD64AC}" type="slidenum">
              <a:rPr lang="ru-UA" smtClean="0"/>
              <a:t>‹#›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39718748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B8947F-877E-0C4A-B1DA-70C9ADDD64AC}" type="slidenum">
              <a:rPr lang="ru-UA" smtClean="0"/>
              <a:t>8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9450871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6B8947F-877E-0C4A-B1DA-70C9ADDD64AC}" type="slidenum">
              <a:rPr lang="ru-UA" smtClean="0"/>
              <a:t>11</a:t>
            </a:fld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432139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g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24.jp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g"/><Relationship Id="rId3" Type="http://schemas.openxmlformats.org/officeDocument/2006/relationships/image" Target="../media/image37.jpg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ean_gymnast_background_fin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4048" y="2788920"/>
            <a:ext cx="4434840" cy="13533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СПОРТИВНА</a:t>
            </a:r>
            <a:br/>
            <a:r>
              <a:t>ГІМНАСТИКА</a:t>
            </a:r>
          </a:p>
        </p:txBody>
      </p:sp>
      <p:sp>
        <p:nvSpPr>
          <p:cNvPr id="4" name="Rectangle 3"/>
          <p:cNvSpPr/>
          <p:nvPr/>
        </p:nvSpPr>
        <p:spPr>
          <a:xfrm>
            <a:off x="393192" y="4133087"/>
            <a:ext cx="4572000" cy="27432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393192" y="4352544"/>
            <a:ext cx="4800600" cy="9875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BE00"/>
                </a:solidFill>
                <a:latin typeface="Arial"/>
              </a:defRPr>
            </a:pPr>
            <a:r>
              <a:t>ЯК ВИД СПОРТУ ТА</a:t>
            </a:r>
            <a:br/>
            <a:r>
              <a:t>НАВЧАЛЬНА ДИСЦИПЛІНА</a:t>
            </a:r>
          </a:p>
        </p:txBody>
      </p:sp>
      <p:sp>
        <p:nvSpPr>
          <p:cNvPr id="6" name="Rectangle 5"/>
          <p:cNvSpPr/>
          <p:nvPr/>
        </p:nvSpPr>
        <p:spPr>
          <a:xfrm>
            <a:off x="393192" y="5504688"/>
            <a:ext cx="4572000" cy="27432"/>
          </a:xfrm>
          <a:prstGeom prst="rect">
            <a:avLst/>
          </a:prstGeom>
          <a:solidFill>
            <a:srgbClr val="006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93192" y="5715000"/>
            <a:ext cx="210312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2100" b="1">
                <a:solidFill>
                  <a:srgbClr val="FFFFFF"/>
                </a:solidFill>
                <a:latin typeface="Arial"/>
              </a:defRPr>
            </a:pPr>
            <a:r>
              <a:t>ЛЕКЦІЯ 1</a:t>
            </a:r>
          </a:p>
        </p:txBody>
      </p:sp>
      <p:sp>
        <p:nvSpPr>
          <p:cNvPr id="8" name="Rectangle 7"/>
          <p:cNvSpPr/>
          <p:nvPr/>
        </p:nvSpPr>
        <p:spPr>
          <a:xfrm>
            <a:off x="11018520" y="5806440"/>
            <a:ext cx="658368" cy="658368"/>
          </a:xfrm>
          <a:prstGeom prst="rect">
            <a:avLst/>
          </a:prstGeom>
          <a:solidFill>
            <a:srgbClr val="043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018520" y="5897880"/>
            <a:ext cx="65836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75488"/>
            <a:ext cx="50292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rPr dirty="0"/>
              <a:t>ПЛАН ЛЕКЦІЇ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70432"/>
            <a:ext cx="3977639" cy="36576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Oval 4"/>
          <p:cNvSpPr/>
          <p:nvPr/>
        </p:nvSpPr>
        <p:spPr>
          <a:xfrm>
            <a:off x="658368" y="1508760"/>
            <a:ext cx="438912" cy="438912"/>
          </a:xfrm>
          <a:prstGeom prst="ellipse">
            <a:avLst/>
          </a:prstGeom>
          <a:solidFill>
            <a:srgbClr val="006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58368" y="1559051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80160" y="1490472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rPr dirty="0" err="1"/>
              <a:t>Гімнастика</a:t>
            </a:r>
            <a:r>
              <a:rPr dirty="0"/>
              <a:t> </a:t>
            </a:r>
            <a:r>
              <a:rPr dirty="0" err="1"/>
              <a:t>в</a:t>
            </a:r>
            <a:r>
              <a:rPr dirty="0"/>
              <a:t> </a:t>
            </a:r>
            <a:r>
              <a:rPr dirty="0" err="1"/>
              <a:t>системі</a:t>
            </a:r>
            <a:r>
              <a:rPr dirty="0"/>
              <a:t> </a:t>
            </a:r>
            <a:r>
              <a:rPr dirty="0" err="1"/>
              <a:t>фізичної</a:t>
            </a:r>
            <a:r>
              <a:rPr dirty="0"/>
              <a:t> </a:t>
            </a:r>
            <a:r>
              <a:rPr dirty="0" err="1"/>
              <a:t>культури</a:t>
            </a:r>
            <a:r>
              <a:rPr dirty="0"/>
              <a:t> </a:t>
            </a:r>
            <a:r>
              <a:rPr dirty="0" err="1"/>
              <a:t>і</a:t>
            </a:r>
            <a:r>
              <a:rPr dirty="0"/>
              <a:t> </a:t>
            </a:r>
            <a:r>
              <a:rPr dirty="0" err="1"/>
              <a:t>спорту</a:t>
            </a:r>
            <a:endParaRPr dirty="0"/>
          </a:p>
        </p:txBody>
      </p:sp>
      <p:sp>
        <p:nvSpPr>
          <p:cNvPr id="8" name="Oval 7"/>
          <p:cNvSpPr/>
          <p:nvPr/>
        </p:nvSpPr>
        <p:spPr>
          <a:xfrm>
            <a:off x="658368" y="2624328"/>
            <a:ext cx="438912" cy="438912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2674620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0F1419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80160" y="2606040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Виникнення та розвиток спортивної гімнастики</a:t>
            </a:r>
          </a:p>
        </p:txBody>
      </p:sp>
      <p:sp>
        <p:nvSpPr>
          <p:cNvPr id="11" name="Oval 10"/>
          <p:cNvSpPr/>
          <p:nvPr/>
        </p:nvSpPr>
        <p:spPr>
          <a:xfrm>
            <a:off x="658368" y="3739896"/>
            <a:ext cx="438912" cy="438912"/>
          </a:xfrm>
          <a:prstGeom prst="ellipse">
            <a:avLst/>
          </a:prstGeom>
          <a:solidFill>
            <a:srgbClr val="006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3790187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80160" y="3721608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Спортивна гімнастика в Україні</a:t>
            </a:r>
          </a:p>
        </p:txBody>
      </p:sp>
      <p:sp>
        <p:nvSpPr>
          <p:cNvPr id="14" name="Oval 13"/>
          <p:cNvSpPr/>
          <p:nvPr/>
        </p:nvSpPr>
        <p:spPr>
          <a:xfrm>
            <a:off x="658368" y="4855464"/>
            <a:ext cx="438912" cy="438912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4905756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0F1419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4837176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Чоловіче та жіноче гімнастичне багатоборство</a:t>
            </a:r>
          </a:p>
        </p:txBody>
      </p:sp>
      <p:sp>
        <p:nvSpPr>
          <p:cNvPr id="17" name="Oval 16"/>
          <p:cNvSpPr/>
          <p:nvPr/>
        </p:nvSpPr>
        <p:spPr>
          <a:xfrm>
            <a:off x="6419088" y="1508760"/>
            <a:ext cx="438912" cy="438912"/>
          </a:xfrm>
          <a:prstGeom prst="ellipse">
            <a:avLst/>
          </a:prstGeom>
          <a:solidFill>
            <a:srgbClr val="006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6419088" y="1559051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40879" y="1490472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Особливості рухової діяльності гімнастів</a:t>
            </a:r>
          </a:p>
        </p:txBody>
      </p:sp>
      <p:sp>
        <p:nvSpPr>
          <p:cNvPr id="20" name="Oval 19"/>
          <p:cNvSpPr/>
          <p:nvPr/>
        </p:nvSpPr>
        <p:spPr>
          <a:xfrm>
            <a:off x="6419088" y="2624328"/>
            <a:ext cx="438912" cy="438912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419088" y="2674620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0F1419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040879" y="2606040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Основні засоби спортивної гімнастики</a:t>
            </a:r>
          </a:p>
        </p:txBody>
      </p:sp>
      <p:sp>
        <p:nvSpPr>
          <p:cNvPr id="23" name="Oval 22"/>
          <p:cNvSpPr/>
          <p:nvPr/>
        </p:nvSpPr>
        <p:spPr>
          <a:xfrm>
            <a:off x="6419088" y="3739896"/>
            <a:ext cx="438912" cy="438912"/>
          </a:xfrm>
          <a:prstGeom prst="ellipse">
            <a:avLst/>
          </a:prstGeom>
          <a:solidFill>
            <a:srgbClr val="0069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19088" y="3790187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040879" y="3721608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500" b="0">
                <a:solidFill>
                  <a:srgbClr val="FFFFFF"/>
                </a:solidFill>
                <a:latin typeface="Arial"/>
              </a:defRPr>
            </a:pPr>
            <a:r>
              <a:t>Значення спортивної гімнастики для фахівців спеціальності А7 «Фізична культура і спорт»</a:t>
            </a:r>
          </a:p>
        </p:txBody>
      </p:sp>
      <p:sp>
        <p:nvSpPr>
          <p:cNvPr id="26" name="Oval 25"/>
          <p:cNvSpPr/>
          <p:nvPr/>
        </p:nvSpPr>
        <p:spPr>
          <a:xfrm>
            <a:off x="6419088" y="4855464"/>
            <a:ext cx="438912" cy="438912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19088" y="4905756"/>
            <a:ext cx="43891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0F1419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040879" y="4837176"/>
            <a:ext cx="4709160" cy="8229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Arial"/>
              </a:defRPr>
            </a:pPr>
            <a:r>
              <a:t>Основні вимоги безпеки під час занять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080" y="6236208"/>
            <a:ext cx="978408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>
              <a:defRPr sz="900" b="0">
                <a:solidFill>
                  <a:srgbClr val="BEC8D4"/>
                </a:solidFill>
                <a:latin typeface="Arial"/>
              </a:defRPr>
            </a:pPr>
            <a:r>
              <a:t>Лекція 1 • Спортивна гімнастика як вид спорту та навчальна дисципліна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1018520" y="5806440"/>
            <a:ext cx="658368" cy="658368"/>
          </a:xfrm>
          <a:prstGeom prst="rect">
            <a:avLst/>
          </a:prstGeom>
          <a:solidFill>
            <a:srgbClr val="043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018520" y="5897880"/>
            <a:ext cx="65836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457200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2800" b="1">
                <a:solidFill>
                  <a:srgbClr val="FFFFFF"/>
                </a:solidFill>
                <a:latin typeface="Arial"/>
              </a:defRPr>
            </a:pPr>
            <a:r>
              <a:t>ЩО ТАКЕ СПОРТИВНА ГІМНАСТИКА?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170432"/>
            <a:ext cx="4297680" cy="36576"/>
          </a:xfrm>
          <a:prstGeom prst="rect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85800" y="1508760"/>
            <a:ext cx="10835640" cy="1508760"/>
          </a:xfrm>
          <a:prstGeom prst="roundRect">
            <a:avLst/>
          </a:prstGeom>
          <a:solidFill>
            <a:srgbClr val="071C35"/>
          </a:solidFill>
          <a:ln>
            <a:solidFill>
              <a:srgbClr val="1A436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810512"/>
            <a:ext cx="1028700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Arial"/>
              </a:defRPr>
            </a:pPr>
            <a:r>
              <a:t>Спортивна гімнастика — складнокоординаційний вид спорту, основу якого становить виконання спеціальних гімнастичних вправ і комбінацій на встановлених видах гімнастичного багатоборства.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429000"/>
            <a:ext cx="3429000" cy="1874519"/>
          </a:xfrm>
          <a:prstGeom prst="roundRect">
            <a:avLst/>
          </a:prstGeom>
          <a:solidFill>
            <a:srgbClr val="08111C"/>
          </a:solidFill>
          <a:ln w="19050">
            <a:solidFill>
              <a:srgbClr val="006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3675887"/>
            <a:ext cx="30632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ТОЧНІСТЬ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4187952"/>
            <a:ext cx="29718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C"/>
                </a:solidFill>
                <a:latin typeface="Arial"/>
              </a:defRPr>
            </a:pPr>
            <a:r>
              <a:t>чіткі положення тіла,</a:t>
            </a:r>
            <a:br/>
            <a:r>
              <a:t>амплітуда та контроль рухів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3429000"/>
            <a:ext cx="3429000" cy="1874519"/>
          </a:xfrm>
          <a:prstGeom prst="roundRect">
            <a:avLst/>
          </a:prstGeom>
          <a:solidFill>
            <a:srgbClr val="08111C"/>
          </a:solidFill>
          <a:ln w="19050">
            <a:solidFill>
              <a:srgbClr val="FF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754880" y="3675887"/>
            <a:ext cx="30632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700" b="1">
                <a:solidFill>
                  <a:srgbClr val="FFBE00"/>
                </a:solidFill>
                <a:latin typeface="Arial"/>
              </a:defRPr>
            </a:pPr>
            <a:r>
              <a:t>СКЛАДНІСТЬ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00600" y="4187952"/>
            <a:ext cx="29718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C"/>
                </a:solidFill>
                <a:latin typeface="Arial"/>
              </a:defRPr>
            </a:pPr>
            <a:r>
              <a:t>статичні, силові, махові,</a:t>
            </a:r>
            <a:br/>
            <a:r>
              <a:t>обертальні та польотні елементи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366760" y="3429000"/>
            <a:ext cx="3429000" cy="1874519"/>
          </a:xfrm>
          <a:prstGeom prst="roundRect">
            <a:avLst/>
          </a:prstGeom>
          <a:solidFill>
            <a:srgbClr val="08111C"/>
          </a:solidFill>
          <a:ln w="19050">
            <a:solidFill>
              <a:srgbClr val="0069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549640" y="3675887"/>
            <a:ext cx="306324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700" b="1">
                <a:solidFill>
                  <a:srgbClr val="FFFFFF"/>
                </a:solidFill>
                <a:latin typeface="Arial"/>
              </a:defRPr>
            </a:pPr>
            <a:r>
              <a:t>ЯКІСТЬ ВИКОНАННЯ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595360" y="4187952"/>
            <a:ext cx="2971800" cy="7772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0">
                <a:solidFill>
                  <a:srgbClr val="C8D2DC"/>
                </a:solidFill>
                <a:latin typeface="Arial"/>
              </a:defRPr>
            </a:pPr>
            <a:r>
              <a:t>стабільність, культура рухів</a:t>
            </a:r>
            <a:br/>
            <a:r>
              <a:t>і точність приземлення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14400" y="5715000"/>
            <a:ext cx="996696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Arial"/>
              </a:defRPr>
            </a:pPr>
            <a:r>
              <a:t>У спортивній гімнастиці оцінюється не лише виконання рухового завдання, а й технічна якість його виконання.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018520" y="5806440"/>
            <a:ext cx="658368" cy="658368"/>
          </a:xfrm>
          <a:prstGeom prst="rect">
            <a:avLst/>
          </a:prstGeom>
          <a:solidFill>
            <a:srgbClr val="043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018520" y="5897880"/>
            <a:ext cx="658368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3080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384048" y="365760"/>
            <a:ext cx="658368" cy="530352"/>
          </a:xfrm>
          <a:prstGeom prst="rect">
            <a:avLst/>
          </a:prstGeom>
          <a:solidFill>
            <a:srgbClr val="04307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384048" y="438912"/>
            <a:ext cx="658368" cy="3200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0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310896"/>
            <a:ext cx="6492240" cy="9144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2700" b="1">
                <a:solidFill>
                  <a:srgbClr val="FFFFFF"/>
                </a:solidFill>
                <a:latin typeface="Arial"/>
              </a:defRPr>
            </a:pPr>
            <a:r>
              <a:t>ЯК ФОРМУВАЛАСЯ</a:t>
            </a:r>
            <a:br/>
            <a:r>
              <a:t>СПОРТИВНА ГІМНАСТИКА?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1417320"/>
            <a:ext cx="5120640" cy="4114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800" b="1">
                <a:solidFill>
                  <a:srgbClr val="FFBE00"/>
                </a:solidFill>
                <a:latin typeface="Arial"/>
              </a:defRPr>
            </a:pPr>
            <a:r>
              <a:t>ЕТАПИ СТАНОВЛЕННЯ І РОЗВИТКУ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02920" y="2788920"/>
            <a:ext cx="11064240" cy="0"/>
          </a:xfrm>
          <a:prstGeom prst="line">
            <a:avLst/>
          </a:prstGeom>
          <a:ln w="31750">
            <a:solidFill>
              <a:srgbClr val="2869C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/>
          <p:nvPr/>
        </p:nvSpPr>
        <p:spPr>
          <a:xfrm>
            <a:off x="1161288" y="2679191"/>
            <a:ext cx="219456" cy="219456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1993392"/>
            <a:ext cx="14173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Античність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85216" y="3054096"/>
            <a:ext cx="16459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0">
                <a:solidFill>
                  <a:srgbClr val="CDD5DE"/>
                </a:solidFill>
                <a:latin typeface="Arial"/>
              </a:defRPr>
            </a:pPr>
            <a:r>
              <a:t>Фізичні вправи як складова виховання та підготовки.</a:t>
            </a:r>
          </a:p>
        </p:txBody>
      </p:sp>
      <p:pic>
        <p:nvPicPr>
          <p:cNvPr id="11" name="Picture 10" descr="his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4160520"/>
            <a:ext cx="1572768" cy="1234440"/>
          </a:xfrm>
          <a:prstGeom prst="rect">
            <a:avLst/>
          </a:prstGeom>
          <a:ln w="12700">
            <a:solidFill>
              <a:srgbClr val="2869CD"/>
            </a:solidFill>
          </a:ln>
        </p:spPr>
      </p:pic>
      <p:sp>
        <p:nvSpPr>
          <p:cNvPr id="12" name="Oval 11"/>
          <p:cNvSpPr/>
          <p:nvPr/>
        </p:nvSpPr>
        <p:spPr>
          <a:xfrm>
            <a:off x="3383280" y="2679191"/>
            <a:ext cx="219456" cy="219456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880360" y="1993392"/>
            <a:ext cx="14173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XVIII–XIX ст.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07208" y="3054096"/>
            <a:ext cx="16459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0">
                <a:solidFill>
                  <a:srgbClr val="CDD5DE"/>
                </a:solidFill>
                <a:latin typeface="Arial"/>
              </a:defRPr>
            </a:pPr>
            <a:r>
              <a:t>Формування європейських систем гімнастики.</a:t>
            </a:r>
          </a:p>
        </p:txBody>
      </p:sp>
      <p:pic>
        <p:nvPicPr>
          <p:cNvPr id="15" name="Picture 14" descr="hist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2072" y="4160520"/>
            <a:ext cx="1572768" cy="1234440"/>
          </a:xfrm>
          <a:prstGeom prst="rect">
            <a:avLst/>
          </a:prstGeom>
          <a:ln w="12700">
            <a:solidFill>
              <a:srgbClr val="2869CD"/>
            </a:solidFill>
          </a:ln>
        </p:spPr>
      </p:pic>
      <p:sp>
        <p:nvSpPr>
          <p:cNvPr id="16" name="Oval 15"/>
          <p:cNvSpPr/>
          <p:nvPr/>
        </p:nvSpPr>
        <p:spPr>
          <a:xfrm>
            <a:off x="5605272" y="2679191"/>
            <a:ext cx="219456" cy="219456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102352" y="1993392"/>
            <a:ext cx="14173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XIX ст.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029200" y="3054096"/>
            <a:ext cx="16459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0">
                <a:solidFill>
                  <a:srgbClr val="CDD5DE"/>
                </a:solidFill>
                <a:latin typeface="Arial"/>
              </a:defRPr>
            </a:pPr>
            <a:r>
              <a:t>Розвиток гімнастичних приладів і товариств.</a:t>
            </a:r>
          </a:p>
        </p:txBody>
      </p:sp>
      <p:pic>
        <p:nvPicPr>
          <p:cNvPr id="19" name="Picture 18" descr="hist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064" y="4160520"/>
            <a:ext cx="1572768" cy="1234440"/>
          </a:xfrm>
          <a:prstGeom prst="rect">
            <a:avLst/>
          </a:prstGeom>
          <a:ln w="12700">
            <a:solidFill>
              <a:srgbClr val="2869CD"/>
            </a:solidFill>
          </a:ln>
        </p:spPr>
      </p:pic>
      <p:sp>
        <p:nvSpPr>
          <p:cNvPr id="20" name="Oval 19"/>
          <p:cNvSpPr/>
          <p:nvPr/>
        </p:nvSpPr>
        <p:spPr>
          <a:xfrm>
            <a:off x="7827264" y="2679191"/>
            <a:ext cx="219456" cy="219456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324344" y="1993392"/>
            <a:ext cx="14173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1896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251192" y="3054096"/>
            <a:ext cx="16459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0">
                <a:solidFill>
                  <a:srgbClr val="CDD5DE"/>
                </a:solidFill>
                <a:latin typeface="Arial"/>
              </a:defRPr>
            </a:pPr>
            <a:r>
              <a:t>Спортивна гімнастика в програмі І Олімпійських ігор сучасності.</a:t>
            </a:r>
          </a:p>
        </p:txBody>
      </p:sp>
      <p:pic>
        <p:nvPicPr>
          <p:cNvPr id="23" name="Picture 22" descr="hist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6056" y="4160520"/>
            <a:ext cx="1572768" cy="1234440"/>
          </a:xfrm>
          <a:prstGeom prst="rect">
            <a:avLst/>
          </a:prstGeom>
          <a:ln w="12700">
            <a:solidFill>
              <a:srgbClr val="2869CD"/>
            </a:solidFill>
          </a:ln>
        </p:spPr>
      </p:pic>
      <p:sp>
        <p:nvSpPr>
          <p:cNvPr id="24" name="Oval 23"/>
          <p:cNvSpPr/>
          <p:nvPr/>
        </p:nvSpPr>
        <p:spPr>
          <a:xfrm>
            <a:off x="10049256" y="2679191"/>
            <a:ext cx="219456" cy="219456"/>
          </a:xfrm>
          <a:prstGeom prst="ellipse">
            <a:avLst/>
          </a:prstGeom>
          <a:solidFill>
            <a:srgbClr val="FFBE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9546336" y="1993392"/>
            <a:ext cx="141732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rial"/>
              </a:defRPr>
            </a:pPr>
            <a:r>
              <a:t>XX–XXI ст.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473184" y="3054096"/>
            <a:ext cx="1645920" cy="9601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0">
                <a:solidFill>
                  <a:srgbClr val="CDD5DE"/>
                </a:solidFill>
                <a:latin typeface="Arial"/>
              </a:defRPr>
            </a:pPr>
            <a:r>
              <a:t>Ускладнення техніки, правил, обладнання та систем підготовки.</a:t>
            </a:r>
          </a:p>
        </p:txBody>
      </p:sp>
      <p:pic>
        <p:nvPicPr>
          <p:cNvPr id="27" name="Picture 26" descr="hist_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28048" y="4160520"/>
            <a:ext cx="1572768" cy="1234440"/>
          </a:xfrm>
          <a:prstGeom prst="rect">
            <a:avLst/>
          </a:prstGeom>
          <a:ln w="12700">
            <a:solidFill>
              <a:srgbClr val="2869CD"/>
            </a:solidFill>
          </a:ln>
        </p:spPr>
      </p:pic>
      <p:sp>
        <p:nvSpPr>
          <p:cNvPr id="28" name="Rounded Rectangle 27"/>
          <p:cNvSpPr/>
          <p:nvPr/>
        </p:nvSpPr>
        <p:spPr>
          <a:xfrm>
            <a:off x="1417320" y="5687568"/>
            <a:ext cx="9281160" cy="658368"/>
          </a:xfrm>
          <a:prstGeom prst="roundRect">
            <a:avLst/>
          </a:prstGeom>
          <a:solidFill>
            <a:srgbClr val="06111D"/>
          </a:solidFill>
          <a:ln>
            <a:solidFill>
              <a:srgbClr val="FFBE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1645920" y="5870448"/>
            <a:ext cx="882396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rial"/>
              </a:defRPr>
            </a:pPr>
            <a:r>
              <a:t>Спортивна гімнастика пройшла шлях від засобу фізичного виховання до сучасного олімпійського виду спорту.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16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28600" y="201168"/>
            <a:ext cx="502920" cy="457200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228600" y="256032"/>
            <a:ext cx="50292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21630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1170432" y="420624"/>
            <a:ext cx="100584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893808" y="420624"/>
            <a:ext cx="1024128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115568" y="384048"/>
            <a:ext cx="91440" cy="9144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899648" y="384048"/>
            <a:ext cx="91440" cy="91440"/>
          </a:xfrm>
          <a:prstGeom prst="ellipse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67712" y="173736"/>
            <a:ext cx="7726679" cy="5303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900" b="1">
                <a:solidFill>
                  <a:srgbClr val="FFFFFF"/>
                </a:solidFill>
                <a:latin typeface="Arial"/>
              </a:defRPr>
            </a:pPr>
            <a:r>
              <a:t>ВИДАТНІ ГІМНАСТИ УКРАЇНИ</a:t>
            </a:r>
          </a:p>
        </p:txBody>
      </p:sp>
      <p:pic>
        <p:nvPicPr>
          <p:cNvPr id="10" name="Picture 9" descr="athlet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" y="786384"/>
            <a:ext cx="2907792" cy="1975104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37160" y="786384"/>
            <a:ext cx="2907792" cy="1975104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37160" y="283464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50" b="1">
                <a:solidFill>
                  <a:srgbClr val="FFC107"/>
                </a:solidFill>
                <a:latin typeface="Arial"/>
              </a:defRPr>
            </a:pPr>
            <a:r>
              <a:t>ВІКТОР ЧУКАРІН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2880" y="3182112"/>
            <a:ext cx="2816352" cy="4705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br>
              <a:rPr dirty="0"/>
            </a:br>
            <a:r>
              <a:rPr lang="uk-UA" dirty="0"/>
              <a:t>7</a:t>
            </a:r>
            <a:r>
              <a:rPr dirty="0"/>
              <a:t>-</a:t>
            </a:r>
            <a:r>
              <a:rPr dirty="0" err="1"/>
              <a:t>разовий</a:t>
            </a:r>
            <a:r>
              <a:rPr dirty="0"/>
              <a:t> </a:t>
            </a:r>
            <a:r>
              <a:rPr dirty="0" err="1"/>
              <a:t>олімпійський</a:t>
            </a:r>
            <a:r>
              <a:rPr dirty="0"/>
              <a:t> </a:t>
            </a:r>
            <a:r>
              <a:rPr dirty="0" err="1"/>
              <a:t>чемпіон</a:t>
            </a:r>
            <a:r>
              <a:rPr dirty="0"/>
              <a:t>,</a:t>
            </a:r>
            <a:br>
              <a:rPr dirty="0"/>
            </a:br>
            <a:r>
              <a:rPr dirty="0" err="1"/>
              <a:t>піонер</a:t>
            </a:r>
            <a:r>
              <a:rPr dirty="0"/>
              <a:t> </a:t>
            </a:r>
            <a:r>
              <a:rPr dirty="0" err="1"/>
              <a:t>української</a:t>
            </a:r>
            <a:r>
              <a:rPr dirty="0"/>
              <a:t> </a:t>
            </a:r>
            <a:r>
              <a:rPr dirty="0" err="1"/>
              <a:t>школи</a:t>
            </a:r>
            <a:r>
              <a:rPr dirty="0"/>
              <a:t> </a:t>
            </a:r>
            <a:r>
              <a:rPr dirty="0" err="1"/>
              <a:t>гімнастики</a:t>
            </a:r>
            <a:endParaRPr dirty="0"/>
          </a:p>
        </p:txBody>
      </p:sp>
      <p:pic>
        <p:nvPicPr>
          <p:cNvPr id="14" name="Picture 13" descr="athlete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688" y="786384"/>
            <a:ext cx="2907792" cy="1975104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3218688" y="786384"/>
            <a:ext cx="2907792" cy="1975104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218688" y="283464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50" b="1">
                <a:solidFill>
                  <a:srgbClr val="FFC107"/>
                </a:solidFill>
                <a:latin typeface="Arial"/>
              </a:defRPr>
            </a:pPr>
            <a:r>
              <a:t>ЛАРИСА ЛАТИНІНА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264408" y="3182112"/>
            <a:ext cx="2816352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9-разова олімпійська чемпіонка,</a:t>
            </a:r>
            <a:br/>
            <a:r>
              <a:t>18-разова олімпійська медалістка,</a:t>
            </a:r>
            <a:br/>
            <a:r>
              <a:t>одна з найтитулованіших гімнасток</a:t>
            </a:r>
            <a:br/>
            <a:r>
              <a:t>в історії</a:t>
            </a:r>
          </a:p>
        </p:txBody>
      </p:sp>
      <p:pic>
        <p:nvPicPr>
          <p:cNvPr id="18" name="Picture 17" descr="athlete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216" y="786384"/>
            <a:ext cx="2907792" cy="1975104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6300216" y="786384"/>
            <a:ext cx="2907792" cy="1975104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300216" y="2834640"/>
            <a:ext cx="290779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50" b="1">
                <a:solidFill>
                  <a:srgbClr val="FFC107"/>
                </a:solidFill>
                <a:latin typeface="Arial"/>
              </a:defRPr>
            </a:pPr>
            <a:r>
              <a:t>БОРИС ШАХЛІН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45936" y="3182112"/>
            <a:ext cx="2816352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7-разовий олімпійський чемпіон,</a:t>
            </a:r>
            <a:br/>
            <a:r>
              <a:t>чемпіон світу,</a:t>
            </a:r>
            <a:br/>
            <a:r>
              <a:t>легенда світової гімнастики</a:t>
            </a:r>
          </a:p>
        </p:txBody>
      </p:sp>
      <p:pic>
        <p:nvPicPr>
          <p:cNvPr id="22" name="Picture 21" descr="athlete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89720" y="786384"/>
            <a:ext cx="2862072" cy="1975104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9189720" y="786384"/>
            <a:ext cx="2862072" cy="1975104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89720" y="2834640"/>
            <a:ext cx="286207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50" b="1">
                <a:solidFill>
                  <a:srgbClr val="FFC107"/>
                </a:solidFill>
                <a:latin typeface="Arial"/>
              </a:defRPr>
            </a:pPr>
            <a:r>
              <a:t>ЛІЛІЯ ПОДКОПАЄВА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235440" y="3182112"/>
            <a:ext cx="2770632" cy="7132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Олімпійська чемпіонка (1996),</a:t>
            </a:r>
            <a:br/>
            <a:r>
              <a:t>чемпіонка світу,</a:t>
            </a:r>
            <a:br/>
            <a:r>
              <a:t>зірка української гімнастики 90-х</a:t>
            </a:r>
          </a:p>
        </p:txBody>
      </p:sp>
      <p:pic>
        <p:nvPicPr>
          <p:cNvPr id="26" name="Picture 25" descr="athlete_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38528" y="4096512"/>
            <a:ext cx="2889504" cy="1764792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1938528" y="4096512"/>
            <a:ext cx="2889504" cy="176479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1938528" y="5925312"/>
            <a:ext cx="2889504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20" b="1">
                <a:solidFill>
                  <a:srgbClr val="FFC107"/>
                </a:solidFill>
                <a:latin typeface="Arial"/>
              </a:defRPr>
            </a:pPr>
            <a:r>
              <a:t>ВАЛЕРІЙ ГОНЧАРОВ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956816" y="6245352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60" b="0">
                <a:solidFill>
                  <a:srgbClr val="EEF0F4"/>
                </a:solidFill>
                <a:latin typeface="Arial"/>
              </a:defRPr>
            </a:pPr>
            <a:r>
              <a:t>Олімпійський чемпіон (2004),</a:t>
            </a:r>
            <a:br/>
            <a:r>
              <a:t>чемпіон світу,</a:t>
            </a:r>
            <a:br/>
            <a:r>
              <a:t>один із лідерів української гімнастики</a:t>
            </a:r>
            <a:br/>
            <a:r>
              <a:t>початку XXI століття</a:t>
            </a:r>
          </a:p>
        </p:txBody>
      </p:sp>
      <p:pic>
        <p:nvPicPr>
          <p:cNvPr id="30" name="Picture 29" descr="athlete_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47488" y="4096512"/>
            <a:ext cx="2889504" cy="1764792"/>
          </a:xfrm>
          <a:prstGeom prst="rect">
            <a:avLst/>
          </a:prstGeom>
        </p:spPr>
      </p:pic>
      <p:sp>
        <p:nvSpPr>
          <p:cNvPr id="31" name="Rounded Rectangle 30"/>
          <p:cNvSpPr/>
          <p:nvPr/>
        </p:nvSpPr>
        <p:spPr>
          <a:xfrm>
            <a:off x="5047488" y="4096512"/>
            <a:ext cx="2889504" cy="176479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047488" y="5925312"/>
            <a:ext cx="2889504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20" b="1">
                <a:solidFill>
                  <a:srgbClr val="FFC107"/>
                </a:solidFill>
                <a:latin typeface="Arial"/>
              </a:defRPr>
            </a:pPr>
            <a:r>
              <a:t>ОЛЕГ ВЕРНЯЄВ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65775" y="6245352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60" b="0">
                <a:solidFill>
                  <a:srgbClr val="EEF0F4"/>
                </a:solidFill>
                <a:latin typeface="Arial"/>
              </a:defRPr>
            </a:pPr>
            <a:r>
              <a:t>Олімпійський чемпіон (2016),</a:t>
            </a:r>
            <a:br/>
            <a:r>
              <a:t>чемпіон світу та Європи,</a:t>
            </a:r>
            <a:br/>
            <a:r>
              <a:t>багаторазовий призер</a:t>
            </a:r>
            <a:br/>
            <a:r>
              <a:t>міжнародних змагань</a:t>
            </a:r>
          </a:p>
        </p:txBody>
      </p:sp>
      <p:pic>
        <p:nvPicPr>
          <p:cNvPr id="34" name="Picture 33" descr="athlete_7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101583" y="4096512"/>
            <a:ext cx="2889504" cy="1764792"/>
          </a:xfrm>
          <a:prstGeom prst="rect">
            <a:avLst/>
          </a:prstGeom>
        </p:spPr>
      </p:pic>
      <p:sp>
        <p:nvSpPr>
          <p:cNvPr id="35" name="Rounded Rectangle 34"/>
          <p:cNvSpPr/>
          <p:nvPr/>
        </p:nvSpPr>
        <p:spPr>
          <a:xfrm>
            <a:off x="8101583" y="4096512"/>
            <a:ext cx="2889504" cy="176479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101583" y="5925312"/>
            <a:ext cx="2889504" cy="30175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20" b="1">
                <a:solidFill>
                  <a:srgbClr val="FFC107"/>
                </a:solidFill>
                <a:latin typeface="Arial"/>
              </a:defRPr>
            </a:pPr>
            <a:r>
              <a:t>ІЛЛЯ КОВТУН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119871" y="6245352"/>
            <a:ext cx="2852928" cy="54864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60" b="0">
                <a:solidFill>
                  <a:srgbClr val="EEF0F4"/>
                </a:solidFill>
                <a:latin typeface="Arial"/>
              </a:defRPr>
            </a:pPr>
            <a:r>
              <a:t>Срібний призер Олімпійських ігор (2024),</a:t>
            </a:r>
            <a:br/>
            <a:r>
              <a:t>призер чемпіонатів світу та Європи,</a:t>
            </a:r>
            <a:br/>
            <a:r>
              <a:t>надія української гімнастики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4592" y="146304"/>
            <a:ext cx="502920" cy="438912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592" y="201168"/>
            <a:ext cx="502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21227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941832" y="393192"/>
            <a:ext cx="82296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131552" y="393192"/>
            <a:ext cx="86868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901952" y="173736"/>
            <a:ext cx="809244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rial"/>
              </a:defRPr>
            </a:pPr>
            <a:r>
              <a:t>ЧОЛОВІЧЕ ГІМНАСТИЧНЕ БАГАТОБОРСТВО</a:t>
            </a:r>
          </a:p>
        </p:txBody>
      </p:sp>
      <p:pic>
        <p:nvPicPr>
          <p:cNvPr id="8" name="Picture 7" descr="even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777240"/>
            <a:ext cx="3657600" cy="16002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228600" y="77724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8600" y="246888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1. ВІЛЬНІ ВПРАВИ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1752" y="280720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Вправа виконується на килимі без музики.</a:t>
            </a:r>
            <a:br/>
            <a:r>
              <a:t>Поєднання акробатичних елементів,</a:t>
            </a:r>
            <a:br/>
            <a:r>
              <a:t>стрибків, обертів і силових елементів.</a:t>
            </a:r>
          </a:p>
        </p:txBody>
      </p:sp>
      <p:pic>
        <p:nvPicPr>
          <p:cNvPr id="12" name="Picture 11" descr="event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1104" y="777240"/>
            <a:ext cx="3657600" cy="16002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261104" y="77724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261104" y="246888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2. КІНЬ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4256" y="280720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Вправа виконується на коні махами ніг</a:t>
            </a:r>
            <a:br/>
            <a:r>
              <a:t>із переміщенням тіла в різних напрямках.</a:t>
            </a:r>
            <a:br/>
            <a:r>
              <a:t>Оцінюються техніка та складність.</a:t>
            </a:r>
          </a:p>
        </p:txBody>
      </p:sp>
      <p:pic>
        <p:nvPicPr>
          <p:cNvPr id="16" name="Picture 15" descr="event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3608" y="777240"/>
            <a:ext cx="3657600" cy="1600200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293608" y="77724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93608" y="246888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3. КІЛЬЦЯ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280720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Вправа на кільцях поєднує силові елементи</a:t>
            </a:r>
            <a:br/>
            <a:r>
              <a:t>високої складності, утримання статичних</a:t>
            </a:r>
            <a:br/>
            <a:r>
              <a:t>положень і динамічні перемахи.</a:t>
            </a:r>
          </a:p>
        </p:txBody>
      </p:sp>
      <p:pic>
        <p:nvPicPr>
          <p:cNvPr id="20" name="Picture 19" descr="event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600" y="3794760"/>
            <a:ext cx="3657600" cy="1600200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228600" y="379476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228600" y="548640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4. ОПОРНИЙ СТРИБОК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1752" y="582472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Гімнаст виконує розбіг, відштовхується</a:t>
            </a:r>
            <a:br/>
            <a:r>
              <a:t>від пружного містка та виконує політ</a:t>
            </a:r>
            <a:br/>
            <a:r>
              <a:t>із обертаннями перед приземленням.</a:t>
            </a:r>
          </a:p>
        </p:txBody>
      </p:sp>
      <p:pic>
        <p:nvPicPr>
          <p:cNvPr id="24" name="Picture 23" descr="event_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61104" y="3794760"/>
            <a:ext cx="3657600" cy="1600200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4261104" y="379476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261104" y="548640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5. ПАРАЛЕЛЬНІ БРУСИ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334256" y="582472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Вправа поєднує махові елементи, перемахи,</a:t>
            </a:r>
            <a:br/>
            <a:r>
              <a:t>перехвати та силові утримання.</a:t>
            </a:r>
            <a:br/>
            <a:r>
              <a:t>Оцінюються техніка й амплітуда рухів.</a:t>
            </a:r>
          </a:p>
        </p:txBody>
      </p:sp>
      <p:pic>
        <p:nvPicPr>
          <p:cNvPr id="28" name="Picture 27" descr="event_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3608" y="3794760"/>
            <a:ext cx="3657600" cy="1600200"/>
          </a:xfrm>
          <a:prstGeom prst="rect">
            <a:avLst/>
          </a:prstGeom>
        </p:spPr>
      </p:pic>
      <p:sp>
        <p:nvSpPr>
          <p:cNvPr id="29" name="Rounded Rectangle 28"/>
          <p:cNvSpPr/>
          <p:nvPr/>
        </p:nvSpPr>
        <p:spPr>
          <a:xfrm>
            <a:off x="8293608" y="3794760"/>
            <a:ext cx="3657600" cy="1600200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93608" y="5486400"/>
            <a:ext cx="3657600" cy="2926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500" b="1">
                <a:solidFill>
                  <a:srgbClr val="FFC107"/>
                </a:solidFill>
                <a:latin typeface="Arial"/>
              </a:defRPr>
            </a:pPr>
            <a:r>
              <a:t>6. ПЕРЕКЛАДИНА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366760" y="5824728"/>
            <a:ext cx="3511296" cy="6583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19" b="0">
                <a:solidFill>
                  <a:srgbClr val="EEF0F4"/>
                </a:solidFill>
                <a:latin typeface="Arial"/>
              </a:defRPr>
            </a:pPr>
            <a:r>
              <a:t>Вправа на високій перекладині включає махи,</a:t>
            </a:r>
            <a:br/>
            <a:r>
              <a:t>оберти, перельотні елементи та складні</a:t>
            </a:r>
            <a:br/>
            <a:r>
              <a:t>зіскоки з обертаннями.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4592" y="146304"/>
            <a:ext cx="502920" cy="438912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592" y="201168"/>
            <a:ext cx="502920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21227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5" name="Rectangle 4"/>
          <p:cNvSpPr/>
          <p:nvPr/>
        </p:nvSpPr>
        <p:spPr>
          <a:xfrm>
            <a:off x="941832" y="393192"/>
            <a:ext cx="82296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378440" y="393192"/>
            <a:ext cx="77724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874519" y="173736"/>
            <a:ext cx="8275320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rial"/>
              </a:defRPr>
            </a:pPr>
            <a:r>
              <a:t>ЖІНОЧЕ ГІМНАСТИЧНЕ БАГАТОБОРСТВО</a:t>
            </a:r>
          </a:p>
        </p:txBody>
      </p:sp>
      <p:pic>
        <p:nvPicPr>
          <p:cNvPr id="8" name="Picture 7" descr="wag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960120"/>
            <a:ext cx="5349240" cy="1627632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502920" y="960120"/>
            <a:ext cx="5349240" cy="162763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2920" y="2697480"/>
            <a:ext cx="5349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C107"/>
                </a:solidFill>
                <a:latin typeface="Arial"/>
              </a:defRPr>
            </a:pPr>
            <a:r>
              <a:t>1. ОПОРНИЙ СТРИБОК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3063239"/>
            <a:ext cx="507492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0">
                <a:solidFill>
                  <a:srgbClr val="EEF0F4"/>
                </a:solidFill>
                <a:latin typeface="Arial"/>
              </a:defRPr>
            </a:pPr>
            <a:r>
              <a:t>Розбіг, наскок на місток, відштовхування від стола,</a:t>
            </a:r>
            <a:br/>
            <a:r>
              <a:t>політ з обертаннями та контрольоване приземлення.</a:t>
            </a:r>
          </a:p>
        </p:txBody>
      </p:sp>
      <p:pic>
        <p:nvPicPr>
          <p:cNvPr id="12" name="Picture 11" descr="wag_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6792" y="960120"/>
            <a:ext cx="5349240" cy="1627632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336792" y="960120"/>
            <a:ext cx="5349240" cy="162763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336792" y="2697480"/>
            <a:ext cx="5349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C107"/>
                </a:solidFill>
                <a:latin typeface="Arial"/>
              </a:defRPr>
            </a:pPr>
            <a:r>
              <a:t>2. РІЗНОВИСОКІ БРУСИ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73952" y="3063239"/>
            <a:ext cx="507492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0">
                <a:solidFill>
                  <a:srgbClr val="EEF0F4"/>
                </a:solidFill>
                <a:latin typeface="Arial"/>
              </a:defRPr>
            </a:pPr>
            <a:r>
              <a:t>Махи, оберти, перельоти й переходи між жердинами.</a:t>
            </a:r>
            <a:br/>
            <a:r>
              <a:t>Важливі безперервність, амплітуда та точність рухів.</a:t>
            </a:r>
          </a:p>
        </p:txBody>
      </p:sp>
      <p:pic>
        <p:nvPicPr>
          <p:cNvPr id="16" name="Picture 15" descr="wag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" y="3794760"/>
            <a:ext cx="5349240" cy="1627632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502920" y="3794760"/>
            <a:ext cx="5349240" cy="162763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02920" y="5532120"/>
            <a:ext cx="5349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C107"/>
                </a:solidFill>
                <a:latin typeface="Arial"/>
              </a:defRPr>
            </a:pPr>
            <a:r>
              <a:t>3. КОЛОДА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0080" y="5897880"/>
            <a:ext cx="507492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0">
                <a:solidFill>
                  <a:srgbClr val="EEF0F4"/>
                </a:solidFill>
                <a:latin typeface="Arial"/>
              </a:defRPr>
            </a:pPr>
            <a:r>
              <a:t>Акробатичні й танцювальні елементи, стрибки,</a:t>
            </a:r>
            <a:br/>
            <a:r>
              <a:t>повороти та рівноваги на колоді шириною 10 см.</a:t>
            </a:r>
          </a:p>
        </p:txBody>
      </p:sp>
      <p:pic>
        <p:nvPicPr>
          <p:cNvPr id="20" name="Picture 19" descr="wag_1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6792" y="3794760"/>
            <a:ext cx="5349240" cy="1627632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6336792" y="3794760"/>
            <a:ext cx="5349240" cy="1627632"/>
          </a:xfrm>
          <a:prstGeom prst="roundRect">
            <a:avLst/>
          </a:prstGeom>
          <a:noFill/>
          <a:ln w="1397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336792" y="5532120"/>
            <a:ext cx="534924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C107"/>
                </a:solidFill>
                <a:latin typeface="Arial"/>
              </a:defRPr>
            </a:pPr>
            <a:r>
              <a:t>4. ВІЛЬНІ ВПРАВИ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473952" y="5897880"/>
            <a:ext cx="5074920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0">
                <a:solidFill>
                  <a:srgbClr val="EEF0F4"/>
                </a:solidFill>
                <a:latin typeface="Arial"/>
              </a:defRPr>
            </a:pPr>
            <a:r>
              <a:t>Акробатичні зв’язки поєднуються з танцювальними</a:t>
            </a:r>
            <a:br/>
            <a:r>
              <a:t>елементами та хореографією; виконуються під музику.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4592" y="137160"/>
            <a:ext cx="512064" cy="448056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592" y="192024"/>
            <a:ext cx="512064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21227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5" name="Rectangle 4"/>
          <p:cNvSpPr/>
          <p:nvPr/>
        </p:nvSpPr>
        <p:spPr>
          <a:xfrm>
            <a:off x="960120" y="384048"/>
            <a:ext cx="68580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652760" y="384048"/>
            <a:ext cx="59436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719072" y="146304"/>
            <a:ext cx="8823960" cy="49377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550" b="1">
                <a:solidFill>
                  <a:srgbClr val="FFFFFF"/>
                </a:solidFill>
                <a:latin typeface="Arial"/>
              </a:defRPr>
            </a:pPr>
            <a:r>
              <a:t>ОСОБЛИВОСТІ РУХОВОЇ ДІЯЛЬНОСТІ ГІМНАСТІВ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713232"/>
            <a:ext cx="10058400" cy="5029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20" b="0">
                <a:solidFill>
                  <a:srgbClr val="EEF0F4"/>
                </a:solidFill>
                <a:latin typeface="Arial"/>
              </a:defRPr>
            </a:pPr>
            <a:r>
              <a:t>Успішність у спортивній гімнастиці визначається гармонійним поєднанням фізичних якостей та високим рівнем технічної майстерності.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1298448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quality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888" y="1316736"/>
            <a:ext cx="3666744" cy="107899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20040" y="2478024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rPr dirty="0"/>
              <a:t>1. КООРДИНАЦІЯ РУХІВ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4904" y="2807208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t>Здатність точно та раціонально виконувати складні рухові дії й поєднувати елементи у цілісні комбінації.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42816" y="1298448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quality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103" y="1316736"/>
            <a:ext cx="3666744" cy="107899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334255" y="2478024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rPr dirty="0"/>
              <a:t>2. СИЛА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89120" y="2807208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rPr dirty="0" err="1"/>
              <a:t>Високий</a:t>
            </a:r>
            <a:r>
              <a:rPr dirty="0"/>
              <a:t> </a:t>
            </a:r>
            <a:r>
              <a:rPr dirty="0" err="1"/>
              <a:t>рівень</a:t>
            </a:r>
            <a:r>
              <a:rPr dirty="0"/>
              <a:t> </a:t>
            </a:r>
            <a:r>
              <a:rPr dirty="0" err="1"/>
              <a:t>максимальної</a:t>
            </a:r>
            <a:r>
              <a:rPr dirty="0"/>
              <a:t>, </a:t>
            </a:r>
            <a:r>
              <a:rPr dirty="0" err="1"/>
              <a:t>вибухової</a:t>
            </a:r>
            <a:r>
              <a:rPr dirty="0"/>
              <a:t> </a:t>
            </a:r>
            <a:r>
              <a:rPr dirty="0" err="1"/>
              <a:t>сили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силової</a:t>
            </a:r>
            <a:r>
              <a:rPr dirty="0"/>
              <a:t> </a:t>
            </a:r>
            <a:r>
              <a:rPr dirty="0" err="1"/>
              <a:t>витривалості</a:t>
            </a:r>
            <a:r>
              <a:rPr dirty="0"/>
              <a:t>, </a:t>
            </a:r>
            <a:r>
              <a:rPr dirty="0" err="1"/>
              <a:t>необхідний</a:t>
            </a:r>
            <a:r>
              <a:rPr dirty="0"/>
              <a:t> </a:t>
            </a:r>
            <a:r>
              <a:rPr dirty="0" err="1"/>
              <a:t>для</a:t>
            </a:r>
            <a:r>
              <a:rPr dirty="0"/>
              <a:t> </a:t>
            </a:r>
            <a:r>
              <a:rPr dirty="0" err="1"/>
              <a:t>виконання</a:t>
            </a:r>
            <a:r>
              <a:rPr dirty="0"/>
              <a:t> </a:t>
            </a:r>
            <a:r>
              <a:rPr dirty="0" err="1"/>
              <a:t>складних</a:t>
            </a:r>
            <a:r>
              <a:rPr dirty="0"/>
              <a:t> </a:t>
            </a:r>
            <a:r>
              <a:rPr dirty="0" err="1"/>
              <a:t>елементів</a:t>
            </a:r>
            <a:r>
              <a:rPr dirty="0"/>
              <a:t>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257031" y="1298448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quality_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19" y="1316736"/>
            <a:ext cx="3666744" cy="107899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8348471" y="2478024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t>3. ГНУЧКІСТЬ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03336" y="2807208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t>Велика амплітуда рухів у суглобах, що забезпечує правильну техніку та виразність виконання.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28600" y="3749039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quality_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888" y="3767327"/>
            <a:ext cx="3666744" cy="107899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20040" y="4928616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t>4. ШВИДКІСНО-СИЛОВІ ЗДІБНОСТІ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4904" y="5257800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t>Здатність швидко розвивати значні зусилля під час стрибків, відштовхувань, махових і обертальних елементів.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242816" y="3749039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quality_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1103" y="3767327"/>
            <a:ext cx="3666744" cy="1078992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4334255" y="4928616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rPr dirty="0"/>
              <a:t>5. РІВНОВАГА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389120" y="5257800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rPr dirty="0"/>
              <a:t>Здатність </a:t>
            </a:r>
            <a:r>
              <a:rPr dirty="0" err="1"/>
              <a:t>зберігати</a:t>
            </a:r>
            <a:r>
              <a:rPr dirty="0"/>
              <a:t> </a:t>
            </a:r>
            <a:r>
              <a:rPr dirty="0" err="1"/>
              <a:t>стійке</a:t>
            </a:r>
            <a:r>
              <a:rPr dirty="0"/>
              <a:t> </a:t>
            </a:r>
            <a:r>
              <a:rPr dirty="0" err="1"/>
              <a:t>положення</a:t>
            </a:r>
            <a:r>
              <a:rPr dirty="0"/>
              <a:t> </a:t>
            </a:r>
            <a:r>
              <a:rPr dirty="0" err="1"/>
              <a:t>тіла</a:t>
            </a:r>
            <a:r>
              <a:rPr dirty="0"/>
              <a:t> </a:t>
            </a:r>
            <a:r>
              <a:rPr dirty="0" err="1"/>
              <a:t>під</a:t>
            </a:r>
            <a:r>
              <a:rPr dirty="0"/>
              <a:t> </a:t>
            </a:r>
            <a:r>
              <a:rPr dirty="0" err="1"/>
              <a:t>час</a:t>
            </a:r>
            <a:r>
              <a:rPr dirty="0"/>
              <a:t> </a:t>
            </a:r>
            <a:r>
              <a:rPr dirty="0" err="1"/>
              <a:t>виконання</a:t>
            </a:r>
            <a:r>
              <a:rPr dirty="0"/>
              <a:t> </a:t>
            </a:r>
            <a:r>
              <a:rPr dirty="0" err="1"/>
              <a:t>елементів</a:t>
            </a:r>
            <a:r>
              <a:rPr dirty="0"/>
              <a:t> </a:t>
            </a:r>
            <a:r>
              <a:rPr dirty="0" err="1"/>
              <a:t>на</a:t>
            </a:r>
            <a:r>
              <a:rPr dirty="0"/>
              <a:t> </a:t>
            </a:r>
            <a:r>
              <a:rPr dirty="0" err="1"/>
              <a:t>вузьких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нестабільних</a:t>
            </a:r>
            <a:r>
              <a:rPr dirty="0"/>
              <a:t> </a:t>
            </a:r>
            <a:r>
              <a:rPr dirty="0" err="1"/>
              <a:t>опорах</a:t>
            </a:r>
            <a:r>
              <a:rPr dirty="0"/>
              <a:t>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57031" y="3749039"/>
            <a:ext cx="3703320" cy="2084831"/>
          </a:xfrm>
          <a:prstGeom prst="roundRect">
            <a:avLst/>
          </a:prstGeom>
          <a:solidFill>
            <a:srgbClr val="04162A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0" name="Picture 29" descr="quality_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19" y="3767327"/>
            <a:ext cx="3666744" cy="1078992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8348471" y="4928616"/>
            <a:ext cx="3520439" cy="2834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340" b="1">
                <a:solidFill>
                  <a:srgbClr val="FFC107"/>
                </a:solidFill>
                <a:latin typeface="Arial"/>
              </a:defRPr>
            </a:pPr>
            <a:r>
              <a:t>6. ПРОСТОРОВЕ ОРІЄНТУВАННЯ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403336" y="5257800"/>
            <a:ext cx="3410712" cy="4754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940" b="0">
                <a:solidFill>
                  <a:srgbClr val="EEF0F4"/>
                </a:solidFill>
                <a:latin typeface="Arial"/>
              </a:defRPr>
            </a:pPr>
            <a:r>
              <a:t>Здатність точно оцінювати положення тіла у просторі, напрям і траєкторію руху під час складних комбінацій.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38912" y="6126480"/>
            <a:ext cx="11292840" cy="475488"/>
          </a:xfrm>
          <a:prstGeom prst="roundRect">
            <a:avLst/>
          </a:prstGeom>
          <a:solidFill>
            <a:srgbClr val="041D37"/>
          </a:solidFill>
          <a:ln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8368" y="6254496"/>
            <a:ext cx="10835640" cy="2194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70" b="1">
                <a:solidFill>
                  <a:srgbClr val="FFFFFF"/>
                </a:solidFill>
                <a:latin typeface="Arial"/>
              </a:defRPr>
            </a:pPr>
            <a:r>
              <a:t>Поєднання цих якостей забезпечує технічну майстерність, надійність виконання та високий спортивний результат.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212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64592" y="137160"/>
            <a:ext cx="512064" cy="448056"/>
          </a:xfrm>
          <a:prstGeom prst="round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64592" y="192024"/>
            <a:ext cx="512064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800" b="1">
                <a:solidFill>
                  <a:srgbClr val="021227"/>
                </a:solidFill>
                <a:latin typeface="Arial"/>
              </a:defRPr>
            </a:pPr>
            <a:r>
              <a:t>9</a:t>
            </a:r>
          </a:p>
        </p:txBody>
      </p:sp>
      <p:sp>
        <p:nvSpPr>
          <p:cNvPr id="5" name="Rectangle 4"/>
          <p:cNvSpPr/>
          <p:nvPr/>
        </p:nvSpPr>
        <p:spPr>
          <a:xfrm>
            <a:off x="950976" y="384048"/>
            <a:ext cx="82296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10744200" y="384048"/>
            <a:ext cx="594360" cy="22860"/>
          </a:xfrm>
          <a:prstGeom prst="rect">
            <a:avLst/>
          </a:prstGeom>
          <a:solidFill>
            <a:srgbClr val="FFC10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920240" y="146304"/>
            <a:ext cx="8641080" cy="4846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600" b="1">
                <a:solidFill>
                  <a:srgbClr val="FFFFFF"/>
                </a:solidFill>
                <a:latin typeface="Arial"/>
              </a:defRPr>
            </a:pPr>
            <a:r>
              <a:t>ОСНОВНІ ЗАСОБИ СПОРТИВНОЇ ГІМНАСТИКИ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658368"/>
            <a:ext cx="10469880" cy="43891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60" b="0">
                <a:solidFill>
                  <a:srgbClr val="EEF0F4"/>
                </a:solidFill>
                <a:latin typeface="Arial"/>
              </a:defRPr>
            </a:pPr>
            <a:r>
              <a:t>Засоби спортивної гімнастики різноманітні та взаємопов’язані. У комплексному використанні вони забезпечують всебічний фізичний розвиток і формування рухових умінь.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19456" y="1225296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9184" y="1335024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1  СТРОЙОВІ ВПРАВИ</a:t>
            </a:r>
          </a:p>
        </p:txBody>
      </p:sp>
      <p:pic>
        <p:nvPicPr>
          <p:cNvPr id="11" name="Picture 10" descr="means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608" y="1682496"/>
            <a:ext cx="3639311" cy="96012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47472" y="2752344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Формують дисципліну, організованість та увагу.</a:t>
            </a:r>
            <a:br/>
            <a:r>
              <a:t>• Використовуються для організації занять, шикувань і перешикувань.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197096" y="1225296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306824" y="1335024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2  ЗАГАЛЬНОРОЗВИВАЮЧІ ВПРАВИ (ЗРВ)</a:t>
            </a:r>
          </a:p>
        </p:txBody>
      </p:sp>
      <p:pic>
        <p:nvPicPr>
          <p:cNvPr id="15" name="Picture 14" descr="means_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0248" y="1682496"/>
            <a:ext cx="3639311" cy="96012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325112" y="2752344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Спрямовані на всебічний фізичний розвиток.</a:t>
            </a:r>
            <a:br/>
            <a:r>
              <a:t>• Розвивають силу, гнучкість, швидкість, витривалість і координацію.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74736" y="1225296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284463" y="1335024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3  АКРОБАТИЧНІ ВПРАВИ</a:t>
            </a:r>
          </a:p>
        </p:txBody>
      </p:sp>
      <p:pic>
        <p:nvPicPr>
          <p:cNvPr id="19" name="Picture 18" descr="means_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7888" y="1682496"/>
            <a:ext cx="3639311" cy="9601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8302752" y="2752344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Включають перекати, перекиди, стійки, перевороти та інші акробатичні елементи.</a:t>
            </a:r>
            <a:br/>
            <a:r>
              <a:t>• Розвивають координацію, силу та сміливість.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219456" y="3611880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29184" y="3721608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4  ВПРАВИ НА ГІМНАСТИЧНИХ ПРИЛАДАХ</a:t>
            </a:r>
          </a:p>
        </p:txBody>
      </p:sp>
      <p:pic>
        <p:nvPicPr>
          <p:cNvPr id="23" name="Picture 22" descr="means_4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608" y="4069080"/>
            <a:ext cx="3639311" cy="96012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47472" y="5138928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Виконуються на різних гімнастичних приладах.</a:t>
            </a:r>
            <a:br/>
            <a:r>
              <a:t>• Включають махи, оберти, переходи, утримання та зіскоки.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197096" y="3611880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306824" y="3721608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5  ОПОРНІ СТРИБКИ</a:t>
            </a:r>
          </a:p>
        </p:txBody>
      </p:sp>
      <p:pic>
        <p:nvPicPr>
          <p:cNvPr id="27" name="Picture 26" descr="means_5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0248" y="4069080"/>
            <a:ext cx="3639311" cy="96012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325112" y="5138928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Виконуються з розбігу та відштовхування від містка.</a:t>
            </a:r>
            <a:br/>
            <a:r>
              <a:t>• Розвивають швидкісно-силові здібності, точність відштовхування і приземлення.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174736" y="3611880"/>
            <a:ext cx="3785615" cy="2212848"/>
          </a:xfrm>
          <a:prstGeom prst="roundRect">
            <a:avLst/>
          </a:prstGeom>
          <a:solidFill>
            <a:srgbClr val="03182D"/>
          </a:solidFill>
          <a:ln w="12700"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284463" y="3721608"/>
            <a:ext cx="3566159" cy="27432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280" b="1">
                <a:solidFill>
                  <a:srgbClr val="FFFFFF"/>
                </a:solidFill>
                <a:latin typeface="Arial"/>
              </a:defRPr>
            </a:pPr>
            <a:r>
              <a:t>6  ПРИКЛАДНІ ВПРАВИ</a:t>
            </a:r>
          </a:p>
        </p:txBody>
      </p:sp>
      <p:pic>
        <p:nvPicPr>
          <p:cNvPr id="31" name="Picture 30" descr="means_6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47888" y="4069080"/>
            <a:ext cx="3639311" cy="96012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302752" y="5138928"/>
            <a:ext cx="3529583" cy="5669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0" b="0">
                <a:solidFill>
                  <a:srgbClr val="EEF0F4"/>
                </a:solidFill>
                <a:latin typeface="Arial"/>
              </a:defRPr>
            </a:pPr>
            <a:r>
              <a:t>• Мають прикладний характер.</a:t>
            </a:r>
            <a:br/>
            <a:r>
              <a:t>• Сприяють розвитку витривалості, сили, спритності та орієнтування у просторі.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7472" y="5989320"/>
            <a:ext cx="11475720" cy="594360"/>
          </a:xfrm>
          <a:prstGeom prst="roundRect">
            <a:avLst/>
          </a:prstGeom>
          <a:solidFill>
            <a:srgbClr val="041D37"/>
          </a:solidFill>
          <a:ln>
            <a:solidFill>
              <a:srgbClr val="FFC10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58368" y="6181344"/>
            <a:ext cx="1143000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FFC107"/>
                </a:solidFill>
                <a:latin typeface="Arial"/>
              </a:defRPr>
            </a:pPr>
            <a:r>
              <a:t>ВИСНОВОК: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627632" y="6172200"/>
            <a:ext cx="9738360" cy="2468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080" b="0">
                <a:solidFill>
                  <a:srgbClr val="FFFFFF"/>
                </a:solidFill>
                <a:latin typeface="Arial"/>
              </a:defRPr>
            </a:pPr>
            <a:r>
              <a:t>Раціональне використання всіх груп засобів забезпечує гармонійний фізичний розвиток, формування рухових умінь і навичок.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82880" y="164592"/>
            <a:ext cx="658368" cy="62179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82880" y="256032"/>
            <a:ext cx="658368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300" b="1">
                <a:solidFill>
                  <a:srgbClr val="FFFFFF"/>
                </a:solidFill>
                <a:latin typeface="Arial"/>
              </a:defRPr>
            </a:pPr>
            <a:r>
              <a:t>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17320" y="164592"/>
            <a:ext cx="9509760" cy="3931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500" b="1">
                <a:solidFill>
                  <a:srgbClr val="052B52"/>
                </a:solidFill>
                <a:latin typeface="Arial"/>
              </a:defRPr>
            </a:pPr>
            <a:r>
              <a:t>ЗНАЧЕННЯ СПОРТИВНОЇ ГІМНАСТИКИ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548640"/>
            <a:ext cx="9966960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200" b="1">
                <a:solidFill>
                  <a:srgbClr val="052B52"/>
                </a:solidFill>
                <a:latin typeface="Arial"/>
              </a:defRPr>
            </a:pPr>
            <a:r>
              <a:t>ДЛЯ ФАХІВЦЯ А7 «ФІЗИЧНА КУЛЬТУРА І СПОРТ»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13232" y="1005840"/>
            <a:ext cx="10835640" cy="530352"/>
          </a:xfrm>
          <a:prstGeom prst="roundRect">
            <a:avLst/>
          </a:prstGeom>
          <a:solidFill>
            <a:srgbClr val="FFFFFF"/>
          </a:solidFill>
          <a:ln w="13970">
            <a:solidFill>
              <a:srgbClr val="052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143000"/>
            <a:ext cx="10442448" cy="2377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1">
                <a:solidFill>
                  <a:srgbClr val="141414"/>
                </a:solidFill>
                <a:latin typeface="Arial"/>
              </a:defRPr>
            </a:pPr>
            <a:r>
              <a:t>Спортивна гімнастика формує комплекс знань, умінь і професійних компетентностей, необхідних майбутньому фахівцю у сфері фізичної культури і спорту.</a:t>
            </a:r>
          </a:p>
        </p:txBody>
      </p:sp>
      <p:sp>
        <p:nvSpPr>
          <p:cNvPr id="9" name="Oval 8"/>
          <p:cNvSpPr/>
          <p:nvPr/>
        </p:nvSpPr>
        <p:spPr>
          <a:xfrm>
            <a:off x="4407408" y="1847088"/>
            <a:ext cx="3401568" cy="3401568"/>
          </a:xfrm>
          <a:prstGeom prst="ellipse">
            <a:avLst/>
          </a:prstGeom>
          <a:solidFill>
            <a:srgbClr val="FFFFFF"/>
          </a:solidFill>
          <a:ln w="38100">
            <a:solidFill>
              <a:srgbClr val="052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coac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0288" y="1920240"/>
            <a:ext cx="2999232" cy="315468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4709160" y="4818888"/>
            <a:ext cx="2788920" cy="566928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09160" y="4892040"/>
            <a:ext cx="2788920" cy="2011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ФАХІВЕЦЬ А7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709160" y="5138928"/>
            <a:ext cx="2788920" cy="1645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50" b="1">
                <a:solidFill>
                  <a:srgbClr val="FFBF00"/>
                </a:solidFill>
                <a:latin typeface="Arial"/>
              </a:defRPr>
            </a:pPr>
            <a:r>
              <a:t>ФІЗИЧНА КУЛЬТУРА І СПОРТ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" y="1828800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50392" y="1737360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96112" y="1792224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1. НАВЧАННЯ РУХОВИХ ДІЙ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05840" y="2121408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Уміння навчати техніки гімнастичних вправ, добирати ефективні методи й прийоми з урахуванням віку та підготовленості.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47472" y="3054096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850392" y="2962656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96112" y="3017520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2. ДЕМОНСТРАЦІЯ ВПРАВ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3346703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Технічно правильний показ допомагає пояснювати рухові дії, акцентувати ключові елементи техніки та підвищувати ефективність навчання.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347472" y="4279392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850392" y="4187952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96112" y="4242816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3. ОРГАНІЗАЦІЯ ЗАНЯТЬ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05840" y="4572000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Уміння планувати й проводити заняття, організовувати групу, забезпечувати дисципліну, раціональне використання часу та обладнання.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29600" y="1828800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732520" y="1737360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778240" y="1792224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4. ВИКОРИСТАННЯ ТЕРМІНОЛОГІЇ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887968" y="2121408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Знання гімнастичної термінології забезпечує точність пояснення вправ, команд і методичних вказівок та професійну культуру мовлення.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8229600" y="3054096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732520" y="2962656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778240" y="3017520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5. СКЛАДАННЯ КОМПЛЕКСІВ ВПРАВ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887968" y="3346703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Уміння підбирати комплекси для розвитку фізичних якостей, корекції постави, профілактики травм і вирішення навчально-тренувальних завдань.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8229600" y="4279392"/>
            <a:ext cx="3611880" cy="1042415"/>
          </a:xfrm>
          <a:prstGeom prst="roundRect">
            <a:avLst/>
          </a:prstGeom>
          <a:solidFill>
            <a:srgbClr val="FFFFFF"/>
          </a:solidFill>
          <a:ln w="11430">
            <a:solidFill>
              <a:srgbClr val="0E427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8732520" y="4187952"/>
            <a:ext cx="2697480" cy="292608"/>
          </a:xfrm>
          <a:prstGeom prst="roundRect">
            <a:avLst/>
          </a:prstGeom>
          <a:solidFill>
            <a:srgbClr val="FFB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778240" y="4242816"/>
            <a:ext cx="2606040" cy="1737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080" b="1">
                <a:solidFill>
                  <a:srgbClr val="141414"/>
                </a:solidFill>
                <a:latin typeface="Arial"/>
              </a:defRPr>
            </a:pPr>
            <a:r>
              <a:t>6. СТРАХОВКА ТА ДОПОМОГА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887968" y="4572000"/>
            <a:ext cx="2788920" cy="64008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919" b="0">
                <a:solidFill>
                  <a:srgbClr val="141414"/>
                </a:solidFill>
                <a:latin typeface="Arial"/>
              </a:defRPr>
            </a:pPr>
            <a:r>
              <a:t>Володіння способами страховки й допомоги забезпечує безпеку, попередження травм та впевненість під час засвоєння складних вправ.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968496" y="2350008"/>
            <a:ext cx="502920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7744968" y="2350008"/>
            <a:ext cx="484632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3968496" y="3575304"/>
            <a:ext cx="502920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7744968" y="3575304"/>
            <a:ext cx="484632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3968496" y="4800600"/>
            <a:ext cx="502920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7744968" y="4800600"/>
            <a:ext cx="484632" cy="18288"/>
          </a:xfrm>
          <a:prstGeom prst="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868680" y="5852160"/>
            <a:ext cx="10378440" cy="621792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1170432" y="6044184"/>
            <a:ext cx="982980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30" b="1">
                <a:solidFill>
                  <a:srgbClr val="FFFFFF"/>
                </a:solidFill>
                <a:latin typeface="Arial"/>
              </a:defRPr>
            </a:pPr>
            <a:r>
              <a:t>Спортивна гімнастика формує фундамент рухової культури, розвиває фізичні якості, дисципліну, відповідальність і професійну майстерність фахівця.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A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46304" y="128016"/>
            <a:ext cx="713232" cy="658368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146304" y="228600"/>
            <a:ext cx="713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400" b="1">
                <a:solidFill>
                  <a:srgbClr val="FFFFFF"/>
                </a:solidFill>
                <a:latin typeface="Arial"/>
              </a:defRPr>
            </a:pPr>
            <a:r>
              <a:t>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760" y="109728"/>
            <a:ext cx="9372600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450" b="1">
                <a:solidFill>
                  <a:srgbClr val="052B52"/>
                </a:solidFill>
                <a:latin typeface="Arial"/>
              </a:defRPr>
            </a:pPr>
            <a:r>
              <a:t>БЕЗПЕКА, СТРАХОВКА ТА ДОПОМОГА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25880" y="475488"/>
            <a:ext cx="9738360" cy="35661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2150" b="1">
                <a:solidFill>
                  <a:srgbClr val="124982"/>
                </a:solidFill>
                <a:latin typeface="Arial"/>
              </a:defRPr>
            </a:pPr>
            <a:r>
              <a:t>ПІД ЧАС ЗАНЯТЬ СПОРТИВНОЮ ГІМНАСТИКОЮ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28600" y="868680"/>
            <a:ext cx="11722608" cy="502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052B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502920" y="996696"/>
            <a:ext cx="11155680" cy="25603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120" b="1">
                <a:solidFill>
                  <a:srgbClr val="052B52"/>
                </a:solidFill>
                <a:latin typeface="Arial"/>
              </a:defRPr>
            </a:pPr>
            <a:r>
              <a:t>Головне завдання викладача (тренера) – створити безпечні умови для занять, попередити травматизм і навчити студентів правильно страхувати та допомагати під час виконання вправ.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28600" y="1481328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20040" y="1572768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20040" y="161848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8" y="1572768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ПЕРЕВІРКА ПРИЛАДІВ</a:t>
            </a:r>
            <a:br/>
            <a:r>
              <a:t>І МІСЦЯ ЗАНЯТЬ</a:t>
            </a:r>
          </a:p>
        </p:txBody>
      </p:sp>
      <p:pic>
        <p:nvPicPr>
          <p:cNvPr id="13" name="Picture 12" descr="safety_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2011680"/>
            <a:ext cx="3593591" cy="786384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93192" y="288036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Перевір справність приладів та кріплень.</a:t>
            </a:r>
            <a:br/>
            <a:r>
              <a:t>• Переконайся у стійкості конструкцій.</a:t>
            </a:r>
            <a:br/>
            <a:r>
              <a:t>• Мати розміщуй щільно, без зазорів.</a:t>
            </a:r>
            <a:br/>
            <a:r>
              <a:t>• Робоча зона має бути вільною.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206240" y="1481328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297679" y="1572768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297679" y="161848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18888" y="1572768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РОЗМИНКА – ОБОВ’ЯЗКОВА</a:t>
            </a:r>
            <a:br/>
            <a:r>
              <a:t>УМОВА БЕЗПЕЧНОЇ РОБОТИ</a:t>
            </a:r>
          </a:p>
        </p:txBody>
      </p:sp>
      <p:pic>
        <p:nvPicPr>
          <p:cNvPr id="19" name="Picture 18" descr="safety_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7679" y="2011680"/>
            <a:ext cx="3593591" cy="786384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370831" y="288036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Поступово підвищуй навантаження.</a:t>
            </a:r>
            <a:br/>
            <a:r>
              <a:t>• Розігрій основні групи м’язів і суглоби.</a:t>
            </a:r>
            <a:br/>
            <a:r>
              <a:t>• Використовуй динамічні вправи.</a:t>
            </a:r>
            <a:br/>
            <a:r>
              <a:t>• Розминка знижує ризик травм.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83879" y="1481328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8275319" y="1572768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275319" y="161848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796528" y="1572768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ПРАВИЛЬНА ОРГАНІЗАЦІЯ</a:t>
            </a:r>
            <a:br/>
            <a:r>
              <a:t>ВИКОНАННЯ ВПРАВ</a:t>
            </a:r>
          </a:p>
        </p:txBody>
      </p:sp>
      <p:pic>
        <p:nvPicPr>
          <p:cNvPr id="25" name="Picture 24" descr="safety_3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5319" y="2011680"/>
            <a:ext cx="3593591" cy="786384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348471" y="288036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Чітко поясни завдання і порядок виконання.</a:t>
            </a:r>
            <a:br/>
            <a:r>
              <a:t>• Дотримуйся черговості та дисципліни.</a:t>
            </a:r>
            <a:br/>
            <a:r>
              <a:t>• Забезпеч достатній інтервал між студентами.</a:t>
            </a:r>
            <a:br/>
            <a:r>
              <a:t>• Не допускай одночасних небезпечних вправ.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8600" y="3675887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320040" y="3767327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320040" y="381304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1248" y="3767327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СТРАХОВКА – ОСНОВНИЙ ЗАСІБ</a:t>
            </a:r>
            <a:br/>
            <a:r>
              <a:t>ПОПЕРЕДЖЕННЯ ТРАВМ</a:t>
            </a:r>
          </a:p>
        </p:txBody>
      </p:sp>
      <p:pic>
        <p:nvPicPr>
          <p:cNvPr id="31" name="Picture 30" descr="safety_4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040" y="4206240"/>
            <a:ext cx="3593591" cy="78638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93192" y="507492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Страхуй, коли існує ризик падіння.</a:t>
            </a:r>
            <a:br/>
            <a:r>
              <a:t>• Займай стійке положення поруч із виконавцем.</a:t>
            </a:r>
            <a:br/>
            <a:r>
              <a:t>• Супроводжуй рух без різких втручань.</a:t>
            </a:r>
            <a:br/>
            <a:r>
              <a:t>• Постійно контролюй виконання вправи.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4206240" y="3675887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4297679" y="3767327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297679" y="381304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818888" y="3767327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ФІЗИЧНА ДОПОМОГА</a:t>
            </a:r>
            <a:br/>
            <a:r>
              <a:t>ПІД ЧАС НАВЧАННЯ</a:t>
            </a:r>
          </a:p>
        </p:txBody>
      </p:sp>
      <p:pic>
        <p:nvPicPr>
          <p:cNvPr id="37" name="Picture 36" descr="safety_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97679" y="4206240"/>
            <a:ext cx="3593591" cy="786384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370831" y="507492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Допомога застосовується під час навчання нових елементів.</a:t>
            </a:r>
            <a:br/>
            <a:r>
              <a:t>• Допомагай лише в потрібний момент.</a:t>
            </a:r>
            <a:br/>
            <a:r>
              <a:t>• Дії мають бути точними й своєчасними.</a:t>
            </a:r>
            <a:br/>
            <a:r>
              <a:t>• Узгоджуй допомогу з рухами гімнаста.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8183879" y="3675887"/>
            <a:ext cx="3776472" cy="210312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12498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8275319" y="3767327"/>
            <a:ext cx="420624" cy="365760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8275319" y="3813048"/>
            <a:ext cx="420624" cy="2286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796528" y="3767327"/>
            <a:ext cx="3063239" cy="38404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150" b="1">
                <a:solidFill>
                  <a:srgbClr val="052B52"/>
                </a:solidFill>
                <a:latin typeface="Arial"/>
              </a:defRPr>
            </a:pPr>
            <a:r>
              <a:t>БЕЗПЕЧНЕ ПРИЗЕМЛЕННЯ</a:t>
            </a:r>
            <a:br/>
            <a:r>
              <a:t>ТА ВИКОРИСТАННЯ МАТІВ</a:t>
            </a:r>
          </a:p>
        </p:txBody>
      </p:sp>
      <p:pic>
        <p:nvPicPr>
          <p:cNvPr id="43" name="Picture 42" descr="safety_6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5319" y="4206240"/>
            <a:ext cx="3593591" cy="786384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8348471" y="5074920"/>
            <a:ext cx="3447288" cy="62179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860" b="0">
                <a:solidFill>
                  <a:srgbClr val="141414"/>
                </a:solidFill>
                <a:latin typeface="Arial"/>
              </a:defRPr>
            </a:pPr>
            <a:r>
              <a:t>• Приземляйся на обидві ноги з амортизацією.</a:t>
            </a:r>
            <a:br/>
            <a:r>
              <a:t>• Зберігай рівновагу після приземлення.</a:t>
            </a:r>
            <a:br/>
            <a:r>
              <a:t>• Використовуй мати достатньої товщини.</a:t>
            </a:r>
            <a:br/>
            <a:r>
              <a:t>• Після вправи звільняй робочу зону.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228600" y="5961888"/>
            <a:ext cx="11722608" cy="603504"/>
          </a:xfrm>
          <a:prstGeom prst="roundRect">
            <a:avLst/>
          </a:prstGeom>
          <a:solidFill>
            <a:srgbClr val="052B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02920" y="6108192"/>
            <a:ext cx="11018520" cy="1646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spAutoFit/>
          </a:bodyPr>
          <a:lstStyle/>
          <a:p>
            <a:pPr algn="l">
              <a:defRPr sz="1070" b="0">
                <a:solidFill>
                  <a:srgbClr val="FFFFFF"/>
                </a:solidFill>
                <a:latin typeface="Arial"/>
              </a:defRPr>
            </a:pPr>
            <a:r>
              <a:rPr dirty="0" err="1"/>
              <a:t>Безпека</a:t>
            </a:r>
            <a:r>
              <a:rPr dirty="0"/>
              <a:t> – </a:t>
            </a:r>
            <a:r>
              <a:rPr dirty="0" err="1"/>
              <a:t>це</a:t>
            </a:r>
            <a:r>
              <a:rPr dirty="0"/>
              <a:t> </a:t>
            </a:r>
            <a:r>
              <a:rPr dirty="0" err="1"/>
              <a:t>відповідальність</a:t>
            </a:r>
            <a:r>
              <a:rPr dirty="0"/>
              <a:t> </a:t>
            </a:r>
            <a:r>
              <a:rPr dirty="0" err="1"/>
              <a:t>кожного</a:t>
            </a:r>
            <a:r>
              <a:rPr dirty="0"/>
              <a:t> </a:t>
            </a:r>
            <a:r>
              <a:rPr dirty="0" err="1"/>
              <a:t>учасника</a:t>
            </a:r>
            <a:r>
              <a:rPr dirty="0"/>
              <a:t> </a:t>
            </a:r>
            <a:r>
              <a:rPr dirty="0" err="1"/>
              <a:t>занять</a:t>
            </a:r>
            <a:r>
              <a:rPr dirty="0"/>
              <a:t>. </a:t>
            </a:r>
            <a:r>
              <a:rPr dirty="0" err="1"/>
              <a:t>Дисципліна</a:t>
            </a:r>
            <a:r>
              <a:rPr dirty="0"/>
              <a:t>, </a:t>
            </a:r>
            <a:r>
              <a:rPr dirty="0" err="1"/>
              <a:t>уважність</a:t>
            </a:r>
            <a:r>
              <a:rPr dirty="0"/>
              <a:t> </a:t>
            </a:r>
            <a:r>
              <a:rPr dirty="0" err="1"/>
              <a:t>і</a:t>
            </a:r>
            <a:r>
              <a:rPr dirty="0"/>
              <a:t> </a:t>
            </a:r>
            <a:r>
              <a:rPr dirty="0" err="1"/>
              <a:t>правильна</a:t>
            </a:r>
            <a:r>
              <a:rPr dirty="0"/>
              <a:t> </a:t>
            </a:r>
            <a:r>
              <a:rPr dirty="0" err="1"/>
              <a:t>страховка</a:t>
            </a:r>
            <a:r>
              <a:rPr dirty="0"/>
              <a:t> </a:t>
            </a:r>
            <a:r>
              <a:rPr dirty="0" err="1"/>
              <a:t>допомагають</a:t>
            </a:r>
            <a:r>
              <a:rPr dirty="0"/>
              <a:t> </a:t>
            </a:r>
            <a:r>
              <a:rPr dirty="0" err="1"/>
              <a:t>зберегти</a:t>
            </a:r>
            <a:r>
              <a:rPr dirty="0"/>
              <a:t> </a:t>
            </a:r>
            <a:r>
              <a:rPr dirty="0" err="1"/>
              <a:t>здоров’я</a:t>
            </a:r>
            <a:r>
              <a:rPr dirty="0"/>
              <a:t> </a:t>
            </a:r>
            <a:r>
              <a:rPr dirty="0" err="1"/>
              <a:t>та</a:t>
            </a:r>
            <a:r>
              <a:rPr dirty="0"/>
              <a:t> </a:t>
            </a:r>
            <a:r>
              <a:rPr dirty="0" err="1"/>
              <a:t>досягти</a:t>
            </a:r>
            <a:r>
              <a:rPr dirty="0"/>
              <a:t> </a:t>
            </a:r>
            <a:r>
              <a:rPr dirty="0" err="1"/>
              <a:t>високих</a:t>
            </a:r>
            <a:r>
              <a:rPr dirty="0"/>
              <a:t> </a:t>
            </a:r>
            <a:r>
              <a:rPr dirty="0" err="1"/>
              <a:t>результатів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1407</Words>
  <Application>Microsoft Macintosh PowerPoint</Application>
  <PresentationFormat>Широкоэкранный</PresentationFormat>
  <Paragraphs>164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Aptos</vt:lpstr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Microsoft Office User</cp:lastModifiedBy>
  <cp:revision>5</cp:revision>
  <dcterms:created xsi:type="dcterms:W3CDTF">2013-01-27T09:14:16Z</dcterms:created>
  <dcterms:modified xsi:type="dcterms:W3CDTF">2026-09-01T16:51:17Z</dcterms:modified>
  <cp:category/>
</cp:coreProperties>
</file>