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09E808-1104-4DEE-AF79-8F043EFF9523}" v="72" dt="2026-10-21T17:11:18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a Hladyshchuk" userId="76f89f3d3a5d35e1" providerId="LiveId" clId="{57AFC747-19C7-44B3-8C4B-E513CF6FC1C7}"/>
    <pc:docChg chg="undo custSel modSld">
      <pc:chgData name="Yana Hladyshchuk" userId="76f89f3d3a5d35e1" providerId="LiveId" clId="{57AFC747-19C7-44B3-8C4B-E513CF6FC1C7}" dt="2026-10-21T17:11:33.949" v="121" actId="1076"/>
      <pc:docMkLst>
        <pc:docMk/>
      </pc:docMkLst>
      <pc:sldChg chg="modSp mod">
        <pc:chgData name="Yana Hladyshchuk" userId="76f89f3d3a5d35e1" providerId="LiveId" clId="{57AFC747-19C7-44B3-8C4B-E513CF6FC1C7}" dt="2026-10-21T17:10:14.685" v="53" actId="20577"/>
        <pc:sldMkLst>
          <pc:docMk/>
          <pc:sldMk cId="0" sldId="260"/>
        </pc:sldMkLst>
        <pc:spChg chg="mod">
          <ac:chgData name="Yana Hladyshchuk" userId="76f89f3d3a5d35e1" providerId="LiveId" clId="{57AFC747-19C7-44B3-8C4B-E513CF6FC1C7}" dt="2026-10-21T17:10:04.837" v="51" actId="403"/>
          <ac:spMkLst>
            <pc:docMk/>
            <pc:sldMk cId="0" sldId="260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10:04.837" v="51" actId="403"/>
          <ac:spMkLst>
            <pc:docMk/>
            <pc:sldMk cId="0" sldId="260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10:04.837" v="51" actId="403"/>
          <ac:spMkLst>
            <pc:docMk/>
            <pc:sldMk cId="0" sldId="260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10:04.837" v="51" actId="403"/>
          <ac:spMkLst>
            <pc:docMk/>
            <pc:sldMk cId="0" sldId="260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09:46.761" v="47" actId="14100"/>
          <ac:spMkLst>
            <pc:docMk/>
            <pc:sldMk cId="0" sldId="260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10:04.837" v="51" actId="403"/>
          <ac:spMkLst>
            <pc:docMk/>
            <pc:sldMk cId="0" sldId="260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10:04.837" v="51" actId="403"/>
          <ac:spMkLst>
            <pc:docMk/>
            <pc:sldMk cId="0" sldId="260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10:04.837" v="51" actId="403"/>
          <ac:spMkLst>
            <pc:docMk/>
            <pc:sldMk cId="0" sldId="260"/>
            <ac:spMk id="10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09:46.761" v="47" actId="14100"/>
          <ac:spMkLst>
            <pc:docMk/>
            <pc:sldMk cId="0" sldId="260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10:14.685" v="53" actId="20577"/>
          <ac:spMkLst>
            <pc:docMk/>
            <pc:sldMk cId="0" sldId="260"/>
            <ac:spMk id="1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10:04.837" v="51" actId="403"/>
          <ac:spMkLst>
            <pc:docMk/>
            <pc:sldMk cId="0" sldId="260"/>
            <ac:spMk id="1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10:04.837" v="51" actId="403"/>
          <ac:spMkLst>
            <pc:docMk/>
            <pc:sldMk cId="0" sldId="260"/>
            <ac:spMk id="14" creationId="{00000000-0000-0000-0000-000000000000}"/>
          </ac:spMkLst>
        </pc:spChg>
      </pc:sldChg>
      <pc:sldChg chg="addSp modSp mod">
        <pc:chgData name="Yana Hladyshchuk" userId="76f89f3d3a5d35e1" providerId="LiveId" clId="{57AFC747-19C7-44B3-8C4B-E513CF6FC1C7}" dt="2026-10-21T17:11:33.949" v="121" actId="1076"/>
        <pc:sldMkLst>
          <pc:docMk/>
          <pc:sldMk cId="0" sldId="265"/>
        </pc:sldMkLst>
        <pc:spChg chg="mod">
          <ac:chgData name="Yana Hladyshchuk" userId="76f89f3d3a5d35e1" providerId="LiveId" clId="{57AFC747-19C7-44B3-8C4B-E513CF6FC1C7}" dt="2026-10-21T17:11:33.949" v="121" actId="1076"/>
          <ac:spMkLst>
            <pc:docMk/>
            <pc:sldMk cId="0" sldId="265"/>
            <ac:spMk id="4" creationId="{00000000-0000-0000-0000-000000000000}"/>
          </ac:spMkLst>
        </pc:spChg>
        <pc:spChg chg="add mod">
          <ac:chgData name="Yana Hladyshchuk" userId="76f89f3d3a5d35e1" providerId="LiveId" clId="{57AFC747-19C7-44B3-8C4B-E513CF6FC1C7}" dt="2026-10-21T17:11:05.354" v="63" actId="1076"/>
          <ac:spMkLst>
            <pc:docMk/>
            <pc:sldMk cId="0" sldId="265"/>
            <ac:spMk id="8" creationId="{8DBB0CA5-9F3D-2E8B-F037-54866B17FB26}"/>
          </ac:spMkLst>
        </pc:spChg>
        <pc:picChg chg="mod">
          <ac:chgData name="Yana Hladyshchuk" userId="76f89f3d3a5d35e1" providerId="LiveId" clId="{57AFC747-19C7-44B3-8C4B-E513CF6FC1C7}" dt="2026-10-21T17:10:48.163" v="58" actId="1076"/>
          <ac:picMkLst>
            <pc:docMk/>
            <pc:sldMk cId="0" sldId="265"/>
            <ac:picMk id="5" creationId="{00000000-0000-0000-0000-000000000000}"/>
          </ac:picMkLst>
        </pc:picChg>
      </pc:sldChg>
      <pc:sldChg chg="modSp mod">
        <pc:chgData name="Yana Hladyshchuk" userId="76f89f3d3a5d35e1" providerId="LiveId" clId="{57AFC747-19C7-44B3-8C4B-E513CF6FC1C7}" dt="2026-10-18T14:01:39.939" v="6" actId="1076"/>
        <pc:sldMkLst>
          <pc:docMk/>
          <pc:sldMk cId="0" sldId="267"/>
        </pc:sldMkLst>
        <pc:spChg chg="mod">
          <ac:chgData name="Yana Hladyshchuk" userId="76f89f3d3a5d35e1" providerId="LiveId" clId="{57AFC747-19C7-44B3-8C4B-E513CF6FC1C7}" dt="2026-10-18T14:01:38.035" v="5" actId="1076"/>
          <ac:spMkLst>
            <pc:docMk/>
            <pc:sldMk cId="0" sldId="267"/>
            <ac:spMk id="4" creationId="{00000000-0000-0000-0000-000000000000}"/>
          </ac:spMkLst>
        </pc:spChg>
        <pc:picChg chg="mod">
          <ac:chgData name="Yana Hladyshchuk" userId="76f89f3d3a5d35e1" providerId="LiveId" clId="{57AFC747-19C7-44B3-8C4B-E513CF6FC1C7}" dt="2026-10-18T14:01:39.939" v="6" actId="1076"/>
          <ac:picMkLst>
            <pc:docMk/>
            <pc:sldMk cId="0" sldId="267"/>
            <ac:picMk id="5" creationId="{00000000-0000-0000-0000-000000000000}"/>
          </ac:picMkLst>
        </pc:picChg>
      </pc:sldChg>
      <pc:sldChg chg="modSp mod">
        <pc:chgData name="Yana Hladyshchuk" userId="76f89f3d3a5d35e1" providerId="LiveId" clId="{57AFC747-19C7-44B3-8C4B-E513CF6FC1C7}" dt="2026-10-18T14:02:18.529" v="9"/>
        <pc:sldMkLst>
          <pc:docMk/>
          <pc:sldMk cId="0" sldId="269"/>
        </pc:sldMkLst>
        <pc:graphicFrameChg chg="mod modGraphic">
          <ac:chgData name="Yana Hladyshchuk" userId="76f89f3d3a5d35e1" providerId="LiveId" clId="{57AFC747-19C7-44B3-8C4B-E513CF6FC1C7}" dt="2026-10-18T14:02:18.529" v="9"/>
          <ac:graphicFrameMkLst>
            <pc:docMk/>
            <pc:sldMk cId="0" sldId="269"/>
            <ac:graphicFrameMk id="3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10-18T14:02:48.884" v="17" actId="14100"/>
        <pc:sldMkLst>
          <pc:docMk/>
          <pc:sldMk cId="0" sldId="270"/>
        </pc:sldMkLst>
        <pc:spChg chg="mod">
          <ac:chgData name="Yana Hladyshchuk" userId="76f89f3d3a5d35e1" providerId="LiveId" clId="{57AFC747-19C7-44B3-8C4B-E513CF6FC1C7}" dt="2026-10-18T14:02:48.884" v="17" actId="14100"/>
          <ac:spMkLst>
            <pc:docMk/>
            <pc:sldMk cId="0" sldId="270"/>
            <ac:spMk id="4" creationId="{00000000-0000-0000-0000-000000000000}"/>
          </ac:spMkLst>
        </pc:spChg>
      </pc:sldChg>
      <pc:sldChg chg="modSp">
        <pc:chgData name="Yana Hladyshchuk" userId="76f89f3d3a5d35e1" providerId="LiveId" clId="{57AFC747-19C7-44B3-8C4B-E513CF6FC1C7}" dt="2026-10-21T16:43:44.973" v="29" actId="20577"/>
        <pc:sldMkLst>
          <pc:docMk/>
          <pc:sldMk cId="0" sldId="277"/>
        </pc:sldMkLst>
        <pc:spChg chg="mod">
          <ac:chgData name="Yana Hladyshchuk" userId="76f89f3d3a5d35e1" providerId="LiveId" clId="{57AFC747-19C7-44B3-8C4B-E513CF6FC1C7}" dt="2026-10-21T16:43:44.973" v="29" actId="20577"/>
          <ac:spMkLst>
            <pc:docMk/>
            <pc:sldMk cId="0" sldId="277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4:03:08.356" v="18" actId="1076"/>
        <pc:sldMkLst>
          <pc:docMk/>
          <pc:sldMk cId="0" sldId="282"/>
        </pc:sldMkLst>
        <pc:picChg chg="mod">
          <ac:chgData name="Yana Hladyshchuk" userId="76f89f3d3a5d35e1" providerId="LiveId" clId="{57AFC747-19C7-44B3-8C4B-E513CF6FC1C7}" dt="2026-10-18T14:03:08.356" v="18" actId="1076"/>
          <ac:picMkLst>
            <pc:docMk/>
            <pc:sldMk cId="0" sldId="282"/>
            <ac:picMk id="4" creationId="{00000000-0000-0000-0000-000000000000}"/>
          </ac:picMkLst>
        </pc:picChg>
      </pc:sldChg>
      <pc:sldChg chg="modSp mod">
        <pc:chgData name="Yana Hladyshchuk" userId="76f89f3d3a5d35e1" providerId="LiveId" clId="{57AFC747-19C7-44B3-8C4B-E513CF6FC1C7}" dt="2026-10-21T16:45:13.558" v="34"/>
        <pc:sldMkLst>
          <pc:docMk/>
          <pc:sldMk cId="0" sldId="292"/>
        </pc:sldMkLst>
        <pc:graphicFrameChg chg="mod modGraphic">
          <ac:chgData name="Yana Hladyshchuk" userId="76f89f3d3a5d35e1" providerId="LiveId" clId="{57AFC747-19C7-44B3-8C4B-E513CF6FC1C7}" dt="2026-10-21T16:45:13.558" v="34"/>
          <ac:graphicFrameMkLst>
            <pc:docMk/>
            <pc:sldMk cId="0" sldId="292"/>
            <ac:graphicFrameMk id="3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10-21T16:45:33.460" v="39" actId="20577"/>
        <pc:sldMkLst>
          <pc:docMk/>
          <pc:sldMk cId="0" sldId="293"/>
        </pc:sldMkLst>
        <pc:spChg chg="mod">
          <ac:chgData name="Yana Hladyshchuk" userId="76f89f3d3a5d35e1" providerId="LiveId" clId="{57AFC747-19C7-44B3-8C4B-E513CF6FC1C7}" dt="2026-10-21T16:45:33.460" v="39" actId="20577"/>
          <ac:spMkLst>
            <pc:docMk/>
            <pc:sldMk cId="0" sldId="293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 1"/>
          <p:cNvSpPr/>
          <p:nvPr/>
        </p:nvSpPr>
        <p:spPr>
          <a:xfrm>
            <a:off x="7863840" y="-1463040"/>
            <a:ext cx="6583680" cy="658368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Декор 2"/>
          <p:cNvSpPr/>
          <p:nvPr/>
        </p:nvSpPr>
        <p:spPr>
          <a:xfrm>
            <a:off x="9418320" y="3291840"/>
            <a:ext cx="4206240" cy="42062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Декор 3"/>
          <p:cNvSpPr/>
          <p:nvPr/>
        </p:nvSpPr>
        <p:spPr>
          <a:xfrm>
            <a:off x="8595360" y="4297680"/>
            <a:ext cx="1097280" cy="109728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Університет"/>
          <p:cNvSpPr txBox="1"/>
          <p:nvPr/>
        </p:nvSpPr>
        <p:spPr>
          <a:xfrm>
            <a:off x="822960" y="1234440"/>
            <a:ext cx="7863840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>
                <a:solidFill>
                  <a:srgbClr val="F2C14E"/>
                </a:solidFill>
                <a:latin typeface="Montserrat"/>
                <a:ea typeface="Montserrat"/>
                <a:cs typeface="Montserrat"/>
              </a:rPr>
              <a:t>Державний університет «Житомирська політехніка»</a:t>
            </a:r>
          </a:p>
        </p:txBody>
      </p:sp>
      <p:sp>
        <p:nvSpPr>
          <p:cNvPr id="6" name="Заголовок"/>
          <p:cNvSpPr txBox="1"/>
          <p:nvPr/>
        </p:nvSpPr>
        <p:spPr>
          <a:xfrm>
            <a:off x="822960" y="2468880"/>
            <a:ext cx="7863840" cy="23774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uk-UA" sz="5800" b="1">
                <a:solidFill>
                  <a:srgbClr val="FFFFFF"/>
                </a:solidFill>
                <a:latin typeface="Montserrat"/>
              </a:rPr>
              <a:t>ЕКОНОМІЧНА ТЕОРІЯ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"/>
          <p:cNvSpPr/>
          <p:nvPr/>
        </p:nvSpPr>
        <p:spPr>
          <a:xfrm>
            <a:off x="-1828800" y="4389120"/>
            <a:ext cx="4572000" cy="457200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Заголовок"/>
          <p:cNvSpPr txBox="1"/>
          <p:nvPr/>
        </p:nvSpPr>
        <p:spPr>
          <a:xfrm>
            <a:off x="640080" y="914400"/>
            <a:ext cx="4480560" cy="4114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lang="uk-UA" sz="3200" b="1">
                <a:solidFill>
                  <a:srgbClr val="FFFFFF"/>
                </a:solidFill>
                <a:latin typeface="Montserrat"/>
              </a:rPr>
              <a:t>Тема 4. Основні типи ринкових структур</a:t>
            </a:r>
          </a:p>
        </p:txBody>
      </p:sp>
      <p:sp>
        <p:nvSpPr>
          <p:cNvPr id="4" name="Пункт плану"/>
          <p:cNvSpPr/>
          <p:nvPr/>
        </p:nvSpPr>
        <p:spPr>
          <a:xfrm>
            <a:off x="5669280" y="1687068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4.1. Ринкове господарство і деперсоніфікований  механізм цін</a:t>
            </a:r>
          </a:p>
        </p:txBody>
      </p:sp>
      <p:sp>
        <p:nvSpPr>
          <p:cNvPr id="5" name="Пункт плану"/>
          <p:cNvSpPr/>
          <p:nvPr/>
        </p:nvSpPr>
        <p:spPr>
          <a:xfrm>
            <a:off x="5669280" y="2903220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4.2. Механізм ринку досконалої конкуренції</a:t>
            </a:r>
          </a:p>
        </p:txBody>
      </p:sp>
      <p:sp>
        <p:nvSpPr>
          <p:cNvPr id="6" name="Пункт плану"/>
          <p:cNvSpPr/>
          <p:nvPr/>
        </p:nvSpPr>
        <p:spPr>
          <a:xfrm>
            <a:off x="5669280" y="4119372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4.3. Механізм ринку недосконалої конкуренції</a:t>
            </a:r>
          </a:p>
        </p:txBody>
      </p:sp>
      <p:sp>
        <p:nvSpPr>
          <p:cNvPr id="7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14284B"/>
                </a:solidFill>
                <a:latin typeface="Montserrat"/>
              </a:rPr>
              <a:t>2</a:t>
            </a:fld>
            <a:endParaRPr lang="uk-UA" sz="1000" b="1">
              <a:solidFill>
                <a:srgbClr val="14284B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>
                <a:solidFill>
                  <a:srgbClr val="14284B"/>
                </a:solidFill>
                <a:latin typeface="Montserrat"/>
              </a:rPr>
              <a:t>4.1. Ринкове господарство і деперсоніфікований механізм цін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Категорії </a:t>
            </a:r>
            <a:r>
              <a:rPr lang="uk-UA" sz="24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попиту, пропозиції і ціни </a:t>
            </a: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є взаємозв'язаними.</a:t>
            </a:r>
          </a:p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Рівноважна ціна, що встановлюється за рівноваги попиту і пропозиції  на усіх ринках  є певною «нормальною ціною».</a:t>
            </a:r>
          </a:p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«Нормальна ціна» </a:t>
            </a: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стан найефективнішого , за наявних  технологій, використання усіх основних факторів виробництва: праці, капіталу, землі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Деперсоніфікований механізм ціноутворення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«Невидима рука» Адама Сміта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</a:t>
            </a:r>
            <a:r>
              <a:rPr lang="uk-UA" sz="20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координує дії 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окремих товаровиробників і споживачів продукції.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Кожен діє у </a:t>
            </a:r>
            <a:r>
              <a:rPr lang="uk-UA" sz="20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власних інтересах 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маючи за орієнтир тільки зростання чи падіння цін.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 результаті неузгоджених, самостійних  дій окремих суб'єктів економіки, що ґрунтуються на підпорядкуванні механізму ціноутворення </a:t>
            </a:r>
            <a:r>
              <a:rPr lang="uk-UA" sz="20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встановлюється певний порядок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а структура суспільного продукту певною мірою узгоджується з структурою суспільних потреб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«Невидима рука» 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це знеособлений ціновий механізм, що координує процес вибору окремих виробників і споживачів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4.2. Механізм ринку досконалої конкуренції</a:t>
            </a:r>
          </a:p>
        </p:txBody>
      </p:sp>
      <p:sp>
        <p:nvSpPr>
          <p:cNvPr id="3" name="Блок схеми"/>
          <p:cNvSpPr/>
          <p:nvPr/>
        </p:nvSpPr>
        <p:spPr>
          <a:xfrm>
            <a:off x="457200" y="1366519"/>
            <a:ext cx="11277295" cy="637033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/>
          </a:p>
        </p:txBody>
      </p:sp>
      <p:sp>
        <p:nvSpPr>
          <p:cNvPr id="4" name="Текст блоку"/>
          <p:cNvSpPr txBox="1"/>
          <p:nvPr/>
        </p:nvSpPr>
        <p:spPr>
          <a:xfrm>
            <a:off x="594360" y="1366519"/>
            <a:ext cx="11002975" cy="637033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6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Ринок досконалої конкуренції</a:t>
            </a:r>
          </a:p>
        </p:txBody>
      </p:sp>
      <p:sp>
        <p:nvSpPr>
          <p:cNvPr id="5" name="Блок схеми"/>
          <p:cNvSpPr/>
          <p:nvPr/>
        </p:nvSpPr>
        <p:spPr>
          <a:xfrm>
            <a:off x="457200" y="2250438"/>
            <a:ext cx="11277295" cy="637033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/>
          </a:p>
        </p:txBody>
      </p:sp>
      <p:sp>
        <p:nvSpPr>
          <p:cNvPr id="6" name="Текст блоку"/>
          <p:cNvSpPr txBox="1"/>
          <p:nvPr/>
        </p:nvSpPr>
        <p:spPr>
          <a:xfrm>
            <a:off x="594360" y="2250438"/>
            <a:ext cx="11002975" cy="637033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6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Велика кількість продавців і покупців</a:t>
            </a:r>
          </a:p>
        </p:txBody>
      </p:sp>
      <p:sp>
        <p:nvSpPr>
          <p:cNvPr id="7" name="Блок схеми"/>
          <p:cNvSpPr/>
          <p:nvPr/>
        </p:nvSpPr>
        <p:spPr>
          <a:xfrm>
            <a:off x="457200" y="3093719"/>
            <a:ext cx="11277295" cy="637033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/>
          </a:p>
        </p:txBody>
      </p:sp>
      <p:sp>
        <p:nvSpPr>
          <p:cNvPr id="8" name="Текст блоку"/>
          <p:cNvSpPr txBox="1"/>
          <p:nvPr/>
        </p:nvSpPr>
        <p:spPr>
          <a:xfrm>
            <a:off x="594360" y="3093719"/>
            <a:ext cx="10138462" cy="637033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6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Висока мобільність факторів виробництва</a:t>
            </a:r>
          </a:p>
        </p:txBody>
      </p:sp>
      <p:sp>
        <p:nvSpPr>
          <p:cNvPr id="9" name="Блок схеми"/>
          <p:cNvSpPr/>
          <p:nvPr/>
        </p:nvSpPr>
        <p:spPr>
          <a:xfrm>
            <a:off x="457200" y="3947159"/>
            <a:ext cx="11277295" cy="637033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/>
          </a:p>
        </p:txBody>
      </p:sp>
      <p:sp>
        <p:nvSpPr>
          <p:cNvPr id="10" name="Текст блоку"/>
          <p:cNvSpPr txBox="1"/>
          <p:nvPr/>
        </p:nvSpPr>
        <p:spPr>
          <a:xfrm>
            <a:off x="594360" y="3947159"/>
            <a:ext cx="10138462" cy="637033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6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Відсутність перешкод для входження в галузь або вихід з неї</a:t>
            </a:r>
          </a:p>
        </p:txBody>
      </p:sp>
      <p:sp>
        <p:nvSpPr>
          <p:cNvPr id="11" name="Блок схеми"/>
          <p:cNvSpPr/>
          <p:nvPr/>
        </p:nvSpPr>
        <p:spPr>
          <a:xfrm>
            <a:off x="457200" y="4770119"/>
            <a:ext cx="11277295" cy="637033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/>
          </a:p>
        </p:txBody>
      </p:sp>
      <p:sp>
        <p:nvSpPr>
          <p:cNvPr id="12" name="Текст блоку"/>
          <p:cNvSpPr txBox="1"/>
          <p:nvPr/>
        </p:nvSpPr>
        <p:spPr>
          <a:xfrm>
            <a:off x="594360" y="4770119"/>
            <a:ext cx="10138462" cy="637033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600" b="1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Однорідність (стандартизованість) продукції</a:t>
            </a:r>
          </a:p>
        </p:txBody>
      </p:sp>
      <p:sp>
        <p:nvSpPr>
          <p:cNvPr id="13" name="Блок схеми"/>
          <p:cNvSpPr/>
          <p:nvPr/>
        </p:nvSpPr>
        <p:spPr>
          <a:xfrm>
            <a:off x="457200" y="5603239"/>
            <a:ext cx="11277295" cy="637033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/>
          </a:p>
        </p:txBody>
      </p:sp>
      <p:sp>
        <p:nvSpPr>
          <p:cNvPr id="14" name="Текст блоку"/>
          <p:cNvSpPr txBox="1"/>
          <p:nvPr/>
        </p:nvSpPr>
        <p:spPr>
          <a:xfrm>
            <a:off x="594360" y="5603239"/>
            <a:ext cx="10138462" cy="637033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6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Рівний доступ до інформації</a:t>
            </a:r>
          </a:p>
        </p:txBody>
      </p:sp>
      <p:sp>
        <p:nvSpPr>
          <p:cNvPr id="1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8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Витрати виробництва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Для споживача на ринку важливою є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корисність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 а для виробника  -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витрати виробництва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 умовах досконалої конкуренції виробник практично позбавлений можливості впливу на рівень ринкової ціни, а тому єдиним можливим шляхом до зростання прибутку та розширення виробництва є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зниження рівня витрат.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Пропозиція галузі залежить від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рівня витрат виробництва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а вигляд кривої пропозиції безпосередньо залежить від динаміки витрат.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Витрати, які слід враховувати при прийнятті економічних рішень завжди є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альтернативними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Основна частина витрат фірми це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прямі витрати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грошові розрахунки з постачальниками факторів виробництва (сировина, устаткування, енергія, заробітна плата, оренда тощо).  Фірма також використовує власні ресурси, витрати на які називають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непрямими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685800"/>
            <a:ext cx="5905634" cy="53492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14960" indent="-31496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Постійні витрати (FC) 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витрати , що залишаються незмінними  незалежно від кількості випущеної продукції (оренда, устаткування, управлінський та адміністративний персонал).</a:t>
            </a:r>
          </a:p>
          <a:p>
            <a:pPr marL="314960" indent="-31496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Змінні витрати (VC)  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витрати, що змінюються в залежності від кількості випущеної продукції (сировина, робоча сила). Спочатку вони зростають швидкими темпами, але із збільшенням обсягів виробництва за рахунок </a:t>
            </a:r>
            <a:r>
              <a:rPr lang="uk-UA" sz="16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фактору економії на масовому виробництві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темпи дещо уповільнюються. Згодом вступає в дію закон </a:t>
            </a:r>
            <a:r>
              <a:rPr lang="uk-UA" sz="16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спадної продуктивності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і змінні витрати знову починають зростати.</a:t>
            </a:r>
          </a:p>
          <a:p>
            <a:pPr marL="314960" indent="-31496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Загальні витрати (ТС) 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є сумою постійних і змінних витрат при кожному конкретного рівня виробництва</a:t>
            </a:r>
          </a:p>
        </p:txBody>
      </p:sp>
      <p:pic>
        <p:nvPicPr>
          <p:cNvPr id="4" name="Малюнок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914" y="2033552"/>
            <a:ext cx="4365821" cy="2653734"/>
          </a:xfrm>
          <a:prstGeom prst="rect">
            <a:avLst/>
          </a:prstGeom>
        </p:spPr>
      </p:pic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Текст"/>
              <p:cNvSpPr txBox="1"/>
              <p:nvPr/>
            </p:nvSpPr>
            <p:spPr>
              <a:xfrm>
                <a:off x="822960" y="685800"/>
                <a:ext cx="5905634" cy="5349240"/>
              </a:xfrm>
              <a:prstGeom prst="rect">
                <a:avLst/>
              </a:prstGeom>
              <a:noFill/>
            </p:spPr>
            <p:txBody>
              <a:bodyPr wrap="square" lIns="45720" tIns="18288" rIns="45720" bIns="18288" anchor="t">
                <a:noAutofit/>
              </a:bodyPr>
              <a:lstStyle/>
              <a:p>
                <a:pPr marL="334645" indent="-334645" algn="l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7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Середні витрати (</a:t>
                </a:r>
                <a:r>
                  <a:rPr lang="en-US" sz="17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AC</a:t>
                </a:r>
                <a:r>
                  <a:rPr lang="uk-UA" sz="17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lang="uk-UA" sz="17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– дорівнюють валовим витратам поділеним на вироблену кількість продукту </a:t>
                </a:r>
                <a:r>
                  <a:rPr lang="uk-UA" sz="17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</a:t>
                </a:r>
                <a:r>
                  <a:rPr lang="en-US" sz="17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AC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700" b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700" b="1">
                            <a:solidFill>
                              <a:srgbClr val="B8432B"/>
                            </a:solidFill>
                            <a:latin typeface="Cambria Math"/>
                          </a:rPr>
                          <m:t>𝑇𝐶</m:t>
                        </m:r>
                      </m:num>
                      <m:den>
                        <m:r>
                          <a:rPr lang="en-US" sz="1700" b="1">
                            <a:solidFill>
                              <a:srgbClr val="B8432B"/>
                            </a:solidFill>
                            <a:latin typeface="Cambria Math"/>
                          </a:rPr>
                          <m:t>𝑄</m:t>
                        </m:r>
                      </m:den>
                    </m:f>
                  </m:oMath>
                </a14:m>
                <a:r>
                  <a:rPr lang="uk-UA" sz="17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lang="uk-UA" sz="17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. Ці витрати є важливими для ринкової рівноваги, оскільки їх підприємці прагнуть мінімізувати.</a:t>
                </a:r>
              </a:p>
              <a:p>
                <a:pPr marL="334645" indent="-334645" algn="l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7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Крива середніх витрат безпосередньо залежить від кривої середніх постійних </a:t>
                </a:r>
                <a:r>
                  <a:rPr lang="uk-UA" sz="1700" b="1" i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 AFC) </a:t>
                </a:r>
                <a:r>
                  <a:rPr lang="uk-UA" sz="17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і середніх змінних витрат </a:t>
                </a:r>
                <a:r>
                  <a:rPr lang="uk-UA" sz="1700" b="1" i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(AVC)</a:t>
                </a:r>
              </a:p>
              <a:p>
                <a:pPr marL="334645" indent="-334645" algn="l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700" b="1" i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Граничні витрати (MC) </a:t>
                </a:r>
                <a:r>
                  <a:rPr lang="uk-UA" sz="17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додаткові витрати зв'язані з виробництвом додаткової одиниці продукції найдешевшим способом.</a:t>
                </a:r>
              </a:p>
              <a:p>
                <a:pPr marL="334645" indent="-334645" algn="l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7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Граничні витрати є різницею між витратами виробництва </a:t>
                </a:r>
                <a:r>
                  <a:rPr lang="uk-UA" sz="1700" b="1" i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n</a:t>
                </a:r>
                <a:r>
                  <a:rPr lang="uk-UA" sz="17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одиниці та витратами виробництва </a:t>
                </a:r>
                <a:r>
                  <a:rPr lang="uk-UA" sz="1700" b="1" i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n-1</a:t>
                </a:r>
                <a:r>
                  <a:rPr lang="uk-UA" sz="17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одиниці продукції</a:t>
                </a:r>
              </a:p>
              <a:p>
                <a:pPr marL="334645" indent="-334645" algn="l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en-US" sz="17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MC</a:t>
                </a:r>
                <a:r>
                  <a:rPr lang="uk-UA" sz="17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en-US" sz="17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7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𝑻𝑪</m:t>
                        </m:r>
                      </m:e>
                      <m:sub>
                        <m:r>
                          <a:rPr lang="en-US" sz="17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1700" b="1" i="1">
                        <a:solidFill>
                          <a:srgbClr val="B8432B"/>
                        </a:solidFill>
                        <a:latin typeface="Cambria Math"/>
                      </a:rPr>
                      <m:t>−</m:t>
                    </m:r>
                    <m:r>
                      <a:rPr lang="ru-RU" sz="1700" b="1" i="1">
                        <a:solidFill>
                          <a:srgbClr val="B8432B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7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7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𝑻𝑪</m:t>
                        </m:r>
                      </m:e>
                      <m:sub>
                        <m:r>
                          <a:rPr lang="en-US" sz="17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𝒏</m:t>
                        </m:r>
                        <m:r>
                          <a:rPr lang="en-US" sz="17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17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endParaRPr lang="en-US" sz="1700" b="1">
                  <a:solidFill>
                    <a:srgbClr val="B8432B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</mc:Choice>
        <mc:Fallback xmlns="">
          <p:sp>
            <p:nvSpPr>
              <p:cNvPr id="3" name="Текст"/>
              <p:cNvSpPr txBox="1"/>
              <p:nvPr/>
            </p:nvSpPr>
            <p:spPr>
              <a:xfrm>
                <a:off x="822960" y="685800"/>
                <a:ext cx="5905634" cy="5349240"/>
              </a:xfrm>
              <a:prstGeom prst="rect">
                <a:avLst/>
              </a:prstGeom>
              <a:noFill/>
            </p:spPr>
            <p:txBody>
              <a:bodyPr wrap="square" lIns="45720" rIns="45720" tIns="18288" bIns="18288" anchor="t">
                <a:noAutofit/>
              </a:bodyPr>
              <a:lstStyle/>
              <a:p>
                <a:pPr algn="l" marL="334645" indent="-334645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b="1" sz="17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Середні витрати (</a:t>
                </a:r>
                <a:r>
                  <a:rPr lang="en-US" b="1" sz="17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AC</a:t>
                </a:r>
                <a:r>
                  <a:rPr lang="uk-UA" b="1" sz="17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lang="uk-UA" sz="17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– дорівнюють валовим витратам поділеним на вироблену кількість продукту </a:t>
                </a:r>
                <a:r>
                  <a:rPr lang="uk-UA" b="1" sz="17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</a:t>
                </a:r>
                <a:r>
                  <a:rPr lang="en-US" b="1" sz="17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AC = </a:t>
                </a:r>
                <a:r>
                  <a:rPr lang="uk-UA" b="1" i="1" sz="1700">
                    <a:solidFill>
                      <a:srgbClr val="B8432B"/>
                    </a:solidFill>
                    <a:latin typeface="Cambria Math"/>
                  </a:rPr>
                  <a:t>𝑇𝐶𝑄</a:t>
                </a:r>
                <a:r>
                  <a:rPr lang="uk-UA" b="1" sz="17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lang="uk-UA" sz="17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. Ці витрати є важливими для ринкової рівноваги, оскільки їх підприємці прагнуть мінімізувати.</a:t>
                </a:r>
              </a:p>
              <a:p>
                <a:pPr algn="l" marL="334645" indent="-334645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Крива середніх витрат безпосередньо залежить від кривої середніх постійних </a:t>
                </a:r>
                <a:r>
                  <a:rPr sz="17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 </a:t>
                </a:r>
                <a:r>
                  <a:rPr sz="17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AFC</a:t>
                </a:r>
                <a:r>
                  <a:rPr sz="17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 </a:t>
                </a: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і середніх змінних витрат </a:t>
                </a:r>
                <a:r>
                  <a:rPr sz="17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(AVC</a:t>
                </a:r>
                <a:r>
                  <a:rPr sz="17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</a:p>
              <a:p>
                <a:pPr algn="l" marL="334645" indent="-334645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17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Граничні витрати (</a:t>
                </a:r>
                <a:r>
                  <a:rPr sz="17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MC</a:t>
                </a:r>
                <a:r>
                  <a:rPr sz="17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sz="17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додаткові витрати </a:t>
                </a: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зв'язані </a:t>
                </a: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з виробництвом додаткової одиниці продукції найдешевшим </a:t>
                </a: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способом.</a:t>
                </a:r>
              </a:p>
              <a:p>
                <a:pPr algn="l" marL="334645" indent="-334645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Граничні витрати є різницею між витратами виробництва </a:t>
                </a:r>
                <a:r>
                  <a:rPr sz="17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n</a:t>
                </a: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одиниці</a:t>
                </a: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та </a:t>
                </a: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витратами</a:t>
                </a: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виробництва</a:t>
                </a: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sz="17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n-1</a:t>
                </a:r>
                <a:r>
                  <a:rPr sz="17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одиниці продукції</a:t>
                </a:r>
              </a:p>
              <a:p>
                <a:pPr algn="l" marL="334645" indent="-334645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en-US" b="1" sz="17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MC</a:t>
                </a:r>
                <a:r>
                  <a:rPr lang="uk-UA" b="1" sz="17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en-US" b="1" sz="17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= </a:t>
                </a:r>
                <a:r>
                  <a:rPr lang="en-US" b="1" i="1" sz="1700">
                    <a:solidFill>
                      <a:srgbClr val="B8432B"/>
                    </a:solidFill>
                    <a:latin typeface="Cambria Math"/>
                  </a:rPr>
                  <a:t>𝑻𝑪𝒏− 𝑻𝑪𝒏−𝟏</a:t>
                </a:r>
                <a:endParaRPr lang="en-US" b="1" sz="1700">
                  <a:solidFill>
                    <a:srgbClr val="B8432B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</mc:Fallback>
      </mc:AlternateContent>
      <p:pic>
        <p:nvPicPr>
          <p:cNvPr id="4" name="Малюнок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914" y="1980716"/>
            <a:ext cx="4365821" cy="2759406"/>
          </a:xfrm>
          <a:prstGeom prst="rect">
            <a:avLst/>
          </a:prstGeom>
        </p:spPr>
      </p:pic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Становище конкурентної фірми на ринку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00200"/>
            <a:ext cx="10545775" cy="2359151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а) М- точка нульового прибутку. Фірма тільки відшкодовує свої мінімальні середні  витрати. </a:t>
            </a:r>
            <a:r>
              <a:rPr lang="uk-UA" sz="19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Нормальний прибуток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б) Середні витрати нижчі ціни. Фірма за певних обсягів виробництва отримує прибуток вищий від нормального. </a:t>
            </a:r>
            <a:r>
              <a:rPr lang="uk-UA" sz="19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Квазірента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в) Середні витрати фірми за будь яких обставин вищі від ціни. Фірма має збитки і покидає ринок.</a:t>
            </a:r>
          </a:p>
        </p:txBody>
      </p:sp>
      <p:pic>
        <p:nvPicPr>
          <p:cNvPr id="5" name="Малюнок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006" y="4050791"/>
            <a:ext cx="4231681" cy="2029968"/>
          </a:xfrm>
          <a:prstGeom prst="rect">
            <a:avLst/>
          </a:prstGeom>
        </p:spPr>
      </p:pic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>
                <a:solidFill>
                  <a:srgbClr val="14284B"/>
                </a:solidFill>
                <a:latin typeface="Montserrat"/>
              </a:rPr>
              <a:t>Умова рівноваги фірми на ринку в короткостроковому періоді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Текст"/>
              <p:cNvSpPr txBox="1"/>
              <p:nvPr/>
            </p:nvSpPr>
            <p:spPr>
              <a:xfrm>
                <a:off x="822960" y="1741701"/>
                <a:ext cx="5466080" cy="3708400"/>
              </a:xfrm>
              <a:prstGeom prst="rect">
                <a:avLst/>
              </a:prstGeom>
              <a:noFill/>
            </p:spPr>
            <p:txBody>
              <a:bodyPr wrap="square" lIns="45720" tIns="18288" rIns="45720" bIns="18288" anchor="t">
                <a:noAutofit/>
              </a:bodyPr>
              <a:lstStyle/>
              <a:p>
                <a:pPr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</a:pPr>
                <a14:m>
                  <m:oMathPara xmlns:m="http://schemas.openxmlformats.org/officeDocument/2006/math">
                    <m:oMath>
                      <m:r>
                        <a:rPr lang="en-US" sz="1900" b="1" i="1">
                          <a:solidFill>
                            <a:srgbClr val="B8432B"/>
                          </a:solidFill>
                          <a:latin typeface="Cambria Math"/>
                        </a:rPr>
                        <m:t>𝑀𝐶</m:t>
                      </m:r>
                      <m:r>
                        <a:rPr lang="en-US" sz="1900" b="1" i="1">
                          <a:solidFill>
                            <a:srgbClr val="B8432B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900" b="1" i="1">
                          <a:solidFill>
                            <a:srgbClr val="B8432B"/>
                          </a:solidFill>
                          <a:latin typeface="Cambria Math"/>
                        </a:rPr>
                        <m:t>𝑀𝑅</m:t>
                      </m:r>
                      <m:r>
                        <a:rPr lang="uk-UA" sz="1900" b="1" i="1">
                          <a:solidFill>
                            <a:srgbClr val="B8432B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900" b="1" i="1">
                          <a:solidFill>
                            <a:srgbClr val="B8432B"/>
                          </a:solidFill>
                          <a:latin typeface="Cambria Math"/>
                        </a:rPr>
                        <m:t>𝑃</m:t>
                      </m:r>
                      <m:r>
                        <a:rPr lang="en-US" sz="1900" b="1" i="1">
                          <a:solidFill>
                            <a:srgbClr val="B8432B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uk-UA" sz="1900" dirty="0">
                  <a:solidFill>
                    <a:srgbClr val="1F2A3D"/>
                  </a:solidFill>
                  <a:latin typeface="Montserrat"/>
                  <a:ea typeface="Montserrat"/>
                  <a:cs typeface="Montserrat"/>
                </a:endParaRPr>
              </a:p>
              <a:p>
                <a:pPr marL="374015" indent="-37401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▪"/>
                </a:pPr>
                <a:r>
                  <a:rPr lang="uk-UA" sz="1900" b="0" i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Кожна фірма, що прагне прибутку, намагається встановити такий обсяг виробництва, за якого дотримується </a:t>
                </a:r>
                <a:r>
                  <a:rPr lang="uk-UA" sz="1900" b="1" i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рівновага між граничними витратами і граничним доходом</a:t>
                </a:r>
                <a:r>
                  <a:rPr lang="uk-UA" sz="1900" b="0" i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.</a:t>
                </a:r>
              </a:p>
              <a:p>
                <a:pPr marL="374015" indent="-37401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▪"/>
                </a:pPr>
                <a:r>
                  <a:rPr lang="uk-UA" sz="1900" b="1" i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Загальний прибуток</a:t>
                </a:r>
                <a:r>
                  <a:rPr lang="uk-UA" sz="1900" b="0" i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, що отримує фірма, є різницею між загальним доходом </a:t>
                </a:r>
                <a:r>
                  <a:rPr lang="uk-UA" sz="1900" b="1" i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(TR) </a:t>
                </a:r>
                <a:r>
                  <a:rPr lang="uk-UA" sz="1900" b="0" i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і загальними витратами </a:t>
                </a:r>
                <a:r>
                  <a:rPr lang="uk-UA" sz="1900" b="1" i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(TC).</a:t>
                </a:r>
              </a:p>
              <a:p>
                <a:pPr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</a:pPr>
                <a:endParaRPr lang="uk-UA" sz="1900" b="1" i="1" dirty="0">
                  <a:solidFill>
                    <a:srgbClr val="B8432B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</mc:Choice>
        <mc:Fallback>
          <p:sp>
            <p:nvSpPr>
              <p:cNvPr id="4" name="Текст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" y="1741701"/>
                <a:ext cx="5466080" cy="3708400"/>
              </a:xfrm>
              <a:prstGeom prst="rect">
                <a:avLst/>
              </a:prstGeom>
              <a:blipFill>
                <a:blip r:embed="rId2"/>
                <a:stretch>
                  <a:fillRect l="-167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Малюнок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2914" y="1654140"/>
            <a:ext cx="4365821" cy="3795961"/>
          </a:xfrm>
          <a:prstGeom prst="rect">
            <a:avLst/>
          </a:prstGeom>
        </p:spPr>
      </p:pic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BB0CA5-9F3D-2E8B-F037-54866B17FB26}"/>
              </a:ext>
            </a:extLst>
          </p:cNvPr>
          <p:cNvSpPr txBox="1"/>
          <p:nvPr/>
        </p:nvSpPr>
        <p:spPr>
          <a:xfrm>
            <a:off x="2133600" y="5596016"/>
            <a:ext cx="8138160" cy="398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Загальний прибуток = </a:t>
            </a: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TR – TC = [Q×P] - [Q×AC] = Q (P-AC)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Прибуток та збитки фірми на ринку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"/>
              <p:cNvSpPr txBox="1"/>
              <p:nvPr/>
            </p:nvSpPr>
            <p:spPr>
              <a:xfrm>
                <a:off x="822960" y="1600200"/>
                <a:ext cx="10545775" cy="2359151"/>
              </a:xfrm>
              <a:prstGeom prst="rect">
                <a:avLst/>
              </a:prstGeom>
              <a:noFill/>
            </p:spPr>
            <p:txBody>
              <a:bodyPr wrap="square" lIns="45720" tIns="18288" rIns="45720" bIns="18288" anchor="t">
                <a:noAutofit/>
              </a:bodyPr>
              <a:lstStyle/>
              <a:p>
                <a:pPr marL="374015" indent="-37401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а) </a:t>
                </a:r>
                <a14:m>
                  <m:oMath xmlns:m="http://schemas.openxmlformats.org/officeDocument/2006/math">
                    <m:r>
                      <a:rPr lang="en-US" sz="1900" b="1" i="1">
                        <a:solidFill>
                          <a:srgbClr val="B8432B"/>
                        </a:solidFill>
                        <a:latin typeface="Cambria Math"/>
                      </a:rPr>
                      <m:t>𝑀𝐶</m:t>
                    </m:r>
                    <m:r>
                      <a:rPr lang="en-US" sz="1900" b="1" i="1">
                        <a:solidFill>
                          <a:srgbClr val="B8432B"/>
                        </a:solidFill>
                        <a:latin typeface="Cambria Math"/>
                      </a:rPr>
                      <m:t>=</m:t>
                    </m:r>
                    <m:r>
                      <a:rPr lang="en-US" sz="1900" b="1" i="1">
                        <a:solidFill>
                          <a:srgbClr val="B8432B"/>
                        </a:solidFill>
                        <a:latin typeface="Cambria Math"/>
                      </a:rPr>
                      <m:t>𝑀𝑅</m:t>
                    </m:r>
                    <m:r>
                      <a:rPr lang="uk-UA" sz="1900" b="1" i="1">
                        <a:solidFill>
                          <a:srgbClr val="B8432B"/>
                        </a:solidFill>
                        <a:latin typeface="Cambria Math"/>
                      </a:rPr>
                      <m:t>=</m:t>
                    </m:r>
                    <m:r>
                      <a:rPr lang="en-US" sz="1900" b="1" i="1">
                        <a:solidFill>
                          <a:srgbClr val="B8432B"/>
                        </a:solidFill>
                        <a:latin typeface="Cambria Math"/>
                      </a:rPr>
                      <m:t>𝐴𝐶</m:t>
                    </m:r>
                    <m:r>
                      <a:rPr lang="uk-UA" sz="1900" b="1" i="0">
                        <a:solidFill>
                          <a:srgbClr val="B8432B"/>
                        </a:solidFill>
                        <a:latin typeface="Cambria Math"/>
                      </a:rPr>
                      <m:t>. </m:t>
                    </m:r>
                  </m:oMath>
                </a14:m>
                <a:r>
                  <a:rPr lang="uk-UA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Прибуток фірми буде </a:t>
                </a:r>
                <a:r>
                  <a:rPr lang="uk-UA" sz="19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нормальним</a:t>
                </a:r>
                <a:r>
                  <a:rPr lang="uk-UA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, бо  ціна її продукції дорівнює середнім витратам.</a:t>
                </a:r>
              </a:p>
              <a:p>
                <a:pPr marL="374015" indent="-37401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9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б) якщо ціна і граничний доход вище кривої середніх витрат, то у точці рівноваги М фірма отримає </a:t>
                </a:r>
                <a:r>
                  <a:rPr lang="uk-UA" sz="19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квазіренту</a:t>
                </a:r>
                <a:r>
                  <a:rPr lang="uk-UA" sz="19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.</a:t>
                </a:r>
              </a:p>
              <a:p>
                <a:pPr marL="374015" indent="-37401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9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в) Середні витрати фірми за всяких обсягів виробництва вищі від ціни.  Фірма має мінімальні збитки  в точці М.</a:t>
                </a:r>
              </a:p>
            </p:txBody>
          </p:sp>
        </mc:Choice>
        <mc:Fallback xmlns="">
          <p:sp>
            <p:nvSpPr>
              <p:cNvPr id="4" name="Текст"/>
              <p:cNvSpPr txBox="1"/>
              <p:nvPr/>
            </p:nvSpPr>
            <p:spPr>
              <a:xfrm>
                <a:off x="822960" y="1600200"/>
                <a:ext cx="10545775" cy="2359151"/>
              </a:xfrm>
              <a:prstGeom prst="rect">
                <a:avLst/>
              </a:prstGeom>
              <a:noFill/>
            </p:spPr>
            <p:txBody>
              <a:bodyPr wrap="square" lIns="45720" rIns="45720" tIns="18288" bIns="18288" anchor="t">
                <a:noAutofit/>
              </a:bodyPr>
              <a:lstStyle/>
              <a:p>
                <a:pPr algn="l" marL="374015" indent="-374015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а) </a:t>
                </a:r>
                <a:r>
                  <a:rPr lang="en-US" i="1" sz="1900" b="1">
                    <a:solidFill>
                      <a:srgbClr val="B8432B"/>
                    </a:solidFill>
                    <a:latin typeface="Cambria Math"/>
                  </a:rPr>
                  <a:t>𝑀𝐶=𝑀𝑅=𝐴𝐶. </a:t>
                </a:r>
                <a:r>
                  <a:rPr lang="uk-UA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Прибуток фірми буде </a:t>
                </a:r>
                <a:r>
                  <a:rPr lang="uk-UA" i="1" sz="19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нормальним</a:t>
                </a:r>
                <a:r>
                  <a:rPr lang="uk-UA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, бо  ціна її продукції дорівнює середнім витратам.</a:t>
                </a:r>
              </a:p>
              <a:p>
                <a:pPr algn="l" marL="374015" indent="-374015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19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б) якщо ціна і граничний доход вище кривої середніх витрат, то у точці рівноваги М фірма отримає </a:t>
                </a:r>
                <a:r>
                  <a:rPr sz="1900" b="1" i="1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квазіренту</a:t>
                </a:r>
                <a:r>
                  <a:rPr sz="19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.</a:t>
                </a:r>
              </a:p>
              <a:p>
                <a:pPr algn="l" marL="374015" indent="-374015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19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в) Середні витрати фірми за всяких обсягів виробництва вищі від ціни.  Фірма має мінімальні збитки  в точці М.</a:t>
                </a:r>
              </a:p>
            </p:txBody>
          </p:sp>
        </mc:Fallback>
      </mc:AlternateContent>
      <p:pic>
        <p:nvPicPr>
          <p:cNvPr id="5" name="Малюнок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835" y="4050791"/>
            <a:ext cx="5330023" cy="2029968"/>
          </a:xfrm>
          <a:prstGeom prst="rect">
            <a:avLst/>
          </a:prstGeom>
        </p:spPr>
      </p:pic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Умова рівноваги фірми на ринку в довготривалому періоді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"/>
              <p:cNvSpPr txBox="1"/>
              <p:nvPr/>
            </p:nvSpPr>
            <p:spPr>
              <a:xfrm>
                <a:off x="3308985" y="1645920"/>
                <a:ext cx="5905634" cy="497205"/>
              </a:xfrm>
              <a:prstGeom prst="rect">
                <a:avLst/>
              </a:prstGeom>
              <a:noFill/>
            </p:spPr>
            <p:txBody>
              <a:bodyPr wrap="square" lIns="45720" tIns="18288" rIns="45720" bIns="18288" anchor="t">
                <a:noAutofit/>
              </a:bodyPr>
              <a:lstStyle/>
              <a:p>
                <a:pPr marL="0" indent="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200" b="1" i="0">
                          <a:solidFill>
                            <a:srgbClr val="B8432B"/>
                          </a:solidFill>
                          <a:latin typeface="Cambria Math"/>
                        </a:rPr>
                        <m:t>𝐌𝐂</m:t>
                      </m:r>
                      <m:r>
                        <a:rPr lang="en-US" sz="2200" b="1" i="0">
                          <a:solidFill>
                            <a:srgbClr val="B8432B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200" b="1" i="0">
                          <a:solidFill>
                            <a:srgbClr val="B8432B"/>
                          </a:solidFill>
                          <a:latin typeface="Cambria Math"/>
                        </a:rPr>
                        <m:t>𝐏</m:t>
                      </m:r>
                      <m:r>
                        <a:rPr lang="uk-UA" sz="2200" b="1" i="0">
                          <a:solidFill>
                            <a:srgbClr val="B8432B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200" b="1" i="0">
                          <a:solidFill>
                            <a:srgbClr val="B8432B"/>
                          </a:solidFill>
                          <a:latin typeface="Cambria Math"/>
                        </a:rPr>
                        <m:t>𝐀𝐂</m:t>
                      </m:r>
                      <m:r>
                        <a:rPr lang="en-US" sz="2200" b="1" i="0">
                          <a:solidFill>
                            <a:srgbClr val="B8432B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200" b="1" i="0">
                          <a:solidFill>
                            <a:srgbClr val="B8432B"/>
                          </a:solidFill>
                          <a:latin typeface="Cambria Math"/>
                        </a:rPr>
                        <m:t>𝐋𝐀𝐂</m:t>
                      </m:r>
                      <m:r>
                        <a:rPr lang="en-US" sz="2200" b="1" i="0">
                          <a:solidFill>
                            <a:srgbClr val="B8432B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200" b="1" dirty="0">
                  <a:solidFill>
                    <a:srgbClr val="B8432B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</mc:Choice>
        <mc:Fallback xmlns="">
          <p:sp>
            <p:nvSpPr>
              <p:cNvPr id="4" name="Текст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8985" y="1645920"/>
                <a:ext cx="5905634" cy="4972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Малюнок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164" y="2385511"/>
            <a:ext cx="4884286" cy="3596505"/>
          </a:xfrm>
          <a:prstGeom prst="rect">
            <a:avLst/>
          </a:prstGeom>
        </p:spPr>
      </p:pic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4.3. Механізм ринку недосконалої конкуренції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 чистому вигляді досконала конкуренція практично не існує (за винятком окремих до неї наближених ринків)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Коли відсутня  хоча б одна із ознак досконалої конкуренції, таку ринкову структуру називають </a:t>
            </a: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ринком недосконалої конкуренції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Виокремлюють три основні   види недосконалої конкуренції: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Чиста монополія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коли на ринку одна фірма є єдиним продавцем товару і послуги;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Олігополія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коли в галузі наявна невелика кількість фірм;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Монополістична конкуренція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якщо на ринку наявна відносно велика кількість фірм, що виготовляють диференційований продукт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Ринкові структури недосконалої конкуренції</a:t>
            </a:r>
          </a:p>
        </p:txBody>
      </p:sp>
      <p:graphicFrame>
        <p:nvGraphicFramePr>
          <p:cNvPr id="3" name="Таблиця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035901"/>
              </p:ext>
            </p:extLst>
          </p:nvPr>
        </p:nvGraphicFramePr>
        <p:xfrm>
          <a:off x="457200" y="1417320"/>
          <a:ext cx="11277294" cy="436245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797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6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0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5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5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655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Модель ринку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Кількість фірм в галузі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Характер продукції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Вступні перешкоди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Контроль над ціною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311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Чиста</a:t>
                      </a:r>
                      <a:r>
                        <a:rPr lang="uk-UA" sz="1700" b="1" i="0" baseline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 монополія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Одна фірма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Однорідна продукція, що не має субститутів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Значні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Повний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311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Дуополія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Дві фірми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Однорідна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Значні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Частковий, але значний при таємній угоді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311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Олігополія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Декілька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Однорідна, або з незначною відмінністю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6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Монополістична конкуренція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Багато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диференційована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Низькі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7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Незначний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Монополія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548640" y="1417320"/>
            <a:ext cx="11094415" cy="4846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275590" indent="-27559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Найсуттєвішою рисою ринкових структур недосконалої конкуренції  є можливість окремих її учасників тією або іншою мірою </a:t>
            </a:r>
            <a:r>
              <a:rPr lang="uk-UA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впливати </a:t>
            </a: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 ринкові ціни.</a:t>
            </a:r>
          </a:p>
          <a:p>
            <a:pPr marL="275590" indent="-27559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Монополія </a:t>
            </a: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такий вид ринкової структури, де:</a:t>
            </a:r>
          </a:p>
          <a:p>
            <a:pPr marL="275590" indent="-27559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Montserrat"/>
              <a:buAutoNum type="arabicParenR"/>
            </a:pP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випуск у галузі здійснює </a:t>
            </a:r>
            <a:r>
              <a:rPr lang="uk-UA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одна фірма</a:t>
            </a: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а частка окремого (з великої кількості) споживача на ринку є незначною;</a:t>
            </a:r>
          </a:p>
          <a:p>
            <a:pPr marL="275590" indent="-27559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Montserrat"/>
              <a:buAutoNum type="arabicParenR"/>
            </a:pPr>
            <a:r>
              <a:rPr lang="uk-UA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продукція однорідна </a:t>
            </a: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і не має близьких замінників;</a:t>
            </a:r>
          </a:p>
          <a:p>
            <a:pPr marL="275590" indent="-27559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Montserrat"/>
              <a:buAutoNum type="arabicParenR"/>
            </a:pPr>
            <a:r>
              <a:rPr lang="uk-UA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входження </a:t>
            </a: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 ринок нових фірм </a:t>
            </a:r>
            <a:r>
              <a:rPr lang="uk-UA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блокується</a:t>
            </a: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;</a:t>
            </a:r>
          </a:p>
          <a:p>
            <a:pPr marL="275590" indent="-27559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Montserrat"/>
              <a:buAutoNum type="arabicParenR"/>
            </a:pPr>
            <a:r>
              <a:rPr lang="uk-UA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споживачі </a:t>
            </a: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між собою </a:t>
            </a:r>
            <a:r>
              <a:rPr lang="uk-UA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 взаємодіють</a:t>
            </a: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;</a:t>
            </a:r>
          </a:p>
          <a:p>
            <a:pPr marL="275590" indent="-27559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Montserrat"/>
              <a:buAutoNum type="arabicParenR"/>
            </a:pP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Наявна </a:t>
            </a:r>
            <a:r>
              <a:rPr lang="uk-UA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повна поінформованість </a:t>
            </a: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щодо ринкових цін, обсягів та попиту покупців.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МОНОПОЛІЯ – </a:t>
            </a:r>
            <a:r>
              <a:rPr lang="uk-UA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тип ринкової структури, коли тільки одна фірма пропонує весь ринковий обсяг блага, для якого не існує близьких замінників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Ринок де суворо дотримані усі перелічені умови називається чистою монополією. </a:t>
            </a:r>
            <a:r>
              <a:rPr lang="uk-UA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Чиста монополія </a:t>
            </a:r>
            <a:r>
              <a:rPr lang="uk-UA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це також ідеальна модель ринку, як і досконала конкуренція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Вступні перешкоди для входження в галузь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Економія  на  витратах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 пов’язана  із  зростанням  масштабів виробництва;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Власність  на  найбільш  важливі  види  сировини  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та  інші  унікальні економічні ресурси;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Вихід на ринок з новою продукцією;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Легальні (офіційні) бар’єри: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rabicParenR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державні виняткові привілеї та юридичні обмеження;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rabicParenR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патенти і ліцензії;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Концентрація і централізація капіталу і виробництва;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Недобросовісна (нечесна) конкуренція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Основні види монополії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 залежності від бар’єрів, які перешкоджають конкуренції виокремлюють три основні види монополії:</a:t>
            </a:r>
          </a:p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Закрита  монополія  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 це  монополія,  яка  </a:t>
            </a:r>
            <a:r>
              <a:rPr lang="uk-UA" sz="15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захищена  від  конкуренції державними  привілеями  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і  юридичними  заборонами  (обмеженнями),  або патентами і ліцензіями.</a:t>
            </a:r>
          </a:p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Природна  монополія  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 це  ситуація,  коли  </a:t>
            </a:r>
            <a:r>
              <a:rPr lang="uk-UA" sz="15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попит  на  певний  товар  чи послугу  найкраще  задовольняється  однією  фірмою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 за  умови  відсутності конкуренції,  внаслідок  технологічних особливостей  виробництва пов’язаних з істотним  зменшенням  витрат  виробництва  на  одиницю  продукції  у  разі збільшення  обсягів  виробництва  однією  фірмою.  Існування  природної монополії  визнається  суспільством  доцільним  і  виправданим  (водо-,  газо-, електропостачання).</a:t>
            </a:r>
          </a:p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Відкрита  монополія  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 це  монополія,  при  якій  одна  фірма,  хоча  б  на деякий час стає єдиним постачальником певного товару, але при цьому вона </a:t>
            </a:r>
            <a:r>
              <a:rPr lang="uk-UA" sz="15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 має  спеціального  захисту  від  конкуренції 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(наприклад,  фірма,  що  вийшла  на ринок з новою продукцією). В даному випадку конкуренти можуть з’явитися на ринку в будь-який час.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Максимізація прибутку монополіста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00200"/>
            <a:ext cx="10545775" cy="887171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Монополіст приймає рішення як щодо </a:t>
            </a:r>
            <a:r>
              <a:rPr lang="uk-UA" sz="20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обсягів випуску (Q) 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продукції, так і до </a:t>
            </a:r>
            <a:r>
              <a:rPr lang="uk-UA" sz="20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ціни (P)</a:t>
            </a:r>
          </a:p>
        </p:txBody>
      </p:sp>
      <p:pic>
        <p:nvPicPr>
          <p:cNvPr id="5" name="Малюнок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630" y="2578811"/>
            <a:ext cx="6770434" cy="3501948"/>
          </a:xfrm>
          <a:prstGeom prst="rect">
            <a:avLst/>
          </a:prstGeom>
        </p:spPr>
      </p:pic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Текст"/>
              <p:cNvSpPr txBox="1"/>
              <p:nvPr/>
            </p:nvSpPr>
            <p:spPr>
              <a:xfrm>
                <a:off x="822960" y="731520"/>
                <a:ext cx="10545775" cy="5257800"/>
              </a:xfrm>
              <a:prstGeom prst="rect">
                <a:avLst/>
              </a:prstGeom>
              <a:noFill/>
            </p:spPr>
            <p:txBody>
              <a:bodyPr wrap="square" lIns="45720" tIns="18288" rIns="45720" bIns="18288" anchor="t">
                <a:noAutofit/>
              </a:bodyPr>
              <a:lstStyle/>
              <a:p>
                <a:pPr marL="413385" indent="-41338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2100" b="1" i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Правило граничного випуску  MR=MC</a:t>
                </a:r>
                <a:r>
                  <a:rPr lang="uk-UA" sz="21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,  що стосується конкурентної фірми, є універсальною необхідною умовою максимального прибутку для усіх типів ринкових структур. Функції сукупної і граничної вартості також не мають принципових відмінностей для   того, хто отримує ціни і для того, хто їх встановлює.</a:t>
                </a:r>
              </a:p>
              <a:p>
                <a:pPr marL="413385" indent="-41338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Для максимізації прибутку важливий показник граничної виручки </a:t>
                </a:r>
                <a:r>
                  <a:rPr lang="en-US" sz="21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MR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. Для конкурентної фірми </a:t>
                </a:r>
                <a:r>
                  <a:rPr lang="en-US" sz="21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MR=P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;  а</a:t>
                </a:r>
                <a:r>
                  <a:rPr lang="en-US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для монополіста </a:t>
                </a:r>
                <a:r>
                  <a:rPr lang="en-US" sz="21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MR&lt;P</a:t>
                </a:r>
                <a:r>
                  <a:rPr lang="uk-UA" sz="21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(при</a:t>
                </a:r>
                <a:r>
                  <a:rPr lang="en-US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en-US" sz="21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Q&gt;0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). Таким чином для монополіста після знаходження оптимального обсягу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100" b="1">
                            <a:solidFill>
                              <a:srgbClr val="B8432B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𝑸</m:t>
                        </m:r>
                      </m:e>
                      <m:sub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𝑴</m:t>
                        </m:r>
                      </m:sub>
                    </m:sSub>
                  </m:oMath>
                </a14:m>
                <a:r>
                  <a:rPr lang="en-US" sz="21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треба визначити оптимальну ціну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100" b="1">
                            <a:solidFill>
                              <a:srgbClr val="B8432B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𝑷</m:t>
                        </m:r>
                      </m:e>
                      <m:sub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𝑴</m:t>
                        </m:r>
                      </m:sub>
                    </m:sSub>
                  </m:oMath>
                </a14:m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. Для цього слід  скористатися оберненою функцією попиту </a:t>
                </a:r>
                <a:r>
                  <a:rPr lang="en-US" sz="21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P=p(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𝑸</m:t>
                        </m:r>
                      </m:e>
                      <m:sub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𝑫</m:t>
                        </m:r>
                      </m:sub>
                    </m:sSub>
                  </m:oMath>
                </a14:m>
                <a:r>
                  <a:rPr lang="en-US" sz="21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.</a:t>
                </a:r>
              </a:p>
              <a:p>
                <a:pPr marL="413385" indent="-41338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ru-RU" sz="21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Звідси</a:t>
                </a:r>
                <a:r>
                  <a:rPr lang="ru-RU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будемо мати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𝑷</m:t>
                        </m:r>
                      </m:e>
                      <m:sub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𝑴</m:t>
                        </m:r>
                      </m:sub>
                    </m:sSub>
                  </m:oMath>
                </a14:m>
                <a:r>
                  <a:rPr lang="en-US" sz="21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=p(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𝑸</m:t>
                        </m:r>
                      </m:e>
                      <m:sub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𝑫</m:t>
                        </m:r>
                      </m:sub>
                    </m:sSub>
                  </m:oMath>
                </a14:m>
                <a:r>
                  <a:rPr lang="en-US" sz="21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lang="uk-UA" sz="21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,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тобто визначаються ціна і обсяг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𝑷</m:t>
                        </m:r>
                      </m:e>
                      <m:sub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𝑴</m:t>
                        </m:r>
                      </m:sub>
                    </m:sSub>
                  </m:oMath>
                </a14:m>
                <a:r>
                  <a:rPr lang="uk-UA" sz="21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𝑸</m:t>
                        </m:r>
                      </m:e>
                      <m:sub>
                        <m:r>
                          <a:rPr lang="en-US" sz="21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𝑴</m:t>
                        </m:r>
                      </m:sub>
                    </m:sSub>
                  </m:oMath>
                </a14:m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), які максимізують прибуток монополіста</a:t>
                </a:r>
              </a:p>
            </p:txBody>
          </p:sp>
        </mc:Choice>
        <mc:Fallback xmlns="">
          <p:sp>
            <p:nvSpPr>
              <p:cNvPr id="3" name="Текст"/>
              <p:cNvSpPr txBox="1"/>
              <p:nvPr/>
            </p:nvSpPr>
            <p:spPr>
              <a:xfrm>
                <a:off x="822960" y="731520"/>
                <a:ext cx="10545775" cy="5257800"/>
              </a:xfrm>
              <a:prstGeom prst="rect">
                <a:avLst/>
              </a:prstGeom>
              <a:noFill/>
            </p:spPr>
            <p:txBody>
              <a:bodyPr wrap="square" lIns="45720" rIns="45720" tIns="18288" bIns="18288" anchor="t">
                <a:noAutofit/>
              </a:bodyPr>
              <a:lstStyle/>
              <a:p>
                <a:pPr algn="l" marL="413385" indent="-413385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21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Правило граничного випуску  </a:t>
                </a:r>
                <a:r>
                  <a:rPr sz="21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MR=MC</a:t>
                </a:r>
                <a:r>
                  <a:rPr sz="21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,  що стосується конкурентної фірми, є універсальною необхідною умовою максимального прибутку для усіх типів ринкових структур. Функції сукупної і граничної вартості також не мають принципових відмінностей для   того, хто отримує ціни і для того, хто їх встановлює.</a:t>
                </a:r>
              </a:p>
              <a:p>
                <a:pPr algn="l" marL="413385" indent="-413385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Для максимізації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прибутку важливий показник граничної виручки </a:t>
                </a:r>
                <a:r>
                  <a:rPr lang="en-US" b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MR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. Для конкурентної фірми </a:t>
                </a:r>
                <a:r>
                  <a:rPr lang="en-US" b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MR=</a:t>
                </a:r>
                <a:r>
                  <a:rPr lang="en-US" b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P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;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а</a:t>
                </a:r>
                <a:r>
                  <a:rPr lang="en-US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для монополіста </a:t>
                </a:r>
                <a:r>
                  <a:rPr lang="en-US" b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MR&lt;P</a:t>
                </a:r>
                <a:r>
                  <a:rPr lang="uk-UA" b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(при</a:t>
                </a:r>
                <a:r>
                  <a:rPr lang="en-US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en-US" b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Q&gt;0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). Таким чином для монополіста після знаходження оптимального обсягу</a:t>
                </a:r>
                <a:r>
                  <a:rPr lang="uk-UA" b="1" sz="2100">
                    <a:solidFill>
                      <a:srgbClr val="B8432B"/>
                    </a:solidFill>
                    <a:latin typeface="Cambria Math"/>
                  </a:rPr>
                  <a:t> 𝑸𝑴</a:t>
                </a:r>
                <a:r>
                  <a:rPr lang="en-US" b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треба визначити оптимальну ціну </a:t>
                </a:r>
                <a:r>
                  <a:rPr lang="uk-UA" b="1" i="1" sz="2100">
                    <a:solidFill>
                      <a:srgbClr val="B8432B"/>
                    </a:solidFill>
                    <a:latin typeface="Cambria Math"/>
                  </a:rPr>
                  <a:t> 𝑷𝑴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. Для цього слід  скористатися оберненою функцією попиту </a:t>
                </a:r>
                <a:r>
                  <a:rPr lang="en-US" b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P=p(</a:t>
                </a:r>
                <a:r>
                  <a:rPr lang="uk-UA" b="1" i="1" sz="2100">
                    <a:solidFill>
                      <a:srgbClr val="B8432B"/>
                    </a:solidFill>
                    <a:latin typeface="Cambria Math"/>
                  </a:rPr>
                  <a:t>𝑸𝑫</a:t>
                </a:r>
                <a:r>
                  <a:rPr lang="en-US" b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.</a:t>
                </a:r>
                <a:endParaRPr lang="uk-UA" sz="2100">
                  <a:solidFill>
                    <a:srgbClr val="1F2A3D"/>
                  </a:solidFill>
                  <a:latin typeface="Montserrat"/>
                  <a:ea typeface="Montserrat"/>
                  <a:cs typeface="Montserrat"/>
                </a:endParaRPr>
              </a:p>
              <a:p>
                <a:pPr algn="l" marL="413385" indent="-413385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ru-RU" b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Звідси</a:t>
                </a:r>
                <a:r>
                  <a:rPr lang="ru-RU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будемо мати </a:t>
                </a:r>
                <a:r>
                  <a:rPr lang="en-US" b="1" i="1" sz="2100">
                    <a:solidFill>
                      <a:srgbClr val="B8432B"/>
                    </a:solidFill>
                    <a:latin typeface="Cambria Math"/>
                  </a:rPr>
                  <a:t>𝑷𝑴</a:t>
                </a:r>
                <a:r>
                  <a:rPr lang="en-US" b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=p(</a:t>
                </a:r>
                <a:r>
                  <a:rPr lang="uk-UA" b="1" i="1" sz="2100">
                    <a:solidFill>
                      <a:srgbClr val="B8432B"/>
                    </a:solidFill>
                    <a:latin typeface="Cambria Math"/>
                  </a:rPr>
                  <a:t>𝑸𝑫</a:t>
                </a:r>
                <a:r>
                  <a:rPr lang="en-US" b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lang="uk-UA" b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,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тобто визначаються ціна і обсяг (</a:t>
                </a:r>
                <a:r>
                  <a:rPr lang="uk-UA" b="1" i="1" sz="2100">
                    <a:solidFill>
                      <a:srgbClr val="B8432B"/>
                    </a:solidFill>
                    <a:latin typeface="Cambria Math"/>
                  </a:rPr>
                  <a:t> 𝑷𝑴</a:t>
                </a:r>
                <a:r>
                  <a:rPr lang="uk-UA" b="1" i="1" sz="21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, </a:t>
                </a:r>
                <a:r>
                  <a:rPr lang="uk-UA" b="1" i="1" sz="2100">
                    <a:solidFill>
                      <a:srgbClr val="B8432B"/>
                    </a:solidFill>
                    <a:latin typeface="Cambria Math"/>
                  </a:rPr>
                  <a:t> 𝑸𝑴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), які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максимізують </a:t>
                </a:r>
                <a:r>
                  <a:rPr lang="uk-UA" sz="21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прибуток монополіста</a:t>
                </a:r>
                <a:endParaRPr lang="uk-UA" sz="2100">
                  <a:solidFill>
                    <a:srgbClr val="1F2A3D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</mc:Fallback>
      </mc:AlternateContent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"/>
          <p:cNvSpPr/>
          <p:nvPr/>
        </p:nvSpPr>
        <p:spPr>
          <a:xfrm>
            <a:off x="-1828800" y="4389120"/>
            <a:ext cx="4572000" cy="457200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Заголовок"/>
          <p:cNvSpPr txBox="1"/>
          <p:nvPr/>
        </p:nvSpPr>
        <p:spPr>
          <a:xfrm>
            <a:off x="640080" y="914400"/>
            <a:ext cx="4480560" cy="4114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lang="uk-UA" sz="3200" b="1">
                <a:solidFill>
                  <a:srgbClr val="FFFFFF"/>
                </a:solidFill>
                <a:latin typeface="Montserrat"/>
              </a:rPr>
              <a:t>Тема 5. Ринок праці і заробітна плата</a:t>
            </a:r>
          </a:p>
        </p:txBody>
      </p:sp>
      <p:sp>
        <p:nvSpPr>
          <p:cNvPr id="4" name="Пункт плану"/>
          <p:cNvSpPr/>
          <p:nvPr/>
        </p:nvSpPr>
        <p:spPr>
          <a:xfrm>
            <a:off x="5669280" y="1078992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5.1. Виробнича функція. Теорія граничної продуктивності факторів.</a:t>
            </a:r>
          </a:p>
        </p:txBody>
      </p:sp>
      <p:sp>
        <p:nvSpPr>
          <p:cNvPr id="5" name="Пункт плану"/>
          <p:cNvSpPr/>
          <p:nvPr/>
        </p:nvSpPr>
        <p:spPr>
          <a:xfrm>
            <a:off x="5669280" y="2295144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5.2. Праця як фактор виробництва. Індивідуальна пропозиція праці.</a:t>
            </a:r>
          </a:p>
        </p:txBody>
      </p:sp>
      <p:sp>
        <p:nvSpPr>
          <p:cNvPr id="6" name="Пункт плану"/>
          <p:cNvSpPr/>
          <p:nvPr/>
        </p:nvSpPr>
        <p:spPr>
          <a:xfrm>
            <a:off x="5669280" y="3511296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5.3.  Ринок праці і заробітна плата.</a:t>
            </a:r>
          </a:p>
        </p:txBody>
      </p:sp>
      <p:sp>
        <p:nvSpPr>
          <p:cNvPr id="7" name="Пункт плану"/>
          <p:cNvSpPr/>
          <p:nvPr/>
        </p:nvSpPr>
        <p:spPr>
          <a:xfrm>
            <a:off x="5669280" y="4727448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5.4. Моделі ринку праці.</a:t>
            </a:r>
          </a:p>
        </p:txBody>
      </p:sp>
      <p:sp>
        <p:nvSpPr>
          <p:cNvPr id="8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14284B"/>
                </a:solidFill>
                <a:latin typeface="Montserrat"/>
              </a:rPr>
              <a:t>20</a:t>
            </a:fld>
            <a:endParaRPr lang="uk-UA" sz="1000" b="1">
              <a:solidFill>
                <a:srgbClr val="14284B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>
                <a:solidFill>
                  <a:srgbClr val="14284B"/>
                </a:solidFill>
                <a:latin typeface="Montserrat"/>
              </a:rPr>
              <a:t>5.1. Виробнича функція. Теорія граничної продуктивності факторів.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3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Виробнича функція </a:t>
            </a: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визначає максимальний обсяг випуску продукції при наявній кількості  ресурсів.</a:t>
            </a:r>
          </a:p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Для забезпечення конкурентоспроможності фірма має максимально </a:t>
            </a:r>
            <a:r>
              <a:rPr lang="uk-UA" sz="23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ефективно використовувати наявні ресурси</a:t>
            </a: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: мінімізувати витрати і максимізувати прибуток.</a:t>
            </a:r>
          </a:p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ПРИКЛАД: розглянемо виробничий процес випуску телевізорів (</a:t>
            </a:r>
            <a:r>
              <a:rPr lang="uk-UA" sz="23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Q</a:t>
            </a: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), у якому задіяні різні кількості капіталу (</a:t>
            </a:r>
            <a:r>
              <a:rPr lang="uk-UA" sz="23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K</a:t>
            </a: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)  та праці (</a:t>
            </a:r>
            <a:r>
              <a:rPr lang="uk-UA" sz="23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L</a:t>
            </a: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). Виробнича функція для даного випадку буде мати такий вигляд:</a:t>
            </a:r>
          </a:p>
          <a:p>
            <a:pPr marL="0" indent="0"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3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Q = f (L, K)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>
                <a:solidFill>
                  <a:srgbClr val="14284B"/>
                </a:solidFill>
                <a:latin typeface="Montserrat"/>
              </a:rPr>
              <a:t>Загальний, граничний і середній продукт змінного фактору виробництва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"/>
              <p:cNvSpPr txBox="1"/>
              <p:nvPr/>
            </p:nvSpPr>
            <p:spPr>
              <a:xfrm>
                <a:off x="822960" y="1691640"/>
                <a:ext cx="10545775" cy="4297680"/>
              </a:xfrm>
              <a:prstGeom prst="rect">
                <a:avLst/>
              </a:prstGeom>
              <a:noFill/>
            </p:spPr>
            <p:txBody>
              <a:bodyPr wrap="square" lIns="45720" tIns="18288" rIns="45720" bIns="18288" anchor="t">
                <a:noAutofit/>
              </a:bodyPr>
              <a:lstStyle/>
              <a:p>
                <a:pPr marL="0" indent="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uk-UA" sz="2000" b="1" i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Загальний продукт (TP)</a:t>
                </a:r>
                <a:r>
                  <a:rPr lang="uk-UA" sz="2000" b="0" i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– обрахований у фізичних одиницях підсумковий обсяг випущеної продукції, отриманий у межах заданої виробничої функції.</a:t>
                </a:r>
              </a:p>
              <a:p>
                <a:pPr marL="0" indent="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uk-UA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Граничний продукт фактора виробництва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0" smtClean="0">
                            <a:solidFill>
                              <a:srgbClr val="B8432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1" i="0" smtClean="0">
                            <a:solidFill>
                              <a:srgbClr val="B8432B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sz="2000" b="1">
                            <a:solidFill>
                              <a:srgbClr val="B8432B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000" b="1">
                            <a:solidFill>
                              <a:srgbClr val="B8432B"/>
                            </a:solidFill>
                            <a:latin typeface="Cambria Math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uk-UA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 </a:t>
                </a:r>
                <a:r>
                  <a:rPr lang="en-US" sz="200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</a:t>
                </a:r>
                <a:r>
                  <a:rPr lang="uk-UA" sz="200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обрахований у фізичних одиницях, відображає зміни у обсягу випуску продукції, що викликані використанням додаткової одиниці даного фактору </a:t>
                </a:r>
                <a:r>
                  <a:rPr lang="uk-UA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</a:t>
                </a:r>
                <a:r>
                  <a:rPr lang="en-US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L</a:t>
                </a:r>
                <a:r>
                  <a:rPr lang="uk-UA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lang="en-US" sz="200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200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при незмінній кількості інших.</a:t>
                </a:r>
                <a:endParaRPr lang="en-US" sz="2000" dirty="0">
                  <a:solidFill>
                    <a:srgbClr val="1F2A3D"/>
                  </a:solidFill>
                  <a:latin typeface="Montserrat"/>
                  <a:ea typeface="Montserrat"/>
                  <a:cs typeface="Montserrat"/>
                </a:endParaRPr>
              </a:p>
              <a:p>
                <a:pPr marL="0" indent="0" algn="ctr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0" smtClean="0">
                            <a:solidFill>
                              <a:srgbClr val="B8432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1" i="0" smtClean="0">
                            <a:solidFill>
                              <a:srgbClr val="B8432B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sz="2000" b="1">
                            <a:solidFill>
                              <a:srgbClr val="B8432B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000" b="1">
                            <a:solidFill>
                              <a:srgbClr val="B8432B"/>
                            </a:solidFill>
                            <a:latin typeface="Cambria Math"/>
                          </a:rPr>
                          <m:t>𝐿</m:t>
                        </m:r>
                      </m:sub>
                    </m:sSub>
                    <m:r>
                      <a:rPr lang="en-US" sz="2000" b="1">
                        <a:solidFill>
                          <a:srgbClr val="B8432B"/>
                        </a:solidFill>
                        <a:latin typeface="Cambria Math"/>
                      </a:rPr>
                      <m:t>= </m:t>
                    </m:r>
                  </m:oMath>
                </a14:m>
                <a:r>
                  <a:rPr lang="el-GR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Δ</a:t>
                </a:r>
                <a:r>
                  <a:rPr lang="en-US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Q/</a:t>
                </a:r>
                <a:r>
                  <a:rPr lang="el-GR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Δ</a:t>
                </a:r>
                <a:r>
                  <a:rPr lang="en-US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L</a:t>
                </a:r>
              </a:p>
              <a:p>
                <a:pPr marL="0" indent="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uk-UA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Середній продукт фактора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B8432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1" i="1" smtClean="0">
                            <a:solidFill>
                              <a:srgbClr val="B8432B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n-US" sz="2000" b="1">
                            <a:solidFill>
                              <a:srgbClr val="B8432B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000" b="1">
                            <a:solidFill>
                              <a:srgbClr val="B8432B"/>
                            </a:solidFill>
                            <a:latin typeface="Cambria Math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uk-UA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 </a:t>
                </a:r>
                <a:r>
                  <a:rPr lang="uk-UA" sz="200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- розраховується діленням обсягу випущеної продукції на кількість використаного змінного фактора </a:t>
                </a:r>
                <a:r>
                  <a:rPr lang="uk-UA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</a:t>
                </a:r>
                <a:r>
                  <a:rPr lang="en-US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L</a:t>
                </a:r>
                <a:r>
                  <a:rPr lang="uk-UA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):</a:t>
                </a:r>
              </a:p>
              <a:p>
                <a:pPr marL="0" indent="0" algn="ctr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0" smtClean="0">
                            <a:solidFill>
                              <a:srgbClr val="B8432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1" i="0" smtClean="0">
                            <a:solidFill>
                              <a:srgbClr val="B8432B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n-US" sz="2000" b="1">
                            <a:solidFill>
                              <a:srgbClr val="B8432B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000" b="1">
                            <a:solidFill>
                              <a:srgbClr val="B8432B"/>
                            </a:solidFill>
                            <a:latin typeface="Cambria Math"/>
                          </a:rPr>
                          <m:t>𝐿</m:t>
                        </m:r>
                      </m:sub>
                    </m:sSub>
                    <m:r>
                      <a:rPr lang="en-US" sz="2000" b="1">
                        <a:solidFill>
                          <a:srgbClr val="B8432B"/>
                        </a:solidFill>
                        <a:latin typeface="Cambria Math"/>
                      </a:rPr>
                      <m:t>= </m:t>
                    </m:r>
                  </m:oMath>
                </a14:m>
                <a:r>
                  <a:rPr lang="en-US" sz="20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Q/L</a:t>
                </a:r>
              </a:p>
            </p:txBody>
          </p:sp>
        </mc:Choice>
        <mc:Fallback xmlns="">
          <p:sp>
            <p:nvSpPr>
              <p:cNvPr id="4" name="Текст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" y="1691640"/>
                <a:ext cx="10545775" cy="4297680"/>
              </a:xfrm>
              <a:prstGeom prst="rect">
                <a:avLst/>
              </a:prstGeom>
              <a:blipFill>
                <a:blip r:embed="rId2"/>
                <a:stretch>
                  <a:fillRect l="-1040" t="-993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" name="Малюнок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259" y="685800"/>
            <a:ext cx="6173176" cy="5349240"/>
          </a:xfrm>
          <a:prstGeom prst="rect">
            <a:avLst/>
          </a:prstGeom>
        </p:spPr>
      </p:pic>
      <p:sp>
        <p:nvSpPr>
          <p:cNvPr id="4" name="Підпис"/>
          <p:cNvSpPr/>
          <p:nvPr/>
        </p:nvSpPr>
        <p:spPr>
          <a:xfrm>
            <a:off x="6781159" y="3223259"/>
            <a:ext cx="1851660" cy="4114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0" rIns="27432" bIns="0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i="0">
                <a:solidFill>
                  <a:srgbClr val="0E7C86"/>
                </a:solidFill>
                <a:latin typeface="Montserrat"/>
                <a:ea typeface="Montserrat"/>
                <a:cs typeface="Montserrat"/>
              </a:rPr>
              <a:t>Кількість праці, L</a:t>
            </a:r>
          </a:p>
        </p:txBody>
      </p:sp>
      <p:sp>
        <p:nvSpPr>
          <p:cNvPr id="5" name="Підпис"/>
          <p:cNvSpPr/>
          <p:nvPr/>
        </p:nvSpPr>
        <p:spPr>
          <a:xfrm>
            <a:off x="6849739" y="5665489"/>
            <a:ext cx="1783080" cy="3429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0" rIns="27432" bIns="0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i="0">
                <a:solidFill>
                  <a:srgbClr val="0E7C86"/>
                </a:solidFill>
                <a:latin typeface="Montserrat"/>
                <a:ea typeface="Montserrat"/>
                <a:cs typeface="Montserrat"/>
              </a:rPr>
              <a:t>Кількість праці, L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Криві загального і граничного продукту відображають  тенденцію, що відома як </a:t>
            </a: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закон спадної граничної продуктивності  факторів виробництва: </a:t>
            </a:r>
            <a:r>
              <a:rPr lang="uk-UA" sz="24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 міру збільшення кількості змінного фактору за незмінної кількості інших факторів буде досягнута межа, після якої граничний продукт почне зменшуватися</a:t>
            </a: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>
                <a:solidFill>
                  <a:srgbClr val="14284B"/>
                </a:solidFill>
                <a:latin typeface="Montserrat"/>
              </a:rPr>
              <a:t>5.2. Праця як фактор виробництва. Індивідуальна пропозиція праці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Заробітна плата формує більшу частину доходів споживачів, а тому має суттєвий вплив на розмір попиту на споживчі товари та на їхні ціни.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Заробітна плата 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 широкому розумінні є </a:t>
            </a:r>
            <a:r>
              <a:rPr lang="uk-UA" sz="17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дохід від фактора виробництва</a:t>
            </a: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праці.  У вузькому розумінні заробітна плата  - це </a:t>
            </a:r>
            <a:r>
              <a:rPr lang="uk-UA" sz="17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ставка заробітної плати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тобто ціна, що отримує працівник за використання своєї праці протягом певного терміну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Розрізняють номінальну і реальну заробітну плату</a:t>
            </a:r>
            <a:r>
              <a:rPr lang="uk-UA" sz="17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: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Номінальна заробітна плата 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сума грошей, яку отримує робітник за свою працю у встановлений термін;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Реальна заробітна плата 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маса життєвих благ, які може придбати працівник за отримані гроші. Вона перебуває у прямій залежності від номінальної і в зворотній – від рівня цін на предмети споживання і платні послуги та від рівня сплачених податків.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Погодинна  ставка  заробітної  плати </a:t>
            </a:r>
            <a:r>
              <a:rPr lang="uk-UA" sz="21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альтернативна цінність праці, грошовий еквівалент товарів та послуг, яким  здатен пожертвувати  індивід  забравши час від насолоди додатковою  годиною відпочинку. Підвищення ставки заробітної впливає на вибір між працею і відпочинком подвійним чином:</a:t>
            </a:r>
          </a:p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Ефект  заміщення.</a:t>
            </a:r>
            <a:r>
              <a:rPr lang="uk-UA" sz="21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 Підвищення  ставки  заробітної  плати збільшує альтернативну цінність праці. В результаті з’являється </a:t>
            </a:r>
            <a:r>
              <a:rPr lang="uk-UA" sz="21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стимул заміни відпочинку  на  працю</a:t>
            </a:r>
            <a:r>
              <a:rPr lang="uk-UA" sz="21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 а  отже,  на  товари,  які  можна  придбати  за  рахунок додаткових заробітків.</a:t>
            </a:r>
          </a:p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Ефект  доходу. </a:t>
            </a:r>
            <a:r>
              <a:rPr lang="uk-UA" sz="21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Більш висока ставка заробітної  плати  підвищує  реальні  доходи  робітників,  за умови незмінних цін.  При  високих  доходах  </a:t>
            </a:r>
            <a:r>
              <a:rPr lang="uk-UA" sz="21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люди  будуть намагатися більше відпочивати</a:t>
            </a:r>
            <a:r>
              <a:rPr lang="uk-UA" sz="21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скорочуючи при цьому робочий час.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685800"/>
            <a:ext cx="5905634" cy="53492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33070" indent="-433070"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Індивідуальна пропозиція праці</a:t>
            </a:r>
          </a:p>
        </p:txBody>
      </p:sp>
      <p:pic>
        <p:nvPicPr>
          <p:cNvPr id="4" name="Малюнок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089" y="1563159"/>
            <a:ext cx="4365821" cy="4089820"/>
          </a:xfrm>
          <a:prstGeom prst="rect">
            <a:avLst/>
          </a:prstGeom>
        </p:spPr>
      </p:pic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5.3. Ринок праці і заробітна плата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 ринку праці продається і купується не сама праця, а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послуги праці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Попит на ринку праці, як і на будь якому іншому ринку ресурсів (факторів), є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похідним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 і залежить від попиту на ту продукцію, що буде вироблена за допомогою цього фактора.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Ринок праці має такі особливості: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суттєві за тривалістю у часі стосунки між продавцем і покупцем, що оформлюються договором;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важливість </a:t>
            </a: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 грошових факторів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складність і престижність праці, умови праці, безпека, гарантії зайнятості і кар'єрного зростання  тощо;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Значний вплив на ринок  </a:t>
            </a: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інституційних структур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профспілок, трудового законодавства, державної політики зайнятості тощо.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Текст"/>
              <p:cNvSpPr txBox="1"/>
              <p:nvPr/>
            </p:nvSpPr>
            <p:spPr>
              <a:xfrm>
                <a:off x="822960" y="685800"/>
                <a:ext cx="5905634" cy="5349240"/>
              </a:xfrm>
              <a:prstGeom prst="rect">
                <a:avLst/>
              </a:prstGeom>
              <a:noFill/>
            </p:spPr>
            <p:txBody>
              <a:bodyPr wrap="square" lIns="45720" tIns="18288" rIns="45720" bIns="18288" anchor="t">
                <a:noAutofit/>
              </a:bodyPr>
              <a:lstStyle/>
              <a:p>
                <a:pPr marL="433070" indent="-43307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𝑾</m:t>
                        </m:r>
                      </m:num>
                      <m:den>
                        <m:r>
                          <a:rPr lang="en-US" sz="22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𝑷</m:t>
                        </m:r>
                      </m:den>
                    </m:f>
                  </m:oMath>
                </a14:m>
                <a:r>
                  <a:rPr lang="en-US" sz="22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E</a:t>
                </a:r>
                <a:r>
                  <a:rPr lang="uk-UA" sz="22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 </a:t>
                </a:r>
                <a:r>
                  <a:rPr lang="uk-UA" sz="22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рівень  заробітної плати; </a:t>
                </a:r>
              </a:p>
              <a:p>
                <a:pPr marL="433070" indent="-43307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22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E </a:t>
                </a:r>
                <a:r>
                  <a:rPr lang="uk-UA" sz="22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визначає рівень повної зайнятості.</a:t>
                </a:r>
              </a:p>
              <a:p>
                <a:pPr marL="433070" indent="-43307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2200" b="1" i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ЗАРОБІТНА ПЛАТА </a:t>
                </a:r>
                <a:r>
                  <a:rPr lang="uk-UA" sz="22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ціна рівноваги на ринку праці</a:t>
                </a:r>
              </a:p>
              <a:p>
                <a:pPr marL="433070" indent="-43307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22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LD</a:t>
                </a:r>
                <a:r>
                  <a:rPr lang="uk-UA" sz="22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– попит на працю</a:t>
                </a:r>
              </a:p>
              <a:p>
                <a:pPr marL="433070" indent="-43307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22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LS</a:t>
                </a:r>
                <a:r>
                  <a:rPr lang="uk-UA" sz="22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–  пропозиція праці.</a:t>
                </a:r>
              </a:p>
            </p:txBody>
          </p:sp>
        </mc:Choice>
        <mc:Fallback xmlns="">
          <p:sp>
            <p:nvSpPr>
              <p:cNvPr id="3" name="Текст"/>
              <p:cNvSpPr txBox="1"/>
              <p:nvPr/>
            </p:nvSpPr>
            <p:spPr>
              <a:xfrm>
                <a:off x="822960" y="685800"/>
                <a:ext cx="5905634" cy="5349240"/>
              </a:xfrm>
              <a:prstGeom prst="rect">
                <a:avLst/>
              </a:prstGeom>
              <a:noFill/>
            </p:spPr>
            <p:txBody>
              <a:bodyPr wrap="square" lIns="45720" rIns="45720" tIns="18288" bIns="18288" anchor="t">
                <a:noAutofit/>
              </a:bodyPr>
              <a:lstStyle/>
              <a:p>
                <a:pPr algn="l" marL="433070" indent="-433070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b="1" i="1" sz="2200">
                    <a:solidFill>
                      <a:srgbClr val="B8432B"/>
                    </a:solidFill>
                    <a:latin typeface="Cambria Math"/>
                  </a:rPr>
                  <a:t>𝑾𝑷</a:t>
                </a:r>
                <a:r>
                  <a:rPr lang="en-US" b="1" i="1" sz="22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E</a:t>
                </a:r>
                <a:r>
                  <a:rPr lang="uk-UA" b="1" sz="22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 </a:t>
                </a:r>
                <a:r>
                  <a:rPr lang="uk-UA" sz="22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рівень  заробітної плати; </a:t>
                </a:r>
              </a:p>
              <a:p>
                <a:pPr algn="l" marL="433070" indent="-433070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2200" b="1" i="1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E </a:t>
                </a:r>
                <a:r>
                  <a:rPr sz="22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</a:t>
                </a:r>
                <a:r>
                  <a:rPr sz="22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sz="22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визначає рівень повної зайнятості.</a:t>
                </a:r>
              </a:p>
              <a:p>
                <a:pPr algn="l" marL="433070" indent="-433070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22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ЗАРОБІТНА ПЛАТА </a:t>
                </a:r>
                <a:r>
                  <a:rPr sz="22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ціна рівноваги на ринку праці</a:t>
                </a:r>
              </a:p>
              <a:p>
                <a:pPr algn="l" marL="433070" indent="-433070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2200" b="1" i="1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L</a:t>
                </a:r>
                <a:r>
                  <a:rPr sz="2200" b="1" i="1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D</a:t>
                </a:r>
                <a:r>
                  <a:rPr sz="22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– </a:t>
                </a:r>
                <a:r>
                  <a:rPr sz="22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попит на працю</a:t>
                </a:r>
              </a:p>
              <a:p>
                <a:pPr algn="l" marL="433070" indent="-433070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2200" b="1" i="1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LS</a:t>
                </a:r>
                <a:r>
                  <a:rPr sz="22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sz="22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</a:t>
                </a:r>
                <a:r>
                  <a:rPr sz="22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пропозиція праці.</a:t>
                </a:r>
              </a:p>
            </p:txBody>
          </p:sp>
        </mc:Fallback>
      </mc:AlternateContent>
      <p:pic>
        <p:nvPicPr>
          <p:cNvPr id="4" name="Малюнок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914" y="1143807"/>
            <a:ext cx="4365821" cy="4433225"/>
          </a:xfrm>
          <a:prstGeom prst="rect">
            <a:avLst/>
          </a:prstGeom>
        </p:spPr>
      </p:pic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5.4. Моделі ринку праці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Наявні такі </a:t>
            </a:r>
            <a:r>
              <a:rPr lang="uk-UA" sz="24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основні моделі ринку праці: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1. Модель конкурентного ринку праці;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2. Модель монопсонії;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3. Модель за участю профспілок;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4. Модель двосторонньої монополії.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5.4. 1. Модель конкурентного ринку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а)  </a:t>
            </a:r>
            <a:r>
              <a:rPr lang="uk-UA" sz="15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велика  кількість  фірм  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конкурує  на  ринку  при  залученні  конкретного виду праці;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б) </a:t>
            </a:r>
            <a:r>
              <a:rPr lang="uk-UA" sz="15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багато працівників, що мають однакову кваліфікацію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незалежно один від одного пропонують даний вид послуг праці;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в) ні фірми, ні працівники </a:t>
            </a:r>
            <a:r>
              <a:rPr lang="uk-UA" sz="15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 змозі здійснювати контроль 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над ринковою ставкою заробітної плати.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Рівноважна ставка заробітної плати </a:t>
            </a:r>
            <a:r>
              <a:rPr lang="uk-UA" sz="15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We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і  рівноважна  кількість  найманих  робітників  </a:t>
            </a:r>
            <a:r>
              <a:rPr lang="uk-UA" sz="15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Qe 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визначаються  в  точці  перетину кривих пропозиції праці і попиту на працю (рис. а).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Для </a:t>
            </a:r>
            <a:r>
              <a:rPr lang="uk-UA" sz="15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кожної окремої фірми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: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ставка заробітної плати (</a:t>
            </a:r>
            <a:r>
              <a:rPr lang="uk-UA" sz="15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We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) задана ринком праці. Фірма не може на неї вплинути. Пропозиція праці буде абсолютно еластичною і зображується на графіку горизонтальною лінією (рис. б); вигідно наймати працівників до точки, в якій поточна ставка заробітної плати дорівнює граничній віддачі ресурсу праці в грошовій формі.</a:t>
            </a:r>
          </a:p>
          <a:p>
            <a:pPr marL="0" indent="0" algn="ctr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5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MRP = W;  </a:t>
            </a: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Оскільки</a:t>
            </a:r>
            <a:r>
              <a:rPr lang="uk-UA" sz="15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MRP = MRC  ⇒  MRC = W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" name="Малюнок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048855"/>
            <a:ext cx="10728655" cy="4623128"/>
          </a:xfrm>
          <a:prstGeom prst="rect">
            <a:avLst/>
          </a:prstGeom>
        </p:spPr>
      </p:pic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5.4.2. Модель монопсонії – монополії одного покупця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а) </a:t>
            </a:r>
            <a:r>
              <a:rPr lang="uk-UA" sz="17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кількість зайнятих працівників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в певній фірмі </a:t>
            </a:r>
            <a:r>
              <a:rPr lang="uk-UA" sz="17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складає основну частину всіх зайнятих 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даним видом праці;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б) даний  </a:t>
            </a:r>
            <a:r>
              <a:rPr lang="uk-UA" sz="17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вид  праці  є  відносно  немобільним  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  силу  дії  певних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географічних або інших факторів;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в) </a:t>
            </a:r>
            <a:r>
              <a:rPr lang="uk-UA" sz="17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фірма диктує заробітну плату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в тому розумінні, що ставка заробітної плати,  яку  фірма  повинна  виплачувати,  знаходиться  в  прямій  залежності  від кількості працівників, яких вона наймає на роботу.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Ситуація  </a:t>
            </a: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монопсонії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 характерна  для  економіки  деяких  середніх  і  малих міст, яка майже повністю залежить від однієї великої фірми. Якщо ж три або чотири  фірми  будуть  наймати  більшу  частину  запропонованої  праці  на конкретному ринку, то це модель </a:t>
            </a: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олігопсонії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 Їх сумісні дії при найманні праці  практично не відрізняються від поведінки монопсонії.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685800"/>
            <a:ext cx="5905634" cy="53492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Виплата  єдиної  заробітної  плати  всім  працівникам  буде  означати,  що  граничні  витрати  на  ресурс  праці  </a:t>
            </a: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(МRС)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будуть перевищувати ставку заробітної плати на величину, необхідну для доведення ставки заробітної плати всіх вже найнятих працівників до нового рівня  заробітної  плати.  На  графіку  крива  </a:t>
            </a: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МRС  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буде  знаходитись  зліва  від  кривої пропозиції праці або середніх витрат праці.</a:t>
            </a:r>
          </a:p>
        </p:txBody>
      </p:sp>
      <p:pic>
        <p:nvPicPr>
          <p:cNvPr id="4" name="Малюнок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914" y="2024940"/>
            <a:ext cx="4365821" cy="2670959"/>
          </a:xfrm>
          <a:prstGeom prst="rect">
            <a:avLst/>
          </a:prstGeom>
        </p:spPr>
      </p:pic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Щоб  максимізувати  прибуток,  </a:t>
            </a:r>
            <a:r>
              <a:rPr lang="uk-UA" sz="24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фірма-монопсонія</a:t>
            </a: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 буде  вирівнювати граничні витрати на ресурс з граничною віддачею ресурсу в грошовій формі: </a:t>
            </a:r>
            <a:r>
              <a:rPr lang="uk-UA" sz="24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MRC = MRP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  нашому  випадку  фірма-монопсонія  прийме  на  роботу  кількість працівників </a:t>
            </a:r>
            <a:r>
              <a:rPr lang="uk-UA" sz="24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Qm</a:t>
            </a: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при ставці заробітної плати </a:t>
            </a:r>
            <a:r>
              <a:rPr lang="uk-UA" sz="24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Wm.</a:t>
            </a: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4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Фірма-монопсонія </a:t>
            </a: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буде </a:t>
            </a:r>
            <a:r>
              <a:rPr lang="uk-UA" sz="24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максимізувати свій прибуток шляхом залучення меншої кількості працівників</a:t>
            </a:r>
            <a:r>
              <a:rPr lang="uk-UA" sz="24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і при  цьому  виплачуючи  ставку  заробітної  плати  меншу,  ніж  в  умовах конкуренції. В результаті суспільство отримає менше продукції, а працівники – ставку  заробітної  плати  меншу,  ніж  їх  граничний  продукт  в  грошовому вираженні.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5.4.3. Модель за участю профспілок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Економічною метою для </a:t>
            </a: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профспілок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є підвищення заробітної плати. Профспілка може досягати цієї мети як шляхом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прямої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так і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непрямої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дії на ставки заробітної плати.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Інструменти </a:t>
            </a: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прямої дії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профспілок на ставки заробітної плати: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укладання колективного договору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 адміністрацією підприємства;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укладання  галузевих  і  міжгалузевих  тарифних  угод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 урядом або спілкою підприємців;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оголошення страйку.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Непрямий  вплив  профспілок 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  ставки  заробітної  плати  здійснюється через їх дію на умови попиту або пропозиції робочої сили. Основним  способом  для них є підвищення заробітної  плати  шляхом </a:t>
            </a: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розширення  попиту  на  працю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Ринки факторів виробництва</a:t>
            </a:r>
          </a:p>
        </p:txBody>
      </p:sp>
      <p:graphicFrame>
        <p:nvGraphicFramePr>
          <p:cNvPr id="3" name="Таблиця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368509"/>
              </p:ext>
            </p:extLst>
          </p:nvPr>
        </p:nvGraphicFramePr>
        <p:xfrm>
          <a:off x="457200" y="1417320"/>
          <a:ext cx="11277294" cy="406448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57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5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3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3192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Вид факторного ринку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Суб'єкти попиту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Суб'єкти пропозиції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Ціна рівноваги (факторний доход)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48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Ринок праці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Підприємства</a:t>
                      </a:r>
                    </a:p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 baseline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(бізнес), держава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Домогосподарства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Заробітна плата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48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Ринок капіталу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Підприємства</a:t>
                      </a:r>
                    </a:p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 baseline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(бізнес), держава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Домогосподарства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Процент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448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Ринок земельних</a:t>
                      </a:r>
                      <a:r>
                        <a:rPr lang="uk-UA" sz="1800" b="1" i="0" baseline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 ресурсів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Підприємства</a:t>
                      </a:r>
                    </a:p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 baseline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(бізнес)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Домогосподарства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Рента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908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Підприємницькі здібності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Факторний</a:t>
                      </a:r>
                      <a:r>
                        <a:rPr lang="uk-UA" sz="1800" b="0" i="0" baseline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 ринок відсутній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Економічний прибуток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 dirty="0">
                <a:solidFill>
                  <a:srgbClr val="14284B"/>
                </a:solidFill>
                <a:latin typeface="Montserrat"/>
              </a:rPr>
              <a:t>Література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теорія: політекономія: підручник / за ред. В. Д. Базилевича; Київ. нац. ун-т ім. Т. Шевченка. 9-е вид., доповн. Київ: Знання, 2014. </a:t>
            </a:r>
            <a:r>
              <a:rPr lang="uk-UA" sz="15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238–270; 303–305; 359–388.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теорія: політична економія: навчальний посібник / за заг. ред. М. І. Звєрякова. Одеса: Атлант, 2014. </a:t>
            </a:r>
            <a:r>
              <a:rPr lang="uk-UA" sz="15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98–107.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Ревак І. О., Кіржецький Ю. І., Кіржецька М. С., Мельник С. І. Основи економічної теорії: навчальний посібник. Львів: Львівський державний університет внутрішніх справ, 2019. </a:t>
            </a:r>
            <a:r>
              <a:rPr lang="uk-UA" sz="15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73–84; 126–140.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Романюк М. Д., Івасишин О. І., Репела Н. П., Татунчак Я. І. Економічна теорія: навчальний посібник. Івано-Франківськ: Нова Зоря, 2011. </a:t>
            </a:r>
            <a:r>
              <a:rPr lang="uk-UA" sz="15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129–141; 220–234; 245–261.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Баула О. В. та ін. Економікс. Частина 1: Вступ до економікса. Мікроекономіка: навчальний посібник. Луцьк: Гадяк Ж. В., 2021. </a:t>
            </a:r>
            <a:r>
              <a:rPr lang="uk-UA" sz="15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221–226; 239–245; 256–264; 273–279.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теорія: підручник / за ред. В. М. Тарасевича. Київ: Центр навчальної літератури, 2009. </a:t>
            </a:r>
            <a:r>
              <a:rPr lang="uk-UA" sz="15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Гл. 7–9.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2945</Words>
  <Application>Microsoft Office PowerPoint</Application>
  <PresentationFormat>Широкий екран</PresentationFormat>
  <Paragraphs>250</Paragraphs>
  <Slides>38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38</vt:i4>
      </vt:variant>
    </vt:vector>
  </HeadingPairs>
  <TitlesOfParts>
    <vt:vector size="43" baseType="lpstr">
      <vt:lpstr>Arial</vt:lpstr>
      <vt:lpstr>Calibri</vt:lpstr>
      <vt:lpstr>Cambria Math</vt:lpstr>
      <vt:lpstr>Montserrat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Yana Hladyshchuk</cp:lastModifiedBy>
  <cp:revision>1</cp:revision>
  <dcterms:created xsi:type="dcterms:W3CDTF">2013-01-27T09:14:16Z</dcterms:created>
  <dcterms:modified xsi:type="dcterms:W3CDTF">2026-10-21T17:11:43Z</dcterms:modified>
  <cp:category/>
</cp:coreProperties>
</file>