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67" r:id="rId14"/>
    <p:sldId id="270" r:id="rId15"/>
    <p:sldId id="268" r:id="rId16"/>
  </p:sldIdLst>
  <p:sldSz cx="12192000" cy="6858000"/>
  <p:notesSz cx="6858000" cy="9144000"/>
  <p:embeddedFontLst>
    <p:embeddedFont>
      <p:font typeface="Inter"/>
      <p:bold r:id="rId17"/>
    </p:embeddedFont>
    <p:embeddedFont>
      <p:font typeface="Playfair Display" panose="00000500000000000000" pitchFamily="2" charset="-52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10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5131891"/>
            <a:ext cx="7620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1688008"/>
            <a:ext cx="11430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D6D3D1"/>
                </a:solidFill>
                <a:latin typeface="Inter"/>
              </a:rPr>
              <a:t>XIV–XVI СТОЛІТТЯ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145208"/>
            <a:ext cx="9101137" cy="2681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Основні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особливості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перебування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українських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земель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під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владою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Литви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та</a:t>
            </a:r>
            <a:r>
              <a:rPr sz="4800" b="1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4800" b="1" i="0" u="none" dirty="0" err="1">
                <a:solidFill>
                  <a:srgbClr val="FAFAF9"/>
                </a:solidFill>
                <a:latin typeface="Playfair Display"/>
              </a:rPr>
              <a:t>Польщі</a:t>
            </a:r>
            <a:endParaRPr sz="4800" b="1" i="0" u="none" dirty="0">
              <a:solidFill>
                <a:srgbClr val="FAFAF9"/>
              </a:solidFill>
              <a:latin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825" y="2333625"/>
            <a:ext cx="51435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81000" y="3095625"/>
            <a:ext cx="12954000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EF3C7"/>
                </a:solidFill>
                <a:latin typeface="Playfair Display"/>
              </a:rPr>
              <a:t>Українські землі під владою Великого князівства Литовського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61999" y="390418"/>
            <a:ext cx="10765605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У XIV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столітті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більшість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українських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земель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увійшла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до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складу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Великого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князівства</a:t>
            </a:r>
            <a:r>
              <a:rPr sz="44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Литовського.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999" y="3433762"/>
            <a:ext cx="10683411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Спочатку</a:t>
            </a:r>
            <a:r>
              <a:rPr sz="1950" b="0" i="0" u="none" dirty="0">
                <a:solidFill>
                  <a:srgbClr val="44403C"/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литовські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князі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значною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мірою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зберігали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місцеві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порядки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,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закони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,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православну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віру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та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руську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мову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323975"/>
            <a:ext cx="3352800" cy="4081462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19600" y="1458930"/>
            <a:ext cx="3352800" cy="3813157"/>
          </a:xfrm>
          <a:prstGeom prst="roundRect">
            <a:avLst>
              <a:gd name="adj" fmla="val 60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323975"/>
            <a:ext cx="3352800" cy="4081462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12" y="3081337"/>
            <a:ext cx="33337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25" y="3214687"/>
            <a:ext cx="28575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5475" y="3081337"/>
            <a:ext cx="47625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85750" y="762000"/>
            <a:ext cx="127635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1C1917"/>
                </a:solidFill>
                <a:latin typeface="Playfair Display"/>
              </a:rPr>
              <a:t>Традиції та суспільний устрій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690937"/>
            <a:ext cx="32004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292524"/>
                </a:solidFill>
                <a:latin typeface="Playfair Display"/>
              </a:rPr>
              <a:t>Статуси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48137"/>
            <a:ext cx="3048000" cy="1104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Українські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князі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й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бояри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частково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зберігали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свої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57534E"/>
                </a:solidFill>
                <a:latin typeface="Inter"/>
              </a:rPr>
              <a:t>привілеї</a:t>
            </a:r>
            <a:r>
              <a:rPr sz="2800" b="0" i="0" u="none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5800" y="3824287"/>
            <a:ext cx="32004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292524"/>
                </a:solidFill>
                <a:latin typeface="Playfair Display"/>
              </a:rPr>
              <a:t>Релігія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281487"/>
            <a:ext cx="3048000" cy="848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Важливу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роль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відігравало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православ’я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53400" y="3690937"/>
            <a:ext cx="3200400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 dirty="0" err="1">
                <a:solidFill>
                  <a:srgbClr val="292524"/>
                </a:solidFill>
                <a:latin typeface="Playfair Display"/>
              </a:rPr>
              <a:t>Право</a:t>
            </a:r>
            <a:endParaRPr sz="1800" b="1" i="0" u="none" dirty="0">
              <a:solidFill>
                <a:srgbClr val="292524"/>
              </a:solidFill>
              <a:latin typeface="Playfair Display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29600" y="4148137"/>
            <a:ext cx="3048000" cy="13875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Основою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законодавства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згодом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стали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Литовські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3200" b="0" i="0" u="none" dirty="0" err="1">
                <a:solidFill>
                  <a:srgbClr val="57534E"/>
                </a:solidFill>
                <a:latin typeface="Inter"/>
              </a:rPr>
              <a:t>статути</a:t>
            </a:r>
            <a:r>
              <a:rPr sz="3200" b="0" i="0" u="none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5133" y="-308225"/>
            <a:ext cx="7315200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38800" y="2988915"/>
            <a:ext cx="609600" cy="28575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6724" y="3398490"/>
            <a:ext cx="10898526" cy="8984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Поступово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посилювалася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централізація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влади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та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полонізаційні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й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католицькі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000" b="0" i="0" u="none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впливи</a:t>
            </a:r>
            <a:r>
              <a:rPr sz="4000" b="0" i="0" u="none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873E01-89C3-E585-DA79-FC63782CB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433" y="541588"/>
            <a:ext cx="3805933" cy="26664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2690812"/>
            <a:ext cx="40005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320" y="3452812"/>
            <a:ext cx="12019359" cy="714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EF2F2"/>
                </a:solidFill>
                <a:latin typeface="Playfair Display"/>
              </a:rPr>
              <a:t>Українські землі під владою Польщі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705600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3551932"/>
            <a:ext cx="5181600" cy="1249560"/>
          </a:xfrm>
          <a:prstGeom prst="rect">
            <a:avLst/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3551932"/>
            <a:ext cx="38100" cy="1249560"/>
          </a:xfrm>
          <a:prstGeom prst="rect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3894832"/>
            <a:ext cx="333375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999" y="2056507"/>
            <a:ext cx="10806701" cy="11716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Частина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українських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земель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,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зокрема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Галичина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,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опинилася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під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владою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Польщі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ще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в XIV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столітті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6875" y="3856732"/>
            <a:ext cx="9901825" cy="7100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Посилювалися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католицизм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і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польський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культурний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 </a:t>
            </a:r>
            <a:r>
              <a:rPr sz="4400" dirty="0" err="1">
                <a:solidFill>
                  <a:schemeClr val="accent6">
                    <a:lumMod val="50000"/>
                  </a:schemeClr>
                </a:solidFill>
                <a:latin typeface="Inter"/>
              </a:rPr>
              <a:t>вплив</a:t>
            </a:r>
            <a:r>
              <a:rPr sz="4400" dirty="0">
                <a:solidFill>
                  <a:schemeClr val="accent6">
                    <a:lumMod val="50000"/>
                  </a:schemeClr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771900"/>
            <a:ext cx="12192000" cy="3086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86475" y="4229100"/>
            <a:ext cx="19050" cy="217170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4800600"/>
            <a:ext cx="4810125" cy="13932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800" dirty="0" err="1">
                <a:solidFill>
                  <a:srgbClr val="57534E"/>
                </a:solidFill>
                <a:latin typeface="Inter"/>
              </a:rPr>
              <a:t>Польська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шляхта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отримувала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землі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та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привілеї</a:t>
            </a:r>
            <a:r>
              <a:rPr sz="2800" dirty="0">
                <a:solidFill>
                  <a:srgbClr val="57534E"/>
                </a:solidFill>
                <a:latin typeface="Inter"/>
              </a:rPr>
              <a:t>, а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становище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українського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селянства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поступово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погіршувалося</a:t>
            </a:r>
            <a:r>
              <a:rPr sz="2800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15125" y="4972050"/>
            <a:ext cx="4810125" cy="700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700"/>
              </a:lnSpc>
            </a:pPr>
            <a:r>
              <a:rPr sz="2800" dirty="0" err="1">
                <a:solidFill>
                  <a:srgbClr val="57534E"/>
                </a:solidFill>
                <a:latin typeface="Inter"/>
              </a:rPr>
              <a:t>Поширювалися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панщина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та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кріпосницькі</a:t>
            </a:r>
            <a:r>
              <a:rPr sz="2800" dirty="0">
                <a:solidFill>
                  <a:srgbClr val="57534E"/>
                </a:solidFill>
                <a:latin typeface="Inter"/>
              </a:rPr>
              <a:t> </a:t>
            </a:r>
            <a:r>
              <a:rPr sz="2800" dirty="0" err="1">
                <a:solidFill>
                  <a:srgbClr val="57534E"/>
                </a:solidFill>
                <a:latin typeface="Inter"/>
              </a:rPr>
              <a:t>відносини</a:t>
            </a:r>
            <a:r>
              <a:rPr sz="2800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6432BA-BF03-911B-B0EF-236833ECF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216" y="361040"/>
            <a:ext cx="5458279" cy="43105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86250" cy="6858000"/>
          </a:xfrm>
          <a:prstGeom prst="rect">
            <a:avLst/>
          </a:prstGeom>
          <a:solidFill>
            <a:srgbClr val="1C1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91879"/>
            <a:ext cx="285750" cy="228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240559"/>
            <a:ext cx="285750" cy="22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1063079"/>
            <a:ext cx="3320415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D6D3D1"/>
                </a:solidFill>
                <a:latin typeface="Playfair Display"/>
              </a:rPr>
              <a:t>Культурні та релігійні виклики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272879"/>
            <a:ext cx="316230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 err="1">
                <a:solidFill>
                  <a:srgbClr val="FAFAF9"/>
                </a:solidFill>
                <a:latin typeface="Inter"/>
              </a:rPr>
              <a:t>Відбувалася</a:t>
            </a:r>
            <a:r>
              <a:rPr sz="1650" b="0" i="0" u="none" dirty="0">
                <a:solidFill>
                  <a:srgbClr val="FAFAF9"/>
                </a:solidFill>
                <a:latin typeface="Inter"/>
              </a:rPr>
              <a:t> </a:t>
            </a:r>
            <a:r>
              <a:rPr sz="1650" b="0" i="0" u="none" dirty="0" err="1">
                <a:solidFill>
                  <a:srgbClr val="FAFAF9"/>
                </a:solidFill>
                <a:latin typeface="Inter"/>
              </a:rPr>
              <a:t>полонізація</a:t>
            </a:r>
            <a:r>
              <a:rPr sz="1650" b="0" i="0" u="none" dirty="0">
                <a:solidFill>
                  <a:srgbClr val="FAFAF9"/>
                </a:solidFill>
                <a:latin typeface="Inter"/>
              </a:rPr>
              <a:t> </a:t>
            </a:r>
            <a:r>
              <a:rPr sz="1650" b="0" i="0" u="none" dirty="0" err="1">
                <a:solidFill>
                  <a:srgbClr val="FAFAF9"/>
                </a:solidFill>
                <a:latin typeface="Inter"/>
              </a:rPr>
              <a:t>української</a:t>
            </a:r>
            <a:r>
              <a:rPr sz="1650" b="0" i="0" u="none" dirty="0">
                <a:solidFill>
                  <a:srgbClr val="FAFAF9"/>
                </a:solidFill>
                <a:latin typeface="Inter"/>
              </a:rPr>
              <a:t> </a:t>
            </a:r>
            <a:r>
              <a:rPr sz="1650" b="0" i="0" u="none" dirty="0" err="1">
                <a:solidFill>
                  <a:srgbClr val="FAFAF9"/>
                </a:solidFill>
                <a:latin typeface="Inter"/>
              </a:rPr>
              <a:t>знаті</a:t>
            </a:r>
            <a:r>
              <a:rPr sz="1650" b="0" i="0" u="none" dirty="0">
                <a:solidFill>
                  <a:srgbClr val="FAFAF9"/>
                </a:solidFill>
                <a:latin typeface="Inter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621559"/>
            <a:ext cx="3162300" cy="1173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FAFAF9"/>
                </a:solidFill>
                <a:latin typeface="Inter"/>
              </a:rPr>
              <a:t>Загострювалися релігійні суперечності між православними та католиками.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E7A316-D753-A44C-9B0A-DFA97B309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253" y="489718"/>
            <a:ext cx="5566322" cy="55663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038475"/>
            <a:ext cx="12192000" cy="381952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4181475"/>
            <a:ext cx="1143000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FBBF24"/>
                </a:solidFill>
                <a:latin typeface="Inter"/>
              </a:rPr>
              <a:t>КЛЮЧОВА ПОДІЯ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10100"/>
            <a:ext cx="9101137" cy="148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0" i="0" u="none">
                <a:solidFill>
                  <a:srgbClr val="FFFFFF"/>
                </a:solidFill>
                <a:latin typeface="Inter"/>
              </a:rPr>
              <a:t>У 1569 році після Люблінської унії значна частина українських земель перейшла безпосередньо під владу Польської корони.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BC157C-344B-26BE-3DBC-B41B8165A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892" y="361736"/>
            <a:ext cx="6134528" cy="613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1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0" y="4943475"/>
            <a:ext cx="1143000" cy="1905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537" y="1895475"/>
            <a:ext cx="542925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75" y="2886075"/>
            <a:ext cx="11906250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Головний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наслідок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: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українські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землі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зазнавали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сильного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політичного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,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соціального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,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релігійного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та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культурного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впливу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Литви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 й </a:t>
            </a:r>
            <a:r>
              <a:rPr sz="3000" b="1" i="0" u="none" dirty="0" err="1">
                <a:solidFill>
                  <a:srgbClr val="292524"/>
                </a:solidFill>
                <a:latin typeface="Playfair Display"/>
              </a:rPr>
              <a:t>Польщі</a:t>
            </a:r>
            <a:r>
              <a:rPr sz="3000" b="1" i="0" u="none" dirty="0">
                <a:solidFill>
                  <a:srgbClr val="292524"/>
                </a:solidFill>
                <a:latin typeface="Playfair Display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5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8187" y="2657475"/>
            <a:ext cx="10715625" cy="998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uk-UA" sz="2700" dirty="0">
                <a:solidFill>
                  <a:srgbClr val="FAFAF9"/>
                </a:solidFill>
                <a:latin typeface="Playfair Display"/>
              </a:rPr>
              <a:t>Щ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о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водночас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сприяло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розвитку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міст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,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освіти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,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торгівлі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та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формуванню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української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шляхти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 й </a:t>
            </a:r>
            <a:r>
              <a:rPr sz="2700" b="0" i="0" u="none" dirty="0" err="1">
                <a:solidFill>
                  <a:srgbClr val="FAFAF9"/>
                </a:solidFill>
                <a:latin typeface="Playfair Display"/>
              </a:rPr>
              <a:t>козацтва</a:t>
            </a:r>
            <a:r>
              <a:rPr sz="2700" b="0" i="0" u="none" dirty="0">
                <a:solidFill>
                  <a:srgbClr val="FAFAF9"/>
                </a:solidFill>
                <a:latin typeface="Playfair Display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7E3825-7B93-92FE-0A3F-A4267C848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738187"/>
            <a:ext cx="8840698" cy="48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4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763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47825"/>
            <a:ext cx="11049000" cy="838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383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16383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2476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2476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19175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24037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28900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71500"/>
            <a:ext cx="2037754" cy="304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292524"/>
                </a:solidFill>
                <a:latin typeface="Playfair Display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6875" y="1062037"/>
            <a:ext cx="70008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292524"/>
                </a:solidFill>
                <a:latin typeface="Inter"/>
              </a:rPr>
              <a:t>https://cdn.britannica.com/94/266494-050-279AF373/grand-duchy-of-lithuania-1400-1600.jpg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6875" y="1262062"/>
            <a:ext cx="259556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292524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www.britannica.com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1790700"/>
            <a:ext cx="100488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292524"/>
                </a:solidFill>
                <a:latin typeface="Inter"/>
              </a:rPr>
              <a:t>https://www.meisterdrucke.ie/kunstwerke/1260px/Jan_Alojzy_Matejko_-_The_Union_of_Lublin_traite_politique_signe_le_1er_juillet_1569_a_Lublin_%28Pologn_-_%28MeisterDrucke-939991%29.jpg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6875" y="2143125"/>
            <a:ext cx="275034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292524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www.meisterdrucke.ie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2671762"/>
            <a:ext cx="6488906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292524"/>
                </a:solidFill>
                <a:latin typeface="Inter"/>
              </a:rPr>
              <a:t>https://www.flamesofwar.com/Portals/0/all_images/Historical/Za-Stalina/Cossack-05.jpg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2871787"/>
            <a:ext cx="282178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292524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www.flamesofwar.com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317</Words>
  <Application>Microsoft Office PowerPoint</Application>
  <PresentationFormat>Широкий екран</PresentationFormat>
  <Paragraphs>32</Paragraphs>
  <Slides>15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0" baseType="lpstr">
      <vt:lpstr>Arial</vt:lpstr>
      <vt:lpstr>Calibri</vt:lpstr>
      <vt:lpstr>Inter</vt:lpstr>
      <vt:lpstr>Playfair Display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Olga</dc:creator>
  <cp:keywords/>
  <dc:description>generated using python-pptx</dc:description>
  <cp:lastModifiedBy>Olga</cp:lastModifiedBy>
  <cp:revision>2</cp:revision>
  <dcterms:created xsi:type="dcterms:W3CDTF">2013-01-27T09:14:16Z</dcterms:created>
  <dcterms:modified xsi:type="dcterms:W3CDTF">2026-09-22T21:10:49Z</dcterms:modified>
  <cp:category/>
</cp:coreProperties>
</file>