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98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0515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13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Інформаційне забезпечення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ризик-менеджменту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40080" y="310896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13.1  Інформація в системі управління господарськими та проєктними ризиками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13.2  Види програмного забезпечення в ризик-менеджменті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13.3  Міжнародні стандарти управління ризиками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13.4  Корпоративний ризик-менеджмент ERM за моделлю COSO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13.5  Стандарт управління ризиками FERMA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ЗК1  ·  СК1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інформації в РМ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вимоги до інформації, джерела, потоки даних для господарських і проєктних ризиків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Програмне забезпечення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 ПЗ: реєстри, GRC/ERM-платформи, аналітика, спеціалізовані інструменти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Міжнародні стандарти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31000, зв’язок зі стандартами внутрішнього контролю та проєктного управління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COSO ERM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Risk Management — Integrated Framework: компоненти, принципи, інтеграція зі стратегією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FERMA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підхід Федерації європейських асоціацій ризик-менеджменту, порівняння зі стандартами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висновки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обрати стандарт і ПЗ, побудувати інформаційну підтримку рішень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13.1  ІНФОРМАЦІЯ В СИСТЕМІ РМ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інформації в управлінні ризиками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11247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рішень у ризик-менеджменті безпосередньо залежить від якості інформації. Без своєчасних, релевантних і достовірних даних ідентифікація залишається неповною, оцінка — суб’єктивною, а моніторинг — формальним. Інформаційне забезпечення охоплює збір, обробку, зберігання, аналіз і доведення інформації до осіб, які приймають рішення.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ідентифікації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про інциденти, зміни процесів, зовнішні сигнали, скарги клієнтів, аудиторські знахідки — джерела нових або змінених ризиків.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оцінки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805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Історичні частоти, експертні оцінки, ринкові індикатори, параметри моделей — основа якісних і кількісних оцінок.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моніторингу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667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KRI, статус заходів, відхилення від плану, ранні попереджувальні сигнали — основа для ескалації та коригування.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13.1  ІНФОРМАЦІЯ В СИСТЕМІ РМ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Вимоги до інформації в ризик-менеджменті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Релевантність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Інформація має відповідати цілям рішення: не «все підряд», а те, що впливає на оцінку ймовірності, наслідків або вибір заходу.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Достовірність і повнота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Помилкові або неповні дані ведуть до хибних пріоритетів. Важливі контроль якості джерел і фіксація обмежень даних.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Своєчасність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Запізніла інформація знецінюється. Для критичних ризиків потрібні near real-time або регулярні короткі цикли оновлення.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Зрозумілість для користувача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 і мова звітів мають відповідати рівню одержувача: операційний рівень, комітет, рада — різні глибина і деталізація.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Порівнюваність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Єдині шкали, визначення та періоди дозволяють порівнювати ризики між підрозділами і в часі.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Захищеність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Конфіденційність чутливих даних про ризики; розмежування доступу; збереження історії змін оцінок і рішень.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13.1  ІНФОРМАЦІЯ В СИСТЕМІ РМ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Джерела інформації для управління ризиками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Внутрішні операційні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Облікові системи, ERP, CRM, дані про інциденти, скарги, відхилення процесів, результати внутрішнього аудиту та контролю.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Проєктні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виконання, освоєння бюджету, зміна обсягу робіт, звіти підрядників, результати тестів і приймання.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 та ринкові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Звітність, котирування, курси, кредитні рейтинги контрагентів, макроіндикатори, галузева статистика.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Зовнішні експертні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Регуляторні огляди, звіти рейтингових агентств, бенчмарки, наукові та консалтингові дослідження, медіа-моніторинг.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13.1  ІНФОРМАЦІЯ В СИСТЕМІ РМ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Інформація для господарських і проєктних ризиків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Господарські (операційні) ризики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 на повторюваних процесах і стабільних індикаторах. Джерела: ERP, інциденти, KPI процесів, комплаєнс-звіти. Цикл оновлення — часто місячний або квартальний. Агрегація за бізнес-одиницями та категоріями ризиків. Важлива порівнянність у часі та між підрозділами.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1A2B4A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3716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Проєктні ризики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92240" y="219456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 на унікальних подіях і динаміці фаз. Джерела: проєктні плани, статус-звіти, change requests, результати тестів. Цикл оновлення — частіший (тиждень / спринт / фаза). Агрегація за проєктами та портфелем. Важливі leading indicators і рішення на контрольних точках.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13.2  ПРОГРАМНЕ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Види програмного забезпечення в ризик-менеджменті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0584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ПЗ для ризик-менеджменту варіюється від простих таблиць і реєстрів до інтегрованих GRC/ERM-платформ. Вибір залежить від масштабу організації, зрілості процесів і потреб у аналітиці та звітності.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96596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Реєстри та прості інструменти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Excel, Google Sheets, базові бази даних. Швидкий старт, низька вартість, обмежена масштабованість і контроль доступу.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196596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488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Спеціалізовані модулі РМ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92240" y="260604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Окремі системи для реєстру ризиків, оцінки, планів заходів і звітності без повного GRC-контуру.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406908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519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GRC / ERM-платформи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70916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Інтегровані рішення: ризики, комплаєнс, аудит, політики, інциденти — єдина модель даних і робочі процеси.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406908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25196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Аналітика та моделювання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92240" y="470916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BI-інструменти, Monte Carlo, сценарні моделі, дашборди KRI — для кількісного аналізу та візуалізації.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13.2  ПРОГРАМНЕ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можливості сучасних ERM/GRC-систем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Реєстр і таксономія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Ієрархія ризиків, категорії, зв’язок з цілями, процесами, організаційними одиницями.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та матриці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Налаштовувані шкали ймовірності та впливу, heat maps, автоматичний розрахунок рівня ризику.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Плани заходів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Призначення відповідальних, терміни, статус, нагадування, ескалація прострочених дій.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KRI та моніторинг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Введення або імпорт індикаторів, пороги, алерти, тренди.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Звітність і дашборди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Шаблони для комітету та ради, drill-down, експорт, розсилка.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Інтеграції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ERP, HR, ITSM, аудитом, зовнішніми джерелами даних для зменшення ручного вводу.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13.2  ПРОГРАМНЕ ЗАБЕЗПЕЧЕННЯ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обирати ПЗ для ризик-менеджменту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Зрілість процесів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стабілізуйте методологію та ролі. Складне ПЗ на хаотичних процесах дає ілюзію порядку без реальної користі.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Масштаб і користувачі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Скільки власників ризиків, підрозділів, рівнів звітності? Чи потрібен self-service для лінійних менеджерів?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з існуючим ІТ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є API, конектори до ERP/BI? Вартість і складність інтеграції часто більші за ліцензію.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Сукупна вартість володіння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Ліцензії, впровадження, навчання, підтримка, оновлення. Порівнюйте TCO на 3–5 років, не лише ціну підписки.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Гнучкість vs стандартизація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Можливість налаштувати шкали та workflow під вашу політику, але без надмірної кастомізації, яка ускладнює оновлення.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13.3  МІЖНАРОДНІ СТАНДАРТИ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Міжнародні стандарти управління ризиками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 задають спільну мову, принципи та структуру процесів. Вони не замінюють професійне судження, але зменшують розбіжності в підходах і полегшують порівняння, аудит і навчання. Найпоширеніші орієнтири — ISO 31000, COSO ERM і рекомендації FERMA; поряд з ними — галузеві та проєктні стандарти (PMBOK, PRINCE2).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ISO 31000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38328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Універсальні настанови: принципи, структура (framework) і процес управління ризиками для будь-якої організації.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COSO ERM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38328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 на інтеграції ризику зі стратегією та результативністю; сильний управлінський і наглядовий фокус.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FERMA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38328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Європейський погляд на професію та практику ризик-менеджменту; стандарти компетенцій і рекомендації.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13.3  МІЖНАРОДНІ СТАНДАРТИ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ISO 31000: принципи, структура, процес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Інтегрованість, структурованість і комплексність, пристосованість, інклюзивність, динамічність, найкраща доступна інформація, людські та культурні фактори, постійне вдосконалення.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8803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Framework (структура)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32461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Лідерство і зобов’язання; інтеграція; проєктування; впровадження; оцінка; удосконалення. Рамка забезпечує, що процес РМ вбудований в управління організацією.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3484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572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Процес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9377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Комунікація та консультації; встановлення контексту; оцінка ризику (ідентифікація, аналіз, оцінювання); обробка ризику; моніторинг і перегляд; документування та звітність.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13.3  МІЖНАРОДНІ СТАНДАРТИ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Навіщо організації стандарти управління ризиками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Спільна мова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Єдині терміни та логіка процесу полегшують комунікацію між підрозділами, з аудиторами, регуляторами та партнерами.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Опора для політики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 стає каркасом внутрішньої політики та процедур: менше вигадувати «з нуля», більше адаптувати.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Порівнянність і бенчмаркінг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Можливість порівнювати зрілість системи з галузевими практиками та очікуваннями інвесторів.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 нагляду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та комітети отримують зрозумілу рамку для оцінки ефективності ризик-менеджменту.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сертифікація заради сертифікації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31000 не передбачає сертифікації організації. Цінність — у впровадженні принципів, а не в «галочці».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13.4  COSO ERM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COSO ERM: Enterprise Risk Management — Integrated Framework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COSO (Committee of Sponsoring Organizations of the Treadway Commission) опублікував рамку ERM у 2004 році; у 2017 її суттєво оновили під назвою «Enterprise Risk Management — Integrating with Strategy and Performance». Фокус змістився з контролю ризиків на інтеграцію управління ризиками зі стратегією та результатами діяльності.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Мета рамки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Допомогти організаціям створювати, зберігати та реалізовувати вартість через інтегроване управління ризиками.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кого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Рада, топменеджмент, служби ризиків і внутрішнього контролю; застосовна в різних галузях і розмірах організацій.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з Internal Control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ширший за рамку внутрішнього контролю COSO; ризик-менеджмент і внутрішній контроль доповнюють одне одного.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13.4  COSO ERM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П’ять взаємопов’язаних компонентів COSO ERM (2017)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and Culture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Нагляд ради, визначення відповідальності, культура ризику, залучення ключових осіб, привабливість талантів.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Strategy and Objective-Setting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бізнес-контексту, визначення ризик-апетиту, оцінка альтернативних стратегій, формулювання бізнес-цілей.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ризиків, оцінка серйозності, пріоритезація, реагування, формування портфельного погляду на ризик.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and Revision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суттєвих змін, перегляд ризиків і результатів, постійне вдосконалення ERM.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Information, Communication and Reporting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інформації та технологій; канали комунікації; звітність про ризики, культуру та результати ERM.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13.4  COSO ERM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ризику зі стратегією та результативністю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Ключова ідея оновленого COSO ERM: управління ризиками не є окремим «додатком» до стратегії, а частиною того, як стратегія формується, реалізується та коригується.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148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 виборі стратегії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Альтернативні стратегічні варіанти оцінюються з урахуванням ризику; ризик-апетит обмежує або спрямовує амбіції.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33832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3520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 реалізації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38862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Ризики, що загрожують досягненню цілей, ідентифікуються та обробляються в межах виконання стратегії.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7548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4892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 оцінці результатів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52578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 від плану аналізуються в тому числі через призму реалізованих і нових ризиків; уроки живлять наступний цикл стратегії.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13.4  COSO ERM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Компонент «Information, Communication and Reporting»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Саме цей компонент COSO ERM безпосередньо пов’язаний з інформаційним забезпеченням ризик-менеджменту. Він вимагає, щоб потрібна інформація надходила до тих, хто приймає рішення, і щоб звітність підтримувала нагляд і культуру.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Інформація та технології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з внутрішніх і зовнішніх джерел; якість даних; використання технологій для збору, аналізу та поширення.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Комунікація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Канали вгору, вниз і впоперек організації; зрозумілі повідомлення про ризик-апетит, ролі та очікування.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603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Звітність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3832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Звіти про ризики, культуру, ефективність ERM для ради, менеджменту та (за потреби) зовнішніх стейкхолдерів.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13.5  FERMA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Стандарт і підхід FERMA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FERMA (Federation of European Risk Management Associations) об’єднує національні асоціації ризик-менеджерів Європи. Організація формує професійні стандарти, проводить дослідження, сприяє розвитку компетенцій і впливає на регуляторну політику щодо управління ризиками.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Професійні стандарти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 ролей і компетенцій ризик-менеджера; орієнтири для розвитку кар’єри та сертифікації (наприклад, у співпраці з національними асоціаціями).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Рамки та гіди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Рекомендації щодо побудови функції РМ, взаємодії з радою, інтеграції з ESG і кіберризиками, звітності.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Європейський контекст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Урахування регуляцій ЄС, очікувань наглядових органів і специфіки європейських ринків і культур управління.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13.5  FERMA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орієнтирів: ISO 31000, COSO ERM, FERMA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ISO 31000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Універсальний процес і принципи. Слабший акцент на ролі ради та інтеграції зі стратегією порівняно з COSO. Не сертифікується на рівні організації. Зручна база для політики будь-якої організації.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8803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COSO ERM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32461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Сильний акцент на governance, культурі, стратегії та performance. 20 принципів у 5 компонентах. Популярний у корпоративному секторі та серед рад директорів. Добре поєднується з рамкою внутрішнього контролю COSO.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3484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572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FERMA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9377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Більше про професію, компетенції та європейську практику, ніж про єдиний «процесний» стандарт. Корисний для розвитку служби РМ і позиціонування функції в організації.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поєднувати стандарти на практиці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Організації рідко обирають «лише один» стандарт. Частіше формують власну систему, спираючись на сумісні елементи кількох рамок.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1920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1031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Процес — з ISO 31000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56032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Ідентифікація, аналіз, оцінювання, обробка, моніторинг як базова логіка циклу РМ.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63640" y="192024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031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і стратегія — з COSO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92240" y="256032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ради, ризик-апетит, зв’язок зі стратегією та performance, культура.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11480" y="402336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2062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Професія та розвиток — з FERMA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466344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Компетенції команди РМ, позиціонування функції, європейські бенчмарки.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63640" y="4023360"/>
            <a:ext cx="5669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420624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Галузеві доповнення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92240" y="466344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Банківські (Basel), ІТ (NIST, ISO 27005), проєктні (PMBOK) — за потреби поверх загальної рамки.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Побудова інформаційного забезпечення РМ: практичні кроки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9728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Визначити потреби користувачів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41732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потрібно власнику ризику, службі РМ, комітету, раді? Які рішення підтримуються?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11480" y="20116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402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0312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Описати потоки даних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231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Звідки беруться дані для реєстру, KRI, статусу заходів; хто відповідає за актуальність.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1480" y="30175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461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089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Обрати рівень автоматизації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429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Таблиці → спеціалізований модуль → GRC-платформа — відповідно до зрілості та масштабу.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0233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519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41148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Закріпити в політиці та процедурах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443484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Формати звітів, періодичність, пороги ескалації, права доступу.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50292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2578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51206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Навчити та підтримувати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Користувачі мають вміти вносити й інтерпретувати дані; інакше система «засинає».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26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пастки інформаційного забезпечення РМ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Дані заради даних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Великі реєстри без зв’язку з рішеннями. Звіти читають формально; пріоритети не змінюються.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ПЗ раніше за процес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Впровадження дорогої платформи до узгодження методології та ролей — опір і низьке використання.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Різні «правди»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систем і таблиць з розбіжними оцінками одного й того самого ризику.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Ігнорування культури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Навіть ідеальна система не працює, якщо люди бояться повідомляти про ризики або не бачать цінності.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26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КУРСОМ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Інформаційне забезпечення в системі тем курсу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та аналіз (теми 3–4, 11)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якісних даних оцінка ризиків і проєктний ризик-аналіз втрачають надійність.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та моніторинг (теми 9–10)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 реагування та контролінг потребують статусів, KRI та звітності — тобто інформаційної інфраструктури.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Організація та культура (тема 7, 10)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 (COSO, ISO) задають очікування щодо ролей ради та культури; ПЗ підтримує, але не замінює їх.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Інноваційні проєкти (тема 12)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Слабка статистика інновацій посилює вимоги до експертної інформації, сценаріїв і швидкого оновлення даних.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26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елементи інформаційного забезпечення РМ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Релевантна, достовірна, своєчасна, зрозуміла; різні потреби господарських і проєктних ризиків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18872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ПЗ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5544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реєстрів до GRC/ERM; вибір за зрілістю процесів, масштабом і TCO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ISO 31000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Принципи, framework і процес — універсальна основа політики РМ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COSO ERM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зі стратегією та performance; 5 компонентів, сильний governance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FERMA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Професійні стандарти та європейська практика розвитку функції РМ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572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Практика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49377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процес і ролі, потім автоматизація; стандарти — як каркас, не догма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26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Інформація — основа рішень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якісних даних ризик-менеджмент перетворюється на формальність. Вимоги: релевантність, достовірність, своєчасність, зрозумілість.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ПЗ підтримує, але не замінює процес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Спочатку методологія та ролі, потім інструменти. GRC/ERM корисні при масштабі та зрілості; на старті часто достатньо простих реєстрів.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Стандарти задають каркас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31000 — процес; COSO ERM — стратегія, governance і культура; FERMA — професія та європейська практика. Їх можна і варто поєднувати.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Звітність має вести до дій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Компонент інформації та комунікації в COSO підкреслює: цінність системи — у рішеннях ради та менеджменту, а не в обсязі звітів.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26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ДОДАТКОВО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Якість даних як критичний фактор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Навіть найкращі стандарти та ПЗ не компенсують погану якість вхідних даних. Інвестиції в визначення показників, відповідальних за дані та контроль якості часто дають більший ефект, ніж нова платформа.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Власник даних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ключового поля реєстру та KRI — хто відповідає за актуальність і коректність.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Визначення та словник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Єдині визначення ймовірності, впливу, статусів — інакше «високий ризик» означає різне в різних відділах.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Періодична верифікація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Вибіркова перевірка оцінок, звірка з інцидентами, аудит реєстру — частина циклу контролінгу.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/ 26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13  ·  Інформаційне забезпечення ризик-менеджменту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2889</Words>
  <Application>Microsoft Macintosh PowerPoint</Application>
  <PresentationFormat>Широкоэкранный</PresentationFormat>
  <Paragraphs>368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13. Інформаційне забезпечення ризик-менеджменту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2026-09-03T08:51:16Z</dcterms:created>
  <dcterms:modified xsi:type="dcterms:W3CDTF">2026-09-03T08:54:45Z</dcterms:modified>
</cp:coreProperties>
</file>