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ink/ink2.xml" ContentType="application/inkml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308" r:id="rId5"/>
    <p:sldId id="321" r:id="rId6"/>
    <p:sldId id="324" r:id="rId7"/>
    <p:sldId id="259" r:id="rId8"/>
    <p:sldId id="260" r:id="rId9"/>
    <p:sldId id="261" r:id="rId10"/>
    <p:sldId id="262" r:id="rId11"/>
    <p:sldId id="263" r:id="rId12"/>
    <p:sldId id="264" r:id="rId13"/>
    <p:sldId id="266" r:id="rId14"/>
    <p:sldId id="325" r:id="rId15"/>
    <p:sldId id="265" r:id="rId16"/>
    <p:sldId id="322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323" r:id="rId30"/>
    <p:sldId id="279" r:id="rId3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489" autoAdjust="0"/>
    <p:restoredTop sz="63948" autoAdjust="0"/>
  </p:normalViewPr>
  <p:slideViewPr>
    <p:cSldViewPr snapToGrid="0" snapToObjects="1">
      <p:cViewPr varScale="1">
        <p:scale>
          <a:sx n="63" d="100"/>
          <a:sy n="63" d="100"/>
        </p:scale>
        <p:origin x="179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2-28T11:30:30.724"/>
    </inkml:context>
    <inkml:brush xml:id="br0">
      <inkml:brushProperty name="width" value="0.5" units="cm"/>
      <inkml:brushProperty name="height" value="1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0 227,'343'-28,"-193"11,361-12,-421 31,142-4,-72-22,-105 14,68-5,-102 13,0-2,0-1,0 0,0-1,-1-2,21-10,-16 7,1 1,50-12,-25 16,1 2,-1 2,56 5,-5 0,1439-3,-1533 0,-1 0,1 1,0 0,10 2,-15-2,-1 0,1 0,0 0,-1 0,1 0,-1 1,1-1,-1 1,0 0,0-1,0 1,0 0,0 0,0 1,2 2,3 9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20T12:22:21.665"/>
    </inkml:context>
    <inkml:brush xml:id="br0">
      <inkml:brushProperty name="width" value="0.5" units="cm"/>
      <inkml:brushProperty name="height" value="1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1997 228,'-56'-3,"-1"-3,-108-25,41 5,-3 5,-253-7,6 30,363-1,-1 1,1 0,0 0,0 1,0 1,-19 8,-2 1,21-10,1 1,0 1,0 0,-16 11,21-13,1 1,0-1,0 1,1 0,-1 0,1 0,0 1,0-1,0 1,1 0,-4 8,1 3,0 0,1-1,1 1,0 1,1-1,1 0,0 0,1 1,1-1,5 29,-4-41,0 0,-1 0,2 0,-1 0,0 0,1-1,-1 1,1-1,0 0,0 0,1 0,-1 0,1 0,-1-1,1 1,0-1,0 0,0 0,0-1,0 1,0-1,7 2,9 1,0 0,0-2,31 1,283-3,-128-2,-150 0,1-2,-2-2,95-24,-74 8,-1-3,77-37,-149 61,-1 0,1 0,0-1,-1 1,0-1,1 1,-1-1,0 0,0 0,0 0,0 0,0 0,0 0,-1-1,1 1,-1-1,2-3,-1-1,-1 1,0 0,-1-1,1 1,-1-1,-2-10,2 8,0 1,0-1,1 1,0-1,0 1,1 0,4-16,-4 21,-1 0,0 0,1 0,-1 0,1 1,0-1,0 0,0 1,0-1,1 1,-1 0,1 0,-1 0,1 0,0 0,-1 0,1 1,0-1,0 1,1 0,-1 0,5-1,0 0,-1 1,1 1,0-1,-1 1,1 0,0 1,-1 0,12 3,-14-3,-1 1,1 0,-1 0,1 1,-1-1,0 1,0 0,0 0,0 0,-1 1,1-1,-1 1,5 8,-2-4,-2 1,1 0,3 10,-7-14,1 0,0 0,1 0,-1 0,1 0,0 0,0-1,0 0,1 1,-1-1,1-1,0 1,5 4,-7-8,0 1,0 0,-1 0,1 0,0 1,-1-1,1 0,-1 0,1 1,-1-1,0 1,1 0,-1-1,0 1,0 0,0-1,-1 1,1 0,0 0,-1 0,1 0,-1 0,1 0,-1 0,0 0,0 0,0 0,0 0,0 0,-1 0,1 0,0 0,-1 0,0-1,1 1,-1 0,0 0,-1 2,-2 1,0 1,-1-1,1 0,-1 0,-1 0,1-1,-1 1,1-1,-13 6,-14 6,0-1,-2-2,1-1,-2-1,1-2,-2-2,1-1,-1-1,-59-1,69-4,-37 0,1-3,-1-3,-103-22,126 17,-1 1,0 2,0 2,-65-2,-518 10,620-2,1 0,0 0,-1 0,1 0,0-1,0 1,-1-1,1 0,0 0,0 0,0 0,0 0,0-1,0 1,0-1,0 0,1 0,-1 0,1 0,-1-1,1 1,0-1,0 1,0-1,-3-4,-2-3,0 1,-15-16,13 17,0-2,1 1,-13-21,19 27,1 1,0-1,0 0,-1 0,2 0,-1 0,0 0,1 0,-1 0,1 0,0 0,0 0,0 0,0 0,0 0,1 0,0 0,-1 0,1 0,2-5,3-4,0 0,1 0,0 0,0 1,2 0,13-14,-18 21,1 0,0 0,0 1,0-1,0 1,0 0,1 0,0 1,-1 0,1 0,0 0,0 1,0-1,0 2,1-1,7 0,1541 6,-1188-5,-360 0,0 1,0 0,0 0,0 1,0 0,0 0,-1 1,1-1,-1 1,1 1,-1-1,0 1,-1 0,1 1,-1 0,1-1,-1 1,-1 1,1-1,6 12,-6-11,-1 1,-1 0,1 0,-1 0,-1 1,1-1,-1 0,0 1,-1 0,0-1,0 1,-1 0,0 0,0 0,0-1,-1 1,-1 0,-3 13,-50 155,10-61,42-105,0 0,-1 0,-1 0,1-1,-1 0,-1 0,0 0,0-1,-1 1,0-2,0 1,-1-1,0 0,0 0,-1-1,1 0,-1-1,-14 6,-13 4,0-2,-1-2,-71 13,48-12,-60 14,-1-6,-239 8,325-28,-40 1,-138-17,186 11,-28-11,36 10,0 0,-1 2,-31-4,33 6,1-1,-1 0,1-1,-23-9,-65-31,78 30,-45-31,-9-5,-29-1,79 37,25 11,-1 0,1 0,-1 0,0 1,1 0,-1 0,-14-1,7 2,-1-1,0-1,1 0,-1-1,1 0,0-1,1-1,-1 0,-23-16,31 17,1-1,0 0,0 0,0 0,1-1,0 0,-5-9,-4-8,6 12,2 1,-1-1,1 0,1 0,0 0,1-1,0 1,-1-19,2-10,2-53,2 31,-3 57,2-1,-1 1,1-1,0 1,0-1,0 1,1 0,0-1,5-9,-5 13,1-1,-1 1,1 0,0-1,0 1,0 0,0 1,1-1,-1 1,1-1,-1 1,1 0,0 0,0 0,0 1,5-2,14-3,0 1,1 1,36-2,77 5,-10 1,1162-17,-863 19,-33-2,-380 2,-1 0,1 0,-1 1,0 1,0 0,0 1,0 0,18 12,-11-7,-9-5,-1 1,1 0,-1 1,0 0,0 0,-1 1,0 0,-1 1,1-1,-2 1,1 1,-1-1,-1 1,0 0,0 1,-1-1,0 1,2 11,1 15,-1 1,0 74,-6-103,0 21,-1 0,-6 30,6-50,-2 0,1-1,-1 0,-1 1,0-1,0 0,0-1,-2 1,1-1,-8 9,1-3,0-1,-1 0,-1 0,0-2,-1 0,0 0,-1-1,-26 12,14-6,24-13,0 0,0 0,0-1,-1 1,1-1,-8 2,-173 56,-20 6,173-60,0-2,-1-1,1-1,-1-1,0-2,1-2,-1-1,1-1,-33-10,40 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1175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uk-UA" b="1" dirty="0"/>
              <a:t>Навіщо вивчати </a:t>
            </a:r>
            <a:r>
              <a:rPr lang="uk-UA" b="1" dirty="0" err="1"/>
              <a:t>сервісно</a:t>
            </a:r>
            <a:r>
              <a:rPr lang="uk-UA" b="1" dirty="0"/>
              <a:t>-домінантну логіку</a:t>
            </a:r>
            <a:endParaRPr lang="uk-UA" dirty="0"/>
          </a:p>
          <a:p>
            <a:pPr rtl="0"/>
            <a:r>
              <a:rPr lang="uk-UA" dirty="0"/>
              <a:t>Сучасний споживач дедалі рідше купує товар як такий, він купує досвід, зручність і розв'язання своєї проблеми. Особливо яскраво це видно на ринку цифрових продуктів: підписка на сервіс, мобільний застосунок чи платформа не мають цінності самі по собі, вона виникає лише тоді, коли користувач ними активно користується і отримує від цього користь. Традиційна логіка маркетингу, побудована навколо товару і моделі 4</a:t>
            </a:r>
            <a:r>
              <a:rPr lang="en-US" dirty="0"/>
              <a:t>P, </a:t>
            </a:r>
            <a:r>
              <a:rPr lang="uk-UA" dirty="0"/>
              <a:t>не пояснює, чому цінність цифрового продукту залежить від поведінки клієнта, а не лише від його характеристик.</a:t>
            </a:r>
          </a:p>
          <a:p>
            <a:pPr rtl="0"/>
            <a:r>
              <a:rPr lang="uk-UA" dirty="0"/>
              <a:t>Сервісно-домінантна логіка Варго і Луша дає інструментарій для розуміння цих процесів: чому клієнта варто розглядати не як пасивного покупця, а як співтворця цінності, чому успіх компанії залежить від якості взаємодії, а не лише від якості продукту, і як будувати маркетингову стратегію в економіці, де межа між товаром і послугою стирається. Для майбутніх фахівців з маркетингу цифрових продуктів – це не абстрактна теорія, а робочий підхід до аналізу бізнес-моделей, заснованих на підписці, платформах і цифрових сервісах.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Дуже часто цю фразу приписують - 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Theodore Levitt</a:t>
            </a:r>
            <a:r>
              <a:rPr lang="uk-UA" b="0" i="0" dirty="0">
                <a:solidFill>
                  <a:srgbClr val="0A0A0A"/>
                </a:solidFill>
                <a:effectLst/>
                <a:latin typeface="Google Sans"/>
              </a:rPr>
              <a:t> з його праці 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Marketing Myopia, </a:t>
            </a:r>
            <a:r>
              <a:rPr lang="uk-UA" b="0" i="0" dirty="0">
                <a:solidFill>
                  <a:srgbClr val="0A0A0A"/>
                </a:solidFill>
                <a:effectLst/>
                <a:latin typeface="Google Sans"/>
              </a:rPr>
              <a:t>але це не зовсім коректно. Бо Левітт дійсно згадував цю цитату в себе в праці – </a:t>
            </a:r>
            <a:r>
              <a:rPr lang="en-US" b="0" i="0" dirty="0">
                <a:solidFill>
                  <a:srgbClr val="0A0A0A"/>
                </a:solidFill>
                <a:effectLst/>
                <a:latin typeface="Google Sans"/>
              </a:rPr>
              <a:t>The Marketing Mode (</a:t>
            </a:r>
            <a:r>
              <a:rPr lang="uk-UA" b="0" i="0" dirty="0">
                <a:solidFill>
                  <a:srgbClr val="0A0A0A"/>
                </a:solidFill>
                <a:effectLst/>
                <a:latin typeface="Google Sans"/>
              </a:rPr>
              <a:t>Режим маркетингу), 1969 рік.</a:t>
            </a:r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5FC5DE-5AF5-4CDB-ADDB-6AE1999E0AAF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776619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Це принципова різниця між виробничим мисленням та маркетинговим. Виробниче мислення фокусується на продукті: ми робимо найкращі свердла, з найміцнішою сталлю, з найдовшим терміном служби. Маркетингове мислення фокусується на потребі клієнта: людині потрібен отвір у стіні, і вона шукає найкращий спосіб його зробити.</a:t>
            </a:r>
          </a:p>
          <a:p>
            <a:r>
              <a:rPr lang="uk-UA" dirty="0"/>
              <a:t>Коли компанія розуміє цю різницю, вона починає по-іншому думати про свій бізнес. Вона запитує не "як зробити наші свердла кращими", а "як допомогти людям найефективніше отримати потрібні отвори". Можливо, це будуть свердла з лазерним наведенням для точності. Можливо, це буде послуга встановлення, де фахівець приїде додому. Можливо, це будуть самоклеючі кріплення, які взагалі не потребують свердління.</a:t>
            </a:r>
          </a:p>
          <a:p>
            <a:r>
              <a:rPr lang="uk-UA" dirty="0"/>
              <a:t>Саме тому багато успішних компаній перестали визначати себе через продукт і почали визначати себе через рішення проблем клієнтів. </a:t>
            </a:r>
            <a:r>
              <a:rPr lang="uk-UA" dirty="0" err="1"/>
              <a:t>Нетфлікс</a:t>
            </a:r>
            <a:r>
              <a:rPr lang="uk-UA" dirty="0"/>
              <a:t> не каже "ми продаємо доступ до фільмів", вони кажуть "ми надаємо розваги". </a:t>
            </a:r>
            <a:r>
              <a:rPr lang="uk-UA" dirty="0" err="1"/>
              <a:t>Убер</a:t>
            </a:r>
            <a:r>
              <a:rPr lang="uk-UA" dirty="0"/>
              <a:t> не каже "ми таксі", вони кажуть "ми вирішуємо проблему пересування". </a:t>
            </a:r>
            <a:r>
              <a:rPr lang="uk-UA" dirty="0" err="1"/>
              <a:t>Епл</a:t>
            </a:r>
            <a:r>
              <a:rPr lang="uk-UA" dirty="0"/>
              <a:t> не каже "ми робимо комп'ютери", вони кажуть "ми створюємо інструменти для творчості та спілкування".</a:t>
            </a:r>
          </a:p>
          <a:p>
            <a:r>
              <a:rPr lang="uk-UA" dirty="0"/>
              <a:t>Це мислення змінює все: які функції додавати до продукту, як його рекламувати, як встановлювати ціну, як організовувати продажі. Якщо ви продаєте свердла, ви конкуруєте з іншими виробниками свердел. Якщо ви продаєте отвори, ви шукаєте всі можливі способи задовольнити цю потребу краще за інших.</a:t>
            </a:r>
          </a:p>
          <a:p>
            <a:r>
              <a:rPr lang="uk-UA" dirty="0"/>
              <a:t>Для студентів-маркетологів це означає: завжди дивіться глибше за продукт. Запитуйте себе: яку реальну проблему вирішує цей продукт? Що насправді купує клієнт? Який результат він хоче отримати? І тільки розуміючи справжню потребу, ви зможете створити пропозицію, яка дійсно цінна для споживача.</a:t>
            </a:r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5FC5DE-5AF5-4CDB-ADDB-6AE1999E0AAF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77428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З точки зору права і класичної економіки це три різні категорії. Але сьогодні розберемо підхід двох дослідників, які стверджують, що це розрізнення ілюзорне, і що по суті всі три дії, це одне й те саме.</a:t>
            </a:r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5FC5DE-5AF5-4CDB-ADDB-6AE1999E0AAF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099355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uk-UA" b="1" dirty="0"/>
              <a:t>Товарно-домінантна логіка </a:t>
            </a:r>
            <a:r>
              <a:rPr lang="uk-UA" dirty="0"/>
              <a:t>як вихідна парадигма маркетингу є спадщиною класичної економічної науки </a:t>
            </a:r>
            <a:r>
              <a:rPr lang="en-US" dirty="0"/>
              <a:t>XVIII-XIX </a:t>
            </a:r>
            <a:r>
              <a:rPr lang="uk-UA" dirty="0"/>
              <a:t>ст., зокрема праць Адама Сміта, Жана-Батиста </a:t>
            </a:r>
            <a:r>
              <a:rPr lang="uk-UA" dirty="0" err="1"/>
              <a:t>Сея</a:t>
            </a:r>
            <a:r>
              <a:rPr lang="uk-UA" dirty="0"/>
              <a:t> та Альфреда Маршалла. Маркетинг як молода наукова дисципліна на початку </a:t>
            </a:r>
            <a:r>
              <a:rPr lang="en-US" dirty="0"/>
              <a:t>XX </a:t>
            </a:r>
            <a:r>
              <a:rPr lang="uk-UA" dirty="0"/>
              <a:t>ст. успадкував від економістів саму модель мислення, у якій товар виступає центральною одиницею аналізу.</a:t>
            </a:r>
          </a:p>
          <a:p>
            <a:pPr rtl="0"/>
            <a:r>
              <a:rPr lang="uk-UA" dirty="0"/>
              <a:t>Ця логіка зосереджувалась на трьох речах. По-перше, на матеріальних ресурсах, тобто на тому, що можна виміряти, зважити, порахувати: сировина, обладнання, готова продукція. По-друге, на ідеї, що цінність нібито втілена, "запакована" всередину товару вже під час виробництва, і покупець після купівлі просто видобуває цю готову цінність з товару. Саме з цією тезою далі контрастує сервісно-домінантна логіка, у якій цінність не міститься в товарі заздалегідь, а виникає лише в момент фактичного використання. По-третє, на дискретних трансакціях: кожен акт купівлі-продажу сприймався як окрема, завершена подія, без уявлення про подальші тривалі стосунки з клієнтом.</a:t>
            </a:r>
          </a:p>
          <a:p>
            <a:pPr rtl="0"/>
            <a:r>
              <a:rPr lang="uk-UA" dirty="0"/>
              <a:t>Ця логіка панувала і в моделі маркетинг-</a:t>
            </a:r>
            <a:r>
              <a:rPr lang="uk-UA" dirty="0" err="1"/>
              <a:t>мікс</a:t>
            </a:r>
            <a:r>
              <a:rPr lang="uk-UA" dirty="0"/>
              <a:t> 4</a:t>
            </a:r>
            <a:r>
              <a:rPr lang="en-US" dirty="0"/>
              <a:t>P, </a:t>
            </a:r>
            <a:r>
              <a:rPr lang="uk-UA" dirty="0"/>
              <a:t>яку ми розглядали в темі 1: сама поява цієї моделі є прямим наслідком </a:t>
            </a:r>
            <a:r>
              <a:rPr lang="uk-UA" dirty="0" err="1"/>
              <a:t>товароцентричного</a:t>
            </a:r>
            <a:r>
              <a:rPr lang="uk-UA" dirty="0"/>
              <a:t> погляду на економіку. Розуміння цього дозволяє пояснити, чому саме модель 4</a:t>
            </a:r>
            <a:r>
              <a:rPr lang="en-US" dirty="0"/>
              <a:t>P </a:t>
            </a:r>
            <a:r>
              <a:rPr lang="uk-UA" dirty="0"/>
              <a:t>почала втрачати пояснювальну силу в умовах цифрової економіки.</a:t>
            </a:r>
          </a:p>
          <a:p>
            <a:pPr rtl="0"/>
            <a:r>
              <a:rPr lang="uk-UA" dirty="0"/>
              <a:t>Варто окремо зазначити, що ідея цінності, втіленої в товарі, концептуально перегукується з трудовою теорією вартості Карла Маркса, за якою вартість товару визначається кількістю суспільно необхідної праці, втіленої в ньому. Поняття товарного фетишизму в Маркса описує, як соціальні відносини виробництва застигають всередині речі, і люди починають сприймати цю застиглу вартість як природну властивість самого товару. Проте самі Варго і </a:t>
            </a:r>
            <a:r>
              <a:rPr lang="uk-UA" dirty="0" err="1"/>
              <a:t>Луш</a:t>
            </a:r>
            <a:r>
              <a:rPr lang="uk-UA" dirty="0"/>
              <a:t> у своїх статтях 2004 і 2008 років на Маркса не посилаються, їхня історична генеалогія побудована виключно на класичній і неокласичній економічній традиції.</a:t>
            </a:r>
          </a:p>
          <a:p>
            <a:endParaRPr lang="uk-UA" dirty="0"/>
          </a:p>
          <a:p>
            <a:endParaRPr lang="uk-UA" dirty="0"/>
          </a:p>
          <a:p>
            <a:r>
              <a:rPr lang="uk-UA" dirty="0"/>
              <a:t>Адам Сміт у своїй головній праці "Багатство народів" (1776) відкриває книгу прикладом фабрики шпильок, щоб показати, звідки береться економічне зростання. Він пише, що одна недосвідчена людина, працюючи самотужки і виконуючи весь процес виготовлення шпильки від початку до кінця, навряд чи зробить більше однієї шпильки за день, а можливо, не зробить і двадцяти. Але якщо розбити виробництво на приблизно вісімнадцять окремих операцій (хтось тягне дріт, хтось випрямляє, хтось ріже, хтось гострить кінчик, хтось насаджує голівку), і кожен працівник спеціалізується лише на своїй одній дії, то десять таких робітників разом здатні виготовити близько сорока восьми тисяч шпильок за день. Це і є знаменита ілюстрація поділу праці (</a:t>
            </a:r>
            <a:r>
              <a:rPr lang="en-US" dirty="0"/>
              <a:t>division of labor), </a:t>
            </a:r>
            <a:r>
              <a:rPr lang="uk-UA" dirty="0"/>
              <a:t>яка, за Смітом, є головним джерелом зростання продуктивності і, зрештою, багатства нації.</a:t>
            </a:r>
          </a:p>
          <a:p>
            <a:r>
              <a:rPr lang="uk-UA" b="1" dirty="0"/>
              <a:t>Висновок Сміта (і класичної економіки в цілому):</a:t>
            </a:r>
            <a:r>
              <a:rPr lang="uk-UA" dirty="0"/>
              <a:t> раз спеціалізація так підвищує кількість вироблених товарів, значить, головне в економіці, це саме товар, його кількість, його виробництво. Звідси й уся товарно-домінантна логіка: у центрі уваги стоїть продукт на виході з фабрики.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dirty="0"/>
              <a:t>Класична економіка (Сміт, Рікардо, Сей, кінець </a:t>
            </a:r>
            <a:r>
              <a:rPr lang="en-US" dirty="0"/>
              <a:t>XVIII - </a:t>
            </a:r>
            <a:r>
              <a:rPr lang="uk-UA" dirty="0"/>
              <a:t>початок </a:t>
            </a:r>
            <a:r>
              <a:rPr lang="en-US" dirty="0"/>
              <a:t>XIX </a:t>
            </a:r>
            <a:r>
              <a:rPr lang="uk-UA" dirty="0"/>
              <a:t>ст.) пояснювала вартість товару через витрати на його виробництво, передусім через працю (звідси й трудова теорія вартості, яку пізніше розвинув Маркс). Неокласична економіка змістила фокус: вартість визначається не витратами виробництва, а суб'єктивною корисністю товару для конкретного споживача і співвідношенням попиту та пропозиції. Звідси й назва "</a:t>
            </a:r>
            <a:r>
              <a:rPr lang="uk-UA" dirty="0" err="1"/>
              <a:t>маржиналізм</a:t>
            </a:r>
            <a:r>
              <a:rPr lang="uk-UA" dirty="0"/>
              <a:t>": в основі аналізу лежить гранична (маржинальна) корисність, тобто наскільки цінна для людини ще одна, додаткова одиниця товару.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uk-UA" noProof="0" dirty="0"/>
              <a:t>Сервісно-домінантна логіка - це не про "сферу послуг" у побутовому сенсі (перукарні, банки, готелі). Це ширший філософський підхід: навіть коли компанія продає фізичний товар (автомобіль, телефон), вона насправді продає користь, яку цей товар надає власнику. Тобто "сервіс" тут - не галузь економіки, а спосіб мислення про будь-який обмін.</a:t>
            </a:r>
          </a:p>
          <a:p>
            <a:pPr rtl="0"/>
            <a:r>
              <a:rPr lang="uk-UA" noProof="0" dirty="0"/>
              <a:t>Варто підкреслити три складові визначення: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uk-UA" noProof="0" dirty="0"/>
              <a:t>"не товар, а сервіс" - зміна фокусу з предмета на функцію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uk-UA" noProof="0" dirty="0"/>
              <a:t>"застосування спеціалізованих компетенцій" - хтось використовує свої знання чи навички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uk-UA" noProof="0" dirty="0"/>
              <a:t>"на користь іншої сторони" - головна мета, цінність, яку отримує інший</a:t>
            </a:r>
          </a:p>
          <a:p>
            <a:pPr rtl="0">
              <a:buFont typeface="Arial" panose="020B0604020202020204" pitchFamily="34" charset="0"/>
              <a:buChar char="•"/>
            </a:pPr>
            <a:endParaRPr lang="uk-UA" noProof="0" dirty="0"/>
          </a:p>
          <a:p>
            <a:pPr rtl="0">
              <a:buFont typeface="Arial" panose="020B0604020202020204" pitchFamily="34" charset="0"/>
              <a:buChar char="•"/>
            </a:pPr>
            <a:endParaRPr lang="uk-UA" noProof="0" dirty="0"/>
          </a:p>
          <a:p>
            <a:pPr rtl="0"/>
            <a:r>
              <a:rPr lang="uk-UA" noProof="0" dirty="0"/>
              <a:t>Це справжня пастка для студентів, тому що в українській мові немає граматичної різниці (і "послуги", і "сервіс" - без чіткої форми множини/однини, яка б несла окремий смисл). Пояснювати варто через приклад:</a:t>
            </a:r>
          </a:p>
          <a:p>
            <a:pPr rtl="0"/>
            <a:r>
              <a:rPr lang="uk-UA" noProof="0" dirty="0"/>
              <a:t>Уявіть перукарню. У традиційному розумінні (</a:t>
            </a:r>
            <a:r>
              <a:rPr lang="uk-UA" noProof="0" dirty="0" err="1"/>
              <a:t>services</a:t>
            </a:r>
            <a:r>
              <a:rPr lang="uk-UA" noProof="0" dirty="0"/>
              <a:t>, множина) перукарня продає "послугу" як категорію товару, альтернативну фізичному товару: не светр, а стрижку. Це просто інший тип продукту на прилавку.</a:t>
            </a:r>
          </a:p>
          <a:p>
            <a:pPr rtl="0"/>
            <a:r>
              <a:rPr lang="uk-UA" noProof="0" dirty="0"/>
              <a:t>У розумінні S-D логіки (</a:t>
            </a:r>
            <a:r>
              <a:rPr lang="uk-UA" noProof="0" dirty="0" err="1"/>
              <a:t>service</a:t>
            </a:r>
            <a:r>
              <a:rPr lang="uk-UA" noProof="0" dirty="0"/>
              <a:t>, однина) навіть продаж товару, наприклад светра, це теж сервіс: виробник застосував свої знання (дизайн, крій, матеріали) на користь покупця, який отримує тепло і стиль. Тобто "сервіс" тут описує сам процес створення користі, а не окрему категорію продукту.</a:t>
            </a:r>
          </a:p>
          <a:p>
            <a:pPr rtl="0"/>
            <a:r>
              <a:rPr lang="uk-UA" noProof="0" dirty="0"/>
              <a:t>Ключова фраза для студентів: </a:t>
            </a:r>
            <a:r>
              <a:rPr lang="uk-UA" b="1" noProof="0" dirty="0"/>
              <a:t>різниця не в тому, що продають, а в тому, як на це дивитись</a:t>
            </a:r>
            <a:r>
              <a:rPr lang="uk-UA" noProof="0" dirty="0"/>
              <a:t>.</a:t>
            </a:r>
          </a:p>
          <a:p>
            <a:pPr rtl="0">
              <a:buFont typeface="Arial" panose="020B0604020202020204" pitchFamily="34" charset="0"/>
              <a:buChar char="•"/>
            </a:pPr>
            <a:endParaRPr lang="uk-UA" noProof="0" dirty="0"/>
          </a:p>
          <a:p>
            <a:endParaRPr lang="uk-UA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uk-UA" b="1" dirty="0"/>
              <a:t>Операндні ресурси</a:t>
            </a:r>
            <a:r>
              <a:rPr lang="uk-UA" dirty="0"/>
              <a:t> - це "речі", з якими щось роблять. Земля, сировина, верстати, готові товари. Вони пасивні, самі по собі нічого не створюють, доки хтось не почне їх використовувати. У старій </a:t>
            </a:r>
            <a:r>
              <a:rPr lang="uk-UA" dirty="0" err="1"/>
              <a:t>логіці</a:t>
            </a:r>
            <a:r>
              <a:rPr lang="uk-UA" dirty="0"/>
              <a:t> маркетингу клієнт теж потрапляв у цю категорію: на нього "діяли" (сегментували, охоплювали рекламою), як на об'єкт.</a:t>
            </a:r>
          </a:p>
          <a:p>
            <a:pPr rtl="0"/>
            <a:r>
              <a:rPr lang="uk-UA" b="1" dirty="0"/>
              <a:t>Оперантні ресурси</a:t>
            </a:r>
            <a:r>
              <a:rPr lang="uk-UA" dirty="0"/>
              <a:t> - це те, що саме здатне діяти і створювати ефект. Знання, вміння, навички, компетенції. Наприклад, вміння лікаря лікувати, вміння програміста писати код. Це не витрачається, а навпаки, може примножуватись і відтворюватись. У новій </a:t>
            </a:r>
            <a:r>
              <a:rPr lang="uk-UA" dirty="0" err="1"/>
              <a:t>логіці</a:t>
            </a:r>
            <a:r>
              <a:rPr lang="uk-UA" dirty="0"/>
              <a:t> клієнт теж переходить у цю категорію: він активно бере участь у створенні цінності (наприклад, налаштовує продукт під себе, ділиться відгуком, використовує сервіс по-своєму).</a:t>
            </a:r>
          </a:p>
          <a:p>
            <a:pPr rtl="0"/>
            <a:r>
              <a:rPr lang="uk-UA" b="1" dirty="0"/>
              <a:t>Найпростіша аналогія</a:t>
            </a:r>
            <a:r>
              <a:rPr lang="uk-UA" dirty="0"/>
              <a:t>: цегла - </a:t>
            </a:r>
            <a:r>
              <a:rPr lang="uk-UA" dirty="0" err="1"/>
              <a:t>операндний</a:t>
            </a:r>
            <a:r>
              <a:rPr lang="uk-UA" dirty="0"/>
              <a:t> ресурс (з неї щось будують), а вміння муляра класти цеглу - </a:t>
            </a:r>
            <a:r>
              <a:rPr lang="uk-UA" dirty="0" err="1"/>
              <a:t>оперантний</a:t>
            </a:r>
            <a:r>
              <a:rPr lang="uk-UA" dirty="0"/>
              <a:t> ресурс (це те, що робить дію можливою).</a:t>
            </a:r>
          </a:p>
          <a:p>
            <a:pPr rtl="0"/>
            <a:r>
              <a:rPr lang="uk-UA" b="1" dirty="0"/>
              <a:t>Головний висновок слайду</a:t>
            </a:r>
            <a:r>
              <a:rPr lang="uk-UA" dirty="0"/>
              <a:t>: у сервісно-домінантній </a:t>
            </a:r>
            <a:r>
              <a:rPr lang="uk-UA" dirty="0" err="1"/>
              <a:t>логіці</a:t>
            </a:r>
            <a:r>
              <a:rPr lang="uk-UA" dirty="0"/>
              <a:t> цінність створюють </a:t>
            </a:r>
            <a:r>
              <a:rPr lang="uk-UA" dirty="0" err="1"/>
              <a:t>оперантні</a:t>
            </a:r>
            <a:r>
              <a:rPr lang="uk-UA" dirty="0"/>
              <a:t> ресурси (знання і навички), а не </a:t>
            </a:r>
            <a:r>
              <a:rPr lang="uk-UA" dirty="0" err="1"/>
              <a:t>операндні</a:t>
            </a:r>
            <a:r>
              <a:rPr lang="uk-UA" dirty="0"/>
              <a:t> (товари як такі). Товар лише "</a:t>
            </a:r>
            <a:r>
              <a:rPr lang="uk-UA" dirty="0" err="1"/>
              <a:t>переносить</a:t>
            </a:r>
            <a:r>
              <a:rPr lang="uk-UA" dirty="0"/>
              <a:t>" знання виробника до споживача.</a:t>
            </a:r>
          </a:p>
          <a:p>
            <a:endParaRPr lang="uk-UA" dirty="0"/>
          </a:p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b="1" noProof="0" dirty="0"/>
              <a:t>FP1.</a:t>
            </a:r>
            <a:r>
              <a:rPr lang="uk-UA" noProof="0" dirty="0"/>
              <a:t> В основі будь-якого обміну лежить сервіс (застосування знань і навичок), а не сам товар. Гроші і товари лише посередники цього обміну. </a:t>
            </a:r>
          </a:p>
          <a:p>
            <a:r>
              <a:rPr lang="uk-UA" b="1" noProof="0" dirty="0"/>
              <a:t>FP2.</a:t>
            </a:r>
            <a:r>
              <a:rPr lang="uk-UA" noProof="0" dirty="0"/>
              <a:t> Коли обмін відбувається не напряму (через гроші, посередників, великі організації), це маскує той факт, що по суті все одно відбувається обмін сервісами. </a:t>
            </a:r>
          </a:p>
          <a:p>
            <a:r>
              <a:rPr lang="uk-UA" b="1" noProof="0" dirty="0"/>
              <a:t>FP3.</a:t>
            </a:r>
            <a:r>
              <a:rPr lang="uk-UA" noProof="0" dirty="0"/>
              <a:t> Товар - це "контейнер" чи "носій" для сервісу, засіб його доставки до споживача, а не самоціль. </a:t>
            </a:r>
          </a:p>
          <a:p>
            <a:r>
              <a:rPr lang="uk-UA" b="1" noProof="0" dirty="0"/>
              <a:t>FP4.</a:t>
            </a:r>
            <a:r>
              <a:rPr lang="uk-UA" noProof="0" dirty="0"/>
              <a:t> Конкурентну перевагу дають саме </a:t>
            </a:r>
            <a:r>
              <a:rPr lang="uk-UA" noProof="0" dirty="0" err="1"/>
              <a:t>оперантні</a:t>
            </a:r>
            <a:r>
              <a:rPr lang="uk-UA" noProof="0" dirty="0"/>
              <a:t> ресурси (знання, навички), а не володіння матеріальними активами. </a:t>
            </a:r>
          </a:p>
          <a:p>
            <a:r>
              <a:rPr lang="uk-UA" b="1" noProof="0" dirty="0"/>
              <a:t>FP5.</a:t>
            </a:r>
            <a:r>
              <a:rPr lang="uk-UA" noProof="0" dirty="0"/>
              <a:t> Усі економіки, включно з "виробничими", насправді сервісні за своєю природою, просто цей факт не завжди очевидний. </a:t>
            </a:r>
          </a:p>
          <a:p>
            <a:r>
              <a:rPr lang="uk-UA" b="1" noProof="0" dirty="0"/>
              <a:t>FP6.</a:t>
            </a:r>
            <a:r>
              <a:rPr lang="uk-UA" noProof="0" dirty="0"/>
              <a:t> Споживач не пасивний отримувач, він завжди бере участь у створенні цінності. </a:t>
            </a:r>
          </a:p>
          <a:p>
            <a:r>
              <a:rPr lang="uk-UA" b="1" noProof="0" dirty="0"/>
              <a:t>FP7.</a:t>
            </a:r>
            <a:r>
              <a:rPr lang="uk-UA" noProof="0" dirty="0"/>
              <a:t> Компанія не може "вручити" готову цінність, вона лише пропонує її, а реальна цінність виникає під час використання. </a:t>
            </a:r>
          </a:p>
          <a:p>
            <a:r>
              <a:rPr lang="uk-UA" b="1" noProof="0" dirty="0"/>
              <a:t>FP8.</a:t>
            </a:r>
            <a:r>
              <a:rPr lang="uk-UA" noProof="0" dirty="0"/>
              <a:t> Сервісний підхід за своєю суттю орієнтований на клієнта і на тривалі відносини, а не на разову трансакцію. </a:t>
            </a:r>
          </a:p>
          <a:p>
            <a:r>
              <a:rPr lang="uk-UA" b="1" noProof="0" dirty="0"/>
              <a:t>FP9.</a:t>
            </a:r>
            <a:r>
              <a:rPr lang="uk-UA" noProof="0" dirty="0"/>
              <a:t> Усі учасники обміну (люди, фірми, держави) виконують однакову функцію, вони інтегрують ресурси, тому їх правильніше називати "акторами", а не ділити на виробників і споживачів. </a:t>
            </a:r>
          </a:p>
          <a:p>
            <a:r>
              <a:rPr lang="uk-UA" b="1" noProof="0" dirty="0"/>
              <a:t>FP10.</a:t>
            </a:r>
            <a:r>
              <a:rPr lang="uk-UA" noProof="0" dirty="0"/>
              <a:t> Цінність не об'єктивна і не однакова для всіх, вона завжди унікальна і залежить від того, хто і в якому контексті її отримує.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5169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uk-UA" dirty="0"/>
              <a:t>Пляшка </a:t>
            </a:r>
            <a:r>
              <a:rPr lang="en-US" dirty="0"/>
              <a:t>Veuve </a:t>
            </a:r>
            <a:r>
              <a:rPr lang="en-US" dirty="0" err="1"/>
              <a:t>Clicquot</a:t>
            </a:r>
            <a:r>
              <a:rPr lang="en-US" dirty="0"/>
              <a:t> </a:t>
            </a:r>
            <a:r>
              <a:rPr lang="uk-UA" dirty="0"/>
              <a:t>у подарунковій упаковці-стрілці: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uk-UA" dirty="0"/>
              <a:t>для колекціонера це цінний артефакт заради тари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uk-UA" dirty="0"/>
              <a:t>для туриста це сувенір, пов'язаний з подорожжю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uk-UA" dirty="0"/>
              <a:t>для когось, хто просто хоче випити шампанське, ефектна упаковка взагалі не має значення</a:t>
            </a:r>
          </a:p>
          <a:p>
            <a:endParaRPr lang="en-US" dirty="0"/>
          </a:p>
          <a:p>
            <a:endParaRPr lang="en-US" dirty="0"/>
          </a:p>
          <a:p>
            <a:r>
              <a:rPr lang="uk-UA" dirty="0"/>
              <a:t>Це означає: цінність не існує сама по собі, вона виникає лише в голові/досвіді конкретної людини (</a:t>
            </a:r>
            <a:r>
              <a:rPr lang="uk-UA" dirty="0" err="1"/>
              <a:t>бенефіціара</a:t>
            </a:r>
            <a:r>
              <a:rPr lang="uk-UA" dirty="0"/>
              <a:t>), яка цю цінність відчуває.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6215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uk-UA" dirty="0"/>
              <a:t>У С-Д </a:t>
            </a:r>
            <a:r>
              <a:rPr lang="uk-UA" dirty="0" err="1"/>
              <a:t>логіці</a:t>
            </a:r>
            <a:r>
              <a:rPr lang="uk-UA" dirty="0"/>
              <a:t> Варго і </a:t>
            </a:r>
            <a:r>
              <a:rPr lang="uk-UA" dirty="0" err="1"/>
              <a:t>Лаша</a:t>
            </a:r>
            <a:r>
              <a:rPr lang="uk-UA" dirty="0"/>
              <a:t> актор це будь-який учасник обміну, який інтегрує ресурси (свої та отримані від інших) для створення цінності у власному контексті.</a:t>
            </a:r>
          </a:p>
          <a:p>
            <a:pPr rtl="0"/>
            <a:r>
              <a:rPr lang="uk-UA" dirty="0"/>
              <a:t>Ключові риси: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uk-UA" dirty="0"/>
              <a:t>Немає жорсткого поділу на виробника і споживача, усі учасники симетричні актори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uk-UA" dirty="0"/>
              <a:t>Актор не отримує цінність готовою, а сам конструює її через інтеграцію ресурсів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uk-UA" dirty="0"/>
              <a:t>Ресурси можуть бути </a:t>
            </a:r>
            <a:r>
              <a:rPr lang="uk-UA" dirty="0" err="1"/>
              <a:t>операндними</a:t>
            </a:r>
            <a:r>
              <a:rPr lang="uk-UA" dirty="0"/>
              <a:t> (пасивні, наприклад товар) і </a:t>
            </a:r>
            <a:r>
              <a:rPr lang="uk-UA" dirty="0" err="1"/>
              <a:t>оперантними</a:t>
            </a:r>
            <a:r>
              <a:rPr lang="uk-UA" dirty="0"/>
              <a:t> (активні, наприклад знання, навички, зв'язки)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uk-UA" dirty="0"/>
              <a:t>Цінність завжди контекстуальна, вона виникає лише в конкретній ситуації використання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49146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A04EB8-377A-4AF3-8E8E-3D4E893373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E49FA6E6-A168-40CE-9D4A-3C470477F7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2896DBB8-7D2C-4622-9C1F-F634C9B5B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FF59C-F015-4CDE-BED3-4AF679CB410E}" type="datetimeFigureOut">
              <a:rPr lang="uk-UA" smtClean="0"/>
              <a:t>20.09.2026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371668BA-5D8B-4192-A1AA-24FFC64D3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C5B905B4-F848-44D2-AA1F-8CDBBE299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8A762E-1829-4304-85CB-926454754A9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81901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0.png"/><Relationship Id="rId3" Type="http://schemas.openxmlformats.org/officeDocument/2006/relationships/image" Target="../media/image1.png"/><Relationship Id="rId7" Type="http://schemas.openxmlformats.org/officeDocument/2006/relationships/customXml" Target="../ink/ink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customXml" Target="../ink/ink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D77FF351-D23E-43DD-A12D-E0C351C9B9FE}"/>
              </a:ext>
            </a:extLst>
          </p:cNvPr>
          <p:cNvSpPr txBox="1">
            <a:spLocks/>
          </p:cNvSpPr>
          <p:nvPr/>
        </p:nvSpPr>
        <p:spPr>
          <a:xfrm>
            <a:off x="1358900" y="2501327"/>
            <a:ext cx="9474199" cy="222014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sz="4800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 </a:t>
            </a:r>
            <a:r>
              <a:rPr lang="en-US" sz="4800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sz="4000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Сервісно-домінантна логіка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sz="4000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 теорія створення цінності</a:t>
            </a:r>
          </a:p>
        </p:txBody>
      </p:sp>
      <p:pic>
        <p:nvPicPr>
          <p:cNvPr id="7" name="Рисунок 11">
            <a:extLst>
              <a:ext uri="{FF2B5EF4-FFF2-40B4-BE49-F238E27FC236}">
                <a16:creationId xmlns:a16="http://schemas.microsoft.com/office/drawing/2014/main" id="{BAF74E5B-9309-49AD-BF07-5227175B4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6021"/>
            <a:ext cx="2048878" cy="82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C5B05F83-EDFA-47BA-B14B-6A9FC7C46D6F}"/>
              </a:ext>
            </a:extLst>
          </p:cNvPr>
          <p:cNvSpPr txBox="1">
            <a:spLocks/>
          </p:cNvSpPr>
          <p:nvPr/>
        </p:nvSpPr>
        <p:spPr>
          <a:xfrm>
            <a:off x="5442439" y="639377"/>
            <a:ext cx="6192012" cy="149715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uk-UA" i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Лектор курсу «Сучасні теорії маркетингу»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en-US" i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PhD </a:t>
            </a:r>
            <a:r>
              <a:rPr lang="uk-UA" b="1" i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Тетяна Завалій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uk-UA" i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Кафедра маркетингу</a:t>
            </a:r>
            <a:endParaRPr lang="ru-RU" i="1" kern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E60DAE1-00AC-4F15-8FF9-627F063183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4" y="6276975"/>
            <a:ext cx="4286250" cy="4762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tema2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8E10EF07-CE8E-4991-B6B1-38D8A07E38BB}"/>
              </a:ext>
            </a:extLst>
          </p:cNvPr>
          <p:cNvSpPr txBox="1">
            <a:spLocks/>
          </p:cNvSpPr>
          <p:nvPr/>
        </p:nvSpPr>
        <p:spPr>
          <a:xfrm>
            <a:off x="1176867" y="1826639"/>
            <a:ext cx="9838266" cy="299857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uk-UA" sz="3400" b="1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План лекції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uk-UA" sz="2800" kern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tabLst>
                <a:tab pos="5029200" algn="l"/>
              </a:tabLst>
            </a:pPr>
            <a:r>
              <a:rPr lang="uk-UA" sz="28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1. </a:t>
            </a:r>
            <a:r>
              <a:rPr lang="uk-UA" sz="2800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Сутність сервісно-домінантної логіки С. Варго та Р. Луша</a:t>
            </a:r>
          </a:p>
          <a:p>
            <a:pPr>
              <a:spcBef>
                <a:spcPts val="0"/>
              </a:spcBef>
              <a:spcAft>
                <a:spcPts val="0"/>
              </a:spcAft>
              <a:tabLst>
                <a:tab pos="5029200" algn="l"/>
              </a:tabLst>
            </a:pPr>
            <a:r>
              <a:rPr lang="uk-UA" sz="2800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Концепція співтворення цінності за участю споживача</a:t>
            </a:r>
          </a:p>
          <a:p>
            <a:pPr>
              <a:spcBef>
                <a:spcPts val="0"/>
              </a:spcBef>
              <a:spcAft>
                <a:spcPts val="0"/>
              </a:spcAft>
              <a:tabLst>
                <a:tab pos="5029200" algn="l"/>
              </a:tabLst>
            </a:pPr>
            <a:r>
              <a:rPr lang="uk-UA" sz="2800" kern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Порівняльна характеристика товарно-домінантної та сервісно-домінантної логіки маркетингу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220E8F6-BC3B-4870-AA15-CB77FA8AD1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4" y="6276975"/>
            <a:ext cx="4286250" cy="4762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tema2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2743200"/>
            <a:ext cx="1033272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uk-UA" sz="3600" kern="0" dirty="0">
                <a:latin typeface="Times New Roman" pitchFamily="18" charset="0"/>
                <a:cs typeface="Times New Roman" pitchFamily="18" charset="0"/>
              </a:rPr>
              <a:t>1.Сутність сервісно-домінантної логіки</a:t>
            </a:r>
            <a:endParaRPr lang="en-US" sz="3600" kern="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uk-UA" sz="3600" kern="0" dirty="0">
                <a:latin typeface="Times New Roman" pitchFamily="18" charset="0"/>
                <a:cs typeface="Times New Roman" pitchFamily="18" charset="0"/>
              </a:rPr>
              <a:t>С. Варго та Р. Луша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494EB4-E518-403F-B86E-46582338B8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4" y="6276975"/>
            <a:ext cx="4286250" cy="4762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1">
            <a:extLst>
              <a:ext uri="{FF2B5EF4-FFF2-40B4-BE49-F238E27FC236}">
                <a16:creationId xmlns:a16="http://schemas.microsoft.com/office/drawing/2014/main" id="{D32825F5-D392-4F25-A9B3-4C0465F0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6021"/>
            <a:ext cx="2048878" cy="82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7E9A1D9-A3B4-4C54-8721-02495FED2DB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776"/>
          <a:stretch/>
        </p:blipFill>
        <p:spPr>
          <a:xfrm>
            <a:off x="4028450" y="0"/>
            <a:ext cx="4135099" cy="605186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4881EDD-9998-4178-98FD-81EF1F0DC2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124" y="4936292"/>
            <a:ext cx="10583752" cy="1695687"/>
          </a:xfrm>
          <a:prstGeom prst="rect">
            <a:avLst/>
          </a:prstGeom>
        </p:spPr>
      </p:pic>
      <p:pic>
        <p:nvPicPr>
          <p:cNvPr id="1026" name="Picture 2" descr="Theodore Levitt">
            <a:extLst>
              <a:ext uri="{FF2B5EF4-FFF2-40B4-BE49-F238E27FC236}">
                <a16:creationId xmlns:a16="http://schemas.microsoft.com/office/drawing/2014/main" id="{57E21C2A-26D6-4D30-82DE-6A19133915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438" y="223657"/>
            <a:ext cx="3196615" cy="4451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1" name="Рукописні дані 10">
                <a:extLst>
                  <a:ext uri="{FF2B5EF4-FFF2-40B4-BE49-F238E27FC236}">
                    <a16:creationId xmlns:a16="http://schemas.microsoft.com/office/drawing/2014/main" id="{26FBFCB7-A8BB-45D0-84DE-6A3BD0A605D8}"/>
                  </a:ext>
                </a:extLst>
              </p14:cNvPr>
              <p14:cNvContentPartPr/>
              <p14:nvPr/>
            </p14:nvContentPartPr>
            <p14:xfrm>
              <a:off x="5336875" y="4683669"/>
              <a:ext cx="1424520" cy="81720"/>
            </p14:xfrm>
          </p:contentPart>
        </mc:Choice>
        <mc:Fallback xmlns="">
          <p:pic>
            <p:nvPicPr>
              <p:cNvPr id="11" name="Рукописні дані 10">
                <a:extLst>
                  <a:ext uri="{FF2B5EF4-FFF2-40B4-BE49-F238E27FC236}">
                    <a16:creationId xmlns:a16="http://schemas.microsoft.com/office/drawing/2014/main" id="{26FBFCB7-A8BB-45D0-84DE-6A3BD0A605D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246875" y="4504029"/>
                <a:ext cx="1604160" cy="441360"/>
              </a:xfrm>
              <a:prstGeom prst="rect">
                <a:avLst/>
              </a:prstGeom>
            </p:spPr>
          </p:pic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92B94F48-484B-477E-9BE3-95082758AFF5}"/>
              </a:ext>
            </a:extLst>
          </p:cNvPr>
          <p:cNvSpPr txBox="1"/>
          <p:nvPr/>
        </p:nvSpPr>
        <p:spPr>
          <a:xfrm>
            <a:off x="804123" y="2097589"/>
            <a:ext cx="286578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4200" b="1" spc="-12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Теодор Левітт</a:t>
            </a:r>
          </a:p>
          <a:p>
            <a:pPr algn="ctr"/>
            <a:r>
              <a:rPr lang="uk-UA" sz="2800" spc="-12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(1925-2006)</a:t>
            </a:r>
            <a:endParaRPr lang="en-US" sz="2800" spc="-12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956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1">
            <a:extLst>
              <a:ext uri="{FF2B5EF4-FFF2-40B4-BE49-F238E27FC236}">
                <a16:creationId xmlns:a16="http://schemas.microsoft.com/office/drawing/2014/main" id="{D32825F5-D392-4F25-A9B3-4C0465F0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6021"/>
            <a:ext cx="2048878" cy="82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01948BA-4833-44B4-9092-C8F1F517D817}"/>
              </a:ext>
            </a:extLst>
          </p:cNvPr>
          <p:cNvSpPr txBox="1"/>
          <p:nvPr/>
        </p:nvSpPr>
        <p:spPr>
          <a:xfrm>
            <a:off x="2877666" y="5315755"/>
            <a:ext cx="661251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4200" spc="-12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Продавати отвори, а не дрилі</a:t>
            </a:r>
            <a:endParaRPr lang="en-US" sz="4200" spc="-12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D9709F0-2160-4D1A-AFCF-057A94815D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631" y="1436900"/>
            <a:ext cx="5706207" cy="376825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1051CDD-7531-4756-9B19-FFEBE52435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6008" y="1436899"/>
            <a:ext cx="4982133" cy="376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770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11">
            <a:extLst>
              <a:ext uri="{FF2B5EF4-FFF2-40B4-BE49-F238E27FC236}">
                <a16:creationId xmlns:a16="http://schemas.microsoft.com/office/drawing/2014/main" id="{D32825F5-D392-4F25-A9B3-4C0465F0C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6021"/>
            <a:ext cx="2048878" cy="826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01948BA-4833-44B4-9092-C8F1F517D817}"/>
              </a:ext>
            </a:extLst>
          </p:cNvPr>
          <p:cNvSpPr txBox="1"/>
          <p:nvPr/>
        </p:nvSpPr>
        <p:spPr>
          <a:xfrm>
            <a:off x="1350618" y="3253454"/>
            <a:ext cx="297449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4200" spc="-12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Продавати товар</a:t>
            </a:r>
            <a:endParaRPr lang="en-US" sz="4200" spc="-12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B4549E-BED1-4551-9F06-CDD5E5E9BE3F}"/>
              </a:ext>
            </a:extLst>
          </p:cNvPr>
          <p:cNvSpPr txBox="1"/>
          <p:nvPr/>
        </p:nvSpPr>
        <p:spPr>
          <a:xfrm>
            <a:off x="4566258" y="3258545"/>
            <a:ext cx="297449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4200" spc="-12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Надавати послугу</a:t>
            </a:r>
            <a:endParaRPr lang="en-US" sz="4200" spc="-12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7EE594-B3B3-42DC-A059-B9BB17C153E4}"/>
              </a:ext>
            </a:extLst>
          </p:cNvPr>
          <p:cNvSpPr txBox="1"/>
          <p:nvPr/>
        </p:nvSpPr>
        <p:spPr>
          <a:xfrm>
            <a:off x="7714487" y="3253453"/>
            <a:ext cx="297449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4200" spc="-12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Виконувати роботи</a:t>
            </a:r>
            <a:endParaRPr lang="en-US" sz="4200" spc="-12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095062-72D2-41C8-9995-3F7A689A3A13}"/>
              </a:ext>
            </a:extLst>
          </p:cNvPr>
          <p:cNvSpPr txBox="1"/>
          <p:nvPr/>
        </p:nvSpPr>
        <p:spPr>
          <a:xfrm>
            <a:off x="1419975" y="1783762"/>
            <a:ext cx="9451494" cy="73866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sz="4200" spc="-12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Чи є різниця між цими пропозиціями?</a:t>
            </a:r>
            <a:endParaRPr lang="en-US" sz="4200" spc="-12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790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9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tema2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93192" y="1051560"/>
            <a:ext cx="11402568" cy="502920"/>
          </a:xfrm>
          <a:prstGeom prst="rect">
            <a:avLst/>
          </a:prstGeom>
          <a:solidFill>
            <a:srgbClr val="FFF6D1"/>
          </a:solidFill>
          <a:ln/>
        </p:spPr>
      </p:sp>
      <p:sp>
        <p:nvSpPr>
          <p:cNvPr id="4" name="Text 1"/>
          <p:cNvSpPr/>
          <p:nvPr/>
        </p:nvSpPr>
        <p:spPr>
          <a:xfrm>
            <a:off x="393192" y="1051560"/>
            <a:ext cx="1140256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Засновники </a:t>
            </a:r>
            <a:r>
              <a:rPr lang="en-US" sz="24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сервісно-домінантної логіки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680525" y="1563624"/>
            <a:ext cx="512064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AAB4C8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80525" y="1563624"/>
            <a:ext cx="5120640" cy="109728"/>
          </a:xfrm>
          <a:prstGeom prst="rect">
            <a:avLst/>
          </a:prstGeom>
          <a:solidFill>
            <a:srgbClr val="B4BBE4"/>
          </a:solidFill>
          <a:ln/>
        </p:spPr>
      </p:sp>
      <p:sp>
        <p:nvSpPr>
          <p:cNvPr id="7" name="Text 4"/>
          <p:cNvSpPr/>
          <p:nvPr/>
        </p:nvSpPr>
        <p:spPr>
          <a:xfrm>
            <a:off x="954845" y="1792224"/>
            <a:ext cx="4572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Stephen L. Vargo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954845" y="222199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нар. 1953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1137725" y="2551176"/>
            <a:ext cx="4206240" cy="365760"/>
          </a:xfrm>
          <a:prstGeom prst="rect">
            <a:avLst/>
          </a:prstGeom>
          <a:solidFill>
            <a:srgbClr val="B4BBE4"/>
          </a:solidFill>
          <a:ln/>
        </p:spPr>
      </p:sp>
      <p:sp>
        <p:nvSpPr>
          <p:cNvPr id="10" name="Text 7"/>
          <p:cNvSpPr/>
          <p:nvPr/>
        </p:nvSpPr>
        <p:spPr>
          <a:xfrm>
            <a:off x="1137725" y="2551176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University of Hawaii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6349805" y="1563624"/>
            <a:ext cx="512064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AAB4C8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349805" y="1563624"/>
            <a:ext cx="5120640" cy="109728"/>
          </a:xfrm>
          <a:prstGeom prst="rect">
            <a:avLst/>
          </a:prstGeom>
          <a:solidFill>
            <a:srgbClr val="B4BBE4"/>
          </a:solidFill>
          <a:ln/>
        </p:spPr>
      </p:sp>
      <p:sp>
        <p:nvSpPr>
          <p:cNvPr id="13" name="Text 10"/>
          <p:cNvSpPr/>
          <p:nvPr/>
        </p:nvSpPr>
        <p:spPr>
          <a:xfrm>
            <a:off x="6624125" y="1792224"/>
            <a:ext cx="4572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Robert F. Lusch</a:t>
            </a:r>
            <a:endParaRPr lang="en-US" sz="2800" dirty="0"/>
          </a:p>
        </p:txBody>
      </p:sp>
      <p:sp>
        <p:nvSpPr>
          <p:cNvPr id="14" name="Text 11"/>
          <p:cNvSpPr/>
          <p:nvPr/>
        </p:nvSpPr>
        <p:spPr>
          <a:xfrm>
            <a:off x="6624125" y="2221992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1945</a:t>
            </a:r>
            <a:r>
              <a:rPr lang="uk-UA" sz="1200" i="1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-</a:t>
            </a:r>
            <a:r>
              <a:rPr lang="en-US" sz="1200" i="1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2017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6807005" y="2551176"/>
            <a:ext cx="4206240" cy="365760"/>
          </a:xfrm>
          <a:prstGeom prst="rect">
            <a:avLst/>
          </a:prstGeom>
          <a:solidFill>
            <a:srgbClr val="B4BBE4"/>
          </a:solidFill>
          <a:ln/>
        </p:spPr>
        <p:txBody>
          <a:bodyPr/>
          <a:lstStyle/>
          <a:p>
            <a:endParaRPr lang="uk-UA" dirty="0"/>
          </a:p>
        </p:txBody>
      </p:sp>
      <p:sp>
        <p:nvSpPr>
          <p:cNvPr id="16" name="Text 13"/>
          <p:cNvSpPr/>
          <p:nvPr/>
        </p:nvSpPr>
        <p:spPr>
          <a:xfrm>
            <a:off x="6807005" y="2551176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University of Arizona</a:t>
            </a:r>
            <a:endParaRPr lang="en-US" sz="16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CC75D87-053F-4674-8AAC-DF13D1284D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076" y="2971800"/>
            <a:ext cx="2145323" cy="3217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E7FA672F-524D-410F-B0D3-A64CB23FE385}"/>
              </a:ext>
            </a:extLst>
          </p:cNvPr>
          <p:cNvSpPr txBox="1"/>
          <p:nvPr/>
        </p:nvSpPr>
        <p:spPr>
          <a:xfrm>
            <a:off x="3157025" y="3188516"/>
            <a:ext cx="5520983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altLang="uk-UA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Дослідники актуалізували сервісно-домінантну логіку в спільних наукових працях: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uk-UA" sz="1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uk-UA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Vargo S.L., Lusch R.F. Evolving to a New Dominant Logic for Marketing</a:t>
            </a:r>
            <a:r>
              <a:rPr kumimoji="0" lang="en-US" altLang="uk-UA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en-US" altLang="uk-UA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Journal of Marketing</a:t>
            </a:r>
            <a:r>
              <a:rPr kumimoji="0" lang="en-US" altLang="uk-UA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2004. Vol. 68(1). P. 1-17.</a:t>
            </a:r>
            <a:endParaRPr kumimoji="0" lang="uk-UA" altLang="uk-UA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uk-UA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uk-UA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Lusch R.F., Vargo S.L., O'Brien M. Competing through Service: Insights from Service-Dominant Logic</a:t>
            </a:r>
            <a:r>
              <a:rPr kumimoji="0" lang="en-US" altLang="uk-UA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en-US" altLang="uk-UA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Journal of Retailing</a:t>
            </a:r>
            <a:r>
              <a:rPr kumimoji="0" lang="en-US" altLang="uk-UA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2007. Vol. 83(1). P. 5-18. </a:t>
            </a:r>
            <a:endParaRPr kumimoji="0" lang="uk-UA" altLang="uk-UA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uk-UA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uk-UA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Vargo S.L., Lusch R.F. Service-Dominant Logic: Continuing the Evolution</a:t>
            </a:r>
            <a:r>
              <a:rPr kumimoji="0" lang="en-US" altLang="uk-UA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en-US" altLang="uk-UA" sz="1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Journal of the Academy of Marketing Science</a:t>
            </a:r>
            <a:r>
              <a:rPr kumimoji="0" lang="en-US" altLang="uk-UA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2008. Vol. 36(1). P. 1-10. </a:t>
            </a:r>
          </a:p>
        </p:txBody>
      </p:sp>
      <p:pic>
        <p:nvPicPr>
          <p:cNvPr id="1029" name="Picture 5">
            <a:extLst>
              <a:ext uri="{FF2B5EF4-FFF2-40B4-BE49-F238E27FC236}">
                <a16:creationId xmlns:a16="http://schemas.microsoft.com/office/drawing/2014/main" id="{044FF2D3-0CF2-4D63-B413-1E87E3B595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39" r="8706"/>
          <a:stretch/>
        </p:blipFill>
        <p:spPr bwMode="auto">
          <a:xfrm>
            <a:off x="9034976" y="2999232"/>
            <a:ext cx="2435469" cy="318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9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tema2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3192" y="1170432"/>
            <a:ext cx="11402568" cy="8229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uk-UA" sz="28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Парадигмальний зсув:</a:t>
            </a:r>
          </a:p>
          <a:p>
            <a:pPr marL="0" indent="0" algn="ctr">
              <a:buNone/>
            </a:pPr>
            <a:r>
              <a:rPr lang="uk-UA" sz="28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від товарно-домінантної до сервісно-домінантної логіки</a:t>
            </a:r>
            <a:endParaRPr lang="uk-UA" sz="2800" dirty="0"/>
          </a:p>
        </p:txBody>
      </p:sp>
      <p:sp>
        <p:nvSpPr>
          <p:cNvPr id="6" name="Text 3"/>
          <p:cNvSpPr/>
          <p:nvPr/>
        </p:nvSpPr>
        <p:spPr>
          <a:xfrm>
            <a:off x="1460360" y="2112264"/>
            <a:ext cx="9425354" cy="27523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uk-UA" sz="24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Цей підхід передбачає зсув у маркетингу від традиційного фокуса на товарах до розуміння всіх економічних обмінів як </a:t>
            </a:r>
          </a:p>
          <a:p>
            <a:pPr marL="0" indent="0" algn="ctr">
              <a:buNone/>
            </a:pPr>
            <a:r>
              <a:rPr lang="uk-UA" sz="24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взаємного надання послуг та співтворення цінності між учасниками ринку</a:t>
            </a:r>
            <a:r>
              <a:rPr lang="uk-UA" sz="24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. </a:t>
            </a:r>
          </a:p>
          <a:p>
            <a:pPr marL="0" indent="0" algn="ctr">
              <a:buNone/>
            </a:pPr>
            <a:r>
              <a:rPr lang="uk-UA" sz="24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Ця концепція продовжує тогочасні тенденції маркетингової думки, трансформуючи розуміння ролі споживача від пасивного отримувача товарів до активного співтворця цінності</a:t>
            </a:r>
            <a:endParaRPr lang="uk-UA" sz="2400" dirty="0"/>
          </a:p>
        </p:txBody>
      </p:sp>
      <p:sp>
        <p:nvSpPr>
          <p:cNvPr id="7" name="Shape 4"/>
          <p:cNvSpPr/>
          <p:nvPr/>
        </p:nvSpPr>
        <p:spPr>
          <a:xfrm>
            <a:off x="928116" y="5265964"/>
            <a:ext cx="10332720" cy="1005840"/>
          </a:xfrm>
          <a:prstGeom prst="rect">
            <a:avLst/>
          </a:prstGeom>
          <a:solidFill>
            <a:srgbClr val="FFFFFF"/>
          </a:solidFill>
          <a:ln w="19050">
            <a:solidFill>
              <a:srgbClr val="00B05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250266" y="5279353"/>
            <a:ext cx="9784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uk-UA" sz="2400" b="1" i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Суть зсуву: </a:t>
            </a:r>
            <a:r>
              <a:rPr lang="uk-UA" sz="2400" i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маркетинг переходить від логіки «продати товар» до логіки «створити спільну користь у постійній взаємодії з клієнтом»</a:t>
            </a:r>
            <a:endParaRPr lang="uk-UA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9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tema2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63637" y="2391156"/>
            <a:ext cx="10515600" cy="2537460"/>
          </a:xfrm>
          <a:prstGeom prst="rect">
            <a:avLst/>
          </a:prstGeom>
          <a:noFill/>
          <a:ln/>
        </p:spPr>
        <p:txBody>
          <a:bodyPr wrap="square" rtlCol="0" anchor="t" anchorCtr="0"/>
          <a:lstStyle/>
          <a:p>
            <a:pPr marL="0" indent="0" algn="ctr">
              <a:buNone/>
            </a:pPr>
            <a:r>
              <a:rPr lang="uk-UA" sz="2200" dirty="0">
                <a:solidFill>
                  <a:srgbClr val="202124"/>
                </a:solidFill>
                <a:latin typeface="Times New Roman" panose="02020603050405020304" pitchFamily="18" charset="0"/>
                <a:ea typeface="Times New Roman" pitchFamily="34" charset="-122"/>
                <a:cs typeface="Times New Roman" panose="02020603050405020304" pitchFamily="18" charset="0"/>
              </a:rPr>
              <a:t>Класична економічна наука сформувала уявлення про обмін, </a:t>
            </a:r>
          </a:p>
          <a:p>
            <a:pPr marL="0" indent="0" algn="ctr">
              <a:buNone/>
            </a:pPr>
            <a:r>
              <a:rPr lang="uk-UA" sz="2200" dirty="0">
                <a:solidFill>
                  <a:srgbClr val="202124"/>
                </a:solidFill>
                <a:latin typeface="Times New Roman" panose="02020603050405020304" pitchFamily="18" charset="0"/>
                <a:ea typeface="Times New Roman" pitchFamily="34" charset="-122"/>
                <a:cs typeface="Times New Roman" panose="02020603050405020304" pitchFamily="18" charset="0"/>
              </a:rPr>
              <a:t>в основі якого лежать </a:t>
            </a:r>
            <a:r>
              <a:rPr lang="uk-UA" sz="2200" b="1" dirty="0">
                <a:solidFill>
                  <a:srgbClr val="202124"/>
                </a:solidFill>
                <a:latin typeface="Times New Roman" panose="02020603050405020304" pitchFamily="18" charset="0"/>
                <a:ea typeface="Times New Roman" pitchFamily="34" charset="-122"/>
                <a:cs typeface="Times New Roman" panose="02020603050405020304" pitchFamily="18" charset="0"/>
              </a:rPr>
              <a:t>товари</a:t>
            </a:r>
            <a:r>
              <a:rPr lang="uk-UA" sz="2200" dirty="0">
                <a:solidFill>
                  <a:srgbClr val="202124"/>
                </a:solidFill>
                <a:latin typeface="Times New Roman" panose="02020603050405020304" pitchFamily="18" charset="0"/>
                <a:ea typeface="Times New Roman" pitchFamily="34" charset="-122"/>
                <a:cs typeface="Times New Roman" panose="02020603050405020304" pitchFamily="18" charset="0"/>
              </a:rPr>
              <a:t> </a:t>
            </a:r>
            <a:r>
              <a:rPr lang="uk-UA" sz="2200" b="1" dirty="0">
                <a:solidFill>
                  <a:srgbClr val="202124"/>
                </a:solidFill>
                <a:latin typeface="Times New Roman" panose="02020603050405020304" pitchFamily="18" charset="0"/>
                <a:ea typeface="Times New Roman" pitchFamily="34" charset="-122"/>
                <a:cs typeface="Times New Roman" panose="02020603050405020304" pitchFamily="18" charset="0"/>
              </a:rPr>
              <a:t>(</a:t>
            </a:r>
            <a:r>
              <a:rPr lang="en-US" sz="2200" b="1" dirty="0">
                <a:solidFill>
                  <a:srgbClr val="202124"/>
                </a:solidFill>
                <a:latin typeface="Times New Roman" panose="02020603050405020304" pitchFamily="18" charset="0"/>
                <a:ea typeface="Times New Roman" pitchFamily="34" charset="-122"/>
                <a:cs typeface="Times New Roman" panose="02020603050405020304" pitchFamily="18" charset="0"/>
              </a:rPr>
              <a:t>goods</a:t>
            </a:r>
            <a:r>
              <a:rPr lang="uk-UA" sz="2200" b="1" dirty="0">
                <a:solidFill>
                  <a:srgbClr val="202124"/>
                </a:solidFill>
                <a:latin typeface="Times New Roman" panose="02020603050405020304" pitchFamily="18" charset="0"/>
                <a:ea typeface="Times New Roman" pitchFamily="34" charset="-122"/>
                <a:cs typeface="Times New Roman" panose="02020603050405020304" pitchFamily="18" charset="0"/>
              </a:rPr>
              <a:t>)</a:t>
            </a:r>
            <a:r>
              <a:rPr lang="uk-UA" sz="2200" dirty="0">
                <a:solidFill>
                  <a:srgbClr val="202124"/>
                </a:solidFill>
                <a:latin typeface="Times New Roman" panose="02020603050405020304" pitchFamily="18" charset="0"/>
                <a:ea typeface="Times New Roman" pitchFamily="34" charset="-122"/>
                <a:cs typeface="Times New Roman" panose="02020603050405020304" pitchFamily="18" charset="0"/>
              </a:rPr>
              <a:t>, зазвичай матеріальний результат виробництва.</a:t>
            </a:r>
          </a:p>
          <a:p>
            <a:pPr marL="0" indent="0" algn="ctr">
              <a:buNone/>
            </a:pPr>
            <a:endParaRPr lang="uk-UA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uk-UA" sz="2200" b="1" dirty="0">
                <a:solidFill>
                  <a:srgbClr val="202124"/>
                </a:solidFill>
                <a:latin typeface="Times New Roman" panose="02020603050405020304" pitchFamily="18" charset="0"/>
                <a:ea typeface="Times New Roman" pitchFamily="34" charset="-122"/>
                <a:cs typeface="Times New Roman" panose="02020603050405020304" pitchFamily="18" charset="0"/>
              </a:rPr>
              <a:t>Домінантна логіка була зосереджена на:</a:t>
            </a:r>
          </a:p>
          <a:p>
            <a:pPr marL="342900" indent="-342900">
              <a:buFontTx/>
              <a:buChar char="-"/>
            </a:pPr>
            <a:r>
              <a:rPr lang="uk-UA" sz="2200" dirty="0">
                <a:solidFill>
                  <a:srgbClr val="202124"/>
                </a:solidFill>
                <a:latin typeface="Times New Roman" panose="02020603050405020304" pitchFamily="18" charset="0"/>
                <a:ea typeface="Times New Roman" pitchFamily="34" charset="-122"/>
                <a:cs typeface="Times New Roman" panose="02020603050405020304" pitchFamily="18" charset="0"/>
              </a:rPr>
              <a:t>Матеріальних ресурсах</a:t>
            </a:r>
          </a:p>
          <a:p>
            <a:pPr marL="342900" indent="-342900">
              <a:buFontTx/>
              <a:buChar char="-"/>
            </a:pPr>
            <a:r>
              <a:rPr lang="uk-UA" sz="2200" dirty="0">
                <a:solidFill>
                  <a:srgbClr val="202124"/>
                </a:solidFill>
                <a:latin typeface="Times New Roman" panose="02020603050405020304" pitchFamily="18" charset="0"/>
                <a:ea typeface="Times New Roman" pitchFamily="34" charset="-122"/>
                <a:cs typeface="Times New Roman" panose="02020603050405020304" pitchFamily="18" charset="0"/>
              </a:rPr>
              <a:t>Втіленій у товарі цінності/корисності</a:t>
            </a:r>
          </a:p>
          <a:p>
            <a:pPr marL="342900" indent="-342900">
              <a:buFontTx/>
              <a:buChar char="-"/>
            </a:pPr>
            <a:r>
              <a:rPr lang="uk-UA" sz="2200" dirty="0">
                <a:solidFill>
                  <a:srgbClr val="202124"/>
                </a:solidFill>
                <a:latin typeface="Times New Roman" panose="02020603050405020304" pitchFamily="18" charset="0"/>
                <a:ea typeface="Times New Roman" pitchFamily="34" charset="-122"/>
                <a:cs typeface="Times New Roman" panose="02020603050405020304" pitchFamily="18" charset="0"/>
              </a:rPr>
              <a:t>Дискретних трансакціях (окремих актах купівлі-продажу)</a:t>
            </a:r>
          </a:p>
          <a:p>
            <a:pPr marL="0" indent="0">
              <a:spcAft>
                <a:spcPts val="800"/>
              </a:spcAft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822960" y="5486400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Ця логіка успадкована маркетингом з економічної науки і панувала у </a:t>
            </a:r>
            <a:r>
              <a:rPr lang="uk-UA" sz="2000" i="1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моделі</a:t>
            </a:r>
            <a:r>
              <a:rPr lang="en-US" sz="2000" i="1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4P, яку розглянуто в темі 1.</a:t>
            </a:r>
            <a:endParaRPr lang="en-US" sz="2000" dirty="0"/>
          </a:p>
        </p:txBody>
      </p:sp>
      <p:sp>
        <p:nvSpPr>
          <p:cNvPr id="13" name="Text 1">
            <a:extLst>
              <a:ext uri="{FF2B5EF4-FFF2-40B4-BE49-F238E27FC236}">
                <a16:creationId xmlns:a16="http://schemas.microsoft.com/office/drawing/2014/main" id="{C8B60186-C4EC-43E6-966E-8BC7D0EA03DD}"/>
              </a:ext>
            </a:extLst>
          </p:cNvPr>
          <p:cNvSpPr/>
          <p:nvPr/>
        </p:nvSpPr>
        <p:spPr>
          <a:xfrm>
            <a:off x="4967112" y="540550"/>
            <a:ext cx="6828648" cy="981925"/>
          </a:xfrm>
          <a:prstGeom prst="rect">
            <a:avLst/>
          </a:prstGeom>
          <a:noFill/>
          <a:ln/>
        </p:spPr>
        <p:txBody>
          <a:bodyPr wrap="square" rtlCol="0" anchor="t" anchorCtr="0"/>
          <a:lstStyle/>
          <a:p>
            <a:pPr marL="0" indent="0" algn="r">
              <a:buNone/>
            </a:pPr>
            <a:r>
              <a:rPr lang="uk-UA" sz="2800" b="1" dirty="0">
                <a:solidFill>
                  <a:schemeClr val="bg1">
                    <a:lumMod val="65000"/>
                  </a:schemeClr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Товарно-домінантна логіка:</a:t>
            </a:r>
          </a:p>
          <a:p>
            <a:pPr marL="0" indent="0" algn="r">
              <a:buNone/>
            </a:pPr>
            <a:r>
              <a:rPr lang="uk-UA" sz="2800" b="1" dirty="0">
                <a:solidFill>
                  <a:schemeClr val="bg1">
                    <a:lumMod val="65000"/>
                  </a:schemeClr>
                </a:solidFill>
                <a:latin typeface="Times New Roman" pitchFamily="34" charset="0"/>
                <a:cs typeface="Times New Roman" pitchFamily="34" charset="-120"/>
              </a:rPr>
              <a:t>вихідна парадигма маркетингу</a:t>
            </a:r>
            <a:endParaRPr lang="en-US" sz="28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9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tema2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6977260"/>
              </p:ext>
            </p:extLst>
          </p:nvPr>
        </p:nvGraphicFramePr>
        <p:xfrm>
          <a:off x="548640" y="1874520"/>
          <a:ext cx="11064240" cy="4206240"/>
        </p:xfrm>
        <a:graphic>
          <a:graphicData uri="http://schemas.openxmlformats.org/drawingml/2006/table">
            <a:tbl>
              <a:tblPr/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0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20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12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Період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D6B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Напрям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D6B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Що в центрі уваги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D6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12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1800</a:t>
                      </a:r>
                      <a:r>
                        <a:rPr lang="uk-UA" sz="20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-</a:t>
                      </a:r>
                      <a:r>
                        <a:rPr lang="en-US" sz="20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1920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Класична та неокласична економіка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Цінність втілена у матерії через виробництво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12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1900</a:t>
                      </a:r>
                      <a:r>
                        <a:rPr lang="uk-UA" sz="20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-</a:t>
                      </a:r>
                      <a:r>
                        <a:rPr lang="en-US" sz="20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1950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Рання описова школа маркетингу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Товарна, інституційна, функціональна школи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12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1950</a:t>
                      </a:r>
                      <a:r>
                        <a:rPr lang="uk-UA" sz="20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-</a:t>
                      </a:r>
                      <a:r>
                        <a:rPr lang="en-US" sz="20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1980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Школа управління маркетингом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Маркетинг-мікс, орієнтація на клієнта, 4P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12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1980</a:t>
                      </a:r>
                      <a:r>
                        <a:rPr lang="uk-UA" sz="20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-</a:t>
                      </a:r>
                      <a:r>
                        <a:rPr lang="en-US" sz="20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2000 і </a:t>
                      </a:r>
                      <a:r>
                        <a:rPr lang="uk-UA" sz="20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дотепер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Маркетинг як соціальний та економічний процес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Ринкова орієнтація, сервісний маркетинг, маркетинг відносин, управління ресурсами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 1">
            <a:extLst>
              <a:ext uri="{FF2B5EF4-FFF2-40B4-BE49-F238E27FC236}">
                <a16:creationId xmlns:a16="http://schemas.microsoft.com/office/drawing/2014/main" id="{C2CF7C4D-1352-4A8D-B72D-1CFE9E18C38C}"/>
              </a:ext>
            </a:extLst>
          </p:cNvPr>
          <p:cNvSpPr/>
          <p:nvPr/>
        </p:nvSpPr>
        <p:spPr>
          <a:xfrm>
            <a:off x="4967112" y="540550"/>
            <a:ext cx="6828648" cy="981925"/>
          </a:xfrm>
          <a:prstGeom prst="rect">
            <a:avLst/>
          </a:prstGeom>
          <a:noFill/>
          <a:ln/>
        </p:spPr>
        <p:txBody>
          <a:bodyPr wrap="square" rtlCol="0" anchor="t" anchorCtr="0"/>
          <a:lstStyle/>
          <a:p>
            <a:pPr marL="0" indent="0" algn="r">
              <a:buNone/>
            </a:pPr>
            <a:r>
              <a:rPr lang="uk-UA" sz="2800" b="1" dirty="0">
                <a:solidFill>
                  <a:schemeClr val="bg1">
                    <a:lumMod val="65000"/>
                  </a:schemeClr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Розвиток маркетингової думки до нової домінантної логіки</a:t>
            </a:r>
            <a:endParaRPr lang="en-US" sz="28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9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tema2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914400" y="1752035"/>
            <a:ext cx="10332720" cy="13716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B05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188720" y="1813277"/>
            <a:ext cx="978408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Сервісно-домінантна логіка </a:t>
            </a:r>
            <a:r>
              <a:rPr lang="en-US" sz="20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(Service-Dominant Logic, S-D logic)</a:t>
            </a:r>
            <a:endParaRPr lang="en-US" sz="2000" dirty="0"/>
          </a:p>
          <a:p>
            <a:pPr marL="0" indent="0" algn="ctr">
              <a:buNone/>
            </a:pPr>
            <a:r>
              <a:rPr lang="uk-UA" sz="20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– це підхід, за яким в основі економічного обміну лежить не товар/послуга/роботи, а сервіс, який передбачає застосування спеціалізованих компетенцій (знань і навичок)</a:t>
            </a:r>
          </a:p>
          <a:p>
            <a:pPr marL="0" indent="0" algn="ctr">
              <a:buNone/>
            </a:pPr>
            <a:r>
              <a:rPr lang="uk-UA" sz="20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на користь іншої сторони</a:t>
            </a:r>
            <a:endParaRPr lang="uk-UA" sz="2000" dirty="0"/>
          </a:p>
        </p:txBody>
      </p:sp>
      <p:sp>
        <p:nvSpPr>
          <p:cNvPr id="7" name="Text 4"/>
          <p:cNvSpPr/>
          <p:nvPr/>
        </p:nvSpPr>
        <p:spPr>
          <a:xfrm>
            <a:off x="914400" y="3397955"/>
            <a:ext cx="10332720" cy="365760"/>
          </a:xfrm>
          <a:prstGeom prst="rect">
            <a:avLst/>
          </a:prstGeom>
          <a:solidFill>
            <a:srgbClr val="FFFFAF"/>
          </a:solidFill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uk-UA" sz="2000" b="1" dirty="0">
                <a:solidFill>
                  <a:srgbClr val="FF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Важливий нюанс термінології</a:t>
            </a:r>
            <a:endParaRPr lang="uk-UA" sz="2000" dirty="0">
              <a:solidFill>
                <a:srgbClr val="FF0000"/>
              </a:solidFill>
            </a:endParaRPr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4741540"/>
              </p:ext>
            </p:extLst>
          </p:nvPr>
        </p:nvGraphicFramePr>
        <p:xfrm>
          <a:off x="914400" y="3809435"/>
          <a:ext cx="10332720" cy="146304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32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services (множина)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BE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uk-UA" sz="1800" noProof="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окремий вид пропозиції/продукту, нематеріальний продукт </a:t>
                      </a:r>
                      <a:r>
                        <a:rPr lang="uk-UA" sz="1800" noProof="0" dirty="0">
                          <a:solidFill>
                            <a:srgbClr val="FF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(традиційне розуміння)</a:t>
                      </a:r>
                      <a:endParaRPr lang="uk-UA" sz="1800" noProof="0" dirty="0">
                        <a:solidFill>
                          <a:srgbClr val="FF0000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BB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service (однина)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uk-UA" sz="1800" noProof="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процес застосування ресурсів на користь іншого суб’єкта обміну </a:t>
                      </a:r>
                      <a:r>
                        <a:rPr lang="uk-UA" sz="1800" noProof="0" dirty="0">
                          <a:solidFill>
                            <a:srgbClr val="FF0000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(розуміння S-D логіки)</a:t>
                      </a:r>
                      <a:endParaRPr lang="uk-UA" sz="1800" noProof="0" dirty="0">
                        <a:solidFill>
                          <a:srgbClr val="FF0000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Text 1">
            <a:extLst>
              <a:ext uri="{FF2B5EF4-FFF2-40B4-BE49-F238E27FC236}">
                <a16:creationId xmlns:a16="http://schemas.microsoft.com/office/drawing/2014/main" id="{9812B69B-B31F-48ED-8BDE-4BFE584C180C}"/>
              </a:ext>
            </a:extLst>
          </p:cNvPr>
          <p:cNvSpPr/>
          <p:nvPr/>
        </p:nvSpPr>
        <p:spPr>
          <a:xfrm>
            <a:off x="4967112" y="548640"/>
            <a:ext cx="682864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uk-UA" sz="2800" b="1" dirty="0">
                <a:solidFill>
                  <a:schemeClr val="bg1">
                    <a:lumMod val="65000"/>
                  </a:schemeClr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Що таке сервісно-домінантна логіка?</a:t>
            </a:r>
            <a:endParaRPr lang="en-US" sz="28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9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tema2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967112" y="540551"/>
            <a:ext cx="6828648" cy="502920"/>
          </a:xfrm>
          <a:prstGeom prst="rect">
            <a:avLst/>
          </a:prstGeom>
          <a:noFill/>
          <a:ln/>
        </p:spPr>
        <p:txBody>
          <a:bodyPr wrap="square" rtlCol="0" anchor="t" anchorCtr="0"/>
          <a:lstStyle/>
          <a:p>
            <a:pPr marL="0" indent="0" algn="r">
              <a:buNone/>
            </a:pPr>
            <a:r>
              <a:rPr lang="en-US" sz="2800" b="1" dirty="0">
                <a:solidFill>
                  <a:schemeClr val="bg1">
                    <a:lumMod val="65000"/>
                  </a:schemeClr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Операндні </a:t>
            </a:r>
            <a:r>
              <a:rPr lang="uk-UA" sz="2800" b="1" dirty="0">
                <a:solidFill>
                  <a:schemeClr val="bg1">
                    <a:lumMod val="65000"/>
                  </a:schemeClr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та</a:t>
            </a:r>
            <a:r>
              <a:rPr lang="en-US" sz="2800" b="1" dirty="0">
                <a:solidFill>
                  <a:schemeClr val="bg1">
                    <a:lumMod val="65000"/>
                  </a:schemeClr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2800" b="1" dirty="0">
                <a:solidFill>
                  <a:schemeClr val="bg1">
                    <a:lumMod val="65000"/>
                  </a:schemeClr>
                </a:solidFill>
                <a:latin typeface="Times New Roman" pitchFamily="34" charset="0"/>
                <a:cs typeface="Times New Roman" pitchFamily="34" charset="-120"/>
              </a:rPr>
              <a:t>оперантні</a:t>
            </a:r>
            <a:r>
              <a:rPr lang="en-US" sz="2800" b="1" dirty="0">
                <a:solidFill>
                  <a:schemeClr val="bg1">
                    <a:lumMod val="65000"/>
                  </a:schemeClr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ресурси</a:t>
            </a:r>
            <a:endParaRPr lang="en-US" sz="2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602431" y="3464782"/>
            <a:ext cx="5922546" cy="242159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txBody>
          <a:bodyPr wrap="square" rtlCol="0" anchor="t" anchorCtr="0"/>
          <a:lstStyle/>
          <a:p>
            <a:pPr marL="0" indent="0" algn="ctr">
              <a:buNone/>
            </a:pPr>
            <a:r>
              <a:rPr lang="uk-UA" sz="24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Операндні</a:t>
            </a:r>
            <a:r>
              <a:rPr lang="en-US" sz="24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uk-UA" sz="24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ресурси</a:t>
            </a:r>
          </a:p>
          <a:p>
            <a:r>
              <a:rPr lang="uk-UA" sz="24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 </a:t>
            </a:r>
            <a:r>
              <a:rPr lang="uk-UA" sz="2400" dirty="0">
                <a:solidFill>
                  <a:srgbClr val="202124"/>
                </a:solidFill>
                <a:latin typeface="Times New Roman" pitchFamily="34" charset="0"/>
                <a:cs typeface="Times New Roman" pitchFamily="34" charset="-120"/>
              </a:rPr>
              <a:t>Ресурси</a:t>
            </a:r>
            <a:r>
              <a:rPr lang="uk-UA" sz="24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, на які спрямована дія</a:t>
            </a:r>
            <a:endParaRPr lang="uk-UA" sz="2400" dirty="0"/>
          </a:p>
          <a:p>
            <a:pPr marL="0" indent="0">
              <a:buNone/>
            </a:pPr>
            <a:r>
              <a:rPr lang="uk-UA" sz="24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</a:t>
            </a:r>
            <a:r>
              <a:rPr lang="en-US" sz="24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 </a:t>
            </a:r>
            <a:r>
              <a:rPr lang="uk-UA" sz="24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Земля, сировина, обладнання, товари</a:t>
            </a:r>
            <a:endParaRPr lang="uk-UA" sz="2400" dirty="0"/>
          </a:p>
          <a:p>
            <a:pPr marL="0" indent="0">
              <a:buNone/>
            </a:pPr>
            <a:r>
              <a:rPr lang="uk-UA" sz="24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 Статичні, скінченні</a:t>
            </a:r>
            <a:endParaRPr lang="uk-UA" sz="2400" dirty="0"/>
          </a:p>
          <a:p>
            <a:pPr marL="0" indent="0">
              <a:buNone/>
            </a:pPr>
            <a:r>
              <a:rPr lang="uk-UA" sz="24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 Клієнт сприймається як об’єкт впливу («сегментуємо», «охоплюємо» ринок)</a:t>
            </a:r>
            <a:endParaRPr lang="uk-UA" sz="2400" dirty="0"/>
          </a:p>
          <a:p>
            <a:pPr marL="0" indent="0" algn="ctr">
              <a:buNone/>
            </a:pPr>
            <a:endParaRPr lang="en-US" sz="2400" dirty="0"/>
          </a:p>
        </p:txBody>
      </p:sp>
      <p:sp>
        <p:nvSpPr>
          <p:cNvPr id="11" name="Text 1">
            <a:extLst>
              <a:ext uri="{FF2B5EF4-FFF2-40B4-BE49-F238E27FC236}">
                <a16:creationId xmlns:a16="http://schemas.microsoft.com/office/drawing/2014/main" id="{4DC3E2FC-1B3E-4182-99CE-CF90C6F19954}"/>
              </a:ext>
            </a:extLst>
          </p:cNvPr>
          <p:cNvSpPr/>
          <p:nvPr/>
        </p:nvSpPr>
        <p:spPr>
          <a:xfrm>
            <a:off x="5542358" y="1689324"/>
            <a:ext cx="1506591" cy="1569660"/>
          </a:xfrm>
          <a:prstGeom prst="rect">
            <a:avLst/>
          </a:prstGeom>
          <a:solidFill>
            <a:schemeClr val="bg1">
              <a:lumMod val="75000"/>
            </a:schemeClr>
          </a:solidFill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uk-UA" sz="2400" dirty="0">
                <a:solidFill>
                  <a:srgbClr val="202124"/>
                </a:solidFill>
                <a:latin typeface="Times New Roman" pitchFamily="34" charset="0"/>
                <a:cs typeface="Times New Roman" pitchFamily="34" charset="-120"/>
              </a:rPr>
              <a:t>лат. </a:t>
            </a:r>
            <a:r>
              <a:rPr lang="en-US" sz="2400" b="1" dirty="0">
                <a:solidFill>
                  <a:srgbClr val="202124"/>
                </a:solidFill>
                <a:latin typeface="Times New Roman" pitchFamily="34" charset="0"/>
                <a:cs typeface="Times New Roman" pitchFamily="34" charset="-120"/>
              </a:rPr>
              <a:t>operari</a:t>
            </a:r>
            <a:r>
              <a:rPr lang="uk-UA" sz="2400" b="1" dirty="0">
                <a:solidFill>
                  <a:srgbClr val="202124"/>
                </a:solidFill>
                <a:latin typeface="Times New Roman" pitchFamily="34" charset="0"/>
                <a:cs typeface="Times New Roman" pitchFamily="34" charset="-120"/>
              </a:rPr>
              <a:t> </a:t>
            </a:r>
            <a:endParaRPr lang="en-US" sz="2400" b="1" dirty="0">
              <a:solidFill>
                <a:srgbClr val="202124"/>
              </a:solidFill>
              <a:latin typeface="Times New Roman" pitchFamily="34" charset="0"/>
              <a:cs typeface="Times New Roman" pitchFamily="34" charset="-120"/>
            </a:endParaRPr>
          </a:p>
          <a:p>
            <a:pPr marL="0" indent="0" algn="ctr">
              <a:buNone/>
            </a:pPr>
            <a:r>
              <a:rPr lang="uk-UA" sz="2400" dirty="0">
                <a:solidFill>
                  <a:srgbClr val="202124"/>
                </a:solidFill>
                <a:latin typeface="Times New Roman" pitchFamily="34" charset="0"/>
                <a:cs typeface="Times New Roman" pitchFamily="34" charset="-120"/>
              </a:rPr>
              <a:t>– діяти</a:t>
            </a:r>
            <a:endParaRPr lang="en-US" sz="2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BCADF60-6B37-45FC-A25E-DFCCF093C092}"/>
              </a:ext>
            </a:extLst>
          </p:cNvPr>
          <p:cNvSpPr txBox="1"/>
          <p:nvPr/>
        </p:nvSpPr>
        <p:spPr>
          <a:xfrm>
            <a:off x="602431" y="1689324"/>
            <a:ext cx="4939927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rgbClr val="202124"/>
                </a:solidFill>
                <a:latin typeface="Times New Roman" pitchFamily="34" charset="0"/>
                <a:cs typeface="Times New Roman" pitchFamily="34" charset="-120"/>
              </a:rPr>
              <a:t>Operan</a:t>
            </a:r>
            <a:r>
              <a:rPr lang="uk-UA" sz="2400" b="1" dirty="0">
                <a:solidFill>
                  <a:srgbClr val="FF0000"/>
                </a:solidFill>
                <a:latin typeface="Times New Roman" pitchFamily="34" charset="0"/>
                <a:cs typeface="Times New Roman" pitchFamily="34" charset="-120"/>
              </a:rPr>
              <a:t>d</a:t>
            </a:r>
            <a:endParaRPr lang="en-US" sz="2400" b="1" dirty="0">
              <a:solidFill>
                <a:srgbClr val="FF0000"/>
              </a:solidFill>
              <a:latin typeface="Times New Roman" pitchFamily="34" charset="0"/>
              <a:cs typeface="Times New Roman" pitchFamily="34" charset="-120"/>
            </a:endParaRPr>
          </a:p>
          <a:p>
            <a:pPr algn="ctr"/>
            <a:r>
              <a:rPr lang="uk-UA" sz="2400" b="1" dirty="0">
                <a:solidFill>
                  <a:srgbClr val="202124"/>
                </a:solidFill>
                <a:latin typeface="Times New Roman" pitchFamily="34" charset="0"/>
                <a:cs typeface="Times New Roman" pitchFamily="34" charset="-120"/>
              </a:rPr>
              <a:t> </a:t>
            </a:r>
            <a:r>
              <a:rPr lang="uk-UA" sz="2400" dirty="0">
                <a:solidFill>
                  <a:srgbClr val="202124"/>
                </a:solidFill>
                <a:latin typeface="Times New Roman" pitchFamily="34" charset="0"/>
                <a:cs typeface="Times New Roman" pitchFamily="34" charset="-120"/>
              </a:rPr>
              <a:t>– це дієприкметник </a:t>
            </a:r>
            <a:r>
              <a:rPr lang="uk-UA" sz="2400" dirty="0">
                <a:solidFill>
                  <a:schemeClr val="accent2">
                    <a:lumMod val="75000"/>
                  </a:schemeClr>
                </a:solidFill>
                <a:latin typeface="Times New Roman" pitchFamily="34" charset="0"/>
                <a:cs typeface="Times New Roman" pitchFamily="34" charset="-120"/>
              </a:rPr>
              <a:t>пасивного стану</a:t>
            </a:r>
            <a:endParaRPr lang="en-US" sz="2400" dirty="0">
              <a:solidFill>
                <a:schemeClr val="accent2">
                  <a:lumMod val="75000"/>
                </a:schemeClr>
              </a:solidFill>
              <a:latin typeface="Times New Roman" pitchFamily="34" charset="0"/>
              <a:cs typeface="Times New Roman" pitchFamily="34" charset="-120"/>
            </a:endParaRPr>
          </a:p>
          <a:p>
            <a:pPr algn="ctr"/>
            <a:r>
              <a:rPr lang="uk-UA" sz="2400" dirty="0">
                <a:solidFill>
                  <a:srgbClr val="202124"/>
                </a:solidFill>
                <a:latin typeface="Times New Roman" pitchFamily="34" charset="0"/>
                <a:cs typeface="Times New Roman" pitchFamily="34" charset="-120"/>
              </a:rPr>
              <a:t>(те, з чим виконують дію)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6FFB44-0C54-4559-8F30-141E8B581810}"/>
              </a:ext>
            </a:extLst>
          </p:cNvPr>
          <p:cNvSpPr txBox="1"/>
          <p:nvPr/>
        </p:nvSpPr>
        <p:spPr>
          <a:xfrm>
            <a:off x="7048949" y="1689324"/>
            <a:ext cx="4746811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202124"/>
                </a:solidFill>
                <a:latin typeface="Times New Roman" pitchFamily="34" charset="0"/>
                <a:cs typeface="Times New Roman" pitchFamily="34" charset="-120"/>
              </a:rPr>
              <a:t>Operan</a:t>
            </a:r>
            <a:r>
              <a:rPr lang="ru-RU" sz="2400" b="1" dirty="0">
                <a:solidFill>
                  <a:srgbClr val="FF0000"/>
                </a:solidFill>
                <a:latin typeface="Times New Roman" pitchFamily="34" charset="0"/>
                <a:cs typeface="Times New Roman" pitchFamily="34" charset="-120"/>
              </a:rPr>
              <a:t>t</a:t>
            </a:r>
            <a:endParaRPr lang="en-US" sz="2400" b="1" dirty="0">
              <a:solidFill>
                <a:srgbClr val="FF0000"/>
              </a:solidFill>
              <a:latin typeface="Times New Roman" pitchFamily="34" charset="0"/>
              <a:cs typeface="Times New Roman" pitchFamily="34" charset="-120"/>
            </a:endParaRPr>
          </a:p>
          <a:p>
            <a:pPr algn="ctr"/>
            <a:r>
              <a:rPr lang="ru-RU" sz="2400" dirty="0">
                <a:solidFill>
                  <a:srgbClr val="202124"/>
                </a:solidFill>
                <a:latin typeface="Times New Roman" pitchFamily="34" charset="0"/>
                <a:cs typeface="Times New Roman" pitchFamily="34" charset="-120"/>
              </a:rPr>
              <a:t>– </a:t>
            </a:r>
            <a:r>
              <a:rPr lang="uk-UA" sz="2400" dirty="0">
                <a:solidFill>
                  <a:srgbClr val="202124"/>
                </a:solidFill>
                <a:latin typeface="Times New Roman" pitchFamily="34" charset="0"/>
                <a:cs typeface="Times New Roman" pitchFamily="34" charset="-120"/>
              </a:rPr>
              <a:t>це дієприкметник </a:t>
            </a:r>
            <a:r>
              <a:rPr lang="uk-UA" sz="2400" dirty="0">
                <a:solidFill>
                  <a:schemeClr val="accent6">
                    <a:lumMod val="75000"/>
                  </a:schemeClr>
                </a:solidFill>
                <a:latin typeface="Times New Roman" pitchFamily="34" charset="0"/>
                <a:cs typeface="Times New Roman" pitchFamily="34" charset="-120"/>
              </a:rPr>
              <a:t>активного стану</a:t>
            </a:r>
            <a:endParaRPr lang="en-US" sz="2400" dirty="0">
              <a:solidFill>
                <a:schemeClr val="accent6">
                  <a:lumMod val="75000"/>
                </a:schemeClr>
              </a:solidFill>
              <a:latin typeface="Times New Roman" pitchFamily="34" charset="0"/>
              <a:cs typeface="Times New Roman" pitchFamily="34" charset="-120"/>
            </a:endParaRPr>
          </a:p>
          <a:p>
            <a:pPr algn="ctr"/>
            <a:r>
              <a:rPr lang="uk-UA" sz="2400" dirty="0">
                <a:solidFill>
                  <a:srgbClr val="202124"/>
                </a:solidFill>
                <a:latin typeface="Times New Roman" pitchFamily="34" charset="0"/>
                <a:cs typeface="Times New Roman" pitchFamily="34" charset="-120"/>
              </a:rPr>
              <a:t>(те, що саме виконує дію)</a:t>
            </a:r>
          </a:p>
        </p:txBody>
      </p:sp>
      <p:sp>
        <p:nvSpPr>
          <p:cNvPr id="17" name="Text 3">
            <a:extLst>
              <a:ext uri="{FF2B5EF4-FFF2-40B4-BE49-F238E27FC236}">
                <a16:creationId xmlns:a16="http://schemas.microsoft.com/office/drawing/2014/main" id="{48BEA4C5-5D49-4B28-9610-440F7F9ADF28}"/>
              </a:ext>
            </a:extLst>
          </p:cNvPr>
          <p:cNvSpPr/>
          <p:nvPr/>
        </p:nvSpPr>
        <p:spPr>
          <a:xfrm>
            <a:off x="6524977" y="3523938"/>
            <a:ext cx="5440601" cy="242159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txBody>
          <a:bodyPr wrap="square" rtlCol="0" anchor="t" anchorCtr="0"/>
          <a:lstStyle/>
          <a:p>
            <a:pPr marL="0" indent="0" algn="ctr">
              <a:buNone/>
            </a:pPr>
            <a:r>
              <a:rPr lang="uk-UA" sz="24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Оперантні ресурси</a:t>
            </a:r>
          </a:p>
          <a:p>
            <a:pPr marL="0" indent="0">
              <a:buNone/>
            </a:pPr>
            <a:r>
              <a:rPr lang="uk-UA" sz="2400" dirty="0">
                <a:solidFill>
                  <a:srgbClr val="202124"/>
                </a:solidFill>
                <a:latin typeface="Times New Roman" panose="02020603050405020304" pitchFamily="18" charset="0"/>
                <a:ea typeface="Times New Roman" pitchFamily="34" charset="-122"/>
                <a:cs typeface="Times New Roman" panose="02020603050405020304" pitchFamily="18" charset="0"/>
              </a:rPr>
              <a:t>•  Ресурси, що самі створюють ефект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400" dirty="0">
                <a:solidFill>
                  <a:srgbClr val="202124"/>
                </a:solidFill>
                <a:latin typeface="Times New Roman" panose="02020603050405020304" pitchFamily="18" charset="0"/>
                <a:ea typeface="Times New Roman" pitchFamily="34" charset="-122"/>
                <a:cs typeface="Times New Roman" panose="02020603050405020304" pitchFamily="18" charset="0"/>
              </a:rPr>
              <a:t>•  Знання, навички, компетенції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400" dirty="0">
                <a:solidFill>
                  <a:srgbClr val="202124"/>
                </a:solidFill>
                <a:latin typeface="Times New Roman" panose="02020603050405020304" pitchFamily="18" charset="0"/>
                <a:ea typeface="Times New Roman" pitchFamily="34" charset="-122"/>
                <a:cs typeface="Times New Roman" panose="02020603050405020304" pitchFamily="18" charset="0"/>
              </a:rPr>
              <a:t>•  Динамічні, здатні до відтворення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400" dirty="0">
                <a:solidFill>
                  <a:srgbClr val="202124"/>
                </a:solidFill>
                <a:latin typeface="Times New Roman" panose="02020603050405020304" pitchFamily="18" charset="0"/>
                <a:ea typeface="Times New Roman" pitchFamily="34" charset="-122"/>
                <a:cs typeface="Times New Roman" panose="02020603050405020304" pitchFamily="18" charset="0"/>
              </a:rPr>
              <a:t>•  Клієнт стає активним співучасником процесу створення цінності</a:t>
            </a:r>
            <a:endParaRPr lang="uk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9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tema2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4689452"/>
              </p:ext>
            </p:extLst>
          </p:nvPr>
        </p:nvGraphicFramePr>
        <p:xfrm>
          <a:off x="1280160" y="1691640"/>
          <a:ext cx="9601200" cy="4480564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8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73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№</a:t>
                      </a:r>
                      <a:r>
                        <a:rPr lang="uk-UA" sz="1800" b="1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 з/п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D6B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Зміст положення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D6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732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FP1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uk-UA" sz="2000" noProof="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Сервіс – основа обміну</a:t>
                      </a:r>
                      <a:endParaRPr lang="uk-UA" sz="2000" noProof="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732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FP2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uk-UA" sz="2000" noProof="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Непрямий обмін маскує цю основу обміну</a:t>
                      </a:r>
                      <a:endParaRPr lang="uk-UA" sz="2000" noProof="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732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FP3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uk-UA" sz="2000" noProof="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Товари – механізм доставки сервісу</a:t>
                      </a:r>
                      <a:endParaRPr lang="uk-UA" sz="2000" noProof="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732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FP4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uk-UA" sz="2000" noProof="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Оперантні ресурси – джерело конкурентної переваги</a:t>
                      </a:r>
                      <a:endParaRPr lang="uk-UA" sz="2000" noProof="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732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FP5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uk-UA" sz="2000" noProof="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Усі економіки є сервісними економіками</a:t>
                      </a:r>
                      <a:endParaRPr lang="uk-UA" sz="2000" noProof="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732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FP6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uk-UA" sz="2000" noProof="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Споживач завжди співтворець цінності</a:t>
                      </a:r>
                      <a:endParaRPr lang="uk-UA" sz="2000" noProof="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732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FP7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uk-UA" sz="2000" noProof="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Підприємство не створює цінність, а лише пропонує її</a:t>
                      </a:r>
                      <a:endParaRPr lang="uk-UA" sz="2000" noProof="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732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FP8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uk-UA" sz="2000" noProof="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Сервісний підхід за своєю природою орієнтований на клієнта і відносини</a:t>
                      </a:r>
                      <a:endParaRPr lang="uk-UA" sz="2000" noProof="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732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FP9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uk-UA" sz="2000" noProof="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Усі економічні та соціальні актори є інтеграторами ресурсів</a:t>
                      </a:r>
                      <a:endParaRPr lang="uk-UA" sz="2000" noProof="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732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FP10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uk-UA" sz="2000" noProof="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Цінність завжди унікальна, феноменологічна і визначається бенефіціаром</a:t>
                      </a:r>
                      <a:endParaRPr lang="uk-UA" sz="2000" noProof="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437B8D8-FECE-4E5F-8E9E-0A81129E1169}"/>
              </a:ext>
            </a:extLst>
          </p:cNvPr>
          <p:cNvSpPr txBox="1"/>
          <p:nvPr/>
        </p:nvSpPr>
        <p:spPr>
          <a:xfrm>
            <a:off x="968829" y="6211669"/>
            <a:ext cx="102325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FP - </a:t>
            </a:r>
            <a:r>
              <a:rPr lang="uk-UA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 скорочення від англ.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Foundational Premises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тобто «базові положення»</a:t>
            </a:r>
          </a:p>
        </p:txBody>
      </p:sp>
      <p:sp>
        <p:nvSpPr>
          <p:cNvPr id="8" name="Text 1">
            <a:extLst>
              <a:ext uri="{FF2B5EF4-FFF2-40B4-BE49-F238E27FC236}">
                <a16:creationId xmlns:a16="http://schemas.microsoft.com/office/drawing/2014/main" id="{2A08D778-7760-40CD-9C87-9FDA5BB276FD}"/>
              </a:ext>
            </a:extLst>
          </p:cNvPr>
          <p:cNvSpPr/>
          <p:nvPr/>
        </p:nvSpPr>
        <p:spPr>
          <a:xfrm>
            <a:off x="4967112" y="540550"/>
            <a:ext cx="6828648" cy="981925"/>
          </a:xfrm>
          <a:prstGeom prst="rect">
            <a:avLst/>
          </a:prstGeom>
          <a:noFill/>
          <a:ln/>
        </p:spPr>
        <p:txBody>
          <a:bodyPr wrap="square" rtlCol="0" anchor="t" anchorCtr="0"/>
          <a:lstStyle/>
          <a:p>
            <a:pPr marL="0" indent="0" algn="r">
              <a:buNone/>
            </a:pPr>
            <a:r>
              <a:rPr lang="uk-UA" sz="2800" b="1" dirty="0">
                <a:solidFill>
                  <a:schemeClr val="bg1">
                    <a:lumMod val="65000"/>
                  </a:schemeClr>
                </a:solidFill>
                <a:latin typeface="Times New Roman" pitchFamily="34" charset="0"/>
                <a:cs typeface="Times New Roman" pitchFamily="34" charset="-120"/>
              </a:rPr>
              <a:t>Базові положення </a:t>
            </a:r>
          </a:p>
          <a:p>
            <a:pPr marL="0" indent="0" algn="r">
              <a:buNone/>
            </a:pPr>
            <a:r>
              <a:rPr lang="uk-UA" sz="2800" b="1" dirty="0">
                <a:solidFill>
                  <a:schemeClr val="bg1">
                    <a:lumMod val="65000"/>
                  </a:schemeClr>
                </a:solidFill>
                <a:latin typeface="Times New Roman" pitchFamily="34" charset="0"/>
                <a:cs typeface="Times New Roman" pitchFamily="34" charset="-120"/>
              </a:rPr>
              <a:t>сервісно-домінантної логіки</a:t>
            </a:r>
            <a:endParaRPr lang="en-US" sz="28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tema2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8" name="Text 1">
            <a:extLst>
              <a:ext uri="{FF2B5EF4-FFF2-40B4-BE49-F238E27FC236}">
                <a16:creationId xmlns:a16="http://schemas.microsoft.com/office/drawing/2014/main" id="{2A08D778-7760-40CD-9C87-9FDA5BB276FD}"/>
              </a:ext>
            </a:extLst>
          </p:cNvPr>
          <p:cNvSpPr/>
          <p:nvPr/>
        </p:nvSpPr>
        <p:spPr>
          <a:xfrm>
            <a:off x="4967112" y="540550"/>
            <a:ext cx="6828648" cy="981925"/>
          </a:xfrm>
          <a:prstGeom prst="rect">
            <a:avLst/>
          </a:prstGeom>
          <a:noFill/>
          <a:ln/>
        </p:spPr>
        <p:txBody>
          <a:bodyPr wrap="square" rtlCol="0" anchor="t" anchorCtr="0"/>
          <a:lstStyle/>
          <a:p>
            <a:pPr marL="0" indent="0" algn="r">
              <a:buNone/>
            </a:pPr>
            <a:r>
              <a:rPr lang="uk-UA" sz="2800" b="1" dirty="0">
                <a:solidFill>
                  <a:schemeClr val="bg1">
                    <a:lumMod val="65000"/>
                  </a:schemeClr>
                </a:solidFill>
                <a:latin typeface="Times New Roman" pitchFamily="34" charset="0"/>
                <a:cs typeface="Times New Roman" pitchFamily="34" charset="-120"/>
              </a:rPr>
              <a:t>Базові положення </a:t>
            </a:r>
          </a:p>
          <a:p>
            <a:pPr marL="0" indent="0" algn="r">
              <a:buNone/>
            </a:pPr>
            <a:r>
              <a:rPr lang="uk-UA" sz="2800" b="1" dirty="0">
                <a:solidFill>
                  <a:schemeClr val="bg1">
                    <a:lumMod val="65000"/>
                  </a:schemeClr>
                </a:solidFill>
                <a:latin typeface="Times New Roman" pitchFamily="34" charset="0"/>
                <a:cs typeface="Times New Roman" pitchFamily="34" charset="-120"/>
              </a:rPr>
              <a:t>сервісно-домінантної логіки</a:t>
            </a:r>
            <a:endParaRPr lang="en-US" sz="28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4DB1A28-AD18-480B-809C-4DCE771CE8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7554" y="1748572"/>
            <a:ext cx="8366510" cy="450998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" name="Рукописні дані 5">
                <a:extLst>
                  <a:ext uri="{FF2B5EF4-FFF2-40B4-BE49-F238E27FC236}">
                    <a16:creationId xmlns:a16="http://schemas.microsoft.com/office/drawing/2014/main" id="{016AAE75-DAB0-4603-9C5D-843B966FE611}"/>
                  </a:ext>
                </a:extLst>
              </p14:cNvPr>
              <p14:cNvContentPartPr/>
              <p14:nvPr/>
            </p14:nvContentPartPr>
            <p14:xfrm>
              <a:off x="1868507" y="3372400"/>
              <a:ext cx="1037880" cy="341640"/>
            </p14:xfrm>
          </p:contentPart>
        </mc:Choice>
        <mc:Fallback>
          <p:pic>
            <p:nvPicPr>
              <p:cNvPr id="6" name="Рукописні дані 5">
                <a:extLst>
                  <a:ext uri="{FF2B5EF4-FFF2-40B4-BE49-F238E27FC236}">
                    <a16:creationId xmlns:a16="http://schemas.microsoft.com/office/drawing/2014/main" id="{016AAE75-DAB0-4603-9C5D-843B966FE61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778867" y="3192400"/>
                <a:ext cx="1217520" cy="701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656819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9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tema2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93192" y="1170432"/>
            <a:ext cx="11402568" cy="502920"/>
          </a:xfrm>
          <a:prstGeom prst="rect">
            <a:avLst/>
          </a:prstGeom>
          <a:solidFill>
            <a:srgbClr val="FFF6D1"/>
          </a:solidFill>
          <a:ln/>
        </p:spPr>
      </p:sp>
      <p:sp>
        <p:nvSpPr>
          <p:cNvPr id="4" name="Text 1"/>
          <p:cNvSpPr/>
          <p:nvPr/>
        </p:nvSpPr>
        <p:spPr>
          <a:xfrm>
            <a:off x="393192" y="1170432"/>
            <a:ext cx="1140256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Товари як механізм доставки сервісу (FP3)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822960" y="1673352"/>
            <a:ext cx="10515600" cy="1115568"/>
          </a:xfrm>
          <a:prstGeom prst="rect">
            <a:avLst/>
          </a:prstGeom>
          <a:noFill/>
          <a:ln/>
        </p:spPr>
        <p:txBody>
          <a:bodyPr wrap="square" rtlCol="0" anchor="t" anchorCtr="0"/>
          <a:lstStyle/>
          <a:p>
            <a:pPr marL="0" indent="0" algn="ctr">
              <a:buNone/>
            </a:pPr>
            <a:r>
              <a:rPr lang="uk-UA" sz="24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Товари (як тривалого, так і нетривалого використання)</a:t>
            </a:r>
          </a:p>
          <a:p>
            <a:pPr marL="0" indent="0" algn="ctr">
              <a:buNone/>
            </a:pPr>
            <a:r>
              <a:rPr lang="uk-UA" sz="24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отримують свою цінність через використання, тобто через сервіс, який вони надають</a:t>
            </a:r>
            <a:endParaRPr lang="uk-UA" sz="24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7042476"/>
              </p:ext>
            </p:extLst>
          </p:nvPr>
        </p:nvGraphicFramePr>
        <p:xfrm>
          <a:off x="914400" y="3017520"/>
          <a:ext cx="10332720" cy="2651760"/>
        </p:xfrm>
        <a:graphic>
          <a:graphicData uri="http://schemas.openxmlformats.org/drawingml/2006/table">
            <a:tbl>
              <a:tblPr/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75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29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Автомобіль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D6B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uk-UA" sz="2000" noProof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надає послугу переміщення </a:t>
                      </a:r>
                      <a:endParaRPr lang="uk-UA" sz="2000" noProof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29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Пральна машина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D6B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uk-UA" sz="2000" noProof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замінює послугу прання руками</a:t>
                      </a:r>
                      <a:endParaRPr lang="uk-UA" sz="2000" noProof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29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uk-UA" sz="2000" b="1" noProof="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Комп’ютерна</a:t>
                      </a:r>
                      <a:r>
                        <a:rPr lang="en-US" sz="2000" b="1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 програма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D6B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uk-UA" sz="2000" noProof="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автоматизує послуги бухгалтера, юриста, економіста тощо</a:t>
                      </a:r>
                      <a:endParaRPr lang="uk-UA" sz="2000" noProof="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29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Ліки</a:t>
                      </a:r>
                      <a:endParaRPr lang="en-US" sz="2000" dirty="0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D6B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uk-UA" sz="2000" noProof="0" dirty="0">
                          <a:solidFill>
                            <a:schemeClr val="tx1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розв’язує проблему болю</a:t>
                      </a:r>
                      <a:endParaRPr lang="uk-UA" sz="2000" noProof="0" dirty="0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tema2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pic>
        <p:nvPicPr>
          <p:cNvPr id="1028" name="Picture 4" descr="Buy Veuve Clicquot : Brut Carte Jaune Coffret Bordeaux - Millesima.com">
            <a:extLst>
              <a:ext uri="{FF2B5EF4-FFF2-40B4-BE49-F238E27FC236}">
                <a16:creationId xmlns:a16="http://schemas.microsoft.com/office/drawing/2014/main" id="{8021CB31-B650-4197-8A29-AC4C0EFD26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918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2">
            <a:extLst>
              <a:ext uri="{FF2B5EF4-FFF2-40B4-BE49-F238E27FC236}">
                <a16:creationId xmlns:a16="http://schemas.microsoft.com/office/drawing/2014/main" id="{C08364B7-7A41-4BD6-BD51-0F984CED63F8}"/>
              </a:ext>
            </a:extLst>
          </p:cNvPr>
          <p:cNvSpPr/>
          <p:nvPr/>
        </p:nvSpPr>
        <p:spPr>
          <a:xfrm>
            <a:off x="7520504" y="3044970"/>
            <a:ext cx="3357155" cy="1443919"/>
          </a:xfrm>
          <a:prstGeom prst="rect">
            <a:avLst/>
          </a:prstGeom>
          <a:noFill/>
          <a:ln/>
        </p:spPr>
        <p:txBody>
          <a:bodyPr wrap="square" rtlCol="0" anchor="t" anchorCtr="0"/>
          <a:lstStyle/>
          <a:p>
            <a:pPr algn="ctr"/>
            <a:r>
              <a:rPr lang="uk-UA" sz="2800" noProof="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Цінність завжди визначається бенефіціаром</a:t>
            </a:r>
            <a:endParaRPr lang="en-US" sz="28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2525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9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tema2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93192" y="1170432"/>
            <a:ext cx="11402568" cy="502920"/>
          </a:xfrm>
          <a:prstGeom prst="rect">
            <a:avLst/>
          </a:prstGeom>
          <a:solidFill>
            <a:srgbClr val="FFF6D1"/>
          </a:solidFill>
          <a:ln/>
        </p:spPr>
      </p:sp>
      <p:sp>
        <p:nvSpPr>
          <p:cNvPr id="4" name="Text 1"/>
          <p:cNvSpPr/>
          <p:nvPr/>
        </p:nvSpPr>
        <p:spPr>
          <a:xfrm>
            <a:off x="393192" y="1170432"/>
            <a:ext cx="1140256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Зміна лексики маркетингу під впливом S-D логіки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822960" y="1920240"/>
            <a:ext cx="10515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uk-UA" sz="20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Термінологія товарно-домінантної логіки прив’язана до обміну товарами. Перехід до сервісно-домінантної логіки вимагає нових, нейтральних понять</a:t>
            </a:r>
            <a:endParaRPr lang="uk-UA" sz="20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0911342"/>
              </p:ext>
            </p:extLst>
          </p:nvPr>
        </p:nvGraphicFramePr>
        <p:xfrm>
          <a:off x="746760" y="2880360"/>
          <a:ext cx="10698480" cy="3291840"/>
        </p:xfrm>
        <a:graphic>
          <a:graphicData uri="http://schemas.openxmlformats.org/drawingml/2006/table">
            <a:tbl>
              <a:tblPr/>
              <a:tblGrid>
                <a:gridCol w="5349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49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836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Товарно-домінантна логіка</a:t>
                      </a:r>
                      <a:endParaRPr lang="en-US" sz="24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D6B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400" b="1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Сервісно-домінантна логіка</a:t>
                      </a:r>
                      <a:endParaRPr lang="en-US" sz="24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uk-UA" sz="2400" noProof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виробник / споживач</a:t>
                      </a:r>
                      <a:endParaRPr lang="uk-UA" sz="2400" noProof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uk-UA" sz="2400" noProof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актор, суб’єкт обміну, бенефіціар</a:t>
                      </a:r>
                      <a:endParaRPr lang="uk-UA" sz="2400" noProof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uk-UA" sz="2400" noProof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співвиробник</a:t>
                      </a:r>
                      <a:endParaRPr lang="uk-UA" sz="2400" noProof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uk-UA" sz="2400" noProof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співтворець цінності</a:t>
                      </a:r>
                      <a:endParaRPr lang="uk-UA" sz="2400" noProof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uk-UA" sz="2400" noProof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надання цінності</a:t>
                      </a:r>
                      <a:endParaRPr lang="uk-UA" sz="2400" noProof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uk-UA" sz="2400" noProof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пропозиція цінності</a:t>
                      </a:r>
                      <a:endParaRPr lang="uk-UA" sz="2400" noProof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uk-UA" sz="2400" noProof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ланцюг постачання</a:t>
                      </a:r>
                      <a:endParaRPr lang="uk-UA" sz="2400" noProof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uk-UA" sz="2400" noProof="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мережа інтеграторів ресурсів</a:t>
                      </a:r>
                      <a:endParaRPr lang="uk-UA" sz="2400" noProof="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9FB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tema2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2743200"/>
            <a:ext cx="1033272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uk-UA" sz="3600" kern="0" dirty="0">
                <a:latin typeface="Times New Roman" pitchFamily="18" charset="0"/>
                <a:cs typeface="Times New Roman" pitchFamily="18" charset="0"/>
              </a:rPr>
              <a:t>2.Концепція співтворення цінності за участю споживача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9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tema2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93192" y="1170432"/>
            <a:ext cx="11402568" cy="1075810"/>
          </a:xfrm>
          <a:prstGeom prst="rect">
            <a:avLst/>
          </a:prstGeom>
          <a:solidFill>
            <a:srgbClr val="FFF6D1"/>
          </a:solidFill>
          <a:ln/>
        </p:spPr>
      </p:sp>
      <p:sp>
        <p:nvSpPr>
          <p:cNvPr id="4" name="Text 1"/>
          <p:cNvSpPr/>
          <p:nvPr/>
        </p:nvSpPr>
        <p:spPr>
          <a:xfrm>
            <a:off x="393192" y="1170431"/>
            <a:ext cx="11402568" cy="107581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uk-UA" sz="24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Розуміння цінності:</a:t>
            </a:r>
          </a:p>
          <a:p>
            <a:pPr marL="0" indent="0" algn="ctr">
              <a:buNone/>
            </a:pPr>
            <a:r>
              <a:rPr lang="uk-UA" sz="24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від обміну до використання</a:t>
            </a:r>
            <a:endParaRPr lang="uk-UA" sz="2400" dirty="0"/>
          </a:p>
        </p:txBody>
      </p:sp>
      <p:sp>
        <p:nvSpPr>
          <p:cNvPr id="7" name="Text 4"/>
          <p:cNvSpPr/>
          <p:nvPr/>
        </p:nvSpPr>
        <p:spPr>
          <a:xfrm>
            <a:off x="1173480" y="2468880"/>
            <a:ext cx="438912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>
              <a:spcAft>
                <a:spcPts val="1000"/>
              </a:spcAft>
            </a:pPr>
            <a:r>
              <a:rPr lang="uk-UA" sz="20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Товарно-домінантна логіка</a:t>
            </a:r>
            <a:endParaRPr lang="uk-UA" sz="20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20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 </a:t>
            </a:r>
            <a:r>
              <a:rPr lang="uk-UA" sz="20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Цінність визначає виробник</a:t>
            </a:r>
            <a:endParaRPr lang="uk-UA" sz="2000" dirty="0"/>
          </a:p>
          <a:p>
            <a:pPr marL="0" indent="0">
              <a:spcAft>
                <a:spcPts val="1000"/>
              </a:spcAft>
              <a:buNone/>
            </a:pPr>
            <a:r>
              <a:rPr lang="uk-UA" sz="20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 Цінність втілена у товарі</a:t>
            </a:r>
            <a:endParaRPr lang="uk-UA" sz="2000" dirty="0"/>
          </a:p>
          <a:p>
            <a:pPr marL="0" indent="0">
              <a:spcAft>
                <a:spcPts val="1000"/>
              </a:spcAft>
              <a:buNone/>
            </a:pPr>
            <a:r>
              <a:rPr lang="uk-UA" sz="20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 </a:t>
            </a:r>
            <a:r>
              <a:rPr lang="uk-UA" sz="2000" dirty="0" err="1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Value-in-exchange</a:t>
            </a:r>
            <a:r>
              <a:rPr lang="uk-UA" sz="20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: цінність в обміні</a:t>
            </a:r>
            <a:endParaRPr lang="uk-UA" sz="2000" dirty="0"/>
          </a:p>
        </p:txBody>
      </p:sp>
      <p:sp>
        <p:nvSpPr>
          <p:cNvPr id="10" name="Text 7"/>
          <p:cNvSpPr/>
          <p:nvPr/>
        </p:nvSpPr>
        <p:spPr>
          <a:xfrm>
            <a:off x="6254364" y="2468880"/>
            <a:ext cx="4857584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>
              <a:spcAft>
                <a:spcPts val="1000"/>
              </a:spcAft>
            </a:pPr>
            <a:r>
              <a:rPr lang="uk-UA" sz="20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Сервісно-домінантна логіка</a:t>
            </a:r>
            <a:endParaRPr lang="uk-UA" sz="20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20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 Цінність визначає і сприймає споживач</a:t>
            </a:r>
            <a:endParaRPr lang="en-US" sz="20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20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 Цінність виникає через застосування ресурсу</a:t>
            </a:r>
            <a:endParaRPr lang="en-US" sz="20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20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 </a:t>
            </a:r>
            <a:r>
              <a:rPr lang="en-US" sz="20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Value-in-use</a:t>
            </a:r>
            <a:r>
              <a:rPr lang="en-US" sz="20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: цінність у використанні</a:t>
            </a:r>
            <a:endParaRPr lang="en-US" sz="20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20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 </a:t>
            </a:r>
            <a:r>
              <a:rPr lang="en-US" sz="20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Value-in-context:</a:t>
            </a:r>
            <a:r>
              <a:rPr lang="en-US" sz="20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цінність у контексті ситуації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9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tema2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93192" y="1170432"/>
            <a:ext cx="11402568" cy="502920"/>
          </a:xfrm>
          <a:prstGeom prst="rect">
            <a:avLst/>
          </a:prstGeom>
          <a:solidFill>
            <a:srgbClr val="FFF6D1"/>
          </a:solidFill>
          <a:ln/>
        </p:spPr>
        <p:txBody>
          <a:bodyPr/>
          <a:lstStyle/>
          <a:p>
            <a:endParaRPr lang="uk-UA" dirty="0"/>
          </a:p>
        </p:txBody>
      </p:sp>
      <p:sp>
        <p:nvSpPr>
          <p:cNvPr id="4" name="Text 1"/>
          <p:cNvSpPr/>
          <p:nvPr/>
        </p:nvSpPr>
        <p:spPr>
          <a:xfrm>
            <a:off x="393192" y="1170432"/>
            <a:ext cx="1140256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Співтворення цінності: </a:t>
            </a:r>
            <a:r>
              <a:rPr lang="uk-UA" sz="20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еволюція</a:t>
            </a:r>
            <a:r>
              <a:rPr lang="en-US" sz="20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uk-UA" sz="20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положення</a:t>
            </a:r>
            <a:r>
              <a:rPr lang="en-US" sz="20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(FP6</a:t>
            </a:r>
            <a:r>
              <a:rPr lang="uk-UA" sz="20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endParaRPr lang="en-US" sz="2000" dirty="0"/>
          </a:p>
        </p:txBody>
      </p:sp>
      <p:sp>
        <p:nvSpPr>
          <p:cNvPr id="5" name="Shape 2"/>
          <p:cNvSpPr/>
          <p:nvPr/>
        </p:nvSpPr>
        <p:spPr>
          <a:xfrm>
            <a:off x="914400" y="1965960"/>
            <a:ext cx="1033272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AAB4C8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188720" y="2057400"/>
            <a:ext cx="9784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2004 рік: </a:t>
            </a:r>
            <a:r>
              <a:rPr lang="en-US" i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«Споживач завжди співвиробник» (the customer is always a co-producer)</a:t>
            </a: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1188720" y="2468880"/>
            <a:ext cx="9784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2006 рік: </a:t>
            </a:r>
            <a:r>
              <a:rPr lang="en-US" i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«Споживач завжди співтворець цінності» (the customer is always a co-creator of value)</a:t>
            </a: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822960" y="3108960"/>
            <a:ext cx="10515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uk-UA" sz="20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Чому це важливо: наголос зміщується з «виробництва» на спільне творення цінності. </a:t>
            </a:r>
          </a:p>
          <a:p>
            <a:pPr marL="0" indent="0" algn="ctr">
              <a:buNone/>
            </a:pPr>
            <a:r>
              <a:rPr lang="uk-UA" sz="20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Це не нормативна порада, а опис того, як цінність узагалі виникає, вона не може бути створена суто підприємством</a:t>
            </a:r>
            <a:endParaRPr lang="uk-UA" sz="2000" dirty="0"/>
          </a:p>
        </p:txBody>
      </p:sp>
      <p:sp>
        <p:nvSpPr>
          <p:cNvPr id="9" name="Shape 6"/>
          <p:cNvSpPr/>
          <p:nvPr/>
        </p:nvSpPr>
        <p:spPr>
          <a:xfrm>
            <a:off x="1188720" y="4297680"/>
            <a:ext cx="4389120" cy="1371600"/>
          </a:xfrm>
          <a:prstGeom prst="rect">
            <a:avLst/>
          </a:prstGeom>
          <a:solidFill>
            <a:srgbClr val="B4BBE4"/>
          </a:solidFill>
          <a:ln/>
        </p:spPr>
      </p:sp>
      <p:sp>
        <p:nvSpPr>
          <p:cNvPr id="10" name="Text 7"/>
          <p:cNvSpPr/>
          <p:nvPr/>
        </p:nvSpPr>
        <p:spPr>
          <a:xfrm>
            <a:off x="1188720" y="4297680"/>
            <a:ext cx="438912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Підприємство</a:t>
            </a:r>
            <a:endParaRPr lang="en-US" sz="2400" dirty="0"/>
          </a:p>
          <a:p>
            <a:pPr marL="0" indent="0" algn="ctr">
              <a:buNone/>
            </a:pPr>
            <a:r>
              <a:rPr lang="en-US" sz="24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пропонує цінність</a:t>
            </a:r>
            <a:endParaRPr lang="en-US" sz="2400" dirty="0"/>
          </a:p>
          <a:p>
            <a:pPr marL="0" indent="0" algn="ctr">
              <a:buNone/>
            </a:pPr>
            <a:r>
              <a:rPr lang="en-US" sz="24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(value proposition)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715000" y="4480560"/>
            <a:ext cx="822960" cy="1005840"/>
          </a:xfrm>
          <a:prstGeom prst="rightArrow">
            <a:avLst/>
          </a:prstGeom>
          <a:solidFill>
            <a:srgbClr val="00B050"/>
          </a:solidFill>
          <a:ln/>
        </p:spPr>
      </p:sp>
      <p:sp>
        <p:nvSpPr>
          <p:cNvPr id="12" name="Shape 9"/>
          <p:cNvSpPr/>
          <p:nvPr/>
        </p:nvSpPr>
        <p:spPr>
          <a:xfrm>
            <a:off x="6675120" y="4297680"/>
            <a:ext cx="4389120" cy="1371600"/>
          </a:xfrm>
          <a:prstGeom prst="rect">
            <a:avLst/>
          </a:prstGeom>
          <a:solidFill>
            <a:srgbClr val="C7F5F9"/>
          </a:solidFill>
          <a:ln/>
        </p:spPr>
      </p:sp>
      <p:sp>
        <p:nvSpPr>
          <p:cNvPr id="13" name="Text 10"/>
          <p:cNvSpPr/>
          <p:nvPr/>
        </p:nvSpPr>
        <p:spPr>
          <a:xfrm>
            <a:off x="6675120" y="4297680"/>
            <a:ext cx="438912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uk-UA" sz="24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Споживач</a:t>
            </a:r>
            <a:endParaRPr lang="uk-UA" sz="2400" dirty="0"/>
          </a:p>
          <a:p>
            <a:pPr marL="0" indent="0" algn="ctr">
              <a:buNone/>
            </a:pPr>
            <a:r>
              <a:rPr lang="uk-UA" sz="24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співтворює цінність</a:t>
            </a:r>
            <a:endParaRPr lang="uk-UA" sz="2400" dirty="0"/>
          </a:p>
          <a:p>
            <a:pPr marL="0" indent="0" algn="ctr">
              <a:buNone/>
            </a:pPr>
            <a:r>
              <a:rPr lang="uk-UA" sz="24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у процесі використання</a:t>
            </a:r>
            <a:endParaRPr lang="uk-UA" sz="2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9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tema2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93192" y="1170432"/>
            <a:ext cx="11402568" cy="502920"/>
          </a:xfrm>
          <a:prstGeom prst="rect">
            <a:avLst/>
          </a:prstGeom>
          <a:solidFill>
            <a:srgbClr val="FFF6D1"/>
          </a:solidFill>
          <a:ln/>
        </p:spPr>
      </p:sp>
      <p:sp>
        <p:nvSpPr>
          <p:cNvPr id="4" name="Text 1"/>
          <p:cNvSpPr/>
          <p:nvPr/>
        </p:nvSpPr>
        <p:spPr>
          <a:xfrm>
            <a:off x="393192" y="1170432"/>
            <a:ext cx="1140256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Співвиробництво і співтворення </a:t>
            </a:r>
            <a:r>
              <a:rPr lang="en-US" sz="2400" b="1" dirty="0" err="1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цінності</a:t>
            </a:r>
            <a:endParaRPr lang="en-US" sz="24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7126841"/>
              </p:ext>
            </p:extLst>
          </p:nvPr>
        </p:nvGraphicFramePr>
        <p:xfrm>
          <a:off x="548640" y="1874520"/>
          <a:ext cx="11064240" cy="4206240"/>
        </p:xfrm>
        <a:graphic>
          <a:graphicData uri="http://schemas.openxmlformats.org/drawingml/2006/table">
            <a:tbl>
              <a:tblPr/>
              <a:tblGrid>
                <a:gridCol w="2115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771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515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D6B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Співвиробництво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(co-production)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D6B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Співтворення цінності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(value co-creation)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15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Що це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Участь споживача у створенні самої пропозиції (продукту, послуги)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Процес визначення і виникнення цінності в цілому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15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uk-UA" sz="2000" b="1" noProof="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Обов’</a:t>
                      </a:r>
                      <a:r>
                        <a:rPr lang="en-US" sz="2000" b="1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язковість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Опціональна: може бути відсутньою або значною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Завжди присутня, без неї цінність не виникає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15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Приклад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Клієнт сам збирає меблі, налаштовує програму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Задоволення від використання товару чи послуги</a:t>
                      </a:r>
                      <a:endParaRPr lang="en-US" sz="20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9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tema2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93192" y="1170432"/>
            <a:ext cx="11402568" cy="502920"/>
          </a:xfrm>
          <a:prstGeom prst="rect">
            <a:avLst/>
          </a:prstGeom>
          <a:solidFill>
            <a:srgbClr val="FFF6D1"/>
          </a:solidFill>
          <a:ln/>
        </p:spPr>
      </p:sp>
      <p:sp>
        <p:nvSpPr>
          <p:cNvPr id="4" name="Text 1"/>
          <p:cNvSpPr/>
          <p:nvPr/>
        </p:nvSpPr>
        <p:spPr>
          <a:xfrm>
            <a:off x="393192" y="1170432"/>
            <a:ext cx="1140256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Підприємство не створює цінність, а лише пропонує її (FP7)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822960" y="2011680"/>
            <a:ext cx="1051560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1600"/>
              </a:spcAft>
              <a:buNone/>
            </a:pPr>
            <a:r>
              <a:rPr lang="en-US" sz="2000" b="1" i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«The enterprise cannot deliver value, but only offer value propositions»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Підприємство не може в односторонньому порядку створити або доставити готову цінність. Воно пропонує ресурси (товар, знання, сервіс), а фактична цінність виникає лише тоді, коли споживач приймає цю пропозицію і застосовує її у </a:t>
            </a:r>
            <a:r>
              <a:rPr lang="en-US" sz="2000" dirty="0" err="1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власному</a:t>
            </a:r>
            <a:r>
              <a:rPr lang="en-US" sz="20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en-US" sz="2000" dirty="0" err="1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контексті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1371600" y="4206240"/>
            <a:ext cx="9418320" cy="1463040"/>
          </a:xfrm>
          <a:prstGeom prst="rect">
            <a:avLst/>
          </a:prstGeom>
          <a:solidFill>
            <a:srgbClr val="FFFFFF"/>
          </a:solidFill>
          <a:ln w="19050">
            <a:solidFill>
              <a:srgbClr val="00B05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645920" y="4297680"/>
            <a:ext cx="88696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Наслідок для маркетингу: успіх компанії залежить не від обсягу виробленого продукту, а від того, наскільки її пропозиція цінності виявляється кориснішою за пропозиції конкурентів у сприйнятті споживача</a:t>
            </a:r>
            <a:endParaRPr lang="en-US" sz="2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9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tema2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93192" y="1170432"/>
            <a:ext cx="11402568" cy="502920"/>
          </a:xfrm>
          <a:prstGeom prst="rect">
            <a:avLst/>
          </a:prstGeom>
          <a:solidFill>
            <a:srgbClr val="FFF6D1"/>
          </a:solidFill>
          <a:ln/>
        </p:spPr>
      </p:sp>
      <p:sp>
        <p:nvSpPr>
          <p:cNvPr id="4" name="Text 1"/>
          <p:cNvSpPr/>
          <p:nvPr/>
        </p:nvSpPr>
        <p:spPr>
          <a:xfrm>
            <a:off x="393192" y="1170432"/>
            <a:ext cx="1140256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Актор як учасник обміну (FP9)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822960" y="1920240"/>
            <a:ext cx="1051560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1400"/>
              </a:spcAft>
              <a:buNone/>
            </a:pPr>
            <a:r>
              <a:rPr lang="en-US" sz="2000" b="1" i="1" dirty="0">
                <a:solidFill>
                  <a:srgbClr val="202124"/>
                </a:solidFill>
                <a:latin typeface="Times New Roman" panose="02020603050405020304" pitchFamily="18" charset="0"/>
                <a:ea typeface="Times New Roman" pitchFamily="34" charset="-122"/>
                <a:cs typeface="Times New Roman" panose="02020603050405020304" pitchFamily="18" charset="0"/>
              </a:rPr>
              <a:t>«All economic and social actors are resource integrators»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Термін «актор» (actor) замінює дихотомію «виробник / споживач», оскільки в S-D логіці обидві сторони обміну виконують однакову функцію: інтегрують ресурси задля спільного створення цінності.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914400" y="3749040"/>
            <a:ext cx="2286000" cy="1097280"/>
          </a:xfrm>
          <a:prstGeom prst="ellipse">
            <a:avLst/>
          </a:prstGeom>
          <a:solidFill>
            <a:srgbClr val="B4BBE4"/>
          </a:solidFill>
          <a:ln/>
        </p:spPr>
      </p:sp>
      <p:sp>
        <p:nvSpPr>
          <p:cNvPr id="7" name="Text 4"/>
          <p:cNvSpPr/>
          <p:nvPr/>
        </p:nvSpPr>
        <p:spPr>
          <a:xfrm>
            <a:off x="914400" y="3749040"/>
            <a:ext cx="22860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Індивід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3460140" y="3749040"/>
            <a:ext cx="2804160" cy="1097280"/>
          </a:xfrm>
          <a:prstGeom prst="ellipse">
            <a:avLst/>
          </a:prstGeom>
          <a:solidFill>
            <a:srgbClr val="C7F5F9"/>
          </a:solidFill>
          <a:ln/>
        </p:spPr>
      </p:sp>
      <p:sp>
        <p:nvSpPr>
          <p:cNvPr id="9" name="Text 6"/>
          <p:cNvSpPr/>
          <p:nvPr/>
        </p:nvSpPr>
        <p:spPr>
          <a:xfrm>
            <a:off x="3399179" y="3749040"/>
            <a:ext cx="2865121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Домогосподарство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6446520" y="3751028"/>
            <a:ext cx="2286000" cy="1097280"/>
          </a:xfrm>
          <a:prstGeom prst="ellipse">
            <a:avLst/>
          </a:prstGeom>
          <a:solidFill>
            <a:srgbClr val="B4BBE4"/>
          </a:solidFill>
          <a:ln/>
        </p:spPr>
      </p:sp>
      <p:sp>
        <p:nvSpPr>
          <p:cNvPr id="11" name="Text 8"/>
          <p:cNvSpPr/>
          <p:nvPr/>
        </p:nvSpPr>
        <p:spPr>
          <a:xfrm>
            <a:off x="6446520" y="3751028"/>
            <a:ext cx="22860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Фірма</a:t>
            </a:r>
            <a:endParaRPr lang="en-US" sz="2400" dirty="0"/>
          </a:p>
        </p:txBody>
      </p:sp>
      <p:sp>
        <p:nvSpPr>
          <p:cNvPr id="12" name="Shape 9"/>
          <p:cNvSpPr/>
          <p:nvPr/>
        </p:nvSpPr>
        <p:spPr>
          <a:xfrm>
            <a:off x="8732520" y="3749040"/>
            <a:ext cx="2286000" cy="1097280"/>
          </a:xfrm>
          <a:prstGeom prst="ellipse">
            <a:avLst/>
          </a:prstGeom>
          <a:solidFill>
            <a:srgbClr val="C7F5F9"/>
          </a:solidFill>
          <a:ln/>
        </p:spPr>
      </p:sp>
      <p:sp>
        <p:nvSpPr>
          <p:cNvPr id="13" name="Text 10"/>
          <p:cNvSpPr/>
          <p:nvPr/>
        </p:nvSpPr>
        <p:spPr>
          <a:xfrm>
            <a:off x="8732520" y="3749040"/>
            <a:ext cx="22860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Нація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822960" y="5212080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i="1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Усі вони, обмінюючись, інтегрують доступні ресурси (знання, навички, товари) для покращення власного стану</a:t>
            </a:r>
            <a:endParaRPr lang="en-US" sz="2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9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tema2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93192" y="1170432"/>
            <a:ext cx="11402568" cy="502920"/>
          </a:xfrm>
          <a:prstGeom prst="rect">
            <a:avLst/>
          </a:prstGeom>
          <a:solidFill>
            <a:srgbClr val="FFF6D1"/>
          </a:solidFill>
          <a:ln/>
        </p:spPr>
      </p:sp>
      <p:sp>
        <p:nvSpPr>
          <p:cNvPr id="4" name="Text 1"/>
          <p:cNvSpPr/>
          <p:nvPr/>
        </p:nvSpPr>
        <p:spPr>
          <a:xfrm>
            <a:off x="393192" y="1170432"/>
            <a:ext cx="1140256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Що означають терміни «ідіосинкратичність» і «феноменологічність»</a:t>
            </a:r>
            <a:endParaRPr lang="en-US" sz="2000" dirty="0"/>
          </a:p>
        </p:txBody>
      </p:sp>
      <p:sp>
        <p:nvSpPr>
          <p:cNvPr id="5" name="Shape 2"/>
          <p:cNvSpPr/>
          <p:nvPr/>
        </p:nvSpPr>
        <p:spPr>
          <a:xfrm>
            <a:off x="685800" y="1965960"/>
            <a:ext cx="5029200" cy="4114800"/>
          </a:xfrm>
          <a:prstGeom prst="rect">
            <a:avLst/>
          </a:prstGeom>
          <a:solidFill>
            <a:srgbClr val="C7D6BE"/>
          </a:solidFill>
          <a:ln/>
        </p:spPr>
      </p:sp>
      <p:sp>
        <p:nvSpPr>
          <p:cNvPr id="6" name="Text 3"/>
          <p:cNvSpPr/>
          <p:nvPr/>
        </p:nvSpPr>
        <p:spPr>
          <a:xfrm>
            <a:off x="685800" y="2103120"/>
            <a:ext cx="5029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Ідіосинкратичність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868680" y="2514600"/>
            <a:ext cx="4663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i="1" dirty="0">
                <a:solidFill>
                  <a:srgbClr val="555555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(від грец. idios - «власний» + synkrasis - «змішування»)</a:t>
            </a: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755374" y="3154680"/>
            <a:ext cx="4913906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uk-UA" sz="2000" dirty="0">
                <a:solidFill>
                  <a:srgbClr val="202124"/>
                </a:solidFill>
                <a:latin typeface="Times New Roman" panose="02020603050405020304" pitchFamily="18" charset="0"/>
                <a:ea typeface="Times New Roman" pitchFamily="34" charset="-122"/>
                <a:cs typeface="Times New Roman" panose="02020603050405020304" pitchFamily="18" charset="0"/>
              </a:rPr>
              <a:t>•  Властивість бути суто індивідуальним, притаманним лише конкретному суб’єкту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000" dirty="0">
                <a:solidFill>
                  <a:srgbClr val="202124"/>
                </a:solidFill>
                <a:latin typeface="Times New Roman" panose="02020603050405020304" pitchFamily="18" charset="0"/>
                <a:ea typeface="Times New Roman" pitchFamily="34" charset="-122"/>
                <a:cs typeface="Times New Roman" panose="02020603050405020304" pitchFamily="18" charset="0"/>
              </a:rPr>
              <a:t>•  У психології: особлива, нетипова реакція окремої людини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sz="2000" dirty="0">
                <a:solidFill>
                  <a:srgbClr val="202124"/>
                </a:solidFill>
                <a:latin typeface="Times New Roman" panose="02020603050405020304" pitchFamily="18" charset="0"/>
                <a:ea typeface="Times New Roman" pitchFamily="34" charset="-122"/>
                <a:cs typeface="Times New Roman" panose="02020603050405020304" pitchFamily="18" charset="0"/>
              </a:rPr>
              <a:t>•  У маркетингу (S-D логіка): сприйняття цінності кожним споживачем є унікальним і не зводиться до єдиного, спільного для всіх стандарту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6309360" y="1965960"/>
            <a:ext cx="5029200" cy="4114800"/>
          </a:xfrm>
          <a:prstGeom prst="rect">
            <a:avLst/>
          </a:prstGeom>
          <a:solidFill>
            <a:srgbClr val="C7F5F9"/>
          </a:solidFill>
          <a:ln/>
        </p:spPr>
      </p:sp>
      <p:sp>
        <p:nvSpPr>
          <p:cNvPr id="10" name="Text 7"/>
          <p:cNvSpPr/>
          <p:nvPr/>
        </p:nvSpPr>
        <p:spPr>
          <a:xfrm>
            <a:off x="6309360" y="2103120"/>
            <a:ext cx="5029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uk-UA" sz="2400" b="1" dirty="0" err="1">
                <a:solidFill>
                  <a:srgbClr val="202124"/>
                </a:solidFill>
                <a:latin typeface="Times New Roman" pitchFamily="34" charset="0"/>
                <a:cs typeface="Times New Roman" pitchFamily="34" charset="-120"/>
              </a:rPr>
              <a:t>Феноменологічність</a:t>
            </a:r>
            <a:endParaRPr lang="uk-UA" sz="2400" b="1" dirty="0">
              <a:solidFill>
                <a:srgbClr val="202124"/>
              </a:solidFill>
              <a:latin typeface="Times New Roman" pitchFamily="34" charset="0"/>
              <a:cs typeface="Times New Roman" pitchFamily="34" charset="-12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6492240" y="2514600"/>
            <a:ext cx="4663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i="1" dirty="0">
                <a:solidFill>
                  <a:srgbClr val="555555"/>
                </a:solidFill>
                <a:latin typeface="Times New Roman" pitchFamily="34" charset="0"/>
                <a:cs typeface="Times New Roman" pitchFamily="34" charset="-120"/>
              </a:rPr>
              <a:t>(</a:t>
            </a:r>
            <a:r>
              <a:rPr lang="uk-UA" i="1" dirty="0">
                <a:solidFill>
                  <a:srgbClr val="555555"/>
                </a:solidFill>
                <a:latin typeface="Times New Roman" pitchFamily="34" charset="0"/>
                <a:cs typeface="Times New Roman" pitchFamily="34" charset="-120"/>
              </a:rPr>
              <a:t>від філософського напряму феноменологія, </a:t>
            </a:r>
            <a:r>
              <a:rPr lang="uk-UA" i="1" dirty="0" err="1">
                <a:solidFill>
                  <a:srgbClr val="555555"/>
                </a:solidFill>
                <a:latin typeface="Times New Roman" pitchFamily="34" charset="0"/>
                <a:cs typeface="Times New Roman" pitchFamily="34" charset="-120"/>
              </a:rPr>
              <a:t>засн</a:t>
            </a:r>
            <a:r>
              <a:rPr lang="uk-UA" i="1" dirty="0">
                <a:solidFill>
                  <a:srgbClr val="555555"/>
                </a:solidFill>
                <a:latin typeface="Times New Roman" pitchFamily="34" charset="0"/>
                <a:cs typeface="Times New Roman" pitchFamily="34" charset="-120"/>
              </a:rPr>
              <a:t>. Е. Гуссерль)</a:t>
            </a:r>
          </a:p>
        </p:txBody>
      </p:sp>
      <p:sp>
        <p:nvSpPr>
          <p:cNvPr id="12" name="Text 9"/>
          <p:cNvSpPr/>
          <p:nvPr/>
        </p:nvSpPr>
        <p:spPr>
          <a:xfrm>
            <a:off x="6309360" y="3154680"/>
            <a:ext cx="502920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uk-UA" sz="20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 Підхід, що вивчає явища через призму того, як вони постають у свідомості й досвіді суб’єкта</a:t>
            </a:r>
          </a:p>
          <a:p>
            <a:r>
              <a:rPr lang="uk-UA" sz="20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 Акцент не на об’єктивних властивостях речі, а на суб’єктивному переживанні</a:t>
            </a:r>
          </a:p>
          <a:p>
            <a:r>
              <a:rPr lang="uk-UA" sz="2000" dirty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 У маркетингу (S-D логіка): цінність існує не в самому товарі, а в тому, як її усвідомлює і переживає конкретний споживач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9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tema2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93192" y="1170432"/>
            <a:ext cx="11402568" cy="502920"/>
          </a:xfrm>
          <a:prstGeom prst="rect">
            <a:avLst/>
          </a:prstGeom>
          <a:solidFill>
            <a:srgbClr val="FFF6D1"/>
          </a:solidFill>
          <a:ln/>
        </p:spPr>
      </p:sp>
      <p:sp>
        <p:nvSpPr>
          <p:cNvPr id="4" name="Text 1"/>
          <p:cNvSpPr/>
          <p:nvPr/>
        </p:nvSpPr>
        <p:spPr>
          <a:xfrm>
            <a:off x="393192" y="1170432"/>
            <a:ext cx="1140256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Цінність є ідіосинкратичною і феноменологічною (FP10)</a:t>
            </a:r>
            <a:endParaRPr lang="en-US" sz="2000" dirty="0"/>
          </a:p>
        </p:txBody>
      </p:sp>
      <p:sp>
        <p:nvSpPr>
          <p:cNvPr id="5" name="Shape 2"/>
          <p:cNvSpPr/>
          <p:nvPr/>
        </p:nvSpPr>
        <p:spPr>
          <a:xfrm>
            <a:off x="914400" y="2011680"/>
            <a:ext cx="10332720" cy="1005840"/>
          </a:xfrm>
          <a:prstGeom prst="rect">
            <a:avLst/>
          </a:prstGeom>
          <a:solidFill>
            <a:srgbClr val="FFFFFF"/>
          </a:solidFill>
          <a:ln w="19050">
            <a:solidFill>
              <a:srgbClr val="00B05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188720" y="2148840"/>
            <a:ext cx="9784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i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«Value is idiosyncratic, experiential, contextual, and meaning laden»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914400" y="3291840"/>
            <a:ext cx="4937760" cy="1005840"/>
          </a:xfrm>
          <a:prstGeom prst="rect">
            <a:avLst/>
          </a:prstGeom>
          <a:solidFill>
            <a:srgbClr val="C7D6BE"/>
          </a:solidFill>
          <a:ln/>
        </p:spPr>
      </p:sp>
      <p:sp>
        <p:nvSpPr>
          <p:cNvPr id="8" name="Text 5"/>
          <p:cNvSpPr/>
          <p:nvPr/>
        </p:nvSpPr>
        <p:spPr>
          <a:xfrm>
            <a:off x="1097280" y="3291840"/>
            <a:ext cx="45720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Ідіосинкратична
</a:t>
            </a:r>
            <a:endParaRPr lang="en-US" sz="1350" dirty="0"/>
          </a:p>
          <a:p>
            <a:pPr marL="0" indent="0">
              <a:buNone/>
            </a:pPr>
            <a:r>
              <a:rPr lang="en-US" sz="12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унікальна для кожного окремого суб'єкта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6172200" y="3291840"/>
            <a:ext cx="4937760" cy="1005840"/>
          </a:xfrm>
          <a:prstGeom prst="rect">
            <a:avLst/>
          </a:prstGeom>
          <a:solidFill>
            <a:srgbClr val="C7D6BE"/>
          </a:solidFill>
          <a:ln/>
        </p:spPr>
      </p:sp>
      <p:sp>
        <p:nvSpPr>
          <p:cNvPr id="10" name="Text 7"/>
          <p:cNvSpPr/>
          <p:nvPr/>
        </p:nvSpPr>
        <p:spPr>
          <a:xfrm>
            <a:off x="6355080" y="3291840"/>
            <a:ext cx="45720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Феноменологічна
</a:t>
            </a:r>
            <a:endParaRPr lang="en-US" sz="1350" dirty="0"/>
          </a:p>
          <a:p>
            <a:pPr marL="0" indent="0">
              <a:buNone/>
            </a:pPr>
            <a:r>
              <a:rPr lang="en-US" sz="12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визначається суб'єктивним досвідом бенефіціара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4526280"/>
            <a:ext cx="4937760" cy="1005840"/>
          </a:xfrm>
          <a:prstGeom prst="rect">
            <a:avLst/>
          </a:prstGeom>
          <a:solidFill>
            <a:srgbClr val="C7F5F9"/>
          </a:solidFill>
          <a:ln/>
        </p:spPr>
      </p:sp>
      <p:sp>
        <p:nvSpPr>
          <p:cNvPr id="12" name="Text 9"/>
          <p:cNvSpPr/>
          <p:nvPr/>
        </p:nvSpPr>
        <p:spPr>
          <a:xfrm>
            <a:off x="1097280" y="4526280"/>
            <a:ext cx="45720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Контекстуальна
</a:t>
            </a:r>
            <a:endParaRPr lang="en-US" sz="1350" dirty="0"/>
          </a:p>
          <a:p>
            <a:pPr marL="0" indent="0">
              <a:buNone/>
            </a:pPr>
            <a:r>
              <a:rPr lang="en-US" sz="12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залежить від конкретної ситуації використання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6172200" y="4526280"/>
            <a:ext cx="4937760" cy="1005840"/>
          </a:xfrm>
          <a:prstGeom prst="rect">
            <a:avLst/>
          </a:prstGeom>
          <a:solidFill>
            <a:srgbClr val="C7F5F9"/>
          </a:solidFill>
          <a:ln/>
        </p:spPr>
      </p:sp>
      <p:sp>
        <p:nvSpPr>
          <p:cNvPr id="14" name="Text 11"/>
          <p:cNvSpPr/>
          <p:nvPr/>
        </p:nvSpPr>
        <p:spPr>
          <a:xfrm>
            <a:off x="6355080" y="4526280"/>
            <a:ext cx="45720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Наповнена смислом
</a:t>
            </a:r>
            <a:endParaRPr lang="en-US" sz="1350" dirty="0"/>
          </a:p>
          <a:p>
            <a:pPr marL="0" indent="0">
              <a:buNone/>
            </a:pPr>
            <a:r>
              <a:rPr lang="en-US" sz="12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пов'язана з особистим значенням для споживача</a:t>
            </a:r>
            <a:endParaRPr lang="en-US" sz="13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E9FB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tema2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2743199"/>
            <a:ext cx="10332720" cy="169959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uk-UA" sz="3600" kern="0" dirty="0">
                <a:latin typeface="Times New Roman" pitchFamily="18" charset="0"/>
                <a:cs typeface="Times New Roman" pitchFamily="18" charset="0"/>
              </a:rPr>
              <a:t>3.Порівняльна характеристика </a:t>
            </a:r>
          </a:p>
          <a:p>
            <a:pPr marL="0" indent="0" algn="ctr">
              <a:buNone/>
            </a:pPr>
            <a:r>
              <a:rPr lang="uk-UA" sz="3600" kern="0" dirty="0">
                <a:latin typeface="Times New Roman" pitchFamily="18" charset="0"/>
                <a:cs typeface="Times New Roman" pitchFamily="18" charset="0"/>
              </a:rPr>
              <a:t>товарно-домінантної та сервісно-домінантної логіки маркетингу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D9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tema2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93192" y="1051560"/>
            <a:ext cx="11402568" cy="457200"/>
          </a:xfrm>
          <a:prstGeom prst="rect">
            <a:avLst/>
          </a:prstGeom>
          <a:solidFill>
            <a:srgbClr val="FFF6D1"/>
          </a:solidFill>
          <a:ln/>
        </p:spPr>
      </p:sp>
      <p:sp>
        <p:nvSpPr>
          <p:cNvPr id="4" name="Text 1"/>
          <p:cNvSpPr/>
          <p:nvPr/>
        </p:nvSpPr>
        <p:spPr>
          <a:xfrm>
            <a:off x="393192" y="1051560"/>
            <a:ext cx="1140256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Товарно-домінантна vs сервісно-домінантна логіка </a:t>
            </a:r>
            <a:r>
              <a:rPr lang="en-US" sz="24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(за Vargo, Lusch, 2004)</a:t>
            </a:r>
            <a:endParaRPr lang="en-US" sz="24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3140798"/>
              </p:ext>
            </p:extLst>
          </p:nvPr>
        </p:nvGraphicFramePr>
        <p:xfrm>
          <a:off x="393192" y="1651883"/>
          <a:ext cx="11521440" cy="4754883"/>
        </p:xfrm>
        <a:graphic>
          <a:graphicData uri="http://schemas.openxmlformats.org/drawingml/2006/table">
            <a:tbl>
              <a:tblPr/>
              <a:tblGrid>
                <a:gridCol w="19533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22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5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9269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Ознака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Товарно-домінантна логіка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D6B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b="1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Сервісно-домінантна логіка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926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Основа обміну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Товар як операндний ресурс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Компетенції (знання і навички), оперантний ресурс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926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Роль товару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Кінцевий продукт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Проміжний носій компетенцій, засіб доставки сервісу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926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Роль споживача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Отримувач, об</a:t>
                      </a:r>
                      <a:r>
                        <a:rPr lang="uk-UA" sz="18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’</a:t>
                      </a:r>
                      <a:r>
                        <a:rPr lang="en-US" sz="18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єкт впливу (операндний ресурс)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Співтворець цінності, активний учасник (оперантний ресурс)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926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Визначення цінності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Визначає виробник, цінність втілена у товарі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Визначає споживач через «цінність у використанні»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926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Взаємодія фірма-клієнт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Дії, спрямовані на клієнта (сегментація, просування)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Взаємодія і співпраця з клієнтом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926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Джерело зростання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Володіння і виробництво матеріальних ресурсів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202124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Застосування і обмін спеціалізованих знань та навичок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B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D9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tema2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93192" y="1170432"/>
            <a:ext cx="11402568" cy="502920"/>
          </a:xfrm>
          <a:prstGeom prst="rect">
            <a:avLst/>
          </a:prstGeom>
          <a:solidFill>
            <a:srgbClr val="FFF6D1"/>
          </a:solidFill>
          <a:ln/>
        </p:spPr>
      </p:sp>
      <p:sp>
        <p:nvSpPr>
          <p:cNvPr id="4" name="Text 1"/>
          <p:cNvSpPr/>
          <p:nvPr/>
        </p:nvSpPr>
        <p:spPr>
          <a:xfrm>
            <a:off x="393192" y="1170432"/>
            <a:ext cx="1140256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Значення сервісно-домінантної логіки для сучасного маркетингу</a:t>
            </a:r>
            <a:endParaRPr lang="en-US" sz="2000" dirty="0"/>
          </a:p>
        </p:txBody>
      </p:sp>
      <p:sp>
        <p:nvSpPr>
          <p:cNvPr id="5" name="Shape 2"/>
          <p:cNvSpPr/>
          <p:nvPr/>
        </p:nvSpPr>
        <p:spPr>
          <a:xfrm>
            <a:off x="914400" y="1965960"/>
            <a:ext cx="10332720" cy="640080"/>
          </a:xfrm>
          <a:prstGeom prst="rect">
            <a:avLst/>
          </a:prstGeom>
          <a:solidFill>
            <a:srgbClr val="C7D6BE"/>
          </a:solidFill>
          <a:ln/>
        </p:spPr>
      </p:sp>
      <p:sp>
        <p:nvSpPr>
          <p:cNvPr id="6" name="Text 3"/>
          <p:cNvSpPr/>
          <p:nvPr/>
        </p:nvSpPr>
        <p:spPr>
          <a:xfrm>
            <a:off x="1143000" y="1965960"/>
            <a:ext cx="9875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 Змінює одиницю аналізу: не товар, а процес обміну компетенціями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914400" y="2743200"/>
            <a:ext cx="10332720" cy="640080"/>
          </a:xfrm>
          <a:prstGeom prst="rect">
            <a:avLst/>
          </a:prstGeom>
          <a:solidFill>
            <a:srgbClr val="C7F5F9"/>
          </a:solidFill>
          <a:ln/>
        </p:spPr>
      </p:sp>
      <p:sp>
        <p:nvSpPr>
          <p:cNvPr id="8" name="Text 5"/>
          <p:cNvSpPr/>
          <p:nvPr/>
        </p:nvSpPr>
        <p:spPr>
          <a:xfrm>
            <a:off x="1143000" y="2743200"/>
            <a:ext cx="9875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 Пояснює природу цифрового маркетингу, де цінність народжується у взаємодії з клієнтом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914400" y="3520440"/>
            <a:ext cx="10332720" cy="640080"/>
          </a:xfrm>
          <a:prstGeom prst="rect">
            <a:avLst/>
          </a:prstGeom>
          <a:solidFill>
            <a:srgbClr val="C7D6BE"/>
          </a:solidFill>
          <a:ln/>
        </p:spPr>
      </p:sp>
      <p:sp>
        <p:nvSpPr>
          <p:cNvPr id="10" name="Text 7"/>
          <p:cNvSpPr/>
          <p:nvPr/>
        </p:nvSpPr>
        <p:spPr>
          <a:xfrm>
            <a:off x="1143000" y="3520440"/>
            <a:ext cx="9875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 Розширює розуміння конкурентної переваги за рахунок оперантних ресурсів (знань, а не запасів)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914400" y="4297680"/>
            <a:ext cx="10332720" cy="640080"/>
          </a:xfrm>
          <a:prstGeom prst="rect">
            <a:avLst/>
          </a:prstGeom>
          <a:solidFill>
            <a:srgbClr val="C7F5F9"/>
          </a:solidFill>
          <a:ln/>
        </p:spPr>
      </p:sp>
      <p:sp>
        <p:nvSpPr>
          <p:cNvPr id="12" name="Text 9"/>
          <p:cNvSpPr/>
          <p:nvPr/>
        </p:nvSpPr>
        <p:spPr>
          <a:xfrm>
            <a:off x="1143000" y="4297680"/>
            <a:ext cx="9875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 Формує основу для теорій сервісних систем і сервісної науки (service science)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914400" y="5074920"/>
            <a:ext cx="10332720" cy="640080"/>
          </a:xfrm>
          <a:prstGeom prst="rect">
            <a:avLst/>
          </a:prstGeom>
          <a:solidFill>
            <a:srgbClr val="C7D6BE"/>
          </a:solidFill>
          <a:ln/>
        </p:spPr>
      </p:sp>
      <p:sp>
        <p:nvSpPr>
          <p:cNvPr id="14" name="Text 11"/>
          <p:cNvSpPr/>
          <p:nvPr/>
        </p:nvSpPr>
        <p:spPr>
          <a:xfrm>
            <a:off x="1143000" y="5074920"/>
            <a:ext cx="9875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 </a:t>
            </a:r>
            <a:r>
              <a:rPr lang="en-US" sz="2000" dirty="0" err="1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Не</a:t>
            </a:r>
            <a:r>
              <a:rPr lang="en-US" sz="20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uk-UA" sz="20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скасовує</a:t>
            </a:r>
            <a:r>
              <a:rPr lang="en-US" sz="20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uk-UA" sz="20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моделі комплексу маркетингу</a:t>
            </a:r>
            <a:r>
              <a:rPr lang="en-US" sz="2000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, а переорієнтовує їх у бік сервісу і співтворення цінності</a:t>
            </a:r>
            <a:endParaRPr lang="en-US" sz="2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tema2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3192" y="1651473"/>
            <a:ext cx="1140256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uk-UA" sz="20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Критика</a:t>
            </a:r>
            <a:r>
              <a:rPr lang="en-US" sz="20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uk-UA" sz="20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сервісно-домінантної</a:t>
            </a:r>
            <a:r>
              <a:rPr lang="en-US" sz="20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 </a:t>
            </a:r>
            <a:r>
              <a:rPr lang="uk-UA" sz="20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логіки</a:t>
            </a:r>
            <a:endParaRPr lang="uk-UA" sz="2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80981B-E524-4267-863D-6819FD602E0D}"/>
              </a:ext>
            </a:extLst>
          </p:cNvPr>
          <p:cNvSpPr txBox="1"/>
          <p:nvPr/>
        </p:nvSpPr>
        <p:spPr>
          <a:xfrm>
            <a:off x="1194485" y="2312002"/>
            <a:ext cx="979998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Achrol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R.S., Kotler P. The Service-Dominant Logic for Marketing: A Critique. In: Lusch R.F., Vargo S.L. (eds.)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Service-Dominant Logic of Marketing: Dialog, Debate, and Directions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Armonk, NY: M.E. Sharpe, 2006. P. 320-333.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O'Shaughnessy J., O'Shaughnessy N.J. The Service-Dominant Perspective: A Backward Step?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European Journal of Marketing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2009. Vol. 43(5/6). P. 784-793.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Grönroos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C. Service Logic Revisited: Who Creates Value? And Who Co-creates?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European Business Review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2008. Vol. 20(4). P. 298-314. DOI: 10.1108/09555340810886585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Hietanen J.,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Andéhn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M., Bradshaw A. Against the Implicit Politics of Service-Dominant Logic.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Marketing Theory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2018. Vol. 18(1). P. 101-119. DOI: 10.1177/1470593117692023</a:t>
            </a: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2392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E9FB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tema2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92" y="228600"/>
            <a:ext cx="2048256" cy="8229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97280" y="2926080"/>
            <a:ext cx="9966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202124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Дякую за увагу!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</TotalTime>
  <Words>3824</Words>
  <Application>Microsoft Office PowerPoint</Application>
  <PresentationFormat>Широкий екран</PresentationFormat>
  <Paragraphs>341</Paragraphs>
  <Slides>30</Slides>
  <Notes>30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30</vt:i4>
      </vt:variant>
    </vt:vector>
  </HeadingPairs>
  <TitlesOfParts>
    <vt:vector size="37" baseType="lpstr">
      <vt:lpstr>Arial</vt:lpstr>
      <vt:lpstr>Calibri</vt:lpstr>
      <vt:lpstr>Calibri Light</vt:lpstr>
      <vt:lpstr>Georgia</vt:lpstr>
      <vt:lpstr>Google Sans</vt:lpstr>
      <vt:lpstr>Times New Roman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</cp:lastModifiedBy>
  <cp:revision>52</cp:revision>
  <dcterms:created xsi:type="dcterms:W3CDTF">2026-09-18T10:39:00Z</dcterms:created>
  <dcterms:modified xsi:type="dcterms:W3CDTF">2026-09-20T12:24:15Z</dcterms:modified>
</cp:coreProperties>
</file>