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8C8C28-ED81-4CFF-9930-25B50A5CA4E3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C0164-2B51-4498-856F-B843D23F336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0127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1867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9192EEF-E05E-4FF7-9850-4953853D3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BD343108-B2A7-484A-8BA5-224B73A8B1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77F23CAC-9E77-414D-9F7D-BAE238073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34181D0-EC64-4CA9-B509-674CB564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BE96DAB6-578D-49CD-9B6B-F5D4CFD51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505884E0-969E-4AD5-A1CF-E4A663FA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916A825-FCD5-425A-A9B7-6214D7288D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5A0835E-8185-4A4E-8628-92DB5EE0927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4B8F0E9-5B07-4F32-980A-B01A1212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6B7134D-C927-46FE-BF20-248098A653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і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систематизація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2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наукових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0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7A203EA-F355-4625-8558-AEAF2003585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1D0AF09-BD8E-46DC-B587-AB2766D9336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9115560-D91E-4CD3-BD0E-1182A45AA8E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5447590-4593-4CF6-8F27-5F9D96D6413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7BB9713-16F8-46F1-86F5-36F91E46D75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D516B9A1-D1DB-404A-AAD5-7CE7EBB0267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B1C21FD-2078-4041-B97F-1624BA44F1C5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B1F678E-7142-4892-926D-231A4343B85A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D28EFF5-8120-490A-AEF6-FC3B2B977CD1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Стратегія пошуку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D4037C5-D50E-4C9A-B501-D2D46C1C4845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Перетворення дослідницького питання на відтворювану пошукову процедуру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F88F1098-3E86-4FE9-94A0-E7BF7E66520A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93E87E1F-6508-4D9E-888B-7086E33FB356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8B2E0EF-237C-450C-8CDF-82987FF2C3A9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Якість і релевантність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9F704B9-831E-49D9-BA77-CF9315BA1DB2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Обґрунтований добір джерел за змістом і науковою надійністю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E698847B-BDCC-4CE2-A6D3-8AAD7C6714A1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BADF56F4-CE36-43E9-8E92-9C4813804A6A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D1BC77F-0E3B-4BEB-8F55-7F513C656CCF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Аналітична систематизація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7E9138B-9F57-4136-813E-446CE2287B6A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Порівняння теорій, методів, результатів і обмежень попередніх досліджень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A1FAE8FB-BF49-4180-A70E-BC6DC7E6523D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EC90410-BC17-47F5-BF58-F61E836F0295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2F2B31E-B531-4B08-80E0-CAC7E12699CC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Бібліографічний облік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0904670-BBDB-4102-B39B-FF318D9AC4B2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Простежуваний зв’язок між джерелом, аналітичним записом, цитатою і висновком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285BAFCF-D461-4F76-8885-B61B20162984}"/>
              </a:ext>
            </a:extLst>
          </p:cNvPr>
          <p:cNvSpPr>
            <a:spLocks noGrp="1"/>
          </p:cNvSpPr>
          <p:nvPr/>
        </p:nvSpPr>
        <p:spPr>
          <a:xfrm>
            <a:off x="1143000" y="4667250"/>
            <a:ext cx="990600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сформувати доказову й відтворювану джерельну основу магістерського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46684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A0C516A-A6BA-44D3-B62A-9BF2337A5C7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DE84FAE-7E08-4BCD-BB86-8752AE9F798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 як відтворювана дослідницька процедура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61DD21B-FAF0-4A99-B4FC-89964A6F33A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87572BB-FAB2-409A-9CB6-BF755746F10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5FED53A-5288-4409-AC48-58AB3968A26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FDFFC98-1183-427E-BEA4-CE2D0CCA6F2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E63CB30-9981-467D-B395-8F9AC749AC50}"/>
              </a:ext>
            </a:extLst>
          </p:cNvPr>
          <p:cNvSpPr>
            <a:spLocks noGrp="1"/>
          </p:cNvSpPr>
          <p:nvPr/>
        </p:nvSpPr>
        <p:spPr>
          <a:xfrm>
            <a:off x="4286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ДОСЛІДНИЦЬКЕ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97CC6EB-9C59-48BF-A9C4-58BA7692CB53}"/>
              </a:ext>
            </a:extLst>
          </p:cNvPr>
          <p:cNvSpPr>
            <a:spLocks noGrp="1"/>
          </p:cNvSpPr>
          <p:nvPr/>
        </p:nvSpPr>
        <p:spPr>
          <a:xfrm>
            <a:off x="476250" y="3143250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межі явища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3AD8232F-EC3A-466A-B68F-4C020BA476E0}"/>
              </a:ext>
            </a:extLst>
          </p:cNvPr>
          <p:cNvCxnSpPr/>
          <p:nvPr/>
        </p:nvCxnSpPr>
        <p:spPr>
          <a:xfrm>
            <a:off x="242887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E200CFFF-727C-4E88-9F45-C49AC6886266}"/>
              </a:ext>
            </a:extLst>
          </p:cNvPr>
          <p:cNvSpPr>
            <a:spLocks noGrp="1"/>
          </p:cNvSpPr>
          <p:nvPr/>
        </p:nvSpPr>
        <p:spPr>
          <a:xfrm>
            <a:off x="277177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ПОШУКОВІ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ПОНЯТТЯ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A8E9452-5A6D-46A4-B747-0BBCDD4374E9}"/>
              </a:ext>
            </a:extLst>
          </p:cNvPr>
          <p:cNvSpPr>
            <a:spLocks noGrp="1"/>
          </p:cNvSpPr>
          <p:nvPr/>
        </p:nvSpPr>
        <p:spPr>
          <a:xfrm>
            <a:off x="2819400" y="3143250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терміни й синоніми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E4F7E2A2-1F8C-4D15-A39B-0763ED8AA73D}"/>
              </a:ext>
            </a:extLst>
          </p:cNvPr>
          <p:cNvCxnSpPr/>
          <p:nvPr/>
        </p:nvCxnSpPr>
        <p:spPr>
          <a:xfrm>
            <a:off x="477202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B78B91FD-6ACB-4D73-B24D-02C6957C900F}"/>
              </a:ext>
            </a:extLst>
          </p:cNvPr>
          <p:cNvSpPr>
            <a:spLocks noGrp="1"/>
          </p:cNvSpPr>
          <p:nvPr/>
        </p:nvSpPr>
        <p:spPr>
          <a:xfrm>
            <a:off x="51149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ЗАПИТ І</a:t>
            </a:r>
          </a:p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AC75812-137D-4BBA-A612-D314AD70ACEA}"/>
              </a:ext>
            </a:extLst>
          </p:cNvPr>
          <p:cNvSpPr>
            <a:spLocks noGrp="1"/>
          </p:cNvSpPr>
          <p:nvPr/>
        </p:nvSpPr>
        <p:spPr>
          <a:xfrm>
            <a:off x="5162550" y="3143250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оператори та бази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1D78A0EA-13C3-4003-8C78-8FA836E9CC22}"/>
              </a:ext>
            </a:extLst>
          </p:cNvPr>
          <p:cNvCxnSpPr/>
          <p:nvPr/>
        </p:nvCxnSpPr>
        <p:spPr>
          <a:xfrm>
            <a:off x="711517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9B7EFD97-8C45-4943-91F6-0AB78563F908}"/>
              </a:ext>
            </a:extLst>
          </p:cNvPr>
          <p:cNvSpPr>
            <a:spLocks noGrp="1"/>
          </p:cNvSpPr>
          <p:nvPr/>
        </p:nvSpPr>
        <p:spPr>
          <a:xfrm>
            <a:off x="745807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ВІДБІР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940F4B4-BECD-4C77-902B-B41FF0750369}"/>
              </a:ext>
            </a:extLst>
          </p:cNvPr>
          <p:cNvSpPr>
            <a:spLocks noGrp="1"/>
          </p:cNvSpPr>
          <p:nvPr/>
        </p:nvSpPr>
        <p:spPr>
          <a:xfrm>
            <a:off x="7505700" y="3143250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критерії включення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E2B601B3-3B41-4AE0-B739-8D32B61E2E40}"/>
              </a:ext>
            </a:extLst>
          </p:cNvPr>
          <p:cNvCxnSpPr/>
          <p:nvPr/>
        </p:nvCxnSpPr>
        <p:spPr>
          <a:xfrm>
            <a:off x="945832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920C0760-E2FE-4A1A-BA32-4D60FAE0C37B}"/>
              </a:ext>
            </a:extLst>
          </p:cNvPr>
          <p:cNvSpPr>
            <a:spLocks noGrp="1"/>
          </p:cNvSpPr>
          <p:nvPr/>
        </p:nvSpPr>
        <p:spPr>
          <a:xfrm>
            <a:off x="98012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ЖУРНАЛ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351ADAEF-C299-4F7D-8D77-EC4D8766CCF1}"/>
              </a:ext>
            </a:extLst>
          </p:cNvPr>
          <p:cNvSpPr>
            <a:spLocks noGrp="1"/>
          </p:cNvSpPr>
          <p:nvPr/>
        </p:nvSpPr>
        <p:spPr>
          <a:xfrm>
            <a:off x="9848850" y="3143250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запити й рішення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A334EFF3-0C45-4E52-AEE8-EF9F69CAD7CB}"/>
              </a:ext>
            </a:extLst>
          </p:cNvPr>
          <p:cNvSpPr>
            <a:spLocks noGrp="1"/>
          </p:cNvSpPr>
          <p:nvPr/>
        </p:nvSpPr>
        <p:spPr>
          <a:xfrm>
            <a:off x="1524000" y="4429125"/>
            <a:ext cx="9144000" cy="952500"/>
          </a:xfrm>
          <a:prstGeom prst="roundRect">
            <a:avLst>
              <a:gd name="adj" fmla="val 8000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Відтворюваність означає, що інший дослідник може зрозуміти, де, коли й за яким запитом здійснювався пошук та чому джерела увійшли до корпусу.</a:t>
            </a:r>
          </a:p>
        </p:txBody>
      </p:sp>
    </p:spTree>
    <p:extLst>
      <p:ext uri="{BB962C8B-B14F-4D97-AF65-F5344CB8AC3E}">
        <p14:creationId xmlns:p14="http://schemas.microsoft.com/office/powerpoint/2010/main" val="112947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B15BFBA-44B1-4861-8314-93A6AA0604F6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3F60EE5-1AC2-4D99-8B7B-60A7EC79C29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дослідницького питання до пошукових понять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9116144-27F0-48C5-89BA-2538D8A0C0A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94C4BA1-C8CA-404A-A29E-F19D4F6577A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3732732-9782-4499-B88A-448955755CD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3DC1800-7255-4B07-89DF-214A304D6DB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A1AFE2E-51A5-4713-A4FF-655602EFB30A}"/>
              </a:ext>
            </a:extLst>
          </p:cNvPr>
          <p:cNvSpPr>
            <a:spLocks noGrp="1"/>
          </p:cNvSpPr>
          <p:nvPr/>
        </p:nvSpPr>
        <p:spPr>
          <a:xfrm>
            <a:off x="666750" y="16954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ЯВИЩЕ</a:t>
            </a:r>
          </a:p>
        </p:txBody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E769973C-5BDF-4517-A4F7-0777F36AA46B}"/>
              </a:ext>
            </a:extLst>
          </p:cNvPr>
          <p:cNvSpPr>
            <a:spLocks noGrp="1"/>
          </p:cNvSpPr>
          <p:nvPr/>
        </p:nvSpPr>
        <p:spPr>
          <a:xfrm>
            <a:off x="666750" y="22383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цифрова торгівля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2036F18-49D1-48BF-9809-E9096D4D0DCE}"/>
              </a:ext>
            </a:extLst>
          </p:cNvPr>
          <p:cNvSpPr>
            <a:spLocks noGrp="1"/>
          </p:cNvSpPr>
          <p:nvPr/>
        </p:nvSpPr>
        <p:spPr>
          <a:xfrm>
            <a:off x="876300" y="3048000"/>
            <a:ext cx="28194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digital trade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e-commerce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cross-border e-commerce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D43853DD-5422-4174-9388-034706269393}"/>
              </a:ext>
            </a:extLst>
          </p:cNvPr>
          <p:cNvSpPr>
            <a:spLocks noGrp="1"/>
          </p:cNvSpPr>
          <p:nvPr/>
        </p:nvSpPr>
        <p:spPr>
          <a:xfrm>
            <a:off x="4286250" y="16954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ОБ’ЄКТ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7BA4268C-3E26-4EB9-9FEA-39151ACA4597}"/>
              </a:ext>
            </a:extLst>
          </p:cNvPr>
          <p:cNvSpPr>
            <a:spLocks noGrp="1"/>
          </p:cNvSpPr>
          <p:nvPr/>
        </p:nvSpPr>
        <p:spPr>
          <a:xfrm>
            <a:off x="4286250" y="22383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експорт МСП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50230F3-1105-4B10-960D-6AC6B8566EFF}"/>
              </a:ext>
            </a:extLst>
          </p:cNvPr>
          <p:cNvSpPr>
            <a:spLocks noGrp="1"/>
          </p:cNvSpPr>
          <p:nvPr/>
        </p:nvSpPr>
        <p:spPr>
          <a:xfrm>
            <a:off x="4495800" y="3048000"/>
            <a:ext cx="28194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SME export*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small business internationalization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export performance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20F990C-E0F4-432C-AF63-697B8221BC07}"/>
              </a:ext>
            </a:extLst>
          </p:cNvPr>
          <p:cNvSpPr>
            <a:spLocks noGrp="1"/>
          </p:cNvSpPr>
          <p:nvPr/>
        </p:nvSpPr>
        <p:spPr>
          <a:xfrm>
            <a:off x="7905750" y="1695450"/>
            <a:ext cx="3238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14" name="Округлений прямокутник 13">
            <a:extLst>
              <a:ext uri="{FF2B5EF4-FFF2-40B4-BE49-F238E27FC236}">
                <a16:creationId xmlns:a16="http://schemas.microsoft.com/office/drawing/2014/main" id="{9622229C-803C-4203-9960-0AF06AA05C5C}"/>
              </a:ext>
            </a:extLst>
          </p:cNvPr>
          <p:cNvSpPr>
            <a:spLocks noGrp="1"/>
          </p:cNvSpPr>
          <p:nvPr/>
        </p:nvSpPr>
        <p:spPr>
          <a:xfrm>
            <a:off x="7905750" y="2238375"/>
            <a:ext cx="3238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країни ЄС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AC8CE30-569E-4712-833D-F49D1231545A}"/>
              </a:ext>
            </a:extLst>
          </p:cNvPr>
          <p:cNvSpPr>
            <a:spLocks noGrp="1"/>
          </p:cNvSpPr>
          <p:nvPr/>
        </p:nvSpPr>
        <p:spPr>
          <a:xfrm>
            <a:off x="8115300" y="3048000"/>
            <a:ext cx="28194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European Union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 member states</a:t>
            </a:r>
          </a:p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Central and Eastern Europe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D8B3A7F2-89AA-4C8C-A027-0BDD4B267F05}"/>
              </a:ext>
            </a:extLst>
          </p:cNvPr>
          <p:cNvSpPr>
            <a:spLocks noGrp="1"/>
          </p:cNvSpPr>
          <p:nvPr/>
        </p:nvSpPr>
        <p:spPr>
          <a:xfrm>
            <a:off x="1524000" y="4810125"/>
            <a:ext cx="9144000" cy="704850"/>
          </a:xfrm>
          <a:prstGeom prst="roundRect">
            <a:avLst>
              <a:gd name="adj" fmla="val 10811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Терміни формуються двома мовами, уточнюються за ключовими словами релевантних статей і перевіряються пробними запитами.</a:t>
            </a:r>
          </a:p>
        </p:txBody>
      </p:sp>
    </p:spTree>
    <p:extLst>
      <p:ext uri="{BB962C8B-B14F-4D97-AF65-F5344CB8AC3E}">
        <p14:creationId xmlns:p14="http://schemas.microsoft.com/office/powerpoint/2010/main" val="1398530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72E7463-D3D3-4974-B560-A98ADCEA5A7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E807468-BC2A-4B58-9CC8-68C51A8AA36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Конструювання пошукового запиту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6DBF6DC-1DCF-4A75-834B-76C05F93964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161A343-D9A4-4A13-92DE-770B1B46519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D04DE35-8986-479F-BE4B-B31494A0515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E68072A-E8E9-4551-A71E-22202D8B24E7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3525EE4C-C367-4892-9CC1-08E41937DCF9}"/>
              </a:ext>
            </a:extLst>
          </p:cNvPr>
          <p:cNvGraphicFramePr/>
          <p:nvPr/>
        </p:nvGraphicFramePr>
        <p:xfrm>
          <a:off x="619125" y="1571625"/>
          <a:ext cx="10953750" cy="4000500"/>
        </p:xfrm>
        <a:graphic>
          <a:graphicData uri="http://schemas.openxmlformats.org/drawingml/2006/table">
            <a:tbl>
              <a:tblPr/>
              <a:tblGrid>
                <a:gridCol w="209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10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Інструмент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AND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Поєднує різні поняття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digital trade AND SME export*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OR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Об’єднує синоніми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SME OR small business OR small firm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Лапки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Фіксують словосполучення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"export performance"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Усічення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Враховує словоформи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internationali* для internationalization та internationalisation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Поля пошуку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Обмежують частину запису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TITLE, ABS або KEY залежно від синтаксису бази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15C338D-4683-4E52-8045-24B948ACF16E}"/>
              </a:ext>
            </a:extLst>
          </p:cNvPr>
          <p:cNvSpPr>
            <a:spLocks noGrp="1"/>
          </p:cNvSpPr>
          <p:nvPr/>
        </p:nvSpPr>
        <p:spPr>
          <a:xfrm>
            <a:off x="1428750" y="5734050"/>
            <a:ext cx="933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Синтаксис і набір полів відрізняються між базами, тому кожний запит потрібно адаптувати й зберігати окремо.</a:t>
            </a:r>
          </a:p>
        </p:txBody>
      </p:sp>
    </p:spTree>
    <p:extLst>
      <p:ext uri="{BB962C8B-B14F-4D97-AF65-F5344CB8AC3E}">
        <p14:creationId xmlns:p14="http://schemas.microsoft.com/office/powerpoint/2010/main" val="1977990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BF878A6-B9B8-4C9E-978F-AEF8033CF00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04F8315-85A4-43F2-BE24-B95A2DDED18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Пошукові середовища та їх призначення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5124815-10E9-4F97-920E-9F440C71469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03601A0-1EF3-4467-8270-8471EA70F63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7E2C64C-6597-4EB8-955C-6554246D29E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F16F1FC-D4C7-46E0-AC04-AAD130B7479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D1BC6C63-D7B7-4A2E-B2E7-1B14A0401AD1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3333750" cy="685800"/>
          </a:xfrm>
          <a:prstGeom prst="roundRect">
            <a:avLst>
              <a:gd name="adj" fmla="val 11111"/>
            </a:avLst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SCOPUS І WEB OF SCIENCE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5C36281-841C-48BC-9744-5F5843650CC3}"/>
              </a:ext>
            </a:extLst>
          </p:cNvPr>
          <p:cNvSpPr>
            <a:spLocks noGrp="1"/>
          </p:cNvSpPr>
          <p:nvPr/>
        </p:nvSpPr>
        <p:spPr>
          <a:xfrm>
            <a:off x="4572000" y="1619250"/>
            <a:ext cx="666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структурований пошук публікацій, авторів, установ і цитувань</a:t>
            </a:r>
          </a:p>
        </p:txBody>
      </p:sp>
      <p:sp>
        <p:nvSpPr>
          <p:cNvPr id="9" name="Округлений прямокутник 8">
            <a:extLst>
              <a:ext uri="{FF2B5EF4-FFF2-40B4-BE49-F238E27FC236}">
                <a16:creationId xmlns:a16="http://schemas.microsoft.com/office/drawing/2014/main" id="{9FCFE041-9667-4C78-9B42-74B3D7996C5D}"/>
              </a:ext>
            </a:extLst>
          </p:cNvPr>
          <p:cNvSpPr>
            <a:spLocks noGrp="1"/>
          </p:cNvSpPr>
          <p:nvPr/>
        </p:nvSpPr>
        <p:spPr>
          <a:xfrm>
            <a:off x="762000" y="2619375"/>
            <a:ext cx="333375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CROSSREF І OPENALEX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F66C944-343E-4DA2-B2D2-2190B90D1C00}"/>
              </a:ext>
            </a:extLst>
          </p:cNvPr>
          <p:cNvSpPr>
            <a:spLocks noGrp="1"/>
          </p:cNvSpPr>
          <p:nvPr/>
        </p:nvSpPr>
        <p:spPr>
          <a:xfrm>
            <a:off x="4572000" y="2619375"/>
            <a:ext cx="666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метадані, DOI, ідентифікатори та розширення пошуку за зв’язками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C4BB0DC-BD6E-44B7-A001-65EEE97AF59B}"/>
              </a:ext>
            </a:extLst>
          </p:cNvPr>
          <p:cNvSpPr>
            <a:spLocks noGrp="1"/>
          </p:cNvSpPr>
          <p:nvPr/>
        </p:nvSpPr>
        <p:spPr>
          <a:xfrm>
            <a:off x="762000" y="3619500"/>
            <a:ext cx="333375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GOOGLE SCHOLAR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5DC70BE-C136-4B4D-988A-746D52FA58FA}"/>
              </a:ext>
            </a:extLst>
          </p:cNvPr>
          <p:cNvSpPr>
            <a:spLocks noGrp="1"/>
          </p:cNvSpPr>
          <p:nvPr/>
        </p:nvSpPr>
        <p:spPr>
          <a:xfrm>
            <a:off x="4572000" y="3619500"/>
            <a:ext cx="666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широке виявлення матеріалів із подальшою перевіркою походження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497661CE-BDE1-49FD-970F-C071B605D069}"/>
              </a:ext>
            </a:extLst>
          </p:cNvPr>
          <p:cNvSpPr>
            <a:spLocks noGrp="1"/>
          </p:cNvSpPr>
          <p:nvPr/>
        </p:nvSpPr>
        <p:spPr>
          <a:xfrm>
            <a:off x="762000" y="4619625"/>
            <a:ext cx="3333750" cy="685800"/>
          </a:xfrm>
          <a:prstGeom prst="roundRect">
            <a:avLst>
              <a:gd name="adj" fmla="val 11111"/>
            </a:avLst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РЕПОЗИТАРІЇ ТА САЙТИ ВИДАНЬ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6E3454B-4E53-435F-9A61-087E6AEA1543}"/>
              </a:ext>
            </a:extLst>
          </p:cNvPr>
          <p:cNvSpPr>
            <a:spLocks noGrp="1"/>
          </p:cNvSpPr>
          <p:nvPr/>
        </p:nvSpPr>
        <p:spPr>
          <a:xfrm>
            <a:off x="4572000" y="4619625"/>
            <a:ext cx="666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повні тексти, препринти, дисертації та інституційні публікації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849923A-46CA-4496-AC37-D0DCB043ECAD}"/>
              </a:ext>
            </a:extLst>
          </p:cNvPr>
          <p:cNvSpPr>
            <a:spLocks noGrp="1"/>
          </p:cNvSpPr>
          <p:nvPr/>
        </p:nvSpPr>
        <p:spPr>
          <a:xfrm>
            <a:off x="1428750" y="5667375"/>
            <a:ext cx="9334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Жодне середовище не забезпечує повноту самостійно. Поєднання ресурсів визначається темою, типом публікацій і вимогами до відтворюваності.</a:t>
            </a:r>
          </a:p>
        </p:txBody>
      </p:sp>
    </p:spTree>
    <p:extLst>
      <p:ext uri="{BB962C8B-B14F-4D97-AF65-F5344CB8AC3E}">
        <p14:creationId xmlns:p14="http://schemas.microsoft.com/office/powerpoint/2010/main" val="53789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45DB274-46C6-4BE2-A37A-2C710CC82D7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DD74E19-E9F9-4BC0-AAB2-0719AA3F22B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наукового пошуку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4B25024-5EAF-49A1-84F0-96858415998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F71EA2E-08F8-4F72-902E-2FF6DE5E004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8C9CCD4-F1C7-4B66-BF89-FA0C2E035A0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B782435-CC16-4BB8-AE36-C0EAAA37A36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C48AB85C-8EB8-4F6C-85D5-C8BF4F373EBE}"/>
              </a:ext>
            </a:extLst>
          </p:cNvPr>
          <p:cNvSpPr>
            <a:spLocks noGrp="1"/>
          </p:cNvSpPr>
          <p:nvPr/>
        </p:nvSpPr>
        <p:spPr>
          <a:xfrm>
            <a:off x="1028700" y="18097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5F42DE2D-6C48-4804-84AF-7C5694B2ECFD}"/>
              </a:ext>
            </a:extLst>
          </p:cNvPr>
          <p:cNvSpPr>
            <a:spLocks noGrp="1"/>
          </p:cNvSpPr>
          <p:nvPr/>
        </p:nvSpPr>
        <p:spPr>
          <a:xfrm>
            <a:off x="1504950" y="2047875"/>
            <a:ext cx="12573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65143FC-292D-4A07-A0C0-1F65EA3FA021}"/>
              </a:ext>
            </a:extLst>
          </p:cNvPr>
          <p:cNvSpPr>
            <a:spLocks noGrp="1"/>
          </p:cNvSpPr>
          <p:nvPr/>
        </p:nvSpPr>
        <p:spPr>
          <a:xfrm>
            <a:off x="381000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БАЗА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C655D23-28FE-4854-97B9-718B32550E42}"/>
              </a:ext>
            </a:extLst>
          </p:cNvPr>
          <p:cNvSpPr>
            <a:spLocks noGrp="1"/>
          </p:cNvSpPr>
          <p:nvPr/>
        </p:nvSpPr>
        <p:spPr>
          <a:xfrm>
            <a:off x="428625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назва ресурсу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DBAB92F-6E55-4BBF-9E81-CDE8548B90BD}"/>
              </a:ext>
            </a:extLst>
          </p:cNvPr>
          <p:cNvSpPr>
            <a:spLocks noGrp="1"/>
          </p:cNvSpPr>
          <p:nvPr/>
        </p:nvSpPr>
        <p:spPr>
          <a:xfrm>
            <a:off x="2981325" y="18097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C56F6BB8-DD92-4A70-969B-134D671578F6}"/>
              </a:ext>
            </a:extLst>
          </p:cNvPr>
          <p:cNvSpPr>
            <a:spLocks noGrp="1"/>
          </p:cNvSpPr>
          <p:nvPr/>
        </p:nvSpPr>
        <p:spPr>
          <a:xfrm>
            <a:off x="3457575" y="2047875"/>
            <a:ext cx="12573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73B587E-5F87-47F0-B7E1-55E4E6C6CE37}"/>
              </a:ext>
            </a:extLst>
          </p:cNvPr>
          <p:cNvSpPr>
            <a:spLocks noGrp="1"/>
          </p:cNvSpPr>
          <p:nvPr/>
        </p:nvSpPr>
        <p:spPr>
          <a:xfrm>
            <a:off x="2333625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ДАТА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170CDF7-BC8C-4650-BE9A-7AAAC8C5E83A}"/>
              </a:ext>
            </a:extLst>
          </p:cNvPr>
          <p:cNvSpPr>
            <a:spLocks noGrp="1"/>
          </p:cNvSpPr>
          <p:nvPr/>
        </p:nvSpPr>
        <p:spPr>
          <a:xfrm>
            <a:off x="2381250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день виконання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D304D5D9-A2C7-43DD-8C5E-AA68C745FECF}"/>
              </a:ext>
            </a:extLst>
          </p:cNvPr>
          <p:cNvSpPr>
            <a:spLocks noGrp="1"/>
          </p:cNvSpPr>
          <p:nvPr/>
        </p:nvSpPr>
        <p:spPr>
          <a:xfrm>
            <a:off x="4933950" y="1809750"/>
            <a:ext cx="476250" cy="47625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0390AD5F-1461-4A55-872F-8350ACC62129}"/>
              </a:ext>
            </a:extLst>
          </p:cNvPr>
          <p:cNvSpPr>
            <a:spLocks noGrp="1"/>
          </p:cNvSpPr>
          <p:nvPr/>
        </p:nvSpPr>
        <p:spPr>
          <a:xfrm>
            <a:off x="5410200" y="2047875"/>
            <a:ext cx="12573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21A90B7-B584-4111-9C34-E19E936EFE00}"/>
              </a:ext>
            </a:extLst>
          </p:cNvPr>
          <p:cNvSpPr>
            <a:spLocks noGrp="1"/>
          </p:cNvSpPr>
          <p:nvPr/>
        </p:nvSpPr>
        <p:spPr>
          <a:xfrm>
            <a:off x="4286250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ЗАПИТ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2ED9336-82F2-4EDD-B378-200F442F5B90}"/>
              </a:ext>
            </a:extLst>
          </p:cNvPr>
          <p:cNvSpPr>
            <a:spLocks noGrp="1"/>
          </p:cNvSpPr>
          <p:nvPr/>
        </p:nvSpPr>
        <p:spPr>
          <a:xfrm>
            <a:off x="4333875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точний рядок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C42EC27E-BD35-4DFB-8F87-E9EE24BBC645}"/>
              </a:ext>
            </a:extLst>
          </p:cNvPr>
          <p:cNvSpPr>
            <a:spLocks noGrp="1"/>
          </p:cNvSpPr>
          <p:nvPr/>
        </p:nvSpPr>
        <p:spPr>
          <a:xfrm>
            <a:off x="6886575" y="18097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1D1CAAB6-502D-47AA-9D5D-8176468C3B6C}"/>
              </a:ext>
            </a:extLst>
          </p:cNvPr>
          <p:cNvSpPr>
            <a:spLocks noGrp="1"/>
          </p:cNvSpPr>
          <p:nvPr/>
        </p:nvSpPr>
        <p:spPr>
          <a:xfrm>
            <a:off x="7362825" y="2047875"/>
            <a:ext cx="12573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79D7281E-4F11-439D-B518-BC7E89770CCB}"/>
              </a:ext>
            </a:extLst>
          </p:cNvPr>
          <p:cNvSpPr>
            <a:spLocks noGrp="1"/>
          </p:cNvSpPr>
          <p:nvPr/>
        </p:nvSpPr>
        <p:spPr>
          <a:xfrm>
            <a:off x="6238875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ФІЛЬТРИ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F8381FE7-8B62-49DD-8689-59190ACB2FFB}"/>
              </a:ext>
            </a:extLst>
          </p:cNvPr>
          <p:cNvSpPr>
            <a:spLocks noGrp="1"/>
          </p:cNvSpPr>
          <p:nvPr/>
        </p:nvSpPr>
        <p:spPr>
          <a:xfrm>
            <a:off x="6286500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роки, мова, тип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CFB25F88-C5C8-44AB-942C-E4CF120D5EF1}"/>
              </a:ext>
            </a:extLst>
          </p:cNvPr>
          <p:cNvSpPr>
            <a:spLocks noGrp="1"/>
          </p:cNvSpPr>
          <p:nvPr/>
        </p:nvSpPr>
        <p:spPr>
          <a:xfrm>
            <a:off x="8839200" y="18097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а сполучна лінія 23">
            <a:extLst>
              <a:ext uri="{FF2B5EF4-FFF2-40B4-BE49-F238E27FC236}">
                <a16:creationId xmlns:a16="http://schemas.microsoft.com/office/drawing/2014/main" id="{6B3EFB94-863F-4803-B0CE-9F89E217F32C}"/>
              </a:ext>
            </a:extLst>
          </p:cNvPr>
          <p:cNvSpPr>
            <a:spLocks noGrp="1"/>
          </p:cNvSpPr>
          <p:nvPr/>
        </p:nvSpPr>
        <p:spPr>
          <a:xfrm>
            <a:off x="9315450" y="2047875"/>
            <a:ext cx="125730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41FD343-EE79-452E-A557-9305B2B48A49}"/>
              </a:ext>
            </a:extLst>
          </p:cNvPr>
          <p:cNvSpPr>
            <a:spLocks noGrp="1"/>
          </p:cNvSpPr>
          <p:nvPr/>
        </p:nvSpPr>
        <p:spPr>
          <a:xfrm>
            <a:off x="8191500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КІЛЬКІСТЬ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EEBCC6A-5DDA-4ECB-82D5-FCDAF6A5192D}"/>
              </a:ext>
            </a:extLst>
          </p:cNvPr>
          <p:cNvSpPr>
            <a:spLocks noGrp="1"/>
          </p:cNvSpPr>
          <p:nvPr/>
        </p:nvSpPr>
        <p:spPr>
          <a:xfrm>
            <a:off x="8239125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знайдено й відібрано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0A8C1187-3673-442D-A3F8-D6A925E6ED04}"/>
              </a:ext>
            </a:extLst>
          </p:cNvPr>
          <p:cNvSpPr>
            <a:spLocks noGrp="1"/>
          </p:cNvSpPr>
          <p:nvPr/>
        </p:nvSpPr>
        <p:spPr>
          <a:xfrm>
            <a:off x="10791825" y="1809750"/>
            <a:ext cx="476250" cy="47625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295E9365-6C34-437B-A82E-3D4F8211C30C}"/>
              </a:ext>
            </a:extLst>
          </p:cNvPr>
          <p:cNvSpPr>
            <a:spLocks noGrp="1"/>
          </p:cNvSpPr>
          <p:nvPr/>
        </p:nvSpPr>
        <p:spPr>
          <a:xfrm>
            <a:off x="10144125" y="2571750"/>
            <a:ext cx="17621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8E6FF3E3-BCF1-4982-9B5E-17E302D1B736}"/>
              </a:ext>
            </a:extLst>
          </p:cNvPr>
          <p:cNvSpPr>
            <a:spLocks noGrp="1"/>
          </p:cNvSpPr>
          <p:nvPr/>
        </p:nvSpPr>
        <p:spPr>
          <a:xfrm>
            <a:off x="10191750" y="3095625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уточнення запиту</a:t>
            </a:r>
          </a:p>
        </p:txBody>
      </p:sp>
      <p:sp>
        <p:nvSpPr>
          <p:cNvPr id="30" name="Округлений прямокутник 29">
            <a:extLst>
              <a:ext uri="{FF2B5EF4-FFF2-40B4-BE49-F238E27FC236}">
                <a16:creationId xmlns:a16="http://schemas.microsoft.com/office/drawing/2014/main" id="{FC065D04-C3C0-431E-AD5D-3A2275F1622B}"/>
              </a:ext>
            </a:extLst>
          </p:cNvPr>
          <p:cNvSpPr>
            <a:spLocks noGrp="1"/>
          </p:cNvSpPr>
          <p:nvPr/>
        </p:nvSpPr>
        <p:spPr>
          <a:xfrm>
            <a:off x="1809750" y="4524375"/>
            <a:ext cx="8572500" cy="857250"/>
          </a:xfrm>
          <a:prstGeom prst="roundRect">
            <a:avLst>
              <a:gd name="adj" fmla="val 8889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Протокол фіксує розвиток стратегії пошуку. Він пояснює зміни запитів і дає змогу повторити добір джерел.</a:t>
            </a:r>
          </a:p>
        </p:txBody>
      </p:sp>
    </p:spTree>
    <p:extLst>
      <p:ext uri="{BB962C8B-B14F-4D97-AF65-F5344CB8AC3E}">
        <p14:creationId xmlns:p14="http://schemas.microsoft.com/office/powerpoint/2010/main" val="1232175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577673E-2CD9-4E75-926E-4DC2444B650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СТРАТЕГІЯ ПОШУКУ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615A262-7186-4E02-9AE8-8CE8006E772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Журнал наукового пошуку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2AFEDD4-BDAC-43F6-A94C-D89F1CA33E0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4CC282C-C2FF-4DD3-A4E4-D9BD0BE4061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EB789B7-A388-4E23-8A19-FD26D9C36DC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B130051-1EB9-44D9-81B7-B2AF58CE139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37B9D2E-527C-4874-AEB3-7B83DA4CFE63}"/>
              </a:ext>
            </a:extLst>
          </p:cNvPr>
          <p:cNvGraphicFramePr/>
          <p:nvPr/>
        </p:nvGraphicFramePr>
        <p:xfrm>
          <a:off x="571500" y="1571625"/>
          <a:ext cx="11049000" cy="4095750"/>
        </p:xfrm>
        <a:graphic>
          <a:graphicData uri="http://schemas.openxmlformats.org/drawingml/2006/table">
            <a:tbl>
              <a:tblPr/>
              <a:tblGrid>
                <a:gridCol w="17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67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0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Ресурс і дата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Запит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Web of Science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пошуку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2021–2026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articles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TS=("digital trade" AND (SME OR "small business"))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 = фактична кількість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Додати термін export*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Scopus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пошуку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2021–2026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articles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TITLE-ABS-KEY("digital trade" AND SME AND export*)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n = фактична кількість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Залишити для скринінгу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OpenAlex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пошуку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2021–2026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digital trade SME export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корпус після фільтрів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DOI та типи праць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Репозитарії</a:t>
                      </a:r>
                    </a:p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дата пошуку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українські ЗВО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цифрова торгівля експорт МСП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відібрані локальні праці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Оцінити методологію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21B4399-0317-46EB-8F72-648385CF865B}"/>
              </a:ext>
            </a:extLst>
          </p:cNvPr>
          <p:cNvSpPr>
            <a:spLocks noGrp="1"/>
          </p:cNvSpPr>
          <p:nvPr/>
        </p:nvSpPr>
        <p:spPr>
          <a:xfrm>
            <a:off x="1714500" y="5743575"/>
            <a:ext cx="876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У журналі фіксуються фактичні результати кожного запиту та рішення щодо подальшого уточнення пошуку.</a:t>
            </a:r>
          </a:p>
        </p:txBody>
      </p:sp>
    </p:spTree>
    <p:extLst>
      <p:ext uri="{BB962C8B-B14F-4D97-AF65-F5344CB8AC3E}">
        <p14:creationId xmlns:p14="http://schemas.microsoft.com/office/powerpoint/2010/main" val="130217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01C29EE-56EC-4596-91E6-0C929A74B74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ЯКІСТЬ І РЕЛЕВАНТНІСТЬ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C760850-7FC6-412F-866A-9DA18E4A4D8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якості наукового джерела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D77B341-4969-45E9-ACD1-D6C0940A73A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49F517A-6AC0-40A9-9832-33F049C27A2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0916882-0FF2-4168-8604-B9B6115AC68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895B04DE-798A-4AED-A1D8-7E0CCA43A031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4CC7D07-CC45-4197-B48A-033ADF117EFB}"/>
              </a:ext>
            </a:extLst>
          </p:cNvPr>
          <p:cNvSpPr>
            <a:spLocks noGrp="1"/>
          </p:cNvSpPr>
          <p:nvPr/>
        </p:nvSpPr>
        <p:spPr>
          <a:xfrm>
            <a:off x="781050" y="15716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CB2DEA75-13BE-4FD7-878E-C4DC5860EE81}"/>
              </a:ext>
            </a:extLst>
          </p:cNvPr>
          <p:cNvSpPr>
            <a:spLocks noGrp="1"/>
          </p:cNvSpPr>
          <p:nvPr/>
        </p:nvSpPr>
        <p:spPr>
          <a:xfrm>
            <a:off x="1476375" y="15240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ПОХОДЖЕННЯ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ADA8707-C8D2-4811-AFFB-B8AB4022D790}"/>
              </a:ext>
            </a:extLst>
          </p:cNvPr>
          <p:cNvSpPr>
            <a:spLocks noGrp="1"/>
          </p:cNvSpPr>
          <p:nvPr/>
        </p:nvSpPr>
        <p:spPr>
          <a:xfrm>
            <a:off x="4095750" y="1524000"/>
            <a:ext cx="7096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авторство, видання, рецензування, редакційна політика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775EC186-BD43-48F1-B27B-904335062C60}"/>
              </a:ext>
            </a:extLst>
          </p:cNvPr>
          <p:cNvSpPr>
            <a:spLocks noGrp="1"/>
          </p:cNvSpPr>
          <p:nvPr/>
        </p:nvSpPr>
        <p:spPr>
          <a:xfrm>
            <a:off x="1476375" y="2076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0A0761B5-85DE-4596-8E74-74836CDF3C2A}"/>
              </a:ext>
            </a:extLst>
          </p:cNvPr>
          <p:cNvSpPr>
            <a:spLocks noGrp="1"/>
          </p:cNvSpPr>
          <p:nvPr/>
        </p:nvSpPr>
        <p:spPr>
          <a:xfrm>
            <a:off x="781050" y="2409825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AAB26F4-3F16-4499-B8CC-DECF73599DEB}"/>
              </a:ext>
            </a:extLst>
          </p:cNvPr>
          <p:cNvSpPr>
            <a:spLocks noGrp="1"/>
          </p:cNvSpPr>
          <p:nvPr/>
        </p:nvSpPr>
        <p:spPr>
          <a:xfrm>
            <a:off x="1476375" y="23622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МЕТОДОЛОГІЯ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73C2798-1E99-4463-91C2-F580743BB0EA}"/>
              </a:ext>
            </a:extLst>
          </p:cNvPr>
          <p:cNvSpPr>
            <a:spLocks noGrp="1"/>
          </p:cNvSpPr>
          <p:nvPr/>
        </p:nvSpPr>
        <p:spPr>
          <a:xfrm>
            <a:off x="4095750" y="2362200"/>
            <a:ext cx="7096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відповідність методу питанню, опис даних і процедури аналізу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0E6DFD0B-F9CD-41AC-86D5-3DC9B9B5E552}"/>
              </a:ext>
            </a:extLst>
          </p:cNvPr>
          <p:cNvSpPr>
            <a:spLocks noGrp="1"/>
          </p:cNvSpPr>
          <p:nvPr/>
        </p:nvSpPr>
        <p:spPr>
          <a:xfrm>
            <a:off x="1476375" y="2914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AB644A15-5D21-40D4-8661-5E43438FD527}"/>
              </a:ext>
            </a:extLst>
          </p:cNvPr>
          <p:cNvSpPr>
            <a:spLocks noGrp="1"/>
          </p:cNvSpPr>
          <p:nvPr/>
        </p:nvSpPr>
        <p:spPr>
          <a:xfrm>
            <a:off x="781050" y="32480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BD87A009-6241-46E5-8B41-FD748DC2C386}"/>
              </a:ext>
            </a:extLst>
          </p:cNvPr>
          <p:cNvSpPr>
            <a:spLocks noGrp="1"/>
          </p:cNvSpPr>
          <p:nvPr/>
        </p:nvSpPr>
        <p:spPr>
          <a:xfrm>
            <a:off x="1476375" y="32004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EA756C5-B71D-4CBF-B23A-4F6D800DC430}"/>
              </a:ext>
            </a:extLst>
          </p:cNvPr>
          <p:cNvSpPr>
            <a:spLocks noGrp="1"/>
          </p:cNvSpPr>
          <p:nvPr/>
        </p:nvSpPr>
        <p:spPr>
          <a:xfrm>
            <a:off x="4095750" y="3200400"/>
            <a:ext cx="7096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простежувані дані, коректне тлумачення результатів, межі висновків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EA6A114-AD9F-442A-A3FA-3DD473271F20}"/>
              </a:ext>
            </a:extLst>
          </p:cNvPr>
          <p:cNvSpPr>
            <a:spLocks noGrp="1"/>
          </p:cNvSpPr>
          <p:nvPr/>
        </p:nvSpPr>
        <p:spPr>
          <a:xfrm>
            <a:off x="1476375" y="37528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1FCCE34-8720-4CBC-A4E2-F66BCE2A33ED}"/>
              </a:ext>
            </a:extLst>
          </p:cNvPr>
          <p:cNvSpPr>
            <a:spLocks noGrp="1"/>
          </p:cNvSpPr>
          <p:nvPr/>
        </p:nvSpPr>
        <p:spPr>
          <a:xfrm>
            <a:off x="781050" y="40862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865FB5D-5436-4A01-A172-D8DFE8681B7C}"/>
              </a:ext>
            </a:extLst>
          </p:cNvPr>
          <p:cNvSpPr>
            <a:spLocks noGrp="1"/>
          </p:cNvSpPr>
          <p:nvPr/>
        </p:nvSpPr>
        <p:spPr>
          <a:xfrm>
            <a:off x="1476375" y="40386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ПРОЗОРІСТЬ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72BE860-BCEB-44E2-BF0A-FA4AD443BD2A}"/>
              </a:ext>
            </a:extLst>
          </p:cNvPr>
          <p:cNvSpPr>
            <a:spLocks noGrp="1"/>
          </p:cNvSpPr>
          <p:nvPr/>
        </p:nvSpPr>
        <p:spPr>
          <a:xfrm>
            <a:off x="4095750" y="4038600"/>
            <a:ext cx="7096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фінансування, конфлікти інтересів, доступність матеріалів і виправлень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41E2EC0B-ACE7-4A10-A0AC-F24C930A1325}"/>
              </a:ext>
            </a:extLst>
          </p:cNvPr>
          <p:cNvSpPr>
            <a:spLocks noGrp="1"/>
          </p:cNvSpPr>
          <p:nvPr/>
        </p:nvSpPr>
        <p:spPr>
          <a:xfrm>
            <a:off x="1476375" y="45910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18495C6-1A79-4B86-9214-12963AB5D510}"/>
              </a:ext>
            </a:extLst>
          </p:cNvPr>
          <p:cNvSpPr>
            <a:spLocks noGrp="1"/>
          </p:cNvSpPr>
          <p:nvPr/>
        </p:nvSpPr>
        <p:spPr>
          <a:xfrm>
            <a:off x="781050" y="4924425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3964C88-9938-49B9-8405-4AE8F050E2E0}"/>
              </a:ext>
            </a:extLst>
          </p:cNvPr>
          <p:cNvSpPr>
            <a:spLocks noGrp="1"/>
          </p:cNvSpPr>
          <p:nvPr/>
        </p:nvSpPr>
        <p:spPr>
          <a:xfrm>
            <a:off x="1476375" y="4876800"/>
            <a:ext cx="2476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АКТУАЛЬНІСТЬ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77C5AB9-4801-40B1-BB78-631E5E52C5DF}"/>
              </a:ext>
            </a:extLst>
          </p:cNvPr>
          <p:cNvSpPr>
            <a:spLocks noGrp="1"/>
          </p:cNvSpPr>
          <p:nvPr/>
        </p:nvSpPr>
        <p:spPr>
          <a:xfrm>
            <a:off x="4095750" y="4876800"/>
            <a:ext cx="7096125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відповідність року публікації швидкості змін у досліджуваній сфері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F8D6AFE4-0D07-4F0B-9CEB-484FEE94EBEC}"/>
              </a:ext>
            </a:extLst>
          </p:cNvPr>
          <p:cNvSpPr>
            <a:spLocks noGrp="1"/>
          </p:cNvSpPr>
          <p:nvPr/>
        </p:nvSpPr>
        <p:spPr>
          <a:xfrm>
            <a:off x="1476375" y="54292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834016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4761E48-B25E-4D0F-A65D-C4023F3CEBC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ЯКІСТЬ І РЕЛЕВАНТНІСТЬ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5C4CABB-C730-4556-BCFD-519B47C23BA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рішення щодо джерела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E9EF531-1403-48C6-A3F2-0213025737D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7CE2EEB4-17E4-461C-9A50-97D2A8B9AB3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0BD3893-35C3-4282-B4C3-0A8FF7FC199F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FC30014-BF97-42AD-A01B-393B36C4E3A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169DCA14-0D80-4EC3-8DBB-A1CB2893946F}"/>
              </a:ext>
            </a:extLst>
          </p:cNvPr>
          <p:cNvGraphicFramePr/>
          <p:nvPr/>
        </p:nvGraphicFramePr>
        <p:xfrm>
          <a:off x="1143000" y="1666875"/>
          <a:ext cx="9906000" cy="3714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2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8250"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Оцінка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Висока релевантність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Низька релевантність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82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Висока якість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Основне джерело для теоретичного або емпіричного обґрунтування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Фонове джерело для ширшого контексту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250"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Обмежена якість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Використання лише з чітким застереженням і перевіркою тверджень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 включати до доказової бази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AA4CA31-2355-4DF4-916F-B67EF8A6BB12}"/>
              </a:ext>
            </a:extLst>
          </p:cNvPr>
          <p:cNvSpPr>
            <a:spLocks noGrp="1"/>
          </p:cNvSpPr>
          <p:nvPr/>
        </p:nvSpPr>
        <p:spPr>
          <a:xfrm>
            <a:off x="1524000" y="5667375"/>
            <a:ext cx="9144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Висока цитованість не замінює оцінювання методології. Новизна публікації не гарантує її релевантності конкретному питанню.</a:t>
            </a:r>
          </a:p>
        </p:txBody>
      </p:sp>
    </p:spTree>
    <p:extLst>
      <p:ext uri="{BB962C8B-B14F-4D97-AF65-F5344CB8AC3E}">
        <p14:creationId xmlns:p14="http://schemas.microsoft.com/office/powerpoint/2010/main" val="161832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270DFFB-E9C9-43C1-94AC-2B84852B3B2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ЯКІСТЬ І РЕЛЕВАНТНІСТЬ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DD44216-2097-481E-8E82-5D2522C745E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Послідовність скринінгу та відбору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1934862-7B9A-4B1B-A210-FB1595E7B670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ABCDE4F-EFC8-4026-978E-608231021DB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0923AB2-330C-489D-803D-3F237056689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3CAD2D0-DDB7-4606-BFC8-18242D408A5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2A0A34D-D7AF-4DE5-A256-B6936C7FFDC2}"/>
              </a:ext>
            </a:extLst>
          </p:cNvPr>
          <p:cNvSpPr>
            <a:spLocks noGrp="1"/>
          </p:cNvSpPr>
          <p:nvPr/>
        </p:nvSpPr>
        <p:spPr>
          <a:xfrm>
            <a:off x="4286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ПОЧАТКОВИЙ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КОРПУС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78EAFEF-731B-4CDE-9B26-81C1EC82EA26}"/>
              </a:ext>
            </a:extLst>
          </p:cNvPr>
          <p:cNvSpPr>
            <a:spLocks noGrp="1"/>
          </p:cNvSpPr>
          <p:nvPr/>
        </p:nvSpPr>
        <p:spPr>
          <a:xfrm>
            <a:off x="476250" y="3143250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результати всіх запитів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2D75810E-CFF6-44FE-9007-19DF6CC00E53}"/>
              </a:ext>
            </a:extLst>
          </p:cNvPr>
          <p:cNvCxnSpPr/>
          <p:nvPr/>
        </p:nvCxnSpPr>
        <p:spPr>
          <a:xfrm>
            <a:off x="242887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D35D4F1E-2BF6-4E3C-819F-E800E090CE5E}"/>
              </a:ext>
            </a:extLst>
          </p:cNvPr>
          <p:cNvSpPr>
            <a:spLocks noGrp="1"/>
          </p:cNvSpPr>
          <p:nvPr/>
        </p:nvSpPr>
        <p:spPr>
          <a:xfrm>
            <a:off x="277177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ДУБЛІКАТИ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BE590686-145F-43D7-A707-CB2823C6D8E2}"/>
              </a:ext>
            </a:extLst>
          </p:cNvPr>
          <p:cNvSpPr>
            <a:spLocks noGrp="1"/>
          </p:cNvSpPr>
          <p:nvPr/>
        </p:nvSpPr>
        <p:spPr>
          <a:xfrm>
            <a:off x="2819400" y="3143250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об’єднання повторних записів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1F2B59D1-6470-4D1B-AEF3-FA4B0590F6E7}"/>
              </a:ext>
            </a:extLst>
          </p:cNvPr>
          <p:cNvCxnSpPr/>
          <p:nvPr/>
        </p:nvCxnSpPr>
        <p:spPr>
          <a:xfrm>
            <a:off x="477202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24E380BC-FE81-435D-9132-650D83666791}"/>
              </a:ext>
            </a:extLst>
          </p:cNvPr>
          <p:cNvSpPr>
            <a:spLocks noGrp="1"/>
          </p:cNvSpPr>
          <p:nvPr/>
        </p:nvSpPr>
        <p:spPr>
          <a:xfrm>
            <a:off x="51149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НАЗВА Й</a:t>
            </a:r>
          </a:p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АНОТАЦІЯ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4F567CF-5569-4642-84CF-E1BC5B457CF2}"/>
              </a:ext>
            </a:extLst>
          </p:cNvPr>
          <p:cNvSpPr>
            <a:spLocks noGrp="1"/>
          </p:cNvSpPr>
          <p:nvPr/>
        </p:nvSpPr>
        <p:spPr>
          <a:xfrm>
            <a:off x="5162550" y="3143250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первинна відповідність критеріям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DAA65C8F-6706-420C-8B39-1B09433406CB}"/>
              </a:ext>
            </a:extLst>
          </p:cNvPr>
          <p:cNvCxnSpPr/>
          <p:nvPr/>
        </p:nvCxnSpPr>
        <p:spPr>
          <a:xfrm>
            <a:off x="711517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1777D625-CCFA-4661-A16B-7D6138BBC900}"/>
              </a:ext>
            </a:extLst>
          </p:cNvPr>
          <p:cNvSpPr>
            <a:spLocks noGrp="1"/>
          </p:cNvSpPr>
          <p:nvPr/>
        </p:nvSpPr>
        <p:spPr>
          <a:xfrm>
            <a:off x="745807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ПОВНИЙ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EA16FD5-9B14-4271-8206-100901D1DA06}"/>
              </a:ext>
            </a:extLst>
          </p:cNvPr>
          <p:cNvSpPr>
            <a:spLocks noGrp="1"/>
          </p:cNvSpPr>
          <p:nvPr/>
        </p:nvSpPr>
        <p:spPr>
          <a:xfrm>
            <a:off x="7505700" y="3143250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оцінка якості та придатності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F24679FB-A6B5-4D4B-B45B-F5DF5FFC6C16}"/>
              </a:ext>
            </a:extLst>
          </p:cNvPr>
          <p:cNvCxnSpPr/>
          <p:nvPr/>
        </p:nvCxnSpPr>
        <p:spPr>
          <a:xfrm>
            <a:off x="9458325" y="2486025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43201481-9450-4892-A8BE-2E7B3DE278ED}"/>
              </a:ext>
            </a:extLst>
          </p:cNvPr>
          <p:cNvSpPr>
            <a:spLocks noGrp="1"/>
          </p:cNvSpPr>
          <p:nvPr/>
        </p:nvSpPr>
        <p:spPr>
          <a:xfrm>
            <a:off x="9801225" y="2095500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4288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КІНЦЕВИЙ</a:t>
            </a:r>
          </a:p>
          <a:p>
            <a:pPr algn="ctr">
              <a:def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КОРПУС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3285CC4-0700-425E-80EF-92B4387D169F}"/>
              </a:ext>
            </a:extLst>
          </p:cNvPr>
          <p:cNvSpPr>
            <a:spLocks noGrp="1"/>
          </p:cNvSpPr>
          <p:nvPr/>
        </p:nvSpPr>
        <p:spPr>
          <a:xfrm>
            <a:off x="9848850" y="3143250"/>
            <a:ext cx="1905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джерела для синтезу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D51B4C74-CB66-428B-A19B-985B4BCFE9E1}"/>
              </a:ext>
            </a:extLst>
          </p:cNvPr>
          <p:cNvSpPr>
            <a:spLocks noGrp="1"/>
          </p:cNvSpPr>
          <p:nvPr/>
        </p:nvSpPr>
        <p:spPr>
          <a:xfrm>
            <a:off x="1714500" y="4667250"/>
            <a:ext cx="8763000" cy="723900"/>
          </a:xfrm>
          <a:prstGeom prst="roundRect">
            <a:avLst>
              <a:gd name="adj" fmla="val 1052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Критерії включення й виключення визначають до скринінгу. Причини відхилення повних текстів фіксуються в журналі відбору.</a:t>
            </a:r>
          </a:p>
        </p:txBody>
      </p:sp>
    </p:spTree>
    <p:extLst>
      <p:ext uri="{BB962C8B-B14F-4D97-AF65-F5344CB8AC3E}">
        <p14:creationId xmlns:p14="http://schemas.microsoft.com/office/powerpoint/2010/main" val="163028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24BE5B1-79E3-4ED5-A399-C137DB4D08A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АНАЛІТИЧНА СИСТЕМАТИЗАЦІЯ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BEA1F81-AD87-4B28-800C-837D307A16F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опрацювання попередніх досліджень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4487DC6-63CD-4A28-B512-3CB451A35DD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72797E7-A0B9-4349-8E3C-E8D052B7BF0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97B026E-625B-4170-8C96-B65DB3FCBB8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2B0DBA3-27C2-4F52-AF64-A3BCA9E396B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972B33BA-7F55-4886-8769-4C1A0C5B7198}"/>
              </a:ext>
            </a:extLst>
          </p:cNvPr>
          <p:cNvGraphicFramePr/>
          <p:nvPr/>
        </p:nvGraphicFramePr>
        <p:xfrm>
          <a:off x="428625" y="1571625"/>
          <a:ext cx="11334750" cy="4095750"/>
        </p:xfrm>
        <a:graphic>
          <a:graphicData uri="http://schemas.openxmlformats.org/drawingml/2006/table">
            <a:tbl>
              <a:tblPr/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33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23938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Джерело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Питання і теорія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Дані та метод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Основний результат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 і роль</a:t>
                      </a:r>
                    </a:p>
                  </a:txBody>
                  <a:tcPr marL="95250" marR="95250" marT="66675" marB="66675" anchor="ctr"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393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Автор, рік, DOI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пояснюється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підхід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Об’єкт, період, вибірка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Метод аналізу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зв’язок або механізм обґрунтовано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висновку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використовується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393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Дослідження А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цифровізації на експорт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Ресурсний підхід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Панельні дані МСП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Регресійний аналіз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Цифрові спроможності пов’язані з виходом на зовнішні ринки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 група країн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Основа гіпотези</a:t>
                      </a:r>
                    </a:p>
                  </a:txBody>
                  <a:tcPr marL="95250" marR="95250" marT="66675" marB="66675" anchor="ctr"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938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Дослідження Б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Інституційні бар’єри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Інституційний підхід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Інтерв’ю з експортерами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Тематичний аналіз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Правова невизначеність обмежує транскордонні операції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Мала вибірка</a:t>
                      </a:r>
                    </a:p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Пояснення механізму</a:t>
                      </a:r>
                    </a:p>
                  </a:txBody>
                  <a:tcPr marL="95250" marR="95250" marT="66675" marB="6667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6DA0885-2727-422E-8917-E5397837671F}"/>
              </a:ext>
            </a:extLst>
          </p:cNvPr>
          <p:cNvSpPr>
            <a:spLocks noGrp="1"/>
          </p:cNvSpPr>
          <p:nvPr/>
        </p:nvSpPr>
        <p:spPr>
          <a:xfrm>
            <a:off x="1619250" y="5743575"/>
            <a:ext cx="895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Матриця містить аналітичні ознаки, за якими джерела можна зіставити. Вона не підміняє критичне читання повних текстів.</a:t>
            </a:r>
          </a:p>
        </p:txBody>
      </p:sp>
    </p:spTree>
    <p:extLst>
      <p:ext uri="{BB962C8B-B14F-4D97-AF65-F5344CB8AC3E}">
        <p14:creationId xmlns:p14="http://schemas.microsoft.com/office/powerpoint/2010/main" val="1088110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9627492-8145-4DBD-861B-24BF9E87570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АНАЛІТИЧНА СИСТЕМАТИЗАЦІЯ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D521D67-D9F1-4E18-BFC8-0420F8CD609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аналітичного синтезу літератури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42E792D-71B7-420D-A3DA-AC4F8BF610D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544A984-206B-4FDF-85ED-482166D387BF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D745911-E7C5-4F32-BE4E-F076F32E6F0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484426C-B3D7-482F-AE31-7FAE423C982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98F22826-AE21-4968-8E9F-A88B15BDD02D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6F3ADC20-83EF-4065-8A5E-C3E63F50C76A}"/>
              </a:ext>
            </a:extLst>
          </p:cNvPr>
          <p:cNvSpPr>
            <a:spLocks noGrp="1"/>
          </p:cNvSpPr>
          <p:nvPr/>
        </p:nvSpPr>
        <p:spPr>
          <a:xfrm>
            <a:off x="838200" y="1866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F4898B6-93A7-4262-A027-732DD78D1C46}"/>
              </a:ext>
            </a:extLst>
          </p:cNvPr>
          <p:cNvSpPr>
            <a:spLocks noGrp="1"/>
          </p:cNvSpPr>
          <p:nvPr/>
        </p:nvSpPr>
        <p:spPr>
          <a:xfrm>
            <a:off x="1409700" y="18478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УЗГОДЖЕНІ РЕЗУЛЬТАТИ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A73691D-835A-4D9F-829E-9C32E419F5EF}"/>
              </a:ext>
            </a:extLst>
          </p:cNvPr>
          <p:cNvSpPr>
            <a:spLocks noGrp="1"/>
          </p:cNvSpPr>
          <p:nvPr/>
        </p:nvSpPr>
        <p:spPr>
          <a:xfrm>
            <a:off x="1409700" y="23050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висновки повторюються за різних даних і методів?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11B299E5-714D-4049-83FA-CB3CF263B01E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325F77E-364B-4F04-8E07-8ECC5F5F6A75}"/>
              </a:ext>
            </a:extLst>
          </p:cNvPr>
          <p:cNvSpPr>
            <a:spLocks noGrp="1"/>
          </p:cNvSpPr>
          <p:nvPr/>
        </p:nvSpPr>
        <p:spPr>
          <a:xfrm>
            <a:off x="6267450" y="18669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E2ED095-3859-4F92-9DFB-C5878D5E2956}"/>
              </a:ext>
            </a:extLst>
          </p:cNvPr>
          <p:cNvSpPr>
            <a:spLocks noGrp="1"/>
          </p:cNvSpPr>
          <p:nvPr/>
        </p:nvSpPr>
        <p:spPr>
          <a:xfrm>
            <a:off x="6838950" y="18478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РОЗБІЖНОСТІ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EB35623-7F7E-41B4-A789-BED2498FFC01}"/>
              </a:ext>
            </a:extLst>
          </p:cNvPr>
          <p:cNvSpPr>
            <a:spLocks noGrp="1"/>
          </p:cNvSpPr>
          <p:nvPr/>
        </p:nvSpPr>
        <p:spPr>
          <a:xfrm>
            <a:off x="6838950" y="23050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 результати суперечать один одному і за яких умов?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21489B49-2835-4E6A-915E-7F47365683B1}"/>
              </a:ext>
            </a:extLst>
          </p:cNvPr>
          <p:cNvSpPr>
            <a:spLocks noGrp="1"/>
          </p:cNvSpPr>
          <p:nvPr/>
        </p:nvSpPr>
        <p:spPr>
          <a:xfrm>
            <a:off x="666750" y="33909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F65C7F18-18BF-42FD-8299-F314EF5124D7}"/>
              </a:ext>
            </a:extLst>
          </p:cNvPr>
          <p:cNvSpPr>
            <a:spLocks noGrp="1"/>
          </p:cNvSpPr>
          <p:nvPr/>
        </p:nvSpPr>
        <p:spPr>
          <a:xfrm>
            <a:off x="838200" y="3543300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A4C9B4D-3AF3-4BAF-999C-3E32168A2DA0}"/>
              </a:ext>
            </a:extLst>
          </p:cNvPr>
          <p:cNvSpPr>
            <a:spLocks noGrp="1"/>
          </p:cNvSpPr>
          <p:nvPr/>
        </p:nvSpPr>
        <p:spPr>
          <a:xfrm>
            <a:off x="1409700" y="35242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МЕТОДОЛОГІЧНІ ПРИЧИНИ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4F76901-3587-4F60-9EAD-44C9CA4068FE}"/>
              </a:ext>
            </a:extLst>
          </p:cNvPr>
          <p:cNvSpPr>
            <a:spLocks noGrp="1"/>
          </p:cNvSpPr>
          <p:nvPr/>
        </p:nvSpPr>
        <p:spPr>
          <a:xfrm>
            <a:off x="1409700" y="39814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Чи пояснюють відмінності вибірка, показники, період або метод?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BF5A7985-25DC-4A18-B44D-152955225B19}"/>
              </a:ext>
            </a:extLst>
          </p:cNvPr>
          <p:cNvSpPr>
            <a:spLocks noGrp="1"/>
          </p:cNvSpPr>
          <p:nvPr/>
        </p:nvSpPr>
        <p:spPr>
          <a:xfrm>
            <a:off x="6096000" y="3390900"/>
            <a:ext cx="5143500" cy="1381125"/>
          </a:xfrm>
          <a:prstGeom prst="roundRect">
            <a:avLst>
              <a:gd name="adj" fmla="val 551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E6E9971E-45EA-4C34-BC2C-AD45930B7616}"/>
              </a:ext>
            </a:extLst>
          </p:cNvPr>
          <p:cNvSpPr>
            <a:spLocks noGrp="1"/>
          </p:cNvSpPr>
          <p:nvPr/>
        </p:nvSpPr>
        <p:spPr>
          <a:xfrm>
            <a:off x="6267450" y="354330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03EDF7B-91D0-4336-BB47-183236366B18}"/>
              </a:ext>
            </a:extLst>
          </p:cNvPr>
          <p:cNvSpPr>
            <a:spLocks noGrp="1"/>
          </p:cNvSpPr>
          <p:nvPr/>
        </p:nvSpPr>
        <p:spPr>
          <a:xfrm>
            <a:off x="6838950" y="3524250"/>
            <a:ext cx="42291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НЕВИРІШЕНЕ ПИТАННЯ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B1D3B09-1068-4F2F-9E80-06CD31CE26AE}"/>
              </a:ext>
            </a:extLst>
          </p:cNvPr>
          <p:cNvSpPr>
            <a:spLocks noGrp="1"/>
          </p:cNvSpPr>
          <p:nvPr/>
        </p:nvSpPr>
        <p:spPr>
          <a:xfrm>
            <a:off x="6838950" y="3981450"/>
            <a:ext cx="4229100" cy="6572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аспект потребує нового пояснення або перевірки?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3A3CAF3-D4B6-4F07-BAC2-58934A18C321}"/>
              </a:ext>
            </a:extLst>
          </p:cNvPr>
          <p:cNvSpPr>
            <a:spLocks noGrp="1"/>
          </p:cNvSpPr>
          <p:nvPr/>
        </p:nvSpPr>
        <p:spPr>
          <a:xfrm>
            <a:off x="2000250" y="5191125"/>
            <a:ext cx="8191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Результат синтезу: аргументоване місце власного дослідження в науковій дискусії.</a:t>
            </a:r>
          </a:p>
        </p:txBody>
      </p:sp>
    </p:spTree>
    <p:extLst>
      <p:ext uri="{BB962C8B-B14F-4D97-AF65-F5344CB8AC3E}">
        <p14:creationId xmlns:p14="http://schemas.microsoft.com/office/powerpoint/2010/main" val="350570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9882BF8D-68A6-48B0-92E7-9067F4DA1044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БІБЛІОГРАФІЧНИЙ ОБЛІК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58FAE39-0D2C-4C0F-9293-59852FD0359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Простежуваність використання джерел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6581E2A-BBF0-4262-AE06-FA32ADFBBBD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EB7EFAC-1C4A-4590-980B-EDAF7C2D6F37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A4841C9-41EF-4EE2-BAB5-8A549C09A336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5262DC1-F3FC-44B4-98E4-A6D82963B3BB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E1C2542C-D43D-42D1-86EA-6DB65229688A}"/>
              </a:ext>
            </a:extLst>
          </p:cNvPr>
          <p:cNvSpPr>
            <a:spLocks noGrp="1"/>
          </p:cNvSpPr>
          <p:nvPr/>
        </p:nvSpPr>
        <p:spPr>
          <a:xfrm>
            <a:off x="428625" y="1857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БІБЛІОГРАФІЧНИЙ</a:t>
            </a:r>
          </a:p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ЗАПИС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393AB6D-1E61-48E5-8B50-66D5AA11979D}"/>
              </a:ext>
            </a:extLst>
          </p:cNvPr>
          <p:cNvSpPr>
            <a:spLocks noGrp="1"/>
          </p:cNvSpPr>
          <p:nvPr/>
        </p:nvSpPr>
        <p:spPr>
          <a:xfrm>
            <a:off x="476250" y="2905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автор, назва, рік, DOI</a:t>
            </a:r>
          </a:p>
        </p:txBody>
      </p:sp>
      <p:cxnSp>
        <p:nvCxnSpPr>
          <p:cNvPr id="9" name="Пряма зі стрілкою 8">
            <a:extLst>
              <a:ext uri="{FF2B5EF4-FFF2-40B4-BE49-F238E27FC236}">
                <a16:creationId xmlns:a16="http://schemas.microsoft.com/office/drawing/2014/main" id="{2709DACB-FBE3-4D25-B6BA-900A6853F8D7}"/>
              </a:ext>
            </a:extLst>
          </p:cNvPr>
          <p:cNvCxnSpPr/>
          <p:nvPr/>
        </p:nvCxnSpPr>
        <p:spPr>
          <a:xfrm>
            <a:off x="2428875" y="22479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4A413A82-0FBF-424E-A90F-C484D60490B3}"/>
              </a:ext>
            </a:extLst>
          </p:cNvPr>
          <p:cNvSpPr>
            <a:spLocks noGrp="1"/>
          </p:cNvSpPr>
          <p:nvPr/>
        </p:nvSpPr>
        <p:spPr>
          <a:xfrm>
            <a:off x="2771775" y="1857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ФАЙЛ І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НОТАТКА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12A0EFA-30A5-4D23-922D-19AEB07AF85F}"/>
              </a:ext>
            </a:extLst>
          </p:cNvPr>
          <p:cNvSpPr>
            <a:spLocks noGrp="1"/>
          </p:cNvSpPr>
          <p:nvPr/>
        </p:nvSpPr>
        <p:spPr>
          <a:xfrm>
            <a:off x="2819400" y="2905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повний текст і власний коментар</a:t>
            </a:r>
          </a:p>
        </p:txBody>
      </p:sp>
      <p:cxnSp>
        <p:nvCxnSpPr>
          <p:cNvPr id="12" name="Пряма зі стрілкою 11">
            <a:extLst>
              <a:ext uri="{FF2B5EF4-FFF2-40B4-BE49-F238E27FC236}">
                <a16:creationId xmlns:a16="http://schemas.microsoft.com/office/drawing/2014/main" id="{1A8AA925-3F06-43B5-A8A9-FF06011BDAFC}"/>
              </a:ext>
            </a:extLst>
          </p:cNvPr>
          <p:cNvCxnSpPr/>
          <p:nvPr/>
        </p:nvCxnSpPr>
        <p:spPr>
          <a:xfrm>
            <a:off x="4772025" y="22479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48136393-0E9D-4167-A9D9-F7A52B2CA06C}"/>
              </a:ext>
            </a:extLst>
          </p:cNvPr>
          <p:cNvSpPr>
            <a:spLocks noGrp="1"/>
          </p:cNvSpPr>
          <p:nvPr/>
        </p:nvSpPr>
        <p:spPr>
          <a:xfrm>
            <a:off x="5114925" y="1857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АНАЛІТИЧНА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B15F33C-BA85-4879-8F21-2E07A9ACFCE1}"/>
              </a:ext>
            </a:extLst>
          </p:cNvPr>
          <p:cNvSpPr>
            <a:spLocks noGrp="1"/>
          </p:cNvSpPr>
          <p:nvPr/>
        </p:nvSpPr>
        <p:spPr>
          <a:xfrm>
            <a:off x="5162550" y="2905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роль джерела в аргументації</a:t>
            </a:r>
          </a:p>
        </p:txBody>
      </p:sp>
      <p:cxnSp>
        <p:nvCxnSpPr>
          <p:cNvPr id="15" name="Пряма зі стрілкою 14">
            <a:extLst>
              <a:ext uri="{FF2B5EF4-FFF2-40B4-BE49-F238E27FC236}">
                <a16:creationId xmlns:a16="http://schemas.microsoft.com/office/drawing/2014/main" id="{DE7B1B7D-46F1-46C5-B320-E7A61A41CDE6}"/>
              </a:ext>
            </a:extLst>
          </p:cNvPr>
          <p:cNvCxnSpPr/>
          <p:nvPr/>
        </p:nvCxnSpPr>
        <p:spPr>
          <a:xfrm>
            <a:off x="7115175" y="22479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C294C56F-C7B1-48F9-AB97-C19F9F7C7E90}"/>
              </a:ext>
            </a:extLst>
          </p:cNvPr>
          <p:cNvSpPr>
            <a:spLocks noGrp="1"/>
          </p:cNvSpPr>
          <p:nvPr/>
        </p:nvSpPr>
        <p:spPr>
          <a:xfrm>
            <a:off x="7458075" y="1857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ЦИТАТА В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ТЕКСТІ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3C1712E-B3FF-4CFD-B267-AFE95AEB1145}"/>
              </a:ext>
            </a:extLst>
          </p:cNvPr>
          <p:cNvSpPr>
            <a:spLocks noGrp="1"/>
          </p:cNvSpPr>
          <p:nvPr/>
        </p:nvSpPr>
        <p:spPr>
          <a:xfrm>
            <a:off x="7505700" y="2905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точне посилання на твердження</a:t>
            </a:r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768FA5B9-58E9-4C69-A824-5B30B98B0BDB}"/>
              </a:ext>
            </a:extLst>
          </p:cNvPr>
          <p:cNvCxnSpPr/>
          <p:nvPr/>
        </p:nvCxnSpPr>
        <p:spPr>
          <a:xfrm>
            <a:off x="9458325" y="2247900"/>
            <a:ext cx="266700" cy="0"/>
          </a:xfrm>
          <a:prstGeom prst="straightConnector1">
            <a:avLst/>
          </a:prstGeom>
          <a:ln w="22860">
            <a:solidFill>
              <a:srgbClr val="5C9BC6"/>
            </a:solidFill>
            <a:prstDash val="solid"/>
          </a:ln>
        </p:spPr>
      </p:cxn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330E9606-5D46-4829-BF1D-43F6D9F2E984}"/>
              </a:ext>
            </a:extLst>
          </p:cNvPr>
          <p:cNvSpPr>
            <a:spLocks noGrp="1"/>
          </p:cNvSpPr>
          <p:nvPr/>
        </p:nvSpPr>
        <p:spPr>
          <a:xfrm>
            <a:off x="9801225" y="1857375"/>
            <a:ext cx="200025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СПИСОК</a:t>
            </a:r>
          </a:p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168BF63-FF94-4360-A140-FA1A1FF0CBF7}"/>
              </a:ext>
            </a:extLst>
          </p:cNvPr>
          <p:cNvSpPr>
            <a:spLocks noGrp="1"/>
          </p:cNvSpPr>
          <p:nvPr/>
        </p:nvSpPr>
        <p:spPr>
          <a:xfrm>
            <a:off x="9848850" y="2905125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єдиний стиль оформлення</a:t>
            </a:r>
          </a:p>
        </p:txBody>
      </p:sp>
      <p:sp>
        <p:nvSpPr>
          <p:cNvPr id="21" name="Округлений прямокутник 20">
            <a:extLst>
              <a:ext uri="{FF2B5EF4-FFF2-40B4-BE49-F238E27FC236}">
                <a16:creationId xmlns:a16="http://schemas.microsoft.com/office/drawing/2014/main" id="{7B13A20C-5B8C-4143-9521-7601282FD0BA}"/>
              </a:ext>
            </a:extLst>
          </p:cNvPr>
          <p:cNvSpPr>
            <a:spLocks noGrp="1"/>
          </p:cNvSpPr>
          <p:nvPr/>
        </p:nvSpPr>
        <p:spPr>
          <a:xfrm>
            <a:off x="1428750" y="4238625"/>
            <a:ext cx="9334500" cy="876300"/>
          </a:xfrm>
          <a:prstGeom prst="roundRect">
            <a:avLst>
              <a:gd name="adj" fmla="val 869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У Zotero колекції групують джерела за проєктами, теги відображають зміст і статус опрацювання, а злиття дублікатів зберігає зв’язки з цитатами.</a:t>
            </a:r>
          </a:p>
        </p:txBody>
      </p:sp>
    </p:spTree>
    <p:extLst>
      <p:ext uri="{BB962C8B-B14F-4D97-AF65-F5344CB8AC3E}">
        <p14:creationId xmlns:p14="http://schemas.microsoft.com/office/powerpoint/2010/main" val="611029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E8ACD8D-C834-488C-807D-B8742335717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4953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ДЖЕРЕЛА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0417275-F461-4F06-AFDC-C475397B615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Рекомендована література та ресурси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3EAD3A8F-E1A1-4FD6-A205-A28D0FE037E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60150B6-20DC-4179-B216-3796EA95F45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F421BB0-E7EE-459C-95D1-0B5B8525318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2A3F76D-1F4A-4C0A-A3FE-1FD34C5DCBC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825DC058-6085-453F-8CBA-A8EF7E99E2B7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круглений прямокутник 7">
            <a:extLst>
              <a:ext uri="{FF2B5EF4-FFF2-40B4-BE49-F238E27FC236}">
                <a16:creationId xmlns:a16="http://schemas.microsoft.com/office/drawing/2014/main" id="{95C1E623-5AD5-4333-BDB9-D221A38FB547}"/>
              </a:ext>
            </a:extLst>
          </p:cNvPr>
          <p:cNvSpPr>
            <a:spLocks noGrp="1"/>
          </p:cNvSpPr>
          <p:nvPr/>
        </p:nvSpPr>
        <p:spPr>
          <a:xfrm>
            <a:off x="6286500" y="1638300"/>
            <a:ext cx="5238750" cy="390525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8FAB296-7110-46DC-801D-0A37A7CF9A2A}"/>
              </a:ext>
            </a:extLst>
          </p:cNvPr>
          <p:cNvSpPr>
            <a:spLocks noGrp="1"/>
          </p:cNvSpPr>
          <p:nvPr/>
        </p:nvSpPr>
        <p:spPr>
          <a:xfrm>
            <a:off x="89535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1. Booth W. C., Colomb G. G., Williams J. M., Bizup J., FitzGerald W. T. The Craft of Research. 5th ed. University of Chicago Press, 2024.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2. Creswell J. W., Creswell J. D. Research Design: Qualitative, Quantitative, and Mixed Methods Approaches. 6th ed. SAGE, 2023.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3. Saunders M. N. K., Lewis P., Thornhill A. Research Methods for Business Students. 9th ed. Pearson, 2024.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4. Snyder H. Literature review as a research methodology. Journal of Business Research. 2019. Vol. 104. P. 333–339. DOI: 10.1016/j.jbusres.2019.07.039.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F88F881-11EE-42C7-86C1-2100421E65A2}"/>
              </a:ext>
            </a:extLst>
          </p:cNvPr>
          <p:cNvSpPr>
            <a:spLocks noGrp="1"/>
          </p:cNvSpPr>
          <p:nvPr/>
        </p:nvSpPr>
        <p:spPr>
          <a:xfrm>
            <a:off x="6515100" y="1847850"/>
            <a:ext cx="4810125" cy="3476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5. Page M. J. et al. The PRISMA 2020 statement. BMJ. 2021. Vol. 372. n71. DOI: 10.1136/bmj.n71.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6. Crossref Documentation. Metadata Search and REST API. crossref.org/documentation.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7. OpenAlex Documentation. Works, filters and search. docs.openalex.org.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8. Zotero Documentation. Collections and Tags. Duplicate Detection. Creating Bibliographies. zotero.org/support.</a:t>
            </a:r>
          </a:p>
        </p:txBody>
      </p:sp>
    </p:spTree>
    <p:extLst>
      <p:ext uri="{BB962C8B-B14F-4D97-AF65-F5344CB8AC3E}">
        <p14:creationId xmlns:p14="http://schemas.microsoft.com/office/powerpoint/2010/main" val="33505031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1223</Words>
  <Application>Microsoft Office PowerPoint</Application>
  <DocSecurity>0</DocSecurity>
  <PresentationFormat>Широкий екран</PresentationFormat>
  <Paragraphs>299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2026-10-15T11:23:03Z</dcterms:modified>
</cp:coreProperties>
</file>