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61" r:id="rId5"/>
    <p:sldId id="262" r:id="rId6"/>
    <p:sldId id="259" r:id="rId7"/>
    <p:sldId id="263" r:id="rId8"/>
    <p:sldId id="260" r:id="rId9"/>
    <p:sldId id="264" r:id="rId10"/>
    <p:sldId id="265" r:id="rId11"/>
    <p:sldId id="274" r:id="rId12"/>
    <p:sldId id="266" r:id="rId13"/>
    <p:sldId id="267" r:id="rId14"/>
    <p:sldId id="268" r:id="rId15"/>
    <p:sldId id="271" r:id="rId16"/>
    <p:sldId id="270" r:id="rId17"/>
    <p:sldId id="269" r:id="rId18"/>
    <p:sldId id="272" r:id="rId19"/>
    <p:sldId id="273" r:id="rId2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925"/>
    <p:restoredTop sz="94663"/>
  </p:normalViewPr>
  <p:slideViewPr>
    <p:cSldViewPr snapToGrid="0">
      <p:cViewPr>
        <p:scale>
          <a:sx n="106" d="100"/>
          <a:sy n="106" d="100"/>
        </p:scale>
        <p:origin x="408" y="4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3B76F9-E732-4D46-BE4D-BF171213A95D}" type="datetimeFigureOut">
              <a:rPr lang="ru-UA" smtClean="0"/>
              <a:t>10.09.2025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CF0AB9-764C-9F41-ACAF-C4C822EBC7F7}" type="slidenum">
              <a:rPr lang="ru-UA" smtClean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45146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CF0AB9-764C-9F41-ACAF-C4C822EBC7F7}" type="slidenum">
              <a:rPr lang="ru-UA" smtClean="0"/>
              <a:t>13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94082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8B3731-292F-D09E-8CA4-AE7EFBF66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uk-UA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КОНКУРЕНТНЕ СЕРЕДОВИЩЕ ПІДПРИЄМСТВА</a:t>
            </a: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000" dirty="0">
                <a:solidFill>
                  <a:srgbClr val="000000"/>
                </a:solidFill>
                <a:effectLst/>
                <a:latin typeface="Helvetica" pitchFamily="2" charset="0"/>
              </a:rPr>
            </a:br>
            <a:b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Лекція 2</a:t>
            </a:r>
            <a:br>
              <a:rPr lang="ru-U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13823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2CD08AA-1E9F-D16A-8D47-8630972B68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7067" y="349956"/>
            <a:ext cx="11619971" cy="5420607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три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інтенсивність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характер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часток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конкурентами;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темпи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ринку;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рентабельність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ринку.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фіксуючи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домінування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і структуру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динаміку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розрахована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способами: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 за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обсягом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вартісному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виразі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ринку;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лідера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зарубіжній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практиці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глибшого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частці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виокремлюють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компонент: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проникнення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ексклюзивності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(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Індекс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Індекс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Херфіндаля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1922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F5F1E2F-2789-8E08-AD42-C04D5A9437F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6771" y="173620"/>
            <a:ext cx="11660268" cy="5596943"/>
          </a:xfrm>
        </p:spPr>
        <p:txBody>
          <a:bodyPr/>
          <a:lstStyle/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4784FFF-9C4C-FB4C-C161-DF224ECF4B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183" y="57423"/>
            <a:ext cx="10394065" cy="6800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384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05322AB-129D-FA81-895F-68A0B3BD88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0623" y="248356"/>
            <a:ext cx="11676416" cy="5522207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Прискорене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нескінченним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Практика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свідчить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те,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описують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динаміку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обмежити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граничними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річних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обсягів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70% і 140%.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Коефіцієнт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сукупного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(П)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 (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р):</a:t>
            </a:r>
          </a:p>
          <a:p>
            <a:endParaRPr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8FB6667-E50C-20E0-AA66-2242F21818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61" y="2928477"/>
            <a:ext cx="10822673" cy="717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0047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05322AB-129D-FA81-895F-68A0B3BD88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0623" y="248356"/>
            <a:ext cx="11676416" cy="5522207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2.3.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Діагностика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випускають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однорідну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однотипну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спільністю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виробничо-господарської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складу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близьким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складом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кадрів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собою.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діагностувати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структуру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динаміку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існуючі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загрози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ключові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з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стратегію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всередині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006177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05322AB-129D-FA81-895F-68A0B3BD88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9333" y="101600"/>
            <a:ext cx="11687706" cy="5668963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Загалом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порядок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звести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семи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послідовних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етапів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профілю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характеристика;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рушійних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сил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діагностування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сил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підприємств-суперників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найближчих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провідних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чинників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перспектив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принципово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об`єктивної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бази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припущення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характер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орієнтація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продукту;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енергією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сировиною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розробок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локалізація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персоналу; марка/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(за А. Роу).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Найчастіше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конкурента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первинних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вторинних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нагромадження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оглядовий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стратегом,</a:t>
            </a:r>
          </a:p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17878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05322AB-129D-FA81-895F-68A0B3BD88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0623" y="248356"/>
            <a:ext cx="11676416" cy="5522207"/>
          </a:xfrm>
        </p:spPr>
        <p:txBody>
          <a:bodyPr/>
          <a:lstStyle/>
          <a:p>
            <a:pPr marL="0" indent="0" algn="just">
              <a:buNone/>
            </a:pP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запропонований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Азоєвим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Г.Л.: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Діагностика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намірів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існуючою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існуючої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розстановки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сил. 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аргументований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доказ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і/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сприятливих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з'являються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резерву часу,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залишився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початку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масованих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конкурента;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ІІ.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Аналізуючи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враховувати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принцип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повинна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номенклатури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однаковому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регіоні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фіксований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754305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05322AB-129D-FA81-895F-68A0B3BD88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0623" y="248356"/>
            <a:ext cx="11676416" cy="5522207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динаміки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даного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але й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вимірювання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чинників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ринку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зміну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ринку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ринкову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частку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асортиментно-цінова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ІІІ.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динаміки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Одним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прийоми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імовірні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динаміки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Динаміка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стратегією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ціноутворення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суть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максимізація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максимізація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стабілізація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лідерства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несприятливих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конкурента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створюються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через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ціноутворенні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Практика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служити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тому склад,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знижок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об'єктом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744629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05322AB-129D-FA81-895F-68A0B3BD88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0623" y="248356"/>
            <a:ext cx="11676416" cy="5522207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руху товару в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збутовій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порівняльну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оцінку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швидкості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термінової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доставки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товар назад,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ньому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дефект;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користуватися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різним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видом транспорту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забезпечувати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обсяги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разових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постачань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служби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складської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достатніх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рівнів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запасів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доставці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Предметом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реклама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телебаченні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радіо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періодичній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пресі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листівках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буклетах,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вулицях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векселі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демонстрація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торгові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шоу,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галузеві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виставки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зв'язок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громадськістю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статті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друкарських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виданнях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листи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брошури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потенційних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в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покупцем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переманювання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V.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стабільності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узагальнюючим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елементом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попередніх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проаналізувати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деяких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593520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05322AB-129D-FA81-895F-68A0B3BD88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0623" y="248356"/>
            <a:ext cx="11676416" cy="5522207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Ключові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(КФУ)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головні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конкурентного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один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Вони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служити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наріжними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каменями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мінятися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три-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чотири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таких фактора, а з них один-два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діагностики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їхнє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Нижче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перераховані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типи КФУ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технологією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(особливо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наукомістких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роль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низькозатратного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нагромадження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фондовіддача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низькі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адекватною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кваліфікованою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силою,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(особливо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трудомістких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дешеве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гнучкість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моделей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роль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розподілом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потужна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мережа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дистриб'юторів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дилерів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мережа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доставка.)</a:t>
            </a:r>
          </a:p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65974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05322AB-129D-FA81-895F-68A0B3BD88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0623" y="248356"/>
            <a:ext cx="11676416" cy="5522207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маркетингом: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(добре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випробуваний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зручний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точне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купівельних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запитів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широта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діапазону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мистецтво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дизайн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упакування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кваліфікацією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видатні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таланти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"ноу-хау"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ясної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одержати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фазі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науково-дослідних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вивести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можливостями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першокласні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реагувати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змінюються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керуючих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"ноу-хау").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типи КФУ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(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сприятливий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репутація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усвідомлення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себе,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лідера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зручне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розташування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приємне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увічливе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доступ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патентний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захист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низькі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endParaRPr sz="2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476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BEE09B3-2510-B190-093C-31DBF97048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6479" y="379142"/>
            <a:ext cx="11600560" cy="5391422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2.1.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конкурентного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складові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невід'ємна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темпами,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глибиною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ринках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суб'єктів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суперництва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агентів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об'єктом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науково-технічних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територіальною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міжрегіональне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регіональне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міжрайонне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районне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 моделями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досконалої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чистої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олігополії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монополістичної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1562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BEE09B3-2510-B190-093C-31DBF97048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6479" y="379142"/>
            <a:ext cx="11600560" cy="5391422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Ана́ліз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п'яти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́ сил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По́ртера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методика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М. Портером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Гарвардській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бізнес-школі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1979 р.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потужним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діагностики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сил,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 них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(рис. 2.1):</a:t>
            </a:r>
          </a:p>
          <a:p>
            <a:endParaRPr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310B5CA-BDD1-A0D3-66A4-4B75E69951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928" y="1517200"/>
            <a:ext cx="7037022" cy="5207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53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BEE09B3-2510-B190-093C-31DBF97048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6479" y="379142"/>
            <a:ext cx="11600560" cy="5391422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Методикою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виділяються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п'ять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сил,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достатньої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«Не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галуззю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поєднання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Найнепривабливішою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наближається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досконалої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Портером, модель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п'яти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Модель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якоїсь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однієї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веде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повинна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мінімум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один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п'яти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сил Портера»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Портер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уточнює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диверсифікованих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фундаментальним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напрямів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для кожного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напряму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повинен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проводитися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п'яти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сил.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Загроза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появи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продуктів-замінників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продуктів-замінників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схильність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збільшитися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еластичність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сили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наслідок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наявності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замінників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зіштовхують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причинами: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схильність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продуктів-замінників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продуктів-замінників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перемикання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продукт-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замінник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диференціації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продукту.</a:t>
            </a:r>
          </a:p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18149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BEE09B3-2510-B190-093C-31DBF97048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6479" y="379142"/>
            <a:ext cx="11600560" cy="5391422"/>
          </a:xfrm>
        </p:spPr>
        <p:txBody>
          <a:bodyPr/>
          <a:lstStyle/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Загроза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появи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гравців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приносять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залучають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гравців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з'являються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гравці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істотно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вживати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блокування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утруднення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входу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гравців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знижуватися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перешкоджають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входженню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галузь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вхідних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бар'єрів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диференціацію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неповоротні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стартові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гравців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доступ до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дистрибуції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собівартості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кривій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набування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старих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гравців,реакція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уряду та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регуляторів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ринку.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влада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відмовитися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працювати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компанією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встановити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надмірно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високі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ресурс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відчутно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зводиться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обставин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переключення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перемикання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диференціації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замінників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солідарність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загроза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вперед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вплинути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назад,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продажної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0254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BEE09B3-2510-B190-093C-31DBF97048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6479" y="379142"/>
            <a:ext cx="11600560" cy="5391422"/>
          </a:xfrm>
        </p:spPr>
        <p:txBody>
          <a:bodyPr/>
          <a:lstStyle/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влада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компанію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чутливості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зміну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таких умов: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існуючих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каналів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дистрибуції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перемикання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перемикання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існуючих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продуктів-замінників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чутливість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відмітні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визначальний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чинник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Іноді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гравці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конкурують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агресивно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іноді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нецінова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інноваціях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маркетингу,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бізнес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-моделях 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т. д. Силами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насичення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бар'єри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входу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бар'єри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виходу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відмітні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рекламу,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амбіції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перших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акціонерів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п'яти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сил по Портеру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умов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не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змовляються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створюючи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вхідний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бар'єр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нестабільність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низька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601573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BEE09B3-2510-B190-093C-31DBF97048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6479" y="379142"/>
            <a:ext cx="11600560" cy="5391422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Таким чином,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зводиться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сприятливих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п'яти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систему конкурентного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перерахованих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 Портера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п'яти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істотний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"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шостий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чинник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конкурентного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держава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переслідує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ринках,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інституційного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оцінці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регулює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виділяються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антимонопольна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фінансова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експорту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імпорту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ліцензування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квотування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митної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участь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виробництві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державна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стандартизація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умов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екологічності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охорона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навколишнього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видобутку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корисних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копалин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сировину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енергію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воду, землю; патентно-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ліцензійна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соціальний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захист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законодавче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закріплених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прав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24759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BEE09B3-2510-B190-093C-31DBF97048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6479" y="379142"/>
            <a:ext cx="11600560" cy="5391422"/>
          </a:xfrm>
        </p:spPr>
        <p:txBody>
          <a:bodyPr/>
          <a:lstStyle/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антимонопольного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законодавства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зловживання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монопольним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становищем; 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антиконкурентні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місцевого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самоврядування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адміністративно-господарського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контролю; </a:t>
            </a:r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обмежувальна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дискримінаційна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суб'єктів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об'єднань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недобросовісна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за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економічною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концентрацією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одна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запобігання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монополізації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захист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підприємців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суб'єктів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господарювання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</a:t>
            </a:r>
            <a:r>
              <a:rPr lang="ru-RU" sz="2000" b="0" dirty="0">
                <a:solidFill>
                  <a:srgbClr val="000000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вітчизняного</a:t>
            </a:r>
            <a:r>
              <a:rPr lang="ru-RU" sz="2000" b="0" dirty="0">
                <a:solidFill>
                  <a:srgbClr val="000000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законодавства</a:t>
            </a:r>
            <a:r>
              <a:rPr lang="ru-RU" sz="2000" b="0" dirty="0">
                <a:solidFill>
                  <a:srgbClr val="000000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захист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законом, до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суб'єктів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господарювання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санкцій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примусовий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поділ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відшкодування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шкоди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особам,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адміністративна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сплата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штрафів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33581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C64E739-E227-C433-E65C-1EEC5CD14F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2223" y="282222"/>
            <a:ext cx="11574816" cy="5488341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2.2.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Важливою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характеристикою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конкурентного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протидії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тому,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наскільки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наявні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розпорядженні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низькі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поліпшені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характеристики товару,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випуск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вважається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фірм-конкурентів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одержують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цілком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помірний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слабкою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одержувати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інвестуючи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результат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один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одним,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числа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вирівнювання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повільне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фіксовані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спокуси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зброю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обсягів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незначні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заміну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одного товару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зростає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великими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стрибками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конкурентами,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високі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вихідні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бар'єри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незадоволеність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своїм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віддача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вдалого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кроку.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01730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1805</TotalTime>
  <Words>2755</Words>
  <Application>Microsoft Macintosh PowerPoint</Application>
  <PresentationFormat>Широкоэкранный</PresentationFormat>
  <Paragraphs>81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Calibri</vt:lpstr>
      <vt:lpstr>Helvetica</vt:lpstr>
      <vt:lpstr>Montserrat</vt:lpstr>
      <vt:lpstr>Montserrat ExtraBold</vt:lpstr>
      <vt:lpstr>Times New Roman</vt:lpstr>
      <vt:lpstr>Тема Office</vt:lpstr>
      <vt:lpstr>  КОНКУРЕНТНЕ СЕРЕДОВИЩЕ ПІДПРИЄМСТВА    Лекція 2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Александр Ткачук</cp:lastModifiedBy>
  <cp:revision>75</cp:revision>
  <dcterms:created xsi:type="dcterms:W3CDTF">2023-01-12T09:20:21Z</dcterms:created>
  <dcterms:modified xsi:type="dcterms:W3CDTF">2025-09-10T16:50:03Z</dcterms:modified>
</cp:coreProperties>
</file>