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lecture follows the logic of the design process itself. Section 1 defines project design and its place in Project Cycle Management; Sections 2 and 3 cover the analysis of problems, needs, target groups and stakeholders; Section 4 introduces the theory of change and intervention logic; Section 5 formalises them in the logical framework matrix; Section 6 examines the strategic fit of the project idea with donor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design is the bridge between an idea and a fundable project. In this section we define design, locate it within Project Cycle Management (PCM), set out the five qualities that good design must ensure, and consider why design errors are so difficult to correct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design is a systematic analytical process of transforming a previously formulated idea into a structured, justified project concept suitable for implementation. In the methodology of Project Cycle Management, design corresponds to the identification and formulation phases, which precede the submission of the project proposal to the donor. Recall from Lecture 1 that the Logical Framework Approach is mandatory at the formulation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High-quality design ensures relevance (conformity with the problems and needs of target groups and with the donor's priorities); logical consistency or internal coherence (a transparent cause-and-effect relationship between resources, activities, results and objectives); measurability (objectively verifiable indicators of achievement at every level of objectives); feasibility (conformity of the planned activities with the available resources, time frame and the consortium's capacity); and sustainability (the capacity of the results to retain their value after donor funding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Errors made at the design stage — an unclear formulation of the problem, the substitution of objectives by the means of achieving them, or insufficient stakeholder analysis — generally cannot be corrected at later implementation stages without a substantial revision of the project. Illustrate the second error: 'to hold a series of training sessions' is a means; the objective is the change that those sessions should bring about for the target group. This underlines the critical importance of the design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2 covers the analytical core of the logical framework approach: needs analysis, the problem tree, its transformation into an objective tree together with strategy analysis, and the analysis of target groups.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development of a project begins with a thorough study of the context and the needs of potential target groups. Sources include statistical data, sectoral studies, reports of international organisations and strategic documents such as national and regional development strategies, as well as primary data obtained through surveys, focus groups and expert interviews. Ask students which sources they would use for a project in their own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tree structures a problem situation and visualises cause-and-effect relationships within the logical framework approach. Steps: formulate the core (focal) problem — the lecture's example is a low level of internationalisation among small and medium-sized enterprises in the region; identify its causes, placed below and broken down into several levels where necessary; identify its effects, placed above; and check logical integrity — every element must stand in a direct cause-and-effect relationship with the adjacent levels. The causes and effects shown are an illustrative example for discussion, not research findings.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tree is constructed by transforming the problem tree: every negative statement (a problem-state) is reformulated into a positive, desired state (an objective-state). Causes are converted into means of achieving the objective, and effects into expected benefits. The objective tree then supports strategy analysis: the analyst decides which branch the project will cover, having regard to the consortium's comparative advantages, its resources and the donor's priorities. This slide addresses self-check question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basis of the problem tree, the population groups or organisations with an interest in resolving the problem are segmented. For each segment we identify specific needs; gender, age and socio-economic characteristics; and potential barriers to accessing the project's benefits. This is the methodology of gender and social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Stakeholder analysis builds on the distinction between beneficiaries, target groups and stakeholders introduced in Lecture 1. It is a systematic process of identifying the relevant parties, assessing their interests, expectations, influence and potential contribution, and determining an engagement strategy for each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identification (an exhaustive list of potential stakeholders); classification (primary and secondary; supporters, neutral parties and opponents); assessment of interests and influence using the power–interest matrix; and the development of an engagement strategy. High-quality stakeholder analysis carried out at the design stage is a precondition for effective stakeholder management at the implementation stage (Topic 7), and it is a criterion taken into account by donor experts when they assess the quality of a proposal.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Identification should be exhaustive: public authorities, local self-government, business associations, academic institutions, civil-society organisations, the mass media, international partners and competing initiatives. Classification distinguishes primary stakeholders (directly affected by the project) from secondary ones (intermediaries who influence implementation indirectly), and supporters from neutral parties and opponents. Ask students why competing initiatives belong on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power–interest grid distributes stakeholders across four quadrants. Key players (high power, high interest) require active and continuous engagement; high-power, low-interest stakeholders should be kept satisfied by being informed of key decisions; low-power, high-interest stakeholders should be kept informed; low-power, low-interest stakeholders are subjects of minimal monitoring only. The engagement strategy then determines the format, frequency and channels of communication with each category throughout the entire project life cycle. For self-check question 2: unlike a simple list, the matrix assigns each stakeholder a position and a corresponding intensity of engagement.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of change explains how and why change will occur in a specific context; intervention logic sets out the vertical hierarchy of objectives at the core of the logical framework approach. Both prepare the ground for the logical framework matrix in Section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Theory of Change (ToC) is a methodology that explains how and why the expected change will occur in a specific context. It explicitly defines the cause-and-effect chain from inputs, through activities, to immediate outputs, intermediate outcomes and, ultimately, long-term impact. The identification of assumptions is mandatory: they are the conditions necessary for each successive level of the chain genuinely to follow from the preceding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logical framework matrix is a structured summary document. The theory of change is a broader analytical and often visual tool — a diagram with cause-and-effect arrows accompanied by a narrative explanation — that justifies the very logic underlying the project even before it is formalised in the logframe. This is the core of self-check question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Intervention logic is the vertical hierarchy of objectives at the core of the logical framework approach. The overall objective (impact) is a long-term, strategic effect to which the project contributes together with other initiatives; the project generally cannot ensure it on its own. The specific objective or purpose (outcome) is the central element: the direct effect for target groups resulting from the use of the project's results; as a rule it is formulated in the singular. Results (outputs) are specific, measurable products and services, directly controlled by the project team. Activities are specific actions carried out using defined resources. Invite discussion of self-check question 5: why a single specific objective?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principle of vertical 'if–then' logic: if activities are implemented (given the relevant assumptions), then results are obtained; if results are obtained (given the assumptions), then the specific objective is achieved; if the specific objective is achieved (given the assumptions), then a contribution is made to the overall objective. Read the staircase from the bottom up, stressing that each step holds only if its assumptions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logical framework matrix (logframe) is a tabular representation of a project's intervention logic and a mandatory element of the vast majority of grant applications under EU programmes and other international donors. We examine its 4×4 structure, the SMART requirements for indicators, and the treatment of assumptions and killer assumptions.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classical logframe is a 4×4 table: its rows correspond to the four levels of the intervention logic, and its columns to four categories of information — the intervention logic itself, objectively verifiable indicators, sources of verification, and assumptions. At the activities level, the indicators column shows the resources (funds, staff, equipment) and the sources column shows information on resource expenditure. Pre-conditions are placed below the assumptions column. Read the assumptions column diagonally: each assumption links one level to the next one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Objectively verifiable indicators must meet the SMART criteria: Specific, Measurable, Achievable, Relevant and Time-bound. Every indicator must include a baseline value at the start of the project and a target value for its completion. The indicator and figures shown are an illustrative example only; ask students to formulate an indicator for one result of their own project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Assumptions are external factors and conditions that lie outside the direct control of the project team but are necessary for the successful transition from one level of the intervention logic to the next. Assumptions whose probability of occurrence is low but whose impact on the project would be critical are classified as killer assumptions and require either a revision of the project design or the development of additional mitigation measures. For self-check question 4, ask students to propose a killer assumption for a project in cross-border economic cooperation. The relationship between the logframe and the risk register is examined in Topic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project idea, however methodologically flawless, will secure funding unless it conforms to the priorities predetermined by a specific donor and a specific call. This section sets out the four elements of strategic fit (alignment)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fit analysis involves: studying the donor's programming documents (multiannual strategic frameworks such as the EU's Multiannual Financial Framework, the work programmes of specific funding instruments, and the thematic priorities of the given year or call); matching the project's objectives with the priorities of the call and adapting the wording to the donor's terminology; analysing the horizontal (cross-cutting) priorities; and analysing the applicant's comparative advantages — why this particular consortium has the institutional capacity, experience and partner network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funnel from top to bottom: the multiannual strategic framework sets broad priorities; the work programme of a specific funding instrument translates them into topics; the call defines the thematic priorities of the given year. The team determines which priority direction (call topic) the idea corresponds to and adapts the wording of the objective and results to the donor's terminology. Conformity is both a formal eligibility criterion and a substantive award criterion in the qualitative assessment, examined in Topic 3. Examples on the slide: the current EU Multiannual Financial Framework covers 2021–2027; the Horizon Europe Work Programme 2026–2027 is an instrument-level work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Horizontal (cross-cutting) priorities — gender equality, environmental sustainability, digitalisation and non-discrimination — must be taken into account in the vast majority of EU projects regardless of their thematic focus; this answers self-check question 6. The applicant must also justify why this particular consortium possesses the institutional capacity, experience and partner network required for the project's successful implementation.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Summarise the logic of the lecture as a single chain: analyse the problem and the people, build the logic of change, formalise it in the logframe, and align it with the donor's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questions follow the order of the lecture. Questions 1, 3 and 6 can be answered directly from the slides; questions 2, 4 and 5 require students to apply the concepts to their own reasoning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 PCM Guidelines are the core reference for the logical framework approach; the Sida handbook and the DFID/BOND guidance deepen the logframe and theory of change respectively; the Horizon Europe Programme Guide illustrates how programme priorities are expressed for applicants.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slideLayout" Target="../slideLayouts/slideLayout1.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image" Target="../media/image-28-7.png"/><Relationship Id="rId8" Type="http://schemas.openxmlformats.org/officeDocument/2006/relationships/slideLayout" Target="../slideLayouts/slideLayout1.xml"/><Relationship Id="rId9"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2</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Project Design: Conceptualisation, Intervention Logic and Project Justification</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From the analysis of problems and stakeholders to the theory of change, the logical framework matrix and strategic fit with donor priorities</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1  ·  Design and Preparation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Project design as the initial element of managing an international project</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Analysis of problems, needs, cause-and-effect relationships and target groups</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Stakeholder analysis: identification, classification, interests, influence and engagement</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Theory of change and intervention logic: shaping the logic of change in an international project</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logical framework matrix: objectives, results, indicators, sources of verification, assumptions and risks</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Conformity of the project idea with the strategic priorities of EU programmes and international donors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Project Design as the Initial Element of Managing an International Project</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does project design involve?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Where is design located in Project Cycle Management?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are errors made at the design stage so costly?</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DEFINITION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What Is Project Design?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a:off x="548640" y="1645920"/>
            <a:ext cx="11091672" cy="1371600"/>
          </a:xfrm>
          <a:prstGeom prst="roundRect">
            <a:avLst>
              <a:gd name="adj" fmla="val 5333"/>
            </a:avLst>
          </a:prstGeom>
          <a:solidFill>
            <a:srgbClr val="E8EEF9"/>
          </a:solidFill>
          <a:ln/>
        </p:spPr>
      </p:sp>
      <p:sp>
        <p:nvSpPr>
          <p:cNvPr id="8" name="Shape 5"/>
          <p:cNvSpPr/>
          <p:nvPr/>
        </p:nvSpPr>
        <p:spPr>
          <a:xfrm>
            <a:off x="868680" y="1965960"/>
            <a:ext cx="640080" cy="6400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041502" y="2138782"/>
            <a:ext cx="294437" cy="294437"/>
          </a:xfrm>
          <a:prstGeom prst="rect">
            <a:avLst/>
          </a:prstGeom>
        </p:spPr>
      </p:pic>
      <p:sp>
        <p:nvSpPr>
          <p:cNvPr id="10" name="Text 6"/>
          <p:cNvSpPr txBox="1"/>
          <p:nvPr/>
        </p:nvSpPr>
        <p:spPr>
          <a:xfrm>
            <a:off x="1737360" y="1965960"/>
            <a:ext cx="9537192" cy="777240"/>
          </a:xfrm>
          <a:prstGeom prst="rect">
            <a:avLst/>
          </a:prstGeom>
          <a:noFill/>
          <a:ln/>
        </p:spPr>
        <p:txBody>
          <a:bodyPr wrap="square" lIns="0" tIns="0" rIns="0" bIns="0" rtlCol="0" anchor="t"/>
          <a:lstStyle/>
          <a:p>
            <a:pPr indent="0" marL="0">
              <a:buNone/>
            </a:pPr>
            <a:r>
              <a:rPr lang="en-US" sz="2000" i="1" dirty="0">
                <a:solidFill>
                  <a:srgbClr val="1B2A4A"/>
                </a:solidFill>
                <a:latin typeface="Cambria" pitchFamily="34" charset="0"/>
                <a:ea typeface="Cambria" pitchFamily="34" charset="-122"/>
                <a:cs typeface="Cambria" pitchFamily="34" charset="-120"/>
              </a:rPr>
              <a:t>Project design is a systematic analytical process of transforming a previously formulated idea into a structured, justified project concept suitable for implementation.</a:t>
            </a:r>
            <a:endParaRPr lang="en-US" sz="2000" dirty="0"/>
          </a:p>
        </p:txBody>
      </p:sp>
      <p:sp>
        <p:nvSpPr>
          <p:cNvPr id="11" name="Shape 7"/>
          <p:cNvSpPr/>
          <p:nvPr/>
        </p:nvSpPr>
        <p:spPr>
          <a:xfrm>
            <a:off x="3431286" y="3291840"/>
            <a:ext cx="5326380" cy="2834640"/>
          </a:xfrm>
          <a:prstGeom prst="roundRect">
            <a:avLst>
              <a:gd name="adj" fmla="val 2581"/>
            </a:avLst>
          </a:prstGeom>
          <a:solidFill>
            <a:srgbClr val="E8EEF9"/>
          </a:solidFill>
          <a:ln/>
        </p:spPr>
      </p:sp>
      <p:sp>
        <p:nvSpPr>
          <p:cNvPr id="12" name="Text 8"/>
          <p:cNvSpPr txBox="1"/>
          <p:nvPr/>
        </p:nvSpPr>
        <p:spPr>
          <a:xfrm>
            <a:off x="3431286" y="3429000"/>
            <a:ext cx="5326380" cy="256032"/>
          </a:xfrm>
          <a:prstGeom prst="rect">
            <a:avLst/>
          </a:prstGeom>
          <a:noFill/>
          <a:ln/>
        </p:spPr>
        <p:txBody>
          <a:bodyPr wrap="square" lIns="0" tIns="0" rIns="0" bIns="0" rtlCol="0" anchor="t"/>
          <a:lstStyle/>
          <a:p>
            <a:pPr algn="ctr" indent="0" marL="0">
              <a:buNone/>
            </a:pPr>
            <a:r>
              <a:rPr lang="en-US" sz="1100" b="1" spc="200" kern="0" dirty="0">
                <a:solidFill>
                  <a:srgbClr val="C9A227"/>
                </a:solidFill>
                <a:latin typeface="Calibri" pitchFamily="34" charset="0"/>
                <a:ea typeface="Calibri" pitchFamily="34" charset="-122"/>
                <a:cs typeface="Calibri" pitchFamily="34" charset="-120"/>
              </a:rPr>
              <a:t>PROJECT DESIGN  ·  PCM IDENTIFICATION AND FORMULATION</a:t>
            </a:r>
            <a:endParaRPr lang="en-US" sz="1100" dirty="0"/>
          </a:p>
        </p:txBody>
      </p:sp>
      <p:sp>
        <p:nvSpPr>
          <p:cNvPr id="13" name="Shape 9"/>
          <p:cNvSpPr/>
          <p:nvPr/>
        </p:nvSpPr>
        <p:spPr>
          <a:xfrm>
            <a:off x="1523619" y="3931920"/>
            <a:ext cx="822960" cy="82296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1745818" y="4154119"/>
            <a:ext cx="378562" cy="378562"/>
          </a:xfrm>
          <a:prstGeom prst="rect">
            <a:avLst/>
          </a:prstGeom>
        </p:spPr>
      </p:pic>
      <p:sp>
        <p:nvSpPr>
          <p:cNvPr id="15" name="Text 10"/>
          <p:cNvSpPr txBox="1"/>
          <p:nvPr/>
        </p:nvSpPr>
        <p:spPr>
          <a:xfrm>
            <a:off x="731520" y="4892040"/>
            <a:ext cx="2407158" cy="36576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Project idea</a:t>
            </a:r>
            <a:endParaRPr lang="en-US" sz="1600" dirty="0"/>
          </a:p>
        </p:txBody>
      </p:sp>
      <p:sp>
        <p:nvSpPr>
          <p:cNvPr id="16" name="Text 11"/>
          <p:cNvSpPr txBox="1"/>
          <p:nvPr/>
        </p:nvSpPr>
        <p:spPr>
          <a:xfrm>
            <a:off x="822960" y="5285232"/>
            <a:ext cx="222427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A previously formulated idea</a:t>
            </a:r>
            <a:endParaRPr lang="en-US" sz="1250" dirty="0"/>
          </a:p>
        </p:txBody>
      </p:sp>
      <p:sp>
        <p:nvSpPr>
          <p:cNvPr id="17" name="Shape 12"/>
          <p:cNvSpPr/>
          <p:nvPr/>
        </p:nvSpPr>
        <p:spPr>
          <a:xfrm>
            <a:off x="2456307" y="4343400"/>
            <a:ext cx="1730502" cy="0"/>
          </a:xfrm>
          <a:prstGeom prst="line">
            <a:avLst/>
          </a:prstGeom>
          <a:noFill/>
          <a:ln w="22225">
            <a:solidFill>
              <a:srgbClr val="31487A"/>
            </a:solidFill>
            <a:prstDash val="solid"/>
            <a:tailEnd type="triangle"/>
          </a:ln>
        </p:spPr>
      </p:sp>
      <p:sp>
        <p:nvSpPr>
          <p:cNvPr id="18" name="Shape 13"/>
          <p:cNvSpPr/>
          <p:nvPr/>
        </p:nvSpPr>
        <p:spPr>
          <a:xfrm>
            <a:off x="4296537" y="3931920"/>
            <a:ext cx="822960" cy="822960"/>
          </a:xfrm>
          <a:prstGeom prst="ellipse">
            <a:avLst/>
          </a:prstGeom>
          <a:solidFill>
            <a:srgbClr val="C9A227"/>
          </a:solidFill>
          <a:ln/>
        </p:spPr>
      </p:sp>
      <p:pic>
        <p:nvPicPr>
          <p:cNvPr id="19" name="Image 2" descr="preencoded.png">    </p:cNvPr>
          <p:cNvPicPr>
            <a:picLocks noChangeAspect="1"/>
          </p:cNvPicPr>
          <p:nvPr/>
        </p:nvPicPr>
        <p:blipFill>
          <a:blip r:embed="rId3"/>
          <a:stretch>
            <a:fillRect/>
          </a:stretch>
        </p:blipFill>
        <p:spPr>
          <a:xfrm>
            <a:off x="4518736" y="4154119"/>
            <a:ext cx="378562" cy="378562"/>
          </a:xfrm>
          <a:prstGeom prst="rect">
            <a:avLst/>
          </a:prstGeom>
        </p:spPr>
      </p:pic>
      <p:sp>
        <p:nvSpPr>
          <p:cNvPr id="20" name="Text 14"/>
          <p:cNvSpPr txBox="1"/>
          <p:nvPr/>
        </p:nvSpPr>
        <p:spPr>
          <a:xfrm>
            <a:off x="3504438" y="4892040"/>
            <a:ext cx="2407158" cy="36576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Identification</a:t>
            </a:r>
            <a:endParaRPr lang="en-US" sz="1600" dirty="0"/>
          </a:p>
        </p:txBody>
      </p:sp>
      <p:sp>
        <p:nvSpPr>
          <p:cNvPr id="21" name="Text 15"/>
          <p:cNvSpPr txBox="1"/>
          <p:nvPr/>
        </p:nvSpPr>
        <p:spPr>
          <a:xfrm>
            <a:off x="3595878" y="5285232"/>
            <a:ext cx="222427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Analysis of problems, needs and project ideas</a:t>
            </a:r>
            <a:endParaRPr lang="en-US" sz="1250" dirty="0"/>
          </a:p>
        </p:txBody>
      </p:sp>
      <p:sp>
        <p:nvSpPr>
          <p:cNvPr id="22" name="Shape 16"/>
          <p:cNvSpPr/>
          <p:nvPr/>
        </p:nvSpPr>
        <p:spPr>
          <a:xfrm>
            <a:off x="5229225" y="4343400"/>
            <a:ext cx="1730502" cy="0"/>
          </a:xfrm>
          <a:prstGeom prst="line">
            <a:avLst/>
          </a:prstGeom>
          <a:noFill/>
          <a:ln w="22225">
            <a:solidFill>
              <a:srgbClr val="31487A"/>
            </a:solidFill>
            <a:prstDash val="solid"/>
            <a:tailEnd type="triangle"/>
          </a:ln>
        </p:spPr>
      </p:sp>
      <p:sp>
        <p:nvSpPr>
          <p:cNvPr id="23" name="Shape 17"/>
          <p:cNvSpPr/>
          <p:nvPr/>
        </p:nvSpPr>
        <p:spPr>
          <a:xfrm>
            <a:off x="7069455" y="3931920"/>
            <a:ext cx="822960" cy="822960"/>
          </a:xfrm>
          <a:prstGeom prst="ellipse">
            <a:avLst/>
          </a:prstGeom>
          <a:solidFill>
            <a:srgbClr val="C9A227"/>
          </a:solidFill>
          <a:ln/>
        </p:spPr>
      </p:sp>
      <p:pic>
        <p:nvPicPr>
          <p:cNvPr id="24" name="Image 3" descr="preencoded.png">    </p:cNvPr>
          <p:cNvPicPr>
            <a:picLocks noChangeAspect="1"/>
          </p:cNvPicPr>
          <p:nvPr/>
        </p:nvPicPr>
        <p:blipFill>
          <a:blip r:embed="rId4"/>
          <a:stretch>
            <a:fillRect/>
          </a:stretch>
        </p:blipFill>
        <p:spPr>
          <a:xfrm>
            <a:off x="7291654" y="4154119"/>
            <a:ext cx="378562" cy="378562"/>
          </a:xfrm>
          <a:prstGeom prst="rect">
            <a:avLst/>
          </a:prstGeom>
        </p:spPr>
      </p:pic>
      <p:sp>
        <p:nvSpPr>
          <p:cNvPr id="25" name="Text 18"/>
          <p:cNvSpPr txBox="1"/>
          <p:nvPr/>
        </p:nvSpPr>
        <p:spPr>
          <a:xfrm>
            <a:off x="6277356" y="4892040"/>
            <a:ext cx="2407158" cy="36576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Formulation</a:t>
            </a:r>
            <a:endParaRPr lang="en-US" sz="1600" dirty="0"/>
          </a:p>
        </p:txBody>
      </p:sp>
      <p:sp>
        <p:nvSpPr>
          <p:cNvPr id="26" name="Text 19"/>
          <p:cNvSpPr txBox="1"/>
          <p:nvPr/>
        </p:nvSpPr>
        <p:spPr>
          <a:xfrm>
            <a:off x="6368796" y="5285232"/>
            <a:ext cx="222427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Detailed design using the Logical Framework Approach</a:t>
            </a:r>
            <a:endParaRPr lang="en-US" sz="1250" dirty="0"/>
          </a:p>
        </p:txBody>
      </p:sp>
      <p:sp>
        <p:nvSpPr>
          <p:cNvPr id="27" name="Shape 20"/>
          <p:cNvSpPr/>
          <p:nvPr/>
        </p:nvSpPr>
        <p:spPr>
          <a:xfrm>
            <a:off x="8002143" y="4343400"/>
            <a:ext cx="1730502" cy="0"/>
          </a:xfrm>
          <a:prstGeom prst="line">
            <a:avLst/>
          </a:prstGeom>
          <a:noFill/>
          <a:ln w="22225">
            <a:solidFill>
              <a:srgbClr val="31487A"/>
            </a:solidFill>
            <a:prstDash val="solid"/>
            <a:tailEnd type="triangle"/>
          </a:ln>
        </p:spPr>
      </p:sp>
      <p:sp>
        <p:nvSpPr>
          <p:cNvPr id="28" name="Shape 21"/>
          <p:cNvSpPr/>
          <p:nvPr/>
        </p:nvSpPr>
        <p:spPr>
          <a:xfrm>
            <a:off x="9842373" y="3931920"/>
            <a:ext cx="822960" cy="822960"/>
          </a:xfrm>
          <a:prstGeom prst="ellipse">
            <a:avLst/>
          </a:prstGeom>
          <a:solidFill>
            <a:srgbClr val="1B2A4A"/>
          </a:solidFill>
          <a:ln/>
        </p:spPr>
      </p:sp>
      <p:pic>
        <p:nvPicPr>
          <p:cNvPr id="29" name="Image 4" descr="preencoded.png">    </p:cNvPr>
          <p:cNvPicPr>
            <a:picLocks noChangeAspect="1"/>
          </p:cNvPicPr>
          <p:nvPr/>
        </p:nvPicPr>
        <p:blipFill>
          <a:blip r:embed="rId5"/>
          <a:stretch>
            <a:fillRect/>
          </a:stretch>
        </p:blipFill>
        <p:spPr>
          <a:xfrm>
            <a:off x="10064572" y="4154119"/>
            <a:ext cx="378562" cy="378562"/>
          </a:xfrm>
          <a:prstGeom prst="rect">
            <a:avLst/>
          </a:prstGeom>
        </p:spPr>
      </p:pic>
      <p:sp>
        <p:nvSpPr>
          <p:cNvPr id="30" name="Text 22"/>
          <p:cNvSpPr txBox="1"/>
          <p:nvPr/>
        </p:nvSpPr>
        <p:spPr>
          <a:xfrm>
            <a:off x="9050274" y="4892040"/>
            <a:ext cx="2407158" cy="365760"/>
          </a:xfrm>
          <a:prstGeom prst="rect">
            <a:avLst/>
          </a:prstGeom>
          <a:noFill/>
          <a:ln/>
        </p:spPr>
        <p:txBody>
          <a:bodyPr wrap="square" lIns="0" tIns="0" rIns="0" bIns="0" rtlCol="0" anchor="t"/>
          <a:lstStyle/>
          <a:p>
            <a:pPr algn="ctr" indent="0" marL="0">
              <a:buNone/>
            </a:pPr>
            <a:r>
              <a:rPr lang="en-US" sz="1600" b="1" dirty="0">
                <a:solidFill>
                  <a:srgbClr val="1B2A4A"/>
                </a:solidFill>
                <a:latin typeface="Calibri" pitchFamily="34" charset="0"/>
                <a:ea typeface="Calibri" pitchFamily="34" charset="-122"/>
                <a:cs typeface="Calibri" pitchFamily="34" charset="-120"/>
              </a:rPr>
              <a:t>Submission</a:t>
            </a:r>
            <a:endParaRPr lang="en-US" sz="1600" dirty="0"/>
          </a:p>
        </p:txBody>
      </p:sp>
      <p:sp>
        <p:nvSpPr>
          <p:cNvPr id="31" name="Text 23"/>
          <p:cNvSpPr txBox="1"/>
          <p:nvPr/>
        </p:nvSpPr>
        <p:spPr>
          <a:xfrm>
            <a:off x="9141714" y="5285232"/>
            <a:ext cx="2224278" cy="594360"/>
          </a:xfrm>
          <a:prstGeom prst="rect">
            <a:avLst/>
          </a:prstGeom>
          <a:noFill/>
          <a:ln/>
        </p:spPr>
        <p:txBody>
          <a:bodyPr wrap="square" lIns="0" tIns="0" rIns="0" bIns="0" rtlCol="0" anchor="t"/>
          <a:lstStyle/>
          <a:p>
            <a:pPr algn="ctr" indent="0" marL="0">
              <a:buNone/>
            </a:pPr>
            <a:r>
              <a:rPr lang="en-US" sz="1250" dirty="0">
                <a:solidFill>
                  <a:srgbClr val="2B3445"/>
                </a:solidFill>
                <a:latin typeface="Calibri" pitchFamily="34" charset="0"/>
                <a:ea typeface="Calibri" pitchFamily="34" charset="-122"/>
                <a:cs typeface="Calibri" pitchFamily="34" charset="-120"/>
              </a:rPr>
              <a:t>The project proposal is submitted to the donor</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QUALITY OF DESIGN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Five Qualities That High-Quality Design Ensures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Shape 4"/>
          <p:cNvSpPr/>
          <p:nvPr/>
        </p:nvSpPr>
        <p:spPr>
          <a:xfrm>
            <a:off x="548640" y="1691640"/>
            <a:ext cx="3566160" cy="4434840"/>
          </a:xfrm>
          <a:prstGeom prst="roundRect">
            <a:avLst>
              <a:gd name="adj" fmla="val 2051"/>
            </a:avLst>
          </a:prstGeom>
          <a:solidFill>
            <a:srgbClr val="1B2A4A"/>
          </a:solidFill>
          <a:ln/>
        </p:spPr>
      </p:sp>
      <p:sp>
        <p:nvSpPr>
          <p:cNvPr id="8" name="Text 5"/>
          <p:cNvSpPr txBox="1"/>
          <p:nvPr/>
        </p:nvSpPr>
        <p:spPr>
          <a:xfrm>
            <a:off x="868680" y="1920240"/>
            <a:ext cx="2926080" cy="1463040"/>
          </a:xfrm>
          <a:prstGeom prst="rect">
            <a:avLst/>
          </a:prstGeom>
          <a:noFill/>
          <a:ln/>
        </p:spPr>
        <p:txBody>
          <a:bodyPr wrap="square" lIns="0" tIns="0" rIns="0" bIns="0" rtlCol="0" anchor="t"/>
          <a:lstStyle/>
          <a:p>
            <a:pPr indent="0" marL="0">
              <a:buNone/>
            </a:pPr>
            <a:r>
              <a:rPr lang="en-US" sz="9600" b="1" dirty="0">
                <a:solidFill>
                  <a:srgbClr val="C9A227"/>
                </a:solidFill>
                <a:latin typeface="Cambria" pitchFamily="34" charset="0"/>
                <a:ea typeface="Cambria" pitchFamily="34" charset="-122"/>
                <a:cs typeface="Cambria" pitchFamily="34" charset="-120"/>
              </a:rPr>
              <a:t>5</a:t>
            </a:r>
            <a:endParaRPr lang="en-US" sz="9600" dirty="0"/>
          </a:p>
        </p:txBody>
      </p:sp>
      <p:sp>
        <p:nvSpPr>
          <p:cNvPr id="9" name="Text 6"/>
          <p:cNvSpPr txBox="1"/>
          <p:nvPr/>
        </p:nvSpPr>
        <p:spPr>
          <a:xfrm>
            <a:off x="868680" y="3474720"/>
            <a:ext cx="2926080" cy="100584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qualities that high-quality project design ensures</a:t>
            </a:r>
            <a:endParaRPr lang="en-US" sz="1900" dirty="0"/>
          </a:p>
        </p:txBody>
      </p:sp>
      <p:sp>
        <p:nvSpPr>
          <p:cNvPr id="10" name="Text 7"/>
          <p:cNvSpPr txBox="1"/>
          <p:nvPr/>
        </p:nvSpPr>
        <p:spPr>
          <a:xfrm>
            <a:off x="868680" y="4754880"/>
            <a:ext cx="2926080" cy="1097280"/>
          </a:xfrm>
          <a:prstGeom prst="rect">
            <a:avLst/>
          </a:prstGeom>
          <a:noFill/>
          <a:ln/>
        </p:spPr>
        <p:txBody>
          <a:bodyPr wrap="square" lIns="0" tIns="0" rIns="0" bIns="0" rtlCol="0" anchor="t"/>
          <a:lstStyle/>
          <a:p>
            <a:pPr indent="0" marL="0">
              <a:buNone/>
            </a:pPr>
            <a:r>
              <a:rPr lang="en-US" sz="1300" i="1" dirty="0">
                <a:solidFill>
                  <a:srgbClr val="AFC0DD"/>
                </a:solidFill>
                <a:latin typeface="Calibri" pitchFamily="34" charset="0"/>
                <a:ea typeface="Calibri" pitchFamily="34" charset="-122"/>
                <a:cs typeface="Calibri" pitchFamily="34" charset="-120"/>
              </a:rPr>
              <a:t>They are built in at the identification and formulation stages, before the proposal reaches the donor.</a:t>
            </a:r>
            <a:endParaRPr lang="en-US" sz="1300" dirty="0"/>
          </a:p>
        </p:txBody>
      </p:sp>
      <p:sp>
        <p:nvSpPr>
          <p:cNvPr id="11" name="Shape 8"/>
          <p:cNvSpPr/>
          <p:nvPr/>
        </p:nvSpPr>
        <p:spPr>
          <a:xfrm>
            <a:off x="4526280" y="1816913"/>
            <a:ext cx="548640" cy="548640"/>
          </a:xfrm>
          <a:prstGeom prst="ellipse">
            <a:avLst/>
          </a:prstGeom>
          <a:solidFill>
            <a:srgbClr val="1B2A4A"/>
          </a:solidFill>
          <a:ln/>
        </p:spPr>
      </p:sp>
      <p:pic>
        <p:nvPicPr>
          <p:cNvPr id="12" name="Image 0" descr="preencoded.png">    </p:cNvPr>
          <p:cNvPicPr>
            <a:picLocks noChangeAspect="1"/>
          </p:cNvPicPr>
          <p:nvPr/>
        </p:nvPicPr>
        <p:blipFill>
          <a:blip r:embed="rId1"/>
          <a:stretch>
            <a:fillRect/>
          </a:stretch>
        </p:blipFill>
        <p:spPr>
          <a:xfrm>
            <a:off x="4674413" y="1965046"/>
            <a:ext cx="252374" cy="252374"/>
          </a:xfrm>
          <a:prstGeom prst="rect">
            <a:avLst/>
          </a:prstGeom>
        </p:spPr>
      </p:pic>
      <p:sp>
        <p:nvSpPr>
          <p:cNvPr id="13" name="Text 9"/>
          <p:cNvSpPr txBox="1"/>
          <p:nvPr/>
        </p:nvSpPr>
        <p:spPr>
          <a:xfrm>
            <a:off x="5349240" y="1691640"/>
            <a:ext cx="62910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Relevance</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Conformity with the problems and needs of target groups and with the donor's priorities.</a:t>
            </a:r>
            <a:endParaRPr lang="en-US" sz="1400" dirty="0"/>
          </a:p>
        </p:txBody>
      </p:sp>
      <p:sp>
        <p:nvSpPr>
          <p:cNvPr id="14" name="Shape 10"/>
          <p:cNvSpPr/>
          <p:nvPr/>
        </p:nvSpPr>
        <p:spPr>
          <a:xfrm>
            <a:off x="4526280" y="2725826"/>
            <a:ext cx="548640" cy="54864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4674413" y="2873959"/>
            <a:ext cx="252374" cy="252374"/>
          </a:xfrm>
          <a:prstGeom prst="rect">
            <a:avLst/>
          </a:prstGeom>
        </p:spPr>
      </p:pic>
      <p:sp>
        <p:nvSpPr>
          <p:cNvPr id="16" name="Text 11"/>
          <p:cNvSpPr txBox="1"/>
          <p:nvPr/>
        </p:nvSpPr>
        <p:spPr>
          <a:xfrm>
            <a:off x="5349240" y="2600554"/>
            <a:ext cx="62910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Logical consistency (internal coherence)</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 transparent cause-and-effect relationship between resources, activities, results and objectives.</a:t>
            </a:r>
            <a:endParaRPr lang="en-US" sz="1400" dirty="0"/>
          </a:p>
        </p:txBody>
      </p:sp>
      <p:sp>
        <p:nvSpPr>
          <p:cNvPr id="17" name="Shape 12"/>
          <p:cNvSpPr/>
          <p:nvPr/>
        </p:nvSpPr>
        <p:spPr>
          <a:xfrm>
            <a:off x="4526280" y="3634740"/>
            <a:ext cx="548640" cy="548640"/>
          </a:xfrm>
          <a:prstGeom prst="ellipse">
            <a:avLst/>
          </a:prstGeom>
          <a:solidFill>
            <a:srgbClr val="1B2A4A"/>
          </a:solidFill>
          <a:ln/>
        </p:spPr>
      </p:sp>
      <p:pic>
        <p:nvPicPr>
          <p:cNvPr id="18" name="Image 2" descr="preencoded.png">    </p:cNvPr>
          <p:cNvPicPr>
            <a:picLocks noChangeAspect="1"/>
          </p:cNvPicPr>
          <p:nvPr/>
        </p:nvPicPr>
        <p:blipFill>
          <a:blip r:embed="rId3"/>
          <a:stretch>
            <a:fillRect/>
          </a:stretch>
        </p:blipFill>
        <p:spPr>
          <a:xfrm>
            <a:off x="4674413" y="3782873"/>
            <a:ext cx="252374" cy="252374"/>
          </a:xfrm>
          <a:prstGeom prst="rect">
            <a:avLst/>
          </a:prstGeom>
        </p:spPr>
      </p:pic>
      <p:sp>
        <p:nvSpPr>
          <p:cNvPr id="19" name="Text 13"/>
          <p:cNvSpPr txBox="1"/>
          <p:nvPr/>
        </p:nvSpPr>
        <p:spPr>
          <a:xfrm>
            <a:off x="5349240" y="3509467"/>
            <a:ext cx="62910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Measurability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Objectively verifiable indicators of achievement at every level of objectives.</a:t>
            </a:r>
            <a:endParaRPr lang="en-US" sz="1400" dirty="0"/>
          </a:p>
        </p:txBody>
      </p:sp>
      <p:sp>
        <p:nvSpPr>
          <p:cNvPr id="20" name="Shape 14"/>
          <p:cNvSpPr/>
          <p:nvPr/>
        </p:nvSpPr>
        <p:spPr>
          <a:xfrm>
            <a:off x="4526280" y="4543654"/>
            <a:ext cx="548640" cy="54864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4674413" y="4691786"/>
            <a:ext cx="252374" cy="252374"/>
          </a:xfrm>
          <a:prstGeom prst="rect">
            <a:avLst/>
          </a:prstGeom>
        </p:spPr>
      </p:pic>
      <p:sp>
        <p:nvSpPr>
          <p:cNvPr id="22" name="Text 15"/>
          <p:cNvSpPr txBox="1"/>
          <p:nvPr/>
        </p:nvSpPr>
        <p:spPr>
          <a:xfrm>
            <a:off x="5349240" y="4418381"/>
            <a:ext cx="62910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Feasibility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Planned activities match the available resources, time frame and the consortium's capacity.</a:t>
            </a:r>
            <a:endParaRPr lang="en-US" sz="1400" dirty="0"/>
          </a:p>
        </p:txBody>
      </p:sp>
      <p:sp>
        <p:nvSpPr>
          <p:cNvPr id="23" name="Shape 16"/>
          <p:cNvSpPr/>
          <p:nvPr/>
        </p:nvSpPr>
        <p:spPr>
          <a:xfrm>
            <a:off x="4526280" y="5452567"/>
            <a:ext cx="548640" cy="548640"/>
          </a:xfrm>
          <a:prstGeom prst="ellipse">
            <a:avLst/>
          </a:prstGeom>
          <a:solidFill>
            <a:srgbClr val="1B2A4A"/>
          </a:solidFill>
          <a:ln/>
        </p:spPr>
      </p:sp>
      <p:pic>
        <p:nvPicPr>
          <p:cNvPr id="24" name="Image 4" descr="preencoded.png">    </p:cNvPr>
          <p:cNvPicPr>
            <a:picLocks noChangeAspect="1"/>
          </p:cNvPicPr>
          <p:nvPr/>
        </p:nvPicPr>
        <p:blipFill>
          <a:blip r:embed="rId5"/>
          <a:stretch>
            <a:fillRect/>
          </a:stretch>
        </p:blipFill>
        <p:spPr>
          <a:xfrm>
            <a:off x="4674413" y="5600700"/>
            <a:ext cx="252374" cy="252374"/>
          </a:xfrm>
          <a:prstGeom prst="rect">
            <a:avLst/>
          </a:prstGeom>
        </p:spPr>
      </p:pic>
      <p:sp>
        <p:nvSpPr>
          <p:cNvPr id="25" name="Text 17"/>
          <p:cNvSpPr txBox="1"/>
          <p:nvPr/>
        </p:nvSpPr>
        <p:spPr>
          <a:xfrm>
            <a:off x="5349240" y="5327294"/>
            <a:ext cx="6291072" cy="799186"/>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Sustainability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project's results retain their value after donor funding ends.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THE CRITICAL IMPORTANCE OF DESIGN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Why Design Errors Are So Costly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48640" y="1737360"/>
            <a:ext cx="6126480" cy="1280160"/>
          </a:xfrm>
          <a:prstGeom prst="roundRect">
            <a:avLst>
              <a:gd name="adj" fmla="val 5714"/>
            </a:avLst>
          </a:prstGeom>
          <a:solidFill>
            <a:srgbClr val="F4F7FC"/>
          </a:solidFill>
          <a:ln/>
        </p:spPr>
      </p:sp>
      <p:sp>
        <p:nvSpPr>
          <p:cNvPr id="8" name="Shape 5"/>
          <p:cNvSpPr/>
          <p:nvPr/>
        </p:nvSpPr>
        <p:spPr>
          <a:xfrm>
            <a:off x="822960" y="2057400"/>
            <a:ext cx="640080" cy="6400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95782" y="2230222"/>
            <a:ext cx="294437" cy="294437"/>
          </a:xfrm>
          <a:prstGeom prst="rect">
            <a:avLst/>
          </a:prstGeom>
        </p:spPr>
      </p:pic>
      <p:sp>
        <p:nvSpPr>
          <p:cNvPr id="10" name="Text 6"/>
          <p:cNvSpPr txBox="1"/>
          <p:nvPr/>
        </p:nvSpPr>
        <p:spPr>
          <a:xfrm>
            <a:off x="1691640" y="1828800"/>
            <a:ext cx="4800600" cy="10972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Unclear formulation of the problem</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The central negative state that the project seeks to overcome is not clearly defined.</a:t>
            </a:r>
            <a:endParaRPr lang="en-US" sz="1400" dirty="0"/>
          </a:p>
        </p:txBody>
      </p:sp>
      <p:sp>
        <p:nvSpPr>
          <p:cNvPr id="11" name="Shape 7"/>
          <p:cNvSpPr/>
          <p:nvPr/>
        </p:nvSpPr>
        <p:spPr>
          <a:xfrm>
            <a:off x="6766560" y="2377440"/>
            <a:ext cx="777240" cy="0"/>
          </a:xfrm>
          <a:prstGeom prst="line">
            <a:avLst/>
          </a:prstGeom>
          <a:noFill/>
          <a:ln w="22225">
            <a:solidFill>
              <a:srgbClr val="31487A"/>
            </a:solidFill>
            <a:prstDash val="solid"/>
            <a:tailEnd type="triangle"/>
          </a:ln>
        </p:spPr>
      </p:sp>
      <p:sp>
        <p:nvSpPr>
          <p:cNvPr id="12" name="Shape 8"/>
          <p:cNvSpPr/>
          <p:nvPr/>
        </p:nvSpPr>
        <p:spPr>
          <a:xfrm>
            <a:off x="548640" y="3291840"/>
            <a:ext cx="6126480" cy="1280160"/>
          </a:xfrm>
          <a:prstGeom prst="roundRect">
            <a:avLst>
              <a:gd name="adj" fmla="val 5714"/>
            </a:avLst>
          </a:prstGeom>
          <a:solidFill>
            <a:srgbClr val="F4F7FC"/>
          </a:solidFill>
          <a:ln/>
        </p:spPr>
      </p:sp>
      <p:sp>
        <p:nvSpPr>
          <p:cNvPr id="13" name="Shape 9"/>
          <p:cNvSpPr/>
          <p:nvPr/>
        </p:nvSpPr>
        <p:spPr>
          <a:xfrm>
            <a:off x="822960" y="3611880"/>
            <a:ext cx="640080" cy="64008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995782" y="3784702"/>
            <a:ext cx="294437" cy="294437"/>
          </a:xfrm>
          <a:prstGeom prst="rect">
            <a:avLst/>
          </a:prstGeom>
        </p:spPr>
      </p:pic>
      <p:sp>
        <p:nvSpPr>
          <p:cNvPr id="15" name="Text 10"/>
          <p:cNvSpPr txBox="1"/>
          <p:nvPr/>
        </p:nvSpPr>
        <p:spPr>
          <a:xfrm>
            <a:off x="1691640" y="3383280"/>
            <a:ext cx="4800600" cy="10972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Objectives replaced by means</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The objective names a means (e.g. “to hold trainings”) instead of the desired change.</a:t>
            </a:r>
            <a:endParaRPr lang="en-US" sz="1400" dirty="0"/>
          </a:p>
        </p:txBody>
      </p:sp>
      <p:sp>
        <p:nvSpPr>
          <p:cNvPr id="16" name="Shape 11"/>
          <p:cNvSpPr/>
          <p:nvPr/>
        </p:nvSpPr>
        <p:spPr>
          <a:xfrm>
            <a:off x="6766560" y="3931920"/>
            <a:ext cx="777240" cy="0"/>
          </a:xfrm>
          <a:prstGeom prst="line">
            <a:avLst/>
          </a:prstGeom>
          <a:noFill/>
          <a:ln w="22225">
            <a:solidFill>
              <a:srgbClr val="31487A"/>
            </a:solidFill>
            <a:prstDash val="solid"/>
            <a:tailEnd type="triangle"/>
          </a:ln>
        </p:spPr>
      </p:sp>
      <p:sp>
        <p:nvSpPr>
          <p:cNvPr id="17" name="Shape 12"/>
          <p:cNvSpPr/>
          <p:nvPr/>
        </p:nvSpPr>
        <p:spPr>
          <a:xfrm>
            <a:off x="548640" y="4846320"/>
            <a:ext cx="6126480" cy="1280160"/>
          </a:xfrm>
          <a:prstGeom prst="roundRect">
            <a:avLst>
              <a:gd name="adj" fmla="val 5714"/>
            </a:avLst>
          </a:prstGeom>
          <a:solidFill>
            <a:srgbClr val="F4F7FC"/>
          </a:solidFill>
          <a:ln/>
        </p:spPr>
      </p:sp>
      <p:sp>
        <p:nvSpPr>
          <p:cNvPr id="18" name="Shape 13"/>
          <p:cNvSpPr/>
          <p:nvPr/>
        </p:nvSpPr>
        <p:spPr>
          <a:xfrm>
            <a:off x="822960" y="5166360"/>
            <a:ext cx="640080" cy="64008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995782" y="5339182"/>
            <a:ext cx="294437" cy="294437"/>
          </a:xfrm>
          <a:prstGeom prst="rect">
            <a:avLst/>
          </a:prstGeom>
        </p:spPr>
      </p:pic>
      <p:sp>
        <p:nvSpPr>
          <p:cNvPr id="20" name="Text 14"/>
          <p:cNvSpPr txBox="1"/>
          <p:nvPr/>
        </p:nvSpPr>
        <p:spPr>
          <a:xfrm>
            <a:off x="1691640" y="4937760"/>
            <a:ext cx="4800600" cy="10972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Insufficient stakeholder analysis</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Relevant parties, their interests and their influence are overlooked.</a:t>
            </a:r>
            <a:endParaRPr lang="en-US" sz="1400" dirty="0"/>
          </a:p>
        </p:txBody>
      </p:sp>
      <p:sp>
        <p:nvSpPr>
          <p:cNvPr id="21" name="Shape 15"/>
          <p:cNvSpPr/>
          <p:nvPr/>
        </p:nvSpPr>
        <p:spPr>
          <a:xfrm>
            <a:off x="6766560" y="5486400"/>
            <a:ext cx="777240" cy="0"/>
          </a:xfrm>
          <a:prstGeom prst="line">
            <a:avLst/>
          </a:prstGeom>
          <a:noFill/>
          <a:ln w="22225">
            <a:solidFill>
              <a:srgbClr val="31487A"/>
            </a:solidFill>
            <a:prstDash val="solid"/>
            <a:tailEnd type="triangle"/>
          </a:ln>
        </p:spPr>
      </p:sp>
      <p:sp>
        <p:nvSpPr>
          <p:cNvPr id="22" name="Shape 16"/>
          <p:cNvSpPr/>
          <p:nvPr/>
        </p:nvSpPr>
        <p:spPr>
          <a:xfrm>
            <a:off x="7635240" y="1737360"/>
            <a:ext cx="4005072" cy="4389120"/>
          </a:xfrm>
          <a:prstGeom prst="roundRect">
            <a:avLst>
              <a:gd name="adj" fmla="val 1826"/>
            </a:avLst>
          </a:prstGeom>
          <a:solidFill>
            <a:srgbClr val="1B2A4A"/>
          </a:solidFill>
          <a:ln/>
        </p:spPr>
      </p:sp>
      <p:sp>
        <p:nvSpPr>
          <p:cNvPr id="23" name="Shape 17"/>
          <p:cNvSpPr/>
          <p:nvPr/>
        </p:nvSpPr>
        <p:spPr>
          <a:xfrm>
            <a:off x="7955280" y="2057400"/>
            <a:ext cx="731520" cy="731520"/>
          </a:xfrm>
          <a:prstGeom prst="ellipse">
            <a:avLst/>
          </a:prstGeom>
          <a:solidFill>
            <a:srgbClr val="31487A"/>
          </a:solidFill>
          <a:ln/>
        </p:spPr>
      </p:sp>
      <p:pic>
        <p:nvPicPr>
          <p:cNvPr id="24" name="Image 3" descr="preencoded.png">    </p:cNvPr>
          <p:cNvPicPr>
            <a:picLocks noChangeAspect="1"/>
          </p:cNvPicPr>
          <p:nvPr/>
        </p:nvPicPr>
        <p:blipFill>
          <a:blip r:embed="rId4"/>
          <a:stretch>
            <a:fillRect/>
          </a:stretch>
        </p:blipFill>
        <p:spPr>
          <a:xfrm>
            <a:off x="8152790" y="2254910"/>
            <a:ext cx="336499" cy="336499"/>
          </a:xfrm>
          <a:prstGeom prst="rect">
            <a:avLst/>
          </a:prstGeom>
        </p:spPr>
      </p:pic>
      <p:sp>
        <p:nvSpPr>
          <p:cNvPr id="25" name="Text 18"/>
          <p:cNvSpPr txBox="1"/>
          <p:nvPr/>
        </p:nvSpPr>
        <p:spPr>
          <a:xfrm>
            <a:off x="7955280" y="3017520"/>
            <a:ext cx="347472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CONSEQUENCE</a:t>
            </a:r>
            <a:endParaRPr lang="en-US" sz="1100" dirty="0"/>
          </a:p>
        </p:txBody>
      </p:sp>
      <p:sp>
        <p:nvSpPr>
          <p:cNvPr id="26" name="Text 19"/>
          <p:cNvSpPr txBox="1"/>
          <p:nvPr/>
        </p:nvSpPr>
        <p:spPr>
          <a:xfrm>
            <a:off x="7955280" y="3337560"/>
            <a:ext cx="3429000" cy="173736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Such errors generally cannot be corrected at later implementation stages without a substantial revision of the project.</a:t>
            </a:r>
            <a:endParaRPr lang="en-US" sz="1900" dirty="0"/>
          </a:p>
        </p:txBody>
      </p:sp>
      <p:sp>
        <p:nvSpPr>
          <p:cNvPr id="27" name="Text 20"/>
          <p:cNvSpPr txBox="1"/>
          <p:nvPr/>
        </p:nvSpPr>
        <p:spPr>
          <a:xfrm>
            <a:off x="7955280" y="5212080"/>
            <a:ext cx="3429000" cy="640080"/>
          </a:xfrm>
          <a:prstGeom prst="rect">
            <a:avLst/>
          </a:prstGeom>
          <a:noFill/>
          <a:ln/>
        </p:spPr>
        <p:txBody>
          <a:bodyPr wrap="square" lIns="0" tIns="0" rIns="0" bIns="0" rtlCol="0" anchor="t"/>
          <a:lstStyle/>
          <a:p>
            <a:pPr indent="0" marL="0">
              <a:buNone/>
            </a:pPr>
            <a:r>
              <a:rPr lang="en-US" sz="1400" i="1" dirty="0">
                <a:solidFill>
                  <a:srgbClr val="E9D68F"/>
                </a:solidFill>
                <a:latin typeface="Calibri" pitchFamily="34" charset="0"/>
                <a:ea typeface="Calibri" pitchFamily="34" charset="-122"/>
                <a:cs typeface="Calibri" pitchFamily="34" charset="-120"/>
              </a:rPr>
              <a:t>Hence the critical importance of the design stage.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Analysis of Problems, Needs,</a:t>
            </a:r>
            <a:endParaRPr lang="en-US" sz="3200" dirty="0"/>
          </a:p>
          <a:p>
            <a:pPr indent="0" marL="0">
              <a:buNone/>
            </a:pPr>
            <a:r>
              <a:rPr lang="en-US" sz="3200" b="1" dirty="0">
                <a:solidFill>
                  <a:srgbClr val="FFFFFF"/>
                </a:solidFill>
                <a:latin typeface="Cambria" pitchFamily="34" charset="0"/>
                <a:ea typeface="Cambria" pitchFamily="34" charset="-122"/>
                <a:cs typeface="Cambria" pitchFamily="34" charset="-120"/>
              </a:rPr>
              <a:t>Cause-and-Effect Relationships and Target Groups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sources of evidence support a needs analysis?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is a problem tree built and turned into an objective tree?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Who are the target groups, and what barriers do they face?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2.1 · NEEDS ANALYSIS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Needs Analysis: Where the Evidence Comes From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48640" y="1691640"/>
            <a:ext cx="5394960" cy="3474720"/>
          </a:xfrm>
          <a:prstGeom prst="roundRect">
            <a:avLst>
              <a:gd name="adj" fmla="val 2105"/>
            </a:avLst>
          </a:prstGeom>
          <a:solidFill>
            <a:srgbClr val="F4F7FC"/>
          </a:solidFill>
          <a:ln/>
        </p:spPr>
      </p:sp>
      <p:sp>
        <p:nvSpPr>
          <p:cNvPr id="8" name="Shape 5"/>
          <p:cNvSpPr/>
          <p:nvPr/>
        </p:nvSpPr>
        <p:spPr>
          <a:xfrm>
            <a:off x="822960" y="192024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080717"/>
            <a:ext cx="273406" cy="273406"/>
          </a:xfrm>
          <a:prstGeom prst="rect">
            <a:avLst/>
          </a:prstGeom>
        </p:spPr>
      </p:pic>
      <p:sp>
        <p:nvSpPr>
          <p:cNvPr id="10" name="Text 6"/>
          <p:cNvSpPr txBox="1"/>
          <p:nvPr/>
        </p:nvSpPr>
        <p:spPr>
          <a:xfrm>
            <a:off x="1600200" y="1920240"/>
            <a:ext cx="411480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Existing (secondary) sources</a:t>
            </a:r>
            <a:endParaRPr lang="en-US" sz="1800" dirty="0"/>
          </a:p>
        </p:txBody>
      </p:sp>
      <p:sp>
        <p:nvSpPr>
          <p:cNvPr id="11" name="Shape 7"/>
          <p:cNvSpPr/>
          <p:nvPr/>
        </p:nvSpPr>
        <p:spPr>
          <a:xfrm>
            <a:off x="896112" y="2724912"/>
            <a:ext cx="438912" cy="438912"/>
          </a:xfrm>
          <a:prstGeom prst="ellipse">
            <a:avLst/>
          </a:prstGeom>
          <a:solidFill>
            <a:srgbClr val="FFFFFF"/>
          </a:solidFill>
          <a:ln/>
        </p:spPr>
      </p:sp>
      <p:pic>
        <p:nvPicPr>
          <p:cNvPr id="12" name="Image 1" descr="preencoded.png">    </p:cNvPr>
          <p:cNvPicPr>
            <a:picLocks noChangeAspect="1"/>
          </p:cNvPicPr>
          <p:nvPr/>
        </p:nvPicPr>
        <p:blipFill>
          <a:blip r:embed="rId2"/>
          <a:stretch>
            <a:fillRect/>
          </a:stretch>
        </p:blipFill>
        <p:spPr>
          <a:xfrm>
            <a:off x="1014618" y="2843418"/>
            <a:ext cx="201900" cy="201900"/>
          </a:xfrm>
          <a:prstGeom prst="rect">
            <a:avLst/>
          </a:prstGeom>
        </p:spPr>
      </p:pic>
      <p:sp>
        <p:nvSpPr>
          <p:cNvPr id="13" name="Text 8"/>
          <p:cNvSpPr txBox="1"/>
          <p:nvPr/>
        </p:nvSpPr>
        <p:spPr>
          <a:xfrm>
            <a:off x="1508760" y="2688336"/>
            <a:ext cx="4206240" cy="512064"/>
          </a:xfrm>
          <a:prstGeom prst="rect">
            <a:avLst/>
          </a:prstGeom>
          <a:noFill/>
          <a:ln/>
        </p:spPr>
        <p:txBody>
          <a:bodyPr wrap="square" lIns="0" tIns="0" rIns="0" bIns="0" rtlCol="0" anchor="ctr"/>
          <a:lstStyle/>
          <a:p>
            <a:pPr indent="0" marL="0">
              <a:buNone/>
            </a:pPr>
            <a:r>
              <a:rPr lang="en-US" sz="1400" dirty="0">
                <a:solidFill>
                  <a:srgbClr val="1B2A4A"/>
                </a:solidFill>
                <a:latin typeface="Calibri" pitchFamily="34" charset="0"/>
                <a:ea typeface="Calibri" pitchFamily="34" charset="-122"/>
                <a:cs typeface="Calibri" pitchFamily="34" charset="-120"/>
              </a:rPr>
              <a:t>Statistical data</a:t>
            </a:r>
            <a:endParaRPr lang="en-US" sz="1400" dirty="0"/>
          </a:p>
        </p:txBody>
      </p:sp>
      <p:sp>
        <p:nvSpPr>
          <p:cNvPr id="14" name="Shape 9"/>
          <p:cNvSpPr/>
          <p:nvPr/>
        </p:nvSpPr>
        <p:spPr>
          <a:xfrm>
            <a:off x="896112" y="3328416"/>
            <a:ext cx="438912" cy="438912"/>
          </a:xfrm>
          <a:prstGeom prst="ellipse">
            <a:avLst/>
          </a:prstGeom>
          <a:solidFill>
            <a:srgbClr val="FFFFFF"/>
          </a:solidFill>
          <a:ln/>
        </p:spPr>
      </p:sp>
      <p:pic>
        <p:nvPicPr>
          <p:cNvPr id="15" name="Image 2" descr="preencoded.png">    </p:cNvPr>
          <p:cNvPicPr>
            <a:picLocks noChangeAspect="1"/>
          </p:cNvPicPr>
          <p:nvPr/>
        </p:nvPicPr>
        <p:blipFill>
          <a:blip r:embed="rId3"/>
          <a:stretch>
            <a:fillRect/>
          </a:stretch>
        </p:blipFill>
        <p:spPr>
          <a:xfrm>
            <a:off x="1014618" y="3446922"/>
            <a:ext cx="201900" cy="201900"/>
          </a:xfrm>
          <a:prstGeom prst="rect">
            <a:avLst/>
          </a:prstGeom>
        </p:spPr>
      </p:pic>
      <p:sp>
        <p:nvSpPr>
          <p:cNvPr id="16" name="Text 10"/>
          <p:cNvSpPr txBox="1"/>
          <p:nvPr/>
        </p:nvSpPr>
        <p:spPr>
          <a:xfrm>
            <a:off x="1508760" y="3291840"/>
            <a:ext cx="4206240" cy="512064"/>
          </a:xfrm>
          <a:prstGeom prst="rect">
            <a:avLst/>
          </a:prstGeom>
          <a:noFill/>
          <a:ln/>
        </p:spPr>
        <p:txBody>
          <a:bodyPr wrap="square" lIns="0" tIns="0" rIns="0" bIns="0" rtlCol="0" anchor="ctr"/>
          <a:lstStyle/>
          <a:p>
            <a:pPr indent="0" marL="0">
              <a:buNone/>
            </a:pPr>
            <a:r>
              <a:rPr lang="en-US" sz="1400" dirty="0">
                <a:solidFill>
                  <a:srgbClr val="1B2A4A"/>
                </a:solidFill>
                <a:latin typeface="Calibri" pitchFamily="34" charset="0"/>
                <a:ea typeface="Calibri" pitchFamily="34" charset="-122"/>
                <a:cs typeface="Calibri" pitchFamily="34" charset="-120"/>
              </a:rPr>
              <a:t>Sectoral studies</a:t>
            </a:r>
            <a:endParaRPr lang="en-US" sz="1400" dirty="0"/>
          </a:p>
        </p:txBody>
      </p:sp>
      <p:sp>
        <p:nvSpPr>
          <p:cNvPr id="17" name="Shape 11"/>
          <p:cNvSpPr/>
          <p:nvPr/>
        </p:nvSpPr>
        <p:spPr>
          <a:xfrm>
            <a:off x="896112" y="3931920"/>
            <a:ext cx="438912" cy="438912"/>
          </a:xfrm>
          <a:prstGeom prst="ellipse">
            <a:avLst/>
          </a:prstGeom>
          <a:solidFill>
            <a:srgbClr val="FFFFFF"/>
          </a:solidFill>
          <a:ln/>
        </p:spPr>
      </p:sp>
      <p:pic>
        <p:nvPicPr>
          <p:cNvPr id="18" name="Image 3" descr="preencoded.png">    </p:cNvPr>
          <p:cNvPicPr>
            <a:picLocks noChangeAspect="1"/>
          </p:cNvPicPr>
          <p:nvPr/>
        </p:nvPicPr>
        <p:blipFill>
          <a:blip r:embed="rId4"/>
          <a:stretch>
            <a:fillRect/>
          </a:stretch>
        </p:blipFill>
        <p:spPr>
          <a:xfrm>
            <a:off x="1014618" y="4050426"/>
            <a:ext cx="201900" cy="201900"/>
          </a:xfrm>
          <a:prstGeom prst="rect">
            <a:avLst/>
          </a:prstGeom>
        </p:spPr>
      </p:pic>
      <p:sp>
        <p:nvSpPr>
          <p:cNvPr id="19" name="Text 12"/>
          <p:cNvSpPr txBox="1"/>
          <p:nvPr/>
        </p:nvSpPr>
        <p:spPr>
          <a:xfrm>
            <a:off x="1508760" y="3895344"/>
            <a:ext cx="4206240" cy="512064"/>
          </a:xfrm>
          <a:prstGeom prst="rect">
            <a:avLst/>
          </a:prstGeom>
          <a:noFill/>
          <a:ln/>
        </p:spPr>
        <p:txBody>
          <a:bodyPr wrap="square" lIns="0" tIns="0" rIns="0" bIns="0" rtlCol="0" anchor="ctr"/>
          <a:lstStyle/>
          <a:p>
            <a:pPr indent="0" marL="0">
              <a:buNone/>
            </a:pPr>
            <a:r>
              <a:rPr lang="en-US" sz="1400" dirty="0">
                <a:solidFill>
                  <a:srgbClr val="1B2A4A"/>
                </a:solidFill>
                <a:latin typeface="Calibri" pitchFamily="34" charset="0"/>
                <a:ea typeface="Calibri" pitchFamily="34" charset="-122"/>
                <a:cs typeface="Calibri" pitchFamily="34" charset="-120"/>
              </a:rPr>
              <a:t>Reports of international organisations</a:t>
            </a:r>
            <a:endParaRPr lang="en-US" sz="1400" dirty="0"/>
          </a:p>
        </p:txBody>
      </p:sp>
      <p:sp>
        <p:nvSpPr>
          <p:cNvPr id="20" name="Shape 13"/>
          <p:cNvSpPr/>
          <p:nvPr/>
        </p:nvSpPr>
        <p:spPr>
          <a:xfrm>
            <a:off x="896112" y="4535424"/>
            <a:ext cx="438912" cy="438912"/>
          </a:xfrm>
          <a:prstGeom prst="ellipse">
            <a:avLst/>
          </a:prstGeom>
          <a:solidFill>
            <a:srgbClr val="FFFFFF"/>
          </a:solidFill>
          <a:ln/>
        </p:spPr>
      </p:sp>
      <p:pic>
        <p:nvPicPr>
          <p:cNvPr id="21" name="Image 4" descr="preencoded.png">    </p:cNvPr>
          <p:cNvPicPr>
            <a:picLocks noChangeAspect="1"/>
          </p:cNvPicPr>
          <p:nvPr/>
        </p:nvPicPr>
        <p:blipFill>
          <a:blip r:embed="rId5"/>
          <a:stretch>
            <a:fillRect/>
          </a:stretch>
        </p:blipFill>
        <p:spPr>
          <a:xfrm>
            <a:off x="1014618" y="4653930"/>
            <a:ext cx="201900" cy="201900"/>
          </a:xfrm>
          <a:prstGeom prst="rect">
            <a:avLst/>
          </a:prstGeom>
        </p:spPr>
      </p:pic>
      <p:sp>
        <p:nvSpPr>
          <p:cNvPr id="22" name="Text 14"/>
          <p:cNvSpPr txBox="1"/>
          <p:nvPr/>
        </p:nvSpPr>
        <p:spPr>
          <a:xfrm>
            <a:off x="1508760" y="4498848"/>
            <a:ext cx="4206240" cy="512064"/>
          </a:xfrm>
          <a:prstGeom prst="rect">
            <a:avLst/>
          </a:prstGeom>
          <a:noFill/>
          <a:ln/>
        </p:spPr>
        <p:txBody>
          <a:bodyPr wrap="square" lIns="0" tIns="0" rIns="0" bIns="0" rtlCol="0" anchor="ctr"/>
          <a:lstStyle/>
          <a:p>
            <a:pPr indent="0" marL="0">
              <a:buNone/>
            </a:pPr>
            <a:r>
              <a:rPr lang="en-US" sz="1400" dirty="0">
                <a:solidFill>
                  <a:srgbClr val="1B2A4A"/>
                </a:solidFill>
                <a:latin typeface="Calibri" pitchFamily="34" charset="0"/>
                <a:ea typeface="Calibri" pitchFamily="34" charset="-122"/>
                <a:cs typeface="Calibri" pitchFamily="34" charset="-120"/>
              </a:rPr>
              <a:t>Strategic documents: national and regional development strategies</a:t>
            </a:r>
            <a:endParaRPr lang="en-US" sz="1400" dirty="0"/>
          </a:p>
        </p:txBody>
      </p:sp>
      <p:sp>
        <p:nvSpPr>
          <p:cNvPr id="23" name="Shape 15"/>
          <p:cNvSpPr/>
          <p:nvPr/>
        </p:nvSpPr>
        <p:spPr>
          <a:xfrm>
            <a:off x="6245352" y="1691640"/>
            <a:ext cx="5394960" cy="3474720"/>
          </a:xfrm>
          <a:prstGeom prst="roundRect">
            <a:avLst>
              <a:gd name="adj" fmla="val 2105"/>
            </a:avLst>
          </a:prstGeom>
          <a:solidFill>
            <a:srgbClr val="1B2A4A"/>
          </a:solidFill>
          <a:ln/>
        </p:spPr>
      </p:sp>
      <p:sp>
        <p:nvSpPr>
          <p:cNvPr id="24" name="Shape 16"/>
          <p:cNvSpPr/>
          <p:nvPr/>
        </p:nvSpPr>
        <p:spPr>
          <a:xfrm>
            <a:off x="6519672" y="1920240"/>
            <a:ext cx="594360" cy="594360"/>
          </a:xfrm>
          <a:prstGeom prst="ellipse">
            <a:avLst/>
          </a:prstGeom>
          <a:solidFill>
            <a:srgbClr val="31487A"/>
          </a:solidFill>
          <a:ln/>
        </p:spPr>
      </p:sp>
      <p:pic>
        <p:nvPicPr>
          <p:cNvPr id="25" name="Image 5" descr="preencoded.png">    </p:cNvPr>
          <p:cNvPicPr>
            <a:picLocks noChangeAspect="1"/>
          </p:cNvPicPr>
          <p:nvPr/>
        </p:nvPicPr>
        <p:blipFill>
          <a:blip r:embed="rId6"/>
          <a:stretch>
            <a:fillRect/>
          </a:stretch>
        </p:blipFill>
        <p:spPr>
          <a:xfrm>
            <a:off x="6680149" y="2080717"/>
            <a:ext cx="273406" cy="273406"/>
          </a:xfrm>
          <a:prstGeom prst="rect">
            <a:avLst/>
          </a:prstGeom>
        </p:spPr>
      </p:pic>
      <p:sp>
        <p:nvSpPr>
          <p:cNvPr id="26" name="Text 17"/>
          <p:cNvSpPr txBox="1"/>
          <p:nvPr/>
        </p:nvSpPr>
        <p:spPr>
          <a:xfrm>
            <a:off x="7296912" y="1920240"/>
            <a:ext cx="4114800" cy="5943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Primary data</a:t>
            </a:r>
            <a:endParaRPr lang="en-US" sz="1800" dirty="0"/>
          </a:p>
        </p:txBody>
      </p:sp>
      <p:sp>
        <p:nvSpPr>
          <p:cNvPr id="27" name="Shape 18"/>
          <p:cNvSpPr/>
          <p:nvPr/>
        </p:nvSpPr>
        <p:spPr>
          <a:xfrm>
            <a:off x="6592824" y="2724912"/>
            <a:ext cx="438912" cy="438912"/>
          </a:xfrm>
          <a:prstGeom prst="ellipse">
            <a:avLst/>
          </a:prstGeom>
          <a:solidFill>
            <a:srgbClr val="31487A"/>
          </a:solidFill>
          <a:ln/>
        </p:spPr>
      </p:sp>
      <p:pic>
        <p:nvPicPr>
          <p:cNvPr id="28" name="Image 6" descr="preencoded.png">    </p:cNvPr>
          <p:cNvPicPr>
            <a:picLocks noChangeAspect="1"/>
          </p:cNvPicPr>
          <p:nvPr/>
        </p:nvPicPr>
        <p:blipFill>
          <a:blip r:embed="rId7"/>
          <a:stretch>
            <a:fillRect/>
          </a:stretch>
        </p:blipFill>
        <p:spPr>
          <a:xfrm>
            <a:off x="6711330" y="2843418"/>
            <a:ext cx="201900" cy="201900"/>
          </a:xfrm>
          <a:prstGeom prst="rect">
            <a:avLst/>
          </a:prstGeom>
        </p:spPr>
      </p:pic>
      <p:sp>
        <p:nvSpPr>
          <p:cNvPr id="29" name="Text 19"/>
          <p:cNvSpPr txBox="1"/>
          <p:nvPr/>
        </p:nvSpPr>
        <p:spPr>
          <a:xfrm>
            <a:off x="7205472" y="2688336"/>
            <a:ext cx="4206240" cy="512064"/>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Surveys</a:t>
            </a:r>
            <a:endParaRPr lang="en-US" sz="1400" dirty="0"/>
          </a:p>
        </p:txBody>
      </p:sp>
      <p:sp>
        <p:nvSpPr>
          <p:cNvPr id="30" name="Shape 20"/>
          <p:cNvSpPr/>
          <p:nvPr/>
        </p:nvSpPr>
        <p:spPr>
          <a:xfrm>
            <a:off x="6592824" y="3502152"/>
            <a:ext cx="438912" cy="438912"/>
          </a:xfrm>
          <a:prstGeom prst="ellipse">
            <a:avLst/>
          </a:prstGeom>
          <a:solidFill>
            <a:srgbClr val="31487A"/>
          </a:solidFill>
          <a:ln/>
        </p:spPr>
      </p:sp>
      <p:pic>
        <p:nvPicPr>
          <p:cNvPr id="31" name="Image 7" descr="preencoded.png">    </p:cNvPr>
          <p:cNvPicPr>
            <a:picLocks noChangeAspect="1"/>
          </p:cNvPicPr>
          <p:nvPr/>
        </p:nvPicPr>
        <p:blipFill>
          <a:blip r:embed="rId8"/>
          <a:stretch>
            <a:fillRect/>
          </a:stretch>
        </p:blipFill>
        <p:spPr>
          <a:xfrm>
            <a:off x="6711330" y="3620658"/>
            <a:ext cx="201900" cy="201900"/>
          </a:xfrm>
          <a:prstGeom prst="rect">
            <a:avLst/>
          </a:prstGeom>
        </p:spPr>
      </p:pic>
      <p:sp>
        <p:nvSpPr>
          <p:cNvPr id="32" name="Text 21"/>
          <p:cNvSpPr txBox="1"/>
          <p:nvPr/>
        </p:nvSpPr>
        <p:spPr>
          <a:xfrm>
            <a:off x="7205472" y="3465576"/>
            <a:ext cx="4206240" cy="512064"/>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Focus groups</a:t>
            </a:r>
            <a:endParaRPr lang="en-US" sz="1400" dirty="0"/>
          </a:p>
        </p:txBody>
      </p:sp>
      <p:sp>
        <p:nvSpPr>
          <p:cNvPr id="33" name="Shape 22"/>
          <p:cNvSpPr/>
          <p:nvPr/>
        </p:nvSpPr>
        <p:spPr>
          <a:xfrm>
            <a:off x="6592824" y="4279392"/>
            <a:ext cx="438912" cy="438912"/>
          </a:xfrm>
          <a:prstGeom prst="ellipse">
            <a:avLst/>
          </a:prstGeom>
          <a:solidFill>
            <a:srgbClr val="31487A"/>
          </a:solidFill>
          <a:ln/>
        </p:spPr>
      </p:sp>
      <p:pic>
        <p:nvPicPr>
          <p:cNvPr id="34" name="Image 8" descr="preencoded.png">    </p:cNvPr>
          <p:cNvPicPr>
            <a:picLocks noChangeAspect="1"/>
          </p:cNvPicPr>
          <p:nvPr/>
        </p:nvPicPr>
        <p:blipFill>
          <a:blip r:embed="rId9"/>
          <a:stretch>
            <a:fillRect/>
          </a:stretch>
        </p:blipFill>
        <p:spPr>
          <a:xfrm>
            <a:off x="6711330" y="4397898"/>
            <a:ext cx="201900" cy="201900"/>
          </a:xfrm>
          <a:prstGeom prst="rect">
            <a:avLst/>
          </a:prstGeom>
        </p:spPr>
      </p:pic>
      <p:sp>
        <p:nvSpPr>
          <p:cNvPr id="35" name="Text 23"/>
          <p:cNvSpPr txBox="1"/>
          <p:nvPr/>
        </p:nvSpPr>
        <p:spPr>
          <a:xfrm>
            <a:off x="7205472" y="4242816"/>
            <a:ext cx="4206240" cy="512064"/>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Expert interviews</a:t>
            </a:r>
            <a:endParaRPr lang="en-US" sz="1400" dirty="0"/>
          </a:p>
        </p:txBody>
      </p:sp>
      <p:sp>
        <p:nvSpPr>
          <p:cNvPr id="36" name="Shape 24"/>
          <p:cNvSpPr/>
          <p:nvPr/>
        </p:nvSpPr>
        <p:spPr>
          <a:xfrm>
            <a:off x="548640" y="5394960"/>
            <a:ext cx="11091672" cy="731520"/>
          </a:xfrm>
          <a:prstGeom prst="roundRect">
            <a:avLst>
              <a:gd name="adj" fmla="val 10000"/>
            </a:avLst>
          </a:prstGeom>
          <a:solidFill>
            <a:srgbClr val="1B2A4A"/>
          </a:solidFill>
          <a:ln/>
        </p:spPr>
      </p:sp>
      <p:sp>
        <p:nvSpPr>
          <p:cNvPr id="37" name="Shape 25"/>
          <p:cNvSpPr/>
          <p:nvPr/>
        </p:nvSpPr>
        <p:spPr>
          <a:xfrm>
            <a:off x="777240" y="5532120"/>
            <a:ext cx="457200" cy="457200"/>
          </a:xfrm>
          <a:prstGeom prst="ellipse">
            <a:avLst/>
          </a:prstGeom>
          <a:solidFill>
            <a:srgbClr val="31487A"/>
          </a:solidFill>
          <a:ln/>
        </p:spPr>
      </p:sp>
      <p:pic>
        <p:nvPicPr>
          <p:cNvPr id="38" name="Image 9" descr="preencoded.png">    </p:cNvPr>
          <p:cNvPicPr>
            <a:picLocks noChangeAspect="1"/>
          </p:cNvPicPr>
          <p:nvPr/>
        </p:nvPicPr>
        <p:blipFill>
          <a:blip r:embed="rId10"/>
          <a:stretch>
            <a:fillRect/>
          </a:stretch>
        </p:blipFill>
        <p:spPr>
          <a:xfrm>
            <a:off x="900684" y="5655564"/>
            <a:ext cx="210312" cy="210312"/>
          </a:xfrm>
          <a:prstGeom prst="rect">
            <a:avLst/>
          </a:prstGeom>
        </p:spPr>
      </p:pic>
      <p:sp>
        <p:nvSpPr>
          <p:cNvPr id="39" name="Text 26"/>
          <p:cNvSpPr txBox="1"/>
          <p:nvPr/>
        </p:nvSpPr>
        <p:spPr>
          <a:xfrm>
            <a:off x="1463040" y="5486400"/>
            <a:ext cx="9948672"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Aim: a thorough study of the context and of the needs of potential target groups, which is the starting point of project development.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2.2 · PROBLEM TREE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Problem Tree: Structuring Cause and Effect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sp>
        <p:nvSpPr>
          <p:cNvPr id="7" name="Text 4"/>
          <p:cNvSpPr txBox="1"/>
          <p:nvPr/>
        </p:nvSpPr>
        <p:spPr>
          <a:xfrm>
            <a:off x="548640" y="1691640"/>
            <a:ext cx="1234440" cy="658368"/>
          </a:xfrm>
          <a:prstGeom prst="rect">
            <a:avLst/>
          </a:prstGeom>
          <a:noFill/>
          <a:ln/>
        </p:spPr>
        <p:txBody>
          <a:bodyPr wrap="square" lIns="0" tIns="0" rIns="0" bIns="0" rtlCol="0" anchor="ctr"/>
          <a:lstStyle/>
          <a:p>
            <a:pPr indent="0" marL="0">
              <a:buNone/>
            </a:pPr>
            <a:r>
              <a:rPr lang="en-US" sz="1050" b="1" spc="100" kern="0" dirty="0">
                <a:solidFill>
                  <a:srgbClr val="C9A227"/>
                </a:solidFill>
                <a:latin typeface="Calibri" pitchFamily="34" charset="0"/>
                <a:ea typeface="Calibri" pitchFamily="34" charset="-122"/>
                <a:cs typeface="Calibri" pitchFamily="34" charset="-120"/>
              </a:rPr>
              <a:t>EFFECTS</a:t>
            </a:r>
            <a:endParaRPr lang="en-US" sz="1050" dirty="0"/>
          </a:p>
        </p:txBody>
      </p:sp>
      <p:sp>
        <p:nvSpPr>
          <p:cNvPr id="8" name="Text 5"/>
          <p:cNvSpPr txBox="1"/>
          <p:nvPr/>
        </p:nvSpPr>
        <p:spPr>
          <a:xfrm>
            <a:off x="548640" y="2807208"/>
            <a:ext cx="1234440" cy="731520"/>
          </a:xfrm>
          <a:prstGeom prst="rect">
            <a:avLst/>
          </a:prstGeom>
          <a:noFill/>
          <a:ln/>
        </p:spPr>
        <p:txBody>
          <a:bodyPr wrap="square" lIns="0" tIns="0" rIns="0" bIns="0" rtlCol="0" anchor="ctr"/>
          <a:lstStyle/>
          <a:p>
            <a:pPr indent="0" marL="0">
              <a:buNone/>
            </a:pPr>
            <a:r>
              <a:rPr lang="en-US" sz="1050" b="1" spc="100" kern="0" dirty="0">
                <a:solidFill>
                  <a:srgbClr val="C9A227"/>
                </a:solidFill>
                <a:latin typeface="Calibri" pitchFamily="34" charset="0"/>
                <a:ea typeface="Calibri" pitchFamily="34" charset="-122"/>
                <a:cs typeface="Calibri" pitchFamily="34" charset="-120"/>
              </a:rPr>
              <a:t>CORE PROBLEM</a:t>
            </a:r>
            <a:endParaRPr lang="en-US" sz="1050" dirty="0"/>
          </a:p>
        </p:txBody>
      </p:sp>
      <p:sp>
        <p:nvSpPr>
          <p:cNvPr id="9" name="Text 6"/>
          <p:cNvSpPr txBox="1"/>
          <p:nvPr/>
        </p:nvSpPr>
        <p:spPr>
          <a:xfrm>
            <a:off x="548640" y="3995928"/>
            <a:ext cx="1234440" cy="658368"/>
          </a:xfrm>
          <a:prstGeom prst="rect">
            <a:avLst/>
          </a:prstGeom>
          <a:noFill/>
          <a:ln/>
        </p:spPr>
        <p:txBody>
          <a:bodyPr wrap="square" lIns="0" tIns="0" rIns="0" bIns="0" rtlCol="0" anchor="ctr"/>
          <a:lstStyle/>
          <a:p>
            <a:pPr indent="0" marL="0">
              <a:buNone/>
            </a:pPr>
            <a:r>
              <a:rPr lang="en-US" sz="1050" b="1" spc="100" kern="0" dirty="0">
                <a:solidFill>
                  <a:srgbClr val="C9A227"/>
                </a:solidFill>
                <a:latin typeface="Calibri" pitchFamily="34" charset="0"/>
                <a:ea typeface="Calibri" pitchFamily="34" charset="-122"/>
                <a:cs typeface="Calibri" pitchFamily="34" charset="-120"/>
              </a:rPr>
              <a:t>CAUSES</a:t>
            </a:r>
            <a:endParaRPr lang="en-US" sz="1050" dirty="0"/>
          </a:p>
        </p:txBody>
      </p:sp>
      <p:sp>
        <p:nvSpPr>
          <p:cNvPr id="10" name="Text 7"/>
          <p:cNvSpPr txBox="1"/>
          <p:nvPr/>
        </p:nvSpPr>
        <p:spPr>
          <a:xfrm>
            <a:off x="548640" y="5111496"/>
            <a:ext cx="1234440" cy="658368"/>
          </a:xfrm>
          <a:prstGeom prst="rect">
            <a:avLst/>
          </a:prstGeom>
          <a:noFill/>
          <a:ln/>
        </p:spPr>
        <p:txBody>
          <a:bodyPr wrap="square" lIns="0" tIns="0" rIns="0" bIns="0" rtlCol="0" anchor="ctr"/>
          <a:lstStyle/>
          <a:p>
            <a:pPr indent="0" marL="0">
              <a:buNone/>
            </a:pPr>
            <a:r>
              <a:rPr lang="en-US" sz="1050" b="1" spc="100" kern="0" dirty="0">
                <a:solidFill>
                  <a:srgbClr val="C9A227"/>
                </a:solidFill>
                <a:latin typeface="Calibri" pitchFamily="34" charset="0"/>
                <a:ea typeface="Calibri" pitchFamily="34" charset="-122"/>
                <a:cs typeface="Calibri" pitchFamily="34" charset="-120"/>
              </a:rPr>
              <a:t>CAUSES OF CAUSES</a:t>
            </a:r>
            <a:endParaRPr lang="en-US" sz="1050" dirty="0"/>
          </a:p>
        </p:txBody>
      </p:sp>
      <p:sp>
        <p:nvSpPr>
          <p:cNvPr id="11" name="Shape 8"/>
          <p:cNvSpPr/>
          <p:nvPr/>
        </p:nvSpPr>
        <p:spPr>
          <a:xfrm>
            <a:off x="1920240" y="1691640"/>
            <a:ext cx="1783080" cy="658368"/>
          </a:xfrm>
          <a:prstGeom prst="roundRect">
            <a:avLst>
              <a:gd name="adj" fmla="val 11111"/>
            </a:avLst>
          </a:prstGeom>
          <a:solidFill>
            <a:srgbClr val="E8EEF9"/>
          </a:solidFill>
          <a:ln/>
        </p:spPr>
      </p:sp>
      <p:sp>
        <p:nvSpPr>
          <p:cNvPr id="12" name="Text 9"/>
          <p:cNvSpPr txBox="1"/>
          <p:nvPr/>
        </p:nvSpPr>
        <p:spPr>
          <a:xfrm>
            <a:off x="2011680" y="1691640"/>
            <a:ext cx="1600200" cy="658368"/>
          </a:xfrm>
          <a:prstGeom prst="rect">
            <a:avLst/>
          </a:prstGeom>
          <a:noFill/>
          <a:ln/>
        </p:spPr>
        <p:txBody>
          <a:bodyPr wrap="square" lIns="0" tIns="0" rIns="0" bIns="0" rtlCol="0" anchor="ctr"/>
          <a:lstStyle/>
          <a:p>
            <a:pPr algn="ctr" indent="0" marL="0">
              <a:buNone/>
            </a:pPr>
            <a:r>
              <a:rPr lang="en-US" sz="1200" dirty="0">
                <a:solidFill>
                  <a:srgbClr val="1B2A4A"/>
                </a:solidFill>
                <a:latin typeface="Calibri" pitchFamily="34" charset="0"/>
                <a:ea typeface="Calibri" pitchFamily="34" charset="-122"/>
                <a:cs typeface="Calibri" pitchFamily="34" charset="-120"/>
              </a:rPr>
              <a:t>Low export revenues of SMEs</a:t>
            </a:r>
            <a:endParaRPr lang="en-US" sz="1200" dirty="0"/>
          </a:p>
        </p:txBody>
      </p:sp>
      <p:sp>
        <p:nvSpPr>
          <p:cNvPr id="13" name="Shape 10"/>
          <p:cNvSpPr/>
          <p:nvPr/>
        </p:nvSpPr>
        <p:spPr>
          <a:xfrm>
            <a:off x="3954780" y="1691640"/>
            <a:ext cx="1783080" cy="658368"/>
          </a:xfrm>
          <a:prstGeom prst="roundRect">
            <a:avLst>
              <a:gd name="adj" fmla="val 11111"/>
            </a:avLst>
          </a:prstGeom>
          <a:solidFill>
            <a:srgbClr val="E8EEF9"/>
          </a:solidFill>
          <a:ln/>
        </p:spPr>
      </p:sp>
      <p:sp>
        <p:nvSpPr>
          <p:cNvPr id="14" name="Text 11"/>
          <p:cNvSpPr txBox="1"/>
          <p:nvPr/>
        </p:nvSpPr>
        <p:spPr>
          <a:xfrm>
            <a:off x="4046220" y="1691640"/>
            <a:ext cx="1600200" cy="658368"/>
          </a:xfrm>
          <a:prstGeom prst="rect">
            <a:avLst/>
          </a:prstGeom>
          <a:noFill/>
          <a:ln/>
        </p:spPr>
        <p:txBody>
          <a:bodyPr wrap="square" lIns="0" tIns="0" rIns="0" bIns="0" rtlCol="0" anchor="ctr"/>
          <a:lstStyle/>
          <a:p>
            <a:pPr algn="ctr" indent="0" marL="0">
              <a:buNone/>
            </a:pPr>
            <a:r>
              <a:rPr lang="en-US" sz="1200" dirty="0">
                <a:solidFill>
                  <a:srgbClr val="1B2A4A"/>
                </a:solidFill>
                <a:latin typeface="Calibri" pitchFamily="34" charset="0"/>
                <a:ea typeface="Calibri" pitchFamily="34" charset="-122"/>
                <a:cs typeface="Calibri" pitchFamily="34" charset="-120"/>
              </a:rPr>
              <a:t>Weak competitiveness of regional firms</a:t>
            </a:r>
            <a:endParaRPr lang="en-US" sz="1200" dirty="0"/>
          </a:p>
        </p:txBody>
      </p:sp>
      <p:sp>
        <p:nvSpPr>
          <p:cNvPr id="15" name="Shape 12"/>
          <p:cNvSpPr/>
          <p:nvPr/>
        </p:nvSpPr>
        <p:spPr>
          <a:xfrm>
            <a:off x="5989320" y="1691640"/>
            <a:ext cx="1783080" cy="658368"/>
          </a:xfrm>
          <a:prstGeom prst="roundRect">
            <a:avLst>
              <a:gd name="adj" fmla="val 11111"/>
            </a:avLst>
          </a:prstGeom>
          <a:solidFill>
            <a:srgbClr val="E8EEF9"/>
          </a:solidFill>
          <a:ln/>
        </p:spPr>
      </p:sp>
      <p:sp>
        <p:nvSpPr>
          <p:cNvPr id="16" name="Text 13"/>
          <p:cNvSpPr txBox="1"/>
          <p:nvPr/>
        </p:nvSpPr>
        <p:spPr>
          <a:xfrm>
            <a:off x="6080760" y="1691640"/>
            <a:ext cx="1600200" cy="658368"/>
          </a:xfrm>
          <a:prstGeom prst="rect">
            <a:avLst/>
          </a:prstGeom>
          <a:noFill/>
          <a:ln/>
        </p:spPr>
        <p:txBody>
          <a:bodyPr wrap="square" lIns="0" tIns="0" rIns="0" bIns="0" rtlCol="0" anchor="ctr"/>
          <a:lstStyle/>
          <a:p>
            <a:pPr algn="ctr" indent="0" marL="0">
              <a:buNone/>
            </a:pPr>
            <a:r>
              <a:rPr lang="en-US" sz="1200" dirty="0">
                <a:solidFill>
                  <a:srgbClr val="1B2A4A"/>
                </a:solidFill>
                <a:latin typeface="Calibri" pitchFamily="34" charset="0"/>
                <a:ea typeface="Calibri" pitchFamily="34" charset="-122"/>
                <a:cs typeface="Calibri" pitchFamily="34" charset="-120"/>
              </a:rPr>
              <a:t>Slower economic growth of the region</a:t>
            </a:r>
            <a:endParaRPr lang="en-US" sz="1200" dirty="0"/>
          </a:p>
        </p:txBody>
      </p:sp>
      <p:sp>
        <p:nvSpPr>
          <p:cNvPr id="17" name="Shape 14"/>
          <p:cNvSpPr/>
          <p:nvPr/>
        </p:nvSpPr>
        <p:spPr>
          <a:xfrm>
            <a:off x="1920240" y="2807208"/>
            <a:ext cx="5852160" cy="731520"/>
          </a:xfrm>
          <a:prstGeom prst="roundRect">
            <a:avLst>
              <a:gd name="adj" fmla="val 10000"/>
            </a:avLst>
          </a:prstGeom>
          <a:solidFill>
            <a:srgbClr val="1B2A4A"/>
          </a:solidFill>
          <a:ln/>
        </p:spPr>
      </p:sp>
      <p:sp>
        <p:nvSpPr>
          <p:cNvPr id="18" name="Text 15"/>
          <p:cNvSpPr txBox="1"/>
          <p:nvPr/>
        </p:nvSpPr>
        <p:spPr>
          <a:xfrm>
            <a:off x="2103120" y="2807208"/>
            <a:ext cx="5486400" cy="731520"/>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Low level of internationalisation among SMEs in the region</a:t>
            </a:r>
            <a:endParaRPr lang="en-US" sz="1600" dirty="0"/>
          </a:p>
        </p:txBody>
      </p:sp>
      <p:sp>
        <p:nvSpPr>
          <p:cNvPr id="19" name="Shape 16"/>
          <p:cNvSpPr/>
          <p:nvPr/>
        </p:nvSpPr>
        <p:spPr>
          <a:xfrm>
            <a:off x="1920240" y="3995928"/>
            <a:ext cx="1783080" cy="658368"/>
          </a:xfrm>
          <a:prstGeom prst="roundRect">
            <a:avLst>
              <a:gd name="adj" fmla="val 11111"/>
            </a:avLst>
          </a:prstGeom>
          <a:solidFill>
            <a:srgbClr val="C9D5EC"/>
          </a:solidFill>
          <a:ln/>
        </p:spPr>
      </p:sp>
      <p:sp>
        <p:nvSpPr>
          <p:cNvPr id="20" name="Text 17"/>
          <p:cNvSpPr txBox="1"/>
          <p:nvPr/>
        </p:nvSpPr>
        <p:spPr>
          <a:xfrm>
            <a:off x="2011680" y="3995928"/>
            <a:ext cx="1600200" cy="658368"/>
          </a:xfrm>
          <a:prstGeom prst="rect">
            <a:avLst/>
          </a:prstGeom>
          <a:noFill/>
          <a:ln/>
        </p:spPr>
        <p:txBody>
          <a:bodyPr wrap="square" lIns="0" tIns="0" rIns="0" bIns="0" rtlCol="0" anchor="ctr"/>
          <a:lstStyle/>
          <a:p>
            <a:pPr algn="ctr" indent="0" marL="0">
              <a:buNone/>
            </a:pPr>
            <a:r>
              <a:rPr lang="en-US" sz="1200" dirty="0">
                <a:solidFill>
                  <a:srgbClr val="1B2A4A"/>
                </a:solidFill>
                <a:latin typeface="Calibri" pitchFamily="34" charset="0"/>
                <a:ea typeface="Calibri" pitchFamily="34" charset="-122"/>
                <a:cs typeface="Calibri" pitchFamily="34" charset="-120"/>
              </a:rPr>
              <a:t>Limited knowledge of foreign markets</a:t>
            </a:r>
            <a:endParaRPr lang="en-US" sz="1200" dirty="0"/>
          </a:p>
        </p:txBody>
      </p:sp>
      <p:sp>
        <p:nvSpPr>
          <p:cNvPr id="21" name="Shape 18"/>
          <p:cNvSpPr/>
          <p:nvPr/>
        </p:nvSpPr>
        <p:spPr>
          <a:xfrm>
            <a:off x="3954780" y="3995928"/>
            <a:ext cx="1783080" cy="658368"/>
          </a:xfrm>
          <a:prstGeom prst="roundRect">
            <a:avLst>
              <a:gd name="adj" fmla="val 11111"/>
            </a:avLst>
          </a:prstGeom>
          <a:solidFill>
            <a:srgbClr val="C9D5EC"/>
          </a:solidFill>
          <a:ln/>
        </p:spPr>
      </p:sp>
      <p:sp>
        <p:nvSpPr>
          <p:cNvPr id="22" name="Text 19"/>
          <p:cNvSpPr txBox="1"/>
          <p:nvPr/>
        </p:nvSpPr>
        <p:spPr>
          <a:xfrm>
            <a:off x="4046220" y="3995928"/>
            <a:ext cx="1600200" cy="658368"/>
          </a:xfrm>
          <a:prstGeom prst="rect">
            <a:avLst/>
          </a:prstGeom>
          <a:noFill/>
          <a:ln/>
        </p:spPr>
        <p:txBody>
          <a:bodyPr wrap="square" lIns="0" tIns="0" rIns="0" bIns="0" rtlCol="0" anchor="ctr"/>
          <a:lstStyle/>
          <a:p>
            <a:pPr algn="ctr" indent="0" marL="0">
              <a:buNone/>
            </a:pPr>
            <a:r>
              <a:rPr lang="en-US" sz="1200" dirty="0">
                <a:solidFill>
                  <a:srgbClr val="1B2A4A"/>
                </a:solidFill>
                <a:latin typeface="Calibri" pitchFamily="34" charset="0"/>
                <a:ea typeface="Calibri" pitchFamily="34" charset="-122"/>
                <a:cs typeface="Calibri" pitchFamily="34" charset="-120"/>
              </a:rPr>
              <a:t>Weak export-support services</a:t>
            </a:r>
            <a:endParaRPr lang="en-US" sz="1200" dirty="0"/>
          </a:p>
        </p:txBody>
      </p:sp>
      <p:sp>
        <p:nvSpPr>
          <p:cNvPr id="23" name="Shape 20"/>
          <p:cNvSpPr/>
          <p:nvPr/>
        </p:nvSpPr>
        <p:spPr>
          <a:xfrm>
            <a:off x="5989320" y="3995928"/>
            <a:ext cx="1783080" cy="658368"/>
          </a:xfrm>
          <a:prstGeom prst="roundRect">
            <a:avLst>
              <a:gd name="adj" fmla="val 11111"/>
            </a:avLst>
          </a:prstGeom>
          <a:solidFill>
            <a:srgbClr val="C9D5EC"/>
          </a:solidFill>
          <a:ln/>
        </p:spPr>
      </p:sp>
      <p:sp>
        <p:nvSpPr>
          <p:cNvPr id="24" name="Text 21"/>
          <p:cNvSpPr txBox="1"/>
          <p:nvPr/>
        </p:nvSpPr>
        <p:spPr>
          <a:xfrm>
            <a:off x="6080760" y="3995928"/>
            <a:ext cx="1600200" cy="658368"/>
          </a:xfrm>
          <a:prstGeom prst="rect">
            <a:avLst/>
          </a:prstGeom>
          <a:noFill/>
          <a:ln/>
        </p:spPr>
        <p:txBody>
          <a:bodyPr wrap="square" lIns="0" tIns="0" rIns="0" bIns="0" rtlCol="0" anchor="ctr"/>
          <a:lstStyle/>
          <a:p>
            <a:pPr algn="ctr" indent="0" marL="0">
              <a:buNone/>
            </a:pPr>
            <a:r>
              <a:rPr lang="en-US" sz="1200" dirty="0">
                <a:solidFill>
                  <a:srgbClr val="1B2A4A"/>
                </a:solidFill>
                <a:latin typeface="Calibri" pitchFamily="34" charset="0"/>
                <a:ea typeface="Calibri" pitchFamily="34" charset="-122"/>
                <a:cs typeface="Calibri" pitchFamily="34" charset="-120"/>
              </a:rPr>
              <a:t>Limited access to export finance</a:t>
            </a:r>
            <a:endParaRPr lang="en-US" sz="1200" dirty="0"/>
          </a:p>
        </p:txBody>
      </p:sp>
      <p:sp>
        <p:nvSpPr>
          <p:cNvPr id="25" name="Shape 22"/>
          <p:cNvSpPr/>
          <p:nvPr/>
        </p:nvSpPr>
        <p:spPr>
          <a:xfrm>
            <a:off x="1920240" y="5111496"/>
            <a:ext cx="1783080" cy="658368"/>
          </a:xfrm>
          <a:prstGeom prst="roundRect">
            <a:avLst>
              <a:gd name="adj" fmla="val 11111"/>
            </a:avLst>
          </a:prstGeom>
          <a:solidFill>
            <a:srgbClr val="FFFFFF"/>
          </a:solidFill>
          <a:ln w="12700">
            <a:solidFill>
              <a:srgbClr val="D5DDEB"/>
            </a:solidFill>
            <a:prstDash val="solid"/>
          </a:ln>
        </p:spPr>
      </p:sp>
      <p:sp>
        <p:nvSpPr>
          <p:cNvPr id="26" name="Text 23"/>
          <p:cNvSpPr txBox="1"/>
          <p:nvPr/>
        </p:nvSpPr>
        <p:spPr>
          <a:xfrm>
            <a:off x="2011680" y="5111496"/>
            <a:ext cx="1600200" cy="658368"/>
          </a:xfrm>
          <a:prstGeom prst="rect">
            <a:avLst/>
          </a:prstGeom>
          <a:noFill/>
          <a:ln/>
        </p:spPr>
        <p:txBody>
          <a:bodyPr wrap="square" lIns="0" tIns="0" rIns="0" bIns="0" rtlCol="0" anchor="ctr"/>
          <a:lstStyle/>
          <a:p>
            <a:pPr algn="ctr" indent="0" marL="0">
              <a:buNone/>
            </a:pPr>
            <a:r>
              <a:rPr lang="en-US" sz="1150" dirty="0">
                <a:solidFill>
                  <a:srgbClr val="1B2A4A"/>
                </a:solidFill>
                <a:latin typeface="Calibri" pitchFamily="34" charset="0"/>
                <a:ea typeface="Calibri" pitchFamily="34" charset="-122"/>
                <a:cs typeface="Calibri" pitchFamily="34" charset="-120"/>
              </a:rPr>
              <a:t>Few staff with foreign-language and export skills</a:t>
            </a:r>
            <a:endParaRPr lang="en-US" sz="1150" dirty="0"/>
          </a:p>
        </p:txBody>
      </p:sp>
      <p:sp>
        <p:nvSpPr>
          <p:cNvPr id="27" name="Shape 24"/>
          <p:cNvSpPr/>
          <p:nvPr/>
        </p:nvSpPr>
        <p:spPr>
          <a:xfrm>
            <a:off x="3954780" y="5111496"/>
            <a:ext cx="1783080" cy="658368"/>
          </a:xfrm>
          <a:prstGeom prst="roundRect">
            <a:avLst>
              <a:gd name="adj" fmla="val 11111"/>
            </a:avLst>
          </a:prstGeom>
          <a:solidFill>
            <a:srgbClr val="FFFFFF"/>
          </a:solidFill>
          <a:ln w="12700">
            <a:solidFill>
              <a:srgbClr val="D5DDEB"/>
            </a:solidFill>
            <a:prstDash val="solid"/>
          </a:ln>
        </p:spPr>
      </p:sp>
      <p:sp>
        <p:nvSpPr>
          <p:cNvPr id="28" name="Text 25"/>
          <p:cNvSpPr txBox="1"/>
          <p:nvPr/>
        </p:nvSpPr>
        <p:spPr>
          <a:xfrm>
            <a:off x="4046220" y="5111496"/>
            <a:ext cx="1600200" cy="658368"/>
          </a:xfrm>
          <a:prstGeom prst="rect">
            <a:avLst/>
          </a:prstGeom>
          <a:noFill/>
          <a:ln/>
        </p:spPr>
        <p:txBody>
          <a:bodyPr wrap="square" lIns="0" tIns="0" rIns="0" bIns="0" rtlCol="0" anchor="ctr"/>
          <a:lstStyle/>
          <a:p>
            <a:pPr algn="ctr" indent="0" marL="0">
              <a:buNone/>
            </a:pPr>
            <a:r>
              <a:rPr lang="en-US" sz="1150" dirty="0">
                <a:solidFill>
                  <a:srgbClr val="1B2A4A"/>
                </a:solidFill>
                <a:latin typeface="Calibri" pitchFamily="34" charset="0"/>
                <a:ea typeface="Calibri" pitchFamily="34" charset="-122"/>
                <a:cs typeface="Calibri" pitchFamily="34" charset="-120"/>
              </a:rPr>
              <a:t>Low capacity of business associations</a:t>
            </a:r>
            <a:endParaRPr lang="en-US" sz="1150" dirty="0"/>
          </a:p>
        </p:txBody>
      </p:sp>
      <p:sp>
        <p:nvSpPr>
          <p:cNvPr id="29" name="Shape 26"/>
          <p:cNvSpPr/>
          <p:nvPr/>
        </p:nvSpPr>
        <p:spPr>
          <a:xfrm>
            <a:off x="4846320" y="2578608"/>
            <a:ext cx="0" cy="228600"/>
          </a:xfrm>
          <a:prstGeom prst="line">
            <a:avLst/>
          </a:prstGeom>
          <a:noFill/>
          <a:ln w="19050">
            <a:solidFill>
              <a:srgbClr val="8C9FC6"/>
            </a:solidFill>
            <a:prstDash val="solid"/>
          </a:ln>
        </p:spPr>
      </p:sp>
      <p:sp>
        <p:nvSpPr>
          <p:cNvPr id="30" name="Shape 27"/>
          <p:cNvSpPr/>
          <p:nvPr/>
        </p:nvSpPr>
        <p:spPr>
          <a:xfrm>
            <a:off x="2811780" y="2578608"/>
            <a:ext cx="4069080" cy="0"/>
          </a:xfrm>
          <a:prstGeom prst="line">
            <a:avLst/>
          </a:prstGeom>
          <a:noFill/>
          <a:ln w="19050">
            <a:solidFill>
              <a:srgbClr val="8C9FC6"/>
            </a:solidFill>
            <a:prstDash val="solid"/>
          </a:ln>
        </p:spPr>
      </p:sp>
      <p:sp>
        <p:nvSpPr>
          <p:cNvPr id="31" name="Shape 28"/>
          <p:cNvSpPr/>
          <p:nvPr/>
        </p:nvSpPr>
        <p:spPr>
          <a:xfrm>
            <a:off x="2811780" y="2350008"/>
            <a:ext cx="0" cy="228600"/>
          </a:xfrm>
          <a:prstGeom prst="line">
            <a:avLst/>
          </a:prstGeom>
          <a:noFill/>
          <a:ln w="19050">
            <a:solidFill>
              <a:srgbClr val="8C9FC6"/>
            </a:solidFill>
            <a:prstDash val="solid"/>
            <a:headEnd type="triangle"/>
          </a:ln>
        </p:spPr>
      </p:sp>
      <p:sp>
        <p:nvSpPr>
          <p:cNvPr id="32" name="Shape 29"/>
          <p:cNvSpPr/>
          <p:nvPr/>
        </p:nvSpPr>
        <p:spPr>
          <a:xfrm>
            <a:off x="4846320" y="2350008"/>
            <a:ext cx="0" cy="228600"/>
          </a:xfrm>
          <a:prstGeom prst="line">
            <a:avLst/>
          </a:prstGeom>
          <a:noFill/>
          <a:ln w="19050">
            <a:solidFill>
              <a:srgbClr val="8C9FC6"/>
            </a:solidFill>
            <a:prstDash val="solid"/>
            <a:headEnd type="triangle"/>
          </a:ln>
        </p:spPr>
      </p:sp>
      <p:sp>
        <p:nvSpPr>
          <p:cNvPr id="33" name="Shape 30"/>
          <p:cNvSpPr/>
          <p:nvPr/>
        </p:nvSpPr>
        <p:spPr>
          <a:xfrm>
            <a:off x="6880860" y="2350008"/>
            <a:ext cx="0" cy="228600"/>
          </a:xfrm>
          <a:prstGeom prst="line">
            <a:avLst/>
          </a:prstGeom>
          <a:noFill/>
          <a:ln w="19050">
            <a:solidFill>
              <a:srgbClr val="8C9FC6"/>
            </a:solidFill>
            <a:prstDash val="solid"/>
            <a:headEnd type="triangle"/>
          </a:ln>
        </p:spPr>
      </p:sp>
      <p:sp>
        <p:nvSpPr>
          <p:cNvPr id="34" name="Shape 31"/>
          <p:cNvSpPr/>
          <p:nvPr/>
        </p:nvSpPr>
        <p:spPr>
          <a:xfrm>
            <a:off x="2811780" y="3767328"/>
            <a:ext cx="0" cy="228600"/>
          </a:xfrm>
          <a:prstGeom prst="line">
            <a:avLst/>
          </a:prstGeom>
          <a:noFill/>
          <a:ln w="19050">
            <a:solidFill>
              <a:srgbClr val="8C9FC6"/>
            </a:solidFill>
            <a:prstDash val="solid"/>
          </a:ln>
        </p:spPr>
      </p:sp>
      <p:sp>
        <p:nvSpPr>
          <p:cNvPr id="35" name="Shape 32"/>
          <p:cNvSpPr/>
          <p:nvPr/>
        </p:nvSpPr>
        <p:spPr>
          <a:xfrm>
            <a:off x="4846320" y="3767328"/>
            <a:ext cx="0" cy="228600"/>
          </a:xfrm>
          <a:prstGeom prst="line">
            <a:avLst/>
          </a:prstGeom>
          <a:noFill/>
          <a:ln w="19050">
            <a:solidFill>
              <a:srgbClr val="8C9FC6"/>
            </a:solidFill>
            <a:prstDash val="solid"/>
          </a:ln>
        </p:spPr>
      </p:sp>
      <p:sp>
        <p:nvSpPr>
          <p:cNvPr id="36" name="Shape 33"/>
          <p:cNvSpPr/>
          <p:nvPr/>
        </p:nvSpPr>
        <p:spPr>
          <a:xfrm>
            <a:off x="6880860" y="3767328"/>
            <a:ext cx="0" cy="228600"/>
          </a:xfrm>
          <a:prstGeom prst="line">
            <a:avLst/>
          </a:prstGeom>
          <a:noFill/>
          <a:ln w="19050">
            <a:solidFill>
              <a:srgbClr val="8C9FC6"/>
            </a:solidFill>
            <a:prstDash val="solid"/>
          </a:ln>
        </p:spPr>
      </p:sp>
      <p:sp>
        <p:nvSpPr>
          <p:cNvPr id="37" name="Shape 34"/>
          <p:cNvSpPr/>
          <p:nvPr/>
        </p:nvSpPr>
        <p:spPr>
          <a:xfrm>
            <a:off x="2811780" y="3767328"/>
            <a:ext cx="4069080" cy="0"/>
          </a:xfrm>
          <a:prstGeom prst="line">
            <a:avLst/>
          </a:prstGeom>
          <a:noFill/>
          <a:ln w="19050">
            <a:solidFill>
              <a:srgbClr val="8C9FC6"/>
            </a:solidFill>
            <a:prstDash val="solid"/>
          </a:ln>
        </p:spPr>
      </p:sp>
      <p:sp>
        <p:nvSpPr>
          <p:cNvPr id="38" name="Shape 35"/>
          <p:cNvSpPr/>
          <p:nvPr/>
        </p:nvSpPr>
        <p:spPr>
          <a:xfrm>
            <a:off x="4846320" y="3538728"/>
            <a:ext cx="0" cy="228600"/>
          </a:xfrm>
          <a:prstGeom prst="line">
            <a:avLst/>
          </a:prstGeom>
          <a:noFill/>
          <a:ln w="19050">
            <a:solidFill>
              <a:srgbClr val="8C9FC6"/>
            </a:solidFill>
            <a:prstDash val="solid"/>
            <a:headEnd type="triangle"/>
          </a:ln>
        </p:spPr>
      </p:sp>
      <p:sp>
        <p:nvSpPr>
          <p:cNvPr id="39" name="Shape 36"/>
          <p:cNvSpPr/>
          <p:nvPr/>
        </p:nvSpPr>
        <p:spPr>
          <a:xfrm>
            <a:off x="2811780" y="4654296"/>
            <a:ext cx="0" cy="457200"/>
          </a:xfrm>
          <a:prstGeom prst="line">
            <a:avLst/>
          </a:prstGeom>
          <a:noFill/>
          <a:ln w="19050">
            <a:solidFill>
              <a:srgbClr val="8C9FC6"/>
            </a:solidFill>
            <a:prstDash val="solid"/>
            <a:headEnd type="triangle"/>
          </a:ln>
        </p:spPr>
      </p:sp>
      <p:sp>
        <p:nvSpPr>
          <p:cNvPr id="40" name="Shape 37"/>
          <p:cNvSpPr/>
          <p:nvPr/>
        </p:nvSpPr>
        <p:spPr>
          <a:xfrm>
            <a:off x="4846320" y="4654296"/>
            <a:ext cx="0" cy="457200"/>
          </a:xfrm>
          <a:prstGeom prst="line">
            <a:avLst/>
          </a:prstGeom>
          <a:noFill/>
          <a:ln w="19050">
            <a:solidFill>
              <a:srgbClr val="8C9FC6"/>
            </a:solidFill>
            <a:prstDash val="solid"/>
            <a:headEnd type="triangle"/>
          </a:ln>
        </p:spPr>
      </p:sp>
      <p:sp>
        <p:nvSpPr>
          <p:cNvPr id="41" name="Text 38"/>
          <p:cNvSpPr txBox="1"/>
          <p:nvPr/>
        </p:nvSpPr>
        <p:spPr>
          <a:xfrm>
            <a:off x="548640" y="5870448"/>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built on the core problem cited in the lecture.</a:t>
            </a:r>
            <a:endParaRPr lang="en-US" sz="1050" dirty="0"/>
          </a:p>
        </p:txBody>
      </p:sp>
      <p:sp>
        <p:nvSpPr>
          <p:cNvPr id="42" name="Shape 39"/>
          <p:cNvSpPr/>
          <p:nvPr/>
        </p:nvSpPr>
        <p:spPr>
          <a:xfrm>
            <a:off x="8183880" y="1691640"/>
            <a:ext cx="3456432" cy="1005840"/>
          </a:xfrm>
          <a:prstGeom prst="roundRect">
            <a:avLst>
              <a:gd name="adj" fmla="val 7273"/>
            </a:avLst>
          </a:prstGeom>
          <a:solidFill>
            <a:srgbClr val="F4F7FC"/>
          </a:solidFill>
          <a:ln/>
        </p:spPr>
      </p:sp>
      <p:sp>
        <p:nvSpPr>
          <p:cNvPr id="43" name="Shape 40"/>
          <p:cNvSpPr/>
          <p:nvPr/>
        </p:nvSpPr>
        <p:spPr>
          <a:xfrm>
            <a:off x="8348472" y="1943100"/>
            <a:ext cx="502920" cy="502920"/>
          </a:xfrm>
          <a:prstGeom prst="ellipse">
            <a:avLst/>
          </a:prstGeom>
          <a:solidFill>
            <a:srgbClr val="1B2A4A"/>
          </a:solidFill>
          <a:ln/>
        </p:spPr>
      </p:sp>
      <p:sp>
        <p:nvSpPr>
          <p:cNvPr id="44" name="Text 41"/>
          <p:cNvSpPr txBox="1"/>
          <p:nvPr/>
        </p:nvSpPr>
        <p:spPr>
          <a:xfrm>
            <a:off x="8348472" y="1943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45" name="Text 42"/>
          <p:cNvSpPr txBox="1"/>
          <p:nvPr/>
        </p:nvSpPr>
        <p:spPr>
          <a:xfrm>
            <a:off x="9052560" y="1691640"/>
            <a:ext cx="2404872" cy="100584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Core problem:  </a:t>
            </a:r>
            <a:pPr indent="0" marL="0">
              <a:buNone/>
            </a:pPr>
            <a:r>
              <a:rPr lang="en-US" sz="1250" dirty="0">
                <a:solidFill>
                  <a:srgbClr val="2B3445"/>
                </a:solidFill>
                <a:latin typeface="Calibri" pitchFamily="34" charset="0"/>
                <a:ea typeface="Calibri" pitchFamily="34" charset="-122"/>
                <a:cs typeface="Calibri" pitchFamily="34" charset="-120"/>
              </a:rPr>
              <a:t>the central negative state the project seeks to overcome</a:t>
            </a:r>
            <a:endParaRPr lang="en-US" sz="1250" dirty="0"/>
          </a:p>
        </p:txBody>
      </p:sp>
      <p:sp>
        <p:nvSpPr>
          <p:cNvPr id="46" name="Shape 43"/>
          <p:cNvSpPr/>
          <p:nvPr/>
        </p:nvSpPr>
        <p:spPr>
          <a:xfrm>
            <a:off x="8183880" y="2834640"/>
            <a:ext cx="3456432" cy="1005840"/>
          </a:xfrm>
          <a:prstGeom prst="roundRect">
            <a:avLst>
              <a:gd name="adj" fmla="val 7273"/>
            </a:avLst>
          </a:prstGeom>
          <a:solidFill>
            <a:srgbClr val="FFFFFF"/>
          </a:solidFill>
          <a:ln/>
        </p:spPr>
      </p:sp>
      <p:sp>
        <p:nvSpPr>
          <p:cNvPr id="47" name="Shape 44"/>
          <p:cNvSpPr/>
          <p:nvPr/>
        </p:nvSpPr>
        <p:spPr>
          <a:xfrm>
            <a:off x="8348472" y="3086100"/>
            <a:ext cx="502920" cy="502920"/>
          </a:xfrm>
          <a:prstGeom prst="ellipse">
            <a:avLst/>
          </a:prstGeom>
          <a:solidFill>
            <a:srgbClr val="1B2A4A"/>
          </a:solidFill>
          <a:ln/>
        </p:spPr>
      </p:sp>
      <p:sp>
        <p:nvSpPr>
          <p:cNvPr id="48" name="Text 45"/>
          <p:cNvSpPr txBox="1"/>
          <p:nvPr/>
        </p:nvSpPr>
        <p:spPr>
          <a:xfrm>
            <a:off x="8348472" y="3086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49" name="Text 46"/>
          <p:cNvSpPr txBox="1"/>
          <p:nvPr/>
        </p:nvSpPr>
        <p:spPr>
          <a:xfrm>
            <a:off x="9052560" y="2834640"/>
            <a:ext cx="2404872" cy="100584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Causes:  </a:t>
            </a:r>
            <a:pPr indent="0" marL="0">
              <a:buNone/>
            </a:pPr>
            <a:r>
              <a:rPr lang="en-US" sz="1250" dirty="0">
                <a:solidFill>
                  <a:srgbClr val="2B3445"/>
                </a:solidFill>
                <a:latin typeface="Calibri" pitchFamily="34" charset="0"/>
                <a:ea typeface="Calibri" pitchFamily="34" charset="-122"/>
                <a:cs typeface="Calibri" pitchFamily="34" charset="-120"/>
              </a:rPr>
              <a:t>placed below, broken down into levels (causes of causes)</a:t>
            </a:r>
            <a:endParaRPr lang="en-US" sz="1250" dirty="0"/>
          </a:p>
        </p:txBody>
      </p:sp>
      <p:sp>
        <p:nvSpPr>
          <p:cNvPr id="50" name="Shape 47"/>
          <p:cNvSpPr/>
          <p:nvPr/>
        </p:nvSpPr>
        <p:spPr>
          <a:xfrm>
            <a:off x="8183880" y="3977640"/>
            <a:ext cx="3456432" cy="1005840"/>
          </a:xfrm>
          <a:prstGeom prst="roundRect">
            <a:avLst>
              <a:gd name="adj" fmla="val 7273"/>
            </a:avLst>
          </a:prstGeom>
          <a:solidFill>
            <a:srgbClr val="F4F7FC"/>
          </a:solidFill>
          <a:ln/>
        </p:spPr>
      </p:sp>
      <p:sp>
        <p:nvSpPr>
          <p:cNvPr id="51" name="Shape 48"/>
          <p:cNvSpPr/>
          <p:nvPr/>
        </p:nvSpPr>
        <p:spPr>
          <a:xfrm>
            <a:off x="8348472" y="4229100"/>
            <a:ext cx="502920" cy="502920"/>
          </a:xfrm>
          <a:prstGeom prst="ellipse">
            <a:avLst/>
          </a:prstGeom>
          <a:solidFill>
            <a:srgbClr val="1B2A4A"/>
          </a:solidFill>
          <a:ln/>
        </p:spPr>
      </p:sp>
      <p:sp>
        <p:nvSpPr>
          <p:cNvPr id="52" name="Text 49"/>
          <p:cNvSpPr txBox="1"/>
          <p:nvPr/>
        </p:nvSpPr>
        <p:spPr>
          <a:xfrm>
            <a:off x="8348472" y="4229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53" name="Text 50"/>
          <p:cNvSpPr txBox="1"/>
          <p:nvPr/>
        </p:nvSpPr>
        <p:spPr>
          <a:xfrm>
            <a:off x="9052560" y="3977640"/>
            <a:ext cx="2404872" cy="100584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Effects:  </a:t>
            </a:r>
            <a:pPr indent="0" marL="0">
              <a:buNone/>
            </a:pPr>
            <a:r>
              <a:rPr lang="en-US" sz="1250" dirty="0">
                <a:solidFill>
                  <a:srgbClr val="2B3445"/>
                </a:solidFill>
                <a:latin typeface="Calibri" pitchFamily="34" charset="0"/>
                <a:ea typeface="Calibri" pitchFamily="34" charset="-122"/>
                <a:cs typeface="Calibri" pitchFamily="34" charset="-120"/>
              </a:rPr>
              <a:t>the negative consequences, placed above</a:t>
            </a:r>
            <a:endParaRPr lang="en-US" sz="1250" dirty="0"/>
          </a:p>
        </p:txBody>
      </p:sp>
      <p:sp>
        <p:nvSpPr>
          <p:cNvPr id="54" name="Shape 51"/>
          <p:cNvSpPr/>
          <p:nvPr/>
        </p:nvSpPr>
        <p:spPr>
          <a:xfrm>
            <a:off x="8183880" y="5120640"/>
            <a:ext cx="3456432" cy="1005840"/>
          </a:xfrm>
          <a:prstGeom prst="roundRect">
            <a:avLst>
              <a:gd name="adj" fmla="val 7273"/>
            </a:avLst>
          </a:prstGeom>
          <a:solidFill>
            <a:srgbClr val="FFFFFF"/>
          </a:solidFill>
          <a:ln/>
        </p:spPr>
      </p:sp>
      <p:sp>
        <p:nvSpPr>
          <p:cNvPr id="55" name="Shape 52"/>
          <p:cNvSpPr/>
          <p:nvPr/>
        </p:nvSpPr>
        <p:spPr>
          <a:xfrm>
            <a:off x="8348472" y="5372100"/>
            <a:ext cx="502920" cy="502920"/>
          </a:xfrm>
          <a:prstGeom prst="ellipse">
            <a:avLst/>
          </a:prstGeom>
          <a:solidFill>
            <a:srgbClr val="1B2A4A"/>
          </a:solidFill>
          <a:ln/>
        </p:spPr>
      </p:sp>
      <p:sp>
        <p:nvSpPr>
          <p:cNvPr id="56" name="Text 53"/>
          <p:cNvSpPr txBox="1"/>
          <p:nvPr/>
        </p:nvSpPr>
        <p:spPr>
          <a:xfrm>
            <a:off x="8348472" y="5372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57" name="Text 54"/>
          <p:cNvSpPr txBox="1"/>
          <p:nvPr/>
        </p:nvSpPr>
        <p:spPr>
          <a:xfrm>
            <a:off x="9052560" y="5120640"/>
            <a:ext cx="2404872" cy="100584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Logical check:  </a:t>
            </a:r>
            <a:pPr indent="0" marL="0">
              <a:buNone/>
            </a:pPr>
            <a:r>
              <a:rPr lang="en-US" sz="1250" dirty="0">
                <a:solidFill>
                  <a:srgbClr val="2B3445"/>
                </a:solidFill>
                <a:latin typeface="Calibri" pitchFamily="34" charset="0"/>
                <a:ea typeface="Calibri" pitchFamily="34" charset="-122"/>
                <a:cs typeface="Calibri" pitchFamily="34" charset="-120"/>
              </a:rPr>
              <a:t>every element is directly linked to the adjacent levels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2.3 · OBJECTIVE TREE AND STRATEGY ANALYSIS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From the Problem Tree to the Objective Tree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10</a:t>
            </a:r>
            <a:endParaRPr lang="en-US" sz="900" dirty="0"/>
          </a:p>
        </p:txBody>
      </p:sp>
      <p:sp>
        <p:nvSpPr>
          <p:cNvPr id="7" name="Text 4"/>
          <p:cNvSpPr txBox="1"/>
          <p:nvPr/>
        </p:nvSpPr>
        <p:spPr>
          <a:xfrm>
            <a:off x="548640" y="1691640"/>
            <a:ext cx="324612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PROBLEM TREE · NEGATIVE STATES</a:t>
            </a:r>
            <a:endParaRPr lang="en-US" sz="1100" dirty="0"/>
          </a:p>
        </p:txBody>
      </p:sp>
      <p:sp>
        <p:nvSpPr>
          <p:cNvPr id="8" name="Text 5"/>
          <p:cNvSpPr txBox="1"/>
          <p:nvPr/>
        </p:nvSpPr>
        <p:spPr>
          <a:xfrm>
            <a:off x="5349240" y="1691640"/>
            <a:ext cx="324612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OBJECTIVE TREE · DESIRED STATES</a:t>
            </a:r>
            <a:endParaRPr lang="en-US" sz="1100" dirty="0"/>
          </a:p>
        </p:txBody>
      </p:sp>
      <p:sp>
        <p:nvSpPr>
          <p:cNvPr id="9" name="Shape 6"/>
          <p:cNvSpPr/>
          <p:nvPr/>
        </p:nvSpPr>
        <p:spPr>
          <a:xfrm>
            <a:off x="548640" y="2103120"/>
            <a:ext cx="3246120" cy="1115568"/>
          </a:xfrm>
          <a:prstGeom prst="roundRect">
            <a:avLst>
              <a:gd name="adj" fmla="val 6557"/>
            </a:avLst>
          </a:prstGeom>
          <a:solidFill>
            <a:srgbClr val="F4F7FC"/>
          </a:solidFill>
          <a:ln w="12700">
            <a:solidFill>
              <a:srgbClr val="D5DDEB"/>
            </a:solidFill>
            <a:prstDash val="solid"/>
          </a:ln>
        </p:spPr>
      </p:sp>
      <p:sp>
        <p:nvSpPr>
          <p:cNvPr id="10" name="Shape 7"/>
          <p:cNvSpPr/>
          <p:nvPr/>
        </p:nvSpPr>
        <p:spPr>
          <a:xfrm>
            <a:off x="5349240" y="2103120"/>
            <a:ext cx="3246120" cy="1115568"/>
          </a:xfrm>
          <a:prstGeom prst="roundRect">
            <a:avLst>
              <a:gd name="adj" fmla="val 6557"/>
            </a:avLst>
          </a:prstGeom>
          <a:solidFill>
            <a:srgbClr val="E8EEF9"/>
          </a:solidFill>
          <a:ln/>
        </p:spPr>
      </p:sp>
      <p:sp>
        <p:nvSpPr>
          <p:cNvPr id="11" name="Text 8"/>
          <p:cNvSpPr txBox="1"/>
          <p:nvPr/>
        </p:nvSpPr>
        <p:spPr>
          <a:xfrm>
            <a:off x="731520" y="2176272"/>
            <a:ext cx="2880360" cy="969264"/>
          </a:xfrm>
          <a:prstGeom prst="rect">
            <a:avLst/>
          </a:prstGeom>
          <a:noFill/>
          <a:ln/>
        </p:spPr>
        <p:txBody>
          <a:bodyPr wrap="square" lIns="0" tIns="0" rIns="0" bIns="0" rtlCol="0" anchor="ctr"/>
          <a:lstStyle/>
          <a:p>
            <a:pPr indent="0" marL="0">
              <a:spcAft>
                <a:spcPts val="300"/>
              </a:spcAft>
              <a:buNone/>
            </a:pPr>
            <a:r>
              <a:rPr lang="en-US" sz="1000" b="1" spc="100" kern="0" dirty="0">
                <a:solidFill>
                  <a:srgbClr val="64708C"/>
                </a:solidFill>
                <a:latin typeface="Calibri" pitchFamily="34" charset="0"/>
                <a:ea typeface="Calibri" pitchFamily="34" charset="-122"/>
                <a:cs typeface="Calibri" pitchFamily="34" charset="-120"/>
              </a:rPr>
              <a:t>EFFECT</a:t>
            </a:r>
            <a:endParaRPr lang="en-US" sz="1400" dirty="0"/>
          </a:p>
          <a:p>
            <a:pPr indent="0" marL="0">
              <a:spcAft>
                <a:spcPts val="300"/>
              </a:spcAft>
              <a:buNone/>
            </a:pPr>
            <a:r>
              <a:rPr lang="en-US" sz="1400" dirty="0">
                <a:solidFill>
                  <a:srgbClr val="1B2A4A"/>
                </a:solidFill>
                <a:latin typeface="Calibri" pitchFamily="34" charset="0"/>
                <a:ea typeface="Calibri" pitchFamily="34" charset="-122"/>
                <a:cs typeface="Calibri" pitchFamily="34" charset="-120"/>
              </a:rPr>
              <a:t>Low export revenues of SMEs</a:t>
            </a:r>
            <a:endParaRPr lang="en-US" sz="1400" dirty="0"/>
          </a:p>
        </p:txBody>
      </p:sp>
      <p:sp>
        <p:nvSpPr>
          <p:cNvPr id="12" name="Text 9"/>
          <p:cNvSpPr txBox="1"/>
          <p:nvPr/>
        </p:nvSpPr>
        <p:spPr>
          <a:xfrm>
            <a:off x="5532120" y="2176272"/>
            <a:ext cx="2880360" cy="969264"/>
          </a:xfrm>
          <a:prstGeom prst="rect">
            <a:avLst/>
          </a:prstGeom>
          <a:noFill/>
          <a:ln/>
        </p:spPr>
        <p:txBody>
          <a:bodyPr wrap="square" lIns="0" tIns="0" rIns="0" bIns="0" rtlCol="0" anchor="ctr"/>
          <a:lstStyle/>
          <a:p>
            <a:pPr indent="0" marL="0">
              <a:spcAft>
                <a:spcPts val="300"/>
              </a:spcAft>
              <a:buNone/>
            </a:pPr>
            <a:r>
              <a:rPr lang="en-US" sz="1000" b="1" spc="100" kern="0" dirty="0">
                <a:solidFill>
                  <a:srgbClr val="64708C"/>
                </a:solidFill>
                <a:latin typeface="Calibri" pitchFamily="34" charset="0"/>
                <a:ea typeface="Calibri" pitchFamily="34" charset="-122"/>
                <a:cs typeface="Calibri" pitchFamily="34" charset="-120"/>
              </a:rPr>
              <a:t>EXPECTED BENEFIT</a:t>
            </a:r>
            <a:endParaRPr lang="en-US" sz="1400" dirty="0"/>
          </a:p>
          <a:p>
            <a:pPr indent="0" marL="0">
              <a:spcAft>
                <a:spcPts val="300"/>
              </a:spcAft>
              <a:buNone/>
            </a:pPr>
            <a:r>
              <a:rPr lang="en-US" sz="1400" dirty="0">
                <a:solidFill>
                  <a:srgbClr val="1B2A4A"/>
                </a:solidFill>
                <a:latin typeface="Calibri" pitchFamily="34" charset="0"/>
                <a:ea typeface="Calibri" pitchFamily="34" charset="-122"/>
                <a:cs typeface="Calibri" pitchFamily="34" charset="-120"/>
              </a:rPr>
              <a:t>Higher export revenues of SMEs</a:t>
            </a:r>
            <a:endParaRPr lang="en-US" sz="1400" dirty="0"/>
          </a:p>
        </p:txBody>
      </p:sp>
      <p:sp>
        <p:nvSpPr>
          <p:cNvPr id="13" name="Shape 10"/>
          <p:cNvSpPr/>
          <p:nvPr/>
        </p:nvSpPr>
        <p:spPr>
          <a:xfrm>
            <a:off x="4023360" y="2386584"/>
            <a:ext cx="1097280" cy="384048"/>
          </a:xfrm>
          <a:prstGeom prst="rightArrow">
            <a:avLst/>
          </a:prstGeom>
          <a:solidFill>
            <a:srgbClr val="C9A227"/>
          </a:solidFill>
          <a:ln/>
        </p:spPr>
      </p:sp>
      <p:sp>
        <p:nvSpPr>
          <p:cNvPr id="14" name="Text 11"/>
          <p:cNvSpPr txBox="1"/>
          <p:nvPr/>
        </p:nvSpPr>
        <p:spPr>
          <a:xfrm>
            <a:off x="3840480" y="2807208"/>
            <a:ext cx="1463040" cy="274320"/>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effects → benefits</a:t>
            </a:r>
            <a:endParaRPr lang="en-US" sz="1050" dirty="0"/>
          </a:p>
        </p:txBody>
      </p:sp>
      <p:sp>
        <p:nvSpPr>
          <p:cNvPr id="15" name="Shape 12"/>
          <p:cNvSpPr/>
          <p:nvPr/>
        </p:nvSpPr>
        <p:spPr>
          <a:xfrm>
            <a:off x="548640" y="3401568"/>
            <a:ext cx="3246120" cy="1115568"/>
          </a:xfrm>
          <a:prstGeom prst="roundRect">
            <a:avLst>
              <a:gd name="adj" fmla="val 6557"/>
            </a:avLst>
          </a:prstGeom>
          <a:solidFill>
            <a:srgbClr val="1B2A4A"/>
          </a:solidFill>
          <a:ln/>
        </p:spPr>
      </p:sp>
      <p:sp>
        <p:nvSpPr>
          <p:cNvPr id="16" name="Shape 13"/>
          <p:cNvSpPr/>
          <p:nvPr/>
        </p:nvSpPr>
        <p:spPr>
          <a:xfrm>
            <a:off x="5349240" y="3401568"/>
            <a:ext cx="3246120" cy="1115568"/>
          </a:xfrm>
          <a:prstGeom prst="roundRect">
            <a:avLst>
              <a:gd name="adj" fmla="val 6557"/>
            </a:avLst>
          </a:prstGeom>
          <a:solidFill>
            <a:srgbClr val="1B2A4A"/>
          </a:solidFill>
          <a:ln/>
        </p:spPr>
      </p:sp>
      <p:sp>
        <p:nvSpPr>
          <p:cNvPr id="17" name="Text 14"/>
          <p:cNvSpPr txBox="1"/>
          <p:nvPr/>
        </p:nvSpPr>
        <p:spPr>
          <a:xfrm>
            <a:off x="731520" y="3474720"/>
            <a:ext cx="2880360" cy="969264"/>
          </a:xfrm>
          <a:prstGeom prst="rect">
            <a:avLst/>
          </a:prstGeom>
          <a:noFill/>
          <a:ln/>
        </p:spPr>
        <p:txBody>
          <a:bodyPr wrap="square" lIns="0" tIns="0" rIns="0" bIns="0" rtlCol="0" anchor="ctr"/>
          <a:lstStyle/>
          <a:p>
            <a:pPr indent="0" marL="0">
              <a:spcAft>
                <a:spcPts val="300"/>
              </a:spcAft>
              <a:buNone/>
            </a:pPr>
            <a:r>
              <a:rPr lang="en-US" sz="1000" b="1" spc="100" kern="0" dirty="0">
                <a:solidFill>
                  <a:srgbClr val="C9A227"/>
                </a:solidFill>
                <a:latin typeface="Calibri" pitchFamily="34" charset="0"/>
                <a:ea typeface="Calibri" pitchFamily="34" charset="-122"/>
                <a:cs typeface="Calibri" pitchFamily="34" charset="-120"/>
              </a:rPr>
              <a:t>CORE PROBLEM</a:t>
            </a:r>
            <a:endParaRPr lang="en-US" sz="1400" dirty="0"/>
          </a:p>
          <a:p>
            <a:pPr indent="0" marL="0">
              <a:spcAft>
                <a:spcPts val="300"/>
              </a:spcAft>
              <a:buNone/>
            </a:pPr>
            <a:r>
              <a:rPr lang="en-US" sz="1400" b="1" dirty="0">
                <a:solidFill>
                  <a:srgbClr val="FFFFFF"/>
                </a:solidFill>
                <a:latin typeface="Calibri" pitchFamily="34" charset="0"/>
                <a:ea typeface="Calibri" pitchFamily="34" charset="-122"/>
                <a:cs typeface="Calibri" pitchFamily="34" charset="-120"/>
              </a:rPr>
              <a:t>Low level of internationalisation among SMEs in the region</a:t>
            </a:r>
            <a:endParaRPr lang="en-US" sz="1400" dirty="0"/>
          </a:p>
        </p:txBody>
      </p:sp>
      <p:sp>
        <p:nvSpPr>
          <p:cNvPr id="18" name="Text 15"/>
          <p:cNvSpPr txBox="1"/>
          <p:nvPr/>
        </p:nvSpPr>
        <p:spPr>
          <a:xfrm>
            <a:off x="5532120" y="3474720"/>
            <a:ext cx="2880360" cy="969264"/>
          </a:xfrm>
          <a:prstGeom prst="rect">
            <a:avLst/>
          </a:prstGeom>
          <a:noFill/>
          <a:ln/>
        </p:spPr>
        <p:txBody>
          <a:bodyPr wrap="square" lIns="0" tIns="0" rIns="0" bIns="0" rtlCol="0" anchor="ctr"/>
          <a:lstStyle/>
          <a:p>
            <a:pPr indent="0" marL="0">
              <a:spcAft>
                <a:spcPts val="300"/>
              </a:spcAft>
              <a:buNone/>
            </a:pPr>
            <a:r>
              <a:rPr lang="en-US" sz="1000" b="1" spc="100" kern="0" dirty="0">
                <a:solidFill>
                  <a:srgbClr val="C9A227"/>
                </a:solidFill>
                <a:latin typeface="Calibri" pitchFamily="34" charset="0"/>
                <a:ea typeface="Calibri" pitchFamily="34" charset="-122"/>
                <a:cs typeface="Calibri" pitchFamily="34" charset="-120"/>
              </a:rPr>
              <a:t>OBJECTIVE</a:t>
            </a:r>
            <a:endParaRPr lang="en-US" sz="1400" dirty="0"/>
          </a:p>
          <a:p>
            <a:pPr indent="0" marL="0">
              <a:spcAft>
                <a:spcPts val="300"/>
              </a:spcAft>
              <a:buNone/>
            </a:pPr>
            <a:r>
              <a:rPr lang="en-US" sz="1400" b="1" dirty="0">
                <a:solidFill>
                  <a:srgbClr val="FFFFFF"/>
                </a:solidFill>
                <a:latin typeface="Calibri" pitchFamily="34" charset="0"/>
                <a:ea typeface="Calibri" pitchFamily="34" charset="-122"/>
                <a:cs typeface="Calibri" pitchFamily="34" charset="-120"/>
              </a:rPr>
              <a:t>Higher level of internationalisation among SMEs in the region</a:t>
            </a:r>
            <a:endParaRPr lang="en-US" sz="1400" dirty="0"/>
          </a:p>
        </p:txBody>
      </p:sp>
      <p:sp>
        <p:nvSpPr>
          <p:cNvPr id="19" name="Shape 16"/>
          <p:cNvSpPr/>
          <p:nvPr/>
        </p:nvSpPr>
        <p:spPr>
          <a:xfrm>
            <a:off x="4023360" y="3685032"/>
            <a:ext cx="1097280" cy="384048"/>
          </a:xfrm>
          <a:prstGeom prst="rightArrow">
            <a:avLst/>
          </a:prstGeom>
          <a:solidFill>
            <a:srgbClr val="C9A227"/>
          </a:solidFill>
          <a:ln/>
        </p:spPr>
      </p:sp>
      <p:sp>
        <p:nvSpPr>
          <p:cNvPr id="20" name="Text 17"/>
          <p:cNvSpPr txBox="1"/>
          <p:nvPr/>
        </p:nvSpPr>
        <p:spPr>
          <a:xfrm>
            <a:off x="3840480" y="4105656"/>
            <a:ext cx="1463040" cy="274320"/>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negative → positive</a:t>
            </a:r>
            <a:endParaRPr lang="en-US" sz="1050" dirty="0"/>
          </a:p>
        </p:txBody>
      </p:sp>
      <p:sp>
        <p:nvSpPr>
          <p:cNvPr id="21" name="Shape 18"/>
          <p:cNvSpPr/>
          <p:nvPr/>
        </p:nvSpPr>
        <p:spPr>
          <a:xfrm>
            <a:off x="548640" y="4700016"/>
            <a:ext cx="3246120" cy="1115568"/>
          </a:xfrm>
          <a:prstGeom prst="roundRect">
            <a:avLst>
              <a:gd name="adj" fmla="val 6557"/>
            </a:avLst>
          </a:prstGeom>
          <a:solidFill>
            <a:srgbClr val="F4F7FC"/>
          </a:solidFill>
          <a:ln w="12700">
            <a:solidFill>
              <a:srgbClr val="D5DDEB"/>
            </a:solidFill>
            <a:prstDash val="solid"/>
          </a:ln>
        </p:spPr>
      </p:sp>
      <p:sp>
        <p:nvSpPr>
          <p:cNvPr id="22" name="Shape 19"/>
          <p:cNvSpPr/>
          <p:nvPr/>
        </p:nvSpPr>
        <p:spPr>
          <a:xfrm>
            <a:off x="5349240" y="4700016"/>
            <a:ext cx="3246120" cy="1115568"/>
          </a:xfrm>
          <a:prstGeom prst="roundRect">
            <a:avLst>
              <a:gd name="adj" fmla="val 6557"/>
            </a:avLst>
          </a:prstGeom>
          <a:solidFill>
            <a:srgbClr val="E8EEF9"/>
          </a:solidFill>
          <a:ln/>
        </p:spPr>
      </p:sp>
      <p:sp>
        <p:nvSpPr>
          <p:cNvPr id="23" name="Text 20"/>
          <p:cNvSpPr txBox="1"/>
          <p:nvPr/>
        </p:nvSpPr>
        <p:spPr>
          <a:xfrm>
            <a:off x="731520" y="4773168"/>
            <a:ext cx="2880360" cy="969264"/>
          </a:xfrm>
          <a:prstGeom prst="rect">
            <a:avLst/>
          </a:prstGeom>
          <a:noFill/>
          <a:ln/>
        </p:spPr>
        <p:txBody>
          <a:bodyPr wrap="square" lIns="0" tIns="0" rIns="0" bIns="0" rtlCol="0" anchor="ctr"/>
          <a:lstStyle/>
          <a:p>
            <a:pPr indent="0" marL="0">
              <a:spcAft>
                <a:spcPts val="300"/>
              </a:spcAft>
              <a:buNone/>
            </a:pPr>
            <a:r>
              <a:rPr lang="en-US" sz="1000" b="1" spc="100" kern="0" dirty="0">
                <a:solidFill>
                  <a:srgbClr val="64708C"/>
                </a:solidFill>
                <a:latin typeface="Calibri" pitchFamily="34" charset="0"/>
                <a:ea typeface="Calibri" pitchFamily="34" charset="-122"/>
                <a:cs typeface="Calibri" pitchFamily="34" charset="-120"/>
              </a:rPr>
              <a:t>CAUSE</a:t>
            </a:r>
            <a:endParaRPr lang="en-US" sz="1400" dirty="0"/>
          </a:p>
          <a:p>
            <a:pPr indent="0" marL="0">
              <a:spcAft>
                <a:spcPts val="300"/>
              </a:spcAft>
              <a:buNone/>
            </a:pPr>
            <a:r>
              <a:rPr lang="en-US" sz="1400" dirty="0">
                <a:solidFill>
                  <a:srgbClr val="1B2A4A"/>
                </a:solidFill>
                <a:latin typeface="Calibri" pitchFamily="34" charset="0"/>
                <a:ea typeface="Calibri" pitchFamily="34" charset="-122"/>
                <a:cs typeface="Calibri" pitchFamily="34" charset="-120"/>
              </a:rPr>
              <a:t>Limited knowledge of foreign markets</a:t>
            </a:r>
            <a:endParaRPr lang="en-US" sz="1400" dirty="0"/>
          </a:p>
        </p:txBody>
      </p:sp>
      <p:sp>
        <p:nvSpPr>
          <p:cNvPr id="24" name="Text 21"/>
          <p:cNvSpPr txBox="1"/>
          <p:nvPr/>
        </p:nvSpPr>
        <p:spPr>
          <a:xfrm>
            <a:off x="5532120" y="4773168"/>
            <a:ext cx="2880360" cy="969264"/>
          </a:xfrm>
          <a:prstGeom prst="rect">
            <a:avLst/>
          </a:prstGeom>
          <a:noFill/>
          <a:ln/>
        </p:spPr>
        <p:txBody>
          <a:bodyPr wrap="square" lIns="0" tIns="0" rIns="0" bIns="0" rtlCol="0" anchor="ctr"/>
          <a:lstStyle/>
          <a:p>
            <a:pPr indent="0" marL="0">
              <a:spcAft>
                <a:spcPts val="300"/>
              </a:spcAft>
              <a:buNone/>
            </a:pPr>
            <a:r>
              <a:rPr lang="en-US" sz="1000" b="1" spc="100" kern="0" dirty="0">
                <a:solidFill>
                  <a:srgbClr val="64708C"/>
                </a:solidFill>
                <a:latin typeface="Calibri" pitchFamily="34" charset="0"/>
                <a:ea typeface="Calibri" pitchFamily="34" charset="-122"/>
                <a:cs typeface="Calibri" pitchFamily="34" charset="-120"/>
              </a:rPr>
              <a:t>MEANS</a:t>
            </a:r>
            <a:endParaRPr lang="en-US" sz="1400" dirty="0"/>
          </a:p>
          <a:p>
            <a:pPr indent="0" marL="0">
              <a:spcAft>
                <a:spcPts val="300"/>
              </a:spcAft>
              <a:buNone/>
            </a:pPr>
            <a:r>
              <a:rPr lang="en-US" sz="1400" dirty="0">
                <a:solidFill>
                  <a:srgbClr val="1B2A4A"/>
                </a:solidFill>
                <a:latin typeface="Calibri" pitchFamily="34" charset="0"/>
                <a:ea typeface="Calibri" pitchFamily="34" charset="-122"/>
                <a:cs typeface="Calibri" pitchFamily="34" charset="-120"/>
              </a:rPr>
              <a:t>Improved knowledge of foreign markets</a:t>
            </a:r>
            <a:endParaRPr lang="en-US" sz="1400" dirty="0"/>
          </a:p>
        </p:txBody>
      </p:sp>
      <p:sp>
        <p:nvSpPr>
          <p:cNvPr id="25" name="Shape 22"/>
          <p:cNvSpPr/>
          <p:nvPr/>
        </p:nvSpPr>
        <p:spPr>
          <a:xfrm>
            <a:off x="4023360" y="4983480"/>
            <a:ext cx="1097280" cy="384048"/>
          </a:xfrm>
          <a:prstGeom prst="rightArrow">
            <a:avLst/>
          </a:prstGeom>
          <a:solidFill>
            <a:srgbClr val="C9A227"/>
          </a:solidFill>
          <a:ln/>
        </p:spPr>
      </p:sp>
      <p:sp>
        <p:nvSpPr>
          <p:cNvPr id="26" name="Text 23"/>
          <p:cNvSpPr txBox="1"/>
          <p:nvPr/>
        </p:nvSpPr>
        <p:spPr>
          <a:xfrm>
            <a:off x="3840480" y="5404104"/>
            <a:ext cx="1463040" cy="274320"/>
          </a:xfrm>
          <a:prstGeom prst="rect">
            <a:avLst/>
          </a:prstGeom>
          <a:noFill/>
          <a:ln/>
        </p:spPr>
        <p:txBody>
          <a:bodyPr wrap="square" lIns="0" tIns="0" rIns="0" bIns="0" rtlCol="0" anchor="t"/>
          <a:lstStyle/>
          <a:p>
            <a:pPr algn="ctr" indent="0" marL="0">
              <a:buNone/>
            </a:pPr>
            <a:r>
              <a:rPr lang="en-US" sz="1050" i="1" dirty="0">
                <a:solidFill>
                  <a:srgbClr val="64708C"/>
                </a:solidFill>
                <a:latin typeface="Calibri" pitchFamily="34" charset="0"/>
                <a:ea typeface="Calibri" pitchFamily="34" charset="-122"/>
                <a:cs typeface="Calibri" pitchFamily="34" charset="-120"/>
              </a:rPr>
              <a:t>causes → means</a:t>
            </a:r>
            <a:endParaRPr lang="en-US" sz="1050" dirty="0"/>
          </a:p>
        </p:txBody>
      </p:sp>
      <p:sp>
        <p:nvSpPr>
          <p:cNvPr id="27" name="Text 24"/>
          <p:cNvSpPr txBox="1"/>
          <p:nvPr/>
        </p:nvSpPr>
        <p:spPr>
          <a:xfrm>
            <a:off x="548640" y="5870448"/>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continuing the problem tree on the previous slide.</a:t>
            </a:r>
            <a:endParaRPr lang="en-US" sz="1050" dirty="0"/>
          </a:p>
        </p:txBody>
      </p:sp>
      <p:sp>
        <p:nvSpPr>
          <p:cNvPr id="28" name="Shape 25"/>
          <p:cNvSpPr/>
          <p:nvPr/>
        </p:nvSpPr>
        <p:spPr>
          <a:xfrm>
            <a:off x="8961120" y="1691640"/>
            <a:ext cx="2679192" cy="4434840"/>
          </a:xfrm>
          <a:prstGeom prst="roundRect">
            <a:avLst>
              <a:gd name="adj" fmla="val 2730"/>
            </a:avLst>
          </a:prstGeom>
          <a:solidFill>
            <a:srgbClr val="1B2A4A"/>
          </a:solidFill>
          <a:ln/>
        </p:spPr>
      </p:sp>
      <p:sp>
        <p:nvSpPr>
          <p:cNvPr id="29" name="Shape 26"/>
          <p:cNvSpPr/>
          <p:nvPr/>
        </p:nvSpPr>
        <p:spPr>
          <a:xfrm>
            <a:off x="9235440" y="1920240"/>
            <a:ext cx="594360" cy="594360"/>
          </a:xfrm>
          <a:prstGeom prst="ellipse">
            <a:avLst/>
          </a:prstGeom>
          <a:solidFill>
            <a:srgbClr val="31487A"/>
          </a:solidFill>
          <a:ln/>
        </p:spPr>
      </p:sp>
      <p:pic>
        <p:nvPicPr>
          <p:cNvPr id="30" name="Image 0" descr="preencoded.png">    </p:cNvPr>
          <p:cNvPicPr>
            <a:picLocks noChangeAspect="1"/>
          </p:cNvPicPr>
          <p:nvPr/>
        </p:nvPicPr>
        <p:blipFill>
          <a:blip r:embed="rId1"/>
          <a:stretch>
            <a:fillRect/>
          </a:stretch>
        </p:blipFill>
        <p:spPr>
          <a:xfrm>
            <a:off x="9395917" y="2080717"/>
            <a:ext cx="273406" cy="273406"/>
          </a:xfrm>
          <a:prstGeom prst="rect">
            <a:avLst/>
          </a:prstGeom>
        </p:spPr>
      </p:pic>
      <p:sp>
        <p:nvSpPr>
          <p:cNvPr id="31" name="Text 27"/>
          <p:cNvSpPr txBox="1"/>
          <p:nvPr/>
        </p:nvSpPr>
        <p:spPr>
          <a:xfrm>
            <a:off x="9235440" y="2651760"/>
            <a:ext cx="2194560" cy="41148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Strategy analysis</a:t>
            </a:r>
            <a:endParaRPr lang="en-US" sz="1800" dirty="0"/>
          </a:p>
        </p:txBody>
      </p:sp>
      <p:sp>
        <p:nvSpPr>
          <p:cNvPr id="32" name="Text 28"/>
          <p:cNvSpPr txBox="1"/>
          <p:nvPr/>
        </p:nvSpPr>
        <p:spPr>
          <a:xfrm>
            <a:off x="9235440" y="3108960"/>
            <a:ext cx="2240280" cy="105156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Decide which “branch” of the objective tree the project will cover, having regard to:</a:t>
            </a:r>
            <a:endParaRPr lang="en-US" sz="1300" dirty="0"/>
          </a:p>
        </p:txBody>
      </p:sp>
      <p:sp>
        <p:nvSpPr>
          <p:cNvPr id="33" name="Shape 29"/>
          <p:cNvSpPr/>
          <p:nvPr/>
        </p:nvSpPr>
        <p:spPr>
          <a:xfrm>
            <a:off x="9235440" y="4288536"/>
            <a:ext cx="329184" cy="329184"/>
          </a:xfrm>
          <a:prstGeom prst="ellipse">
            <a:avLst/>
          </a:prstGeom>
          <a:solidFill>
            <a:srgbClr val="C9A227"/>
          </a:solidFill>
          <a:ln/>
        </p:spPr>
      </p:sp>
      <p:pic>
        <p:nvPicPr>
          <p:cNvPr id="34" name="Image 1" descr="preencoded.png">    </p:cNvPr>
          <p:cNvPicPr>
            <a:picLocks noChangeAspect="1"/>
          </p:cNvPicPr>
          <p:nvPr/>
        </p:nvPicPr>
        <p:blipFill>
          <a:blip r:embed="rId2"/>
          <a:stretch>
            <a:fillRect/>
          </a:stretch>
        </p:blipFill>
        <p:spPr>
          <a:xfrm>
            <a:off x="9324320" y="4377416"/>
            <a:ext cx="151425" cy="151425"/>
          </a:xfrm>
          <a:prstGeom prst="rect">
            <a:avLst/>
          </a:prstGeom>
        </p:spPr>
      </p:pic>
      <p:sp>
        <p:nvSpPr>
          <p:cNvPr id="35" name="Text 30"/>
          <p:cNvSpPr txBox="1"/>
          <p:nvPr/>
        </p:nvSpPr>
        <p:spPr>
          <a:xfrm>
            <a:off x="9692640" y="4251960"/>
            <a:ext cx="1783080" cy="45720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the consortium's comparative advantages</a:t>
            </a:r>
            <a:endParaRPr lang="en-US" sz="1250" dirty="0"/>
          </a:p>
        </p:txBody>
      </p:sp>
      <p:sp>
        <p:nvSpPr>
          <p:cNvPr id="36" name="Shape 31"/>
          <p:cNvSpPr/>
          <p:nvPr/>
        </p:nvSpPr>
        <p:spPr>
          <a:xfrm>
            <a:off x="9235440" y="4855464"/>
            <a:ext cx="329184" cy="329184"/>
          </a:xfrm>
          <a:prstGeom prst="ellipse">
            <a:avLst/>
          </a:prstGeom>
          <a:solidFill>
            <a:srgbClr val="C9A227"/>
          </a:solidFill>
          <a:ln/>
        </p:spPr>
      </p:sp>
      <p:pic>
        <p:nvPicPr>
          <p:cNvPr id="37" name="Image 2" descr="preencoded.png">    </p:cNvPr>
          <p:cNvPicPr>
            <a:picLocks noChangeAspect="1"/>
          </p:cNvPicPr>
          <p:nvPr/>
        </p:nvPicPr>
        <p:blipFill>
          <a:blip r:embed="rId3"/>
          <a:stretch>
            <a:fillRect/>
          </a:stretch>
        </p:blipFill>
        <p:spPr>
          <a:xfrm>
            <a:off x="9324320" y="4944344"/>
            <a:ext cx="151425" cy="151425"/>
          </a:xfrm>
          <a:prstGeom prst="rect">
            <a:avLst/>
          </a:prstGeom>
        </p:spPr>
      </p:pic>
      <p:sp>
        <p:nvSpPr>
          <p:cNvPr id="38" name="Text 32"/>
          <p:cNvSpPr txBox="1"/>
          <p:nvPr/>
        </p:nvSpPr>
        <p:spPr>
          <a:xfrm>
            <a:off x="9692640" y="4818888"/>
            <a:ext cx="1783080" cy="45720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its resources</a:t>
            </a:r>
            <a:endParaRPr lang="en-US" sz="1250" dirty="0"/>
          </a:p>
        </p:txBody>
      </p:sp>
      <p:sp>
        <p:nvSpPr>
          <p:cNvPr id="39" name="Shape 33"/>
          <p:cNvSpPr/>
          <p:nvPr/>
        </p:nvSpPr>
        <p:spPr>
          <a:xfrm>
            <a:off x="9235440" y="5422392"/>
            <a:ext cx="329184" cy="329184"/>
          </a:xfrm>
          <a:prstGeom prst="ellipse">
            <a:avLst/>
          </a:prstGeom>
          <a:solidFill>
            <a:srgbClr val="C9A227"/>
          </a:solidFill>
          <a:ln/>
        </p:spPr>
      </p:sp>
      <p:pic>
        <p:nvPicPr>
          <p:cNvPr id="40" name="Image 3" descr="preencoded.png">    </p:cNvPr>
          <p:cNvPicPr>
            <a:picLocks noChangeAspect="1"/>
          </p:cNvPicPr>
          <p:nvPr/>
        </p:nvPicPr>
        <p:blipFill>
          <a:blip r:embed="rId4"/>
          <a:stretch>
            <a:fillRect/>
          </a:stretch>
        </p:blipFill>
        <p:spPr>
          <a:xfrm>
            <a:off x="9324320" y="5511272"/>
            <a:ext cx="151425" cy="151425"/>
          </a:xfrm>
          <a:prstGeom prst="rect">
            <a:avLst/>
          </a:prstGeom>
        </p:spPr>
      </p:pic>
      <p:sp>
        <p:nvSpPr>
          <p:cNvPr id="41" name="Text 34"/>
          <p:cNvSpPr txBox="1"/>
          <p:nvPr/>
        </p:nvSpPr>
        <p:spPr>
          <a:xfrm>
            <a:off x="9692640" y="5385816"/>
            <a:ext cx="1783080" cy="45720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the donor's priorities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2.4 · TARGET GROUP ANALYSIS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Target Group Analysis: Needs, Profiles and Barriers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2057400" y="2423160"/>
            <a:ext cx="3017520" cy="3017520"/>
          </a:xfrm>
          <a:prstGeom prst="ellipse">
            <a:avLst/>
          </a:prstGeom>
          <a:ln w="25400">
            <a:solidFill>
              <a:srgbClr val="D5DDEB"/>
            </a:solidFill>
            <a:prstDash val="solid"/>
          </a:ln>
        </p:spPr>
      </p:sp>
      <p:sp>
        <p:nvSpPr>
          <p:cNvPr id="8" name="Shape 5"/>
          <p:cNvSpPr/>
          <p:nvPr/>
        </p:nvSpPr>
        <p:spPr>
          <a:xfrm>
            <a:off x="2697480" y="3063240"/>
            <a:ext cx="1737360" cy="1737360"/>
          </a:xfrm>
          <a:prstGeom prst="ellipse">
            <a:avLst/>
          </a:prstGeom>
          <a:solidFill>
            <a:srgbClr val="E8EEF9"/>
          </a:solidFill>
          <a:ln/>
        </p:spPr>
      </p:sp>
      <p:sp>
        <p:nvSpPr>
          <p:cNvPr id="9" name="Shape 6"/>
          <p:cNvSpPr/>
          <p:nvPr/>
        </p:nvSpPr>
        <p:spPr>
          <a:xfrm>
            <a:off x="3291840" y="3273552"/>
            <a:ext cx="548640" cy="54864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3439973" y="3421685"/>
            <a:ext cx="252374" cy="252374"/>
          </a:xfrm>
          <a:prstGeom prst="rect">
            <a:avLst/>
          </a:prstGeom>
        </p:spPr>
      </p:pic>
      <p:sp>
        <p:nvSpPr>
          <p:cNvPr id="11" name="Text 7"/>
          <p:cNvSpPr txBox="1"/>
          <p:nvPr/>
        </p:nvSpPr>
        <p:spPr>
          <a:xfrm>
            <a:off x="2788920" y="3886200"/>
            <a:ext cx="1554480" cy="457200"/>
          </a:xfrm>
          <a:prstGeom prst="rect">
            <a:avLst/>
          </a:prstGeom>
          <a:noFill/>
          <a:ln/>
        </p:spPr>
        <p:txBody>
          <a:bodyPr wrap="square" lIns="0" tIns="0" rIns="0" bIns="0" rtlCol="0" anchor="ctr"/>
          <a:lstStyle/>
          <a:p>
            <a:pPr algn="ctr" indent="0" marL="0">
              <a:buNone/>
            </a:pPr>
            <a:r>
              <a:rPr lang="en-US" sz="1500" b="1" dirty="0">
                <a:solidFill>
                  <a:srgbClr val="1B2A4A"/>
                </a:solidFill>
                <a:latin typeface="Cambria" pitchFamily="34" charset="0"/>
                <a:ea typeface="Cambria" pitchFamily="34" charset="-122"/>
                <a:cs typeface="Cambria" pitchFamily="34" charset="-120"/>
              </a:rPr>
              <a:t>Target groups</a:t>
            </a:r>
            <a:endParaRPr lang="en-US" sz="1500" dirty="0"/>
          </a:p>
        </p:txBody>
      </p:sp>
      <p:sp>
        <p:nvSpPr>
          <p:cNvPr id="12" name="Shape 8"/>
          <p:cNvSpPr/>
          <p:nvPr/>
        </p:nvSpPr>
        <p:spPr>
          <a:xfrm>
            <a:off x="3200400" y="2057400"/>
            <a:ext cx="731520" cy="731520"/>
          </a:xfrm>
          <a:prstGeom prst="ellipse">
            <a:avLst/>
          </a:prstGeom>
          <a:solidFill>
            <a:srgbClr val="1B2A4A"/>
          </a:solidFill>
          <a:ln/>
        </p:spPr>
      </p:sp>
      <p:pic>
        <p:nvPicPr>
          <p:cNvPr id="13" name="Image 1" descr="preencoded.png">    </p:cNvPr>
          <p:cNvPicPr>
            <a:picLocks noChangeAspect="1"/>
          </p:cNvPicPr>
          <p:nvPr/>
        </p:nvPicPr>
        <p:blipFill>
          <a:blip r:embed="rId2"/>
          <a:stretch>
            <a:fillRect/>
          </a:stretch>
        </p:blipFill>
        <p:spPr>
          <a:xfrm>
            <a:off x="3397910" y="2254910"/>
            <a:ext cx="336499" cy="336499"/>
          </a:xfrm>
          <a:prstGeom prst="rect">
            <a:avLst/>
          </a:prstGeom>
        </p:spPr>
      </p:pic>
      <p:sp>
        <p:nvSpPr>
          <p:cNvPr id="14" name="Text 9"/>
          <p:cNvSpPr txBox="1"/>
          <p:nvPr/>
        </p:nvSpPr>
        <p:spPr>
          <a:xfrm>
            <a:off x="4041648" y="2148840"/>
            <a:ext cx="173736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Specific needs</a:t>
            </a:r>
            <a:endParaRPr lang="en-US" sz="1350" dirty="0"/>
          </a:p>
        </p:txBody>
      </p:sp>
      <p:sp>
        <p:nvSpPr>
          <p:cNvPr id="15" name="Shape 10"/>
          <p:cNvSpPr/>
          <p:nvPr/>
        </p:nvSpPr>
        <p:spPr>
          <a:xfrm>
            <a:off x="4635316" y="3099928"/>
            <a:ext cx="731520" cy="731520"/>
          </a:xfrm>
          <a:prstGeom prst="ellipse">
            <a:avLst/>
          </a:prstGeom>
          <a:solidFill>
            <a:srgbClr val="1B2A4A"/>
          </a:solidFill>
          <a:ln/>
        </p:spPr>
      </p:sp>
      <p:pic>
        <p:nvPicPr>
          <p:cNvPr id="16" name="Image 2" descr="preencoded.png">    </p:cNvPr>
          <p:cNvPicPr>
            <a:picLocks noChangeAspect="1"/>
          </p:cNvPicPr>
          <p:nvPr/>
        </p:nvPicPr>
        <p:blipFill>
          <a:blip r:embed="rId3"/>
          <a:stretch>
            <a:fillRect/>
          </a:stretch>
        </p:blipFill>
        <p:spPr>
          <a:xfrm>
            <a:off x="4832826" y="3297438"/>
            <a:ext cx="336499" cy="336499"/>
          </a:xfrm>
          <a:prstGeom prst="rect">
            <a:avLst/>
          </a:prstGeom>
        </p:spPr>
      </p:pic>
      <p:sp>
        <p:nvSpPr>
          <p:cNvPr id="17" name="Text 11"/>
          <p:cNvSpPr txBox="1"/>
          <p:nvPr/>
        </p:nvSpPr>
        <p:spPr>
          <a:xfrm>
            <a:off x="5476564" y="3191368"/>
            <a:ext cx="146304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Gender</a:t>
            </a:r>
            <a:endParaRPr lang="en-US" sz="1350" dirty="0"/>
          </a:p>
        </p:txBody>
      </p:sp>
      <p:sp>
        <p:nvSpPr>
          <p:cNvPr id="18" name="Shape 12"/>
          <p:cNvSpPr/>
          <p:nvPr/>
        </p:nvSpPr>
        <p:spPr>
          <a:xfrm>
            <a:off x="4087227" y="4786772"/>
            <a:ext cx="731520" cy="731520"/>
          </a:xfrm>
          <a:prstGeom prst="ellipse">
            <a:avLst/>
          </a:prstGeom>
          <a:solidFill>
            <a:srgbClr val="1B2A4A"/>
          </a:solidFill>
          <a:ln/>
        </p:spPr>
      </p:sp>
      <p:pic>
        <p:nvPicPr>
          <p:cNvPr id="19" name="Image 3" descr="preencoded.png">    </p:cNvPr>
          <p:cNvPicPr>
            <a:picLocks noChangeAspect="1"/>
          </p:cNvPicPr>
          <p:nvPr/>
        </p:nvPicPr>
        <p:blipFill>
          <a:blip r:embed="rId4"/>
          <a:stretch>
            <a:fillRect/>
          </a:stretch>
        </p:blipFill>
        <p:spPr>
          <a:xfrm>
            <a:off x="4284737" y="4984283"/>
            <a:ext cx="336499" cy="336499"/>
          </a:xfrm>
          <a:prstGeom prst="rect">
            <a:avLst/>
          </a:prstGeom>
        </p:spPr>
      </p:pic>
      <p:sp>
        <p:nvSpPr>
          <p:cNvPr id="20" name="Text 13"/>
          <p:cNvSpPr txBox="1"/>
          <p:nvPr/>
        </p:nvSpPr>
        <p:spPr>
          <a:xfrm>
            <a:off x="4928475" y="4878212"/>
            <a:ext cx="146304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Age</a:t>
            </a:r>
            <a:endParaRPr lang="en-US" sz="1350" dirty="0"/>
          </a:p>
        </p:txBody>
      </p:sp>
      <p:sp>
        <p:nvSpPr>
          <p:cNvPr id="21" name="Shape 14"/>
          <p:cNvSpPr/>
          <p:nvPr/>
        </p:nvSpPr>
        <p:spPr>
          <a:xfrm>
            <a:off x="2313573" y="4786772"/>
            <a:ext cx="731520" cy="731520"/>
          </a:xfrm>
          <a:prstGeom prst="ellipse">
            <a:avLst/>
          </a:prstGeom>
          <a:solidFill>
            <a:srgbClr val="1B2A4A"/>
          </a:solidFill>
          <a:ln/>
        </p:spPr>
      </p:sp>
      <p:pic>
        <p:nvPicPr>
          <p:cNvPr id="22" name="Image 4" descr="preencoded.png">    </p:cNvPr>
          <p:cNvPicPr>
            <a:picLocks noChangeAspect="1"/>
          </p:cNvPicPr>
          <p:nvPr/>
        </p:nvPicPr>
        <p:blipFill>
          <a:blip r:embed="rId5"/>
          <a:stretch>
            <a:fillRect/>
          </a:stretch>
        </p:blipFill>
        <p:spPr>
          <a:xfrm>
            <a:off x="2511084" y="4984283"/>
            <a:ext cx="336499" cy="336499"/>
          </a:xfrm>
          <a:prstGeom prst="rect">
            <a:avLst/>
          </a:prstGeom>
        </p:spPr>
      </p:pic>
      <p:sp>
        <p:nvSpPr>
          <p:cNvPr id="23" name="Text 15"/>
          <p:cNvSpPr txBox="1"/>
          <p:nvPr/>
        </p:nvSpPr>
        <p:spPr>
          <a:xfrm>
            <a:off x="557925" y="4878212"/>
            <a:ext cx="1645920" cy="548640"/>
          </a:xfrm>
          <a:prstGeom prst="rect">
            <a:avLst/>
          </a:prstGeom>
          <a:noFill/>
          <a:ln/>
        </p:spPr>
        <p:txBody>
          <a:bodyPr wrap="square" lIns="0" tIns="0" rIns="0" bIns="0" rtlCol="0" anchor="ctr"/>
          <a:lstStyle/>
          <a:p>
            <a:pPr algn="r" indent="0" marL="0">
              <a:buNone/>
            </a:pPr>
            <a:r>
              <a:rPr lang="en-US" sz="1350" b="1" dirty="0">
                <a:solidFill>
                  <a:srgbClr val="1B2A4A"/>
                </a:solidFill>
                <a:latin typeface="Calibri" pitchFamily="34" charset="0"/>
                <a:ea typeface="Calibri" pitchFamily="34" charset="-122"/>
                <a:cs typeface="Calibri" pitchFamily="34" charset="-120"/>
              </a:rPr>
              <a:t>Socio-economic characteristics</a:t>
            </a:r>
            <a:endParaRPr lang="en-US" sz="1350" dirty="0"/>
          </a:p>
        </p:txBody>
      </p:sp>
      <p:sp>
        <p:nvSpPr>
          <p:cNvPr id="24" name="Shape 16"/>
          <p:cNvSpPr/>
          <p:nvPr/>
        </p:nvSpPr>
        <p:spPr>
          <a:xfrm>
            <a:off x="1765484" y="3099928"/>
            <a:ext cx="731520" cy="731520"/>
          </a:xfrm>
          <a:prstGeom prst="ellipse">
            <a:avLst/>
          </a:prstGeom>
          <a:solidFill>
            <a:srgbClr val="C9A227"/>
          </a:solidFill>
          <a:ln/>
        </p:spPr>
      </p:sp>
      <p:pic>
        <p:nvPicPr>
          <p:cNvPr id="25" name="Image 5" descr="preencoded.png">    </p:cNvPr>
          <p:cNvPicPr>
            <a:picLocks noChangeAspect="1"/>
          </p:cNvPicPr>
          <p:nvPr/>
        </p:nvPicPr>
        <p:blipFill>
          <a:blip r:embed="rId6"/>
          <a:stretch>
            <a:fillRect/>
          </a:stretch>
        </p:blipFill>
        <p:spPr>
          <a:xfrm>
            <a:off x="1962994" y="3297438"/>
            <a:ext cx="336499" cy="336499"/>
          </a:xfrm>
          <a:prstGeom prst="rect">
            <a:avLst/>
          </a:prstGeom>
        </p:spPr>
      </p:pic>
      <p:sp>
        <p:nvSpPr>
          <p:cNvPr id="26" name="Text 17"/>
          <p:cNvSpPr txBox="1"/>
          <p:nvPr/>
        </p:nvSpPr>
        <p:spPr>
          <a:xfrm>
            <a:off x="558476" y="3191368"/>
            <a:ext cx="1097280" cy="548640"/>
          </a:xfrm>
          <a:prstGeom prst="rect">
            <a:avLst/>
          </a:prstGeom>
          <a:noFill/>
          <a:ln/>
        </p:spPr>
        <p:txBody>
          <a:bodyPr wrap="square" lIns="0" tIns="0" rIns="0" bIns="0" rtlCol="0" anchor="ctr"/>
          <a:lstStyle/>
          <a:p>
            <a:pPr algn="r" indent="0" marL="0">
              <a:buNone/>
            </a:pPr>
            <a:r>
              <a:rPr lang="en-US" sz="1350" b="1" dirty="0">
                <a:solidFill>
                  <a:srgbClr val="1B2A4A"/>
                </a:solidFill>
                <a:latin typeface="Calibri" pitchFamily="34" charset="0"/>
                <a:ea typeface="Calibri" pitchFamily="34" charset="-122"/>
                <a:cs typeface="Calibri" pitchFamily="34" charset="-120"/>
              </a:rPr>
              <a:t>Barriers to access</a:t>
            </a:r>
            <a:endParaRPr lang="en-US" sz="1350" dirty="0"/>
          </a:p>
        </p:txBody>
      </p:sp>
      <p:sp>
        <p:nvSpPr>
          <p:cNvPr id="27" name="Shape 18"/>
          <p:cNvSpPr/>
          <p:nvPr/>
        </p:nvSpPr>
        <p:spPr>
          <a:xfrm>
            <a:off x="7269480" y="1691640"/>
            <a:ext cx="4370832" cy="1036320"/>
          </a:xfrm>
          <a:prstGeom prst="roundRect">
            <a:avLst>
              <a:gd name="adj" fmla="val 7059"/>
            </a:avLst>
          </a:prstGeom>
          <a:solidFill>
            <a:srgbClr val="F4F7FC"/>
          </a:solidFill>
          <a:ln/>
        </p:spPr>
      </p:sp>
      <p:sp>
        <p:nvSpPr>
          <p:cNvPr id="28" name="Shape 19"/>
          <p:cNvSpPr/>
          <p:nvPr/>
        </p:nvSpPr>
        <p:spPr>
          <a:xfrm>
            <a:off x="7434072" y="1958340"/>
            <a:ext cx="502920" cy="502920"/>
          </a:xfrm>
          <a:prstGeom prst="ellipse">
            <a:avLst/>
          </a:prstGeom>
          <a:solidFill>
            <a:srgbClr val="1B2A4A"/>
          </a:solidFill>
          <a:ln/>
        </p:spPr>
      </p:sp>
      <p:sp>
        <p:nvSpPr>
          <p:cNvPr id="29" name="Text 20"/>
          <p:cNvSpPr txBox="1"/>
          <p:nvPr/>
        </p:nvSpPr>
        <p:spPr>
          <a:xfrm>
            <a:off x="7434072" y="195834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30" name="Text 21"/>
          <p:cNvSpPr txBox="1"/>
          <p:nvPr/>
        </p:nvSpPr>
        <p:spPr>
          <a:xfrm>
            <a:off x="8138160" y="1691640"/>
            <a:ext cx="3319272" cy="10363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Start from the problem tree:  </a:t>
            </a:r>
            <a:pPr indent="0" marL="0">
              <a:buNone/>
            </a:pPr>
            <a:r>
              <a:rPr lang="en-US" sz="1300" dirty="0">
                <a:solidFill>
                  <a:srgbClr val="2B3445"/>
                </a:solidFill>
                <a:latin typeface="Calibri" pitchFamily="34" charset="0"/>
                <a:ea typeface="Calibri" pitchFamily="34" charset="-122"/>
                <a:cs typeface="Calibri" pitchFamily="34" charset="-120"/>
              </a:rPr>
              <a:t>who is affected by the core problem?</a:t>
            </a:r>
            <a:endParaRPr lang="en-US" sz="1300" dirty="0"/>
          </a:p>
        </p:txBody>
      </p:sp>
      <p:sp>
        <p:nvSpPr>
          <p:cNvPr id="31" name="Shape 22"/>
          <p:cNvSpPr/>
          <p:nvPr/>
        </p:nvSpPr>
        <p:spPr>
          <a:xfrm>
            <a:off x="7269480" y="2865120"/>
            <a:ext cx="4370832" cy="1036320"/>
          </a:xfrm>
          <a:prstGeom prst="roundRect">
            <a:avLst>
              <a:gd name="adj" fmla="val 7059"/>
            </a:avLst>
          </a:prstGeom>
          <a:solidFill>
            <a:srgbClr val="FFFFFF"/>
          </a:solidFill>
          <a:ln/>
        </p:spPr>
      </p:sp>
      <p:sp>
        <p:nvSpPr>
          <p:cNvPr id="32" name="Shape 23"/>
          <p:cNvSpPr/>
          <p:nvPr/>
        </p:nvSpPr>
        <p:spPr>
          <a:xfrm>
            <a:off x="7434072" y="3131820"/>
            <a:ext cx="502920" cy="502920"/>
          </a:xfrm>
          <a:prstGeom prst="ellipse">
            <a:avLst/>
          </a:prstGeom>
          <a:solidFill>
            <a:srgbClr val="1B2A4A"/>
          </a:solidFill>
          <a:ln/>
        </p:spPr>
      </p:sp>
      <p:sp>
        <p:nvSpPr>
          <p:cNvPr id="33" name="Text 24"/>
          <p:cNvSpPr txBox="1"/>
          <p:nvPr/>
        </p:nvSpPr>
        <p:spPr>
          <a:xfrm>
            <a:off x="7434072" y="313182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34" name="Text 25"/>
          <p:cNvSpPr txBox="1"/>
          <p:nvPr/>
        </p:nvSpPr>
        <p:spPr>
          <a:xfrm>
            <a:off x="8138160" y="2865120"/>
            <a:ext cx="3319272" cy="10363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Segment:  </a:t>
            </a:r>
            <a:pPr indent="0" marL="0">
              <a:buNone/>
            </a:pPr>
            <a:r>
              <a:rPr lang="en-US" sz="1300" dirty="0">
                <a:solidFill>
                  <a:srgbClr val="2B3445"/>
                </a:solidFill>
                <a:latin typeface="Calibri" pitchFamily="34" charset="0"/>
                <a:ea typeface="Calibri" pitchFamily="34" charset="-122"/>
                <a:cs typeface="Calibri" pitchFamily="34" charset="-120"/>
              </a:rPr>
              <a:t>the population groups or organisations with an interest in resolving the problem</a:t>
            </a:r>
            <a:endParaRPr lang="en-US" sz="1300" dirty="0"/>
          </a:p>
        </p:txBody>
      </p:sp>
      <p:sp>
        <p:nvSpPr>
          <p:cNvPr id="35" name="Shape 26"/>
          <p:cNvSpPr/>
          <p:nvPr/>
        </p:nvSpPr>
        <p:spPr>
          <a:xfrm>
            <a:off x="7269480" y="4038600"/>
            <a:ext cx="4370832" cy="1036320"/>
          </a:xfrm>
          <a:prstGeom prst="roundRect">
            <a:avLst>
              <a:gd name="adj" fmla="val 7059"/>
            </a:avLst>
          </a:prstGeom>
          <a:solidFill>
            <a:srgbClr val="F4F7FC"/>
          </a:solidFill>
          <a:ln/>
        </p:spPr>
      </p:sp>
      <p:sp>
        <p:nvSpPr>
          <p:cNvPr id="36" name="Shape 27"/>
          <p:cNvSpPr/>
          <p:nvPr/>
        </p:nvSpPr>
        <p:spPr>
          <a:xfrm>
            <a:off x="7434072" y="4305300"/>
            <a:ext cx="502920" cy="502920"/>
          </a:xfrm>
          <a:prstGeom prst="ellipse">
            <a:avLst/>
          </a:prstGeom>
          <a:solidFill>
            <a:srgbClr val="1B2A4A"/>
          </a:solidFill>
          <a:ln/>
        </p:spPr>
      </p:sp>
      <p:sp>
        <p:nvSpPr>
          <p:cNvPr id="37" name="Text 28"/>
          <p:cNvSpPr txBox="1"/>
          <p:nvPr/>
        </p:nvSpPr>
        <p:spPr>
          <a:xfrm>
            <a:off x="7434072" y="43053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38" name="Text 29"/>
          <p:cNvSpPr txBox="1"/>
          <p:nvPr/>
        </p:nvSpPr>
        <p:spPr>
          <a:xfrm>
            <a:off x="8138160" y="4038600"/>
            <a:ext cx="3319272" cy="103632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Profile each segment:  </a:t>
            </a:r>
            <a:pPr indent="0" marL="0">
              <a:buNone/>
            </a:pPr>
            <a:r>
              <a:rPr lang="en-US" sz="1300" dirty="0">
                <a:solidFill>
                  <a:srgbClr val="2B3445"/>
                </a:solidFill>
                <a:latin typeface="Calibri" pitchFamily="34" charset="0"/>
                <a:ea typeface="Calibri" pitchFamily="34" charset="-122"/>
                <a:cs typeface="Calibri" pitchFamily="34" charset="-120"/>
              </a:rPr>
              <a:t>specific needs; gender, age and socio-economic characteristics; barriers to access</a:t>
            </a:r>
            <a:endParaRPr lang="en-US" sz="1300" dirty="0"/>
          </a:p>
        </p:txBody>
      </p:sp>
      <p:sp>
        <p:nvSpPr>
          <p:cNvPr id="39" name="Shape 30"/>
          <p:cNvSpPr/>
          <p:nvPr/>
        </p:nvSpPr>
        <p:spPr>
          <a:xfrm>
            <a:off x="7269480" y="5257800"/>
            <a:ext cx="4370832" cy="868680"/>
          </a:xfrm>
          <a:prstGeom prst="roundRect">
            <a:avLst>
              <a:gd name="adj" fmla="val 8421"/>
            </a:avLst>
          </a:prstGeom>
          <a:solidFill>
            <a:srgbClr val="1B2A4A"/>
          </a:solidFill>
          <a:ln/>
        </p:spPr>
      </p:sp>
      <p:sp>
        <p:nvSpPr>
          <p:cNvPr id="40" name="Shape 31"/>
          <p:cNvSpPr/>
          <p:nvPr/>
        </p:nvSpPr>
        <p:spPr>
          <a:xfrm>
            <a:off x="7498080" y="5417820"/>
            <a:ext cx="548640" cy="548640"/>
          </a:xfrm>
          <a:prstGeom prst="ellipse">
            <a:avLst/>
          </a:prstGeom>
          <a:solidFill>
            <a:srgbClr val="31487A"/>
          </a:solidFill>
          <a:ln/>
        </p:spPr>
      </p:sp>
      <p:pic>
        <p:nvPicPr>
          <p:cNvPr id="41" name="Image 6" descr="preencoded.png">    </p:cNvPr>
          <p:cNvPicPr>
            <a:picLocks noChangeAspect="1"/>
          </p:cNvPicPr>
          <p:nvPr/>
        </p:nvPicPr>
        <p:blipFill>
          <a:blip r:embed="rId7"/>
          <a:stretch>
            <a:fillRect/>
          </a:stretch>
        </p:blipFill>
        <p:spPr>
          <a:xfrm>
            <a:off x="7646213" y="5565953"/>
            <a:ext cx="252374" cy="252374"/>
          </a:xfrm>
          <a:prstGeom prst="rect">
            <a:avLst/>
          </a:prstGeom>
        </p:spPr>
      </p:pic>
      <p:sp>
        <p:nvSpPr>
          <p:cNvPr id="42" name="Text 32"/>
          <p:cNvSpPr txBox="1"/>
          <p:nvPr/>
        </p:nvSpPr>
        <p:spPr>
          <a:xfrm>
            <a:off x="8275320" y="5349240"/>
            <a:ext cx="3136392" cy="6858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Method: gender and social analysis, which reveals potential barriers to accessing the project's benefits.</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Stakeholder Analysis: Identification, Classification, Influence and Engagement</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Who are the project's stakeholders, and how are they classified?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the power–interest matrix guide engagement?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do donor experts assess the quality of this analysis?</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STAGES OF STAKEHOLDER ANALYSIS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Stakeholder Analysis in Four Stages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13</a:t>
            </a:r>
            <a:endParaRPr lang="en-US" sz="900" dirty="0"/>
          </a:p>
        </p:txBody>
      </p:sp>
      <p:sp>
        <p:nvSpPr>
          <p:cNvPr id="7" name="Text 4"/>
          <p:cNvSpPr txBox="1"/>
          <p:nvPr/>
        </p:nvSpPr>
        <p:spPr>
          <a:xfrm>
            <a:off x="548640" y="1645920"/>
            <a:ext cx="11091672" cy="914400"/>
          </a:xfrm>
          <a:prstGeom prst="rect">
            <a:avLst/>
          </a:prstGeom>
          <a:noFill/>
          <a:ln/>
        </p:spPr>
        <p:txBody>
          <a:bodyPr wrap="square" lIns="0" tIns="0" rIns="0" bIns="0" rtlCol="0" anchor="t"/>
          <a:lstStyle/>
          <a:p>
            <a:pPr indent="0" marL="0">
              <a:buNone/>
            </a:pPr>
            <a:r>
              <a:rPr lang="en-US" sz="1600" i="1" dirty="0">
                <a:solidFill>
                  <a:srgbClr val="1B2A4A"/>
                </a:solidFill>
                <a:latin typeface="Cambria" pitchFamily="34" charset="0"/>
                <a:ea typeface="Cambria" pitchFamily="34" charset="-122"/>
                <a:cs typeface="Cambria" pitchFamily="34" charset="-120"/>
              </a:rPr>
              <a:t>A systematic process of identifying the persons, groups and organisations relevant to a project, assessing their interests, expectations, influence and potential contribution, and determining a strategy for engaging with each category.</a:t>
            </a:r>
            <a:endParaRPr lang="en-US" sz="1600" dirty="0"/>
          </a:p>
        </p:txBody>
      </p:sp>
      <p:sp>
        <p:nvSpPr>
          <p:cNvPr id="8" name="Shape 5"/>
          <p:cNvSpPr/>
          <p:nvPr/>
        </p:nvSpPr>
        <p:spPr>
          <a:xfrm>
            <a:off x="1935099" y="3131820"/>
            <a:ext cx="8318754" cy="0"/>
          </a:xfrm>
          <a:prstGeom prst="line">
            <a:avLst/>
          </a:prstGeom>
          <a:noFill/>
          <a:ln w="25400">
            <a:solidFill>
              <a:srgbClr val="D5DDEB"/>
            </a:solidFill>
            <a:prstDash val="solid"/>
          </a:ln>
        </p:spPr>
      </p:sp>
      <p:sp>
        <p:nvSpPr>
          <p:cNvPr id="9" name="Shape 6"/>
          <p:cNvSpPr/>
          <p:nvPr/>
        </p:nvSpPr>
        <p:spPr>
          <a:xfrm>
            <a:off x="1546479" y="2743200"/>
            <a:ext cx="777240" cy="77724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1756334" y="2953055"/>
            <a:ext cx="357530" cy="357530"/>
          </a:xfrm>
          <a:prstGeom prst="rect">
            <a:avLst/>
          </a:prstGeom>
        </p:spPr>
      </p:pic>
      <p:sp>
        <p:nvSpPr>
          <p:cNvPr id="11" name="Text 7"/>
          <p:cNvSpPr txBox="1"/>
          <p:nvPr/>
        </p:nvSpPr>
        <p:spPr>
          <a:xfrm>
            <a:off x="621792" y="370332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Identification</a:t>
            </a:r>
            <a:endParaRPr lang="en-US" sz="1500" dirty="0"/>
          </a:p>
        </p:txBody>
      </p:sp>
      <p:sp>
        <p:nvSpPr>
          <p:cNvPr id="12" name="Text 8"/>
          <p:cNvSpPr txBox="1"/>
          <p:nvPr/>
        </p:nvSpPr>
        <p:spPr>
          <a:xfrm>
            <a:off x="640080" y="425196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An exhaustive list of potential stakeholders</a:t>
            </a:r>
            <a:endParaRPr lang="en-US" sz="1300" dirty="0"/>
          </a:p>
        </p:txBody>
      </p:sp>
      <p:sp>
        <p:nvSpPr>
          <p:cNvPr id="13" name="Shape 9"/>
          <p:cNvSpPr/>
          <p:nvPr/>
        </p:nvSpPr>
        <p:spPr>
          <a:xfrm>
            <a:off x="4319397" y="2743200"/>
            <a:ext cx="777240" cy="7772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4529252" y="2953055"/>
            <a:ext cx="357530" cy="357530"/>
          </a:xfrm>
          <a:prstGeom prst="rect">
            <a:avLst/>
          </a:prstGeom>
        </p:spPr>
      </p:pic>
      <p:sp>
        <p:nvSpPr>
          <p:cNvPr id="15" name="Text 10"/>
          <p:cNvSpPr txBox="1"/>
          <p:nvPr/>
        </p:nvSpPr>
        <p:spPr>
          <a:xfrm>
            <a:off x="3394710" y="370332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Classification</a:t>
            </a:r>
            <a:endParaRPr lang="en-US" sz="1500" dirty="0"/>
          </a:p>
        </p:txBody>
      </p:sp>
      <p:sp>
        <p:nvSpPr>
          <p:cNvPr id="16" name="Text 11"/>
          <p:cNvSpPr txBox="1"/>
          <p:nvPr/>
        </p:nvSpPr>
        <p:spPr>
          <a:xfrm>
            <a:off x="3412998" y="425196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Primary or secondary; supporters, neutral parties or opponents</a:t>
            </a:r>
            <a:endParaRPr lang="en-US" sz="1300" dirty="0"/>
          </a:p>
        </p:txBody>
      </p:sp>
      <p:sp>
        <p:nvSpPr>
          <p:cNvPr id="17" name="Shape 12"/>
          <p:cNvSpPr/>
          <p:nvPr/>
        </p:nvSpPr>
        <p:spPr>
          <a:xfrm>
            <a:off x="7092315" y="2743200"/>
            <a:ext cx="777240" cy="777240"/>
          </a:xfrm>
          <a:prstGeom prst="ellipse">
            <a:avLst/>
          </a:prstGeom>
          <a:solidFill>
            <a:srgbClr val="1B2A4A"/>
          </a:solidFill>
          <a:ln/>
        </p:spPr>
      </p:sp>
      <p:pic>
        <p:nvPicPr>
          <p:cNvPr id="18" name="Image 2" descr="preencoded.png">    </p:cNvPr>
          <p:cNvPicPr>
            <a:picLocks noChangeAspect="1"/>
          </p:cNvPicPr>
          <p:nvPr/>
        </p:nvPicPr>
        <p:blipFill>
          <a:blip r:embed="rId3"/>
          <a:stretch>
            <a:fillRect/>
          </a:stretch>
        </p:blipFill>
        <p:spPr>
          <a:xfrm>
            <a:off x="7302170" y="2953055"/>
            <a:ext cx="357530" cy="357530"/>
          </a:xfrm>
          <a:prstGeom prst="rect">
            <a:avLst/>
          </a:prstGeom>
        </p:spPr>
      </p:pic>
      <p:sp>
        <p:nvSpPr>
          <p:cNvPr id="19" name="Text 13"/>
          <p:cNvSpPr txBox="1"/>
          <p:nvPr/>
        </p:nvSpPr>
        <p:spPr>
          <a:xfrm>
            <a:off x="6167628" y="370332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Interests and influence</a:t>
            </a:r>
            <a:endParaRPr lang="en-US" sz="1500" dirty="0"/>
          </a:p>
        </p:txBody>
      </p:sp>
      <p:sp>
        <p:nvSpPr>
          <p:cNvPr id="20" name="Text 14"/>
          <p:cNvSpPr txBox="1"/>
          <p:nvPr/>
        </p:nvSpPr>
        <p:spPr>
          <a:xfrm>
            <a:off x="6185916" y="425196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Assessment with the power–interest matrix</a:t>
            </a:r>
            <a:endParaRPr lang="en-US" sz="1300" dirty="0"/>
          </a:p>
        </p:txBody>
      </p:sp>
      <p:sp>
        <p:nvSpPr>
          <p:cNvPr id="21" name="Shape 15"/>
          <p:cNvSpPr/>
          <p:nvPr/>
        </p:nvSpPr>
        <p:spPr>
          <a:xfrm>
            <a:off x="9865233" y="2743200"/>
            <a:ext cx="777240" cy="777240"/>
          </a:xfrm>
          <a:prstGeom prst="ellipse">
            <a:avLst/>
          </a:prstGeom>
          <a:solidFill>
            <a:srgbClr val="1B2A4A"/>
          </a:solidFill>
          <a:ln/>
        </p:spPr>
      </p:sp>
      <p:pic>
        <p:nvPicPr>
          <p:cNvPr id="22" name="Image 3" descr="preencoded.png">    </p:cNvPr>
          <p:cNvPicPr>
            <a:picLocks noChangeAspect="1"/>
          </p:cNvPicPr>
          <p:nvPr/>
        </p:nvPicPr>
        <p:blipFill>
          <a:blip r:embed="rId4"/>
          <a:stretch>
            <a:fillRect/>
          </a:stretch>
        </p:blipFill>
        <p:spPr>
          <a:xfrm>
            <a:off x="10075088" y="2953055"/>
            <a:ext cx="357530" cy="357530"/>
          </a:xfrm>
          <a:prstGeom prst="rect">
            <a:avLst/>
          </a:prstGeom>
        </p:spPr>
      </p:pic>
      <p:sp>
        <p:nvSpPr>
          <p:cNvPr id="23" name="Text 16"/>
          <p:cNvSpPr txBox="1"/>
          <p:nvPr/>
        </p:nvSpPr>
        <p:spPr>
          <a:xfrm>
            <a:off x="8940546" y="370332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Engagement strategy</a:t>
            </a:r>
            <a:endParaRPr lang="en-US" sz="1500" dirty="0"/>
          </a:p>
        </p:txBody>
      </p:sp>
      <p:sp>
        <p:nvSpPr>
          <p:cNvPr id="24" name="Text 17"/>
          <p:cNvSpPr txBox="1"/>
          <p:nvPr/>
        </p:nvSpPr>
        <p:spPr>
          <a:xfrm>
            <a:off x="8958834" y="425196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Format, frequency and channels of communication for each category</a:t>
            </a:r>
            <a:endParaRPr lang="en-US" sz="1300" dirty="0"/>
          </a:p>
        </p:txBody>
      </p:sp>
      <p:sp>
        <p:nvSpPr>
          <p:cNvPr id="25" name="Shape 18"/>
          <p:cNvSpPr/>
          <p:nvPr/>
        </p:nvSpPr>
        <p:spPr>
          <a:xfrm>
            <a:off x="548640" y="5257800"/>
            <a:ext cx="11091672" cy="868680"/>
          </a:xfrm>
          <a:prstGeom prst="roundRect">
            <a:avLst>
              <a:gd name="adj" fmla="val 8421"/>
            </a:avLst>
          </a:prstGeom>
          <a:solidFill>
            <a:srgbClr val="1B2A4A"/>
          </a:solidFill>
          <a:ln/>
        </p:spPr>
      </p:sp>
      <p:sp>
        <p:nvSpPr>
          <p:cNvPr id="26" name="Shape 19"/>
          <p:cNvSpPr/>
          <p:nvPr/>
        </p:nvSpPr>
        <p:spPr>
          <a:xfrm>
            <a:off x="777240" y="5417820"/>
            <a:ext cx="548640" cy="548640"/>
          </a:xfrm>
          <a:prstGeom prst="ellipse">
            <a:avLst/>
          </a:prstGeom>
          <a:solidFill>
            <a:srgbClr val="31487A"/>
          </a:solidFill>
          <a:ln/>
        </p:spPr>
      </p:sp>
      <p:pic>
        <p:nvPicPr>
          <p:cNvPr id="27" name="Image 4" descr="preencoded.png">    </p:cNvPr>
          <p:cNvPicPr>
            <a:picLocks noChangeAspect="1"/>
          </p:cNvPicPr>
          <p:nvPr/>
        </p:nvPicPr>
        <p:blipFill>
          <a:blip r:embed="rId5"/>
          <a:stretch>
            <a:fillRect/>
          </a:stretch>
        </p:blipFill>
        <p:spPr>
          <a:xfrm>
            <a:off x="925373" y="5565953"/>
            <a:ext cx="252374" cy="252374"/>
          </a:xfrm>
          <a:prstGeom prst="rect">
            <a:avLst/>
          </a:prstGeom>
        </p:spPr>
      </p:pic>
      <p:sp>
        <p:nvSpPr>
          <p:cNvPr id="28" name="Text 20"/>
          <p:cNvSpPr txBox="1"/>
          <p:nvPr/>
        </p:nvSpPr>
        <p:spPr>
          <a:xfrm>
            <a:off x="1554480" y="5349240"/>
            <a:ext cx="9857232" cy="6858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Done well at the design stage, this analysis is a precondition for managing stakeholders during implementation (Topic 7) and a criterion used by donor experts to assess the proposal.</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IDENTIFICATION AND CLASSIFICATION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Who Are the Stakeholders, and How Are They Classified?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Text 4"/>
          <p:cNvSpPr txBox="1"/>
          <p:nvPr/>
        </p:nvSpPr>
        <p:spPr>
          <a:xfrm>
            <a:off x="548640" y="1691640"/>
            <a:ext cx="576072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IDENTIFICATION · AN EXHAUSTIVE LIST</a:t>
            </a:r>
            <a:endParaRPr lang="en-US" sz="1100" dirty="0"/>
          </a:p>
        </p:txBody>
      </p:sp>
      <p:sp>
        <p:nvSpPr>
          <p:cNvPr id="8" name="Shape 5"/>
          <p:cNvSpPr/>
          <p:nvPr/>
        </p:nvSpPr>
        <p:spPr>
          <a:xfrm>
            <a:off x="548640" y="2103120"/>
            <a:ext cx="2788920" cy="822960"/>
          </a:xfrm>
          <a:prstGeom prst="roundRect">
            <a:avLst>
              <a:gd name="adj" fmla="val 8889"/>
            </a:avLst>
          </a:prstGeom>
          <a:solidFill>
            <a:srgbClr val="F4F7FC"/>
          </a:solidFill>
          <a:ln/>
        </p:spPr>
      </p:sp>
      <p:sp>
        <p:nvSpPr>
          <p:cNvPr id="9" name="Shape 6"/>
          <p:cNvSpPr/>
          <p:nvPr/>
        </p:nvSpPr>
        <p:spPr>
          <a:xfrm>
            <a:off x="731520" y="2276856"/>
            <a:ext cx="475488" cy="475488"/>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859902" y="2405238"/>
            <a:ext cx="218724" cy="218724"/>
          </a:xfrm>
          <a:prstGeom prst="rect">
            <a:avLst/>
          </a:prstGeom>
        </p:spPr>
      </p:pic>
      <p:sp>
        <p:nvSpPr>
          <p:cNvPr id="11" name="Text 7"/>
          <p:cNvSpPr txBox="1"/>
          <p:nvPr/>
        </p:nvSpPr>
        <p:spPr>
          <a:xfrm>
            <a:off x="1371600" y="210312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Public authorities</a:t>
            </a:r>
            <a:endParaRPr lang="en-US" sz="1350" dirty="0"/>
          </a:p>
        </p:txBody>
      </p:sp>
      <p:sp>
        <p:nvSpPr>
          <p:cNvPr id="12" name="Shape 8"/>
          <p:cNvSpPr/>
          <p:nvPr/>
        </p:nvSpPr>
        <p:spPr>
          <a:xfrm>
            <a:off x="3520440" y="2103120"/>
            <a:ext cx="2788920" cy="822960"/>
          </a:xfrm>
          <a:prstGeom prst="roundRect">
            <a:avLst>
              <a:gd name="adj" fmla="val 8889"/>
            </a:avLst>
          </a:prstGeom>
          <a:solidFill>
            <a:srgbClr val="F4F7FC"/>
          </a:solidFill>
          <a:ln/>
        </p:spPr>
      </p:sp>
      <p:sp>
        <p:nvSpPr>
          <p:cNvPr id="13" name="Shape 9"/>
          <p:cNvSpPr/>
          <p:nvPr/>
        </p:nvSpPr>
        <p:spPr>
          <a:xfrm>
            <a:off x="3703320" y="2276856"/>
            <a:ext cx="475488" cy="475488"/>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3831702" y="2405238"/>
            <a:ext cx="218724" cy="218724"/>
          </a:xfrm>
          <a:prstGeom prst="rect">
            <a:avLst/>
          </a:prstGeom>
        </p:spPr>
      </p:pic>
      <p:sp>
        <p:nvSpPr>
          <p:cNvPr id="15" name="Text 10"/>
          <p:cNvSpPr txBox="1"/>
          <p:nvPr/>
        </p:nvSpPr>
        <p:spPr>
          <a:xfrm>
            <a:off x="4343400" y="210312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Local self-government</a:t>
            </a:r>
            <a:endParaRPr lang="en-US" sz="1350" dirty="0"/>
          </a:p>
        </p:txBody>
      </p:sp>
      <p:sp>
        <p:nvSpPr>
          <p:cNvPr id="16" name="Shape 11"/>
          <p:cNvSpPr/>
          <p:nvPr/>
        </p:nvSpPr>
        <p:spPr>
          <a:xfrm>
            <a:off x="548640" y="3108960"/>
            <a:ext cx="2788920" cy="822960"/>
          </a:xfrm>
          <a:prstGeom prst="roundRect">
            <a:avLst>
              <a:gd name="adj" fmla="val 8889"/>
            </a:avLst>
          </a:prstGeom>
          <a:solidFill>
            <a:srgbClr val="F4F7FC"/>
          </a:solidFill>
          <a:ln/>
        </p:spPr>
      </p:sp>
      <p:sp>
        <p:nvSpPr>
          <p:cNvPr id="17" name="Shape 12"/>
          <p:cNvSpPr/>
          <p:nvPr/>
        </p:nvSpPr>
        <p:spPr>
          <a:xfrm>
            <a:off x="731520" y="3282696"/>
            <a:ext cx="475488" cy="475488"/>
          </a:xfrm>
          <a:prstGeom prst="ellipse">
            <a:avLst/>
          </a:prstGeom>
          <a:solidFill>
            <a:srgbClr val="1B2A4A"/>
          </a:solidFill>
          <a:ln/>
        </p:spPr>
      </p:sp>
      <p:pic>
        <p:nvPicPr>
          <p:cNvPr id="18" name="Image 2" descr="preencoded.png">    </p:cNvPr>
          <p:cNvPicPr>
            <a:picLocks noChangeAspect="1"/>
          </p:cNvPicPr>
          <p:nvPr/>
        </p:nvPicPr>
        <p:blipFill>
          <a:blip r:embed="rId3"/>
          <a:stretch>
            <a:fillRect/>
          </a:stretch>
        </p:blipFill>
        <p:spPr>
          <a:xfrm>
            <a:off x="859902" y="3411078"/>
            <a:ext cx="218724" cy="218724"/>
          </a:xfrm>
          <a:prstGeom prst="rect">
            <a:avLst/>
          </a:prstGeom>
        </p:spPr>
      </p:pic>
      <p:sp>
        <p:nvSpPr>
          <p:cNvPr id="19" name="Text 13"/>
          <p:cNvSpPr txBox="1"/>
          <p:nvPr/>
        </p:nvSpPr>
        <p:spPr>
          <a:xfrm>
            <a:off x="1371600" y="310896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Business associations</a:t>
            </a:r>
            <a:endParaRPr lang="en-US" sz="1350" dirty="0"/>
          </a:p>
        </p:txBody>
      </p:sp>
      <p:sp>
        <p:nvSpPr>
          <p:cNvPr id="20" name="Shape 14"/>
          <p:cNvSpPr/>
          <p:nvPr/>
        </p:nvSpPr>
        <p:spPr>
          <a:xfrm>
            <a:off x="3520440" y="3108960"/>
            <a:ext cx="2788920" cy="822960"/>
          </a:xfrm>
          <a:prstGeom prst="roundRect">
            <a:avLst>
              <a:gd name="adj" fmla="val 8889"/>
            </a:avLst>
          </a:prstGeom>
          <a:solidFill>
            <a:srgbClr val="F4F7FC"/>
          </a:solidFill>
          <a:ln/>
        </p:spPr>
      </p:sp>
      <p:sp>
        <p:nvSpPr>
          <p:cNvPr id="21" name="Shape 15"/>
          <p:cNvSpPr/>
          <p:nvPr/>
        </p:nvSpPr>
        <p:spPr>
          <a:xfrm>
            <a:off x="3703320" y="3282696"/>
            <a:ext cx="475488" cy="475488"/>
          </a:xfrm>
          <a:prstGeom prst="ellipse">
            <a:avLst/>
          </a:prstGeom>
          <a:solidFill>
            <a:srgbClr val="1B2A4A"/>
          </a:solidFill>
          <a:ln/>
        </p:spPr>
      </p:sp>
      <p:pic>
        <p:nvPicPr>
          <p:cNvPr id="22" name="Image 3" descr="preencoded.png">    </p:cNvPr>
          <p:cNvPicPr>
            <a:picLocks noChangeAspect="1"/>
          </p:cNvPicPr>
          <p:nvPr/>
        </p:nvPicPr>
        <p:blipFill>
          <a:blip r:embed="rId4"/>
          <a:stretch>
            <a:fillRect/>
          </a:stretch>
        </p:blipFill>
        <p:spPr>
          <a:xfrm>
            <a:off x="3831702" y="3411078"/>
            <a:ext cx="218724" cy="218724"/>
          </a:xfrm>
          <a:prstGeom prst="rect">
            <a:avLst/>
          </a:prstGeom>
        </p:spPr>
      </p:pic>
      <p:sp>
        <p:nvSpPr>
          <p:cNvPr id="23" name="Text 16"/>
          <p:cNvSpPr txBox="1"/>
          <p:nvPr/>
        </p:nvSpPr>
        <p:spPr>
          <a:xfrm>
            <a:off x="4343400" y="310896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Academic institutions</a:t>
            </a:r>
            <a:endParaRPr lang="en-US" sz="1350" dirty="0"/>
          </a:p>
        </p:txBody>
      </p:sp>
      <p:sp>
        <p:nvSpPr>
          <p:cNvPr id="24" name="Shape 17"/>
          <p:cNvSpPr/>
          <p:nvPr/>
        </p:nvSpPr>
        <p:spPr>
          <a:xfrm>
            <a:off x="548640" y="4114800"/>
            <a:ext cx="2788920" cy="822960"/>
          </a:xfrm>
          <a:prstGeom prst="roundRect">
            <a:avLst>
              <a:gd name="adj" fmla="val 8889"/>
            </a:avLst>
          </a:prstGeom>
          <a:solidFill>
            <a:srgbClr val="F4F7FC"/>
          </a:solidFill>
          <a:ln/>
        </p:spPr>
      </p:sp>
      <p:sp>
        <p:nvSpPr>
          <p:cNvPr id="25" name="Shape 18"/>
          <p:cNvSpPr/>
          <p:nvPr/>
        </p:nvSpPr>
        <p:spPr>
          <a:xfrm>
            <a:off x="731520" y="4288536"/>
            <a:ext cx="475488" cy="475488"/>
          </a:xfrm>
          <a:prstGeom prst="ellipse">
            <a:avLst/>
          </a:prstGeom>
          <a:solidFill>
            <a:srgbClr val="1B2A4A"/>
          </a:solidFill>
          <a:ln/>
        </p:spPr>
      </p:sp>
      <p:pic>
        <p:nvPicPr>
          <p:cNvPr id="26" name="Image 4" descr="preencoded.png">    </p:cNvPr>
          <p:cNvPicPr>
            <a:picLocks noChangeAspect="1"/>
          </p:cNvPicPr>
          <p:nvPr/>
        </p:nvPicPr>
        <p:blipFill>
          <a:blip r:embed="rId5"/>
          <a:stretch>
            <a:fillRect/>
          </a:stretch>
        </p:blipFill>
        <p:spPr>
          <a:xfrm>
            <a:off x="859902" y="4416918"/>
            <a:ext cx="218724" cy="218724"/>
          </a:xfrm>
          <a:prstGeom prst="rect">
            <a:avLst/>
          </a:prstGeom>
        </p:spPr>
      </p:pic>
      <p:sp>
        <p:nvSpPr>
          <p:cNvPr id="27" name="Text 19"/>
          <p:cNvSpPr txBox="1"/>
          <p:nvPr/>
        </p:nvSpPr>
        <p:spPr>
          <a:xfrm>
            <a:off x="1371600" y="411480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Civil-society organisations</a:t>
            </a:r>
            <a:endParaRPr lang="en-US" sz="1350" dirty="0"/>
          </a:p>
        </p:txBody>
      </p:sp>
      <p:sp>
        <p:nvSpPr>
          <p:cNvPr id="28" name="Shape 20"/>
          <p:cNvSpPr/>
          <p:nvPr/>
        </p:nvSpPr>
        <p:spPr>
          <a:xfrm>
            <a:off x="3520440" y="4114800"/>
            <a:ext cx="2788920" cy="822960"/>
          </a:xfrm>
          <a:prstGeom prst="roundRect">
            <a:avLst>
              <a:gd name="adj" fmla="val 8889"/>
            </a:avLst>
          </a:prstGeom>
          <a:solidFill>
            <a:srgbClr val="F4F7FC"/>
          </a:solidFill>
          <a:ln/>
        </p:spPr>
      </p:sp>
      <p:sp>
        <p:nvSpPr>
          <p:cNvPr id="29" name="Shape 21"/>
          <p:cNvSpPr/>
          <p:nvPr/>
        </p:nvSpPr>
        <p:spPr>
          <a:xfrm>
            <a:off x="3703320" y="4288536"/>
            <a:ext cx="475488" cy="475488"/>
          </a:xfrm>
          <a:prstGeom prst="ellipse">
            <a:avLst/>
          </a:prstGeom>
          <a:solidFill>
            <a:srgbClr val="1B2A4A"/>
          </a:solidFill>
          <a:ln/>
        </p:spPr>
      </p:sp>
      <p:pic>
        <p:nvPicPr>
          <p:cNvPr id="30" name="Image 5" descr="preencoded.png">    </p:cNvPr>
          <p:cNvPicPr>
            <a:picLocks noChangeAspect="1"/>
          </p:cNvPicPr>
          <p:nvPr/>
        </p:nvPicPr>
        <p:blipFill>
          <a:blip r:embed="rId6"/>
          <a:stretch>
            <a:fillRect/>
          </a:stretch>
        </p:blipFill>
        <p:spPr>
          <a:xfrm>
            <a:off x="3831702" y="4416918"/>
            <a:ext cx="218724" cy="218724"/>
          </a:xfrm>
          <a:prstGeom prst="rect">
            <a:avLst/>
          </a:prstGeom>
        </p:spPr>
      </p:pic>
      <p:sp>
        <p:nvSpPr>
          <p:cNvPr id="31" name="Text 22"/>
          <p:cNvSpPr txBox="1"/>
          <p:nvPr/>
        </p:nvSpPr>
        <p:spPr>
          <a:xfrm>
            <a:off x="4343400" y="411480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Mass media</a:t>
            </a:r>
            <a:endParaRPr lang="en-US" sz="1350" dirty="0"/>
          </a:p>
        </p:txBody>
      </p:sp>
      <p:sp>
        <p:nvSpPr>
          <p:cNvPr id="32" name="Shape 23"/>
          <p:cNvSpPr/>
          <p:nvPr/>
        </p:nvSpPr>
        <p:spPr>
          <a:xfrm>
            <a:off x="548640" y="5120640"/>
            <a:ext cx="2788920" cy="822960"/>
          </a:xfrm>
          <a:prstGeom prst="roundRect">
            <a:avLst>
              <a:gd name="adj" fmla="val 8889"/>
            </a:avLst>
          </a:prstGeom>
          <a:solidFill>
            <a:srgbClr val="F4F7FC"/>
          </a:solidFill>
          <a:ln/>
        </p:spPr>
      </p:sp>
      <p:sp>
        <p:nvSpPr>
          <p:cNvPr id="33" name="Shape 24"/>
          <p:cNvSpPr/>
          <p:nvPr/>
        </p:nvSpPr>
        <p:spPr>
          <a:xfrm>
            <a:off x="731520" y="5294376"/>
            <a:ext cx="475488" cy="475488"/>
          </a:xfrm>
          <a:prstGeom prst="ellipse">
            <a:avLst/>
          </a:prstGeom>
          <a:solidFill>
            <a:srgbClr val="1B2A4A"/>
          </a:solidFill>
          <a:ln/>
        </p:spPr>
      </p:sp>
      <p:pic>
        <p:nvPicPr>
          <p:cNvPr id="34" name="Image 6" descr="preencoded.png">    </p:cNvPr>
          <p:cNvPicPr>
            <a:picLocks noChangeAspect="1"/>
          </p:cNvPicPr>
          <p:nvPr/>
        </p:nvPicPr>
        <p:blipFill>
          <a:blip r:embed="rId7"/>
          <a:stretch>
            <a:fillRect/>
          </a:stretch>
        </p:blipFill>
        <p:spPr>
          <a:xfrm>
            <a:off x="859902" y="5422758"/>
            <a:ext cx="218724" cy="218724"/>
          </a:xfrm>
          <a:prstGeom prst="rect">
            <a:avLst/>
          </a:prstGeom>
        </p:spPr>
      </p:pic>
      <p:sp>
        <p:nvSpPr>
          <p:cNvPr id="35" name="Text 25"/>
          <p:cNvSpPr txBox="1"/>
          <p:nvPr/>
        </p:nvSpPr>
        <p:spPr>
          <a:xfrm>
            <a:off x="1371600" y="512064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International partners</a:t>
            </a:r>
            <a:endParaRPr lang="en-US" sz="1350" dirty="0"/>
          </a:p>
        </p:txBody>
      </p:sp>
      <p:sp>
        <p:nvSpPr>
          <p:cNvPr id="36" name="Shape 26"/>
          <p:cNvSpPr/>
          <p:nvPr/>
        </p:nvSpPr>
        <p:spPr>
          <a:xfrm>
            <a:off x="3520440" y="5120640"/>
            <a:ext cx="2788920" cy="822960"/>
          </a:xfrm>
          <a:prstGeom prst="roundRect">
            <a:avLst>
              <a:gd name="adj" fmla="val 8889"/>
            </a:avLst>
          </a:prstGeom>
          <a:solidFill>
            <a:srgbClr val="F4F7FC"/>
          </a:solidFill>
          <a:ln/>
        </p:spPr>
      </p:sp>
      <p:sp>
        <p:nvSpPr>
          <p:cNvPr id="37" name="Shape 27"/>
          <p:cNvSpPr/>
          <p:nvPr/>
        </p:nvSpPr>
        <p:spPr>
          <a:xfrm>
            <a:off x="3703320" y="5294376"/>
            <a:ext cx="475488" cy="475488"/>
          </a:xfrm>
          <a:prstGeom prst="ellipse">
            <a:avLst/>
          </a:prstGeom>
          <a:solidFill>
            <a:srgbClr val="1B2A4A"/>
          </a:solidFill>
          <a:ln/>
        </p:spPr>
      </p:sp>
      <p:pic>
        <p:nvPicPr>
          <p:cNvPr id="38" name="Image 7" descr="preencoded.png">    </p:cNvPr>
          <p:cNvPicPr>
            <a:picLocks noChangeAspect="1"/>
          </p:cNvPicPr>
          <p:nvPr/>
        </p:nvPicPr>
        <p:blipFill>
          <a:blip r:embed="rId8"/>
          <a:stretch>
            <a:fillRect/>
          </a:stretch>
        </p:blipFill>
        <p:spPr>
          <a:xfrm>
            <a:off x="3831702" y="5422758"/>
            <a:ext cx="218724" cy="218724"/>
          </a:xfrm>
          <a:prstGeom prst="rect">
            <a:avLst/>
          </a:prstGeom>
        </p:spPr>
      </p:pic>
      <p:sp>
        <p:nvSpPr>
          <p:cNvPr id="39" name="Text 28"/>
          <p:cNvSpPr txBox="1"/>
          <p:nvPr/>
        </p:nvSpPr>
        <p:spPr>
          <a:xfrm>
            <a:off x="4343400" y="5120640"/>
            <a:ext cx="1874520" cy="8229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Competing initiatives</a:t>
            </a:r>
            <a:endParaRPr lang="en-US" sz="1350" dirty="0"/>
          </a:p>
        </p:txBody>
      </p:sp>
      <p:sp>
        <p:nvSpPr>
          <p:cNvPr id="40" name="Text 29"/>
          <p:cNvSpPr txBox="1"/>
          <p:nvPr/>
        </p:nvSpPr>
        <p:spPr>
          <a:xfrm>
            <a:off x="6675120" y="1691640"/>
            <a:ext cx="493776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CLASSIFICATION</a:t>
            </a:r>
            <a:endParaRPr lang="en-US" sz="1100" dirty="0"/>
          </a:p>
        </p:txBody>
      </p:sp>
      <p:sp>
        <p:nvSpPr>
          <p:cNvPr id="41" name="Shape 30"/>
          <p:cNvSpPr/>
          <p:nvPr/>
        </p:nvSpPr>
        <p:spPr>
          <a:xfrm>
            <a:off x="6675120" y="2103120"/>
            <a:ext cx="4965192" cy="1828800"/>
          </a:xfrm>
          <a:prstGeom prst="roundRect">
            <a:avLst>
              <a:gd name="adj" fmla="val 4000"/>
            </a:avLst>
          </a:prstGeom>
          <a:solidFill>
            <a:srgbClr val="F4F7FC"/>
          </a:solidFill>
          <a:ln/>
        </p:spPr>
      </p:sp>
      <p:sp>
        <p:nvSpPr>
          <p:cNvPr id="42" name="Text 31"/>
          <p:cNvSpPr txBox="1"/>
          <p:nvPr/>
        </p:nvSpPr>
        <p:spPr>
          <a:xfrm>
            <a:off x="6903720" y="2194560"/>
            <a:ext cx="4572000" cy="41148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By relationship to the project</a:t>
            </a:r>
            <a:endParaRPr lang="en-US" sz="1500" dirty="0"/>
          </a:p>
        </p:txBody>
      </p:sp>
      <p:sp>
        <p:nvSpPr>
          <p:cNvPr id="43" name="Shape 32"/>
          <p:cNvSpPr/>
          <p:nvPr/>
        </p:nvSpPr>
        <p:spPr>
          <a:xfrm>
            <a:off x="6903720" y="2697480"/>
            <a:ext cx="2194560" cy="1051560"/>
          </a:xfrm>
          <a:prstGeom prst="roundRect">
            <a:avLst>
              <a:gd name="adj" fmla="val 6957"/>
            </a:avLst>
          </a:prstGeom>
          <a:solidFill>
            <a:srgbClr val="1B2A4A"/>
          </a:solidFill>
          <a:ln/>
        </p:spPr>
      </p:sp>
      <p:sp>
        <p:nvSpPr>
          <p:cNvPr id="44" name="Text 33"/>
          <p:cNvSpPr txBox="1"/>
          <p:nvPr/>
        </p:nvSpPr>
        <p:spPr>
          <a:xfrm>
            <a:off x="7040880" y="2724912"/>
            <a:ext cx="1920240" cy="996696"/>
          </a:xfrm>
          <a:prstGeom prst="rect">
            <a:avLst/>
          </a:prstGeom>
          <a:noFill/>
          <a:ln/>
        </p:spPr>
        <p:txBody>
          <a:bodyPr wrap="square" lIns="0" tIns="0" rIns="0" bIns="0" rtlCol="0" anchor="ctr"/>
          <a:lstStyle/>
          <a:p>
            <a:pPr indent="0" marL="0">
              <a:spcAft>
                <a:spcPts val="200"/>
              </a:spcAft>
              <a:buNone/>
            </a:pPr>
            <a:r>
              <a:rPr lang="en-US" sz="1400" b="1" dirty="0">
                <a:solidFill>
                  <a:srgbClr val="C9A227"/>
                </a:solidFill>
                <a:latin typeface="Calibri" pitchFamily="34" charset="0"/>
                <a:ea typeface="Calibri" pitchFamily="34" charset="-122"/>
                <a:cs typeface="Calibri" pitchFamily="34" charset="-120"/>
              </a:rPr>
              <a:t>Primary</a:t>
            </a:r>
            <a:endParaRPr lang="en-US" sz="1400" dirty="0"/>
          </a:p>
          <a:p>
            <a:pPr indent="0" marL="0">
              <a:spcAft>
                <a:spcPts val="200"/>
              </a:spcAft>
              <a:buNone/>
            </a:pPr>
            <a:r>
              <a:rPr lang="en-US" sz="1200" dirty="0">
                <a:solidFill>
                  <a:srgbClr val="FFFFFF"/>
                </a:solidFill>
                <a:latin typeface="Calibri" pitchFamily="34" charset="0"/>
                <a:ea typeface="Calibri" pitchFamily="34" charset="-122"/>
                <a:cs typeface="Calibri" pitchFamily="34" charset="-120"/>
              </a:rPr>
              <a:t>Directly affected by the project</a:t>
            </a:r>
            <a:endParaRPr lang="en-US" sz="1400" dirty="0"/>
          </a:p>
        </p:txBody>
      </p:sp>
      <p:sp>
        <p:nvSpPr>
          <p:cNvPr id="45" name="Shape 34"/>
          <p:cNvSpPr/>
          <p:nvPr/>
        </p:nvSpPr>
        <p:spPr>
          <a:xfrm>
            <a:off x="9189720" y="2697480"/>
            <a:ext cx="2194560" cy="1051560"/>
          </a:xfrm>
          <a:prstGeom prst="roundRect">
            <a:avLst>
              <a:gd name="adj" fmla="val 6957"/>
            </a:avLst>
          </a:prstGeom>
          <a:solidFill>
            <a:srgbClr val="FFFFFF"/>
          </a:solidFill>
          <a:ln w="12700">
            <a:solidFill>
              <a:srgbClr val="D5DDEB"/>
            </a:solidFill>
            <a:prstDash val="solid"/>
          </a:ln>
        </p:spPr>
      </p:sp>
      <p:sp>
        <p:nvSpPr>
          <p:cNvPr id="46" name="Text 35"/>
          <p:cNvSpPr txBox="1"/>
          <p:nvPr/>
        </p:nvSpPr>
        <p:spPr>
          <a:xfrm>
            <a:off x="9326880" y="2724912"/>
            <a:ext cx="1920240" cy="996696"/>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Secondary</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Intermediaries who influence implementation indirectly</a:t>
            </a:r>
            <a:endParaRPr lang="en-US" sz="1400" dirty="0"/>
          </a:p>
        </p:txBody>
      </p:sp>
      <p:sp>
        <p:nvSpPr>
          <p:cNvPr id="47" name="Shape 36"/>
          <p:cNvSpPr/>
          <p:nvPr/>
        </p:nvSpPr>
        <p:spPr>
          <a:xfrm>
            <a:off x="6675120" y="4114800"/>
            <a:ext cx="4965192" cy="1828800"/>
          </a:xfrm>
          <a:prstGeom prst="roundRect">
            <a:avLst>
              <a:gd name="adj" fmla="val 4000"/>
            </a:avLst>
          </a:prstGeom>
          <a:solidFill>
            <a:srgbClr val="F4F7FC"/>
          </a:solidFill>
          <a:ln/>
        </p:spPr>
      </p:sp>
      <p:sp>
        <p:nvSpPr>
          <p:cNvPr id="48" name="Text 37"/>
          <p:cNvSpPr txBox="1"/>
          <p:nvPr/>
        </p:nvSpPr>
        <p:spPr>
          <a:xfrm>
            <a:off x="6903720" y="4206240"/>
            <a:ext cx="4572000" cy="41148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By attitude to the project</a:t>
            </a:r>
            <a:endParaRPr lang="en-US" sz="1500" dirty="0"/>
          </a:p>
        </p:txBody>
      </p:sp>
      <p:sp>
        <p:nvSpPr>
          <p:cNvPr id="49" name="Shape 38"/>
          <p:cNvSpPr/>
          <p:nvPr/>
        </p:nvSpPr>
        <p:spPr>
          <a:xfrm>
            <a:off x="6903720" y="4754880"/>
            <a:ext cx="1435608" cy="685800"/>
          </a:xfrm>
          <a:prstGeom prst="roundRect">
            <a:avLst>
              <a:gd name="adj" fmla="val 10667"/>
            </a:avLst>
          </a:prstGeom>
          <a:solidFill>
            <a:srgbClr val="1B2A4A"/>
          </a:solidFill>
          <a:ln/>
        </p:spPr>
      </p:sp>
      <p:sp>
        <p:nvSpPr>
          <p:cNvPr id="50" name="Text 39"/>
          <p:cNvSpPr txBox="1"/>
          <p:nvPr/>
        </p:nvSpPr>
        <p:spPr>
          <a:xfrm>
            <a:off x="6903720" y="4754880"/>
            <a:ext cx="1435608" cy="6858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Supporters</a:t>
            </a:r>
            <a:endParaRPr lang="en-US" sz="1300" dirty="0"/>
          </a:p>
        </p:txBody>
      </p:sp>
      <p:sp>
        <p:nvSpPr>
          <p:cNvPr id="51" name="Shape 40"/>
          <p:cNvSpPr/>
          <p:nvPr/>
        </p:nvSpPr>
        <p:spPr>
          <a:xfrm>
            <a:off x="8430768" y="4754880"/>
            <a:ext cx="1435608" cy="685800"/>
          </a:xfrm>
          <a:prstGeom prst="roundRect">
            <a:avLst>
              <a:gd name="adj" fmla="val 10667"/>
            </a:avLst>
          </a:prstGeom>
          <a:solidFill>
            <a:srgbClr val="C9D5EC"/>
          </a:solidFill>
          <a:ln/>
        </p:spPr>
      </p:sp>
      <p:sp>
        <p:nvSpPr>
          <p:cNvPr id="52" name="Text 41"/>
          <p:cNvSpPr txBox="1"/>
          <p:nvPr/>
        </p:nvSpPr>
        <p:spPr>
          <a:xfrm>
            <a:off x="8430768" y="4754880"/>
            <a:ext cx="1435608" cy="68580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Neutral parties</a:t>
            </a:r>
            <a:endParaRPr lang="en-US" sz="1300" dirty="0"/>
          </a:p>
        </p:txBody>
      </p:sp>
      <p:sp>
        <p:nvSpPr>
          <p:cNvPr id="53" name="Shape 42"/>
          <p:cNvSpPr/>
          <p:nvPr/>
        </p:nvSpPr>
        <p:spPr>
          <a:xfrm>
            <a:off x="9957816" y="4754880"/>
            <a:ext cx="1435608" cy="685800"/>
          </a:xfrm>
          <a:prstGeom prst="roundRect">
            <a:avLst>
              <a:gd name="adj" fmla="val 10667"/>
            </a:avLst>
          </a:prstGeom>
          <a:solidFill>
            <a:srgbClr val="FFFFFF"/>
          </a:solidFill>
          <a:ln w="12700">
            <a:solidFill>
              <a:srgbClr val="D5DDEB"/>
            </a:solidFill>
            <a:prstDash val="solid"/>
          </a:ln>
        </p:spPr>
      </p:sp>
      <p:sp>
        <p:nvSpPr>
          <p:cNvPr id="54" name="Text 43"/>
          <p:cNvSpPr txBox="1"/>
          <p:nvPr/>
        </p:nvSpPr>
        <p:spPr>
          <a:xfrm>
            <a:off x="9957816" y="4754880"/>
            <a:ext cx="1435608" cy="68580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Opponents</a:t>
            </a:r>
            <a:endParaRPr lang="en-US" sz="1300" dirty="0"/>
          </a:p>
        </p:txBody>
      </p:sp>
      <p:sp>
        <p:nvSpPr>
          <p:cNvPr id="55" name="Text 44"/>
          <p:cNvSpPr txBox="1"/>
          <p:nvPr/>
        </p:nvSpPr>
        <p:spPr>
          <a:xfrm>
            <a:off x="6903720" y="5504688"/>
            <a:ext cx="4572000" cy="320040"/>
          </a:xfrm>
          <a:prstGeom prst="rect">
            <a:avLst/>
          </a:prstGeom>
          <a:noFill/>
          <a:ln/>
        </p:spPr>
        <p:txBody>
          <a:bodyPr wrap="square" lIns="0" tIns="0" rIns="0" bIns="0" rtlCol="0" anchor="t"/>
          <a:lstStyle/>
          <a:p>
            <a:pPr indent="0" marL="0">
              <a:buNone/>
            </a:pPr>
            <a:r>
              <a:rPr lang="en-US" sz="1200" i="1" dirty="0">
                <a:solidFill>
                  <a:srgbClr val="64708C"/>
                </a:solidFill>
                <a:latin typeface="Calibri" pitchFamily="34" charset="0"/>
                <a:ea typeface="Calibri" pitchFamily="34" charset="-122"/>
                <a:cs typeface="Calibri" pitchFamily="34" charset="-120"/>
              </a:rPr>
              <a:t>Each category calls for a different engagement approach.</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ASSESSMENT OF INTERESTS AND INFLUENCE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Power–Interest Matrix and Engagement Strategies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1097280" y="1691640"/>
            <a:ext cx="0" cy="3977640"/>
          </a:xfrm>
          <a:prstGeom prst="line">
            <a:avLst/>
          </a:prstGeom>
          <a:noFill/>
          <a:ln w="15875">
            <a:solidFill>
              <a:srgbClr val="64708C"/>
            </a:solidFill>
            <a:prstDash val="solid"/>
            <a:headEnd type="triangle"/>
          </a:ln>
        </p:spPr>
      </p:sp>
      <p:sp>
        <p:nvSpPr>
          <p:cNvPr id="8" name="Shape 5"/>
          <p:cNvSpPr/>
          <p:nvPr/>
        </p:nvSpPr>
        <p:spPr>
          <a:xfrm>
            <a:off x="1280160" y="5779008"/>
            <a:ext cx="5486400" cy="0"/>
          </a:xfrm>
          <a:prstGeom prst="line">
            <a:avLst/>
          </a:prstGeom>
          <a:noFill/>
          <a:ln w="15875">
            <a:solidFill>
              <a:srgbClr val="64708C"/>
            </a:solidFill>
            <a:prstDash val="solid"/>
            <a:tailEnd type="triangle"/>
          </a:ln>
        </p:spPr>
      </p:sp>
      <p:sp>
        <p:nvSpPr>
          <p:cNvPr id="9" name="Text 6"/>
          <p:cNvSpPr txBox="1"/>
          <p:nvPr/>
        </p:nvSpPr>
        <p:spPr>
          <a:xfrm>
            <a:off x="548640" y="1691640"/>
            <a:ext cx="411480" cy="3977640"/>
          </a:xfrm>
          <a:prstGeom prst="rect">
            <a:avLst/>
          </a:prstGeom>
          <a:noFill/>
          <a:ln/>
        </p:spPr>
        <p:txBody>
          <a:bodyPr wrap="square" lIns="0" tIns="0" rIns="0" bIns="0" rtlCol="0" anchor="ctr" vert="vert270"/>
          <a:lstStyle/>
          <a:p>
            <a:pPr algn="ctr" indent="0" marL="0">
              <a:buNone/>
            </a:pPr>
            <a:r>
              <a:rPr lang="en-US" sz="1000" b="1" spc="100" kern="0" dirty="0">
                <a:solidFill>
                  <a:srgbClr val="64708C"/>
                </a:solidFill>
                <a:latin typeface="Calibri" pitchFamily="34" charset="0"/>
                <a:ea typeface="Calibri" pitchFamily="34" charset="-122"/>
                <a:cs typeface="Calibri" pitchFamily="34" charset="-120"/>
              </a:rPr>
              <a:t>POWER / INFLUENCE   (LOW → HIGH)</a:t>
            </a:r>
            <a:endParaRPr lang="en-US" sz="1000" dirty="0"/>
          </a:p>
        </p:txBody>
      </p:sp>
      <p:sp>
        <p:nvSpPr>
          <p:cNvPr id="10" name="Text 7"/>
          <p:cNvSpPr txBox="1"/>
          <p:nvPr/>
        </p:nvSpPr>
        <p:spPr>
          <a:xfrm>
            <a:off x="1280160" y="5852160"/>
            <a:ext cx="5486400" cy="274320"/>
          </a:xfrm>
          <a:prstGeom prst="rect">
            <a:avLst/>
          </a:prstGeom>
          <a:noFill/>
          <a:ln/>
        </p:spPr>
        <p:txBody>
          <a:bodyPr wrap="square" lIns="0" tIns="0" rIns="0" bIns="0" rtlCol="0" anchor="t"/>
          <a:lstStyle/>
          <a:p>
            <a:pPr algn="ctr" indent="0" marL="0">
              <a:buNone/>
            </a:pPr>
            <a:r>
              <a:rPr lang="en-US" sz="1000" b="1" spc="100" kern="0" dirty="0">
                <a:solidFill>
                  <a:srgbClr val="64708C"/>
                </a:solidFill>
                <a:latin typeface="Calibri" pitchFamily="34" charset="0"/>
                <a:ea typeface="Calibri" pitchFamily="34" charset="-122"/>
                <a:cs typeface="Calibri" pitchFamily="34" charset="-120"/>
              </a:rPr>
              <a:t>INTEREST   (LOW → HIGH)</a:t>
            </a:r>
            <a:endParaRPr lang="en-US" sz="1000" dirty="0"/>
          </a:p>
        </p:txBody>
      </p:sp>
      <p:sp>
        <p:nvSpPr>
          <p:cNvPr id="11" name="Shape 8"/>
          <p:cNvSpPr/>
          <p:nvPr/>
        </p:nvSpPr>
        <p:spPr>
          <a:xfrm>
            <a:off x="1280160" y="1691640"/>
            <a:ext cx="2674620" cy="1920240"/>
          </a:xfrm>
          <a:prstGeom prst="roundRect">
            <a:avLst>
              <a:gd name="adj" fmla="val 3810"/>
            </a:avLst>
          </a:prstGeom>
          <a:solidFill>
            <a:srgbClr val="E8EEF9"/>
          </a:solidFill>
          <a:ln/>
        </p:spPr>
      </p:sp>
      <p:sp>
        <p:nvSpPr>
          <p:cNvPr id="12" name="Text 9"/>
          <p:cNvSpPr txBox="1"/>
          <p:nvPr/>
        </p:nvSpPr>
        <p:spPr>
          <a:xfrm>
            <a:off x="1481328" y="1874520"/>
            <a:ext cx="2308860" cy="256032"/>
          </a:xfrm>
          <a:prstGeom prst="rect">
            <a:avLst/>
          </a:prstGeom>
          <a:noFill/>
          <a:ln/>
        </p:spPr>
        <p:txBody>
          <a:bodyPr wrap="square" lIns="0" tIns="0" rIns="0" bIns="0" rtlCol="0" anchor="t"/>
          <a:lstStyle/>
          <a:p>
            <a:pPr indent="0" marL="0">
              <a:buNone/>
            </a:pPr>
            <a:r>
              <a:rPr lang="en-US" sz="950" b="1" spc="100" kern="0" dirty="0">
                <a:solidFill>
                  <a:srgbClr val="64708C"/>
                </a:solidFill>
                <a:latin typeface="Calibri" pitchFamily="34" charset="0"/>
                <a:ea typeface="Calibri" pitchFamily="34" charset="-122"/>
                <a:cs typeface="Calibri" pitchFamily="34" charset="-120"/>
              </a:rPr>
              <a:t>HIGH POWER · LOW INTEREST</a:t>
            </a:r>
            <a:endParaRPr lang="en-US" sz="950" dirty="0"/>
          </a:p>
        </p:txBody>
      </p:sp>
      <p:sp>
        <p:nvSpPr>
          <p:cNvPr id="13" name="Shape 10"/>
          <p:cNvSpPr/>
          <p:nvPr/>
        </p:nvSpPr>
        <p:spPr>
          <a:xfrm>
            <a:off x="1481328" y="2240280"/>
            <a:ext cx="548640" cy="548640"/>
          </a:xfrm>
          <a:prstGeom prst="ellipse">
            <a:avLst/>
          </a:prstGeom>
          <a:solidFill>
            <a:srgbClr val="1B2A4A"/>
          </a:solidFill>
          <a:ln/>
        </p:spPr>
      </p:sp>
      <p:pic>
        <p:nvPicPr>
          <p:cNvPr id="14" name="Image 0" descr="preencoded.png">    </p:cNvPr>
          <p:cNvPicPr>
            <a:picLocks noChangeAspect="1"/>
          </p:cNvPicPr>
          <p:nvPr/>
        </p:nvPicPr>
        <p:blipFill>
          <a:blip r:embed="rId1"/>
          <a:stretch>
            <a:fillRect/>
          </a:stretch>
        </p:blipFill>
        <p:spPr>
          <a:xfrm>
            <a:off x="1629461" y="2388413"/>
            <a:ext cx="252374" cy="252374"/>
          </a:xfrm>
          <a:prstGeom prst="rect">
            <a:avLst/>
          </a:prstGeom>
        </p:spPr>
      </p:pic>
      <p:sp>
        <p:nvSpPr>
          <p:cNvPr id="15" name="Text 11"/>
          <p:cNvSpPr txBox="1"/>
          <p:nvPr/>
        </p:nvSpPr>
        <p:spPr>
          <a:xfrm>
            <a:off x="2148840" y="2240280"/>
            <a:ext cx="1668780"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Keep satisfied</a:t>
            </a:r>
            <a:endParaRPr lang="en-US" sz="1600" dirty="0"/>
          </a:p>
        </p:txBody>
      </p:sp>
      <p:sp>
        <p:nvSpPr>
          <p:cNvPr id="16" name="Text 12"/>
          <p:cNvSpPr txBox="1"/>
          <p:nvPr/>
        </p:nvSpPr>
        <p:spPr>
          <a:xfrm>
            <a:off x="1481328" y="2926080"/>
            <a:ext cx="2272284" cy="5486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Inform them of key decisions.</a:t>
            </a:r>
            <a:endParaRPr lang="en-US" sz="1300" dirty="0"/>
          </a:p>
        </p:txBody>
      </p:sp>
      <p:sp>
        <p:nvSpPr>
          <p:cNvPr id="17" name="Shape 13"/>
          <p:cNvSpPr/>
          <p:nvPr/>
        </p:nvSpPr>
        <p:spPr>
          <a:xfrm>
            <a:off x="4091940" y="1691640"/>
            <a:ext cx="2674620" cy="1920240"/>
          </a:xfrm>
          <a:prstGeom prst="roundRect">
            <a:avLst>
              <a:gd name="adj" fmla="val 3810"/>
            </a:avLst>
          </a:prstGeom>
          <a:solidFill>
            <a:srgbClr val="1B2A4A"/>
          </a:solidFill>
          <a:ln/>
        </p:spPr>
      </p:sp>
      <p:sp>
        <p:nvSpPr>
          <p:cNvPr id="18" name="Text 14"/>
          <p:cNvSpPr txBox="1"/>
          <p:nvPr/>
        </p:nvSpPr>
        <p:spPr>
          <a:xfrm>
            <a:off x="4293108" y="1874520"/>
            <a:ext cx="2308860" cy="256032"/>
          </a:xfrm>
          <a:prstGeom prst="rect">
            <a:avLst/>
          </a:prstGeom>
          <a:noFill/>
          <a:ln/>
        </p:spPr>
        <p:txBody>
          <a:bodyPr wrap="square" lIns="0" tIns="0" rIns="0" bIns="0" rtlCol="0" anchor="t"/>
          <a:lstStyle/>
          <a:p>
            <a:pPr indent="0" marL="0">
              <a:buNone/>
            </a:pPr>
            <a:r>
              <a:rPr lang="en-US" sz="950" b="1" spc="100" kern="0" dirty="0">
                <a:solidFill>
                  <a:srgbClr val="E9D68F"/>
                </a:solidFill>
                <a:latin typeface="Calibri" pitchFamily="34" charset="0"/>
                <a:ea typeface="Calibri" pitchFamily="34" charset="-122"/>
                <a:cs typeface="Calibri" pitchFamily="34" charset="-120"/>
              </a:rPr>
              <a:t>HIGH POWER · HIGH INTEREST</a:t>
            </a:r>
            <a:endParaRPr lang="en-US" sz="950" dirty="0"/>
          </a:p>
        </p:txBody>
      </p:sp>
      <p:sp>
        <p:nvSpPr>
          <p:cNvPr id="19" name="Shape 15"/>
          <p:cNvSpPr/>
          <p:nvPr/>
        </p:nvSpPr>
        <p:spPr>
          <a:xfrm>
            <a:off x="4293108" y="2240280"/>
            <a:ext cx="548640" cy="548640"/>
          </a:xfrm>
          <a:prstGeom prst="ellipse">
            <a:avLst/>
          </a:prstGeom>
          <a:solidFill>
            <a:srgbClr val="31487A"/>
          </a:solidFill>
          <a:ln/>
        </p:spPr>
      </p:sp>
      <p:pic>
        <p:nvPicPr>
          <p:cNvPr id="20" name="Image 1" descr="preencoded.png">    </p:cNvPr>
          <p:cNvPicPr>
            <a:picLocks noChangeAspect="1"/>
          </p:cNvPicPr>
          <p:nvPr/>
        </p:nvPicPr>
        <p:blipFill>
          <a:blip r:embed="rId2"/>
          <a:stretch>
            <a:fillRect/>
          </a:stretch>
        </p:blipFill>
        <p:spPr>
          <a:xfrm>
            <a:off x="4441241" y="2388413"/>
            <a:ext cx="252374" cy="252374"/>
          </a:xfrm>
          <a:prstGeom prst="rect">
            <a:avLst/>
          </a:prstGeom>
        </p:spPr>
      </p:pic>
      <p:sp>
        <p:nvSpPr>
          <p:cNvPr id="21" name="Text 16"/>
          <p:cNvSpPr txBox="1"/>
          <p:nvPr/>
        </p:nvSpPr>
        <p:spPr>
          <a:xfrm>
            <a:off x="4960620" y="2240280"/>
            <a:ext cx="1668780" cy="54864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Key players</a:t>
            </a:r>
            <a:endParaRPr lang="en-US" sz="1600" dirty="0"/>
          </a:p>
        </p:txBody>
      </p:sp>
      <p:sp>
        <p:nvSpPr>
          <p:cNvPr id="22" name="Text 17"/>
          <p:cNvSpPr txBox="1"/>
          <p:nvPr/>
        </p:nvSpPr>
        <p:spPr>
          <a:xfrm>
            <a:off x="4293108" y="2926080"/>
            <a:ext cx="2272284" cy="54864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Active and continuous engagement.</a:t>
            </a:r>
            <a:endParaRPr lang="en-US" sz="1300" dirty="0"/>
          </a:p>
        </p:txBody>
      </p:sp>
      <p:sp>
        <p:nvSpPr>
          <p:cNvPr id="23" name="Shape 18"/>
          <p:cNvSpPr/>
          <p:nvPr/>
        </p:nvSpPr>
        <p:spPr>
          <a:xfrm>
            <a:off x="1280160" y="3749040"/>
            <a:ext cx="2674620" cy="1920240"/>
          </a:xfrm>
          <a:prstGeom prst="roundRect">
            <a:avLst>
              <a:gd name="adj" fmla="val 3810"/>
            </a:avLst>
          </a:prstGeom>
          <a:solidFill>
            <a:srgbClr val="F4F7FC"/>
          </a:solidFill>
          <a:ln/>
        </p:spPr>
      </p:sp>
      <p:sp>
        <p:nvSpPr>
          <p:cNvPr id="24" name="Text 19"/>
          <p:cNvSpPr txBox="1"/>
          <p:nvPr/>
        </p:nvSpPr>
        <p:spPr>
          <a:xfrm>
            <a:off x="1481328" y="3931920"/>
            <a:ext cx="2308860" cy="256032"/>
          </a:xfrm>
          <a:prstGeom prst="rect">
            <a:avLst/>
          </a:prstGeom>
          <a:noFill/>
          <a:ln/>
        </p:spPr>
        <p:txBody>
          <a:bodyPr wrap="square" lIns="0" tIns="0" rIns="0" bIns="0" rtlCol="0" anchor="t"/>
          <a:lstStyle/>
          <a:p>
            <a:pPr indent="0" marL="0">
              <a:buNone/>
            </a:pPr>
            <a:r>
              <a:rPr lang="en-US" sz="950" b="1" spc="100" kern="0" dirty="0">
                <a:solidFill>
                  <a:srgbClr val="64708C"/>
                </a:solidFill>
                <a:latin typeface="Calibri" pitchFamily="34" charset="0"/>
                <a:ea typeface="Calibri" pitchFamily="34" charset="-122"/>
                <a:cs typeface="Calibri" pitchFamily="34" charset="-120"/>
              </a:rPr>
              <a:t>LOW POWER · LOW INTEREST</a:t>
            </a:r>
            <a:endParaRPr lang="en-US" sz="950" dirty="0"/>
          </a:p>
        </p:txBody>
      </p:sp>
      <p:sp>
        <p:nvSpPr>
          <p:cNvPr id="25" name="Shape 20"/>
          <p:cNvSpPr/>
          <p:nvPr/>
        </p:nvSpPr>
        <p:spPr>
          <a:xfrm>
            <a:off x="1481328" y="4297680"/>
            <a:ext cx="548640" cy="548640"/>
          </a:xfrm>
          <a:prstGeom prst="ellipse">
            <a:avLst/>
          </a:prstGeom>
          <a:solidFill>
            <a:srgbClr val="1B2A4A"/>
          </a:solidFill>
          <a:ln/>
        </p:spPr>
      </p:sp>
      <p:pic>
        <p:nvPicPr>
          <p:cNvPr id="26" name="Image 2" descr="preencoded.png">    </p:cNvPr>
          <p:cNvPicPr>
            <a:picLocks noChangeAspect="1"/>
          </p:cNvPicPr>
          <p:nvPr/>
        </p:nvPicPr>
        <p:blipFill>
          <a:blip r:embed="rId3"/>
          <a:stretch>
            <a:fillRect/>
          </a:stretch>
        </p:blipFill>
        <p:spPr>
          <a:xfrm>
            <a:off x="1629461" y="4445813"/>
            <a:ext cx="252374" cy="252374"/>
          </a:xfrm>
          <a:prstGeom prst="rect">
            <a:avLst/>
          </a:prstGeom>
        </p:spPr>
      </p:pic>
      <p:sp>
        <p:nvSpPr>
          <p:cNvPr id="27" name="Text 21"/>
          <p:cNvSpPr txBox="1"/>
          <p:nvPr/>
        </p:nvSpPr>
        <p:spPr>
          <a:xfrm>
            <a:off x="2148840" y="4297680"/>
            <a:ext cx="1668780"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Minimal monitoring</a:t>
            </a:r>
            <a:endParaRPr lang="en-US" sz="1600" dirty="0"/>
          </a:p>
        </p:txBody>
      </p:sp>
      <p:sp>
        <p:nvSpPr>
          <p:cNvPr id="28" name="Text 22"/>
          <p:cNvSpPr txBox="1"/>
          <p:nvPr/>
        </p:nvSpPr>
        <p:spPr>
          <a:xfrm>
            <a:off x="1481328" y="4983480"/>
            <a:ext cx="2272284" cy="5486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Subjects of minimal monitoring only.</a:t>
            </a:r>
            <a:endParaRPr lang="en-US" sz="1300" dirty="0"/>
          </a:p>
        </p:txBody>
      </p:sp>
      <p:sp>
        <p:nvSpPr>
          <p:cNvPr id="29" name="Shape 23"/>
          <p:cNvSpPr/>
          <p:nvPr/>
        </p:nvSpPr>
        <p:spPr>
          <a:xfrm>
            <a:off x="4091940" y="3749040"/>
            <a:ext cx="2674620" cy="1920240"/>
          </a:xfrm>
          <a:prstGeom prst="roundRect">
            <a:avLst>
              <a:gd name="adj" fmla="val 3810"/>
            </a:avLst>
          </a:prstGeom>
          <a:solidFill>
            <a:srgbClr val="E8EEF9"/>
          </a:solidFill>
          <a:ln/>
        </p:spPr>
      </p:sp>
      <p:sp>
        <p:nvSpPr>
          <p:cNvPr id="30" name="Text 24"/>
          <p:cNvSpPr txBox="1"/>
          <p:nvPr/>
        </p:nvSpPr>
        <p:spPr>
          <a:xfrm>
            <a:off x="4293108" y="3931920"/>
            <a:ext cx="2308860" cy="256032"/>
          </a:xfrm>
          <a:prstGeom prst="rect">
            <a:avLst/>
          </a:prstGeom>
          <a:noFill/>
          <a:ln/>
        </p:spPr>
        <p:txBody>
          <a:bodyPr wrap="square" lIns="0" tIns="0" rIns="0" bIns="0" rtlCol="0" anchor="t"/>
          <a:lstStyle/>
          <a:p>
            <a:pPr indent="0" marL="0">
              <a:buNone/>
            </a:pPr>
            <a:r>
              <a:rPr lang="en-US" sz="950" b="1" spc="100" kern="0" dirty="0">
                <a:solidFill>
                  <a:srgbClr val="64708C"/>
                </a:solidFill>
                <a:latin typeface="Calibri" pitchFamily="34" charset="0"/>
                <a:ea typeface="Calibri" pitchFamily="34" charset="-122"/>
                <a:cs typeface="Calibri" pitchFamily="34" charset="-120"/>
              </a:rPr>
              <a:t>LOW POWER · HIGH INTEREST</a:t>
            </a:r>
            <a:endParaRPr lang="en-US" sz="950" dirty="0"/>
          </a:p>
        </p:txBody>
      </p:sp>
      <p:sp>
        <p:nvSpPr>
          <p:cNvPr id="31" name="Shape 25"/>
          <p:cNvSpPr/>
          <p:nvPr/>
        </p:nvSpPr>
        <p:spPr>
          <a:xfrm>
            <a:off x="4293108" y="4297680"/>
            <a:ext cx="548640" cy="548640"/>
          </a:xfrm>
          <a:prstGeom prst="ellipse">
            <a:avLst/>
          </a:prstGeom>
          <a:solidFill>
            <a:srgbClr val="1B2A4A"/>
          </a:solidFill>
          <a:ln/>
        </p:spPr>
      </p:sp>
      <p:pic>
        <p:nvPicPr>
          <p:cNvPr id="32" name="Image 3" descr="preencoded.png">    </p:cNvPr>
          <p:cNvPicPr>
            <a:picLocks noChangeAspect="1"/>
          </p:cNvPicPr>
          <p:nvPr/>
        </p:nvPicPr>
        <p:blipFill>
          <a:blip r:embed="rId4"/>
          <a:stretch>
            <a:fillRect/>
          </a:stretch>
        </p:blipFill>
        <p:spPr>
          <a:xfrm>
            <a:off x="4441241" y="4445813"/>
            <a:ext cx="252374" cy="252374"/>
          </a:xfrm>
          <a:prstGeom prst="rect">
            <a:avLst/>
          </a:prstGeom>
        </p:spPr>
      </p:pic>
      <p:sp>
        <p:nvSpPr>
          <p:cNvPr id="33" name="Text 26"/>
          <p:cNvSpPr txBox="1"/>
          <p:nvPr/>
        </p:nvSpPr>
        <p:spPr>
          <a:xfrm>
            <a:off x="4960620" y="4297680"/>
            <a:ext cx="1668780" cy="5486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Keep informed</a:t>
            </a:r>
            <a:endParaRPr lang="en-US" sz="1600" dirty="0"/>
          </a:p>
        </p:txBody>
      </p:sp>
      <p:sp>
        <p:nvSpPr>
          <p:cNvPr id="34" name="Text 27"/>
          <p:cNvSpPr txBox="1"/>
          <p:nvPr/>
        </p:nvSpPr>
        <p:spPr>
          <a:xfrm>
            <a:off x="4293108" y="4983480"/>
            <a:ext cx="2272284" cy="54864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Keep them informed about the project.</a:t>
            </a:r>
            <a:endParaRPr lang="en-US" sz="1300" dirty="0"/>
          </a:p>
        </p:txBody>
      </p:sp>
      <p:sp>
        <p:nvSpPr>
          <p:cNvPr id="35" name="Text 28"/>
          <p:cNvSpPr txBox="1"/>
          <p:nvPr/>
        </p:nvSpPr>
        <p:spPr>
          <a:xfrm>
            <a:off x="7269480" y="1737360"/>
            <a:ext cx="4370832"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STAGE 4 · ENGAGEMENT STRATEGY</a:t>
            </a:r>
            <a:endParaRPr lang="en-US" sz="1100" dirty="0"/>
          </a:p>
        </p:txBody>
      </p:sp>
      <p:sp>
        <p:nvSpPr>
          <p:cNvPr id="36" name="Text 29"/>
          <p:cNvSpPr txBox="1"/>
          <p:nvPr/>
        </p:nvSpPr>
        <p:spPr>
          <a:xfrm>
            <a:off x="7269480" y="2103120"/>
            <a:ext cx="4370832" cy="36576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For each category of stakeholder, determine:</a:t>
            </a:r>
            <a:endParaRPr lang="en-US" sz="1400" dirty="0"/>
          </a:p>
        </p:txBody>
      </p:sp>
      <p:sp>
        <p:nvSpPr>
          <p:cNvPr id="37" name="Shape 30"/>
          <p:cNvSpPr/>
          <p:nvPr/>
        </p:nvSpPr>
        <p:spPr>
          <a:xfrm>
            <a:off x="7269480" y="2691384"/>
            <a:ext cx="502920" cy="502920"/>
          </a:xfrm>
          <a:prstGeom prst="ellipse">
            <a:avLst/>
          </a:prstGeom>
          <a:solidFill>
            <a:srgbClr val="1B2A4A"/>
          </a:solidFill>
          <a:ln/>
        </p:spPr>
      </p:sp>
      <p:pic>
        <p:nvPicPr>
          <p:cNvPr id="38" name="Image 4" descr="preencoded.png">    </p:cNvPr>
          <p:cNvPicPr>
            <a:picLocks noChangeAspect="1"/>
          </p:cNvPicPr>
          <p:nvPr/>
        </p:nvPicPr>
        <p:blipFill>
          <a:blip r:embed="rId5"/>
          <a:stretch>
            <a:fillRect/>
          </a:stretch>
        </p:blipFill>
        <p:spPr>
          <a:xfrm>
            <a:off x="7405268" y="2827172"/>
            <a:ext cx="231343" cy="231343"/>
          </a:xfrm>
          <a:prstGeom prst="rect">
            <a:avLst/>
          </a:prstGeom>
        </p:spPr>
      </p:pic>
      <p:sp>
        <p:nvSpPr>
          <p:cNvPr id="39" name="Text 31"/>
          <p:cNvSpPr txBox="1"/>
          <p:nvPr/>
        </p:nvSpPr>
        <p:spPr>
          <a:xfrm>
            <a:off x="8046720" y="2606040"/>
            <a:ext cx="3593592" cy="673608"/>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Format</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How the category is engaged</a:t>
            </a:r>
            <a:endParaRPr lang="en-US" sz="1400" dirty="0"/>
          </a:p>
        </p:txBody>
      </p:sp>
      <p:sp>
        <p:nvSpPr>
          <p:cNvPr id="40" name="Shape 32"/>
          <p:cNvSpPr/>
          <p:nvPr/>
        </p:nvSpPr>
        <p:spPr>
          <a:xfrm>
            <a:off x="7269480" y="3474720"/>
            <a:ext cx="502920" cy="502920"/>
          </a:xfrm>
          <a:prstGeom prst="ellipse">
            <a:avLst/>
          </a:prstGeom>
          <a:solidFill>
            <a:srgbClr val="1B2A4A"/>
          </a:solidFill>
          <a:ln/>
        </p:spPr>
      </p:sp>
      <p:pic>
        <p:nvPicPr>
          <p:cNvPr id="41" name="Image 5" descr="preencoded.png">    </p:cNvPr>
          <p:cNvPicPr>
            <a:picLocks noChangeAspect="1"/>
          </p:cNvPicPr>
          <p:nvPr/>
        </p:nvPicPr>
        <p:blipFill>
          <a:blip r:embed="rId6"/>
          <a:stretch>
            <a:fillRect/>
          </a:stretch>
        </p:blipFill>
        <p:spPr>
          <a:xfrm>
            <a:off x="7405268" y="3610508"/>
            <a:ext cx="231343" cy="231343"/>
          </a:xfrm>
          <a:prstGeom prst="rect">
            <a:avLst/>
          </a:prstGeom>
        </p:spPr>
      </p:pic>
      <p:sp>
        <p:nvSpPr>
          <p:cNvPr id="42" name="Text 33"/>
          <p:cNvSpPr txBox="1"/>
          <p:nvPr/>
        </p:nvSpPr>
        <p:spPr>
          <a:xfrm>
            <a:off x="8046720" y="3389376"/>
            <a:ext cx="3593592" cy="673608"/>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Frequency</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How often communication takes place</a:t>
            </a:r>
            <a:endParaRPr lang="en-US" sz="1400" dirty="0"/>
          </a:p>
        </p:txBody>
      </p:sp>
      <p:sp>
        <p:nvSpPr>
          <p:cNvPr id="43" name="Shape 34"/>
          <p:cNvSpPr/>
          <p:nvPr/>
        </p:nvSpPr>
        <p:spPr>
          <a:xfrm>
            <a:off x="7269480" y="4258056"/>
            <a:ext cx="502920" cy="502920"/>
          </a:xfrm>
          <a:prstGeom prst="ellipse">
            <a:avLst/>
          </a:prstGeom>
          <a:solidFill>
            <a:srgbClr val="1B2A4A"/>
          </a:solidFill>
          <a:ln/>
        </p:spPr>
      </p:sp>
      <p:pic>
        <p:nvPicPr>
          <p:cNvPr id="44" name="Image 6" descr="preencoded.png">    </p:cNvPr>
          <p:cNvPicPr>
            <a:picLocks noChangeAspect="1"/>
          </p:cNvPicPr>
          <p:nvPr/>
        </p:nvPicPr>
        <p:blipFill>
          <a:blip r:embed="rId7"/>
          <a:stretch>
            <a:fillRect/>
          </a:stretch>
        </p:blipFill>
        <p:spPr>
          <a:xfrm>
            <a:off x="7405268" y="4393844"/>
            <a:ext cx="231343" cy="231343"/>
          </a:xfrm>
          <a:prstGeom prst="rect">
            <a:avLst/>
          </a:prstGeom>
        </p:spPr>
      </p:pic>
      <p:sp>
        <p:nvSpPr>
          <p:cNvPr id="45" name="Text 35"/>
          <p:cNvSpPr txBox="1"/>
          <p:nvPr/>
        </p:nvSpPr>
        <p:spPr>
          <a:xfrm>
            <a:off x="8046720" y="4172712"/>
            <a:ext cx="3593592" cy="673608"/>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Channels</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Which means of communication are used</a:t>
            </a:r>
            <a:endParaRPr lang="en-US" sz="1400" dirty="0"/>
          </a:p>
        </p:txBody>
      </p:sp>
      <p:sp>
        <p:nvSpPr>
          <p:cNvPr id="46" name="Shape 36"/>
          <p:cNvSpPr/>
          <p:nvPr/>
        </p:nvSpPr>
        <p:spPr>
          <a:xfrm>
            <a:off x="7269480" y="5029200"/>
            <a:ext cx="4370832" cy="1097280"/>
          </a:xfrm>
          <a:prstGeom prst="roundRect">
            <a:avLst>
              <a:gd name="adj" fmla="val 6667"/>
            </a:avLst>
          </a:prstGeom>
          <a:solidFill>
            <a:srgbClr val="1B2A4A"/>
          </a:solidFill>
          <a:ln/>
        </p:spPr>
      </p:sp>
      <p:sp>
        <p:nvSpPr>
          <p:cNvPr id="47" name="Shape 37"/>
          <p:cNvSpPr/>
          <p:nvPr/>
        </p:nvSpPr>
        <p:spPr>
          <a:xfrm>
            <a:off x="7498080" y="5303520"/>
            <a:ext cx="548640" cy="548640"/>
          </a:xfrm>
          <a:prstGeom prst="ellipse">
            <a:avLst/>
          </a:prstGeom>
          <a:solidFill>
            <a:srgbClr val="31487A"/>
          </a:solidFill>
          <a:ln/>
        </p:spPr>
      </p:sp>
      <p:pic>
        <p:nvPicPr>
          <p:cNvPr id="48" name="Image 7" descr="preencoded.png">    </p:cNvPr>
          <p:cNvPicPr>
            <a:picLocks noChangeAspect="1"/>
          </p:cNvPicPr>
          <p:nvPr/>
        </p:nvPicPr>
        <p:blipFill>
          <a:blip r:embed="rId8"/>
          <a:stretch>
            <a:fillRect/>
          </a:stretch>
        </p:blipFill>
        <p:spPr>
          <a:xfrm>
            <a:off x="7646213" y="5451653"/>
            <a:ext cx="252374" cy="252374"/>
          </a:xfrm>
          <a:prstGeom prst="rect">
            <a:avLst/>
          </a:prstGeom>
        </p:spPr>
      </p:pic>
      <p:sp>
        <p:nvSpPr>
          <p:cNvPr id="49" name="Text 38"/>
          <p:cNvSpPr txBox="1"/>
          <p:nvPr/>
        </p:nvSpPr>
        <p:spPr>
          <a:xfrm>
            <a:off x="8275320" y="5120640"/>
            <a:ext cx="3136392" cy="9144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Plan communication for the entire project life cycle, from the active engagement of key players to minimal monitoring.</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Theory of Change and Intervention Logic</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and why will the expected change occur?</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the theory of change differ from the logframe?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the vertical “if–then” logic of a project?</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THEORY OF CHANGE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Theory of Change: The Pathway from Inputs to Impact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17</a:t>
            </a:r>
            <a:endParaRPr lang="en-US" sz="900" dirty="0"/>
          </a:p>
        </p:txBody>
      </p:sp>
      <p:sp>
        <p:nvSpPr>
          <p:cNvPr id="7" name="Text 4"/>
          <p:cNvSpPr txBox="1"/>
          <p:nvPr/>
        </p:nvSpPr>
        <p:spPr>
          <a:xfrm>
            <a:off x="548640" y="1645920"/>
            <a:ext cx="11091672" cy="731520"/>
          </a:xfrm>
          <a:prstGeom prst="rect">
            <a:avLst/>
          </a:prstGeom>
          <a:noFill/>
          <a:ln/>
        </p:spPr>
        <p:txBody>
          <a:bodyPr wrap="square" lIns="0" tIns="0" rIns="0" bIns="0" rtlCol="0" anchor="t"/>
          <a:lstStyle/>
          <a:p>
            <a:pPr indent="0" marL="0">
              <a:buNone/>
            </a:pPr>
            <a:r>
              <a:rPr lang="en-US" sz="1700" i="1" dirty="0">
                <a:solidFill>
                  <a:srgbClr val="1B2A4A"/>
                </a:solidFill>
                <a:latin typeface="Cambria" pitchFamily="34" charset="0"/>
                <a:ea typeface="Cambria" pitchFamily="34" charset="-122"/>
                <a:cs typeface="Cambria" pitchFamily="34" charset="-120"/>
              </a:rPr>
              <a:t>Theory of Change explains how and why the expected change will occur in a specific context, by explicitly defining the chain of cause and effect.</a:t>
            </a:r>
            <a:endParaRPr lang="en-US" sz="1700" dirty="0"/>
          </a:p>
        </p:txBody>
      </p:sp>
      <p:sp>
        <p:nvSpPr>
          <p:cNvPr id="8" name="Shape 5"/>
          <p:cNvSpPr/>
          <p:nvPr/>
        </p:nvSpPr>
        <p:spPr>
          <a:xfrm>
            <a:off x="548640" y="2606040"/>
            <a:ext cx="1828800" cy="1965960"/>
          </a:xfrm>
          <a:prstGeom prst="roundRect">
            <a:avLst>
              <a:gd name="adj" fmla="val 4000"/>
            </a:avLst>
          </a:prstGeom>
          <a:solidFill>
            <a:srgbClr val="F4F7FC"/>
          </a:solidFill>
          <a:ln/>
        </p:spPr>
      </p:sp>
      <p:sp>
        <p:nvSpPr>
          <p:cNvPr id="9" name="Shape 6"/>
          <p:cNvSpPr/>
          <p:nvPr/>
        </p:nvSpPr>
        <p:spPr>
          <a:xfrm>
            <a:off x="749808" y="2807208"/>
            <a:ext cx="566928" cy="566928"/>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02879" y="2960279"/>
            <a:ext cx="260787" cy="260787"/>
          </a:xfrm>
          <a:prstGeom prst="rect">
            <a:avLst/>
          </a:prstGeom>
        </p:spPr>
      </p:pic>
      <p:sp>
        <p:nvSpPr>
          <p:cNvPr id="11" name="Text 7"/>
          <p:cNvSpPr txBox="1"/>
          <p:nvPr/>
        </p:nvSpPr>
        <p:spPr>
          <a:xfrm>
            <a:off x="749808" y="3474720"/>
            <a:ext cx="1463040"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Inputs</a:t>
            </a:r>
            <a:endParaRPr lang="en-US" sz="1600" dirty="0"/>
          </a:p>
        </p:txBody>
      </p:sp>
      <p:sp>
        <p:nvSpPr>
          <p:cNvPr id="12" name="Text 8"/>
          <p:cNvSpPr txBox="1"/>
          <p:nvPr/>
        </p:nvSpPr>
        <p:spPr>
          <a:xfrm>
            <a:off x="749808" y="3840480"/>
            <a:ext cx="1463040"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Resources invested in the project</a:t>
            </a:r>
            <a:endParaRPr lang="en-US" sz="1250" dirty="0"/>
          </a:p>
        </p:txBody>
      </p:sp>
      <p:sp>
        <p:nvSpPr>
          <p:cNvPr id="13" name="Shape 9"/>
          <p:cNvSpPr/>
          <p:nvPr/>
        </p:nvSpPr>
        <p:spPr>
          <a:xfrm>
            <a:off x="2432304" y="3108960"/>
            <a:ext cx="377190" cy="0"/>
          </a:xfrm>
          <a:prstGeom prst="line">
            <a:avLst/>
          </a:prstGeom>
          <a:noFill/>
          <a:ln w="22225">
            <a:solidFill>
              <a:srgbClr val="31487A"/>
            </a:solidFill>
            <a:prstDash val="solid"/>
            <a:tailEnd type="triangle"/>
          </a:ln>
        </p:spPr>
      </p:sp>
      <p:sp>
        <p:nvSpPr>
          <p:cNvPr id="14" name="Shape 10"/>
          <p:cNvSpPr/>
          <p:nvPr/>
        </p:nvSpPr>
        <p:spPr>
          <a:xfrm>
            <a:off x="2620899" y="3172968"/>
            <a:ext cx="0" cy="1673352"/>
          </a:xfrm>
          <a:prstGeom prst="line">
            <a:avLst/>
          </a:prstGeom>
          <a:noFill/>
          <a:ln w="15875">
            <a:solidFill>
              <a:srgbClr val="C9A227"/>
            </a:solidFill>
            <a:prstDash val="dash"/>
          </a:ln>
        </p:spPr>
      </p:sp>
      <p:sp>
        <p:nvSpPr>
          <p:cNvPr id="15" name="Shape 11"/>
          <p:cNvSpPr/>
          <p:nvPr/>
        </p:nvSpPr>
        <p:spPr>
          <a:xfrm>
            <a:off x="2419731" y="4846320"/>
            <a:ext cx="402336" cy="402336"/>
          </a:xfrm>
          <a:prstGeom prst="ellipse">
            <a:avLst/>
          </a:prstGeom>
          <a:solidFill>
            <a:srgbClr val="C9A227"/>
          </a:solidFill>
          <a:ln/>
        </p:spPr>
      </p:sp>
      <p:sp>
        <p:nvSpPr>
          <p:cNvPr id="16" name="Text 12"/>
          <p:cNvSpPr txBox="1"/>
          <p:nvPr/>
        </p:nvSpPr>
        <p:spPr>
          <a:xfrm>
            <a:off x="2419731" y="4846320"/>
            <a:ext cx="402336" cy="402336"/>
          </a:xfrm>
          <a:prstGeom prst="rect">
            <a:avLst/>
          </a:prstGeom>
          <a:noFill/>
          <a:ln/>
        </p:spPr>
        <p:txBody>
          <a:bodyPr wrap="square" lIns="0" tIns="0" rIns="0" bIns="0" rtlCol="0" anchor="ctr"/>
          <a:lstStyle/>
          <a:p>
            <a:pPr algn="ctr" indent="0" marL="0">
              <a:buNone/>
            </a:pPr>
            <a:r>
              <a:rPr lang="en-US" sz="1400" b="1" dirty="0">
                <a:solidFill>
                  <a:srgbClr val="1B2A4A"/>
                </a:solidFill>
                <a:latin typeface="Cambria" pitchFamily="34" charset="0"/>
                <a:ea typeface="Cambria" pitchFamily="34" charset="-122"/>
                <a:cs typeface="Cambria" pitchFamily="34" charset="-120"/>
              </a:rPr>
              <a:t>A</a:t>
            </a:r>
            <a:endParaRPr lang="en-US" sz="1400" dirty="0"/>
          </a:p>
        </p:txBody>
      </p:sp>
      <p:sp>
        <p:nvSpPr>
          <p:cNvPr id="17" name="Shape 13"/>
          <p:cNvSpPr/>
          <p:nvPr/>
        </p:nvSpPr>
        <p:spPr>
          <a:xfrm>
            <a:off x="2864358" y="2606040"/>
            <a:ext cx="1828800" cy="1965960"/>
          </a:xfrm>
          <a:prstGeom prst="roundRect">
            <a:avLst>
              <a:gd name="adj" fmla="val 4000"/>
            </a:avLst>
          </a:prstGeom>
          <a:solidFill>
            <a:srgbClr val="E8EEF9"/>
          </a:solidFill>
          <a:ln/>
        </p:spPr>
      </p:sp>
      <p:sp>
        <p:nvSpPr>
          <p:cNvPr id="18" name="Shape 14"/>
          <p:cNvSpPr/>
          <p:nvPr/>
        </p:nvSpPr>
        <p:spPr>
          <a:xfrm>
            <a:off x="3065526" y="2807208"/>
            <a:ext cx="566928" cy="566928"/>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3218597" y="2960279"/>
            <a:ext cx="260787" cy="260787"/>
          </a:xfrm>
          <a:prstGeom prst="rect">
            <a:avLst/>
          </a:prstGeom>
        </p:spPr>
      </p:pic>
      <p:sp>
        <p:nvSpPr>
          <p:cNvPr id="20" name="Text 15"/>
          <p:cNvSpPr txBox="1"/>
          <p:nvPr/>
        </p:nvSpPr>
        <p:spPr>
          <a:xfrm>
            <a:off x="3065526" y="3474720"/>
            <a:ext cx="1463040"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Activities</a:t>
            </a:r>
            <a:endParaRPr lang="en-US" sz="1600" dirty="0"/>
          </a:p>
        </p:txBody>
      </p:sp>
      <p:sp>
        <p:nvSpPr>
          <p:cNvPr id="21" name="Text 16"/>
          <p:cNvSpPr txBox="1"/>
          <p:nvPr/>
        </p:nvSpPr>
        <p:spPr>
          <a:xfrm>
            <a:off x="3065526" y="3840480"/>
            <a:ext cx="1463040"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Actions carried out using the inputs</a:t>
            </a:r>
            <a:endParaRPr lang="en-US" sz="1250" dirty="0"/>
          </a:p>
        </p:txBody>
      </p:sp>
      <p:sp>
        <p:nvSpPr>
          <p:cNvPr id="22" name="Shape 17"/>
          <p:cNvSpPr/>
          <p:nvPr/>
        </p:nvSpPr>
        <p:spPr>
          <a:xfrm>
            <a:off x="4748022" y="3108960"/>
            <a:ext cx="377190" cy="0"/>
          </a:xfrm>
          <a:prstGeom prst="line">
            <a:avLst/>
          </a:prstGeom>
          <a:noFill/>
          <a:ln w="22225">
            <a:solidFill>
              <a:srgbClr val="31487A"/>
            </a:solidFill>
            <a:prstDash val="solid"/>
            <a:tailEnd type="triangle"/>
          </a:ln>
        </p:spPr>
      </p:sp>
      <p:sp>
        <p:nvSpPr>
          <p:cNvPr id="23" name="Shape 18"/>
          <p:cNvSpPr/>
          <p:nvPr/>
        </p:nvSpPr>
        <p:spPr>
          <a:xfrm>
            <a:off x="4936617" y="3172968"/>
            <a:ext cx="0" cy="1673352"/>
          </a:xfrm>
          <a:prstGeom prst="line">
            <a:avLst/>
          </a:prstGeom>
          <a:noFill/>
          <a:ln w="15875">
            <a:solidFill>
              <a:srgbClr val="C9A227"/>
            </a:solidFill>
            <a:prstDash val="dash"/>
          </a:ln>
        </p:spPr>
      </p:sp>
      <p:sp>
        <p:nvSpPr>
          <p:cNvPr id="24" name="Shape 19"/>
          <p:cNvSpPr/>
          <p:nvPr/>
        </p:nvSpPr>
        <p:spPr>
          <a:xfrm>
            <a:off x="4735449" y="4846320"/>
            <a:ext cx="402336" cy="402336"/>
          </a:xfrm>
          <a:prstGeom prst="ellipse">
            <a:avLst/>
          </a:prstGeom>
          <a:solidFill>
            <a:srgbClr val="C9A227"/>
          </a:solidFill>
          <a:ln/>
        </p:spPr>
      </p:sp>
      <p:sp>
        <p:nvSpPr>
          <p:cNvPr id="25" name="Text 20"/>
          <p:cNvSpPr txBox="1"/>
          <p:nvPr/>
        </p:nvSpPr>
        <p:spPr>
          <a:xfrm>
            <a:off x="4735449" y="4846320"/>
            <a:ext cx="402336" cy="402336"/>
          </a:xfrm>
          <a:prstGeom prst="rect">
            <a:avLst/>
          </a:prstGeom>
          <a:noFill/>
          <a:ln/>
        </p:spPr>
        <p:txBody>
          <a:bodyPr wrap="square" lIns="0" tIns="0" rIns="0" bIns="0" rtlCol="0" anchor="ctr"/>
          <a:lstStyle/>
          <a:p>
            <a:pPr algn="ctr" indent="0" marL="0">
              <a:buNone/>
            </a:pPr>
            <a:r>
              <a:rPr lang="en-US" sz="1400" b="1" dirty="0">
                <a:solidFill>
                  <a:srgbClr val="1B2A4A"/>
                </a:solidFill>
                <a:latin typeface="Cambria" pitchFamily="34" charset="0"/>
                <a:ea typeface="Cambria" pitchFamily="34" charset="-122"/>
                <a:cs typeface="Cambria" pitchFamily="34" charset="-120"/>
              </a:rPr>
              <a:t>A</a:t>
            </a:r>
            <a:endParaRPr lang="en-US" sz="1400" dirty="0"/>
          </a:p>
        </p:txBody>
      </p:sp>
      <p:sp>
        <p:nvSpPr>
          <p:cNvPr id="26" name="Shape 21"/>
          <p:cNvSpPr/>
          <p:nvPr/>
        </p:nvSpPr>
        <p:spPr>
          <a:xfrm>
            <a:off x="5180076" y="2606040"/>
            <a:ext cx="1828800" cy="1965960"/>
          </a:xfrm>
          <a:prstGeom prst="roundRect">
            <a:avLst>
              <a:gd name="adj" fmla="val 4000"/>
            </a:avLst>
          </a:prstGeom>
          <a:solidFill>
            <a:srgbClr val="C9D5EC"/>
          </a:solidFill>
          <a:ln/>
        </p:spPr>
      </p:sp>
      <p:sp>
        <p:nvSpPr>
          <p:cNvPr id="27" name="Shape 22"/>
          <p:cNvSpPr/>
          <p:nvPr/>
        </p:nvSpPr>
        <p:spPr>
          <a:xfrm>
            <a:off x="5381244" y="2807208"/>
            <a:ext cx="566928" cy="566928"/>
          </a:xfrm>
          <a:prstGeom prst="ellipse">
            <a:avLst/>
          </a:prstGeom>
          <a:solidFill>
            <a:srgbClr val="1B2A4A"/>
          </a:solidFill>
          <a:ln/>
        </p:spPr>
      </p:sp>
      <p:pic>
        <p:nvPicPr>
          <p:cNvPr id="28" name="Image 2" descr="preencoded.png">    </p:cNvPr>
          <p:cNvPicPr>
            <a:picLocks noChangeAspect="1"/>
          </p:cNvPicPr>
          <p:nvPr/>
        </p:nvPicPr>
        <p:blipFill>
          <a:blip r:embed="rId3"/>
          <a:stretch>
            <a:fillRect/>
          </a:stretch>
        </p:blipFill>
        <p:spPr>
          <a:xfrm>
            <a:off x="5534315" y="2960279"/>
            <a:ext cx="260787" cy="260787"/>
          </a:xfrm>
          <a:prstGeom prst="rect">
            <a:avLst/>
          </a:prstGeom>
        </p:spPr>
      </p:pic>
      <p:sp>
        <p:nvSpPr>
          <p:cNvPr id="29" name="Text 23"/>
          <p:cNvSpPr txBox="1"/>
          <p:nvPr/>
        </p:nvSpPr>
        <p:spPr>
          <a:xfrm>
            <a:off x="5381244" y="3474720"/>
            <a:ext cx="1463040"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Outputs</a:t>
            </a:r>
            <a:endParaRPr lang="en-US" sz="1600" dirty="0"/>
          </a:p>
        </p:txBody>
      </p:sp>
      <p:sp>
        <p:nvSpPr>
          <p:cNvPr id="30" name="Text 24"/>
          <p:cNvSpPr txBox="1"/>
          <p:nvPr/>
        </p:nvSpPr>
        <p:spPr>
          <a:xfrm>
            <a:off x="5381244" y="3840480"/>
            <a:ext cx="1463040"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Immediate products and services</a:t>
            </a:r>
            <a:endParaRPr lang="en-US" sz="1250" dirty="0"/>
          </a:p>
        </p:txBody>
      </p:sp>
      <p:sp>
        <p:nvSpPr>
          <p:cNvPr id="31" name="Shape 25"/>
          <p:cNvSpPr/>
          <p:nvPr/>
        </p:nvSpPr>
        <p:spPr>
          <a:xfrm>
            <a:off x="7063740" y="3108960"/>
            <a:ext cx="377190" cy="0"/>
          </a:xfrm>
          <a:prstGeom prst="line">
            <a:avLst/>
          </a:prstGeom>
          <a:noFill/>
          <a:ln w="22225">
            <a:solidFill>
              <a:srgbClr val="31487A"/>
            </a:solidFill>
            <a:prstDash val="solid"/>
            <a:tailEnd type="triangle"/>
          </a:ln>
        </p:spPr>
      </p:sp>
      <p:sp>
        <p:nvSpPr>
          <p:cNvPr id="32" name="Shape 26"/>
          <p:cNvSpPr/>
          <p:nvPr/>
        </p:nvSpPr>
        <p:spPr>
          <a:xfrm>
            <a:off x="7252335" y="3172968"/>
            <a:ext cx="0" cy="1673352"/>
          </a:xfrm>
          <a:prstGeom prst="line">
            <a:avLst/>
          </a:prstGeom>
          <a:noFill/>
          <a:ln w="15875">
            <a:solidFill>
              <a:srgbClr val="C9A227"/>
            </a:solidFill>
            <a:prstDash val="dash"/>
          </a:ln>
        </p:spPr>
      </p:sp>
      <p:sp>
        <p:nvSpPr>
          <p:cNvPr id="33" name="Shape 27"/>
          <p:cNvSpPr/>
          <p:nvPr/>
        </p:nvSpPr>
        <p:spPr>
          <a:xfrm>
            <a:off x="7051167" y="4846320"/>
            <a:ext cx="402336" cy="402336"/>
          </a:xfrm>
          <a:prstGeom prst="ellipse">
            <a:avLst/>
          </a:prstGeom>
          <a:solidFill>
            <a:srgbClr val="C9A227"/>
          </a:solidFill>
          <a:ln/>
        </p:spPr>
      </p:sp>
      <p:sp>
        <p:nvSpPr>
          <p:cNvPr id="34" name="Text 28"/>
          <p:cNvSpPr txBox="1"/>
          <p:nvPr/>
        </p:nvSpPr>
        <p:spPr>
          <a:xfrm>
            <a:off x="7051167" y="4846320"/>
            <a:ext cx="402336" cy="402336"/>
          </a:xfrm>
          <a:prstGeom prst="rect">
            <a:avLst/>
          </a:prstGeom>
          <a:noFill/>
          <a:ln/>
        </p:spPr>
        <p:txBody>
          <a:bodyPr wrap="square" lIns="0" tIns="0" rIns="0" bIns="0" rtlCol="0" anchor="ctr"/>
          <a:lstStyle/>
          <a:p>
            <a:pPr algn="ctr" indent="0" marL="0">
              <a:buNone/>
            </a:pPr>
            <a:r>
              <a:rPr lang="en-US" sz="1400" b="1" dirty="0">
                <a:solidFill>
                  <a:srgbClr val="1B2A4A"/>
                </a:solidFill>
                <a:latin typeface="Cambria" pitchFamily="34" charset="0"/>
                <a:ea typeface="Cambria" pitchFamily="34" charset="-122"/>
                <a:cs typeface="Cambria" pitchFamily="34" charset="-120"/>
              </a:rPr>
              <a:t>A</a:t>
            </a:r>
            <a:endParaRPr lang="en-US" sz="1400" dirty="0"/>
          </a:p>
        </p:txBody>
      </p:sp>
      <p:sp>
        <p:nvSpPr>
          <p:cNvPr id="35" name="Shape 29"/>
          <p:cNvSpPr/>
          <p:nvPr/>
        </p:nvSpPr>
        <p:spPr>
          <a:xfrm>
            <a:off x="7495794" y="2606040"/>
            <a:ext cx="1828800" cy="1965960"/>
          </a:xfrm>
          <a:prstGeom prst="roundRect">
            <a:avLst>
              <a:gd name="adj" fmla="val 4000"/>
            </a:avLst>
          </a:prstGeom>
          <a:solidFill>
            <a:srgbClr val="31487A"/>
          </a:solidFill>
          <a:ln/>
        </p:spPr>
      </p:sp>
      <p:sp>
        <p:nvSpPr>
          <p:cNvPr id="36" name="Shape 30"/>
          <p:cNvSpPr/>
          <p:nvPr/>
        </p:nvSpPr>
        <p:spPr>
          <a:xfrm>
            <a:off x="7696962" y="2807208"/>
            <a:ext cx="566928" cy="566928"/>
          </a:xfrm>
          <a:prstGeom prst="ellipse">
            <a:avLst/>
          </a:prstGeom>
          <a:solidFill>
            <a:srgbClr val="24365F"/>
          </a:solidFill>
          <a:ln/>
        </p:spPr>
      </p:sp>
      <p:pic>
        <p:nvPicPr>
          <p:cNvPr id="37" name="Image 3" descr="preencoded.png">    </p:cNvPr>
          <p:cNvPicPr>
            <a:picLocks noChangeAspect="1"/>
          </p:cNvPicPr>
          <p:nvPr/>
        </p:nvPicPr>
        <p:blipFill>
          <a:blip r:embed="rId4"/>
          <a:stretch>
            <a:fillRect/>
          </a:stretch>
        </p:blipFill>
        <p:spPr>
          <a:xfrm>
            <a:off x="7850033" y="2960279"/>
            <a:ext cx="260787" cy="260787"/>
          </a:xfrm>
          <a:prstGeom prst="rect">
            <a:avLst/>
          </a:prstGeom>
        </p:spPr>
      </p:pic>
      <p:sp>
        <p:nvSpPr>
          <p:cNvPr id="38" name="Text 31"/>
          <p:cNvSpPr txBox="1"/>
          <p:nvPr/>
        </p:nvSpPr>
        <p:spPr>
          <a:xfrm>
            <a:off x="7696962" y="3474720"/>
            <a:ext cx="1463040" cy="365760"/>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Outcomes</a:t>
            </a:r>
            <a:endParaRPr lang="en-US" sz="1600" dirty="0"/>
          </a:p>
        </p:txBody>
      </p:sp>
      <p:sp>
        <p:nvSpPr>
          <p:cNvPr id="39" name="Text 32"/>
          <p:cNvSpPr txBox="1"/>
          <p:nvPr/>
        </p:nvSpPr>
        <p:spPr>
          <a:xfrm>
            <a:off x="7696962" y="3840480"/>
            <a:ext cx="1463040" cy="640080"/>
          </a:xfrm>
          <a:prstGeom prst="rect">
            <a:avLst/>
          </a:prstGeom>
          <a:noFill/>
          <a:ln/>
        </p:spPr>
        <p:txBody>
          <a:bodyPr wrap="square" lIns="0" tIns="0" rIns="0" bIns="0" rtlCol="0" anchor="t"/>
          <a:lstStyle/>
          <a:p>
            <a:pPr indent="0" marL="0">
              <a:buNone/>
            </a:pPr>
            <a:r>
              <a:rPr lang="en-US" sz="1250" dirty="0">
                <a:solidFill>
                  <a:srgbClr val="E2E8F4"/>
                </a:solidFill>
                <a:latin typeface="Calibri" pitchFamily="34" charset="0"/>
                <a:ea typeface="Calibri" pitchFamily="34" charset="-122"/>
                <a:cs typeface="Calibri" pitchFamily="34" charset="-120"/>
              </a:rPr>
              <a:t>Intermediate changes for target groups</a:t>
            </a:r>
            <a:endParaRPr lang="en-US" sz="1250" dirty="0"/>
          </a:p>
        </p:txBody>
      </p:sp>
      <p:sp>
        <p:nvSpPr>
          <p:cNvPr id="40" name="Shape 33"/>
          <p:cNvSpPr/>
          <p:nvPr/>
        </p:nvSpPr>
        <p:spPr>
          <a:xfrm>
            <a:off x="9379458" y="3108960"/>
            <a:ext cx="377190" cy="0"/>
          </a:xfrm>
          <a:prstGeom prst="line">
            <a:avLst/>
          </a:prstGeom>
          <a:noFill/>
          <a:ln w="22225">
            <a:solidFill>
              <a:srgbClr val="31487A"/>
            </a:solidFill>
            <a:prstDash val="solid"/>
            <a:tailEnd type="triangle"/>
          </a:ln>
        </p:spPr>
      </p:sp>
      <p:sp>
        <p:nvSpPr>
          <p:cNvPr id="41" name="Shape 34"/>
          <p:cNvSpPr/>
          <p:nvPr/>
        </p:nvSpPr>
        <p:spPr>
          <a:xfrm>
            <a:off x="9568053" y="3172968"/>
            <a:ext cx="0" cy="1673352"/>
          </a:xfrm>
          <a:prstGeom prst="line">
            <a:avLst/>
          </a:prstGeom>
          <a:noFill/>
          <a:ln w="15875">
            <a:solidFill>
              <a:srgbClr val="C9A227"/>
            </a:solidFill>
            <a:prstDash val="dash"/>
          </a:ln>
        </p:spPr>
      </p:sp>
      <p:sp>
        <p:nvSpPr>
          <p:cNvPr id="42" name="Shape 35"/>
          <p:cNvSpPr/>
          <p:nvPr/>
        </p:nvSpPr>
        <p:spPr>
          <a:xfrm>
            <a:off x="9366885" y="4846320"/>
            <a:ext cx="402336" cy="402336"/>
          </a:xfrm>
          <a:prstGeom prst="ellipse">
            <a:avLst/>
          </a:prstGeom>
          <a:solidFill>
            <a:srgbClr val="C9A227"/>
          </a:solidFill>
          <a:ln/>
        </p:spPr>
      </p:sp>
      <p:sp>
        <p:nvSpPr>
          <p:cNvPr id="43" name="Text 36"/>
          <p:cNvSpPr txBox="1"/>
          <p:nvPr/>
        </p:nvSpPr>
        <p:spPr>
          <a:xfrm>
            <a:off x="9366885" y="4846320"/>
            <a:ext cx="402336" cy="402336"/>
          </a:xfrm>
          <a:prstGeom prst="rect">
            <a:avLst/>
          </a:prstGeom>
          <a:noFill/>
          <a:ln/>
        </p:spPr>
        <p:txBody>
          <a:bodyPr wrap="square" lIns="0" tIns="0" rIns="0" bIns="0" rtlCol="0" anchor="ctr"/>
          <a:lstStyle/>
          <a:p>
            <a:pPr algn="ctr" indent="0" marL="0">
              <a:buNone/>
            </a:pPr>
            <a:r>
              <a:rPr lang="en-US" sz="1400" b="1" dirty="0">
                <a:solidFill>
                  <a:srgbClr val="1B2A4A"/>
                </a:solidFill>
                <a:latin typeface="Cambria" pitchFamily="34" charset="0"/>
                <a:ea typeface="Cambria" pitchFamily="34" charset="-122"/>
                <a:cs typeface="Cambria" pitchFamily="34" charset="-120"/>
              </a:rPr>
              <a:t>A</a:t>
            </a:r>
            <a:endParaRPr lang="en-US" sz="1400" dirty="0"/>
          </a:p>
        </p:txBody>
      </p:sp>
      <p:sp>
        <p:nvSpPr>
          <p:cNvPr id="44" name="Shape 37"/>
          <p:cNvSpPr/>
          <p:nvPr/>
        </p:nvSpPr>
        <p:spPr>
          <a:xfrm>
            <a:off x="9811512" y="2606040"/>
            <a:ext cx="1828800" cy="1965960"/>
          </a:xfrm>
          <a:prstGeom prst="roundRect">
            <a:avLst>
              <a:gd name="adj" fmla="val 4000"/>
            </a:avLst>
          </a:prstGeom>
          <a:solidFill>
            <a:srgbClr val="1B2A4A"/>
          </a:solidFill>
          <a:ln/>
        </p:spPr>
      </p:sp>
      <p:sp>
        <p:nvSpPr>
          <p:cNvPr id="45" name="Shape 38"/>
          <p:cNvSpPr/>
          <p:nvPr/>
        </p:nvSpPr>
        <p:spPr>
          <a:xfrm>
            <a:off x="10012680" y="2807208"/>
            <a:ext cx="566928" cy="566928"/>
          </a:xfrm>
          <a:prstGeom prst="ellipse">
            <a:avLst/>
          </a:prstGeom>
          <a:solidFill>
            <a:srgbClr val="24365F"/>
          </a:solidFill>
          <a:ln/>
        </p:spPr>
      </p:sp>
      <p:pic>
        <p:nvPicPr>
          <p:cNvPr id="46" name="Image 4" descr="preencoded.png">    </p:cNvPr>
          <p:cNvPicPr>
            <a:picLocks noChangeAspect="1"/>
          </p:cNvPicPr>
          <p:nvPr/>
        </p:nvPicPr>
        <p:blipFill>
          <a:blip r:embed="rId5"/>
          <a:stretch>
            <a:fillRect/>
          </a:stretch>
        </p:blipFill>
        <p:spPr>
          <a:xfrm>
            <a:off x="10165751" y="2960279"/>
            <a:ext cx="260787" cy="260787"/>
          </a:xfrm>
          <a:prstGeom prst="rect">
            <a:avLst/>
          </a:prstGeom>
        </p:spPr>
      </p:pic>
      <p:sp>
        <p:nvSpPr>
          <p:cNvPr id="47" name="Text 39"/>
          <p:cNvSpPr txBox="1"/>
          <p:nvPr/>
        </p:nvSpPr>
        <p:spPr>
          <a:xfrm>
            <a:off x="10012680" y="3474720"/>
            <a:ext cx="1463040" cy="365760"/>
          </a:xfrm>
          <a:prstGeom prst="rect">
            <a:avLst/>
          </a:prstGeom>
          <a:noFill/>
          <a:ln/>
        </p:spPr>
        <p:txBody>
          <a:bodyPr wrap="square" lIns="0" tIns="0" rIns="0" bIns="0" rtlCol="0" anchor="t"/>
          <a:lstStyle/>
          <a:p>
            <a:pPr indent="0" marL="0">
              <a:buNone/>
            </a:pPr>
            <a:r>
              <a:rPr lang="en-US" sz="1600" b="1" dirty="0">
                <a:solidFill>
                  <a:srgbClr val="C9A227"/>
                </a:solidFill>
                <a:latin typeface="Calibri" pitchFamily="34" charset="0"/>
                <a:ea typeface="Calibri" pitchFamily="34" charset="-122"/>
                <a:cs typeface="Calibri" pitchFamily="34" charset="-120"/>
              </a:rPr>
              <a:t>Impact</a:t>
            </a:r>
            <a:endParaRPr lang="en-US" sz="1600" dirty="0"/>
          </a:p>
        </p:txBody>
      </p:sp>
      <p:sp>
        <p:nvSpPr>
          <p:cNvPr id="48" name="Text 40"/>
          <p:cNvSpPr txBox="1"/>
          <p:nvPr/>
        </p:nvSpPr>
        <p:spPr>
          <a:xfrm>
            <a:off x="10012680" y="3840480"/>
            <a:ext cx="1463040" cy="640080"/>
          </a:xfrm>
          <a:prstGeom prst="rect">
            <a:avLst/>
          </a:prstGeom>
          <a:noFill/>
          <a:ln/>
        </p:spPr>
        <p:txBody>
          <a:bodyPr wrap="square" lIns="0" tIns="0" rIns="0" bIns="0" rtlCol="0" anchor="t"/>
          <a:lstStyle/>
          <a:p>
            <a:pPr indent="0" marL="0">
              <a:buNone/>
            </a:pPr>
            <a:r>
              <a:rPr lang="en-US" sz="1250" dirty="0">
                <a:solidFill>
                  <a:srgbClr val="E2E8F4"/>
                </a:solidFill>
                <a:latin typeface="Calibri" pitchFamily="34" charset="0"/>
                <a:ea typeface="Calibri" pitchFamily="34" charset="-122"/>
                <a:cs typeface="Calibri" pitchFamily="34" charset="-120"/>
              </a:rPr>
              <a:t>Long-term change</a:t>
            </a:r>
            <a:endParaRPr lang="en-US" sz="1250" dirty="0"/>
          </a:p>
        </p:txBody>
      </p:sp>
      <p:sp>
        <p:nvSpPr>
          <p:cNvPr id="49" name="Shape 41"/>
          <p:cNvSpPr/>
          <p:nvPr/>
        </p:nvSpPr>
        <p:spPr>
          <a:xfrm>
            <a:off x="548640" y="5440680"/>
            <a:ext cx="11091672" cy="685800"/>
          </a:xfrm>
          <a:prstGeom prst="roundRect">
            <a:avLst>
              <a:gd name="adj" fmla="val 10667"/>
            </a:avLst>
          </a:prstGeom>
          <a:solidFill>
            <a:srgbClr val="1B2A4A"/>
          </a:solidFill>
          <a:ln/>
        </p:spPr>
      </p:sp>
      <p:sp>
        <p:nvSpPr>
          <p:cNvPr id="50" name="Shape 42"/>
          <p:cNvSpPr/>
          <p:nvPr/>
        </p:nvSpPr>
        <p:spPr>
          <a:xfrm>
            <a:off x="777240" y="5577840"/>
            <a:ext cx="411480" cy="411480"/>
          </a:xfrm>
          <a:prstGeom prst="ellipse">
            <a:avLst/>
          </a:prstGeom>
          <a:solidFill>
            <a:srgbClr val="31487A"/>
          </a:solidFill>
          <a:ln/>
        </p:spPr>
      </p:sp>
      <p:pic>
        <p:nvPicPr>
          <p:cNvPr id="51" name="Image 5" descr="preencoded.png">    </p:cNvPr>
          <p:cNvPicPr>
            <a:picLocks noChangeAspect="1"/>
          </p:cNvPicPr>
          <p:nvPr/>
        </p:nvPicPr>
        <p:blipFill>
          <a:blip r:embed="rId6"/>
          <a:stretch>
            <a:fillRect/>
          </a:stretch>
        </p:blipFill>
        <p:spPr>
          <a:xfrm>
            <a:off x="888340" y="5688940"/>
            <a:ext cx="189281" cy="189281"/>
          </a:xfrm>
          <a:prstGeom prst="rect">
            <a:avLst/>
          </a:prstGeom>
        </p:spPr>
      </p:pic>
      <p:sp>
        <p:nvSpPr>
          <p:cNvPr id="52" name="Text 43"/>
          <p:cNvSpPr txBox="1"/>
          <p:nvPr/>
        </p:nvSpPr>
        <p:spPr>
          <a:xfrm>
            <a:off x="1417320" y="5532120"/>
            <a:ext cx="9994392" cy="5029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 assumption: a condition necessary for each successive level of the chain genuinely to follow from the preceding one. Identifying assumptions is mandatory.</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 · TWO COMPLEMENTARY TOOLS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Theory of Change and the Logframe Compared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548640" y="1691640"/>
            <a:ext cx="5385816" cy="3474720"/>
          </a:xfrm>
          <a:prstGeom prst="roundRect">
            <a:avLst>
              <a:gd name="adj" fmla="val 2105"/>
            </a:avLst>
          </a:prstGeom>
          <a:solidFill>
            <a:srgbClr val="F4F7FC"/>
          </a:solidFill>
          <a:ln/>
        </p:spPr>
      </p:sp>
      <p:sp>
        <p:nvSpPr>
          <p:cNvPr id="8" name="Shape 5"/>
          <p:cNvSpPr/>
          <p:nvPr/>
        </p:nvSpPr>
        <p:spPr>
          <a:xfrm>
            <a:off x="822960" y="196596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126437"/>
            <a:ext cx="273406" cy="273406"/>
          </a:xfrm>
          <a:prstGeom prst="rect">
            <a:avLst/>
          </a:prstGeom>
        </p:spPr>
      </p:pic>
      <p:sp>
        <p:nvSpPr>
          <p:cNvPr id="10" name="Text 6"/>
          <p:cNvSpPr txBox="1"/>
          <p:nvPr/>
        </p:nvSpPr>
        <p:spPr>
          <a:xfrm>
            <a:off x="1600200" y="1965960"/>
            <a:ext cx="4059936"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Theory of change</a:t>
            </a:r>
            <a:endParaRPr lang="en-US" sz="1800" dirty="0"/>
          </a:p>
        </p:txBody>
      </p:sp>
      <p:sp>
        <p:nvSpPr>
          <p:cNvPr id="11" name="Text 7"/>
          <p:cNvSpPr txBox="1"/>
          <p:nvPr/>
        </p:nvSpPr>
        <p:spPr>
          <a:xfrm>
            <a:off x="822960" y="2743200"/>
            <a:ext cx="4837176" cy="224028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rgbClr val="2B3445"/>
                </a:solidFill>
                <a:latin typeface="Calibri" pitchFamily="34" charset="0"/>
                <a:ea typeface="Calibri" pitchFamily="34" charset="-122"/>
                <a:cs typeface="Calibri" pitchFamily="34" charset="-120"/>
              </a:rPr>
              <a:t>Explains how and why change will occur in a specific context</a:t>
            </a:r>
            <a:endParaRPr lang="en-US" sz="1500" dirty="0"/>
          </a:p>
          <a:p>
            <a:pPr marL="203200" indent="-203200">
              <a:spcAft>
                <a:spcPts val="600"/>
              </a:spcAft>
              <a:buSzPct val="100000"/>
              <a:buChar char="▪"/>
            </a:pPr>
            <a:r>
              <a:rPr lang="en-US" sz="1500" dirty="0">
                <a:solidFill>
                  <a:srgbClr val="2B3445"/>
                </a:solidFill>
                <a:latin typeface="Calibri" pitchFamily="34" charset="0"/>
                <a:ea typeface="Calibri" pitchFamily="34" charset="-122"/>
                <a:cs typeface="Calibri" pitchFamily="34" charset="-120"/>
              </a:rPr>
              <a:t>A broader analytical and often visual tool</a:t>
            </a:r>
            <a:endParaRPr lang="en-US" sz="1500" dirty="0"/>
          </a:p>
          <a:p>
            <a:pPr marL="203200" indent="-203200">
              <a:spcAft>
                <a:spcPts val="600"/>
              </a:spcAft>
              <a:buSzPct val="100000"/>
              <a:buChar char="▪"/>
            </a:pPr>
            <a:r>
              <a:rPr lang="en-US" sz="1500" dirty="0">
                <a:solidFill>
                  <a:srgbClr val="2B3445"/>
                </a:solidFill>
                <a:latin typeface="Calibri" pitchFamily="34" charset="0"/>
                <a:ea typeface="Calibri" pitchFamily="34" charset="-122"/>
                <a:cs typeface="Calibri" pitchFamily="34" charset="-120"/>
              </a:rPr>
              <a:t>A diagram with cause-and-effect arrows plus a narrative explanation</a:t>
            </a:r>
            <a:endParaRPr lang="en-US" sz="1500" dirty="0"/>
          </a:p>
          <a:p>
            <a:pPr marL="203200" indent="-203200">
              <a:spcAft>
                <a:spcPts val="600"/>
              </a:spcAft>
              <a:buSzPct val="100000"/>
              <a:buChar char="▪"/>
            </a:pPr>
            <a:r>
              <a:rPr lang="en-US" sz="1500" dirty="0">
                <a:solidFill>
                  <a:srgbClr val="2B3445"/>
                </a:solidFill>
                <a:latin typeface="Calibri" pitchFamily="34" charset="0"/>
                <a:ea typeface="Calibri" pitchFamily="34" charset="-122"/>
                <a:cs typeface="Calibri" pitchFamily="34" charset="-120"/>
              </a:rPr>
              <a:t>Justifies the logic of the project before it is formalised</a:t>
            </a:r>
            <a:endParaRPr lang="en-US" sz="1500" dirty="0"/>
          </a:p>
        </p:txBody>
      </p:sp>
      <p:sp>
        <p:nvSpPr>
          <p:cNvPr id="12" name="Shape 8"/>
          <p:cNvSpPr/>
          <p:nvPr/>
        </p:nvSpPr>
        <p:spPr>
          <a:xfrm>
            <a:off x="6254496" y="1691640"/>
            <a:ext cx="5385816" cy="3474720"/>
          </a:xfrm>
          <a:prstGeom prst="roundRect">
            <a:avLst>
              <a:gd name="adj" fmla="val 2105"/>
            </a:avLst>
          </a:prstGeom>
          <a:solidFill>
            <a:srgbClr val="1B2A4A"/>
          </a:solidFill>
          <a:ln/>
        </p:spPr>
      </p:sp>
      <p:sp>
        <p:nvSpPr>
          <p:cNvPr id="13" name="Shape 9"/>
          <p:cNvSpPr/>
          <p:nvPr/>
        </p:nvSpPr>
        <p:spPr>
          <a:xfrm>
            <a:off x="6528816" y="1965960"/>
            <a:ext cx="594360" cy="594360"/>
          </a:xfrm>
          <a:prstGeom prst="ellipse">
            <a:avLst/>
          </a:prstGeom>
          <a:solidFill>
            <a:srgbClr val="31487A"/>
          </a:solidFill>
          <a:ln/>
        </p:spPr>
      </p:sp>
      <p:pic>
        <p:nvPicPr>
          <p:cNvPr id="14" name="Image 1" descr="preencoded.png">    </p:cNvPr>
          <p:cNvPicPr>
            <a:picLocks noChangeAspect="1"/>
          </p:cNvPicPr>
          <p:nvPr/>
        </p:nvPicPr>
        <p:blipFill>
          <a:blip r:embed="rId2"/>
          <a:stretch>
            <a:fillRect/>
          </a:stretch>
        </p:blipFill>
        <p:spPr>
          <a:xfrm>
            <a:off x="6689293" y="2126437"/>
            <a:ext cx="273406" cy="273406"/>
          </a:xfrm>
          <a:prstGeom prst="rect">
            <a:avLst/>
          </a:prstGeom>
        </p:spPr>
      </p:pic>
      <p:sp>
        <p:nvSpPr>
          <p:cNvPr id="15" name="Text 10"/>
          <p:cNvSpPr txBox="1"/>
          <p:nvPr/>
        </p:nvSpPr>
        <p:spPr>
          <a:xfrm>
            <a:off x="7306056" y="1965960"/>
            <a:ext cx="4059936" cy="5943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Logical framework matrix</a:t>
            </a:r>
            <a:endParaRPr lang="en-US" sz="1800" dirty="0"/>
          </a:p>
        </p:txBody>
      </p:sp>
      <p:sp>
        <p:nvSpPr>
          <p:cNvPr id="16" name="Text 11"/>
          <p:cNvSpPr txBox="1"/>
          <p:nvPr/>
        </p:nvSpPr>
        <p:spPr>
          <a:xfrm>
            <a:off x="6528816" y="2743200"/>
            <a:ext cx="4837176" cy="224028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rgbClr val="D6DEEE"/>
                </a:solidFill>
                <a:latin typeface="Calibri" pitchFamily="34" charset="0"/>
                <a:ea typeface="Calibri" pitchFamily="34" charset="-122"/>
                <a:cs typeface="Calibri" pitchFamily="34" charset="-120"/>
              </a:rPr>
              <a:t>A structured summary document</a:t>
            </a:r>
            <a:endParaRPr lang="en-US" sz="1500" dirty="0"/>
          </a:p>
          <a:p>
            <a:pPr marL="203200" indent="-203200">
              <a:spcAft>
                <a:spcPts val="600"/>
              </a:spcAft>
              <a:buSzPct val="100000"/>
              <a:buChar char="▪"/>
            </a:pPr>
            <a:r>
              <a:rPr lang="en-US" sz="1500" dirty="0">
                <a:solidFill>
                  <a:srgbClr val="D6DEEE"/>
                </a:solidFill>
                <a:latin typeface="Calibri" pitchFamily="34" charset="0"/>
                <a:ea typeface="Calibri" pitchFamily="34" charset="-122"/>
                <a:cs typeface="Calibri" pitchFamily="34" charset="-120"/>
              </a:rPr>
              <a:t>A tabular (4×4) representation of the intervention logic</a:t>
            </a:r>
            <a:endParaRPr lang="en-US" sz="1500" dirty="0"/>
          </a:p>
          <a:p>
            <a:pPr marL="203200" indent="-203200">
              <a:spcAft>
                <a:spcPts val="600"/>
              </a:spcAft>
              <a:buSzPct val="100000"/>
              <a:buChar char="▪"/>
            </a:pPr>
            <a:r>
              <a:rPr lang="en-US" sz="1500" dirty="0">
                <a:solidFill>
                  <a:srgbClr val="D6DEEE"/>
                </a:solidFill>
                <a:latin typeface="Calibri" pitchFamily="34" charset="0"/>
                <a:ea typeface="Calibri" pitchFamily="34" charset="-122"/>
                <a:cs typeface="Calibri" pitchFamily="34" charset="-120"/>
              </a:rPr>
              <a:t>A mandatory element of most grant applications to EU programmes and other donors</a:t>
            </a:r>
            <a:endParaRPr lang="en-US" sz="1500" dirty="0"/>
          </a:p>
          <a:p>
            <a:pPr marL="203200" indent="-203200">
              <a:spcAft>
                <a:spcPts val="600"/>
              </a:spcAft>
              <a:buSzPct val="100000"/>
              <a:buChar char="▪"/>
            </a:pPr>
            <a:r>
              <a:rPr lang="en-US" sz="1500" dirty="0">
                <a:solidFill>
                  <a:srgbClr val="D6DEEE"/>
                </a:solidFill>
                <a:latin typeface="Calibri" pitchFamily="34" charset="0"/>
                <a:ea typeface="Calibri" pitchFamily="34" charset="-122"/>
                <a:cs typeface="Calibri" pitchFamily="34" charset="-120"/>
              </a:rPr>
              <a:t>Formalises the logic in objectives, indicators, sources and assumptions</a:t>
            </a:r>
            <a:endParaRPr lang="en-US" sz="1500" dirty="0"/>
          </a:p>
        </p:txBody>
      </p:sp>
      <p:sp>
        <p:nvSpPr>
          <p:cNvPr id="17" name="Shape 12"/>
          <p:cNvSpPr/>
          <p:nvPr/>
        </p:nvSpPr>
        <p:spPr>
          <a:xfrm>
            <a:off x="5765292" y="3099816"/>
            <a:ext cx="658368" cy="658368"/>
          </a:xfrm>
          <a:prstGeom prst="ellipse">
            <a:avLst/>
          </a:prstGeom>
          <a:solidFill>
            <a:srgbClr val="C9A227"/>
          </a:solidFill>
          <a:ln/>
        </p:spPr>
      </p:sp>
      <p:sp>
        <p:nvSpPr>
          <p:cNvPr id="18" name="Text 13"/>
          <p:cNvSpPr txBox="1"/>
          <p:nvPr/>
        </p:nvSpPr>
        <p:spPr>
          <a:xfrm>
            <a:off x="5765292" y="3099816"/>
            <a:ext cx="658368" cy="658368"/>
          </a:xfrm>
          <a:prstGeom prst="rect">
            <a:avLst/>
          </a:prstGeom>
          <a:noFill/>
          <a:ln/>
        </p:spPr>
        <p:txBody>
          <a:bodyPr wrap="square" lIns="0" tIns="0" rIns="0" bIns="0" rtlCol="0" anchor="ctr"/>
          <a:lstStyle/>
          <a:p>
            <a:pPr algn="ctr" indent="0" marL="0">
              <a:buNone/>
            </a:pPr>
            <a:r>
              <a:rPr lang="en-US" sz="1700" b="1" i="1" dirty="0">
                <a:solidFill>
                  <a:srgbClr val="1B2A4A"/>
                </a:solidFill>
                <a:latin typeface="Cambria" pitchFamily="34" charset="0"/>
                <a:ea typeface="Cambria" pitchFamily="34" charset="-122"/>
                <a:cs typeface="Cambria" pitchFamily="34" charset="-120"/>
              </a:rPr>
              <a:t>vs</a:t>
            </a:r>
            <a:endParaRPr lang="en-US" sz="1700" dirty="0"/>
          </a:p>
        </p:txBody>
      </p:sp>
      <p:sp>
        <p:nvSpPr>
          <p:cNvPr id="19" name="Shape 14"/>
          <p:cNvSpPr/>
          <p:nvPr/>
        </p:nvSpPr>
        <p:spPr>
          <a:xfrm>
            <a:off x="548640" y="5394960"/>
            <a:ext cx="11091672" cy="731520"/>
          </a:xfrm>
          <a:prstGeom prst="roundRect">
            <a:avLst>
              <a:gd name="adj" fmla="val 10000"/>
            </a:avLst>
          </a:prstGeom>
          <a:solidFill>
            <a:srgbClr val="1B2A4A"/>
          </a:solidFill>
          <a:ln/>
        </p:spPr>
      </p:sp>
      <p:sp>
        <p:nvSpPr>
          <p:cNvPr id="20" name="Shape 15"/>
          <p:cNvSpPr/>
          <p:nvPr/>
        </p:nvSpPr>
        <p:spPr>
          <a:xfrm>
            <a:off x="777240" y="5532120"/>
            <a:ext cx="457200" cy="457200"/>
          </a:xfrm>
          <a:prstGeom prst="ellipse">
            <a:avLst/>
          </a:prstGeom>
          <a:solidFill>
            <a:srgbClr val="31487A"/>
          </a:solidFill>
          <a:ln/>
        </p:spPr>
      </p:sp>
      <p:pic>
        <p:nvPicPr>
          <p:cNvPr id="21" name="Image 2" descr="preencoded.png">    </p:cNvPr>
          <p:cNvPicPr>
            <a:picLocks noChangeAspect="1"/>
          </p:cNvPicPr>
          <p:nvPr/>
        </p:nvPicPr>
        <p:blipFill>
          <a:blip r:embed="rId3"/>
          <a:stretch>
            <a:fillRect/>
          </a:stretch>
        </p:blipFill>
        <p:spPr>
          <a:xfrm>
            <a:off x="900684" y="5655564"/>
            <a:ext cx="210312" cy="210312"/>
          </a:xfrm>
          <a:prstGeom prst="rect">
            <a:avLst/>
          </a:prstGeom>
        </p:spPr>
      </p:pic>
      <p:sp>
        <p:nvSpPr>
          <p:cNvPr id="22" name="Text 16"/>
          <p:cNvSpPr txBox="1"/>
          <p:nvPr/>
        </p:nvSpPr>
        <p:spPr>
          <a:xfrm>
            <a:off x="1463040" y="5486400"/>
            <a:ext cx="9948672"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Sequence: the theory of change justifies the logic of the project first; the logframe then summarises it in a structured form.</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4.1 · INTERVENTION LOGIC</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Intervention Logic: The Vertical Hierarchy of Objectives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19</a:t>
            </a:r>
            <a:endParaRPr lang="en-US" sz="900" dirty="0"/>
          </a:p>
        </p:txBody>
      </p:sp>
      <p:sp>
        <p:nvSpPr>
          <p:cNvPr id="7" name="Shape 4"/>
          <p:cNvSpPr/>
          <p:nvPr/>
        </p:nvSpPr>
        <p:spPr>
          <a:xfrm>
            <a:off x="1508760" y="1691640"/>
            <a:ext cx="3017520" cy="1026414"/>
          </a:xfrm>
          <a:prstGeom prst="roundRect">
            <a:avLst>
              <a:gd name="adj" fmla="val 5345"/>
            </a:avLst>
          </a:prstGeom>
          <a:solidFill>
            <a:srgbClr val="1B2A4A"/>
          </a:solidFill>
          <a:ln/>
        </p:spPr>
      </p:sp>
      <p:sp>
        <p:nvSpPr>
          <p:cNvPr id="8" name="Text 5"/>
          <p:cNvSpPr txBox="1"/>
          <p:nvPr/>
        </p:nvSpPr>
        <p:spPr>
          <a:xfrm>
            <a:off x="1737360" y="1691640"/>
            <a:ext cx="2560320" cy="1026414"/>
          </a:xfrm>
          <a:prstGeom prst="rect">
            <a:avLst/>
          </a:prstGeom>
          <a:noFill/>
          <a:ln/>
        </p:spPr>
        <p:txBody>
          <a:bodyPr wrap="square" lIns="0" tIns="0" rIns="0" bIns="0" rtlCol="0" anchor="ctr"/>
          <a:lstStyle/>
          <a:p>
            <a:pPr algn="ctr" indent="0" marL="0">
              <a:buNone/>
            </a:pPr>
            <a:r>
              <a:rPr lang="en-US" sz="1700" b="1" dirty="0">
                <a:solidFill>
                  <a:srgbClr val="C9A227"/>
                </a:solidFill>
                <a:latin typeface="Calibri" pitchFamily="34" charset="0"/>
                <a:ea typeface="Calibri" pitchFamily="34" charset="-122"/>
                <a:cs typeface="Calibri" pitchFamily="34" charset="-120"/>
              </a:rPr>
              <a:t>Overall Objective</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(Impact)</a:t>
            </a:r>
            <a:endParaRPr lang="en-US" sz="1400" dirty="0"/>
          </a:p>
        </p:txBody>
      </p:sp>
      <p:sp>
        <p:nvSpPr>
          <p:cNvPr id="9" name="Shape 6"/>
          <p:cNvSpPr/>
          <p:nvPr/>
        </p:nvSpPr>
        <p:spPr>
          <a:xfrm>
            <a:off x="1188720" y="2827782"/>
            <a:ext cx="3657600" cy="1026414"/>
          </a:xfrm>
          <a:prstGeom prst="roundRect">
            <a:avLst>
              <a:gd name="adj" fmla="val 5345"/>
            </a:avLst>
          </a:prstGeom>
          <a:solidFill>
            <a:srgbClr val="24365F"/>
          </a:solidFill>
          <a:ln/>
        </p:spPr>
      </p:sp>
      <p:sp>
        <p:nvSpPr>
          <p:cNvPr id="10" name="Text 7"/>
          <p:cNvSpPr txBox="1"/>
          <p:nvPr/>
        </p:nvSpPr>
        <p:spPr>
          <a:xfrm>
            <a:off x="1417320" y="2827782"/>
            <a:ext cx="3200400" cy="102641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Specific Objective / Purpose</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(Outcome)</a:t>
            </a:r>
            <a:endParaRPr lang="en-US" sz="1400" dirty="0"/>
          </a:p>
        </p:txBody>
      </p:sp>
      <p:sp>
        <p:nvSpPr>
          <p:cNvPr id="11" name="Shape 8"/>
          <p:cNvSpPr/>
          <p:nvPr/>
        </p:nvSpPr>
        <p:spPr>
          <a:xfrm>
            <a:off x="868680" y="3963924"/>
            <a:ext cx="4297680" cy="1026414"/>
          </a:xfrm>
          <a:prstGeom prst="roundRect">
            <a:avLst>
              <a:gd name="adj" fmla="val 5345"/>
            </a:avLst>
          </a:prstGeom>
          <a:solidFill>
            <a:srgbClr val="31487A"/>
          </a:solidFill>
          <a:ln/>
        </p:spPr>
      </p:sp>
      <p:sp>
        <p:nvSpPr>
          <p:cNvPr id="12" name="Text 9"/>
          <p:cNvSpPr txBox="1"/>
          <p:nvPr/>
        </p:nvSpPr>
        <p:spPr>
          <a:xfrm>
            <a:off x="1097280" y="3963924"/>
            <a:ext cx="3840480" cy="102641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Results</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(Outputs)</a:t>
            </a:r>
            <a:endParaRPr lang="en-US" sz="1400" dirty="0"/>
          </a:p>
        </p:txBody>
      </p:sp>
      <p:sp>
        <p:nvSpPr>
          <p:cNvPr id="13" name="Shape 10"/>
          <p:cNvSpPr/>
          <p:nvPr/>
        </p:nvSpPr>
        <p:spPr>
          <a:xfrm>
            <a:off x="548640" y="5100066"/>
            <a:ext cx="4937760" cy="1026414"/>
          </a:xfrm>
          <a:prstGeom prst="roundRect">
            <a:avLst>
              <a:gd name="adj" fmla="val 5345"/>
            </a:avLst>
          </a:prstGeom>
          <a:solidFill>
            <a:srgbClr val="4A6194"/>
          </a:solidFill>
          <a:ln/>
        </p:spPr>
      </p:sp>
      <p:sp>
        <p:nvSpPr>
          <p:cNvPr id="14" name="Text 11"/>
          <p:cNvSpPr txBox="1"/>
          <p:nvPr/>
        </p:nvSpPr>
        <p:spPr>
          <a:xfrm>
            <a:off x="777240" y="5100066"/>
            <a:ext cx="4480560" cy="102641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Activities</a:t>
            </a:r>
            <a:endParaRPr lang="en-US" sz="1400" dirty="0"/>
          </a:p>
          <a:p>
            <a:pPr algn="ctr" indent="0" marL="0">
              <a:buNone/>
            </a:pPr>
            <a:r>
              <a:rPr lang="en-US" sz="1300" dirty="0">
                <a:solidFill>
                  <a:srgbClr val="E2E8F4"/>
                </a:solidFill>
                <a:latin typeface="Calibri" pitchFamily="34" charset="0"/>
                <a:ea typeface="Calibri" pitchFamily="34" charset="-122"/>
                <a:cs typeface="Calibri" pitchFamily="34" charset="-120"/>
              </a:rPr>
              <a:t>(Actions and resources)</a:t>
            </a:r>
            <a:endParaRPr lang="en-US" sz="1400" dirty="0"/>
          </a:p>
        </p:txBody>
      </p:sp>
      <p:sp>
        <p:nvSpPr>
          <p:cNvPr id="15" name="Shape 12"/>
          <p:cNvSpPr/>
          <p:nvPr/>
        </p:nvSpPr>
        <p:spPr>
          <a:xfrm>
            <a:off x="5806440" y="1691640"/>
            <a:ext cx="5833872" cy="1026414"/>
          </a:xfrm>
          <a:prstGeom prst="roundRect">
            <a:avLst>
              <a:gd name="adj" fmla="val 7127"/>
            </a:avLst>
          </a:prstGeom>
          <a:solidFill>
            <a:srgbClr val="F4F7FC"/>
          </a:solidFill>
          <a:ln/>
        </p:spPr>
      </p:sp>
      <p:sp>
        <p:nvSpPr>
          <p:cNvPr id="16" name="Text 13"/>
          <p:cNvSpPr txBox="1"/>
          <p:nvPr/>
        </p:nvSpPr>
        <p:spPr>
          <a:xfrm>
            <a:off x="6035040" y="1691640"/>
            <a:ext cx="5440680" cy="1026414"/>
          </a:xfrm>
          <a:prstGeom prst="rect">
            <a:avLst/>
          </a:prstGeom>
          <a:noFill/>
          <a:ln/>
        </p:spPr>
        <p:txBody>
          <a:bodyPr wrap="square" lIns="0" tIns="0" rIns="0" bIns="0" rtlCol="0" anchor="ctr"/>
          <a:lstStyle/>
          <a:p>
            <a:pPr indent="0" marL="0">
              <a:spcAft>
                <a:spcPts val="300"/>
              </a:spcAft>
              <a:buNone/>
            </a:pPr>
            <a:r>
              <a:rPr lang="en-US" sz="1050" b="1" spc="200" kern="0" dirty="0">
                <a:solidFill>
                  <a:srgbClr val="C9A227"/>
                </a:solidFill>
                <a:latin typeface="Calibri" pitchFamily="34" charset="0"/>
                <a:ea typeface="Calibri" pitchFamily="34" charset="-122"/>
                <a:cs typeface="Calibri" pitchFamily="34" charset="-120"/>
              </a:rPr>
              <a:t>THE PROJECT CONTRIBUTES</a:t>
            </a:r>
            <a:endParaRPr lang="en-US" sz="1400" dirty="0"/>
          </a:p>
          <a:p>
            <a:pPr indent="0" marL="0">
              <a:spcAft>
                <a:spcPts val="300"/>
              </a:spcAft>
              <a:buNone/>
            </a:pPr>
            <a:r>
              <a:rPr lang="en-US" sz="1350" dirty="0">
                <a:solidFill>
                  <a:srgbClr val="2B3445"/>
                </a:solidFill>
                <a:latin typeface="Calibri" pitchFamily="34" charset="0"/>
                <a:ea typeface="Calibri" pitchFamily="34" charset="-122"/>
                <a:cs typeface="Calibri" pitchFamily="34" charset="-120"/>
              </a:rPr>
              <a:t>A long-term, strategic effect achieved together with other initiatives; the project cannot ensure it on its own.</a:t>
            </a:r>
            <a:endParaRPr lang="en-US" sz="1400" dirty="0"/>
          </a:p>
        </p:txBody>
      </p:sp>
      <p:sp>
        <p:nvSpPr>
          <p:cNvPr id="17" name="Shape 14"/>
          <p:cNvSpPr/>
          <p:nvPr/>
        </p:nvSpPr>
        <p:spPr>
          <a:xfrm>
            <a:off x="5806440" y="2827782"/>
            <a:ext cx="5833872" cy="1026414"/>
          </a:xfrm>
          <a:prstGeom prst="roundRect">
            <a:avLst>
              <a:gd name="adj" fmla="val 7127"/>
            </a:avLst>
          </a:prstGeom>
          <a:solidFill>
            <a:srgbClr val="FFFFFF"/>
          </a:solidFill>
          <a:ln/>
        </p:spPr>
      </p:sp>
      <p:sp>
        <p:nvSpPr>
          <p:cNvPr id="18" name="Text 15"/>
          <p:cNvSpPr txBox="1"/>
          <p:nvPr/>
        </p:nvSpPr>
        <p:spPr>
          <a:xfrm>
            <a:off x="6035040" y="2827782"/>
            <a:ext cx="5440680" cy="1026414"/>
          </a:xfrm>
          <a:prstGeom prst="rect">
            <a:avLst/>
          </a:prstGeom>
          <a:noFill/>
          <a:ln/>
        </p:spPr>
        <p:txBody>
          <a:bodyPr wrap="square" lIns="0" tIns="0" rIns="0" bIns="0" rtlCol="0" anchor="ctr"/>
          <a:lstStyle/>
          <a:p>
            <a:pPr indent="0" marL="0">
              <a:spcAft>
                <a:spcPts val="300"/>
              </a:spcAft>
              <a:buNone/>
            </a:pPr>
            <a:r>
              <a:rPr lang="en-US" sz="1050" b="1" spc="200" kern="0" dirty="0">
                <a:solidFill>
                  <a:srgbClr val="C9A227"/>
                </a:solidFill>
                <a:latin typeface="Calibri" pitchFamily="34" charset="0"/>
                <a:ea typeface="Calibri" pitchFamily="34" charset="-122"/>
                <a:cs typeface="Calibri" pitchFamily="34" charset="-120"/>
              </a:rPr>
              <a:t>THE PROJECT ACHIEVES</a:t>
            </a:r>
            <a:endParaRPr lang="en-US" sz="1400" dirty="0"/>
          </a:p>
          <a:p>
            <a:pPr indent="0" marL="0">
              <a:spcAft>
                <a:spcPts val="300"/>
              </a:spcAft>
              <a:buNone/>
            </a:pPr>
            <a:r>
              <a:rPr lang="en-US" sz="1350" dirty="0">
                <a:solidFill>
                  <a:srgbClr val="2B3445"/>
                </a:solidFill>
                <a:latin typeface="Calibri" pitchFamily="34" charset="0"/>
                <a:ea typeface="Calibri" pitchFamily="34" charset="-122"/>
                <a:cs typeface="Calibri" pitchFamily="34" charset="-120"/>
              </a:rPr>
              <a:t>The central element: the direct effect for target groups from using the results. As a rule, formulated in the singular.</a:t>
            </a:r>
            <a:endParaRPr lang="en-US" sz="1400" dirty="0"/>
          </a:p>
        </p:txBody>
      </p:sp>
      <p:sp>
        <p:nvSpPr>
          <p:cNvPr id="19" name="Shape 16"/>
          <p:cNvSpPr/>
          <p:nvPr/>
        </p:nvSpPr>
        <p:spPr>
          <a:xfrm>
            <a:off x="5806440" y="3963924"/>
            <a:ext cx="5833872" cy="1026414"/>
          </a:xfrm>
          <a:prstGeom prst="roundRect">
            <a:avLst>
              <a:gd name="adj" fmla="val 7127"/>
            </a:avLst>
          </a:prstGeom>
          <a:solidFill>
            <a:srgbClr val="F4F7FC"/>
          </a:solidFill>
          <a:ln/>
        </p:spPr>
      </p:sp>
      <p:sp>
        <p:nvSpPr>
          <p:cNvPr id="20" name="Text 17"/>
          <p:cNvSpPr txBox="1"/>
          <p:nvPr/>
        </p:nvSpPr>
        <p:spPr>
          <a:xfrm>
            <a:off x="6035040" y="3963924"/>
            <a:ext cx="5440680" cy="1026414"/>
          </a:xfrm>
          <a:prstGeom prst="rect">
            <a:avLst/>
          </a:prstGeom>
          <a:noFill/>
          <a:ln/>
        </p:spPr>
        <p:txBody>
          <a:bodyPr wrap="square" lIns="0" tIns="0" rIns="0" bIns="0" rtlCol="0" anchor="ctr"/>
          <a:lstStyle/>
          <a:p>
            <a:pPr indent="0" marL="0">
              <a:spcAft>
                <a:spcPts val="300"/>
              </a:spcAft>
              <a:buNone/>
            </a:pPr>
            <a:r>
              <a:rPr lang="en-US" sz="1050" b="1" spc="200" kern="0" dirty="0">
                <a:solidFill>
                  <a:srgbClr val="C9A227"/>
                </a:solidFill>
                <a:latin typeface="Calibri" pitchFamily="34" charset="0"/>
                <a:ea typeface="Calibri" pitchFamily="34" charset="-122"/>
                <a:cs typeface="Calibri" pitchFamily="34" charset="-120"/>
              </a:rPr>
              <a:t>THE PROJECT DELIVERS</a:t>
            </a:r>
            <a:endParaRPr lang="en-US" sz="1400" dirty="0"/>
          </a:p>
          <a:p>
            <a:pPr indent="0" marL="0">
              <a:spcAft>
                <a:spcPts val="300"/>
              </a:spcAft>
              <a:buNone/>
            </a:pPr>
            <a:r>
              <a:rPr lang="en-US" sz="1350" dirty="0">
                <a:solidFill>
                  <a:srgbClr val="2B3445"/>
                </a:solidFill>
                <a:latin typeface="Calibri" pitchFamily="34" charset="0"/>
                <a:ea typeface="Calibri" pitchFamily="34" charset="-122"/>
                <a:cs typeface="Calibri" pitchFamily="34" charset="-120"/>
              </a:rPr>
              <a:t>Specific, measurable products and services, directly controlled by the project team.</a:t>
            </a:r>
            <a:endParaRPr lang="en-US" sz="1400" dirty="0"/>
          </a:p>
        </p:txBody>
      </p:sp>
      <p:sp>
        <p:nvSpPr>
          <p:cNvPr id="21" name="Shape 18"/>
          <p:cNvSpPr/>
          <p:nvPr/>
        </p:nvSpPr>
        <p:spPr>
          <a:xfrm>
            <a:off x="5806440" y="5100066"/>
            <a:ext cx="5833872" cy="1026414"/>
          </a:xfrm>
          <a:prstGeom prst="roundRect">
            <a:avLst>
              <a:gd name="adj" fmla="val 7127"/>
            </a:avLst>
          </a:prstGeom>
          <a:solidFill>
            <a:srgbClr val="FFFFFF"/>
          </a:solidFill>
          <a:ln/>
        </p:spPr>
      </p:sp>
      <p:sp>
        <p:nvSpPr>
          <p:cNvPr id="22" name="Text 19"/>
          <p:cNvSpPr txBox="1"/>
          <p:nvPr/>
        </p:nvSpPr>
        <p:spPr>
          <a:xfrm>
            <a:off x="6035040" y="5100066"/>
            <a:ext cx="5440680" cy="1026414"/>
          </a:xfrm>
          <a:prstGeom prst="rect">
            <a:avLst/>
          </a:prstGeom>
          <a:noFill/>
          <a:ln/>
        </p:spPr>
        <p:txBody>
          <a:bodyPr wrap="square" lIns="0" tIns="0" rIns="0" bIns="0" rtlCol="0" anchor="ctr"/>
          <a:lstStyle/>
          <a:p>
            <a:pPr indent="0" marL="0">
              <a:spcAft>
                <a:spcPts val="300"/>
              </a:spcAft>
              <a:buNone/>
            </a:pPr>
            <a:r>
              <a:rPr lang="en-US" sz="1050" b="1" spc="200" kern="0" dirty="0">
                <a:solidFill>
                  <a:srgbClr val="C9A227"/>
                </a:solidFill>
                <a:latin typeface="Calibri" pitchFamily="34" charset="0"/>
                <a:ea typeface="Calibri" pitchFamily="34" charset="-122"/>
                <a:cs typeface="Calibri" pitchFamily="34" charset="-120"/>
              </a:rPr>
              <a:t>THE PROJECT CARRIES OUT</a:t>
            </a:r>
            <a:endParaRPr lang="en-US" sz="1400" dirty="0"/>
          </a:p>
          <a:p>
            <a:pPr indent="0" marL="0">
              <a:spcAft>
                <a:spcPts val="300"/>
              </a:spcAft>
              <a:buNone/>
            </a:pPr>
            <a:r>
              <a:rPr lang="en-US" sz="1350" dirty="0">
                <a:solidFill>
                  <a:srgbClr val="2B3445"/>
                </a:solidFill>
                <a:latin typeface="Calibri" pitchFamily="34" charset="0"/>
                <a:ea typeface="Calibri" pitchFamily="34" charset="-122"/>
                <a:cs typeface="Calibri" pitchFamily="34" charset="-120"/>
              </a:rPr>
              <a:t>Specific actions undertaken to obtain the results, using defined resources.</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4.1 · VERTICAL LOGIC</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Vertical “If–Then” Logic</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20</a:t>
            </a:r>
            <a:endParaRPr lang="en-US" sz="900" dirty="0"/>
          </a:p>
        </p:txBody>
      </p:sp>
      <p:sp>
        <p:nvSpPr>
          <p:cNvPr id="7" name="Text 4"/>
          <p:cNvSpPr txBox="1"/>
          <p:nvPr/>
        </p:nvSpPr>
        <p:spPr>
          <a:xfrm>
            <a:off x="548640" y="1691640"/>
            <a:ext cx="5394960" cy="2103120"/>
          </a:xfrm>
          <a:prstGeom prst="rect">
            <a:avLst/>
          </a:prstGeom>
          <a:noFill/>
          <a:ln/>
        </p:spPr>
        <p:txBody>
          <a:bodyPr wrap="square" lIns="0" tIns="0" rIns="0" bIns="0" rtlCol="0" anchor="t"/>
          <a:lstStyle/>
          <a:p>
            <a:pPr indent="0" marL="0">
              <a:buNone/>
            </a:pPr>
            <a:r>
              <a:rPr lang="en-US" sz="1700" i="1" dirty="0">
                <a:solidFill>
                  <a:srgbClr val="1B2A4A"/>
                </a:solidFill>
                <a:latin typeface="Cambria" pitchFamily="34" charset="0"/>
                <a:ea typeface="Cambria" pitchFamily="34" charset="-122"/>
                <a:cs typeface="Cambria" pitchFamily="34" charset="-120"/>
              </a:rPr>
              <a:t>If activities are implemented, then results are obtained; if results are obtained, then the specific objective is achieved; if the specific objective is achieved, then a contribution is made to the overall objective — each time given the relevant assumptions.</a:t>
            </a:r>
            <a:endParaRPr lang="en-US" sz="1700" dirty="0"/>
          </a:p>
        </p:txBody>
      </p:sp>
      <p:sp>
        <p:nvSpPr>
          <p:cNvPr id="8" name="Shape 5"/>
          <p:cNvSpPr/>
          <p:nvPr/>
        </p:nvSpPr>
        <p:spPr>
          <a:xfrm>
            <a:off x="548640" y="5074920"/>
            <a:ext cx="2450592" cy="868680"/>
          </a:xfrm>
          <a:prstGeom prst="roundRect">
            <a:avLst>
              <a:gd name="adj" fmla="val 8421"/>
            </a:avLst>
          </a:prstGeom>
          <a:solidFill>
            <a:srgbClr val="E8EEF9"/>
          </a:solidFill>
          <a:ln/>
        </p:spPr>
      </p:sp>
      <p:sp>
        <p:nvSpPr>
          <p:cNvPr id="9" name="Text 6"/>
          <p:cNvSpPr txBox="1"/>
          <p:nvPr/>
        </p:nvSpPr>
        <p:spPr>
          <a:xfrm>
            <a:off x="731520" y="5074920"/>
            <a:ext cx="2084832" cy="868680"/>
          </a:xfrm>
          <a:prstGeom prst="rect">
            <a:avLst/>
          </a:prstGeom>
          <a:noFill/>
          <a:ln/>
        </p:spPr>
        <p:txBody>
          <a:bodyPr wrap="square" lIns="0" tIns="0" rIns="0" bIns="0" rtlCol="0" anchor="ctr"/>
          <a:lstStyle/>
          <a:p>
            <a:pPr indent="0" marL="0">
              <a:buNone/>
            </a:pPr>
            <a:r>
              <a:rPr lang="en-US" sz="1050" b="1" spc="100" kern="0" dirty="0">
                <a:solidFill>
                  <a:srgbClr val="C9A227"/>
                </a:solidFill>
                <a:latin typeface="Calibri" pitchFamily="34" charset="0"/>
                <a:ea typeface="Calibri" pitchFamily="34" charset="-122"/>
                <a:cs typeface="Calibri" pitchFamily="34" charset="-120"/>
              </a:rPr>
              <a:t>IF  </a:t>
            </a:r>
            <a:pPr indent="0" marL="0">
              <a:buNone/>
            </a:pPr>
            <a:r>
              <a:rPr lang="en-US" sz="1500" b="1" dirty="0">
                <a:solidFill>
                  <a:srgbClr val="1B2A4A"/>
                </a:solidFill>
                <a:latin typeface="Calibri" pitchFamily="34" charset="0"/>
                <a:ea typeface="Calibri" pitchFamily="34" charset="-122"/>
                <a:cs typeface="Calibri" pitchFamily="34" charset="-120"/>
              </a:rPr>
              <a:t>Activities</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are implemented</a:t>
            </a:r>
            <a:endParaRPr lang="en-US" sz="1400" dirty="0"/>
          </a:p>
        </p:txBody>
      </p:sp>
      <p:sp>
        <p:nvSpPr>
          <p:cNvPr id="10" name="Shape 7"/>
          <p:cNvSpPr/>
          <p:nvPr/>
        </p:nvSpPr>
        <p:spPr>
          <a:xfrm>
            <a:off x="1773936" y="4457700"/>
            <a:ext cx="0" cy="617220"/>
          </a:xfrm>
          <a:prstGeom prst="line">
            <a:avLst/>
          </a:prstGeom>
          <a:noFill/>
          <a:ln w="22225">
            <a:solidFill>
              <a:srgbClr val="31487A"/>
            </a:solidFill>
            <a:prstDash val="solid"/>
          </a:ln>
        </p:spPr>
      </p:sp>
      <p:sp>
        <p:nvSpPr>
          <p:cNvPr id="11" name="Shape 8"/>
          <p:cNvSpPr/>
          <p:nvPr/>
        </p:nvSpPr>
        <p:spPr>
          <a:xfrm>
            <a:off x="1773936" y="4457700"/>
            <a:ext cx="1655064" cy="0"/>
          </a:xfrm>
          <a:prstGeom prst="line">
            <a:avLst/>
          </a:prstGeom>
          <a:noFill/>
          <a:ln w="22225">
            <a:solidFill>
              <a:srgbClr val="31487A"/>
            </a:solidFill>
            <a:prstDash val="solid"/>
            <a:tailEnd type="triangle"/>
          </a:ln>
        </p:spPr>
      </p:sp>
      <p:sp>
        <p:nvSpPr>
          <p:cNvPr id="12" name="Shape 9"/>
          <p:cNvSpPr/>
          <p:nvPr/>
        </p:nvSpPr>
        <p:spPr>
          <a:xfrm>
            <a:off x="1883664" y="4640580"/>
            <a:ext cx="1417320" cy="310896"/>
          </a:xfrm>
          <a:prstGeom prst="roundRect">
            <a:avLst>
              <a:gd name="adj" fmla="val 23529"/>
            </a:avLst>
          </a:prstGeom>
          <a:solidFill>
            <a:srgbClr val="E9D68F"/>
          </a:solidFill>
          <a:ln/>
        </p:spPr>
      </p:sp>
      <p:sp>
        <p:nvSpPr>
          <p:cNvPr id="13" name="Text 10"/>
          <p:cNvSpPr txBox="1"/>
          <p:nvPr/>
        </p:nvSpPr>
        <p:spPr>
          <a:xfrm>
            <a:off x="1883664" y="4640580"/>
            <a:ext cx="1417320" cy="310896"/>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 assumptions</a:t>
            </a:r>
            <a:endParaRPr lang="en-US" sz="1100" dirty="0"/>
          </a:p>
        </p:txBody>
      </p:sp>
      <p:sp>
        <p:nvSpPr>
          <p:cNvPr id="14" name="Shape 11"/>
          <p:cNvSpPr/>
          <p:nvPr/>
        </p:nvSpPr>
        <p:spPr>
          <a:xfrm>
            <a:off x="3429000" y="4023360"/>
            <a:ext cx="2450592" cy="868680"/>
          </a:xfrm>
          <a:prstGeom prst="roundRect">
            <a:avLst>
              <a:gd name="adj" fmla="val 8421"/>
            </a:avLst>
          </a:prstGeom>
          <a:solidFill>
            <a:srgbClr val="C9D5EC"/>
          </a:solidFill>
          <a:ln/>
        </p:spPr>
      </p:sp>
      <p:sp>
        <p:nvSpPr>
          <p:cNvPr id="15" name="Text 12"/>
          <p:cNvSpPr txBox="1"/>
          <p:nvPr/>
        </p:nvSpPr>
        <p:spPr>
          <a:xfrm>
            <a:off x="3611880" y="4023360"/>
            <a:ext cx="2084832" cy="868680"/>
          </a:xfrm>
          <a:prstGeom prst="rect">
            <a:avLst/>
          </a:prstGeom>
          <a:noFill/>
          <a:ln/>
        </p:spPr>
        <p:txBody>
          <a:bodyPr wrap="square" lIns="0" tIns="0" rIns="0" bIns="0" rtlCol="0" anchor="ctr"/>
          <a:lstStyle/>
          <a:p>
            <a:pPr indent="0" marL="0">
              <a:buNone/>
            </a:pPr>
            <a:r>
              <a:rPr lang="en-US" sz="1050" b="1" spc="100" kern="0" dirty="0">
                <a:solidFill>
                  <a:srgbClr val="C9A227"/>
                </a:solidFill>
                <a:latin typeface="Calibri" pitchFamily="34" charset="0"/>
                <a:ea typeface="Calibri" pitchFamily="34" charset="-122"/>
                <a:cs typeface="Calibri" pitchFamily="34" charset="-120"/>
              </a:rPr>
              <a:t>THEN  </a:t>
            </a:r>
            <a:pPr indent="0" marL="0">
              <a:buNone/>
            </a:pPr>
            <a:r>
              <a:rPr lang="en-US" sz="1500" b="1" dirty="0">
                <a:solidFill>
                  <a:srgbClr val="1B2A4A"/>
                </a:solidFill>
                <a:latin typeface="Calibri" pitchFamily="34" charset="0"/>
                <a:ea typeface="Calibri" pitchFamily="34" charset="-122"/>
                <a:cs typeface="Calibri" pitchFamily="34" charset="-120"/>
              </a:rPr>
              <a:t>Results</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are obtained</a:t>
            </a:r>
            <a:endParaRPr lang="en-US" sz="1400" dirty="0"/>
          </a:p>
        </p:txBody>
      </p:sp>
      <p:sp>
        <p:nvSpPr>
          <p:cNvPr id="16" name="Shape 13"/>
          <p:cNvSpPr/>
          <p:nvPr/>
        </p:nvSpPr>
        <p:spPr>
          <a:xfrm>
            <a:off x="4654296" y="3406140"/>
            <a:ext cx="0" cy="617220"/>
          </a:xfrm>
          <a:prstGeom prst="line">
            <a:avLst/>
          </a:prstGeom>
          <a:noFill/>
          <a:ln w="22225">
            <a:solidFill>
              <a:srgbClr val="31487A"/>
            </a:solidFill>
            <a:prstDash val="solid"/>
          </a:ln>
        </p:spPr>
      </p:sp>
      <p:sp>
        <p:nvSpPr>
          <p:cNvPr id="17" name="Shape 14"/>
          <p:cNvSpPr/>
          <p:nvPr/>
        </p:nvSpPr>
        <p:spPr>
          <a:xfrm>
            <a:off x="4654296" y="3406140"/>
            <a:ext cx="1655064" cy="0"/>
          </a:xfrm>
          <a:prstGeom prst="line">
            <a:avLst/>
          </a:prstGeom>
          <a:noFill/>
          <a:ln w="22225">
            <a:solidFill>
              <a:srgbClr val="31487A"/>
            </a:solidFill>
            <a:prstDash val="solid"/>
            <a:tailEnd type="triangle"/>
          </a:ln>
        </p:spPr>
      </p:sp>
      <p:sp>
        <p:nvSpPr>
          <p:cNvPr id="18" name="Shape 15"/>
          <p:cNvSpPr/>
          <p:nvPr/>
        </p:nvSpPr>
        <p:spPr>
          <a:xfrm>
            <a:off x="4764024" y="3589020"/>
            <a:ext cx="1417320" cy="310896"/>
          </a:xfrm>
          <a:prstGeom prst="roundRect">
            <a:avLst>
              <a:gd name="adj" fmla="val 23529"/>
            </a:avLst>
          </a:prstGeom>
          <a:solidFill>
            <a:srgbClr val="E9D68F"/>
          </a:solidFill>
          <a:ln/>
        </p:spPr>
      </p:sp>
      <p:sp>
        <p:nvSpPr>
          <p:cNvPr id="19" name="Text 16"/>
          <p:cNvSpPr txBox="1"/>
          <p:nvPr/>
        </p:nvSpPr>
        <p:spPr>
          <a:xfrm>
            <a:off x="4764024" y="3589020"/>
            <a:ext cx="1417320" cy="310896"/>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 assumptions</a:t>
            </a:r>
            <a:endParaRPr lang="en-US" sz="1100" dirty="0"/>
          </a:p>
        </p:txBody>
      </p:sp>
      <p:sp>
        <p:nvSpPr>
          <p:cNvPr id="20" name="Shape 17"/>
          <p:cNvSpPr/>
          <p:nvPr/>
        </p:nvSpPr>
        <p:spPr>
          <a:xfrm>
            <a:off x="6309360" y="2971800"/>
            <a:ext cx="2450592" cy="868680"/>
          </a:xfrm>
          <a:prstGeom prst="roundRect">
            <a:avLst>
              <a:gd name="adj" fmla="val 8421"/>
            </a:avLst>
          </a:prstGeom>
          <a:solidFill>
            <a:srgbClr val="31487A"/>
          </a:solidFill>
          <a:ln/>
        </p:spPr>
      </p:sp>
      <p:sp>
        <p:nvSpPr>
          <p:cNvPr id="21" name="Text 18"/>
          <p:cNvSpPr txBox="1"/>
          <p:nvPr/>
        </p:nvSpPr>
        <p:spPr>
          <a:xfrm>
            <a:off x="6492240" y="2971800"/>
            <a:ext cx="2084832" cy="868680"/>
          </a:xfrm>
          <a:prstGeom prst="rect">
            <a:avLst/>
          </a:prstGeom>
          <a:noFill/>
          <a:ln/>
        </p:spPr>
        <p:txBody>
          <a:bodyPr wrap="square" lIns="0" tIns="0" rIns="0" bIns="0" rtlCol="0" anchor="ctr"/>
          <a:lstStyle/>
          <a:p>
            <a:pPr indent="0" marL="0">
              <a:buNone/>
            </a:pPr>
            <a:r>
              <a:rPr lang="en-US" sz="1050" b="1" spc="100" kern="0" dirty="0">
                <a:solidFill>
                  <a:srgbClr val="E9D68F"/>
                </a:solidFill>
                <a:latin typeface="Calibri" pitchFamily="34" charset="0"/>
                <a:ea typeface="Calibri" pitchFamily="34" charset="-122"/>
                <a:cs typeface="Calibri" pitchFamily="34" charset="-120"/>
              </a:rPr>
              <a:t>THEN  </a:t>
            </a:r>
            <a:pPr indent="0" marL="0">
              <a:buNone/>
            </a:pPr>
            <a:r>
              <a:rPr lang="en-US" sz="1500" b="1" dirty="0">
                <a:solidFill>
                  <a:srgbClr val="FFFFFF"/>
                </a:solidFill>
                <a:latin typeface="Calibri" pitchFamily="34" charset="0"/>
                <a:ea typeface="Calibri" pitchFamily="34" charset="-122"/>
                <a:cs typeface="Calibri" pitchFamily="34" charset="-120"/>
              </a:rPr>
              <a:t>Specific objective</a:t>
            </a:r>
            <a:endParaRPr lang="en-US" sz="1400" dirty="0"/>
          </a:p>
          <a:p>
            <a:pPr indent="0" marL="0">
              <a:buNone/>
            </a:pPr>
            <a:r>
              <a:rPr lang="en-US" sz="1250" dirty="0">
                <a:solidFill>
                  <a:srgbClr val="E2E8F4"/>
                </a:solidFill>
                <a:latin typeface="Calibri" pitchFamily="34" charset="0"/>
                <a:ea typeface="Calibri" pitchFamily="34" charset="-122"/>
                <a:cs typeface="Calibri" pitchFamily="34" charset="-120"/>
              </a:rPr>
              <a:t>is achieved</a:t>
            </a:r>
            <a:endParaRPr lang="en-US" sz="1400" dirty="0"/>
          </a:p>
        </p:txBody>
      </p:sp>
      <p:sp>
        <p:nvSpPr>
          <p:cNvPr id="22" name="Shape 19"/>
          <p:cNvSpPr/>
          <p:nvPr/>
        </p:nvSpPr>
        <p:spPr>
          <a:xfrm>
            <a:off x="7534656" y="2354580"/>
            <a:ext cx="0" cy="617220"/>
          </a:xfrm>
          <a:prstGeom prst="line">
            <a:avLst/>
          </a:prstGeom>
          <a:noFill/>
          <a:ln w="22225">
            <a:solidFill>
              <a:srgbClr val="31487A"/>
            </a:solidFill>
            <a:prstDash val="solid"/>
          </a:ln>
        </p:spPr>
      </p:sp>
      <p:sp>
        <p:nvSpPr>
          <p:cNvPr id="23" name="Shape 20"/>
          <p:cNvSpPr/>
          <p:nvPr/>
        </p:nvSpPr>
        <p:spPr>
          <a:xfrm>
            <a:off x="7534656" y="2354580"/>
            <a:ext cx="1655064" cy="0"/>
          </a:xfrm>
          <a:prstGeom prst="line">
            <a:avLst/>
          </a:prstGeom>
          <a:noFill/>
          <a:ln w="22225">
            <a:solidFill>
              <a:srgbClr val="31487A"/>
            </a:solidFill>
            <a:prstDash val="solid"/>
            <a:tailEnd type="triangle"/>
          </a:ln>
        </p:spPr>
      </p:sp>
      <p:sp>
        <p:nvSpPr>
          <p:cNvPr id="24" name="Shape 21"/>
          <p:cNvSpPr/>
          <p:nvPr/>
        </p:nvSpPr>
        <p:spPr>
          <a:xfrm>
            <a:off x="7644384" y="2537460"/>
            <a:ext cx="1417320" cy="310896"/>
          </a:xfrm>
          <a:prstGeom prst="roundRect">
            <a:avLst>
              <a:gd name="adj" fmla="val 23529"/>
            </a:avLst>
          </a:prstGeom>
          <a:solidFill>
            <a:srgbClr val="E9D68F"/>
          </a:solidFill>
          <a:ln/>
        </p:spPr>
      </p:sp>
      <p:sp>
        <p:nvSpPr>
          <p:cNvPr id="25" name="Text 22"/>
          <p:cNvSpPr txBox="1"/>
          <p:nvPr/>
        </p:nvSpPr>
        <p:spPr>
          <a:xfrm>
            <a:off x="7644384" y="2537460"/>
            <a:ext cx="1417320" cy="310896"/>
          </a:xfrm>
          <a:prstGeom prst="rect">
            <a:avLst/>
          </a:prstGeom>
          <a:noFill/>
          <a:ln/>
        </p:spPr>
        <p:txBody>
          <a:bodyPr wrap="square" lIns="0" tIns="0" rIns="0" bIns="0" rtlCol="0" anchor="ctr"/>
          <a:lstStyle/>
          <a:p>
            <a:pPr algn="ctr" indent="0" marL="0">
              <a:buNone/>
            </a:pPr>
            <a:r>
              <a:rPr lang="en-US" sz="1100" b="1" dirty="0">
                <a:solidFill>
                  <a:srgbClr val="1B2A4A"/>
                </a:solidFill>
                <a:latin typeface="Calibri" pitchFamily="34" charset="0"/>
                <a:ea typeface="Calibri" pitchFamily="34" charset="-122"/>
                <a:cs typeface="Calibri" pitchFamily="34" charset="-120"/>
              </a:rPr>
              <a:t>+ assumptions</a:t>
            </a:r>
            <a:endParaRPr lang="en-US" sz="1100" dirty="0"/>
          </a:p>
        </p:txBody>
      </p:sp>
      <p:sp>
        <p:nvSpPr>
          <p:cNvPr id="26" name="Shape 23"/>
          <p:cNvSpPr/>
          <p:nvPr/>
        </p:nvSpPr>
        <p:spPr>
          <a:xfrm>
            <a:off x="9189720" y="1920240"/>
            <a:ext cx="2450592" cy="868680"/>
          </a:xfrm>
          <a:prstGeom prst="roundRect">
            <a:avLst>
              <a:gd name="adj" fmla="val 8421"/>
            </a:avLst>
          </a:prstGeom>
          <a:solidFill>
            <a:srgbClr val="1B2A4A"/>
          </a:solidFill>
          <a:ln/>
        </p:spPr>
      </p:sp>
      <p:sp>
        <p:nvSpPr>
          <p:cNvPr id="27" name="Text 24"/>
          <p:cNvSpPr txBox="1"/>
          <p:nvPr/>
        </p:nvSpPr>
        <p:spPr>
          <a:xfrm>
            <a:off x="9372600" y="1920240"/>
            <a:ext cx="2084832" cy="868680"/>
          </a:xfrm>
          <a:prstGeom prst="rect">
            <a:avLst/>
          </a:prstGeom>
          <a:noFill/>
          <a:ln/>
        </p:spPr>
        <p:txBody>
          <a:bodyPr wrap="square" lIns="0" tIns="0" rIns="0" bIns="0" rtlCol="0" anchor="ctr"/>
          <a:lstStyle/>
          <a:p>
            <a:pPr indent="0" marL="0">
              <a:buNone/>
            </a:pPr>
            <a:r>
              <a:rPr lang="en-US" sz="1050" b="1" spc="100" kern="0" dirty="0">
                <a:solidFill>
                  <a:srgbClr val="E9D68F"/>
                </a:solidFill>
                <a:latin typeface="Calibri" pitchFamily="34" charset="0"/>
                <a:ea typeface="Calibri" pitchFamily="34" charset="-122"/>
                <a:cs typeface="Calibri" pitchFamily="34" charset="-120"/>
              </a:rPr>
              <a:t>THEN  </a:t>
            </a:r>
            <a:pPr indent="0" marL="0">
              <a:buNone/>
            </a:pPr>
            <a:r>
              <a:rPr lang="en-US" sz="1500" b="1" dirty="0">
                <a:solidFill>
                  <a:srgbClr val="C9A227"/>
                </a:solidFill>
                <a:latin typeface="Calibri" pitchFamily="34" charset="0"/>
                <a:ea typeface="Calibri" pitchFamily="34" charset="-122"/>
                <a:cs typeface="Calibri" pitchFamily="34" charset="-120"/>
              </a:rPr>
              <a:t>Overall objective</a:t>
            </a:r>
            <a:endParaRPr lang="en-US" sz="1400" dirty="0"/>
          </a:p>
          <a:p>
            <a:pPr indent="0" marL="0">
              <a:buNone/>
            </a:pPr>
            <a:r>
              <a:rPr lang="en-US" sz="1250" dirty="0">
                <a:solidFill>
                  <a:srgbClr val="E2E8F4"/>
                </a:solidFill>
                <a:latin typeface="Calibri" pitchFamily="34" charset="0"/>
                <a:ea typeface="Calibri" pitchFamily="34" charset="-122"/>
                <a:cs typeface="Calibri" pitchFamily="34" charset="-120"/>
              </a:rPr>
              <a:t>a contribution is made</a:t>
            </a:r>
            <a:endParaRPr lang="en-US" sz="1400" dirty="0"/>
          </a:p>
        </p:txBody>
      </p:sp>
      <p:sp>
        <p:nvSpPr>
          <p:cNvPr id="28" name="Shape 25"/>
          <p:cNvSpPr/>
          <p:nvPr/>
        </p:nvSpPr>
        <p:spPr>
          <a:xfrm>
            <a:off x="6309360" y="5074920"/>
            <a:ext cx="5330952" cy="914400"/>
          </a:xfrm>
          <a:prstGeom prst="roundRect">
            <a:avLst>
              <a:gd name="adj" fmla="val 8000"/>
            </a:avLst>
          </a:prstGeom>
          <a:solidFill>
            <a:srgbClr val="1B2A4A"/>
          </a:solidFill>
          <a:ln/>
        </p:spPr>
      </p:sp>
      <p:sp>
        <p:nvSpPr>
          <p:cNvPr id="29" name="Shape 26"/>
          <p:cNvSpPr/>
          <p:nvPr/>
        </p:nvSpPr>
        <p:spPr>
          <a:xfrm>
            <a:off x="6537960" y="5257800"/>
            <a:ext cx="548640" cy="548640"/>
          </a:xfrm>
          <a:prstGeom prst="ellipse">
            <a:avLst/>
          </a:prstGeom>
          <a:solidFill>
            <a:srgbClr val="31487A"/>
          </a:solidFill>
          <a:ln/>
        </p:spPr>
      </p:sp>
      <p:pic>
        <p:nvPicPr>
          <p:cNvPr id="30" name="Image 0" descr="preencoded.png">    </p:cNvPr>
          <p:cNvPicPr>
            <a:picLocks noChangeAspect="1"/>
          </p:cNvPicPr>
          <p:nvPr/>
        </p:nvPicPr>
        <p:blipFill>
          <a:blip r:embed="rId1"/>
          <a:stretch>
            <a:fillRect/>
          </a:stretch>
        </p:blipFill>
        <p:spPr>
          <a:xfrm>
            <a:off x="6686093" y="5405933"/>
            <a:ext cx="252374" cy="252374"/>
          </a:xfrm>
          <a:prstGeom prst="rect">
            <a:avLst/>
          </a:prstGeom>
        </p:spPr>
      </p:pic>
      <p:sp>
        <p:nvSpPr>
          <p:cNvPr id="31" name="Text 27"/>
          <p:cNvSpPr txBox="1"/>
          <p:nvPr/>
        </p:nvSpPr>
        <p:spPr>
          <a:xfrm>
            <a:off x="7315200" y="5166360"/>
            <a:ext cx="4096512" cy="73152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Each step up holds only if the assumptions at that level hold: external conditions outside the project team's control (Section 5).</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 Logical Framework Matrix: Indicators, Sources of Verification and Assumptions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is the classical 4×4 matrix structured?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makes an indicator SMART?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When does an assumption become a “killer assumption”?</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 · LOGICAL FRAMEWORK MATRIX</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Logframe: A 4×4 Matrix</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sp>
        <p:nvSpPr>
          <p:cNvPr id="7" name="Text 4"/>
          <p:cNvSpPr txBox="1"/>
          <p:nvPr/>
        </p:nvSpPr>
        <p:spPr>
          <a:xfrm>
            <a:off x="548640" y="1600200"/>
            <a:ext cx="11091672" cy="457200"/>
          </a:xfrm>
          <a:prstGeom prst="rect">
            <a:avLst/>
          </a:prstGeom>
          <a:noFill/>
          <a:ln/>
        </p:spPr>
        <p:txBody>
          <a:bodyPr wrap="square" lIns="0" tIns="0" rIns="0" bIns="0" rtlCol="0" anchor="t"/>
          <a:lstStyle/>
          <a:p>
            <a:pPr indent="0" marL="0">
              <a:buNone/>
            </a:pPr>
            <a:r>
              <a:rPr lang="en-US" sz="1500" i="1" dirty="0">
                <a:solidFill>
                  <a:srgbClr val="64708C"/>
                </a:solidFill>
                <a:latin typeface="Calibri" pitchFamily="34" charset="0"/>
                <a:ea typeface="Calibri" pitchFamily="34" charset="-122"/>
                <a:cs typeface="Calibri" pitchFamily="34" charset="-120"/>
              </a:rPr>
              <a:t>A tabular representation of the intervention logic: a mandatory element of the vast majority of grant applications to EU programmes and other international donors.</a:t>
            </a:r>
            <a:endParaRPr lang="en-US" sz="15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548640" y="2194560"/>
          <a:ext cx="11091672" cy="914400"/>
        </p:xfrm>
        <a:graphic>
          <a:graphicData uri="http://schemas.openxmlformats.org/drawingml/2006/table">
            <a:tbl>
              <a:tblPr/>
              <a:tblGrid>
                <a:gridCol w="2148840"/>
                <a:gridCol w="3017520"/>
                <a:gridCol w="2926080"/>
                <a:gridCol w="2999232"/>
              </a:tblGrid>
              <a:tr h="566928">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Intervention Logic</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Objectively Verifiable Indicators (OVIs)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Sources of Verification (SoV)</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Assumptions</a:t>
                      </a:r>
                      <a:endParaRPr lang="en-US" sz="13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566928">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Overall Objective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Impact indicators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Data sources for impact indicators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73152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Specific Objective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Performance indicators at the objective level</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Data sources, methods and frequency of collection</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Assumptions between the specific objective and the overall objective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73152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Results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Indicators at the results level (quantity, quality, timing)</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Sources for verifying results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Assumptions between results and the specific objective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731520">
                <a:tc>
                  <a:txBody>
                    <a:bodyPr/>
                    <a:lstStyle/>
                    <a:p>
                      <a:pPr indent="0" marL="0">
                        <a:buNone/>
                      </a:pPr>
                      <a:r>
                        <a:rPr lang="en-US" sz="1300" b="1" dirty="0">
                          <a:solidFill>
                            <a:srgbClr val="1B2A4A"/>
                          </a:solidFill>
                          <a:latin typeface="Calibri" pitchFamily="34" charset="0"/>
                          <a:ea typeface="Calibri" pitchFamily="34" charset="-122"/>
                          <a:cs typeface="Calibri" pitchFamily="34" charset="-120"/>
                        </a:rPr>
                        <a:t>Activities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Resources (funds, staff, equipment)</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Sources of information on resource expenditure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300" dirty="0">
                          <a:solidFill>
                            <a:srgbClr val="2B3445"/>
                          </a:solidFill>
                          <a:latin typeface="Calibri" pitchFamily="34" charset="0"/>
                          <a:ea typeface="Calibri" pitchFamily="34" charset="-122"/>
                          <a:cs typeface="Calibri" pitchFamily="34" charset="-120"/>
                        </a:rPr>
                        <a:t>Assumptions between activities and results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411480">
                <a:tc gridSpan="3">
                  <a:txBody>
                    <a:bodyPr/>
                    <a:lstStyle/>
                    <a:p>
                      <a:pPr indent="0" marL="0">
                        <a:buNone/>
                      </a:pPr>
                      <a:endParaRPr lang="en-US" sz="1200" dirty="0"/>
                    </a:p>
                  </a:txBody>
                  <a:tcPr marL="91440" marR="91440" marT="54864" marB="54864">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hMerge="1">
                  <a:tcPr/>
                </a:tc>
                <a:tc hMerge="1">
                  <a:tcPr/>
                </a:tc>
                <a:tc>
                  <a:txBody>
                    <a:bodyPr/>
                    <a:lstStyle/>
                    <a:p>
                      <a:pPr indent="0" marL="0">
                        <a:buNone/>
                      </a:pPr>
                      <a:r>
                        <a:rPr lang="en-US" sz="1300" b="1" i="1" dirty="0">
                          <a:solidFill>
                            <a:srgbClr val="1B2A4A"/>
                          </a:solidFill>
                          <a:latin typeface="Calibri" pitchFamily="34" charset="0"/>
                          <a:ea typeface="Calibri" pitchFamily="34" charset="-122"/>
                          <a:cs typeface="Calibri" pitchFamily="34" charset="-120"/>
                        </a:rPr>
                        <a:t>Pre-conditions</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9D68F"/>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5.1 · REQUIREMENTS FOR INDICATORS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SMART Indicators with Baseline and Target Values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548640" y="1691640"/>
            <a:ext cx="2035454" cy="2240280"/>
          </a:xfrm>
          <a:prstGeom prst="roundRect">
            <a:avLst>
              <a:gd name="adj" fmla="val 3594"/>
            </a:avLst>
          </a:prstGeom>
          <a:solidFill>
            <a:srgbClr val="F4F7FC"/>
          </a:solidFill>
          <a:ln/>
        </p:spPr>
      </p:sp>
      <p:sp>
        <p:nvSpPr>
          <p:cNvPr id="8" name="Shape 5"/>
          <p:cNvSpPr/>
          <p:nvPr/>
        </p:nvSpPr>
        <p:spPr>
          <a:xfrm>
            <a:off x="777240" y="1920240"/>
            <a:ext cx="822960" cy="822960"/>
          </a:xfrm>
          <a:prstGeom prst="ellipse">
            <a:avLst/>
          </a:prstGeom>
          <a:solidFill>
            <a:srgbClr val="1B2A4A"/>
          </a:solidFill>
          <a:ln/>
        </p:spPr>
      </p:sp>
      <p:sp>
        <p:nvSpPr>
          <p:cNvPr id="9" name="Text 6"/>
          <p:cNvSpPr txBox="1"/>
          <p:nvPr/>
        </p:nvSpPr>
        <p:spPr>
          <a:xfrm>
            <a:off x="777240" y="1920240"/>
            <a:ext cx="822960" cy="82296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S</a:t>
            </a:r>
            <a:endParaRPr lang="en-US" sz="3000" dirty="0"/>
          </a:p>
        </p:txBody>
      </p:sp>
      <p:sp>
        <p:nvSpPr>
          <p:cNvPr id="10" name="Text 7"/>
          <p:cNvSpPr txBox="1"/>
          <p:nvPr/>
        </p:nvSpPr>
        <p:spPr>
          <a:xfrm>
            <a:off x="777240" y="2834640"/>
            <a:ext cx="1669694"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Specific</a:t>
            </a:r>
            <a:endParaRPr lang="en-US" sz="1600" dirty="0"/>
          </a:p>
        </p:txBody>
      </p:sp>
      <p:sp>
        <p:nvSpPr>
          <p:cNvPr id="11" name="Text 8"/>
          <p:cNvSpPr txBox="1"/>
          <p:nvPr/>
        </p:nvSpPr>
        <p:spPr>
          <a:xfrm>
            <a:off x="777240" y="3200400"/>
            <a:ext cx="1669694"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States precisely what is measured</a:t>
            </a:r>
            <a:endParaRPr lang="en-US" sz="1250" dirty="0"/>
          </a:p>
        </p:txBody>
      </p:sp>
      <p:sp>
        <p:nvSpPr>
          <p:cNvPr id="12" name="Shape 9"/>
          <p:cNvSpPr/>
          <p:nvPr/>
        </p:nvSpPr>
        <p:spPr>
          <a:xfrm>
            <a:off x="2812694" y="1691640"/>
            <a:ext cx="2035454" cy="2240280"/>
          </a:xfrm>
          <a:prstGeom prst="roundRect">
            <a:avLst>
              <a:gd name="adj" fmla="val 3594"/>
            </a:avLst>
          </a:prstGeom>
          <a:solidFill>
            <a:srgbClr val="F4F7FC"/>
          </a:solidFill>
          <a:ln/>
        </p:spPr>
      </p:sp>
      <p:sp>
        <p:nvSpPr>
          <p:cNvPr id="13" name="Shape 10"/>
          <p:cNvSpPr/>
          <p:nvPr/>
        </p:nvSpPr>
        <p:spPr>
          <a:xfrm>
            <a:off x="3041294" y="1920240"/>
            <a:ext cx="822960" cy="822960"/>
          </a:xfrm>
          <a:prstGeom prst="ellipse">
            <a:avLst/>
          </a:prstGeom>
          <a:solidFill>
            <a:srgbClr val="1B2A4A"/>
          </a:solidFill>
          <a:ln/>
        </p:spPr>
      </p:sp>
      <p:sp>
        <p:nvSpPr>
          <p:cNvPr id="14" name="Text 11"/>
          <p:cNvSpPr txBox="1"/>
          <p:nvPr/>
        </p:nvSpPr>
        <p:spPr>
          <a:xfrm>
            <a:off x="3041294" y="1920240"/>
            <a:ext cx="822960" cy="82296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M</a:t>
            </a:r>
            <a:endParaRPr lang="en-US" sz="3000" dirty="0"/>
          </a:p>
        </p:txBody>
      </p:sp>
      <p:sp>
        <p:nvSpPr>
          <p:cNvPr id="15" name="Text 12"/>
          <p:cNvSpPr txBox="1"/>
          <p:nvPr/>
        </p:nvSpPr>
        <p:spPr>
          <a:xfrm>
            <a:off x="3041294" y="2834640"/>
            <a:ext cx="1669694"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Measurable</a:t>
            </a:r>
            <a:endParaRPr lang="en-US" sz="1600" dirty="0"/>
          </a:p>
        </p:txBody>
      </p:sp>
      <p:sp>
        <p:nvSpPr>
          <p:cNvPr id="16" name="Text 13"/>
          <p:cNvSpPr txBox="1"/>
          <p:nvPr/>
        </p:nvSpPr>
        <p:spPr>
          <a:xfrm>
            <a:off x="3041294" y="3200400"/>
            <a:ext cx="1669694"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Can be quantified or objectively verified</a:t>
            </a:r>
            <a:endParaRPr lang="en-US" sz="1250" dirty="0"/>
          </a:p>
        </p:txBody>
      </p:sp>
      <p:sp>
        <p:nvSpPr>
          <p:cNvPr id="17" name="Shape 14"/>
          <p:cNvSpPr/>
          <p:nvPr/>
        </p:nvSpPr>
        <p:spPr>
          <a:xfrm>
            <a:off x="5076749" y="1691640"/>
            <a:ext cx="2035454" cy="2240280"/>
          </a:xfrm>
          <a:prstGeom prst="roundRect">
            <a:avLst>
              <a:gd name="adj" fmla="val 3594"/>
            </a:avLst>
          </a:prstGeom>
          <a:solidFill>
            <a:srgbClr val="F4F7FC"/>
          </a:solidFill>
          <a:ln/>
        </p:spPr>
      </p:sp>
      <p:sp>
        <p:nvSpPr>
          <p:cNvPr id="18" name="Shape 15"/>
          <p:cNvSpPr/>
          <p:nvPr/>
        </p:nvSpPr>
        <p:spPr>
          <a:xfrm>
            <a:off x="5305349" y="1920240"/>
            <a:ext cx="822960" cy="822960"/>
          </a:xfrm>
          <a:prstGeom prst="ellipse">
            <a:avLst/>
          </a:prstGeom>
          <a:solidFill>
            <a:srgbClr val="1B2A4A"/>
          </a:solidFill>
          <a:ln/>
        </p:spPr>
      </p:sp>
      <p:sp>
        <p:nvSpPr>
          <p:cNvPr id="19" name="Text 16"/>
          <p:cNvSpPr txBox="1"/>
          <p:nvPr/>
        </p:nvSpPr>
        <p:spPr>
          <a:xfrm>
            <a:off x="5305349" y="1920240"/>
            <a:ext cx="822960" cy="82296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A</a:t>
            </a:r>
            <a:endParaRPr lang="en-US" sz="3000" dirty="0"/>
          </a:p>
        </p:txBody>
      </p:sp>
      <p:sp>
        <p:nvSpPr>
          <p:cNvPr id="20" name="Text 17"/>
          <p:cNvSpPr txBox="1"/>
          <p:nvPr/>
        </p:nvSpPr>
        <p:spPr>
          <a:xfrm>
            <a:off x="5305349" y="2834640"/>
            <a:ext cx="1669694"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Achievable</a:t>
            </a:r>
            <a:endParaRPr lang="en-US" sz="1600" dirty="0"/>
          </a:p>
        </p:txBody>
      </p:sp>
      <p:sp>
        <p:nvSpPr>
          <p:cNvPr id="21" name="Text 18"/>
          <p:cNvSpPr txBox="1"/>
          <p:nvPr/>
        </p:nvSpPr>
        <p:spPr>
          <a:xfrm>
            <a:off x="5305349" y="3200400"/>
            <a:ext cx="1669694"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Realistic with the available resources</a:t>
            </a:r>
            <a:endParaRPr lang="en-US" sz="1250" dirty="0"/>
          </a:p>
        </p:txBody>
      </p:sp>
      <p:sp>
        <p:nvSpPr>
          <p:cNvPr id="22" name="Shape 19"/>
          <p:cNvSpPr/>
          <p:nvPr/>
        </p:nvSpPr>
        <p:spPr>
          <a:xfrm>
            <a:off x="7340803" y="1691640"/>
            <a:ext cx="2035454" cy="2240280"/>
          </a:xfrm>
          <a:prstGeom prst="roundRect">
            <a:avLst>
              <a:gd name="adj" fmla="val 3594"/>
            </a:avLst>
          </a:prstGeom>
          <a:solidFill>
            <a:srgbClr val="F4F7FC"/>
          </a:solidFill>
          <a:ln/>
        </p:spPr>
      </p:sp>
      <p:sp>
        <p:nvSpPr>
          <p:cNvPr id="23" name="Shape 20"/>
          <p:cNvSpPr/>
          <p:nvPr/>
        </p:nvSpPr>
        <p:spPr>
          <a:xfrm>
            <a:off x="7569403" y="1920240"/>
            <a:ext cx="822960" cy="822960"/>
          </a:xfrm>
          <a:prstGeom prst="ellipse">
            <a:avLst/>
          </a:prstGeom>
          <a:solidFill>
            <a:srgbClr val="1B2A4A"/>
          </a:solidFill>
          <a:ln/>
        </p:spPr>
      </p:sp>
      <p:sp>
        <p:nvSpPr>
          <p:cNvPr id="24" name="Text 21"/>
          <p:cNvSpPr txBox="1"/>
          <p:nvPr/>
        </p:nvSpPr>
        <p:spPr>
          <a:xfrm>
            <a:off x="7569403" y="1920240"/>
            <a:ext cx="822960" cy="82296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R</a:t>
            </a:r>
            <a:endParaRPr lang="en-US" sz="3000" dirty="0"/>
          </a:p>
        </p:txBody>
      </p:sp>
      <p:sp>
        <p:nvSpPr>
          <p:cNvPr id="25" name="Text 22"/>
          <p:cNvSpPr txBox="1"/>
          <p:nvPr/>
        </p:nvSpPr>
        <p:spPr>
          <a:xfrm>
            <a:off x="7569403" y="2834640"/>
            <a:ext cx="1669694"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Relevant</a:t>
            </a:r>
            <a:endParaRPr lang="en-US" sz="1600" dirty="0"/>
          </a:p>
        </p:txBody>
      </p:sp>
      <p:sp>
        <p:nvSpPr>
          <p:cNvPr id="26" name="Text 23"/>
          <p:cNvSpPr txBox="1"/>
          <p:nvPr/>
        </p:nvSpPr>
        <p:spPr>
          <a:xfrm>
            <a:off x="7569403" y="3200400"/>
            <a:ext cx="1669694"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Linked to the objective or result it tracks</a:t>
            </a:r>
            <a:endParaRPr lang="en-US" sz="1250" dirty="0"/>
          </a:p>
        </p:txBody>
      </p:sp>
      <p:sp>
        <p:nvSpPr>
          <p:cNvPr id="27" name="Shape 24"/>
          <p:cNvSpPr/>
          <p:nvPr/>
        </p:nvSpPr>
        <p:spPr>
          <a:xfrm>
            <a:off x="9604858" y="1691640"/>
            <a:ext cx="2035454" cy="2240280"/>
          </a:xfrm>
          <a:prstGeom prst="roundRect">
            <a:avLst>
              <a:gd name="adj" fmla="val 3594"/>
            </a:avLst>
          </a:prstGeom>
          <a:solidFill>
            <a:srgbClr val="F4F7FC"/>
          </a:solidFill>
          <a:ln/>
        </p:spPr>
      </p:sp>
      <p:sp>
        <p:nvSpPr>
          <p:cNvPr id="28" name="Shape 25"/>
          <p:cNvSpPr/>
          <p:nvPr/>
        </p:nvSpPr>
        <p:spPr>
          <a:xfrm>
            <a:off x="9833458" y="1920240"/>
            <a:ext cx="822960" cy="822960"/>
          </a:xfrm>
          <a:prstGeom prst="ellipse">
            <a:avLst/>
          </a:prstGeom>
          <a:solidFill>
            <a:srgbClr val="1B2A4A"/>
          </a:solidFill>
          <a:ln/>
        </p:spPr>
      </p:sp>
      <p:sp>
        <p:nvSpPr>
          <p:cNvPr id="29" name="Text 26"/>
          <p:cNvSpPr txBox="1"/>
          <p:nvPr/>
        </p:nvSpPr>
        <p:spPr>
          <a:xfrm>
            <a:off x="9833458" y="1920240"/>
            <a:ext cx="822960" cy="82296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T</a:t>
            </a:r>
            <a:endParaRPr lang="en-US" sz="3000" dirty="0"/>
          </a:p>
        </p:txBody>
      </p:sp>
      <p:sp>
        <p:nvSpPr>
          <p:cNvPr id="30" name="Text 27"/>
          <p:cNvSpPr txBox="1"/>
          <p:nvPr/>
        </p:nvSpPr>
        <p:spPr>
          <a:xfrm>
            <a:off x="9833458" y="2834640"/>
            <a:ext cx="1669694" cy="365760"/>
          </a:xfrm>
          <a:prstGeom prst="rect">
            <a:avLst/>
          </a:prstGeom>
          <a:noFill/>
          <a:ln/>
        </p:spPr>
        <p:txBody>
          <a:bodyPr wrap="square" lIns="0" tIns="0" rIns="0" bIns="0" rtlCol="0" anchor="t"/>
          <a:lstStyle/>
          <a:p>
            <a:pPr indent="0" marL="0">
              <a:buNone/>
            </a:pPr>
            <a:r>
              <a:rPr lang="en-US" sz="1600" b="1" dirty="0">
                <a:solidFill>
                  <a:srgbClr val="1B2A4A"/>
                </a:solidFill>
                <a:latin typeface="Calibri" pitchFamily="34" charset="0"/>
                <a:ea typeface="Calibri" pitchFamily="34" charset="-122"/>
                <a:cs typeface="Calibri" pitchFamily="34" charset="-120"/>
              </a:rPr>
              <a:t>Time-bound</a:t>
            </a:r>
            <a:endParaRPr lang="en-US" sz="1600" dirty="0"/>
          </a:p>
        </p:txBody>
      </p:sp>
      <p:sp>
        <p:nvSpPr>
          <p:cNvPr id="31" name="Text 28"/>
          <p:cNvSpPr txBox="1"/>
          <p:nvPr/>
        </p:nvSpPr>
        <p:spPr>
          <a:xfrm>
            <a:off x="9833458" y="3200400"/>
            <a:ext cx="1669694" cy="64008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Specifies when the value is to be reached</a:t>
            </a:r>
            <a:endParaRPr lang="en-US" sz="1250" dirty="0"/>
          </a:p>
        </p:txBody>
      </p:sp>
      <p:sp>
        <p:nvSpPr>
          <p:cNvPr id="32" name="Shape 29"/>
          <p:cNvSpPr/>
          <p:nvPr/>
        </p:nvSpPr>
        <p:spPr>
          <a:xfrm>
            <a:off x="548640" y="4160520"/>
            <a:ext cx="6309360" cy="1965960"/>
          </a:xfrm>
          <a:prstGeom prst="roundRect">
            <a:avLst>
              <a:gd name="adj" fmla="val 3721"/>
            </a:avLst>
          </a:prstGeom>
          <a:solidFill>
            <a:srgbClr val="E8EEF9"/>
          </a:solidFill>
          <a:ln/>
        </p:spPr>
      </p:sp>
      <p:sp>
        <p:nvSpPr>
          <p:cNvPr id="33" name="Text 30"/>
          <p:cNvSpPr txBox="1"/>
          <p:nvPr/>
        </p:nvSpPr>
        <p:spPr>
          <a:xfrm>
            <a:off x="822960" y="4343400"/>
            <a:ext cx="5852160" cy="256032"/>
          </a:xfrm>
          <a:prstGeom prst="rect">
            <a:avLst/>
          </a:prstGeom>
          <a:noFill/>
          <a:ln/>
        </p:spPr>
        <p:txBody>
          <a:bodyPr wrap="square" lIns="0" tIns="0" rIns="0" bIns="0" rtlCol="0" anchor="t"/>
          <a:lstStyle/>
          <a:p>
            <a:pPr indent="0" marL="0">
              <a:buNone/>
            </a:pPr>
            <a:r>
              <a:rPr lang="en-US" sz="1100" b="1" spc="200" kern="0" dirty="0">
                <a:solidFill>
                  <a:srgbClr val="64708C"/>
                </a:solidFill>
                <a:latin typeface="Calibri" pitchFamily="34" charset="0"/>
                <a:ea typeface="Calibri" pitchFamily="34" charset="-122"/>
                <a:cs typeface="Calibri" pitchFamily="34" charset="-120"/>
              </a:rPr>
              <a:t>ILLUSTRATIVE EXAMPLE · OBJECTIVE-LEVEL INDICATOR</a:t>
            </a:r>
            <a:endParaRPr lang="en-US" sz="1100" dirty="0"/>
          </a:p>
        </p:txBody>
      </p:sp>
      <p:sp>
        <p:nvSpPr>
          <p:cNvPr id="34" name="Text 31"/>
          <p:cNvSpPr txBox="1"/>
          <p:nvPr/>
        </p:nvSpPr>
        <p:spPr>
          <a:xfrm>
            <a:off x="822960" y="4663440"/>
            <a:ext cx="5760720" cy="132588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Number of SMEs in the target region that conclude at least one export contract by the end of the project</a:t>
            </a:r>
            <a:endParaRPr lang="en-US" sz="1900" dirty="0"/>
          </a:p>
        </p:txBody>
      </p:sp>
      <p:sp>
        <p:nvSpPr>
          <p:cNvPr id="35" name="Shape 32"/>
          <p:cNvSpPr/>
          <p:nvPr/>
        </p:nvSpPr>
        <p:spPr>
          <a:xfrm>
            <a:off x="7132320" y="4160520"/>
            <a:ext cx="4507992" cy="1965960"/>
          </a:xfrm>
          <a:prstGeom prst="roundRect">
            <a:avLst>
              <a:gd name="adj" fmla="val 3721"/>
            </a:avLst>
          </a:prstGeom>
          <a:solidFill>
            <a:srgbClr val="1B2A4A"/>
          </a:solidFill>
          <a:ln/>
        </p:spPr>
      </p:sp>
      <p:sp>
        <p:nvSpPr>
          <p:cNvPr id="36" name="Text 33"/>
          <p:cNvSpPr txBox="1"/>
          <p:nvPr/>
        </p:nvSpPr>
        <p:spPr>
          <a:xfrm>
            <a:off x="7406640" y="4297680"/>
            <a:ext cx="4023360" cy="320040"/>
          </a:xfrm>
          <a:prstGeom prst="rect">
            <a:avLst/>
          </a:prstGeom>
          <a:noFill/>
          <a:ln/>
        </p:spPr>
        <p:txBody>
          <a:bodyPr wrap="square" lIns="0" tIns="0" rIns="0" bIns="0" rtlCol="0" anchor="t"/>
          <a:lstStyle/>
          <a:p>
            <a:pPr indent="0" marL="0">
              <a:buNone/>
            </a:pPr>
            <a:r>
              <a:rPr lang="en-US" sz="1300" dirty="0">
                <a:solidFill>
                  <a:srgbClr val="C9D3E6"/>
                </a:solidFill>
                <a:latin typeface="Calibri" pitchFamily="34" charset="0"/>
                <a:ea typeface="Calibri" pitchFamily="34" charset="-122"/>
                <a:cs typeface="Calibri" pitchFamily="34" charset="-120"/>
              </a:rPr>
              <a:t>Every indicator needs:</a:t>
            </a:r>
            <a:endParaRPr lang="en-US" sz="1300" dirty="0"/>
          </a:p>
        </p:txBody>
      </p:sp>
      <p:sp>
        <p:nvSpPr>
          <p:cNvPr id="37" name="Text 34"/>
          <p:cNvSpPr txBox="1"/>
          <p:nvPr/>
        </p:nvSpPr>
        <p:spPr>
          <a:xfrm>
            <a:off x="7406640" y="4617720"/>
            <a:ext cx="1737360" cy="731520"/>
          </a:xfrm>
          <a:prstGeom prst="rect">
            <a:avLst/>
          </a:prstGeom>
          <a:noFill/>
          <a:ln/>
        </p:spPr>
        <p:txBody>
          <a:bodyPr wrap="square" lIns="0" tIns="0" rIns="0" bIns="0" rtlCol="0" anchor="t"/>
          <a:lstStyle/>
          <a:p>
            <a:pPr indent="0" marL="0">
              <a:buNone/>
            </a:pPr>
            <a:r>
              <a:rPr lang="en-US" sz="4000" b="1" dirty="0">
                <a:solidFill>
                  <a:srgbClr val="C9A227"/>
                </a:solidFill>
                <a:latin typeface="Cambria" pitchFamily="34" charset="0"/>
                <a:ea typeface="Cambria" pitchFamily="34" charset="-122"/>
                <a:cs typeface="Cambria" pitchFamily="34" charset="-120"/>
              </a:rPr>
              <a:t>12</a:t>
            </a:r>
            <a:endParaRPr lang="en-US" sz="4000" dirty="0"/>
          </a:p>
        </p:txBody>
      </p:sp>
      <p:sp>
        <p:nvSpPr>
          <p:cNvPr id="38" name="Text 35"/>
          <p:cNvSpPr txBox="1"/>
          <p:nvPr/>
        </p:nvSpPr>
        <p:spPr>
          <a:xfrm>
            <a:off x="7406640" y="5349240"/>
            <a:ext cx="1920240" cy="64008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Baseline</a:t>
            </a:r>
            <a:endParaRPr lang="en-US" sz="1400" dirty="0"/>
          </a:p>
          <a:p>
            <a:pPr indent="0" marL="0">
              <a:buNone/>
            </a:pPr>
            <a:r>
              <a:rPr lang="en-US" sz="1200" dirty="0">
                <a:solidFill>
                  <a:srgbClr val="C9D3E6"/>
                </a:solidFill>
                <a:latin typeface="Calibri" pitchFamily="34" charset="0"/>
                <a:ea typeface="Calibri" pitchFamily="34" charset="-122"/>
                <a:cs typeface="Calibri" pitchFamily="34" charset="-120"/>
              </a:rPr>
              <a:t>start of the project</a:t>
            </a:r>
            <a:endParaRPr lang="en-US" sz="1400" dirty="0"/>
          </a:p>
        </p:txBody>
      </p:sp>
      <p:sp>
        <p:nvSpPr>
          <p:cNvPr id="39" name="Text 36"/>
          <p:cNvSpPr txBox="1"/>
          <p:nvPr/>
        </p:nvSpPr>
        <p:spPr>
          <a:xfrm>
            <a:off x="9601200" y="4617720"/>
            <a:ext cx="1737360" cy="731520"/>
          </a:xfrm>
          <a:prstGeom prst="rect">
            <a:avLst/>
          </a:prstGeom>
          <a:noFill/>
          <a:ln/>
        </p:spPr>
        <p:txBody>
          <a:bodyPr wrap="square" lIns="0" tIns="0" rIns="0" bIns="0" rtlCol="0" anchor="t"/>
          <a:lstStyle/>
          <a:p>
            <a:pPr indent="0" marL="0">
              <a:buNone/>
            </a:pPr>
            <a:r>
              <a:rPr lang="en-US" sz="4000" b="1" dirty="0">
                <a:solidFill>
                  <a:srgbClr val="C9A227"/>
                </a:solidFill>
                <a:latin typeface="Cambria" pitchFamily="34" charset="0"/>
                <a:ea typeface="Cambria" pitchFamily="34" charset="-122"/>
                <a:cs typeface="Cambria" pitchFamily="34" charset="-120"/>
              </a:rPr>
              <a:t>40</a:t>
            </a:r>
            <a:endParaRPr lang="en-US" sz="4000" dirty="0"/>
          </a:p>
        </p:txBody>
      </p:sp>
      <p:sp>
        <p:nvSpPr>
          <p:cNvPr id="40" name="Text 37"/>
          <p:cNvSpPr txBox="1"/>
          <p:nvPr/>
        </p:nvSpPr>
        <p:spPr>
          <a:xfrm>
            <a:off x="9601200" y="5349240"/>
            <a:ext cx="1920240" cy="640080"/>
          </a:xfrm>
          <a:prstGeom prst="rect">
            <a:avLst/>
          </a:prstGeom>
          <a:noFill/>
          <a:ln/>
        </p:spPr>
        <p:txBody>
          <a:bodyPr wrap="square" lIns="0" tIns="0" rIns="0" bIns="0" rtlCol="0" anchor="t"/>
          <a:lstStyle/>
          <a:p>
            <a:pPr indent="0" marL="0">
              <a:buNone/>
            </a:pPr>
            <a:r>
              <a:rPr lang="en-US" sz="1400" b="1" dirty="0">
                <a:solidFill>
                  <a:srgbClr val="FFFFFF"/>
                </a:solidFill>
                <a:latin typeface="Calibri" pitchFamily="34" charset="0"/>
                <a:ea typeface="Calibri" pitchFamily="34" charset="-122"/>
                <a:cs typeface="Calibri" pitchFamily="34" charset="-120"/>
              </a:rPr>
              <a:t>Target</a:t>
            </a:r>
            <a:endParaRPr lang="en-US" sz="1400" dirty="0"/>
          </a:p>
          <a:p>
            <a:pPr indent="0" marL="0">
              <a:buNone/>
            </a:pPr>
            <a:r>
              <a:rPr lang="en-US" sz="1200" dirty="0">
                <a:solidFill>
                  <a:srgbClr val="C9D3E6"/>
                </a:solidFill>
                <a:latin typeface="Calibri" pitchFamily="34" charset="0"/>
                <a:ea typeface="Calibri" pitchFamily="34" charset="-122"/>
                <a:cs typeface="Calibri" pitchFamily="34" charset="-120"/>
              </a:rPr>
              <a:t>completion of the project</a:t>
            </a:r>
            <a:endParaRPr lang="en-US" sz="1400" dirty="0"/>
          </a:p>
        </p:txBody>
      </p:sp>
      <p:sp>
        <p:nvSpPr>
          <p:cNvPr id="41" name="Shape 38"/>
          <p:cNvSpPr/>
          <p:nvPr/>
        </p:nvSpPr>
        <p:spPr>
          <a:xfrm>
            <a:off x="8458200" y="4983480"/>
            <a:ext cx="960120" cy="0"/>
          </a:xfrm>
          <a:prstGeom prst="line">
            <a:avLst/>
          </a:prstGeom>
          <a:noFill/>
          <a:ln w="25400">
            <a:solidFill>
              <a:srgbClr val="C9A227"/>
            </a:solidFill>
            <a:prstDash val="solid"/>
            <a:tailEnd type="triangle"/>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5.2 · ASSUMPTIONS AND RISKS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Assessing Assumptions: Identifying “Killer Assumptions”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24</a:t>
            </a:r>
            <a:endParaRPr lang="en-US" sz="900" dirty="0"/>
          </a:p>
        </p:txBody>
      </p:sp>
      <p:sp>
        <p:nvSpPr>
          <p:cNvPr id="7" name="Shape 4"/>
          <p:cNvSpPr/>
          <p:nvPr/>
        </p:nvSpPr>
        <p:spPr>
          <a:xfrm>
            <a:off x="548640" y="1737360"/>
            <a:ext cx="1463040" cy="1691640"/>
          </a:xfrm>
          <a:prstGeom prst="roundRect">
            <a:avLst>
              <a:gd name="adj" fmla="val 5000"/>
            </a:avLst>
          </a:prstGeom>
          <a:solidFill>
            <a:srgbClr val="31487A"/>
          </a:solidFill>
          <a:ln/>
        </p:spPr>
      </p:sp>
      <p:sp>
        <p:nvSpPr>
          <p:cNvPr id="8" name="Text 5"/>
          <p:cNvSpPr txBox="1"/>
          <p:nvPr/>
        </p:nvSpPr>
        <p:spPr>
          <a:xfrm>
            <a:off x="685800" y="1737360"/>
            <a:ext cx="1188720" cy="169164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An external factor or condition</a:t>
            </a:r>
            <a:endParaRPr lang="en-US" sz="1400" dirty="0"/>
          </a:p>
        </p:txBody>
      </p:sp>
      <p:sp>
        <p:nvSpPr>
          <p:cNvPr id="9" name="Shape 6"/>
          <p:cNvSpPr/>
          <p:nvPr/>
        </p:nvSpPr>
        <p:spPr>
          <a:xfrm>
            <a:off x="2331720" y="1737360"/>
            <a:ext cx="2011680" cy="1691640"/>
          </a:xfrm>
          <a:prstGeom prst="roundRect">
            <a:avLst>
              <a:gd name="adj" fmla="val 4324"/>
            </a:avLst>
          </a:prstGeom>
          <a:solidFill>
            <a:srgbClr val="F4F7FC"/>
          </a:solidFill>
          <a:ln/>
        </p:spPr>
      </p:sp>
      <p:sp>
        <p:nvSpPr>
          <p:cNvPr id="10" name="Shape 7"/>
          <p:cNvSpPr/>
          <p:nvPr/>
        </p:nvSpPr>
        <p:spPr>
          <a:xfrm>
            <a:off x="2496312" y="1901952"/>
            <a:ext cx="457200" cy="457200"/>
          </a:xfrm>
          <a:prstGeom prst="ellipse">
            <a:avLst/>
          </a:prstGeom>
          <a:solidFill>
            <a:srgbClr val="1B2A4A"/>
          </a:solidFill>
          <a:ln/>
        </p:spPr>
      </p:sp>
      <p:sp>
        <p:nvSpPr>
          <p:cNvPr id="11" name="Text 8"/>
          <p:cNvSpPr txBox="1"/>
          <p:nvPr/>
        </p:nvSpPr>
        <p:spPr>
          <a:xfrm>
            <a:off x="2496312" y="1901952"/>
            <a:ext cx="457200" cy="457200"/>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Q1</a:t>
            </a:r>
            <a:endParaRPr lang="en-US" sz="1300" dirty="0"/>
          </a:p>
        </p:txBody>
      </p:sp>
      <p:sp>
        <p:nvSpPr>
          <p:cNvPr id="12" name="Text 9"/>
          <p:cNvSpPr txBox="1"/>
          <p:nvPr/>
        </p:nvSpPr>
        <p:spPr>
          <a:xfrm>
            <a:off x="2496312" y="2423160"/>
            <a:ext cx="1709928" cy="91440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Does it lie outside the direct control of the project team?</a:t>
            </a:r>
            <a:endParaRPr lang="en-US" sz="1250" dirty="0"/>
          </a:p>
        </p:txBody>
      </p:sp>
      <p:sp>
        <p:nvSpPr>
          <p:cNvPr id="13" name="Shape 10"/>
          <p:cNvSpPr/>
          <p:nvPr/>
        </p:nvSpPr>
        <p:spPr>
          <a:xfrm>
            <a:off x="2331720" y="4069080"/>
            <a:ext cx="2011680" cy="1097280"/>
          </a:xfrm>
          <a:prstGeom prst="roundRect">
            <a:avLst>
              <a:gd name="adj" fmla="val 6667"/>
            </a:avLst>
          </a:prstGeom>
          <a:solidFill>
            <a:srgbClr val="FFFFFF"/>
          </a:solidFill>
          <a:ln w="12700">
            <a:solidFill>
              <a:srgbClr val="D5DDEB"/>
            </a:solidFill>
            <a:prstDash val="solid"/>
          </a:ln>
        </p:spPr>
      </p:sp>
      <p:sp>
        <p:nvSpPr>
          <p:cNvPr id="14" name="Text 11"/>
          <p:cNvSpPr txBox="1"/>
          <p:nvPr/>
        </p:nvSpPr>
        <p:spPr>
          <a:xfrm>
            <a:off x="2468880" y="4069080"/>
            <a:ext cx="1737360" cy="1097280"/>
          </a:xfrm>
          <a:prstGeom prst="rect">
            <a:avLst/>
          </a:prstGeom>
          <a:noFill/>
          <a:ln/>
        </p:spPr>
        <p:txBody>
          <a:bodyPr wrap="square" lIns="0" tIns="0" rIns="0" bIns="0" rtlCol="0" anchor="ctr"/>
          <a:lstStyle/>
          <a:p>
            <a:pPr indent="0" marL="0">
              <a:buNone/>
            </a:pPr>
            <a:r>
              <a:rPr lang="en-US" sz="1250" dirty="0">
                <a:solidFill>
                  <a:srgbClr val="64708C"/>
                </a:solidFill>
                <a:latin typeface="Calibri" pitchFamily="34" charset="0"/>
                <a:ea typeface="Calibri" pitchFamily="34" charset="-122"/>
                <a:cs typeface="Calibri" pitchFamily="34" charset="-120"/>
              </a:rPr>
              <a:t>Within the team's control: not an assumption</a:t>
            </a:r>
            <a:endParaRPr lang="en-US" sz="1250" dirty="0"/>
          </a:p>
        </p:txBody>
      </p:sp>
      <p:sp>
        <p:nvSpPr>
          <p:cNvPr id="15" name="Shape 12"/>
          <p:cNvSpPr/>
          <p:nvPr/>
        </p:nvSpPr>
        <p:spPr>
          <a:xfrm>
            <a:off x="3337560" y="3429000"/>
            <a:ext cx="0" cy="640080"/>
          </a:xfrm>
          <a:prstGeom prst="line">
            <a:avLst/>
          </a:prstGeom>
          <a:noFill/>
          <a:ln w="19050">
            <a:solidFill>
              <a:srgbClr val="64708C"/>
            </a:solidFill>
            <a:prstDash val="solid"/>
            <a:tailEnd type="triangle"/>
          </a:ln>
        </p:spPr>
      </p:sp>
      <p:sp>
        <p:nvSpPr>
          <p:cNvPr id="16" name="Text 13"/>
          <p:cNvSpPr txBox="1"/>
          <p:nvPr/>
        </p:nvSpPr>
        <p:spPr>
          <a:xfrm>
            <a:off x="3429000" y="3538728"/>
            <a:ext cx="457200" cy="274320"/>
          </a:xfrm>
          <a:prstGeom prst="rect">
            <a:avLst/>
          </a:prstGeom>
          <a:noFill/>
          <a:ln/>
        </p:spPr>
        <p:txBody>
          <a:bodyPr wrap="square" lIns="0" tIns="0" rIns="0" bIns="0" rtlCol="0" anchor="t"/>
          <a:lstStyle/>
          <a:p>
            <a:pPr indent="0" marL="0">
              <a:buNone/>
            </a:pPr>
            <a:r>
              <a:rPr lang="en-US" sz="1100" b="1" dirty="0">
                <a:solidFill>
                  <a:srgbClr val="64708C"/>
                </a:solidFill>
                <a:latin typeface="Calibri" pitchFamily="34" charset="0"/>
                <a:ea typeface="Calibri" pitchFamily="34" charset="-122"/>
                <a:cs typeface="Calibri" pitchFamily="34" charset="-120"/>
              </a:rPr>
              <a:t>No</a:t>
            </a:r>
            <a:endParaRPr lang="en-US" sz="1100" dirty="0"/>
          </a:p>
        </p:txBody>
      </p:sp>
      <p:sp>
        <p:nvSpPr>
          <p:cNvPr id="17" name="Shape 14"/>
          <p:cNvSpPr/>
          <p:nvPr/>
        </p:nvSpPr>
        <p:spPr>
          <a:xfrm>
            <a:off x="4663440" y="1737360"/>
            <a:ext cx="2011680" cy="1691640"/>
          </a:xfrm>
          <a:prstGeom prst="roundRect">
            <a:avLst>
              <a:gd name="adj" fmla="val 4324"/>
            </a:avLst>
          </a:prstGeom>
          <a:solidFill>
            <a:srgbClr val="F4F7FC"/>
          </a:solidFill>
          <a:ln/>
        </p:spPr>
      </p:sp>
      <p:sp>
        <p:nvSpPr>
          <p:cNvPr id="18" name="Shape 15"/>
          <p:cNvSpPr/>
          <p:nvPr/>
        </p:nvSpPr>
        <p:spPr>
          <a:xfrm>
            <a:off x="4828032" y="1901952"/>
            <a:ext cx="457200" cy="457200"/>
          </a:xfrm>
          <a:prstGeom prst="ellipse">
            <a:avLst/>
          </a:prstGeom>
          <a:solidFill>
            <a:srgbClr val="1B2A4A"/>
          </a:solidFill>
          <a:ln/>
        </p:spPr>
      </p:sp>
      <p:sp>
        <p:nvSpPr>
          <p:cNvPr id="19" name="Text 16"/>
          <p:cNvSpPr txBox="1"/>
          <p:nvPr/>
        </p:nvSpPr>
        <p:spPr>
          <a:xfrm>
            <a:off x="4828032" y="1901952"/>
            <a:ext cx="457200" cy="457200"/>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Q2</a:t>
            </a:r>
            <a:endParaRPr lang="en-US" sz="1300" dirty="0"/>
          </a:p>
        </p:txBody>
      </p:sp>
      <p:sp>
        <p:nvSpPr>
          <p:cNvPr id="20" name="Text 17"/>
          <p:cNvSpPr txBox="1"/>
          <p:nvPr/>
        </p:nvSpPr>
        <p:spPr>
          <a:xfrm>
            <a:off x="4828032" y="2423160"/>
            <a:ext cx="1709928" cy="91440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Is it necessary for the transition to the next level of the intervention logic?</a:t>
            </a:r>
            <a:endParaRPr lang="en-US" sz="1250" dirty="0"/>
          </a:p>
        </p:txBody>
      </p:sp>
      <p:sp>
        <p:nvSpPr>
          <p:cNvPr id="21" name="Shape 18"/>
          <p:cNvSpPr/>
          <p:nvPr/>
        </p:nvSpPr>
        <p:spPr>
          <a:xfrm>
            <a:off x="4663440" y="4069080"/>
            <a:ext cx="2011680" cy="1097280"/>
          </a:xfrm>
          <a:prstGeom prst="roundRect">
            <a:avLst>
              <a:gd name="adj" fmla="val 6667"/>
            </a:avLst>
          </a:prstGeom>
          <a:solidFill>
            <a:srgbClr val="FFFFFF"/>
          </a:solidFill>
          <a:ln w="12700">
            <a:solidFill>
              <a:srgbClr val="D5DDEB"/>
            </a:solidFill>
            <a:prstDash val="solid"/>
          </a:ln>
        </p:spPr>
      </p:sp>
      <p:sp>
        <p:nvSpPr>
          <p:cNvPr id="22" name="Text 19"/>
          <p:cNvSpPr txBox="1"/>
          <p:nvPr/>
        </p:nvSpPr>
        <p:spPr>
          <a:xfrm>
            <a:off x="4800600" y="4069080"/>
            <a:ext cx="1737360" cy="1097280"/>
          </a:xfrm>
          <a:prstGeom prst="rect">
            <a:avLst/>
          </a:prstGeom>
          <a:noFill/>
          <a:ln/>
        </p:spPr>
        <p:txBody>
          <a:bodyPr wrap="square" lIns="0" tIns="0" rIns="0" bIns="0" rtlCol="0" anchor="ctr"/>
          <a:lstStyle/>
          <a:p>
            <a:pPr indent="0" marL="0">
              <a:buNone/>
            </a:pPr>
            <a:r>
              <a:rPr lang="en-US" sz="1250" dirty="0">
                <a:solidFill>
                  <a:srgbClr val="64708C"/>
                </a:solidFill>
                <a:latin typeface="Calibri" pitchFamily="34" charset="0"/>
                <a:ea typeface="Calibri" pitchFamily="34" charset="-122"/>
                <a:cs typeface="Calibri" pitchFamily="34" charset="-120"/>
              </a:rPr>
              <a:t>Not necessary for the transition: not an assumption</a:t>
            </a:r>
            <a:endParaRPr lang="en-US" sz="1250" dirty="0"/>
          </a:p>
        </p:txBody>
      </p:sp>
      <p:sp>
        <p:nvSpPr>
          <p:cNvPr id="23" name="Shape 20"/>
          <p:cNvSpPr/>
          <p:nvPr/>
        </p:nvSpPr>
        <p:spPr>
          <a:xfrm>
            <a:off x="5669280" y="3429000"/>
            <a:ext cx="0" cy="640080"/>
          </a:xfrm>
          <a:prstGeom prst="line">
            <a:avLst/>
          </a:prstGeom>
          <a:noFill/>
          <a:ln w="19050">
            <a:solidFill>
              <a:srgbClr val="64708C"/>
            </a:solidFill>
            <a:prstDash val="solid"/>
            <a:tailEnd type="triangle"/>
          </a:ln>
        </p:spPr>
      </p:sp>
      <p:sp>
        <p:nvSpPr>
          <p:cNvPr id="24" name="Text 21"/>
          <p:cNvSpPr txBox="1"/>
          <p:nvPr/>
        </p:nvSpPr>
        <p:spPr>
          <a:xfrm>
            <a:off x="5760720" y="3538728"/>
            <a:ext cx="457200" cy="274320"/>
          </a:xfrm>
          <a:prstGeom prst="rect">
            <a:avLst/>
          </a:prstGeom>
          <a:noFill/>
          <a:ln/>
        </p:spPr>
        <p:txBody>
          <a:bodyPr wrap="square" lIns="0" tIns="0" rIns="0" bIns="0" rtlCol="0" anchor="t"/>
          <a:lstStyle/>
          <a:p>
            <a:pPr indent="0" marL="0">
              <a:buNone/>
            </a:pPr>
            <a:r>
              <a:rPr lang="en-US" sz="1100" b="1" dirty="0">
                <a:solidFill>
                  <a:srgbClr val="64708C"/>
                </a:solidFill>
                <a:latin typeface="Calibri" pitchFamily="34" charset="0"/>
                <a:ea typeface="Calibri" pitchFamily="34" charset="-122"/>
                <a:cs typeface="Calibri" pitchFamily="34" charset="-120"/>
              </a:rPr>
              <a:t>No</a:t>
            </a:r>
            <a:endParaRPr lang="en-US" sz="1100" dirty="0"/>
          </a:p>
        </p:txBody>
      </p:sp>
      <p:sp>
        <p:nvSpPr>
          <p:cNvPr id="25" name="Shape 22"/>
          <p:cNvSpPr/>
          <p:nvPr/>
        </p:nvSpPr>
        <p:spPr>
          <a:xfrm>
            <a:off x="6995160" y="1737360"/>
            <a:ext cx="2011680" cy="1691640"/>
          </a:xfrm>
          <a:prstGeom prst="roundRect">
            <a:avLst>
              <a:gd name="adj" fmla="val 4324"/>
            </a:avLst>
          </a:prstGeom>
          <a:solidFill>
            <a:srgbClr val="F4F7FC"/>
          </a:solidFill>
          <a:ln/>
        </p:spPr>
      </p:sp>
      <p:sp>
        <p:nvSpPr>
          <p:cNvPr id="26" name="Shape 23"/>
          <p:cNvSpPr/>
          <p:nvPr/>
        </p:nvSpPr>
        <p:spPr>
          <a:xfrm>
            <a:off x="7159752" y="1901952"/>
            <a:ext cx="457200" cy="457200"/>
          </a:xfrm>
          <a:prstGeom prst="ellipse">
            <a:avLst/>
          </a:prstGeom>
          <a:solidFill>
            <a:srgbClr val="1B2A4A"/>
          </a:solidFill>
          <a:ln/>
        </p:spPr>
      </p:sp>
      <p:sp>
        <p:nvSpPr>
          <p:cNvPr id="27" name="Text 24"/>
          <p:cNvSpPr txBox="1"/>
          <p:nvPr/>
        </p:nvSpPr>
        <p:spPr>
          <a:xfrm>
            <a:off x="7159752" y="1901952"/>
            <a:ext cx="457200" cy="457200"/>
          </a:xfrm>
          <a:prstGeom prst="rect">
            <a:avLst/>
          </a:prstGeom>
          <a:noFill/>
          <a:ln/>
        </p:spPr>
        <p:txBody>
          <a:bodyPr wrap="square" lIns="0" tIns="0" rIns="0" bIns="0" rtlCol="0" anchor="ctr"/>
          <a:lstStyle/>
          <a:p>
            <a:pPr algn="ctr" indent="0" marL="0">
              <a:buNone/>
            </a:pPr>
            <a:r>
              <a:rPr lang="en-US" sz="1300" b="1" dirty="0">
                <a:solidFill>
                  <a:srgbClr val="C9A227"/>
                </a:solidFill>
                <a:latin typeface="Cambria" pitchFamily="34" charset="0"/>
                <a:ea typeface="Cambria" pitchFamily="34" charset="-122"/>
                <a:cs typeface="Cambria" pitchFamily="34" charset="-120"/>
              </a:rPr>
              <a:t>Q3</a:t>
            </a:r>
            <a:endParaRPr lang="en-US" sz="1300" dirty="0"/>
          </a:p>
        </p:txBody>
      </p:sp>
      <p:sp>
        <p:nvSpPr>
          <p:cNvPr id="28" name="Text 25"/>
          <p:cNvSpPr txBox="1"/>
          <p:nvPr/>
        </p:nvSpPr>
        <p:spPr>
          <a:xfrm>
            <a:off x="7159752" y="2423160"/>
            <a:ext cx="1709928" cy="914400"/>
          </a:xfrm>
          <a:prstGeom prst="rect">
            <a:avLst/>
          </a:prstGeom>
          <a:noFill/>
          <a:ln/>
        </p:spPr>
        <p:txBody>
          <a:bodyPr wrap="square" lIns="0" tIns="0" rIns="0" bIns="0"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Is its probability of occurrence low and its impact on the project critical?</a:t>
            </a:r>
            <a:endParaRPr lang="en-US" sz="1250" dirty="0"/>
          </a:p>
        </p:txBody>
      </p:sp>
      <p:sp>
        <p:nvSpPr>
          <p:cNvPr id="29" name="Shape 26"/>
          <p:cNvSpPr/>
          <p:nvPr/>
        </p:nvSpPr>
        <p:spPr>
          <a:xfrm>
            <a:off x="6995160" y="4069080"/>
            <a:ext cx="2011680" cy="1097280"/>
          </a:xfrm>
          <a:prstGeom prst="roundRect">
            <a:avLst>
              <a:gd name="adj" fmla="val 6667"/>
            </a:avLst>
          </a:prstGeom>
          <a:solidFill>
            <a:srgbClr val="E8EEF9"/>
          </a:solidFill>
          <a:ln/>
        </p:spPr>
      </p:sp>
      <p:sp>
        <p:nvSpPr>
          <p:cNvPr id="30" name="Text 27"/>
          <p:cNvSpPr txBox="1"/>
          <p:nvPr/>
        </p:nvSpPr>
        <p:spPr>
          <a:xfrm>
            <a:off x="7132320" y="4069080"/>
            <a:ext cx="1737360" cy="109728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An assumption: enter it in the fourth column of the logframe</a:t>
            </a:r>
            <a:endParaRPr lang="en-US" sz="1250" dirty="0"/>
          </a:p>
        </p:txBody>
      </p:sp>
      <p:sp>
        <p:nvSpPr>
          <p:cNvPr id="31" name="Shape 28"/>
          <p:cNvSpPr/>
          <p:nvPr/>
        </p:nvSpPr>
        <p:spPr>
          <a:xfrm>
            <a:off x="8001000" y="3429000"/>
            <a:ext cx="0" cy="640080"/>
          </a:xfrm>
          <a:prstGeom prst="line">
            <a:avLst/>
          </a:prstGeom>
          <a:noFill/>
          <a:ln w="19050">
            <a:solidFill>
              <a:srgbClr val="64708C"/>
            </a:solidFill>
            <a:prstDash val="solid"/>
            <a:tailEnd type="triangle"/>
          </a:ln>
        </p:spPr>
      </p:sp>
      <p:sp>
        <p:nvSpPr>
          <p:cNvPr id="32" name="Text 29"/>
          <p:cNvSpPr txBox="1"/>
          <p:nvPr/>
        </p:nvSpPr>
        <p:spPr>
          <a:xfrm>
            <a:off x="8092440" y="3538728"/>
            <a:ext cx="457200" cy="274320"/>
          </a:xfrm>
          <a:prstGeom prst="rect">
            <a:avLst/>
          </a:prstGeom>
          <a:noFill/>
          <a:ln/>
        </p:spPr>
        <p:txBody>
          <a:bodyPr wrap="square" lIns="0" tIns="0" rIns="0" bIns="0" rtlCol="0" anchor="t"/>
          <a:lstStyle/>
          <a:p>
            <a:pPr indent="0" marL="0">
              <a:buNone/>
            </a:pPr>
            <a:r>
              <a:rPr lang="en-US" sz="1100" b="1" dirty="0">
                <a:solidFill>
                  <a:srgbClr val="64708C"/>
                </a:solidFill>
                <a:latin typeface="Calibri" pitchFamily="34" charset="0"/>
                <a:ea typeface="Calibri" pitchFamily="34" charset="-122"/>
                <a:cs typeface="Calibri" pitchFamily="34" charset="-120"/>
              </a:rPr>
              <a:t>No</a:t>
            </a:r>
            <a:endParaRPr lang="en-US" sz="1100" dirty="0"/>
          </a:p>
        </p:txBody>
      </p:sp>
      <p:sp>
        <p:nvSpPr>
          <p:cNvPr id="33" name="Shape 30"/>
          <p:cNvSpPr/>
          <p:nvPr/>
        </p:nvSpPr>
        <p:spPr>
          <a:xfrm>
            <a:off x="2048256" y="2720340"/>
            <a:ext cx="246888" cy="0"/>
          </a:xfrm>
          <a:prstGeom prst="line">
            <a:avLst/>
          </a:prstGeom>
          <a:noFill/>
          <a:ln w="22225">
            <a:solidFill>
              <a:srgbClr val="31487A"/>
            </a:solidFill>
            <a:prstDash val="solid"/>
            <a:tailEnd type="triangle"/>
          </a:ln>
        </p:spPr>
      </p:sp>
      <p:sp>
        <p:nvSpPr>
          <p:cNvPr id="34" name="Text 31"/>
          <p:cNvSpPr txBox="1"/>
          <p:nvPr/>
        </p:nvSpPr>
        <p:spPr>
          <a:xfrm>
            <a:off x="2011680" y="2382012"/>
            <a:ext cx="320040" cy="274320"/>
          </a:xfrm>
          <a:prstGeom prst="rect">
            <a:avLst/>
          </a:prstGeom>
          <a:noFill/>
          <a:ln/>
        </p:spPr>
        <p:txBody>
          <a:bodyPr wrap="square" lIns="0" tIns="0" rIns="0" bIns="0" rtlCol="0" anchor="t"/>
          <a:lstStyle/>
          <a:p>
            <a:pPr algn="ctr" indent="0" marL="0">
              <a:buNone/>
            </a:pPr>
            <a:r>
              <a:rPr lang="en-US" sz="1100" b="1" dirty="0">
                <a:solidFill>
                  <a:srgbClr val="C9A227"/>
                </a:solidFill>
                <a:latin typeface="Calibri" pitchFamily="34" charset="0"/>
                <a:ea typeface="Calibri" pitchFamily="34" charset="-122"/>
                <a:cs typeface="Calibri" pitchFamily="34" charset="-120"/>
              </a:rPr>
              <a:t>Yes</a:t>
            </a:r>
            <a:endParaRPr lang="en-US" sz="1100" dirty="0"/>
          </a:p>
        </p:txBody>
      </p:sp>
      <p:sp>
        <p:nvSpPr>
          <p:cNvPr id="35" name="Shape 32"/>
          <p:cNvSpPr/>
          <p:nvPr/>
        </p:nvSpPr>
        <p:spPr>
          <a:xfrm>
            <a:off x="4379976" y="2720340"/>
            <a:ext cx="246888" cy="0"/>
          </a:xfrm>
          <a:prstGeom prst="line">
            <a:avLst/>
          </a:prstGeom>
          <a:noFill/>
          <a:ln w="22225">
            <a:solidFill>
              <a:srgbClr val="31487A"/>
            </a:solidFill>
            <a:prstDash val="solid"/>
            <a:tailEnd type="triangle"/>
          </a:ln>
        </p:spPr>
      </p:sp>
      <p:sp>
        <p:nvSpPr>
          <p:cNvPr id="36" name="Text 33"/>
          <p:cNvSpPr txBox="1"/>
          <p:nvPr/>
        </p:nvSpPr>
        <p:spPr>
          <a:xfrm>
            <a:off x="4343400" y="2382012"/>
            <a:ext cx="320040" cy="274320"/>
          </a:xfrm>
          <a:prstGeom prst="rect">
            <a:avLst/>
          </a:prstGeom>
          <a:noFill/>
          <a:ln/>
        </p:spPr>
        <p:txBody>
          <a:bodyPr wrap="square" lIns="0" tIns="0" rIns="0" bIns="0" rtlCol="0" anchor="t"/>
          <a:lstStyle/>
          <a:p>
            <a:pPr algn="ctr" indent="0" marL="0">
              <a:buNone/>
            </a:pPr>
            <a:r>
              <a:rPr lang="en-US" sz="1100" b="1" dirty="0">
                <a:solidFill>
                  <a:srgbClr val="C9A227"/>
                </a:solidFill>
                <a:latin typeface="Calibri" pitchFamily="34" charset="0"/>
                <a:ea typeface="Calibri" pitchFamily="34" charset="-122"/>
                <a:cs typeface="Calibri" pitchFamily="34" charset="-120"/>
              </a:rPr>
              <a:t>Yes</a:t>
            </a:r>
            <a:endParaRPr lang="en-US" sz="1100" dirty="0"/>
          </a:p>
        </p:txBody>
      </p:sp>
      <p:sp>
        <p:nvSpPr>
          <p:cNvPr id="37" name="Shape 34"/>
          <p:cNvSpPr/>
          <p:nvPr/>
        </p:nvSpPr>
        <p:spPr>
          <a:xfrm>
            <a:off x="6711696" y="2720340"/>
            <a:ext cx="246888" cy="0"/>
          </a:xfrm>
          <a:prstGeom prst="line">
            <a:avLst/>
          </a:prstGeom>
          <a:noFill/>
          <a:ln w="22225">
            <a:solidFill>
              <a:srgbClr val="31487A"/>
            </a:solidFill>
            <a:prstDash val="solid"/>
            <a:tailEnd type="triangle"/>
          </a:ln>
        </p:spPr>
      </p:sp>
      <p:sp>
        <p:nvSpPr>
          <p:cNvPr id="38" name="Text 35"/>
          <p:cNvSpPr txBox="1"/>
          <p:nvPr/>
        </p:nvSpPr>
        <p:spPr>
          <a:xfrm>
            <a:off x="6675120" y="2382012"/>
            <a:ext cx="320040" cy="274320"/>
          </a:xfrm>
          <a:prstGeom prst="rect">
            <a:avLst/>
          </a:prstGeom>
          <a:noFill/>
          <a:ln/>
        </p:spPr>
        <p:txBody>
          <a:bodyPr wrap="square" lIns="0" tIns="0" rIns="0" bIns="0" rtlCol="0" anchor="t"/>
          <a:lstStyle/>
          <a:p>
            <a:pPr algn="ctr" indent="0" marL="0">
              <a:buNone/>
            </a:pPr>
            <a:r>
              <a:rPr lang="en-US" sz="1100" b="1" dirty="0">
                <a:solidFill>
                  <a:srgbClr val="C9A227"/>
                </a:solidFill>
                <a:latin typeface="Calibri" pitchFamily="34" charset="0"/>
                <a:ea typeface="Calibri" pitchFamily="34" charset="-122"/>
                <a:cs typeface="Calibri" pitchFamily="34" charset="-120"/>
              </a:rPr>
              <a:t>Yes</a:t>
            </a:r>
            <a:endParaRPr lang="en-US" sz="1100" dirty="0"/>
          </a:p>
        </p:txBody>
      </p:sp>
      <p:sp>
        <p:nvSpPr>
          <p:cNvPr id="39" name="Shape 36"/>
          <p:cNvSpPr/>
          <p:nvPr/>
        </p:nvSpPr>
        <p:spPr>
          <a:xfrm>
            <a:off x="9043416" y="2720340"/>
            <a:ext cx="246888" cy="0"/>
          </a:xfrm>
          <a:prstGeom prst="line">
            <a:avLst/>
          </a:prstGeom>
          <a:noFill/>
          <a:ln w="22225">
            <a:solidFill>
              <a:srgbClr val="31487A"/>
            </a:solidFill>
            <a:prstDash val="solid"/>
            <a:tailEnd type="triangle"/>
          </a:ln>
        </p:spPr>
      </p:sp>
      <p:sp>
        <p:nvSpPr>
          <p:cNvPr id="40" name="Text 37"/>
          <p:cNvSpPr txBox="1"/>
          <p:nvPr/>
        </p:nvSpPr>
        <p:spPr>
          <a:xfrm>
            <a:off x="9006840" y="2382012"/>
            <a:ext cx="320040" cy="274320"/>
          </a:xfrm>
          <a:prstGeom prst="rect">
            <a:avLst/>
          </a:prstGeom>
          <a:noFill/>
          <a:ln/>
        </p:spPr>
        <p:txBody>
          <a:bodyPr wrap="square" lIns="0" tIns="0" rIns="0" bIns="0" rtlCol="0" anchor="t"/>
          <a:lstStyle/>
          <a:p>
            <a:pPr algn="ctr" indent="0" marL="0">
              <a:buNone/>
            </a:pPr>
            <a:r>
              <a:rPr lang="en-US" sz="1100" b="1" dirty="0">
                <a:solidFill>
                  <a:srgbClr val="C9A227"/>
                </a:solidFill>
                <a:latin typeface="Calibri" pitchFamily="34" charset="0"/>
                <a:ea typeface="Calibri" pitchFamily="34" charset="-122"/>
                <a:cs typeface="Calibri" pitchFamily="34" charset="-120"/>
              </a:rPr>
              <a:t>Yes</a:t>
            </a:r>
            <a:endParaRPr lang="en-US" sz="1100" dirty="0"/>
          </a:p>
        </p:txBody>
      </p:sp>
      <p:sp>
        <p:nvSpPr>
          <p:cNvPr id="41" name="Shape 38"/>
          <p:cNvSpPr/>
          <p:nvPr/>
        </p:nvSpPr>
        <p:spPr>
          <a:xfrm>
            <a:off x="9326880" y="1737360"/>
            <a:ext cx="2313432" cy="1691640"/>
          </a:xfrm>
          <a:prstGeom prst="roundRect">
            <a:avLst>
              <a:gd name="adj" fmla="val 4324"/>
            </a:avLst>
          </a:prstGeom>
          <a:solidFill>
            <a:srgbClr val="1B2A4A"/>
          </a:solidFill>
          <a:ln/>
        </p:spPr>
      </p:sp>
      <p:sp>
        <p:nvSpPr>
          <p:cNvPr id="42" name="Shape 39"/>
          <p:cNvSpPr/>
          <p:nvPr/>
        </p:nvSpPr>
        <p:spPr>
          <a:xfrm>
            <a:off x="9509760" y="1920240"/>
            <a:ext cx="502920" cy="502920"/>
          </a:xfrm>
          <a:prstGeom prst="ellipse">
            <a:avLst/>
          </a:prstGeom>
          <a:solidFill>
            <a:srgbClr val="31487A"/>
          </a:solidFill>
          <a:ln/>
        </p:spPr>
      </p:sp>
      <p:pic>
        <p:nvPicPr>
          <p:cNvPr id="43" name="Image 0" descr="preencoded.png">    </p:cNvPr>
          <p:cNvPicPr>
            <a:picLocks noChangeAspect="1"/>
          </p:cNvPicPr>
          <p:nvPr/>
        </p:nvPicPr>
        <p:blipFill>
          <a:blip r:embed="rId1"/>
          <a:stretch>
            <a:fillRect/>
          </a:stretch>
        </p:blipFill>
        <p:spPr>
          <a:xfrm>
            <a:off x="9645548" y="2056028"/>
            <a:ext cx="231343" cy="231343"/>
          </a:xfrm>
          <a:prstGeom prst="rect">
            <a:avLst/>
          </a:prstGeom>
        </p:spPr>
      </p:pic>
      <p:sp>
        <p:nvSpPr>
          <p:cNvPr id="44" name="Text 40"/>
          <p:cNvSpPr txBox="1"/>
          <p:nvPr/>
        </p:nvSpPr>
        <p:spPr>
          <a:xfrm>
            <a:off x="9509760" y="2514600"/>
            <a:ext cx="1965960" cy="777240"/>
          </a:xfrm>
          <a:prstGeom prst="rect">
            <a:avLst/>
          </a:prstGeom>
          <a:noFill/>
          <a:ln/>
        </p:spPr>
        <p:txBody>
          <a:bodyPr wrap="square" lIns="0" tIns="0" rIns="0" bIns="0" rtlCol="0" anchor="t"/>
          <a:lstStyle/>
          <a:p>
            <a:pPr indent="0" marL="0">
              <a:buNone/>
            </a:pPr>
            <a:r>
              <a:rPr lang="en-US" sz="1800" b="1" dirty="0">
                <a:solidFill>
                  <a:srgbClr val="C9A227"/>
                </a:solidFill>
                <a:latin typeface="Cambria" pitchFamily="34" charset="0"/>
                <a:ea typeface="Cambria" pitchFamily="34" charset="-122"/>
                <a:cs typeface="Cambria" pitchFamily="34" charset="-120"/>
              </a:rPr>
              <a:t>Killer assumption</a:t>
            </a:r>
            <a:endParaRPr lang="en-US" sz="1800" dirty="0"/>
          </a:p>
        </p:txBody>
      </p:sp>
      <p:sp>
        <p:nvSpPr>
          <p:cNvPr id="45" name="Shape 41"/>
          <p:cNvSpPr/>
          <p:nvPr/>
        </p:nvSpPr>
        <p:spPr>
          <a:xfrm>
            <a:off x="9326880" y="4069080"/>
            <a:ext cx="2313432" cy="1097280"/>
          </a:xfrm>
          <a:prstGeom prst="roundRect">
            <a:avLst>
              <a:gd name="adj" fmla="val 6667"/>
            </a:avLst>
          </a:prstGeom>
          <a:solidFill>
            <a:srgbClr val="E9D68F"/>
          </a:solidFill>
          <a:ln/>
        </p:spPr>
      </p:sp>
      <p:sp>
        <p:nvSpPr>
          <p:cNvPr id="46" name="Text 42"/>
          <p:cNvSpPr txBox="1"/>
          <p:nvPr/>
        </p:nvSpPr>
        <p:spPr>
          <a:xfrm>
            <a:off x="9464040" y="4069080"/>
            <a:ext cx="2039112" cy="109728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Revise the project design or develop additional mitigation measures</a:t>
            </a:r>
            <a:endParaRPr lang="en-US" sz="1250" dirty="0"/>
          </a:p>
        </p:txBody>
      </p:sp>
      <p:sp>
        <p:nvSpPr>
          <p:cNvPr id="47" name="Shape 43"/>
          <p:cNvSpPr/>
          <p:nvPr/>
        </p:nvSpPr>
        <p:spPr>
          <a:xfrm>
            <a:off x="10483596" y="3429000"/>
            <a:ext cx="0" cy="640080"/>
          </a:xfrm>
          <a:prstGeom prst="line">
            <a:avLst/>
          </a:prstGeom>
          <a:noFill/>
          <a:ln w="22225">
            <a:solidFill>
              <a:srgbClr val="C9A227"/>
            </a:solidFill>
            <a:prstDash val="solid"/>
            <a:tailEnd type="triangle"/>
          </a:ln>
        </p:spPr>
      </p:sp>
      <p:sp>
        <p:nvSpPr>
          <p:cNvPr id="48" name="Shape 44"/>
          <p:cNvSpPr/>
          <p:nvPr/>
        </p:nvSpPr>
        <p:spPr>
          <a:xfrm>
            <a:off x="548640" y="5394960"/>
            <a:ext cx="11091672" cy="731520"/>
          </a:xfrm>
          <a:prstGeom prst="roundRect">
            <a:avLst>
              <a:gd name="adj" fmla="val 10000"/>
            </a:avLst>
          </a:prstGeom>
          <a:solidFill>
            <a:srgbClr val="1B2A4A"/>
          </a:solidFill>
          <a:ln/>
        </p:spPr>
      </p:sp>
      <p:sp>
        <p:nvSpPr>
          <p:cNvPr id="49" name="Shape 45"/>
          <p:cNvSpPr/>
          <p:nvPr/>
        </p:nvSpPr>
        <p:spPr>
          <a:xfrm>
            <a:off x="777240" y="5532120"/>
            <a:ext cx="457200" cy="457200"/>
          </a:xfrm>
          <a:prstGeom prst="ellipse">
            <a:avLst/>
          </a:prstGeom>
          <a:solidFill>
            <a:srgbClr val="31487A"/>
          </a:solidFill>
          <a:ln/>
        </p:spPr>
      </p:sp>
      <p:pic>
        <p:nvPicPr>
          <p:cNvPr id="50" name="Image 1" descr="preencoded.png">    </p:cNvPr>
          <p:cNvPicPr>
            <a:picLocks noChangeAspect="1"/>
          </p:cNvPicPr>
          <p:nvPr/>
        </p:nvPicPr>
        <p:blipFill>
          <a:blip r:embed="rId2"/>
          <a:stretch>
            <a:fillRect/>
          </a:stretch>
        </p:blipFill>
        <p:spPr>
          <a:xfrm>
            <a:off x="900684" y="5655564"/>
            <a:ext cx="210312" cy="210312"/>
          </a:xfrm>
          <a:prstGeom prst="rect">
            <a:avLst/>
          </a:prstGeom>
        </p:spPr>
      </p:pic>
      <p:sp>
        <p:nvSpPr>
          <p:cNvPr id="51" name="Text 46"/>
          <p:cNvSpPr txBox="1"/>
          <p:nvPr/>
        </p:nvSpPr>
        <p:spPr>
          <a:xfrm>
            <a:off x="1463040" y="5486400"/>
            <a:ext cx="9948672" cy="54864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Assumptions are external factors outside the team's direct control. The link between the logframe and the risk register is examined in Topic 7.</a:t>
            </a:r>
            <a:endParaRPr lang="en-US" sz="13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Conformity of the Project Idea with the Priorities of EU Programmes and International Donors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can even a flawless idea fail to secure funding?</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is strategic fit with a donor and a call analysed?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horizontal priorities apply to almost every EU project?</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STRATEGIC FIT (ALIGNMENT) ANALYSIS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Four Elements of Strategic Fit Analysis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548640" y="1691640"/>
            <a:ext cx="6858000" cy="1005840"/>
          </a:xfrm>
          <a:prstGeom prst="roundRect">
            <a:avLst>
              <a:gd name="adj" fmla="val 7273"/>
            </a:avLst>
          </a:prstGeom>
          <a:solidFill>
            <a:srgbClr val="F4F7FC"/>
          </a:solidFill>
          <a:ln/>
        </p:spPr>
      </p:sp>
      <p:sp>
        <p:nvSpPr>
          <p:cNvPr id="8" name="Shape 5"/>
          <p:cNvSpPr/>
          <p:nvPr/>
        </p:nvSpPr>
        <p:spPr>
          <a:xfrm>
            <a:off x="713232" y="1943100"/>
            <a:ext cx="502920" cy="502920"/>
          </a:xfrm>
          <a:prstGeom prst="ellipse">
            <a:avLst/>
          </a:prstGeom>
          <a:solidFill>
            <a:srgbClr val="1B2A4A"/>
          </a:solidFill>
          <a:ln/>
        </p:spPr>
      </p:sp>
      <p:sp>
        <p:nvSpPr>
          <p:cNvPr id="9" name="Text 6"/>
          <p:cNvSpPr txBox="1"/>
          <p:nvPr/>
        </p:nvSpPr>
        <p:spPr>
          <a:xfrm>
            <a:off x="713232" y="1943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417320" y="1691640"/>
            <a:ext cx="5806440" cy="1005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Study the donor's programming documents:  </a:t>
            </a:r>
            <a:pPr indent="0" marL="0">
              <a:buNone/>
            </a:pPr>
            <a:r>
              <a:rPr lang="en-US" sz="1350" dirty="0">
                <a:solidFill>
                  <a:srgbClr val="2B3445"/>
                </a:solidFill>
                <a:latin typeface="Calibri" pitchFamily="34" charset="0"/>
                <a:ea typeface="Calibri" pitchFamily="34" charset="-122"/>
                <a:cs typeface="Calibri" pitchFamily="34" charset="-120"/>
              </a:rPr>
              <a:t>multiannual strategic frameworks, work programmes of funding instruments, thematic priorities of the year or call.</a:t>
            </a:r>
            <a:endParaRPr lang="en-US" sz="1350" dirty="0"/>
          </a:p>
        </p:txBody>
      </p:sp>
      <p:sp>
        <p:nvSpPr>
          <p:cNvPr id="11" name="Shape 8"/>
          <p:cNvSpPr/>
          <p:nvPr/>
        </p:nvSpPr>
        <p:spPr>
          <a:xfrm>
            <a:off x="548640" y="2834640"/>
            <a:ext cx="6858000" cy="1005840"/>
          </a:xfrm>
          <a:prstGeom prst="roundRect">
            <a:avLst>
              <a:gd name="adj" fmla="val 7273"/>
            </a:avLst>
          </a:prstGeom>
          <a:solidFill>
            <a:srgbClr val="FFFFFF"/>
          </a:solidFill>
          <a:ln/>
        </p:spPr>
      </p:sp>
      <p:sp>
        <p:nvSpPr>
          <p:cNvPr id="12" name="Shape 9"/>
          <p:cNvSpPr/>
          <p:nvPr/>
        </p:nvSpPr>
        <p:spPr>
          <a:xfrm>
            <a:off x="713232" y="3086100"/>
            <a:ext cx="502920" cy="502920"/>
          </a:xfrm>
          <a:prstGeom prst="ellipse">
            <a:avLst/>
          </a:prstGeom>
          <a:solidFill>
            <a:srgbClr val="1B2A4A"/>
          </a:solidFill>
          <a:ln/>
        </p:spPr>
      </p:sp>
      <p:sp>
        <p:nvSpPr>
          <p:cNvPr id="13" name="Text 10"/>
          <p:cNvSpPr txBox="1"/>
          <p:nvPr/>
        </p:nvSpPr>
        <p:spPr>
          <a:xfrm>
            <a:off x="713232" y="3086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417320" y="2834640"/>
            <a:ext cx="5806440" cy="1005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Match objectives with call priorities:  </a:t>
            </a:r>
            <a:pPr indent="0" marL="0">
              <a:buNone/>
            </a:pPr>
            <a:r>
              <a:rPr lang="en-US" sz="1350" dirty="0">
                <a:solidFill>
                  <a:srgbClr val="2B3445"/>
                </a:solidFill>
                <a:latin typeface="Calibri" pitchFamily="34" charset="0"/>
                <a:ea typeface="Calibri" pitchFamily="34" charset="-122"/>
                <a:cs typeface="Calibri" pitchFamily="34" charset="-120"/>
              </a:rPr>
              <a:t>identify the priority direction (call topic); adapt the wording of the objective and results to the donor's terminology.</a:t>
            </a:r>
            <a:endParaRPr lang="en-US" sz="1350" dirty="0"/>
          </a:p>
        </p:txBody>
      </p:sp>
      <p:sp>
        <p:nvSpPr>
          <p:cNvPr id="15" name="Shape 12"/>
          <p:cNvSpPr/>
          <p:nvPr/>
        </p:nvSpPr>
        <p:spPr>
          <a:xfrm>
            <a:off x="548640" y="3977640"/>
            <a:ext cx="6858000" cy="1005840"/>
          </a:xfrm>
          <a:prstGeom prst="roundRect">
            <a:avLst>
              <a:gd name="adj" fmla="val 7273"/>
            </a:avLst>
          </a:prstGeom>
          <a:solidFill>
            <a:srgbClr val="F4F7FC"/>
          </a:solidFill>
          <a:ln/>
        </p:spPr>
      </p:sp>
      <p:sp>
        <p:nvSpPr>
          <p:cNvPr id="16" name="Shape 13"/>
          <p:cNvSpPr/>
          <p:nvPr/>
        </p:nvSpPr>
        <p:spPr>
          <a:xfrm>
            <a:off x="713232" y="4229100"/>
            <a:ext cx="502920" cy="502920"/>
          </a:xfrm>
          <a:prstGeom prst="ellipse">
            <a:avLst/>
          </a:prstGeom>
          <a:solidFill>
            <a:srgbClr val="1B2A4A"/>
          </a:solidFill>
          <a:ln/>
        </p:spPr>
      </p:sp>
      <p:sp>
        <p:nvSpPr>
          <p:cNvPr id="17" name="Text 14"/>
          <p:cNvSpPr txBox="1"/>
          <p:nvPr/>
        </p:nvSpPr>
        <p:spPr>
          <a:xfrm>
            <a:off x="713232" y="4229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417320" y="3977640"/>
            <a:ext cx="5806440" cy="1005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Analyse horizontal priorities:  </a:t>
            </a:r>
            <a:pPr indent="0" marL="0">
              <a:buNone/>
            </a:pPr>
            <a:r>
              <a:rPr lang="en-US" sz="1350" dirty="0">
                <a:solidFill>
                  <a:srgbClr val="2B3445"/>
                </a:solidFill>
                <a:latin typeface="Calibri" pitchFamily="34" charset="0"/>
                <a:ea typeface="Calibri" pitchFamily="34" charset="-122"/>
                <a:cs typeface="Calibri" pitchFamily="34" charset="-120"/>
              </a:rPr>
              <a:t>gender equality, environmental sustainability, digitalisation and non-discrimination.</a:t>
            </a:r>
            <a:endParaRPr lang="en-US" sz="1350" dirty="0"/>
          </a:p>
        </p:txBody>
      </p:sp>
      <p:sp>
        <p:nvSpPr>
          <p:cNvPr id="19" name="Shape 16"/>
          <p:cNvSpPr/>
          <p:nvPr/>
        </p:nvSpPr>
        <p:spPr>
          <a:xfrm>
            <a:off x="548640" y="5120640"/>
            <a:ext cx="6858000" cy="1005840"/>
          </a:xfrm>
          <a:prstGeom prst="roundRect">
            <a:avLst>
              <a:gd name="adj" fmla="val 7273"/>
            </a:avLst>
          </a:prstGeom>
          <a:solidFill>
            <a:srgbClr val="FFFFFF"/>
          </a:solidFill>
          <a:ln/>
        </p:spPr>
      </p:sp>
      <p:sp>
        <p:nvSpPr>
          <p:cNvPr id="20" name="Shape 17"/>
          <p:cNvSpPr/>
          <p:nvPr/>
        </p:nvSpPr>
        <p:spPr>
          <a:xfrm>
            <a:off x="713232" y="5372100"/>
            <a:ext cx="502920" cy="502920"/>
          </a:xfrm>
          <a:prstGeom prst="ellipse">
            <a:avLst/>
          </a:prstGeom>
          <a:solidFill>
            <a:srgbClr val="1B2A4A"/>
          </a:solidFill>
          <a:ln/>
        </p:spPr>
      </p:sp>
      <p:sp>
        <p:nvSpPr>
          <p:cNvPr id="21" name="Text 18"/>
          <p:cNvSpPr txBox="1"/>
          <p:nvPr/>
        </p:nvSpPr>
        <p:spPr>
          <a:xfrm>
            <a:off x="713232" y="53721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2" name="Text 19"/>
          <p:cNvSpPr txBox="1"/>
          <p:nvPr/>
        </p:nvSpPr>
        <p:spPr>
          <a:xfrm>
            <a:off x="1417320" y="5120640"/>
            <a:ext cx="5806440" cy="10058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Analyse comparative advantages:  </a:t>
            </a:r>
            <a:pPr indent="0" marL="0">
              <a:buNone/>
            </a:pPr>
            <a:r>
              <a:rPr lang="en-US" sz="1350" dirty="0">
                <a:solidFill>
                  <a:srgbClr val="2B3445"/>
                </a:solidFill>
                <a:latin typeface="Calibri" pitchFamily="34" charset="0"/>
                <a:ea typeface="Calibri" pitchFamily="34" charset="-122"/>
                <a:cs typeface="Calibri" pitchFamily="34" charset="-120"/>
              </a:rPr>
              <a:t>why this consortium has the institutional capacity, experience and partner network required.</a:t>
            </a:r>
            <a:endParaRPr lang="en-US" sz="1350" dirty="0"/>
          </a:p>
        </p:txBody>
      </p:sp>
      <p:sp>
        <p:nvSpPr>
          <p:cNvPr id="23" name="Shape 20"/>
          <p:cNvSpPr/>
          <p:nvPr/>
        </p:nvSpPr>
        <p:spPr>
          <a:xfrm>
            <a:off x="7726680" y="1691640"/>
            <a:ext cx="3913632" cy="4434840"/>
          </a:xfrm>
          <a:prstGeom prst="roundRect">
            <a:avLst>
              <a:gd name="adj" fmla="val 1869"/>
            </a:avLst>
          </a:prstGeom>
          <a:solidFill>
            <a:srgbClr val="1B2A4A"/>
          </a:solidFill>
          <a:ln/>
        </p:spPr>
      </p:sp>
      <p:sp>
        <p:nvSpPr>
          <p:cNvPr id="24" name="Shape 21"/>
          <p:cNvSpPr/>
          <p:nvPr/>
        </p:nvSpPr>
        <p:spPr>
          <a:xfrm>
            <a:off x="8001000" y="1965960"/>
            <a:ext cx="640080" cy="640080"/>
          </a:xfrm>
          <a:prstGeom prst="ellipse">
            <a:avLst/>
          </a:prstGeom>
          <a:solidFill>
            <a:srgbClr val="31487A"/>
          </a:solidFill>
          <a:ln/>
        </p:spPr>
      </p:sp>
      <p:pic>
        <p:nvPicPr>
          <p:cNvPr id="25" name="Image 0" descr="preencoded.png">    </p:cNvPr>
          <p:cNvPicPr>
            <a:picLocks noChangeAspect="1"/>
          </p:cNvPicPr>
          <p:nvPr/>
        </p:nvPicPr>
        <p:blipFill>
          <a:blip r:embed="rId1"/>
          <a:stretch>
            <a:fillRect/>
          </a:stretch>
        </p:blipFill>
        <p:spPr>
          <a:xfrm>
            <a:off x="8173822" y="2138782"/>
            <a:ext cx="294437" cy="294437"/>
          </a:xfrm>
          <a:prstGeom prst="rect">
            <a:avLst/>
          </a:prstGeom>
        </p:spPr>
      </p:pic>
      <p:sp>
        <p:nvSpPr>
          <p:cNvPr id="26" name="Text 22"/>
          <p:cNvSpPr txBox="1"/>
          <p:nvPr/>
        </p:nvSpPr>
        <p:spPr>
          <a:xfrm>
            <a:off x="8001000" y="2788920"/>
            <a:ext cx="3383280" cy="2468880"/>
          </a:xfrm>
          <a:prstGeom prst="rect">
            <a:avLst/>
          </a:prstGeom>
          <a:noFill/>
          <a:ln/>
        </p:spPr>
        <p:txBody>
          <a:bodyPr wrap="square" lIns="0" tIns="0" rIns="0" bIns="0" rtlCol="0" anchor="t"/>
          <a:lstStyle/>
          <a:p>
            <a:pPr indent="0" marL="0">
              <a:buNone/>
            </a:pPr>
            <a:r>
              <a:rPr lang="en-US" sz="2100" i="1" dirty="0">
                <a:solidFill>
                  <a:srgbClr val="FFFFFF"/>
                </a:solidFill>
                <a:latin typeface="Cambria" pitchFamily="34" charset="0"/>
                <a:ea typeface="Cambria" pitchFamily="34" charset="-122"/>
                <a:cs typeface="Cambria" pitchFamily="34" charset="-120"/>
              </a:rPr>
              <a:t>No project idea, however methodologically flawless, will secure funding unless it conforms to the priorities predetermined by a specific donor and a specific call.</a:t>
            </a:r>
            <a:endParaRPr lang="en-US" sz="2100" dirty="0"/>
          </a:p>
        </p:txBody>
      </p:sp>
      <p:sp>
        <p:nvSpPr>
          <p:cNvPr id="27" name="Text 23"/>
          <p:cNvSpPr txBox="1"/>
          <p:nvPr/>
        </p:nvSpPr>
        <p:spPr>
          <a:xfrm>
            <a:off x="8001000" y="5394960"/>
            <a:ext cx="3383280" cy="457200"/>
          </a:xfrm>
          <a:prstGeom prst="rect">
            <a:avLst/>
          </a:prstGeom>
          <a:noFill/>
          <a:ln/>
        </p:spPr>
        <p:txBody>
          <a:bodyPr wrap="square" lIns="0" tIns="0" rIns="0" bIns="0" rtlCol="0" anchor="t"/>
          <a:lstStyle/>
          <a:p>
            <a:pPr indent="0" marL="0">
              <a:buNone/>
            </a:pPr>
            <a:r>
              <a:rPr lang="en-US" sz="1300" dirty="0">
                <a:solidFill>
                  <a:srgbClr val="E9D68F"/>
                </a:solidFill>
                <a:latin typeface="Calibri" pitchFamily="34" charset="0"/>
                <a:ea typeface="Calibri" pitchFamily="34" charset="-122"/>
                <a:cs typeface="Calibri" pitchFamily="34" charset="-120"/>
              </a:rPr>
              <a:t>The starting point of alignment analysis</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FROM DONOR STRATEGY TO PROJECT OBJECTIVES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Aligning the Project Idea with Donor Priorities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548640" y="1737360"/>
            <a:ext cx="6583680" cy="868680"/>
          </a:xfrm>
          <a:prstGeom prst="roundRect">
            <a:avLst>
              <a:gd name="adj" fmla="val 8421"/>
            </a:avLst>
          </a:prstGeom>
          <a:solidFill>
            <a:srgbClr val="1B2A4A"/>
          </a:solidFill>
          <a:ln/>
        </p:spPr>
      </p:sp>
      <p:sp>
        <p:nvSpPr>
          <p:cNvPr id="8" name="Text 5"/>
          <p:cNvSpPr txBox="1"/>
          <p:nvPr/>
        </p:nvSpPr>
        <p:spPr>
          <a:xfrm>
            <a:off x="731520" y="1737360"/>
            <a:ext cx="6217920" cy="868680"/>
          </a:xfrm>
          <a:prstGeom prst="rect">
            <a:avLst/>
          </a:prstGeom>
          <a:noFill/>
          <a:ln/>
        </p:spPr>
        <p:txBody>
          <a:bodyPr wrap="square" lIns="0" tIns="0" rIns="0" bIns="0" rtlCol="0" anchor="ctr"/>
          <a:lstStyle/>
          <a:p>
            <a:pPr algn="ctr" indent="0" marL="0">
              <a:buNone/>
            </a:pPr>
            <a:r>
              <a:rPr lang="en-US" sz="1500" b="1" dirty="0">
                <a:solidFill>
                  <a:srgbClr val="C9A227"/>
                </a:solidFill>
                <a:latin typeface="Calibri" pitchFamily="34" charset="0"/>
                <a:ea typeface="Calibri" pitchFamily="34" charset="-122"/>
                <a:cs typeface="Calibri" pitchFamily="34" charset="-120"/>
              </a:rPr>
              <a:t>Multiannual strategic framework</a:t>
            </a:r>
            <a:endParaRPr lang="en-US" sz="1400" dirty="0"/>
          </a:p>
          <a:p>
            <a:pPr algn="ctr" indent="0" marL="0">
              <a:buNone/>
            </a:pPr>
            <a:r>
              <a:rPr lang="en-US" sz="1250" i="1" dirty="0">
                <a:solidFill>
                  <a:srgbClr val="E2E8F4"/>
                </a:solidFill>
                <a:latin typeface="Calibri" pitchFamily="34" charset="0"/>
                <a:ea typeface="Calibri" pitchFamily="34" charset="-122"/>
                <a:cs typeface="Calibri" pitchFamily="34" charset="-120"/>
              </a:rPr>
              <a:t>e.g. the EU's Multiannual Financial Framework 2021–2027</a:t>
            </a:r>
            <a:endParaRPr lang="en-US" sz="1400" dirty="0"/>
          </a:p>
        </p:txBody>
      </p:sp>
      <p:sp>
        <p:nvSpPr>
          <p:cNvPr id="9" name="Shape 6"/>
          <p:cNvSpPr/>
          <p:nvPr/>
        </p:nvSpPr>
        <p:spPr>
          <a:xfrm>
            <a:off x="960120" y="2761488"/>
            <a:ext cx="5760720" cy="868680"/>
          </a:xfrm>
          <a:prstGeom prst="roundRect">
            <a:avLst>
              <a:gd name="adj" fmla="val 8421"/>
            </a:avLst>
          </a:prstGeom>
          <a:solidFill>
            <a:srgbClr val="24365F"/>
          </a:solidFill>
          <a:ln/>
        </p:spPr>
      </p:sp>
      <p:sp>
        <p:nvSpPr>
          <p:cNvPr id="10" name="Text 7"/>
          <p:cNvSpPr txBox="1"/>
          <p:nvPr/>
        </p:nvSpPr>
        <p:spPr>
          <a:xfrm>
            <a:off x="1143000" y="2761488"/>
            <a:ext cx="5394960" cy="8686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Work programme of the funding instrument</a:t>
            </a:r>
            <a:endParaRPr lang="en-US" sz="1400" dirty="0"/>
          </a:p>
          <a:p>
            <a:pPr algn="ctr" indent="0" marL="0">
              <a:buNone/>
            </a:pPr>
            <a:r>
              <a:rPr lang="en-US" sz="1250" i="1" dirty="0">
                <a:solidFill>
                  <a:srgbClr val="E2E8F4"/>
                </a:solidFill>
                <a:latin typeface="Calibri" pitchFamily="34" charset="0"/>
                <a:ea typeface="Calibri" pitchFamily="34" charset="-122"/>
                <a:cs typeface="Calibri" pitchFamily="34" charset="-120"/>
              </a:rPr>
              <a:t>e.g. Horizon Europe Work Programme 2026–2027</a:t>
            </a:r>
            <a:endParaRPr lang="en-US" sz="1400" dirty="0"/>
          </a:p>
        </p:txBody>
      </p:sp>
      <p:sp>
        <p:nvSpPr>
          <p:cNvPr id="11" name="Shape 8"/>
          <p:cNvSpPr/>
          <p:nvPr/>
        </p:nvSpPr>
        <p:spPr>
          <a:xfrm>
            <a:off x="1371600" y="3785616"/>
            <a:ext cx="4937760" cy="868680"/>
          </a:xfrm>
          <a:prstGeom prst="roundRect">
            <a:avLst>
              <a:gd name="adj" fmla="val 8421"/>
            </a:avLst>
          </a:prstGeom>
          <a:solidFill>
            <a:srgbClr val="31487A"/>
          </a:solidFill>
          <a:ln/>
        </p:spPr>
      </p:sp>
      <p:sp>
        <p:nvSpPr>
          <p:cNvPr id="12" name="Text 9"/>
          <p:cNvSpPr txBox="1"/>
          <p:nvPr/>
        </p:nvSpPr>
        <p:spPr>
          <a:xfrm>
            <a:off x="1554480" y="3785616"/>
            <a:ext cx="4572000" cy="86868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Thematic priorities of the year or call</a:t>
            </a:r>
            <a:endParaRPr lang="en-US" sz="1400" dirty="0"/>
          </a:p>
          <a:p>
            <a:pPr algn="ctr" indent="0" marL="0">
              <a:buNone/>
            </a:pPr>
            <a:r>
              <a:rPr lang="en-US" sz="1250" dirty="0">
                <a:solidFill>
                  <a:srgbClr val="E2E8F4"/>
                </a:solidFill>
                <a:latin typeface="Calibri" pitchFamily="34" charset="0"/>
                <a:ea typeface="Calibri" pitchFamily="34" charset="-122"/>
                <a:cs typeface="Calibri" pitchFamily="34" charset="-120"/>
              </a:rPr>
              <a:t>the call topic to which the idea corresponds</a:t>
            </a:r>
            <a:endParaRPr lang="en-US" sz="1400" dirty="0"/>
          </a:p>
        </p:txBody>
      </p:sp>
      <p:sp>
        <p:nvSpPr>
          <p:cNvPr id="13" name="Shape 10"/>
          <p:cNvSpPr/>
          <p:nvPr/>
        </p:nvSpPr>
        <p:spPr>
          <a:xfrm>
            <a:off x="1783080" y="4809744"/>
            <a:ext cx="4114800" cy="868680"/>
          </a:xfrm>
          <a:prstGeom prst="roundRect">
            <a:avLst>
              <a:gd name="adj" fmla="val 8421"/>
            </a:avLst>
          </a:prstGeom>
          <a:solidFill>
            <a:srgbClr val="C9A227"/>
          </a:solidFill>
          <a:ln/>
        </p:spPr>
      </p:sp>
      <p:sp>
        <p:nvSpPr>
          <p:cNvPr id="14" name="Text 11"/>
          <p:cNvSpPr txBox="1"/>
          <p:nvPr/>
        </p:nvSpPr>
        <p:spPr>
          <a:xfrm>
            <a:off x="1965960" y="4809744"/>
            <a:ext cx="3749040" cy="86868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Project objective and results</a:t>
            </a:r>
            <a:endParaRPr lang="en-US" sz="1400" dirty="0"/>
          </a:p>
          <a:p>
            <a:pPr algn="ctr" indent="0" marL="0">
              <a:buNone/>
            </a:pPr>
            <a:r>
              <a:rPr lang="en-US" sz="1250" dirty="0">
                <a:solidFill>
                  <a:srgbClr val="1B2A4A"/>
                </a:solidFill>
                <a:latin typeface="Calibri" pitchFamily="34" charset="0"/>
                <a:ea typeface="Calibri" pitchFamily="34" charset="-122"/>
                <a:cs typeface="Calibri" pitchFamily="34" charset="-120"/>
              </a:rPr>
              <a:t>worded in the donor's terminology</a:t>
            </a:r>
            <a:endParaRPr lang="en-US" sz="1400" dirty="0"/>
          </a:p>
        </p:txBody>
      </p:sp>
      <p:sp>
        <p:nvSpPr>
          <p:cNvPr id="15" name="Shape 12"/>
          <p:cNvSpPr/>
          <p:nvPr/>
        </p:nvSpPr>
        <p:spPr>
          <a:xfrm>
            <a:off x="7498080" y="1920240"/>
            <a:ext cx="548640" cy="548640"/>
          </a:xfrm>
          <a:prstGeom prst="ellipse">
            <a:avLst/>
          </a:prstGeom>
          <a:solidFill>
            <a:srgbClr val="1B2A4A"/>
          </a:solidFill>
          <a:ln/>
        </p:spPr>
      </p:sp>
      <p:pic>
        <p:nvPicPr>
          <p:cNvPr id="16" name="Image 0" descr="preencoded.png">    </p:cNvPr>
          <p:cNvPicPr>
            <a:picLocks noChangeAspect="1"/>
          </p:cNvPicPr>
          <p:nvPr/>
        </p:nvPicPr>
        <p:blipFill>
          <a:blip r:embed="rId1"/>
          <a:stretch>
            <a:fillRect/>
          </a:stretch>
        </p:blipFill>
        <p:spPr>
          <a:xfrm>
            <a:off x="7646213" y="2068373"/>
            <a:ext cx="252374" cy="252374"/>
          </a:xfrm>
          <a:prstGeom prst="rect">
            <a:avLst/>
          </a:prstGeom>
        </p:spPr>
      </p:pic>
      <p:sp>
        <p:nvSpPr>
          <p:cNvPr id="17" name="Text 13"/>
          <p:cNvSpPr txBox="1"/>
          <p:nvPr/>
        </p:nvSpPr>
        <p:spPr>
          <a:xfrm>
            <a:off x="8321040" y="1737360"/>
            <a:ext cx="3319272" cy="1037844"/>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Find the call topic</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Determine which priority direction the project idea corresponds to.</a:t>
            </a:r>
            <a:endParaRPr lang="en-US" sz="1400" dirty="0"/>
          </a:p>
        </p:txBody>
      </p:sp>
      <p:sp>
        <p:nvSpPr>
          <p:cNvPr id="18" name="Shape 14"/>
          <p:cNvSpPr/>
          <p:nvPr/>
        </p:nvSpPr>
        <p:spPr>
          <a:xfrm>
            <a:off x="7498080" y="3122676"/>
            <a:ext cx="548640" cy="548640"/>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7646213" y="3270809"/>
            <a:ext cx="252374" cy="252374"/>
          </a:xfrm>
          <a:prstGeom prst="rect">
            <a:avLst/>
          </a:prstGeom>
        </p:spPr>
      </p:pic>
      <p:sp>
        <p:nvSpPr>
          <p:cNvPr id="20" name="Text 15"/>
          <p:cNvSpPr txBox="1"/>
          <p:nvPr/>
        </p:nvSpPr>
        <p:spPr>
          <a:xfrm>
            <a:off x="8321040" y="2939796"/>
            <a:ext cx="3319272" cy="1037844"/>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Speak the donor's language</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Adapt the wording of the objective and results to the donor's terminology.</a:t>
            </a:r>
            <a:endParaRPr lang="en-US" sz="1400" dirty="0"/>
          </a:p>
        </p:txBody>
      </p:sp>
      <p:sp>
        <p:nvSpPr>
          <p:cNvPr id="21" name="Shape 16"/>
          <p:cNvSpPr/>
          <p:nvPr/>
        </p:nvSpPr>
        <p:spPr>
          <a:xfrm>
            <a:off x="7498080" y="4206240"/>
            <a:ext cx="4142232" cy="1417320"/>
          </a:xfrm>
          <a:prstGeom prst="roundRect">
            <a:avLst>
              <a:gd name="adj" fmla="val 5161"/>
            </a:avLst>
          </a:prstGeom>
          <a:solidFill>
            <a:srgbClr val="1B2A4A"/>
          </a:solidFill>
          <a:ln/>
        </p:spPr>
      </p:sp>
      <p:sp>
        <p:nvSpPr>
          <p:cNvPr id="22" name="Shape 17"/>
          <p:cNvSpPr/>
          <p:nvPr/>
        </p:nvSpPr>
        <p:spPr>
          <a:xfrm>
            <a:off x="7726680" y="4640580"/>
            <a:ext cx="548640" cy="548640"/>
          </a:xfrm>
          <a:prstGeom prst="ellipse">
            <a:avLst/>
          </a:prstGeom>
          <a:solidFill>
            <a:srgbClr val="31487A"/>
          </a:solidFill>
          <a:ln/>
        </p:spPr>
      </p:sp>
      <p:pic>
        <p:nvPicPr>
          <p:cNvPr id="23" name="Image 2" descr="preencoded.png">    </p:cNvPr>
          <p:cNvPicPr>
            <a:picLocks noChangeAspect="1"/>
          </p:cNvPicPr>
          <p:nvPr/>
        </p:nvPicPr>
        <p:blipFill>
          <a:blip r:embed="rId3"/>
          <a:stretch>
            <a:fillRect/>
          </a:stretch>
        </p:blipFill>
        <p:spPr>
          <a:xfrm>
            <a:off x="7874813" y="4788713"/>
            <a:ext cx="252374" cy="252374"/>
          </a:xfrm>
          <a:prstGeom prst="rect">
            <a:avLst/>
          </a:prstGeom>
        </p:spPr>
      </p:pic>
      <p:sp>
        <p:nvSpPr>
          <p:cNvPr id="24" name="Text 18"/>
          <p:cNvSpPr txBox="1"/>
          <p:nvPr/>
        </p:nvSpPr>
        <p:spPr>
          <a:xfrm>
            <a:off x="8503920" y="4297680"/>
            <a:ext cx="2907792" cy="123444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Conformity with strategic priorities is both a formal eligibility criterion and a substantive award criterion (Topic 3).</a:t>
            </a:r>
            <a:endParaRPr lang="en-US" sz="1350" dirty="0"/>
          </a:p>
        </p:txBody>
      </p:sp>
      <p:sp>
        <p:nvSpPr>
          <p:cNvPr id="25" name="Text 19"/>
          <p:cNvSpPr txBox="1"/>
          <p:nvPr/>
        </p:nvSpPr>
        <p:spPr>
          <a:xfrm>
            <a:off x="548640" y="5852160"/>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Sources: European Commission, “2021–2027 long-term EU budget &amp; NextGenerationEU” (commission.europa.eu); “Horizon Europe work programmes” (research-and-innovation.ec.europa.eu).</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CROSS-CUTTING REQUIREMENTS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Horizontal Priorities and Comparative Advantages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28</a:t>
            </a:r>
            <a:endParaRPr lang="en-US" sz="900" dirty="0"/>
          </a:p>
        </p:txBody>
      </p:sp>
      <p:sp>
        <p:nvSpPr>
          <p:cNvPr id="7" name="Text 4"/>
          <p:cNvSpPr txBox="1"/>
          <p:nvPr/>
        </p:nvSpPr>
        <p:spPr>
          <a:xfrm>
            <a:off x="548640" y="1691640"/>
            <a:ext cx="7315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HORIZONTAL (CROSS-CUTTING) PRIORITIES</a:t>
            </a:r>
            <a:endParaRPr lang="en-US" sz="1100" dirty="0"/>
          </a:p>
        </p:txBody>
      </p:sp>
      <p:sp>
        <p:nvSpPr>
          <p:cNvPr id="8" name="Text 5"/>
          <p:cNvSpPr txBox="1"/>
          <p:nvPr/>
        </p:nvSpPr>
        <p:spPr>
          <a:xfrm>
            <a:off x="548640" y="1984248"/>
            <a:ext cx="11091672" cy="320040"/>
          </a:xfrm>
          <a:prstGeom prst="rect">
            <a:avLst/>
          </a:prstGeom>
          <a:noFill/>
          <a:ln/>
        </p:spPr>
        <p:txBody>
          <a:bodyPr wrap="square" lIns="0" tIns="0" rIns="0" bIns="0" rtlCol="0" anchor="t"/>
          <a:lstStyle/>
          <a:p>
            <a:pPr indent="0" marL="0">
              <a:buNone/>
            </a:pPr>
            <a:r>
              <a:rPr lang="en-US" sz="1400" i="1" dirty="0">
                <a:solidFill>
                  <a:srgbClr val="64708C"/>
                </a:solidFill>
                <a:latin typeface="Calibri" pitchFamily="34" charset="0"/>
                <a:ea typeface="Calibri" pitchFamily="34" charset="-122"/>
                <a:cs typeface="Calibri" pitchFamily="34" charset="-120"/>
              </a:rPr>
              <a:t>To be taken into account in the vast majority of EU projects, regardless of their thematic focus.</a:t>
            </a:r>
            <a:endParaRPr lang="en-US" sz="1400" dirty="0"/>
          </a:p>
        </p:txBody>
      </p:sp>
      <p:sp>
        <p:nvSpPr>
          <p:cNvPr id="9" name="Shape 6"/>
          <p:cNvSpPr/>
          <p:nvPr/>
        </p:nvSpPr>
        <p:spPr>
          <a:xfrm>
            <a:off x="548640" y="2423160"/>
            <a:ext cx="2601468" cy="1463040"/>
          </a:xfrm>
          <a:prstGeom prst="roundRect">
            <a:avLst>
              <a:gd name="adj" fmla="val 5000"/>
            </a:avLst>
          </a:prstGeom>
          <a:solidFill>
            <a:srgbClr val="F4F7FC"/>
          </a:solidFill>
          <a:ln/>
        </p:spPr>
      </p:sp>
      <p:sp>
        <p:nvSpPr>
          <p:cNvPr id="10" name="Shape 7"/>
          <p:cNvSpPr/>
          <p:nvPr/>
        </p:nvSpPr>
        <p:spPr>
          <a:xfrm>
            <a:off x="777240" y="2624328"/>
            <a:ext cx="566928" cy="566928"/>
          </a:xfrm>
          <a:prstGeom prst="ellipse">
            <a:avLst/>
          </a:prstGeom>
          <a:solidFill>
            <a:srgbClr val="1B2A4A"/>
          </a:solidFill>
          <a:ln/>
        </p:spPr>
      </p:sp>
      <p:pic>
        <p:nvPicPr>
          <p:cNvPr id="11" name="Image 0" descr="preencoded.png">    </p:cNvPr>
          <p:cNvPicPr>
            <a:picLocks noChangeAspect="1"/>
          </p:cNvPicPr>
          <p:nvPr/>
        </p:nvPicPr>
        <p:blipFill>
          <a:blip r:embed="rId1"/>
          <a:stretch>
            <a:fillRect/>
          </a:stretch>
        </p:blipFill>
        <p:spPr>
          <a:xfrm>
            <a:off x="930311" y="2777399"/>
            <a:ext cx="260787" cy="260787"/>
          </a:xfrm>
          <a:prstGeom prst="rect">
            <a:avLst/>
          </a:prstGeom>
        </p:spPr>
      </p:pic>
      <p:sp>
        <p:nvSpPr>
          <p:cNvPr id="12" name="Text 8"/>
          <p:cNvSpPr txBox="1"/>
          <p:nvPr/>
        </p:nvSpPr>
        <p:spPr>
          <a:xfrm>
            <a:off x="777240" y="3291840"/>
            <a:ext cx="218998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Gender equality</a:t>
            </a:r>
            <a:endParaRPr lang="en-US" sz="1500" dirty="0"/>
          </a:p>
        </p:txBody>
      </p:sp>
      <p:sp>
        <p:nvSpPr>
          <p:cNvPr id="13" name="Shape 9"/>
          <p:cNvSpPr/>
          <p:nvPr/>
        </p:nvSpPr>
        <p:spPr>
          <a:xfrm>
            <a:off x="3378708" y="2423160"/>
            <a:ext cx="2601468" cy="1463040"/>
          </a:xfrm>
          <a:prstGeom prst="roundRect">
            <a:avLst>
              <a:gd name="adj" fmla="val 5000"/>
            </a:avLst>
          </a:prstGeom>
          <a:solidFill>
            <a:srgbClr val="F4F7FC"/>
          </a:solidFill>
          <a:ln/>
        </p:spPr>
      </p:sp>
      <p:sp>
        <p:nvSpPr>
          <p:cNvPr id="14" name="Shape 10"/>
          <p:cNvSpPr/>
          <p:nvPr/>
        </p:nvSpPr>
        <p:spPr>
          <a:xfrm>
            <a:off x="3607308" y="2624328"/>
            <a:ext cx="566928" cy="566928"/>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3760379" y="2777399"/>
            <a:ext cx="260787" cy="260787"/>
          </a:xfrm>
          <a:prstGeom prst="rect">
            <a:avLst/>
          </a:prstGeom>
        </p:spPr>
      </p:pic>
      <p:sp>
        <p:nvSpPr>
          <p:cNvPr id="16" name="Text 11"/>
          <p:cNvSpPr txBox="1"/>
          <p:nvPr/>
        </p:nvSpPr>
        <p:spPr>
          <a:xfrm>
            <a:off x="3607308" y="3291840"/>
            <a:ext cx="218998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Environmental sustainability</a:t>
            </a:r>
            <a:endParaRPr lang="en-US" sz="1500" dirty="0"/>
          </a:p>
        </p:txBody>
      </p:sp>
      <p:sp>
        <p:nvSpPr>
          <p:cNvPr id="17" name="Shape 12"/>
          <p:cNvSpPr/>
          <p:nvPr/>
        </p:nvSpPr>
        <p:spPr>
          <a:xfrm>
            <a:off x="6208776" y="2423160"/>
            <a:ext cx="2601468" cy="1463040"/>
          </a:xfrm>
          <a:prstGeom prst="roundRect">
            <a:avLst>
              <a:gd name="adj" fmla="val 5000"/>
            </a:avLst>
          </a:prstGeom>
          <a:solidFill>
            <a:srgbClr val="F4F7FC"/>
          </a:solidFill>
          <a:ln/>
        </p:spPr>
      </p:sp>
      <p:sp>
        <p:nvSpPr>
          <p:cNvPr id="18" name="Shape 13"/>
          <p:cNvSpPr/>
          <p:nvPr/>
        </p:nvSpPr>
        <p:spPr>
          <a:xfrm>
            <a:off x="6437376" y="2624328"/>
            <a:ext cx="566928" cy="566928"/>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6590447" y="2777399"/>
            <a:ext cx="260787" cy="260787"/>
          </a:xfrm>
          <a:prstGeom prst="rect">
            <a:avLst/>
          </a:prstGeom>
        </p:spPr>
      </p:pic>
      <p:sp>
        <p:nvSpPr>
          <p:cNvPr id="20" name="Text 14"/>
          <p:cNvSpPr txBox="1"/>
          <p:nvPr/>
        </p:nvSpPr>
        <p:spPr>
          <a:xfrm>
            <a:off x="6437376" y="3291840"/>
            <a:ext cx="218998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Digitalisation</a:t>
            </a:r>
            <a:endParaRPr lang="en-US" sz="1500" dirty="0"/>
          </a:p>
        </p:txBody>
      </p:sp>
      <p:sp>
        <p:nvSpPr>
          <p:cNvPr id="21" name="Shape 15"/>
          <p:cNvSpPr/>
          <p:nvPr/>
        </p:nvSpPr>
        <p:spPr>
          <a:xfrm>
            <a:off x="9038844" y="2423160"/>
            <a:ext cx="2601468" cy="1463040"/>
          </a:xfrm>
          <a:prstGeom prst="roundRect">
            <a:avLst>
              <a:gd name="adj" fmla="val 5000"/>
            </a:avLst>
          </a:prstGeom>
          <a:solidFill>
            <a:srgbClr val="F4F7FC"/>
          </a:solidFill>
          <a:ln/>
        </p:spPr>
      </p:sp>
      <p:sp>
        <p:nvSpPr>
          <p:cNvPr id="22" name="Shape 16"/>
          <p:cNvSpPr/>
          <p:nvPr/>
        </p:nvSpPr>
        <p:spPr>
          <a:xfrm>
            <a:off x="9267444" y="2624328"/>
            <a:ext cx="566928" cy="566928"/>
          </a:xfrm>
          <a:prstGeom prst="ellipse">
            <a:avLst/>
          </a:prstGeom>
          <a:solidFill>
            <a:srgbClr val="1B2A4A"/>
          </a:solidFill>
          <a:ln/>
        </p:spPr>
      </p:sp>
      <p:pic>
        <p:nvPicPr>
          <p:cNvPr id="23" name="Image 3" descr="preencoded.png">    </p:cNvPr>
          <p:cNvPicPr>
            <a:picLocks noChangeAspect="1"/>
          </p:cNvPicPr>
          <p:nvPr/>
        </p:nvPicPr>
        <p:blipFill>
          <a:blip r:embed="rId4"/>
          <a:stretch>
            <a:fillRect/>
          </a:stretch>
        </p:blipFill>
        <p:spPr>
          <a:xfrm>
            <a:off x="9420515" y="2777399"/>
            <a:ext cx="260787" cy="260787"/>
          </a:xfrm>
          <a:prstGeom prst="rect">
            <a:avLst/>
          </a:prstGeom>
        </p:spPr>
      </p:pic>
      <p:sp>
        <p:nvSpPr>
          <p:cNvPr id="24" name="Text 17"/>
          <p:cNvSpPr txBox="1"/>
          <p:nvPr/>
        </p:nvSpPr>
        <p:spPr>
          <a:xfrm>
            <a:off x="9267444" y="3291840"/>
            <a:ext cx="2189988"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Non-discrimination</a:t>
            </a:r>
            <a:endParaRPr lang="en-US" sz="1500" dirty="0"/>
          </a:p>
        </p:txBody>
      </p:sp>
      <p:sp>
        <p:nvSpPr>
          <p:cNvPr id="25" name="Shape 18"/>
          <p:cNvSpPr/>
          <p:nvPr/>
        </p:nvSpPr>
        <p:spPr>
          <a:xfrm>
            <a:off x="548640" y="4114800"/>
            <a:ext cx="11091672" cy="2011680"/>
          </a:xfrm>
          <a:prstGeom prst="roundRect">
            <a:avLst>
              <a:gd name="adj" fmla="val 3636"/>
            </a:avLst>
          </a:prstGeom>
          <a:solidFill>
            <a:srgbClr val="1B2A4A"/>
          </a:solidFill>
          <a:ln/>
        </p:spPr>
      </p:sp>
      <p:sp>
        <p:nvSpPr>
          <p:cNvPr id="26" name="Text 19"/>
          <p:cNvSpPr txBox="1"/>
          <p:nvPr/>
        </p:nvSpPr>
        <p:spPr>
          <a:xfrm>
            <a:off x="868680" y="4315968"/>
            <a:ext cx="7315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COMPARATIVE ADVANTAGES OF THE APPLICANT</a:t>
            </a:r>
            <a:endParaRPr lang="en-US" sz="1100" dirty="0"/>
          </a:p>
        </p:txBody>
      </p:sp>
      <p:sp>
        <p:nvSpPr>
          <p:cNvPr id="27" name="Text 20"/>
          <p:cNvSpPr txBox="1"/>
          <p:nvPr/>
        </p:nvSpPr>
        <p:spPr>
          <a:xfrm>
            <a:off x="868680" y="4617720"/>
            <a:ext cx="10424160" cy="36576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Justify why this particular consortium can implement the project successfully:</a:t>
            </a:r>
            <a:endParaRPr lang="en-US" sz="1500" dirty="0"/>
          </a:p>
        </p:txBody>
      </p:sp>
      <p:sp>
        <p:nvSpPr>
          <p:cNvPr id="28" name="Shape 21"/>
          <p:cNvSpPr/>
          <p:nvPr/>
        </p:nvSpPr>
        <p:spPr>
          <a:xfrm>
            <a:off x="868680" y="5166360"/>
            <a:ext cx="685800" cy="685800"/>
          </a:xfrm>
          <a:prstGeom prst="ellipse">
            <a:avLst/>
          </a:prstGeom>
          <a:solidFill>
            <a:srgbClr val="31487A"/>
          </a:solidFill>
          <a:ln/>
        </p:spPr>
      </p:sp>
      <p:pic>
        <p:nvPicPr>
          <p:cNvPr id="29" name="Image 4" descr="preencoded.png">    </p:cNvPr>
          <p:cNvPicPr>
            <a:picLocks noChangeAspect="1"/>
          </p:cNvPicPr>
          <p:nvPr/>
        </p:nvPicPr>
        <p:blipFill>
          <a:blip r:embed="rId5"/>
          <a:stretch>
            <a:fillRect/>
          </a:stretch>
        </p:blipFill>
        <p:spPr>
          <a:xfrm>
            <a:off x="1053846" y="5351526"/>
            <a:ext cx="315468" cy="315468"/>
          </a:xfrm>
          <a:prstGeom prst="rect">
            <a:avLst/>
          </a:prstGeom>
        </p:spPr>
      </p:pic>
      <p:sp>
        <p:nvSpPr>
          <p:cNvPr id="30" name="Text 22"/>
          <p:cNvSpPr txBox="1"/>
          <p:nvPr/>
        </p:nvSpPr>
        <p:spPr>
          <a:xfrm>
            <a:off x="1737360" y="5166360"/>
            <a:ext cx="2560320" cy="68580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Institutional capacity</a:t>
            </a:r>
            <a:endParaRPr lang="en-US" sz="1600" dirty="0"/>
          </a:p>
        </p:txBody>
      </p:sp>
      <p:sp>
        <p:nvSpPr>
          <p:cNvPr id="31" name="Shape 23"/>
          <p:cNvSpPr/>
          <p:nvPr/>
        </p:nvSpPr>
        <p:spPr>
          <a:xfrm>
            <a:off x="4434840" y="5166360"/>
            <a:ext cx="685800" cy="685800"/>
          </a:xfrm>
          <a:prstGeom prst="ellipse">
            <a:avLst/>
          </a:prstGeom>
          <a:solidFill>
            <a:srgbClr val="31487A"/>
          </a:solidFill>
          <a:ln/>
        </p:spPr>
      </p:sp>
      <p:pic>
        <p:nvPicPr>
          <p:cNvPr id="32" name="Image 5" descr="preencoded.png">    </p:cNvPr>
          <p:cNvPicPr>
            <a:picLocks noChangeAspect="1"/>
          </p:cNvPicPr>
          <p:nvPr/>
        </p:nvPicPr>
        <p:blipFill>
          <a:blip r:embed="rId6"/>
          <a:stretch>
            <a:fillRect/>
          </a:stretch>
        </p:blipFill>
        <p:spPr>
          <a:xfrm>
            <a:off x="4620006" y="5351526"/>
            <a:ext cx="315468" cy="315468"/>
          </a:xfrm>
          <a:prstGeom prst="rect">
            <a:avLst/>
          </a:prstGeom>
        </p:spPr>
      </p:pic>
      <p:sp>
        <p:nvSpPr>
          <p:cNvPr id="33" name="Text 24"/>
          <p:cNvSpPr txBox="1"/>
          <p:nvPr/>
        </p:nvSpPr>
        <p:spPr>
          <a:xfrm>
            <a:off x="5303520" y="5166360"/>
            <a:ext cx="2560320" cy="68580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Experience</a:t>
            </a:r>
            <a:endParaRPr lang="en-US" sz="1600" dirty="0"/>
          </a:p>
        </p:txBody>
      </p:sp>
      <p:sp>
        <p:nvSpPr>
          <p:cNvPr id="34" name="Shape 25"/>
          <p:cNvSpPr/>
          <p:nvPr/>
        </p:nvSpPr>
        <p:spPr>
          <a:xfrm>
            <a:off x="8001000" y="5166360"/>
            <a:ext cx="685800" cy="685800"/>
          </a:xfrm>
          <a:prstGeom prst="ellipse">
            <a:avLst/>
          </a:prstGeom>
          <a:solidFill>
            <a:srgbClr val="31487A"/>
          </a:solidFill>
          <a:ln/>
        </p:spPr>
      </p:sp>
      <p:pic>
        <p:nvPicPr>
          <p:cNvPr id="35" name="Image 6" descr="preencoded.png">    </p:cNvPr>
          <p:cNvPicPr>
            <a:picLocks noChangeAspect="1"/>
          </p:cNvPicPr>
          <p:nvPr/>
        </p:nvPicPr>
        <p:blipFill>
          <a:blip r:embed="rId7"/>
          <a:stretch>
            <a:fillRect/>
          </a:stretch>
        </p:blipFill>
        <p:spPr>
          <a:xfrm>
            <a:off x="8186166" y="5351526"/>
            <a:ext cx="315468" cy="315468"/>
          </a:xfrm>
          <a:prstGeom prst="rect">
            <a:avLst/>
          </a:prstGeom>
        </p:spPr>
      </p:pic>
      <p:sp>
        <p:nvSpPr>
          <p:cNvPr id="36" name="Text 26"/>
          <p:cNvSpPr txBox="1"/>
          <p:nvPr/>
        </p:nvSpPr>
        <p:spPr>
          <a:xfrm>
            <a:off x="8869680" y="5166360"/>
            <a:ext cx="2560320" cy="68580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Partner network</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Project design turns an idea into a structured, justified concept; errors made at this stage are rarely correctable later.</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Problem and objective trees make cause and effect explicit; strategy analysis selects the branch the project will cover.</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Stakeholder analysis moves from an exhaustive list, through the power–interest matrix, to an engagement strategy.</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theory of change justifies how and why change will occur; intervention logic sets the vertical “if–then” hierarchy.</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logframe combines objectives, SMART indicators, sources of verification and assumptions; killer assumptions require redesign or mitigation.</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Strategic fit with the donor's documents, the call and horizontal priorities is both an eligibility and an award criterion.</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30</a:t>
            </a:r>
            <a:endParaRPr lang="en-US" sz="900" dirty="0"/>
          </a:p>
        </p:txBody>
      </p:sp>
      <p:sp>
        <p:nvSpPr>
          <p:cNvPr id="7" name="Shape 4"/>
          <p:cNvSpPr/>
          <p:nvPr/>
        </p:nvSpPr>
        <p:spPr>
          <a:xfrm>
            <a:off x="548640" y="1691640"/>
            <a:ext cx="5394960" cy="1298448"/>
          </a:xfrm>
          <a:prstGeom prst="roundRect">
            <a:avLst>
              <a:gd name="adj" fmla="val 5634"/>
            </a:avLst>
          </a:prstGeom>
          <a:solidFill>
            <a:srgbClr val="F4F7FC"/>
          </a:solidFill>
          <a:ln/>
        </p:spPr>
      </p:sp>
      <p:sp>
        <p:nvSpPr>
          <p:cNvPr id="8" name="Shape 5"/>
          <p:cNvSpPr/>
          <p:nvPr/>
        </p:nvSpPr>
        <p:spPr>
          <a:xfrm>
            <a:off x="731520" y="2112264"/>
            <a:ext cx="457200" cy="457200"/>
          </a:xfrm>
          <a:prstGeom prst="ellipse">
            <a:avLst/>
          </a:prstGeom>
          <a:solidFill>
            <a:srgbClr val="1B2A4A"/>
          </a:solidFill>
          <a:ln/>
        </p:spPr>
      </p:sp>
      <p:sp>
        <p:nvSpPr>
          <p:cNvPr id="9"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Explain the logic of transforming a problem tree into an objective tree.</a:t>
            </a:r>
            <a:endParaRPr lang="en-US" sz="1350" dirty="0"/>
          </a:p>
        </p:txBody>
      </p:sp>
      <p:sp>
        <p:nvSpPr>
          <p:cNvPr id="11" name="Shape 8"/>
          <p:cNvSpPr/>
          <p:nvPr/>
        </p:nvSpPr>
        <p:spPr>
          <a:xfrm>
            <a:off x="548640" y="3154680"/>
            <a:ext cx="5394960" cy="1298448"/>
          </a:xfrm>
          <a:prstGeom prst="roundRect">
            <a:avLst>
              <a:gd name="adj" fmla="val 5634"/>
            </a:avLst>
          </a:prstGeom>
          <a:solidFill>
            <a:srgbClr val="F4F7FC"/>
          </a:solidFill>
          <a:ln/>
        </p:spPr>
      </p:sp>
      <p:sp>
        <p:nvSpPr>
          <p:cNvPr id="12" name="Shape 9"/>
          <p:cNvSpPr/>
          <p:nvPr/>
        </p:nvSpPr>
        <p:spPr>
          <a:xfrm>
            <a:off x="731520" y="3575304"/>
            <a:ext cx="457200" cy="457200"/>
          </a:xfrm>
          <a:prstGeom prst="ellipse">
            <a:avLst/>
          </a:prstGeom>
          <a:solidFill>
            <a:srgbClr val="1B2A4A"/>
          </a:solidFill>
          <a:ln/>
        </p:spPr>
      </p:sp>
      <p:sp>
        <p:nvSpPr>
          <p:cNvPr id="13"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the power-interest matrix differ from a simple list of stakeholders, and what managerial value does it add?</a:t>
            </a:r>
            <a:endParaRPr lang="en-US" sz="1350" dirty="0"/>
          </a:p>
        </p:txBody>
      </p:sp>
      <p:sp>
        <p:nvSpPr>
          <p:cNvPr id="15" name="Shape 12"/>
          <p:cNvSpPr/>
          <p:nvPr/>
        </p:nvSpPr>
        <p:spPr>
          <a:xfrm>
            <a:off x="548640" y="4617720"/>
            <a:ext cx="5394960" cy="1298448"/>
          </a:xfrm>
          <a:prstGeom prst="roundRect">
            <a:avLst>
              <a:gd name="adj" fmla="val 5634"/>
            </a:avLst>
          </a:prstGeom>
          <a:solidFill>
            <a:srgbClr val="F4F7FC"/>
          </a:solidFill>
          <a:ln/>
        </p:spPr>
      </p:sp>
      <p:sp>
        <p:nvSpPr>
          <p:cNvPr id="16" name="Shape 13"/>
          <p:cNvSpPr/>
          <p:nvPr/>
        </p:nvSpPr>
        <p:spPr>
          <a:xfrm>
            <a:off x="731520" y="5038344"/>
            <a:ext cx="457200" cy="457200"/>
          </a:xfrm>
          <a:prstGeom prst="ellipse">
            <a:avLst/>
          </a:prstGeom>
          <a:solidFill>
            <a:srgbClr val="1B2A4A"/>
          </a:solidFill>
          <a:ln/>
        </p:spPr>
      </p:sp>
      <p:sp>
        <p:nvSpPr>
          <p:cNvPr id="17"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is the fundamental difference between the theory of change and the logical framework matrix?</a:t>
            </a:r>
            <a:endParaRPr lang="en-US" sz="1350" dirty="0"/>
          </a:p>
        </p:txBody>
      </p:sp>
      <p:sp>
        <p:nvSpPr>
          <p:cNvPr id="19" name="Shape 16"/>
          <p:cNvSpPr/>
          <p:nvPr/>
        </p:nvSpPr>
        <p:spPr>
          <a:xfrm>
            <a:off x="6217920" y="1691640"/>
            <a:ext cx="5394960" cy="1298448"/>
          </a:xfrm>
          <a:prstGeom prst="roundRect">
            <a:avLst>
              <a:gd name="adj" fmla="val 5634"/>
            </a:avLst>
          </a:prstGeom>
          <a:solidFill>
            <a:srgbClr val="F4F7FC"/>
          </a:solidFill>
          <a:ln/>
        </p:spPr>
      </p:sp>
      <p:sp>
        <p:nvSpPr>
          <p:cNvPr id="20" name="Shape 17"/>
          <p:cNvSpPr/>
          <p:nvPr/>
        </p:nvSpPr>
        <p:spPr>
          <a:xfrm>
            <a:off x="6400800" y="2112264"/>
            <a:ext cx="457200" cy="457200"/>
          </a:xfrm>
          <a:prstGeom prst="ellipse">
            <a:avLst/>
          </a:prstGeom>
          <a:solidFill>
            <a:srgbClr val="1B2A4A"/>
          </a:solidFill>
          <a:ln/>
        </p:spPr>
      </p:sp>
      <p:sp>
        <p:nvSpPr>
          <p:cNvPr id="21"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2"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Give an example of a “killer assumption” for a project in the field of cross-border economic cooperation.</a:t>
            </a:r>
            <a:endParaRPr lang="en-US" sz="1350" dirty="0"/>
          </a:p>
        </p:txBody>
      </p:sp>
      <p:sp>
        <p:nvSpPr>
          <p:cNvPr id="23" name="Shape 20"/>
          <p:cNvSpPr/>
          <p:nvPr/>
        </p:nvSpPr>
        <p:spPr>
          <a:xfrm>
            <a:off x="6217920" y="3154680"/>
            <a:ext cx="5394960" cy="1298448"/>
          </a:xfrm>
          <a:prstGeom prst="roundRect">
            <a:avLst>
              <a:gd name="adj" fmla="val 5634"/>
            </a:avLst>
          </a:prstGeom>
          <a:solidFill>
            <a:srgbClr val="F4F7FC"/>
          </a:solidFill>
          <a:ln/>
        </p:spPr>
      </p:sp>
      <p:sp>
        <p:nvSpPr>
          <p:cNvPr id="24" name="Shape 21"/>
          <p:cNvSpPr/>
          <p:nvPr/>
        </p:nvSpPr>
        <p:spPr>
          <a:xfrm>
            <a:off x="6400800" y="3575304"/>
            <a:ext cx="457200" cy="457200"/>
          </a:xfrm>
          <a:prstGeom prst="ellipse">
            <a:avLst/>
          </a:prstGeom>
          <a:solidFill>
            <a:srgbClr val="1B2A4A"/>
          </a:solidFill>
          <a:ln/>
        </p:spPr>
      </p:sp>
      <p:sp>
        <p:nvSpPr>
          <p:cNvPr id="25"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6"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Why is it recommended that a project's specific objective (Purpose) be formulated in the singular?</a:t>
            </a:r>
            <a:endParaRPr lang="en-US" sz="1350" dirty="0"/>
          </a:p>
        </p:txBody>
      </p:sp>
      <p:sp>
        <p:nvSpPr>
          <p:cNvPr id="27" name="Shape 24"/>
          <p:cNvSpPr/>
          <p:nvPr/>
        </p:nvSpPr>
        <p:spPr>
          <a:xfrm>
            <a:off x="6217920" y="4617720"/>
            <a:ext cx="5394960" cy="1298448"/>
          </a:xfrm>
          <a:prstGeom prst="roundRect">
            <a:avLst>
              <a:gd name="adj" fmla="val 5634"/>
            </a:avLst>
          </a:prstGeom>
          <a:solidFill>
            <a:srgbClr val="F4F7FC"/>
          </a:solidFill>
          <a:ln/>
        </p:spPr>
      </p:sp>
      <p:sp>
        <p:nvSpPr>
          <p:cNvPr id="28" name="Shape 25"/>
          <p:cNvSpPr/>
          <p:nvPr/>
        </p:nvSpPr>
        <p:spPr>
          <a:xfrm>
            <a:off x="6400800" y="5038344"/>
            <a:ext cx="457200" cy="457200"/>
          </a:xfrm>
          <a:prstGeom prst="ellipse">
            <a:avLst/>
          </a:prstGeom>
          <a:solidFill>
            <a:srgbClr val="1B2A4A"/>
          </a:solidFill>
          <a:ln/>
        </p:spPr>
      </p:sp>
      <p:sp>
        <p:nvSpPr>
          <p:cNvPr id="29"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30"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Which EU horizontal priorities must be taken into account regardless of a project's subject matter?</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2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31</a:t>
            </a:r>
            <a:endParaRPr lang="en-US" sz="900" dirty="0"/>
          </a:p>
        </p:txBody>
      </p:sp>
      <p:sp>
        <p:nvSpPr>
          <p:cNvPr id="7" name="Shape 4"/>
          <p:cNvSpPr/>
          <p:nvPr/>
        </p:nvSpPr>
        <p:spPr>
          <a:xfrm>
            <a:off x="548640" y="1783080"/>
            <a:ext cx="1188720" cy="1188720"/>
          </a:xfrm>
          <a:prstGeom prst="ellipse">
            <a:avLst/>
          </a:prstGeom>
          <a:solidFill>
            <a:srgbClr val="1B2A4A"/>
          </a:solidFill>
          <a:ln/>
        </p:spPr>
      </p:sp>
      <p:pic>
        <p:nvPicPr>
          <p:cNvPr id="8"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9"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Aid Delivery Methods. Volume 1: Project Cycle Management Guidelines. European Commission, EuropeAid Cooperation Office.</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Handbook on Sustainable Development and the Logical Framework Approach. Swedish International Development Cooperation Agency (Sida).</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Guidance on the Use of Theory of Change in International Development. UK Department for International Development / BOND.</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PM² Project Management Methodology Guide. European Commission, CoEPM².</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Horizon Europe Programme Guide. European Commission, Directorate-General for Research and Innovation.</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Lecture 3. Developing an International Project Proposal and Grant Application</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2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 Project Design: Conceptualisation, Intervention Logic and Project Justification</dc:title>
  <dc:subject>PptxGenJS Presentation</dc:subject>
  <dc:creator>International Project Activity</dc:creator>
  <cp:lastModifiedBy>International Project Activity</cp:lastModifiedBy>
  <cp:revision>1</cp:revision>
  <dcterms:created xsi:type="dcterms:W3CDTF">2026-09-29T13:56:40Z</dcterms:created>
  <dcterms:modified xsi:type="dcterms:W3CDTF">2026-09-29T13:56:40Z</dcterms:modified>
</cp:coreProperties>
</file>